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4" r:id="rId3"/>
    <p:sldMasterId id="2147483688" r:id="rId4"/>
  </p:sldMasterIdLst>
  <p:notesMasterIdLst>
    <p:notesMasterId r:id="rId46"/>
  </p:notesMasterIdLst>
  <p:sldIdLst>
    <p:sldId id="268" r:id="rId5"/>
    <p:sldId id="258" r:id="rId6"/>
    <p:sldId id="266" r:id="rId7"/>
    <p:sldId id="267" r:id="rId8"/>
    <p:sldId id="279" r:id="rId9"/>
    <p:sldId id="397" r:id="rId10"/>
    <p:sldId id="316" r:id="rId11"/>
    <p:sldId id="383" r:id="rId12"/>
    <p:sldId id="281" r:id="rId13"/>
    <p:sldId id="270" r:id="rId14"/>
    <p:sldId id="322" r:id="rId15"/>
    <p:sldId id="284" r:id="rId16"/>
    <p:sldId id="273" r:id="rId17"/>
    <p:sldId id="416" r:id="rId18"/>
    <p:sldId id="330" r:id="rId19"/>
    <p:sldId id="323" r:id="rId20"/>
    <p:sldId id="324" r:id="rId21"/>
    <p:sldId id="287" r:id="rId22"/>
    <p:sldId id="320" r:id="rId23"/>
    <p:sldId id="261" r:id="rId24"/>
    <p:sldId id="264" r:id="rId25"/>
    <p:sldId id="262" r:id="rId26"/>
    <p:sldId id="260" r:id="rId27"/>
    <p:sldId id="310" r:id="rId28"/>
    <p:sldId id="370" r:id="rId29"/>
    <p:sldId id="390" r:id="rId30"/>
    <p:sldId id="409" r:id="rId31"/>
    <p:sldId id="410" r:id="rId32"/>
    <p:sldId id="411" r:id="rId33"/>
    <p:sldId id="408" r:id="rId34"/>
    <p:sldId id="350" r:id="rId35"/>
    <p:sldId id="346" r:id="rId36"/>
    <p:sldId id="402" r:id="rId37"/>
    <p:sldId id="415" r:id="rId38"/>
    <p:sldId id="406" r:id="rId39"/>
    <p:sldId id="765" r:id="rId40"/>
    <p:sldId id="730" r:id="rId41"/>
    <p:sldId id="736" r:id="rId42"/>
    <p:sldId id="739" r:id="rId43"/>
    <p:sldId id="754" r:id="rId44"/>
    <p:sldId id="725" r:id="rId45"/>
  </p:sldIdLst>
  <p:sldSz cx="9144000" cy="6858000" type="screen4x3"/>
  <p:notesSz cx="6858000" cy="9144000"/>
  <p:defaultTextStyle>
    <a:defPPr>
      <a:defRPr lang="en-US"/>
    </a:defPPr>
    <a:lvl1pPr algn="l" rtl="0" fontAlgn="base">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fontAlgn="base">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fontAlgn="base">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fontAlgn="base">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fontAlgn="base">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10"/>
  </p:normalViewPr>
  <p:slideViewPr>
    <p:cSldViewPr>
      <p:cViewPr varScale="1">
        <p:scale>
          <a:sx n="95" d="100"/>
          <a:sy n="95" d="100"/>
        </p:scale>
        <p:origin x="158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16CE778-7F8D-79FE-1261-0804FF2D302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endParaRPr lang="en-CH" altLang="en-CH"/>
          </a:p>
        </p:txBody>
      </p:sp>
      <p:sp>
        <p:nvSpPr>
          <p:cNvPr id="8195" name="Rectangle 3">
            <a:extLst>
              <a:ext uri="{FF2B5EF4-FFF2-40B4-BE49-F238E27FC236}">
                <a16:creationId xmlns:a16="http://schemas.microsoft.com/office/drawing/2014/main" id="{17401F15-D816-BDCB-87A6-E16695BFB0E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endParaRPr lang="en-CH" altLang="en-CH"/>
          </a:p>
        </p:txBody>
      </p:sp>
      <p:sp>
        <p:nvSpPr>
          <p:cNvPr id="15364" name="Rectangle 4">
            <a:extLst>
              <a:ext uri="{FF2B5EF4-FFF2-40B4-BE49-F238E27FC236}">
                <a16:creationId xmlns:a16="http://schemas.microsoft.com/office/drawing/2014/main" id="{225844C5-988D-F25B-56D2-5AB0E592DEAE}"/>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D7181F52-4AD5-1163-A8B4-E2B5B57EA3CE}"/>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CH"/>
              <a:t>Click to edit Master text styles</a:t>
            </a:r>
          </a:p>
          <a:p>
            <a:pPr lvl="1"/>
            <a:r>
              <a:rPr lang="en-US" altLang="en-CH"/>
              <a:t>Second level</a:t>
            </a:r>
          </a:p>
          <a:p>
            <a:pPr lvl="2"/>
            <a:r>
              <a:rPr lang="en-US" altLang="en-CH"/>
              <a:t>Third level</a:t>
            </a:r>
          </a:p>
          <a:p>
            <a:pPr lvl="3"/>
            <a:r>
              <a:rPr lang="en-US" altLang="en-CH"/>
              <a:t>Fourth level</a:t>
            </a:r>
          </a:p>
          <a:p>
            <a:pPr lvl="4"/>
            <a:r>
              <a:rPr lang="en-US" altLang="en-CH"/>
              <a:t>Fifth level</a:t>
            </a:r>
          </a:p>
        </p:txBody>
      </p:sp>
      <p:sp>
        <p:nvSpPr>
          <p:cNvPr id="8198" name="Rectangle 6">
            <a:extLst>
              <a:ext uri="{FF2B5EF4-FFF2-40B4-BE49-F238E27FC236}">
                <a16:creationId xmlns:a16="http://schemas.microsoft.com/office/drawing/2014/main" id="{D5A060C3-72F4-B2F1-BEAB-97400C650B2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endParaRPr lang="en-CH" altLang="en-CH"/>
          </a:p>
        </p:txBody>
      </p:sp>
      <p:sp>
        <p:nvSpPr>
          <p:cNvPr id="8199" name="Rectangle 7">
            <a:extLst>
              <a:ext uri="{FF2B5EF4-FFF2-40B4-BE49-F238E27FC236}">
                <a16:creationId xmlns:a16="http://schemas.microsoft.com/office/drawing/2014/main" id="{D8CCF27A-3B8B-D572-09A3-78709ADECC07}"/>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9993CCE8-E23A-D543-826A-FBE9AE25C434}" type="slidenum">
              <a:rPr lang="en-US" altLang="en-CH"/>
              <a:pPr/>
              <a:t>‹#›</a:t>
            </a:fld>
            <a:endParaRPr lang="en-US" altLang="en-CH"/>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7" charset="0"/>
        <a:ea typeface="Arial" pitchFamily="-107" charset="0"/>
        <a:cs typeface="Arial" pitchFamily="-107" charset="0"/>
      </a:defRPr>
    </a:lvl1pPr>
    <a:lvl2pPr marL="457200" algn="l" rtl="0" eaLnBrk="0" fontAlgn="base" hangingPunct="0">
      <a:spcBef>
        <a:spcPct val="30000"/>
      </a:spcBef>
      <a:spcAft>
        <a:spcPct val="0"/>
      </a:spcAft>
      <a:defRPr sz="1200" kern="1200">
        <a:solidFill>
          <a:schemeClr val="tx1"/>
        </a:solidFill>
        <a:latin typeface="Times New Roman" pitchFamily="-107" charset="0"/>
        <a:ea typeface="Arial" pitchFamily="-107" charset="0"/>
        <a:cs typeface="Arial" pitchFamily="-107" charset="0"/>
      </a:defRPr>
    </a:lvl2pPr>
    <a:lvl3pPr marL="914400" algn="l" rtl="0" eaLnBrk="0" fontAlgn="base" hangingPunct="0">
      <a:spcBef>
        <a:spcPct val="30000"/>
      </a:spcBef>
      <a:spcAft>
        <a:spcPct val="0"/>
      </a:spcAft>
      <a:defRPr sz="1200" kern="1200">
        <a:solidFill>
          <a:schemeClr val="tx1"/>
        </a:solidFill>
        <a:latin typeface="Times New Roman" pitchFamily="-107" charset="0"/>
        <a:ea typeface="Arial" pitchFamily="-107" charset="0"/>
        <a:cs typeface="Arial" pitchFamily="-107" charset="0"/>
      </a:defRPr>
    </a:lvl3pPr>
    <a:lvl4pPr marL="1371600" algn="l" rtl="0" eaLnBrk="0" fontAlgn="base" hangingPunct="0">
      <a:spcBef>
        <a:spcPct val="30000"/>
      </a:spcBef>
      <a:spcAft>
        <a:spcPct val="0"/>
      </a:spcAft>
      <a:defRPr sz="1200" kern="1200">
        <a:solidFill>
          <a:schemeClr val="tx1"/>
        </a:solidFill>
        <a:latin typeface="Times New Roman" pitchFamily="-107" charset="0"/>
        <a:ea typeface="Arial" pitchFamily="-107" charset="0"/>
        <a:cs typeface="Arial" pitchFamily="-107" charset="0"/>
      </a:defRPr>
    </a:lvl4pPr>
    <a:lvl5pPr marL="1828800" algn="l" rtl="0" eaLnBrk="0" fontAlgn="base" hangingPunct="0">
      <a:spcBef>
        <a:spcPct val="30000"/>
      </a:spcBef>
      <a:spcAft>
        <a:spcPct val="0"/>
      </a:spcAft>
      <a:defRPr sz="1200" kern="1200">
        <a:solidFill>
          <a:schemeClr val="tx1"/>
        </a:solidFill>
        <a:latin typeface="Times New Roman" pitchFamily="-107" charset="0"/>
        <a:ea typeface="Arial" pitchFamily="-107" charset="0"/>
        <a:cs typeface="Arial" pitchFamily="-107"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9ED8D89C-89A7-4A6C-C514-5A8E8B537C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9EA1A01D-80F2-3C48-AB23-A335E1B58B90}" type="slidenum">
              <a:rPr lang="en-US" altLang="en-CH" sz="1200"/>
              <a:pPr/>
              <a:t>5</a:t>
            </a:fld>
            <a:endParaRPr lang="en-US" altLang="en-CH" sz="1200"/>
          </a:p>
        </p:txBody>
      </p:sp>
      <p:sp>
        <p:nvSpPr>
          <p:cNvPr id="21507" name="Rectangle 2">
            <a:extLst>
              <a:ext uri="{FF2B5EF4-FFF2-40B4-BE49-F238E27FC236}">
                <a16:creationId xmlns:a16="http://schemas.microsoft.com/office/drawing/2014/main" id="{93CC88F9-7264-1E4D-88B8-9D0F4A0A69EC}"/>
              </a:ext>
            </a:extLst>
          </p:cNvPr>
          <p:cNvSpPr>
            <a:spLocks noRot="1" noChangeArrowheads="1" noTextEdit="1"/>
          </p:cNvSpPr>
          <p:nvPr>
            <p:ph type="sldImg"/>
          </p:nvPr>
        </p:nvSpPr>
        <p:spPr>
          <a:ln/>
        </p:spPr>
      </p:sp>
      <p:sp>
        <p:nvSpPr>
          <p:cNvPr id="21508" name="Rectangle 3">
            <a:extLst>
              <a:ext uri="{FF2B5EF4-FFF2-40B4-BE49-F238E27FC236}">
                <a16:creationId xmlns:a16="http://schemas.microsoft.com/office/drawing/2014/main" id="{FB1DD384-B549-30FD-D08C-ECB5DE8170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CH">
                <a:latin typeface="Times New Roman" panose="02020603050405020304" pitchFamily="18" charset="0"/>
                <a:cs typeface="Arial" panose="020B0604020202020204" pitchFamily="34" charset="0"/>
              </a:rPr>
              <a:t>Pictures from: http://fohnix.metronet.com/~nmcewen/ref.html</a:t>
            </a:r>
          </a:p>
          <a:p>
            <a:pPr eaLnBrk="1" hangingPunct="1"/>
            <a:r>
              <a:rPr lang="en-US" altLang="en-CH">
                <a:latin typeface="Times New Roman" panose="02020603050405020304" pitchFamily="18" charset="0"/>
                <a:cs typeface="Arial" panose="020B0604020202020204" pitchFamily="34" charset="0"/>
              </a:rPr>
              <a:t>Waveguide type: Two wire TEM waveguide.</a:t>
            </a:r>
          </a:p>
          <a:p>
            <a:pPr eaLnBrk="1" hangingPunct="1"/>
            <a:r>
              <a:rPr lang="en-US" altLang="en-CH">
                <a:latin typeface="Times New Roman" panose="02020603050405020304" pitchFamily="18" charset="0"/>
                <a:cs typeface="Arial" panose="020B0604020202020204" pitchFamily="34" charset="0"/>
              </a:rPr>
              <a:t>Capacity: One message per channel (~20wpm)</a:t>
            </a:r>
          </a:p>
          <a:p>
            <a:pPr eaLnBrk="1" hangingPunct="1"/>
            <a:r>
              <a:rPr lang="en-US" altLang="en-CH">
                <a:latin typeface="Times New Roman" panose="02020603050405020304" pitchFamily="18" charset="0"/>
                <a:cs typeface="Arial" panose="020B0604020202020204" pitchFamily="34" charset="0"/>
              </a:rPr>
              <a:t>Digital coding (Morse and Continental)</a:t>
            </a:r>
          </a:p>
          <a:p>
            <a:pPr eaLnBrk="1" hangingPunct="1"/>
            <a:r>
              <a:rPr lang="en-US" altLang="en-CH">
                <a:latin typeface="Times New Roman" panose="02020603050405020304" pitchFamily="18" charset="0"/>
                <a:cs typeface="Arial" panose="020B0604020202020204" pitchFamily="34" charset="0"/>
              </a:rPr>
              <a:t>Repeated by relay (land based)</a:t>
            </a:r>
          </a:p>
          <a:p>
            <a:pPr eaLnBrk="1" hangingPunct="1"/>
            <a:r>
              <a:rPr lang="en-US" altLang="en-CH">
                <a:latin typeface="Times New Roman" panose="02020603050405020304" pitchFamily="18" charset="0"/>
                <a:cs typeface="Arial" panose="020B0604020202020204" pitchFamily="34" charset="0"/>
              </a:rPr>
              <a:t>Frequency of operation: baseband</a:t>
            </a:r>
          </a:p>
          <a:p>
            <a:pPr eaLnBrk="1" hangingPunct="1"/>
            <a:r>
              <a:rPr lang="en-US" altLang="en-CH">
                <a:latin typeface="Times New Roman" panose="02020603050405020304" pitchFamily="18" charset="0"/>
                <a:cs typeface="Arial" panose="020B0604020202020204" pitchFamily="34" charset="0"/>
              </a:rPr>
              <a:t>Transmission distance limited by loss and dispersion due to capacitance.</a:t>
            </a:r>
          </a:p>
          <a:p>
            <a:pPr eaLnBrk="1" hangingPunct="1"/>
            <a:endParaRPr lang="en-US" altLang="en-CH">
              <a:latin typeface="Times New Roman" panose="02020603050405020304" pitchFamily="18" charset="0"/>
              <a:cs typeface="Arial" panose="020B0604020202020204" pitchFamily="34" charset="0"/>
            </a:endParaRPr>
          </a:p>
          <a:p>
            <a:pPr eaLnBrk="1" hangingPunct="1"/>
            <a:endParaRPr lang="en-US" altLang="en-CH">
              <a:latin typeface="Times New Roman" panose="02020603050405020304" pitchFamily="18"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96890342-C918-6E9C-EE58-9C42D4C4D1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03DA89E1-F039-2647-934E-783AE3154859}" type="slidenum">
              <a:rPr lang="en-US" altLang="en-CH" sz="1200"/>
              <a:pPr/>
              <a:t>35</a:t>
            </a:fld>
            <a:endParaRPr lang="en-US" altLang="en-CH" sz="1200"/>
          </a:p>
        </p:txBody>
      </p:sp>
      <p:sp>
        <p:nvSpPr>
          <p:cNvPr id="70659" name="Rectangle 2">
            <a:extLst>
              <a:ext uri="{FF2B5EF4-FFF2-40B4-BE49-F238E27FC236}">
                <a16:creationId xmlns:a16="http://schemas.microsoft.com/office/drawing/2014/main" id="{3BCE6205-87EC-A5D2-CF7D-DAA00F0E02F7}"/>
              </a:ext>
            </a:extLst>
          </p:cNvPr>
          <p:cNvSpPr>
            <a:spLocks noRot="1" noChangeArrowheads="1" noTextEdit="1"/>
          </p:cNvSpPr>
          <p:nvPr>
            <p:ph type="sldImg"/>
          </p:nvPr>
        </p:nvSpPr>
        <p:spPr>
          <a:ln/>
        </p:spPr>
      </p:sp>
      <p:sp>
        <p:nvSpPr>
          <p:cNvPr id="70660" name="Rectangle 3">
            <a:extLst>
              <a:ext uri="{FF2B5EF4-FFF2-40B4-BE49-F238E27FC236}">
                <a16:creationId xmlns:a16="http://schemas.microsoft.com/office/drawing/2014/main" id="{FFDD6B31-F522-2234-AC2D-9E14D7E5F2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H" altLang="en-CH">
              <a:latin typeface="Times New Roman" panose="02020603050405020304" pitchFamily="18"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88EA56-EDFE-C649-8074-F31CD4339E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2667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9C895063-5572-5A49-D198-C284585C99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AAA93019-4C5F-B045-9E35-A2559DAB9BEC}" type="slidenum">
              <a:rPr lang="en-US" altLang="en-CH" sz="1200"/>
              <a:pPr/>
              <a:t>8</a:t>
            </a:fld>
            <a:endParaRPr lang="en-US" altLang="en-CH" sz="1200"/>
          </a:p>
        </p:txBody>
      </p:sp>
      <p:sp>
        <p:nvSpPr>
          <p:cNvPr id="25603" name="Rectangle 2">
            <a:extLst>
              <a:ext uri="{FF2B5EF4-FFF2-40B4-BE49-F238E27FC236}">
                <a16:creationId xmlns:a16="http://schemas.microsoft.com/office/drawing/2014/main" id="{E74E9D27-286E-78AE-45F7-F8F7626D6803}"/>
              </a:ext>
            </a:extLst>
          </p:cNvPr>
          <p:cNvSpPr>
            <a:spLocks noRot="1" noChangeArrowheads="1" noTextEdit="1"/>
          </p:cNvSpPr>
          <p:nvPr>
            <p:ph type="sldImg"/>
          </p:nvPr>
        </p:nvSpPr>
        <p:spPr>
          <a:ln/>
        </p:spPr>
      </p:sp>
      <p:sp>
        <p:nvSpPr>
          <p:cNvPr id="25604" name="Rectangle 3">
            <a:extLst>
              <a:ext uri="{FF2B5EF4-FFF2-40B4-BE49-F238E27FC236}">
                <a16:creationId xmlns:a16="http://schemas.microsoft.com/office/drawing/2014/main" id="{6B46BA6E-95EB-DE14-16EF-62F23ECE0E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CH">
                <a:latin typeface="Times New Roman" panose="02020603050405020304" pitchFamily="18" charset="0"/>
                <a:cs typeface="Arial" panose="020B0604020202020204" pitchFamily="34" charset="0"/>
              </a:rPr>
              <a:t>WT 4 was going to be the next big thing after coax 1975 16mm conducting tubes, thin dielectric TE01 has the low loss because the only H is Hz and J=nXH. Since as w goes up the mode looks more ad more like it is going straight Hz goes down and J goes down. This did not work because it is not the low mode and it is tough to work single mode.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E2469BB-4333-5024-ED67-F2CDE70835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73EEFBFB-FE09-164C-8120-812443D35E1C}" type="slidenum">
              <a:rPr lang="en-US" altLang="en-CH" sz="1200"/>
              <a:pPr/>
              <a:t>9</a:t>
            </a:fld>
            <a:endParaRPr lang="en-US" altLang="en-CH" sz="1200"/>
          </a:p>
        </p:txBody>
      </p:sp>
      <p:sp>
        <p:nvSpPr>
          <p:cNvPr id="27651" name="Rectangle 2">
            <a:extLst>
              <a:ext uri="{FF2B5EF4-FFF2-40B4-BE49-F238E27FC236}">
                <a16:creationId xmlns:a16="http://schemas.microsoft.com/office/drawing/2014/main" id="{FC9DA331-BFDA-606E-021F-BA20981C09B9}"/>
              </a:ext>
            </a:extLst>
          </p:cNvPr>
          <p:cNvSpPr>
            <a:spLocks noRot="1" noChangeArrowheads="1" noTextEdit="1"/>
          </p:cNvSpPr>
          <p:nvPr>
            <p:ph type="sldImg"/>
          </p:nvPr>
        </p:nvSpPr>
        <p:spPr>
          <a:ln/>
        </p:spPr>
      </p:sp>
      <p:sp>
        <p:nvSpPr>
          <p:cNvPr id="27652" name="Rectangle 3">
            <a:extLst>
              <a:ext uri="{FF2B5EF4-FFF2-40B4-BE49-F238E27FC236}">
                <a16:creationId xmlns:a16="http://schemas.microsoft.com/office/drawing/2014/main" id="{11B05B4E-74EE-4407-16F5-925216B34D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CH">
                <a:latin typeface="Times New Roman" panose="02020603050405020304" pitchFamily="18" charset="0"/>
                <a:cs typeface="Arial" panose="020B0604020202020204" pitchFamily="34" charset="0"/>
              </a:rPr>
              <a:t>Waveguide: Coaxial conductor TEM </a:t>
            </a:r>
          </a:p>
          <a:p>
            <a:pPr eaLnBrk="1" hangingPunct="1"/>
            <a:r>
              <a:rPr lang="en-US" altLang="en-CH">
                <a:latin typeface="Times New Roman" panose="02020603050405020304" pitchFamily="18" charset="0"/>
                <a:cs typeface="Arial" panose="020B0604020202020204" pitchFamily="34" charset="0"/>
              </a:rPr>
              <a:t>Frequency of Operation: 0.006-60MhZ</a:t>
            </a:r>
          </a:p>
          <a:p>
            <a:pPr eaLnBrk="1" hangingPunct="1"/>
            <a:r>
              <a:rPr lang="en-US" altLang="en-CH">
                <a:latin typeface="Times New Roman" panose="02020603050405020304" pitchFamily="18" charset="0"/>
                <a:cs typeface="Arial" panose="020B0604020202020204" pitchFamily="34" charset="0"/>
              </a:rPr>
              <a:t>Analog and Digital communication</a:t>
            </a:r>
          </a:p>
          <a:p>
            <a:pPr eaLnBrk="1" hangingPunct="1"/>
            <a:r>
              <a:rPr lang="en-US" altLang="en-CH">
                <a:latin typeface="Times New Roman" panose="02020603050405020304" pitchFamily="18" charset="0"/>
                <a:cs typeface="Arial" panose="020B0604020202020204" pitchFamily="34" charset="0"/>
              </a:rPr>
              <a:t>Frequency limited by loss, and physical dimensions</a:t>
            </a:r>
          </a:p>
          <a:p>
            <a:pPr eaLnBrk="1" hangingPunct="1"/>
            <a:r>
              <a:rPr lang="en-US" altLang="en-CH">
                <a:latin typeface="Times New Roman" panose="02020603050405020304" pitchFamily="18" charset="0"/>
                <a:cs typeface="Arial" panose="020B0604020202020204" pitchFamily="34" charset="0"/>
              </a:rPr>
              <a:t>Along with satellite and microwave relays, was the back bone of pre-fiber optic long distance.</a:t>
            </a:r>
          </a:p>
          <a:p>
            <a:pPr eaLnBrk="1" hangingPunct="1"/>
            <a:r>
              <a:rPr lang="en-US" altLang="en-CH">
                <a:latin typeface="Times New Roman" panose="02020603050405020304" pitchFamily="18" charset="0"/>
                <a:cs typeface="Arial" panose="020B0604020202020204" pitchFamily="34" charset="0"/>
              </a:rPr>
              <a:t>Dialectric wave guide (total internal reflection)</a:t>
            </a:r>
          </a:p>
          <a:p>
            <a:pPr eaLnBrk="1" hangingPunct="1"/>
            <a:r>
              <a:rPr lang="en-US" altLang="en-CH">
                <a:latin typeface="Times New Roman" panose="02020603050405020304" pitchFamily="18" charset="0"/>
                <a:cs typeface="Arial" panose="020B0604020202020204" pitchFamily="34" charset="0"/>
              </a:rPr>
              <a:t>Capacity:&gt;6.25 million voice channels</a:t>
            </a:r>
          </a:p>
          <a:p>
            <a:pPr eaLnBrk="1" hangingPunct="1"/>
            <a:r>
              <a:rPr lang="en-US" altLang="en-CH">
                <a:latin typeface="Times New Roman" panose="02020603050405020304" pitchFamily="18" charset="0"/>
                <a:cs typeface="Arial" panose="020B0604020202020204" pitchFamily="34" charset="0"/>
              </a:rPr>
              <a:t>Digital encoding</a:t>
            </a:r>
          </a:p>
          <a:p>
            <a:pPr eaLnBrk="1" hangingPunct="1"/>
            <a:r>
              <a:rPr lang="en-US" altLang="en-CH">
                <a:latin typeface="Times New Roman" panose="02020603050405020304" pitchFamily="18" charset="0"/>
                <a:cs typeface="Arial" panose="020B0604020202020204" pitchFamily="34" charset="0"/>
              </a:rPr>
              <a:t>Relay spacing ~ 25 miles</a:t>
            </a:r>
          </a:p>
          <a:p>
            <a:pPr eaLnBrk="1" hangingPunct="1"/>
            <a:r>
              <a:rPr lang="en-US" altLang="en-CH">
                <a:latin typeface="Times New Roman" panose="02020603050405020304" pitchFamily="18" charset="0"/>
                <a:cs typeface="Arial" panose="020B0604020202020204" pitchFamily="34" charset="0"/>
              </a:rPr>
              <a:t>Limited by dispersion</a:t>
            </a:r>
          </a:p>
          <a:p>
            <a:pPr eaLnBrk="1" hangingPunct="1"/>
            <a:endParaRPr lang="en-US" altLang="en-CH">
              <a:latin typeface="Times New Roman" panose="02020603050405020304" pitchFamily="18"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B753B173-38B7-E0F2-6756-F35AB77556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918F79A5-6CA5-1E40-8C41-7E8383E7F1BE}" type="slidenum">
              <a:rPr lang="en-US" altLang="en-CH" sz="1200"/>
              <a:pPr/>
              <a:t>27</a:t>
            </a:fld>
            <a:endParaRPr lang="en-US" altLang="en-CH" sz="1200"/>
          </a:p>
        </p:txBody>
      </p:sp>
      <p:sp>
        <p:nvSpPr>
          <p:cNvPr id="46083" name="Rectangle 2">
            <a:extLst>
              <a:ext uri="{FF2B5EF4-FFF2-40B4-BE49-F238E27FC236}">
                <a16:creationId xmlns:a16="http://schemas.microsoft.com/office/drawing/2014/main" id="{ED18051F-3FC9-A849-5B05-6CE72833211E}"/>
              </a:ext>
            </a:extLst>
          </p:cNvPr>
          <p:cNvSpPr>
            <a:spLocks noRot="1" noChangeArrowheads="1" noTextEdit="1"/>
          </p:cNvSpPr>
          <p:nvPr>
            <p:ph type="sldImg"/>
          </p:nvPr>
        </p:nvSpPr>
        <p:spPr>
          <a:ln/>
        </p:spPr>
      </p:sp>
      <p:sp>
        <p:nvSpPr>
          <p:cNvPr id="46084" name="Rectangle 3">
            <a:extLst>
              <a:ext uri="{FF2B5EF4-FFF2-40B4-BE49-F238E27FC236}">
                <a16:creationId xmlns:a16="http://schemas.microsoft.com/office/drawing/2014/main" id="{F43508F4-28B0-031A-7B05-0EE5F02D20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H" altLang="en-CH">
              <a:latin typeface="Times New Roman" panose="02020603050405020304" pitchFamily="18"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74CDA9A3-4AE5-B679-120E-9EAB548EC8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254A201C-2E0F-A44A-A949-01AFE39AE06F}" type="slidenum">
              <a:rPr lang="en-US" altLang="en-CH" sz="1200"/>
              <a:pPr/>
              <a:t>28</a:t>
            </a:fld>
            <a:endParaRPr lang="en-US" altLang="en-CH" sz="1200"/>
          </a:p>
        </p:txBody>
      </p:sp>
      <p:sp>
        <p:nvSpPr>
          <p:cNvPr id="48131" name="Rectangle 2">
            <a:extLst>
              <a:ext uri="{FF2B5EF4-FFF2-40B4-BE49-F238E27FC236}">
                <a16:creationId xmlns:a16="http://schemas.microsoft.com/office/drawing/2014/main" id="{F84FBFFD-E455-7D08-015F-E8338833F4A0}"/>
              </a:ext>
            </a:extLst>
          </p:cNvPr>
          <p:cNvSpPr>
            <a:spLocks noRot="1" noChangeArrowheads="1" noTextEdit="1"/>
          </p:cNvSpPr>
          <p:nvPr>
            <p:ph type="sldImg"/>
          </p:nvPr>
        </p:nvSpPr>
        <p:spPr>
          <a:ln/>
        </p:spPr>
      </p:sp>
      <p:sp>
        <p:nvSpPr>
          <p:cNvPr id="48132" name="Rectangle 3">
            <a:extLst>
              <a:ext uri="{FF2B5EF4-FFF2-40B4-BE49-F238E27FC236}">
                <a16:creationId xmlns:a16="http://schemas.microsoft.com/office/drawing/2014/main" id="{645B7032-F3B6-545F-55FE-4CEF2ABE9E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H" altLang="en-CH">
              <a:latin typeface="Times New Roman" panose="02020603050405020304" pitchFamily="18"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6EEFA7B4-0284-F07A-D56C-E882D4F1AA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9672007F-72EC-D146-B8BB-E319AADA79A7}" type="slidenum">
              <a:rPr lang="en-US" altLang="en-CH" sz="1200"/>
              <a:pPr/>
              <a:t>29</a:t>
            </a:fld>
            <a:endParaRPr lang="en-US" altLang="en-CH" sz="1200"/>
          </a:p>
        </p:txBody>
      </p:sp>
      <p:sp>
        <p:nvSpPr>
          <p:cNvPr id="50179" name="Rectangle 2">
            <a:extLst>
              <a:ext uri="{FF2B5EF4-FFF2-40B4-BE49-F238E27FC236}">
                <a16:creationId xmlns:a16="http://schemas.microsoft.com/office/drawing/2014/main" id="{89E2FD4B-768C-B784-3788-123C1E9A9828}"/>
              </a:ext>
            </a:extLst>
          </p:cNvPr>
          <p:cNvSpPr>
            <a:spLocks noRot="1" noChangeArrowheads="1" noTextEdit="1"/>
          </p:cNvSpPr>
          <p:nvPr>
            <p:ph type="sldImg"/>
          </p:nvPr>
        </p:nvSpPr>
        <p:spPr>
          <a:ln/>
        </p:spPr>
      </p:sp>
      <p:sp>
        <p:nvSpPr>
          <p:cNvPr id="50180" name="Rectangle 3">
            <a:extLst>
              <a:ext uri="{FF2B5EF4-FFF2-40B4-BE49-F238E27FC236}">
                <a16:creationId xmlns:a16="http://schemas.microsoft.com/office/drawing/2014/main" id="{C011035D-0F9A-A71C-91B2-A975F0424E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CH">
                <a:latin typeface="Times New Roman" panose="02020603050405020304" pitchFamily="18" charset="0"/>
                <a:cs typeface="Arial" panose="020B0604020202020204" pitchFamily="34" charset="0"/>
              </a:rPr>
              <a:t> Energies are: 440,540,640,735,860,900uJ</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10B6C01-BA98-5A16-6D34-B155092998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9DBDEBBE-5BCC-694F-B01D-6AD034DE47E7}" type="slidenum">
              <a:rPr lang="en-US" altLang="en-CH" sz="1200"/>
              <a:pPr/>
              <a:t>30</a:t>
            </a:fld>
            <a:endParaRPr lang="en-US" altLang="en-CH" sz="1200"/>
          </a:p>
        </p:txBody>
      </p:sp>
      <p:sp>
        <p:nvSpPr>
          <p:cNvPr id="52227" name="Rectangle 2">
            <a:extLst>
              <a:ext uri="{FF2B5EF4-FFF2-40B4-BE49-F238E27FC236}">
                <a16:creationId xmlns:a16="http://schemas.microsoft.com/office/drawing/2014/main" id="{C939D2ED-B528-B54B-078C-E35649A4EF3E}"/>
              </a:ext>
            </a:extLst>
          </p:cNvPr>
          <p:cNvSpPr>
            <a:spLocks noRot="1" noChangeArrowheads="1" noTextEdit="1"/>
          </p:cNvSpPr>
          <p:nvPr>
            <p:ph type="sldImg"/>
          </p:nvPr>
        </p:nvSpPr>
        <p:spPr>
          <a:ln/>
        </p:spPr>
      </p:sp>
      <p:sp>
        <p:nvSpPr>
          <p:cNvPr id="52228" name="Rectangle 3">
            <a:extLst>
              <a:ext uri="{FF2B5EF4-FFF2-40B4-BE49-F238E27FC236}">
                <a16:creationId xmlns:a16="http://schemas.microsoft.com/office/drawing/2014/main" id="{0490BD4E-35BC-4EC0-60C7-85D4157A33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CH">
                <a:latin typeface="Times New Roman" panose="02020603050405020304" pitchFamily="18" charset="0"/>
                <a:cs typeface="Arial" panose="020B0604020202020204" pitchFamily="34" charset="0"/>
              </a:rPr>
              <a:t>Figure 4. The amplitude of the input beam (a) was measured and used as the input of the numerical simulation. There is good agreement between the experimental (b) and simulated beam profile (c). The images are 0.5mm x 0.5mm.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9E08CEAB-D026-595C-A6DA-D2E0E52963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76EC55B4-0864-C745-B908-B7FD47F7D26C}" type="slidenum">
              <a:rPr lang="en-US" altLang="en-CH" sz="1200"/>
              <a:pPr/>
              <a:t>33</a:t>
            </a:fld>
            <a:endParaRPr lang="en-US" altLang="en-CH" sz="1200"/>
          </a:p>
        </p:txBody>
      </p:sp>
      <p:sp>
        <p:nvSpPr>
          <p:cNvPr id="56323" name="Rectangle 2">
            <a:extLst>
              <a:ext uri="{FF2B5EF4-FFF2-40B4-BE49-F238E27FC236}">
                <a16:creationId xmlns:a16="http://schemas.microsoft.com/office/drawing/2014/main" id="{963489CC-0EC9-99AC-BAED-9C7269DA40BE}"/>
              </a:ext>
            </a:extLst>
          </p:cNvPr>
          <p:cNvSpPr>
            <a:spLocks noRot="1" noChangeArrowheads="1" noTextEdit="1"/>
          </p:cNvSpPr>
          <p:nvPr>
            <p:ph type="sldImg"/>
          </p:nvPr>
        </p:nvSpPr>
        <p:spPr>
          <a:ln/>
        </p:spPr>
      </p:sp>
      <p:sp>
        <p:nvSpPr>
          <p:cNvPr id="56324" name="Rectangle 3">
            <a:extLst>
              <a:ext uri="{FF2B5EF4-FFF2-40B4-BE49-F238E27FC236}">
                <a16:creationId xmlns:a16="http://schemas.microsoft.com/office/drawing/2014/main" id="{D1CF89E8-71DC-E239-01F6-A349AB1060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H" altLang="en-CH">
              <a:latin typeface="Times New Roman" panose="02020603050405020304" pitchFamily="18"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E4CFDF33-EDDF-F503-F666-973D36CF6D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0B8E8A25-84C2-7049-93BC-8A45B84F52BC}" type="slidenum">
              <a:rPr lang="en-US" altLang="en-CH" sz="1200"/>
              <a:pPr/>
              <a:t>34</a:t>
            </a:fld>
            <a:endParaRPr lang="en-US" altLang="en-CH" sz="1200"/>
          </a:p>
        </p:txBody>
      </p:sp>
      <p:sp>
        <p:nvSpPr>
          <p:cNvPr id="68611" name="Rectangle 2">
            <a:extLst>
              <a:ext uri="{FF2B5EF4-FFF2-40B4-BE49-F238E27FC236}">
                <a16:creationId xmlns:a16="http://schemas.microsoft.com/office/drawing/2014/main" id="{63FAA9A2-B704-8927-F604-72ADA6CB1E91}"/>
              </a:ext>
            </a:extLst>
          </p:cNvPr>
          <p:cNvSpPr>
            <a:spLocks noRot="1" noChangeArrowheads="1" noTextEdit="1"/>
          </p:cNvSpPr>
          <p:nvPr>
            <p:ph type="sldImg"/>
          </p:nvPr>
        </p:nvSpPr>
        <p:spPr>
          <a:ln/>
        </p:spPr>
      </p:sp>
      <p:sp>
        <p:nvSpPr>
          <p:cNvPr id="68612" name="Rectangle 3">
            <a:extLst>
              <a:ext uri="{FF2B5EF4-FFF2-40B4-BE49-F238E27FC236}">
                <a16:creationId xmlns:a16="http://schemas.microsoft.com/office/drawing/2014/main" id="{8038C598-FF30-985A-0AEC-9E5D6C5E2E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H" altLang="en-CH">
              <a:latin typeface="Times New Roman" panose="02020603050405020304" pitchFamily="18"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7B75CE4-EE0E-BA1A-45AD-CBCCBE793158}"/>
              </a:ext>
            </a:extLst>
          </p:cNvPr>
          <p:cNvSpPr>
            <a:spLocks noGrp="1" noChangeArrowheads="1"/>
          </p:cNvSpPr>
          <p:nvPr>
            <p:ph type="dt" sz="half" idx="10"/>
          </p:nvPr>
        </p:nvSpPr>
        <p:spPr>
          <a:ln/>
        </p:spPr>
        <p:txBody>
          <a:bodyPr/>
          <a:lstStyle>
            <a:lvl1pPr>
              <a:defRPr/>
            </a:lvl1pPr>
          </a:lstStyle>
          <a:p>
            <a:endParaRPr lang="en-CH" altLang="en-CH"/>
          </a:p>
        </p:txBody>
      </p:sp>
      <p:sp>
        <p:nvSpPr>
          <p:cNvPr id="5" name="Rectangle 5">
            <a:extLst>
              <a:ext uri="{FF2B5EF4-FFF2-40B4-BE49-F238E27FC236}">
                <a16:creationId xmlns:a16="http://schemas.microsoft.com/office/drawing/2014/main" id="{1F8E06F7-9101-56DA-2235-1F0276F5A1C9}"/>
              </a:ext>
            </a:extLst>
          </p:cNvPr>
          <p:cNvSpPr>
            <a:spLocks noGrp="1" noChangeArrowheads="1"/>
          </p:cNvSpPr>
          <p:nvPr>
            <p:ph type="ftr" sz="quarter" idx="11"/>
          </p:nvPr>
        </p:nvSpPr>
        <p:spPr>
          <a:ln/>
        </p:spPr>
        <p:txBody>
          <a:bodyPr/>
          <a:lstStyle>
            <a:lvl1pPr>
              <a:defRPr/>
            </a:lvl1pPr>
          </a:lstStyle>
          <a:p>
            <a:endParaRPr lang="en-CH" altLang="en-CH"/>
          </a:p>
        </p:txBody>
      </p:sp>
      <p:sp>
        <p:nvSpPr>
          <p:cNvPr id="6" name="Rectangle 6">
            <a:extLst>
              <a:ext uri="{FF2B5EF4-FFF2-40B4-BE49-F238E27FC236}">
                <a16:creationId xmlns:a16="http://schemas.microsoft.com/office/drawing/2014/main" id="{E6E17744-F1B4-C72B-B7FE-F60A6E91CB8F}"/>
              </a:ext>
            </a:extLst>
          </p:cNvPr>
          <p:cNvSpPr>
            <a:spLocks noGrp="1" noChangeArrowheads="1"/>
          </p:cNvSpPr>
          <p:nvPr>
            <p:ph type="sldNum" sz="quarter" idx="12"/>
          </p:nvPr>
        </p:nvSpPr>
        <p:spPr>
          <a:ln/>
        </p:spPr>
        <p:txBody>
          <a:bodyPr/>
          <a:lstStyle>
            <a:lvl1pPr>
              <a:defRPr/>
            </a:lvl1pPr>
          </a:lstStyle>
          <a:p>
            <a:fld id="{3C022A1B-5793-6847-80C0-68A40C1312A1}" type="slidenum">
              <a:rPr lang="en-US" altLang="en-CH"/>
              <a:pPr/>
              <a:t>‹#›</a:t>
            </a:fld>
            <a:endParaRPr lang="en-US" altLang="en-CH"/>
          </a:p>
        </p:txBody>
      </p:sp>
    </p:spTree>
    <p:extLst>
      <p:ext uri="{BB962C8B-B14F-4D97-AF65-F5344CB8AC3E}">
        <p14:creationId xmlns:p14="http://schemas.microsoft.com/office/powerpoint/2010/main" val="2850590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A11EB7-8C5F-0432-799B-06809BD84E7B}"/>
              </a:ext>
            </a:extLst>
          </p:cNvPr>
          <p:cNvSpPr>
            <a:spLocks noGrp="1" noChangeArrowheads="1"/>
          </p:cNvSpPr>
          <p:nvPr>
            <p:ph type="dt" sz="half" idx="10"/>
          </p:nvPr>
        </p:nvSpPr>
        <p:spPr>
          <a:ln/>
        </p:spPr>
        <p:txBody>
          <a:bodyPr/>
          <a:lstStyle>
            <a:lvl1pPr>
              <a:defRPr/>
            </a:lvl1pPr>
          </a:lstStyle>
          <a:p>
            <a:endParaRPr lang="en-CH" altLang="en-CH"/>
          </a:p>
        </p:txBody>
      </p:sp>
      <p:sp>
        <p:nvSpPr>
          <p:cNvPr id="5" name="Rectangle 5">
            <a:extLst>
              <a:ext uri="{FF2B5EF4-FFF2-40B4-BE49-F238E27FC236}">
                <a16:creationId xmlns:a16="http://schemas.microsoft.com/office/drawing/2014/main" id="{AEEE654A-28DE-619D-CCFF-FC547603055B}"/>
              </a:ext>
            </a:extLst>
          </p:cNvPr>
          <p:cNvSpPr>
            <a:spLocks noGrp="1" noChangeArrowheads="1"/>
          </p:cNvSpPr>
          <p:nvPr>
            <p:ph type="ftr" sz="quarter" idx="11"/>
          </p:nvPr>
        </p:nvSpPr>
        <p:spPr>
          <a:ln/>
        </p:spPr>
        <p:txBody>
          <a:bodyPr/>
          <a:lstStyle>
            <a:lvl1pPr>
              <a:defRPr/>
            </a:lvl1pPr>
          </a:lstStyle>
          <a:p>
            <a:endParaRPr lang="en-CH" altLang="en-CH"/>
          </a:p>
        </p:txBody>
      </p:sp>
      <p:sp>
        <p:nvSpPr>
          <p:cNvPr id="6" name="Rectangle 6">
            <a:extLst>
              <a:ext uri="{FF2B5EF4-FFF2-40B4-BE49-F238E27FC236}">
                <a16:creationId xmlns:a16="http://schemas.microsoft.com/office/drawing/2014/main" id="{9BAFFA30-E85D-8181-9D69-6405849F191C}"/>
              </a:ext>
            </a:extLst>
          </p:cNvPr>
          <p:cNvSpPr>
            <a:spLocks noGrp="1" noChangeArrowheads="1"/>
          </p:cNvSpPr>
          <p:nvPr>
            <p:ph type="sldNum" sz="quarter" idx="12"/>
          </p:nvPr>
        </p:nvSpPr>
        <p:spPr>
          <a:ln/>
        </p:spPr>
        <p:txBody>
          <a:bodyPr/>
          <a:lstStyle>
            <a:lvl1pPr>
              <a:defRPr/>
            </a:lvl1pPr>
          </a:lstStyle>
          <a:p>
            <a:fld id="{7281204B-D2ED-114D-A87D-CE32266E2A8A}" type="slidenum">
              <a:rPr lang="en-US" altLang="en-CH"/>
              <a:pPr/>
              <a:t>‹#›</a:t>
            </a:fld>
            <a:endParaRPr lang="en-US" altLang="en-CH"/>
          </a:p>
        </p:txBody>
      </p:sp>
    </p:spTree>
    <p:extLst>
      <p:ext uri="{BB962C8B-B14F-4D97-AF65-F5344CB8AC3E}">
        <p14:creationId xmlns:p14="http://schemas.microsoft.com/office/powerpoint/2010/main" val="1779326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84FF35-F672-9F7F-1E82-8A7923F9DA8A}"/>
              </a:ext>
            </a:extLst>
          </p:cNvPr>
          <p:cNvSpPr>
            <a:spLocks noGrp="1" noChangeArrowheads="1"/>
          </p:cNvSpPr>
          <p:nvPr>
            <p:ph type="dt" sz="half" idx="10"/>
          </p:nvPr>
        </p:nvSpPr>
        <p:spPr>
          <a:ln/>
        </p:spPr>
        <p:txBody>
          <a:bodyPr/>
          <a:lstStyle>
            <a:lvl1pPr>
              <a:defRPr/>
            </a:lvl1pPr>
          </a:lstStyle>
          <a:p>
            <a:endParaRPr lang="en-CH" altLang="en-CH"/>
          </a:p>
        </p:txBody>
      </p:sp>
      <p:sp>
        <p:nvSpPr>
          <p:cNvPr id="5" name="Rectangle 5">
            <a:extLst>
              <a:ext uri="{FF2B5EF4-FFF2-40B4-BE49-F238E27FC236}">
                <a16:creationId xmlns:a16="http://schemas.microsoft.com/office/drawing/2014/main" id="{6A68460D-9B79-722B-40D5-CB1DA4B86D39}"/>
              </a:ext>
            </a:extLst>
          </p:cNvPr>
          <p:cNvSpPr>
            <a:spLocks noGrp="1" noChangeArrowheads="1"/>
          </p:cNvSpPr>
          <p:nvPr>
            <p:ph type="ftr" sz="quarter" idx="11"/>
          </p:nvPr>
        </p:nvSpPr>
        <p:spPr>
          <a:ln/>
        </p:spPr>
        <p:txBody>
          <a:bodyPr/>
          <a:lstStyle>
            <a:lvl1pPr>
              <a:defRPr/>
            </a:lvl1pPr>
          </a:lstStyle>
          <a:p>
            <a:endParaRPr lang="en-CH" altLang="en-CH"/>
          </a:p>
        </p:txBody>
      </p:sp>
      <p:sp>
        <p:nvSpPr>
          <p:cNvPr id="6" name="Rectangle 6">
            <a:extLst>
              <a:ext uri="{FF2B5EF4-FFF2-40B4-BE49-F238E27FC236}">
                <a16:creationId xmlns:a16="http://schemas.microsoft.com/office/drawing/2014/main" id="{74F2D2B6-6B76-4522-AE20-FD226F99199C}"/>
              </a:ext>
            </a:extLst>
          </p:cNvPr>
          <p:cNvSpPr>
            <a:spLocks noGrp="1" noChangeArrowheads="1"/>
          </p:cNvSpPr>
          <p:nvPr>
            <p:ph type="sldNum" sz="quarter" idx="12"/>
          </p:nvPr>
        </p:nvSpPr>
        <p:spPr>
          <a:ln/>
        </p:spPr>
        <p:txBody>
          <a:bodyPr/>
          <a:lstStyle>
            <a:lvl1pPr>
              <a:defRPr/>
            </a:lvl1pPr>
          </a:lstStyle>
          <a:p>
            <a:fld id="{26B80383-4109-A44E-93DC-8AAD5A457140}" type="slidenum">
              <a:rPr lang="en-US" altLang="en-CH"/>
              <a:pPr/>
              <a:t>‹#›</a:t>
            </a:fld>
            <a:endParaRPr lang="en-US" altLang="en-CH"/>
          </a:p>
        </p:txBody>
      </p:sp>
    </p:spTree>
    <p:extLst>
      <p:ext uri="{BB962C8B-B14F-4D97-AF65-F5344CB8AC3E}">
        <p14:creationId xmlns:p14="http://schemas.microsoft.com/office/powerpoint/2010/main" val="4088278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921138A-45CC-437D-FC15-8D98B716F051}"/>
              </a:ext>
            </a:extLst>
          </p:cNvPr>
          <p:cNvSpPr>
            <a:spLocks noGrp="1" noChangeArrowheads="1"/>
          </p:cNvSpPr>
          <p:nvPr>
            <p:ph type="dt" sz="half" idx="10"/>
          </p:nvPr>
        </p:nvSpPr>
        <p:spPr>
          <a:ln/>
        </p:spPr>
        <p:txBody>
          <a:bodyPr/>
          <a:lstStyle>
            <a:lvl1pPr>
              <a:defRPr/>
            </a:lvl1pPr>
          </a:lstStyle>
          <a:p>
            <a:endParaRPr lang="en-CH" altLang="en-CH"/>
          </a:p>
        </p:txBody>
      </p:sp>
      <p:sp>
        <p:nvSpPr>
          <p:cNvPr id="8" name="Rectangle 5">
            <a:extLst>
              <a:ext uri="{FF2B5EF4-FFF2-40B4-BE49-F238E27FC236}">
                <a16:creationId xmlns:a16="http://schemas.microsoft.com/office/drawing/2014/main" id="{CD82C1AB-D8B2-9462-64F7-8C76BCCD947C}"/>
              </a:ext>
            </a:extLst>
          </p:cNvPr>
          <p:cNvSpPr>
            <a:spLocks noGrp="1" noChangeArrowheads="1"/>
          </p:cNvSpPr>
          <p:nvPr>
            <p:ph type="ftr" sz="quarter" idx="11"/>
          </p:nvPr>
        </p:nvSpPr>
        <p:spPr>
          <a:ln/>
        </p:spPr>
        <p:txBody>
          <a:bodyPr/>
          <a:lstStyle>
            <a:lvl1pPr>
              <a:defRPr/>
            </a:lvl1pPr>
          </a:lstStyle>
          <a:p>
            <a:endParaRPr lang="en-CH" altLang="en-CH"/>
          </a:p>
        </p:txBody>
      </p:sp>
      <p:sp>
        <p:nvSpPr>
          <p:cNvPr id="9" name="Rectangle 6">
            <a:extLst>
              <a:ext uri="{FF2B5EF4-FFF2-40B4-BE49-F238E27FC236}">
                <a16:creationId xmlns:a16="http://schemas.microsoft.com/office/drawing/2014/main" id="{2C16671B-5F13-61F6-CB35-EDB75A7661ED}"/>
              </a:ext>
            </a:extLst>
          </p:cNvPr>
          <p:cNvSpPr>
            <a:spLocks noGrp="1" noChangeArrowheads="1"/>
          </p:cNvSpPr>
          <p:nvPr>
            <p:ph type="sldNum" sz="quarter" idx="12"/>
          </p:nvPr>
        </p:nvSpPr>
        <p:spPr>
          <a:ln/>
        </p:spPr>
        <p:txBody>
          <a:bodyPr/>
          <a:lstStyle>
            <a:lvl1pPr>
              <a:defRPr/>
            </a:lvl1pPr>
          </a:lstStyle>
          <a:p>
            <a:fld id="{B10FFA23-BC77-DA44-924B-C8AF2351B981}" type="slidenum">
              <a:rPr lang="en-US" altLang="en-CH"/>
              <a:pPr/>
              <a:t>‹#›</a:t>
            </a:fld>
            <a:endParaRPr lang="en-US" altLang="en-CH"/>
          </a:p>
        </p:txBody>
      </p:sp>
    </p:spTree>
    <p:extLst>
      <p:ext uri="{BB962C8B-B14F-4D97-AF65-F5344CB8AC3E}">
        <p14:creationId xmlns:p14="http://schemas.microsoft.com/office/powerpoint/2010/main" val="1642855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5AD8F5-EEBE-8D55-E4F0-56D619399065}"/>
              </a:ext>
            </a:extLst>
          </p:cNvPr>
          <p:cNvSpPr>
            <a:spLocks noGrp="1" noChangeArrowheads="1"/>
          </p:cNvSpPr>
          <p:nvPr>
            <p:ph type="dt" sz="half" idx="10"/>
          </p:nvPr>
        </p:nvSpPr>
        <p:spPr>
          <a:ln/>
        </p:spPr>
        <p:txBody>
          <a:bodyPr/>
          <a:lstStyle>
            <a:lvl1pPr>
              <a:defRPr/>
            </a:lvl1pPr>
          </a:lstStyle>
          <a:p>
            <a:endParaRPr lang="en-CH" altLang="en-CH"/>
          </a:p>
        </p:txBody>
      </p:sp>
      <p:sp>
        <p:nvSpPr>
          <p:cNvPr id="6" name="Rectangle 5">
            <a:extLst>
              <a:ext uri="{FF2B5EF4-FFF2-40B4-BE49-F238E27FC236}">
                <a16:creationId xmlns:a16="http://schemas.microsoft.com/office/drawing/2014/main" id="{A39D712F-1EE4-BB45-CB6F-2A57DBAD29AA}"/>
              </a:ext>
            </a:extLst>
          </p:cNvPr>
          <p:cNvSpPr>
            <a:spLocks noGrp="1" noChangeArrowheads="1"/>
          </p:cNvSpPr>
          <p:nvPr>
            <p:ph type="ftr" sz="quarter" idx="11"/>
          </p:nvPr>
        </p:nvSpPr>
        <p:spPr>
          <a:ln/>
        </p:spPr>
        <p:txBody>
          <a:bodyPr/>
          <a:lstStyle>
            <a:lvl1pPr>
              <a:defRPr/>
            </a:lvl1pPr>
          </a:lstStyle>
          <a:p>
            <a:endParaRPr lang="en-CH" altLang="en-CH"/>
          </a:p>
        </p:txBody>
      </p:sp>
      <p:sp>
        <p:nvSpPr>
          <p:cNvPr id="7" name="Rectangle 6">
            <a:extLst>
              <a:ext uri="{FF2B5EF4-FFF2-40B4-BE49-F238E27FC236}">
                <a16:creationId xmlns:a16="http://schemas.microsoft.com/office/drawing/2014/main" id="{31D73BA8-0716-DADE-5D39-B6BA37C82E31}"/>
              </a:ext>
            </a:extLst>
          </p:cNvPr>
          <p:cNvSpPr>
            <a:spLocks noGrp="1" noChangeArrowheads="1"/>
          </p:cNvSpPr>
          <p:nvPr>
            <p:ph type="sldNum" sz="quarter" idx="12"/>
          </p:nvPr>
        </p:nvSpPr>
        <p:spPr>
          <a:ln/>
        </p:spPr>
        <p:txBody>
          <a:bodyPr/>
          <a:lstStyle>
            <a:lvl1pPr>
              <a:defRPr/>
            </a:lvl1pPr>
          </a:lstStyle>
          <a:p>
            <a:fld id="{7CF8CB08-688E-9F4D-BACB-37C21C409D4E}" type="slidenum">
              <a:rPr lang="en-US" altLang="en-CH"/>
              <a:pPr/>
              <a:t>‹#›</a:t>
            </a:fld>
            <a:endParaRPr lang="en-US" altLang="en-CH"/>
          </a:p>
        </p:txBody>
      </p:sp>
    </p:spTree>
    <p:extLst>
      <p:ext uri="{BB962C8B-B14F-4D97-AF65-F5344CB8AC3E}">
        <p14:creationId xmlns:p14="http://schemas.microsoft.com/office/powerpoint/2010/main" val="3710039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6E676FB-F25E-461C-83C0-2CF7EE53103B}" type="datetimeFigureOut">
              <a:rPr lang="en-US" smtClean="0"/>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09CE0-D031-4B04-A1EE-67D44D441B66}" type="slidenum">
              <a:rPr lang="en-US" smtClean="0"/>
              <a:t>‹#›</a:t>
            </a:fld>
            <a:endParaRPr lang="en-US"/>
          </a:p>
        </p:txBody>
      </p:sp>
    </p:spTree>
    <p:extLst>
      <p:ext uri="{BB962C8B-B14F-4D97-AF65-F5344CB8AC3E}">
        <p14:creationId xmlns:p14="http://schemas.microsoft.com/office/powerpoint/2010/main" val="516583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E676FB-F25E-461C-83C0-2CF7EE53103B}" type="datetimeFigureOut">
              <a:rPr lang="en-US" smtClean="0"/>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09CE0-D031-4B04-A1EE-67D44D441B66}" type="slidenum">
              <a:rPr lang="en-US" smtClean="0"/>
              <a:t>‹#›</a:t>
            </a:fld>
            <a:endParaRPr lang="en-US"/>
          </a:p>
        </p:txBody>
      </p:sp>
    </p:spTree>
    <p:extLst>
      <p:ext uri="{BB962C8B-B14F-4D97-AF65-F5344CB8AC3E}">
        <p14:creationId xmlns:p14="http://schemas.microsoft.com/office/powerpoint/2010/main" val="3865101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E676FB-F25E-461C-83C0-2CF7EE53103B}" type="datetimeFigureOut">
              <a:rPr lang="en-US" smtClean="0"/>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09CE0-D031-4B04-A1EE-67D44D441B66}" type="slidenum">
              <a:rPr lang="en-US" smtClean="0"/>
              <a:t>‹#›</a:t>
            </a:fld>
            <a:endParaRPr lang="en-US"/>
          </a:p>
        </p:txBody>
      </p:sp>
    </p:spTree>
    <p:extLst>
      <p:ext uri="{BB962C8B-B14F-4D97-AF65-F5344CB8AC3E}">
        <p14:creationId xmlns:p14="http://schemas.microsoft.com/office/powerpoint/2010/main" val="2326224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E676FB-F25E-461C-83C0-2CF7EE53103B}" type="datetimeFigureOut">
              <a:rPr lang="en-US" smtClean="0"/>
              <a:t>3/4/24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09CE0-D031-4B04-A1EE-67D44D441B66}" type="slidenum">
              <a:rPr lang="en-US" smtClean="0"/>
              <a:t>‹#›</a:t>
            </a:fld>
            <a:endParaRPr lang="en-US"/>
          </a:p>
        </p:txBody>
      </p:sp>
    </p:spTree>
    <p:extLst>
      <p:ext uri="{BB962C8B-B14F-4D97-AF65-F5344CB8AC3E}">
        <p14:creationId xmlns:p14="http://schemas.microsoft.com/office/powerpoint/2010/main" val="1359470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E676FB-F25E-461C-83C0-2CF7EE53103B}" type="datetimeFigureOut">
              <a:rPr lang="en-US" smtClean="0"/>
              <a:t>3/4/24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709CE0-D031-4B04-A1EE-67D44D441B66}" type="slidenum">
              <a:rPr lang="en-US" smtClean="0"/>
              <a:t>‹#›</a:t>
            </a:fld>
            <a:endParaRPr lang="en-US"/>
          </a:p>
        </p:txBody>
      </p:sp>
    </p:spTree>
    <p:extLst>
      <p:ext uri="{BB962C8B-B14F-4D97-AF65-F5344CB8AC3E}">
        <p14:creationId xmlns:p14="http://schemas.microsoft.com/office/powerpoint/2010/main" val="883117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E676FB-F25E-461C-83C0-2CF7EE53103B}" type="datetimeFigureOut">
              <a:rPr lang="en-US" smtClean="0"/>
              <a:t>3/4/24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709CE0-D031-4B04-A1EE-67D44D441B66}" type="slidenum">
              <a:rPr lang="en-US" smtClean="0"/>
              <a:t>‹#›</a:t>
            </a:fld>
            <a:endParaRPr lang="en-US"/>
          </a:p>
        </p:txBody>
      </p:sp>
    </p:spTree>
    <p:extLst>
      <p:ext uri="{BB962C8B-B14F-4D97-AF65-F5344CB8AC3E}">
        <p14:creationId xmlns:p14="http://schemas.microsoft.com/office/powerpoint/2010/main" val="3761060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9763BF-E314-AA2E-5069-BFEA644BAC8B}"/>
              </a:ext>
            </a:extLst>
          </p:cNvPr>
          <p:cNvSpPr>
            <a:spLocks noGrp="1" noChangeArrowheads="1"/>
          </p:cNvSpPr>
          <p:nvPr>
            <p:ph type="dt" sz="half" idx="10"/>
          </p:nvPr>
        </p:nvSpPr>
        <p:spPr>
          <a:ln/>
        </p:spPr>
        <p:txBody>
          <a:bodyPr/>
          <a:lstStyle>
            <a:lvl1pPr>
              <a:defRPr/>
            </a:lvl1pPr>
          </a:lstStyle>
          <a:p>
            <a:endParaRPr lang="en-CH" altLang="en-CH"/>
          </a:p>
        </p:txBody>
      </p:sp>
      <p:sp>
        <p:nvSpPr>
          <p:cNvPr id="5" name="Rectangle 5">
            <a:extLst>
              <a:ext uri="{FF2B5EF4-FFF2-40B4-BE49-F238E27FC236}">
                <a16:creationId xmlns:a16="http://schemas.microsoft.com/office/drawing/2014/main" id="{05E03609-7F61-DEF0-656A-366E736E554B}"/>
              </a:ext>
            </a:extLst>
          </p:cNvPr>
          <p:cNvSpPr>
            <a:spLocks noGrp="1" noChangeArrowheads="1"/>
          </p:cNvSpPr>
          <p:nvPr>
            <p:ph type="ftr" sz="quarter" idx="11"/>
          </p:nvPr>
        </p:nvSpPr>
        <p:spPr>
          <a:ln/>
        </p:spPr>
        <p:txBody>
          <a:bodyPr/>
          <a:lstStyle>
            <a:lvl1pPr>
              <a:defRPr/>
            </a:lvl1pPr>
          </a:lstStyle>
          <a:p>
            <a:endParaRPr lang="en-CH" altLang="en-CH"/>
          </a:p>
        </p:txBody>
      </p:sp>
      <p:sp>
        <p:nvSpPr>
          <p:cNvPr id="6" name="Rectangle 6">
            <a:extLst>
              <a:ext uri="{FF2B5EF4-FFF2-40B4-BE49-F238E27FC236}">
                <a16:creationId xmlns:a16="http://schemas.microsoft.com/office/drawing/2014/main" id="{16A5C8A5-0E9D-4280-E12B-15B2F006A7AB}"/>
              </a:ext>
            </a:extLst>
          </p:cNvPr>
          <p:cNvSpPr>
            <a:spLocks noGrp="1" noChangeArrowheads="1"/>
          </p:cNvSpPr>
          <p:nvPr>
            <p:ph type="sldNum" sz="quarter" idx="12"/>
          </p:nvPr>
        </p:nvSpPr>
        <p:spPr>
          <a:ln/>
        </p:spPr>
        <p:txBody>
          <a:bodyPr/>
          <a:lstStyle>
            <a:lvl1pPr>
              <a:defRPr/>
            </a:lvl1pPr>
          </a:lstStyle>
          <a:p>
            <a:fld id="{DA22ED16-B327-DF44-8199-11268DD239DD}" type="slidenum">
              <a:rPr lang="en-US" altLang="en-CH"/>
              <a:pPr/>
              <a:t>‹#›</a:t>
            </a:fld>
            <a:endParaRPr lang="en-US" altLang="en-CH"/>
          </a:p>
        </p:txBody>
      </p:sp>
    </p:spTree>
    <p:extLst>
      <p:ext uri="{BB962C8B-B14F-4D97-AF65-F5344CB8AC3E}">
        <p14:creationId xmlns:p14="http://schemas.microsoft.com/office/powerpoint/2010/main" val="2182810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E676FB-F25E-461C-83C0-2CF7EE53103B}" type="datetimeFigureOut">
              <a:rPr lang="en-US" smtClean="0"/>
              <a:t>3/4/24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709CE0-D031-4B04-A1EE-67D44D441B66}" type="slidenum">
              <a:rPr lang="en-US" smtClean="0"/>
              <a:t>‹#›</a:t>
            </a:fld>
            <a:endParaRPr lang="en-US"/>
          </a:p>
        </p:txBody>
      </p:sp>
    </p:spTree>
    <p:extLst>
      <p:ext uri="{BB962C8B-B14F-4D97-AF65-F5344CB8AC3E}">
        <p14:creationId xmlns:p14="http://schemas.microsoft.com/office/powerpoint/2010/main" val="2707533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6E676FB-F25E-461C-83C0-2CF7EE53103B}" type="datetimeFigureOut">
              <a:rPr lang="en-US" smtClean="0"/>
              <a:t>3/4/24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09CE0-D031-4B04-A1EE-67D44D441B66}" type="slidenum">
              <a:rPr lang="en-US" smtClean="0"/>
              <a:t>‹#›</a:t>
            </a:fld>
            <a:endParaRPr lang="en-US"/>
          </a:p>
        </p:txBody>
      </p:sp>
    </p:spTree>
    <p:extLst>
      <p:ext uri="{BB962C8B-B14F-4D97-AF65-F5344CB8AC3E}">
        <p14:creationId xmlns:p14="http://schemas.microsoft.com/office/powerpoint/2010/main" val="1357489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6E676FB-F25E-461C-83C0-2CF7EE53103B}" type="datetimeFigureOut">
              <a:rPr lang="en-US" smtClean="0"/>
              <a:t>3/4/24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09CE0-D031-4B04-A1EE-67D44D441B66}" type="slidenum">
              <a:rPr lang="en-US" smtClean="0"/>
              <a:t>‹#›</a:t>
            </a:fld>
            <a:endParaRPr lang="en-US"/>
          </a:p>
        </p:txBody>
      </p:sp>
    </p:spTree>
    <p:extLst>
      <p:ext uri="{BB962C8B-B14F-4D97-AF65-F5344CB8AC3E}">
        <p14:creationId xmlns:p14="http://schemas.microsoft.com/office/powerpoint/2010/main" val="1008628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E676FB-F25E-461C-83C0-2CF7EE53103B}" type="datetimeFigureOut">
              <a:rPr lang="en-US" smtClean="0"/>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09CE0-D031-4B04-A1EE-67D44D441B66}" type="slidenum">
              <a:rPr lang="en-US" smtClean="0"/>
              <a:t>‹#›</a:t>
            </a:fld>
            <a:endParaRPr lang="en-US"/>
          </a:p>
        </p:txBody>
      </p:sp>
    </p:spTree>
    <p:extLst>
      <p:ext uri="{BB962C8B-B14F-4D97-AF65-F5344CB8AC3E}">
        <p14:creationId xmlns:p14="http://schemas.microsoft.com/office/powerpoint/2010/main" val="2017948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E676FB-F25E-461C-83C0-2CF7EE53103B}" type="datetimeFigureOut">
              <a:rPr lang="en-US" smtClean="0"/>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09CE0-D031-4B04-A1EE-67D44D441B66}" type="slidenum">
              <a:rPr lang="en-US" smtClean="0"/>
              <a:t>‹#›</a:t>
            </a:fld>
            <a:endParaRPr lang="en-US"/>
          </a:p>
        </p:txBody>
      </p:sp>
    </p:spTree>
    <p:extLst>
      <p:ext uri="{BB962C8B-B14F-4D97-AF65-F5344CB8AC3E}">
        <p14:creationId xmlns:p14="http://schemas.microsoft.com/office/powerpoint/2010/main" val="920207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CA03F-8A1D-6A43-83F6-FF6E49E1D629}"/>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74486CA0-21E9-BF4A-9939-0BD049A5384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7F8E678E-93D1-514A-B589-9A2085F70222}"/>
              </a:ext>
            </a:extLst>
          </p:cNvPr>
          <p:cNvSpPr>
            <a:spLocks noGrp="1"/>
          </p:cNvSpPr>
          <p:nvPr>
            <p:ph type="dt" sz="half" idx="10"/>
          </p:nvPr>
        </p:nvSpPr>
        <p:spPr/>
        <p:txBody>
          <a:bodyPr/>
          <a:lstStyle/>
          <a:p>
            <a:fld id="{F1327D37-2138-7E4F-9B3A-6574AE41A408}" type="datetimeFigureOut">
              <a:rPr lang="en-CH" smtClean="0"/>
              <a:t>04.03.24</a:t>
            </a:fld>
            <a:endParaRPr lang="en-CH"/>
          </a:p>
        </p:txBody>
      </p:sp>
      <p:sp>
        <p:nvSpPr>
          <p:cNvPr id="5" name="Footer Placeholder 4">
            <a:extLst>
              <a:ext uri="{FF2B5EF4-FFF2-40B4-BE49-F238E27FC236}">
                <a16:creationId xmlns:a16="http://schemas.microsoft.com/office/drawing/2014/main" id="{92537F44-92C4-FE47-9382-0CD503952257}"/>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358D1265-83FB-984A-AF98-235C05BC4DD9}"/>
              </a:ext>
            </a:extLst>
          </p:cNvPr>
          <p:cNvSpPr>
            <a:spLocks noGrp="1"/>
          </p:cNvSpPr>
          <p:nvPr>
            <p:ph type="sldNum" sz="quarter" idx="12"/>
          </p:nvPr>
        </p:nvSpPr>
        <p:spPr/>
        <p:txBody>
          <a:bodyPr/>
          <a:lstStyle/>
          <a:p>
            <a:fld id="{D43C9B00-842A-0F4E-B4DC-1FBB9E315BE7}" type="slidenum">
              <a:rPr lang="en-CH" smtClean="0"/>
              <a:t>‹#›</a:t>
            </a:fld>
            <a:endParaRPr lang="en-CH"/>
          </a:p>
        </p:txBody>
      </p:sp>
    </p:spTree>
    <p:extLst>
      <p:ext uri="{BB962C8B-B14F-4D97-AF65-F5344CB8AC3E}">
        <p14:creationId xmlns:p14="http://schemas.microsoft.com/office/powerpoint/2010/main" val="3570408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D778B-FB04-9349-B134-197CC3F7DEC4}"/>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C3A7C765-CC6E-104C-A9C1-37B87F07F37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16F786AD-BB62-004E-B8B7-3F36350D828B}"/>
              </a:ext>
            </a:extLst>
          </p:cNvPr>
          <p:cNvSpPr>
            <a:spLocks noGrp="1"/>
          </p:cNvSpPr>
          <p:nvPr>
            <p:ph type="dt" sz="half" idx="10"/>
          </p:nvPr>
        </p:nvSpPr>
        <p:spPr/>
        <p:txBody>
          <a:bodyPr/>
          <a:lstStyle/>
          <a:p>
            <a:fld id="{F1327D37-2138-7E4F-9B3A-6574AE41A408}" type="datetimeFigureOut">
              <a:rPr lang="en-CH" smtClean="0"/>
              <a:t>04.03.24</a:t>
            </a:fld>
            <a:endParaRPr lang="en-CH"/>
          </a:p>
        </p:txBody>
      </p:sp>
      <p:sp>
        <p:nvSpPr>
          <p:cNvPr id="5" name="Footer Placeholder 4">
            <a:extLst>
              <a:ext uri="{FF2B5EF4-FFF2-40B4-BE49-F238E27FC236}">
                <a16:creationId xmlns:a16="http://schemas.microsoft.com/office/drawing/2014/main" id="{C680032D-514B-C142-8EA0-D7D8DCF96A21}"/>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09E34B49-C1A9-B846-A660-4AC339F6DADB}"/>
              </a:ext>
            </a:extLst>
          </p:cNvPr>
          <p:cNvSpPr>
            <a:spLocks noGrp="1"/>
          </p:cNvSpPr>
          <p:nvPr>
            <p:ph type="sldNum" sz="quarter" idx="12"/>
          </p:nvPr>
        </p:nvSpPr>
        <p:spPr/>
        <p:txBody>
          <a:bodyPr/>
          <a:lstStyle/>
          <a:p>
            <a:fld id="{D43C9B00-842A-0F4E-B4DC-1FBB9E315BE7}" type="slidenum">
              <a:rPr lang="en-CH" smtClean="0"/>
              <a:t>‹#›</a:t>
            </a:fld>
            <a:endParaRPr lang="en-CH"/>
          </a:p>
        </p:txBody>
      </p:sp>
    </p:spTree>
    <p:extLst>
      <p:ext uri="{BB962C8B-B14F-4D97-AF65-F5344CB8AC3E}">
        <p14:creationId xmlns:p14="http://schemas.microsoft.com/office/powerpoint/2010/main" val="4066097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013E0-6376-924E-82CF-1D67FBBFF535}"/>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72900E6E-C170-D74D-821C-514DB67722A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A0A0053-927A-2F48-BD5D-A721FB948187}"/>
              </a:ext>
            </a:extLst>
          </p:cNvPr>
          <p:cNvSpPr>
            <a:spLocks noGrp="1"/>
          </p:cNvSpPr>
          <p:nvPr>
            <p:ph type="dt" sz="half" idx="10"/>
          </p:nvPr>
        </p:nvSpPr>
        <p:spPr/>
        <p:txBody>
          <a:bodyPr/>
          <a:lstStyle/>
          <a:p>
            <a:fld id="{F1327D37-2138-7E4F-9B3A-6574AE41A408}" type="datetimeFigureOut">
              <a:rPr lang="en-CH" smtClean="0"/>
              <a:t>04.03.24</a:t>
            </a:fld>
            <a:endParaRPr lang="en-CH"/>
          </a:p>
        </p:txBody>
      </p:sp>
      <p:sp>
        <p:nvSpPr>
          <p:cNvPr id="5" name="Footer Placeholder 4">
            <a:extLst>
              <a:ext uri="{FF2B5EF4-FFF2-40B4-BE49-F238E27FC236}">
                <a16:creationId xmlns:a16="http://schemas.microsoft.com/office/drawing/2014/main" id="{37DF0BD0-8712-5046-BA6D-480754D7F27A}"/>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8974A14A-1E33-5B43-AA5B-378AC0C12A13}"/>
              </a:ext>
            </a:extLst>
          </p:cNvPr>
          <p:cNvSpPr>
            <a:spLocks noGrp="1"/>
          </p:cNvSpPr>
          <p:nvPr>
            <p:ph type="sldNum" sz="quarter" idx="12"/>
          </p:nvPr>
        </p:nvSpPr>
        <p:spPr/>
        <p:txBody>
          <a:bodyPr/>
          <a:lstStyle/>
          <a:p>
            <a:fld id="{D43C9B00-842A-0F4E-B4DC-1FBB9E315BE7}" type="slidenum">
              <a:rPr lang="en-CH" smtClean="0"/>
              <a:t>‹#›</a:t>
            </a:fld>
            <a:endParaRPr lang="en-CH"/>
          </a:p>
        </p:txBody>
      </p:sp>
    </p:spTree>
    <p:extLst>
      <p:ext uri="{BB962C8B-B14F-4D97-AF65-F5344CB8AC3E}">
        <p14:creationId xmlns:p14="http://schemas.microsoft.com/office/powerpoint/2010/main" val="1669748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599A9-CDBE-144D-BA98-422B36D18D09}"/>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C5EEC2BC-BC6A-8B4D-8892-9B05B3C6BCCB}"/>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BE9AF54F-270F-BD44-A3D9-68C14B76B413}"/>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3BA05B36-6E62-D042-BAA9-E8546710B80A}"/>
              </a:ext>
            </a:extLst>
          </p:cNvPr>
          <p:cNvSpPr>
            <a:spLocks noGrp="1"/>
          </p:cNvSpPr>
          <p:nvPr>
            <p:ph type="dt" sz="half" idx="10"/>
          </p:nvPr>
        </p:nvSpPr>
        <p:spPr/>
        <p:txBody>
          <a:bodyPr/>
          <a:lstStyle/>
          <a:p>
            <a:fld id="{F1327D37-2138-7E4F-9B3A-6574AE41A408}" type="datetimeFigureOut">
              <a:rPr lang="en-CH" smtClean="0"/>
              <a:t>04.03.24</a:t>
            </a:fld>
            <a:endParaRPr lang="en-CH"/>
          </a:p>
        </p:txBody>
      </p:sp>
      <p:sp>
        <p:nvSpPr>
          <p:cNvPr id="6" name="Footer Placeholder 5">
            <a:extLst>
              <a:ext uri="{FF2B5EF4-FFF2-40B4-BE49-F238E27FC236}">
                <a16:creationId xmlns:a16="http://schemas.microsoft.com/office/drawing/2014/main" id="{580F72C7-5FF3-244E-9E58-11967E7729A0}"/>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0E850216-6F16-E747-8257-112E6B3C581F}"/>
              </a:ext>
            </a:extLst>
          </p:cNvPr>
          <p:cNvSpPr>
            <a:spLocks noGrp="1"/>
          </p:cNvSpPr>
          <p:nvPr>
            <p:ph type="sldNum" sz="quarter" idx="12"/>
          </p:nvPr>
        </p:nvSpPr>
        <p:spPr/>
        <p:txBody>
          <a:bodyPr/>
          <a:lstStyle/>
          <a:p>
            <a:fld id="{D43C9B00-842A-0F4E-B4DC-1FBB9E315BE7}" type="slidenum">
              <a:rPr lang="en-CH" smtClean="0"/>
              <a:t>‹#›</a:t>
            </a:fld>
            <a:endParaRPr lang="en-CH"/>
          </a:p>
        </p:txBody>
      </p:sp>
    </p:spTree>
    <p:extLst>
      <p:ext uri="{BB962C8B-B14F-4D97-AF65-F5344CB8AC3E}">
        <p14:creationId xmlns:p14="http://schemas.microsoft.com/office/powerpoint/2010/main" val="1143567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0BD8C-F40D-0841-A5E0-0CE4822EDF05}"/>
              </a:ext>
            </a:extLst>
          </p:cNvPr>
          <p:cNvSpPr>
            <a:spLocks noGrp="1"/>
          </p:cNvSpPr>
          <p:nvPr>
            <p:ph type="title"/>
          </p:nvPr>
        </p:nvSpPr>
        <p:spPr>
          <a:xfrm>
            <a:off x="629841" y="365126"/>
            <a:ext cx="78867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306330BD-90E2-1445-845A-FAAEFB6827C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C169EF3E-DC3C-514B-8814-D2F12350E6FB}"/>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A525558E-522D-B646-8CDB-F175B76EEBE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7C00EC52-2D2F-D34C-B0A3-5008FADAA6A3}"/>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95B43573-DDA7-1C43-814C-55D179F4C7E9}"/>
              </a:ext>
            </a:extLst>
          </p:cNvPr>
          <p:cNvSpPr>
            <a:spLocks noGrp="1"/>
          </p:cNvSpPr>
          <p:nvPr>
            <p:ph type="dt" sz="half" idx="10"/>
          </p:nvPr>
        </p:nvSpPr>
        <p:spPr/>
        <p:txBody>
          <a:bodyPr/>
          <a:lstStyle/>
          <a:p>
            <a:fld id="{F1327D37-2138-7E4F-9B3A-6574AE41A408}" type="datetimeFigureOut">
              <a:rPr lang="en-CH" smtClean="0"/>
              <a:t>04.03.24</a:t>
            </a:fld>
            <a:endParaRPr lang="en-CH"/>
          </a:p>
        </p:txBody>
      </p:sp>
      <p:sp>
        <p:nvSpPr>
          <p:cNvPr id="8" name="Footer Placeholder 7">
            <a:extLst>
              <a:ext uri="{FF2B5EF4-FFF2-40B4-BE49-F238E27FC236}">
                <a16:creationId xmlns:a16="http://schemas.microsoft.com/office/drawing/2014/main" id="{9B46C848-D020-C64F-97DE-C2C681977542}"/>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3465D2F9-6A10-3643-B64F-7FD53E6979F3}"/>
              </a:ext>
            </a:extLst>
          </p:cNvPr>
          <p:cNvSpPr>
            <a:spLocks noGrp="1"/>
          </p:cNvSpPr>
          <p:nvPr>
            <p:ph type="sldNum" sz="quarter" idx="12"/>
          </p:nvPr>
        </p:nvSpPr>
        <p:spPr/>
        <p:txBody>
          <a:bodyPr/>
          <a:lstStyle/>
          <a:p>
            <a:fld id="{D43C9B00-842A-0F4E-B4DC-1FBB9E315BE7}" type="slidenum">
              <a:rPr lang="en-CH" smtClean="0"/>
              <a:t>‹#›</a:t>
            </a:fld>
            <a:endParaRPr lang="en-CH"/>
          </a:p>
        </p:txBody>
      </p:sp>
    </p:spTree>
    <p:extLst>
      <p:ext uri="{BB962C8B-B14F-4D97-AF65-F5344CB8AC3E}">
        <p14:creationId xmlns:p14="http://schemas.microsoft.com/office/powerpoint/2010/main" val="890865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259C210-8081-D4AF-8E39-528F579E50DE}"/>
              </a:ext>
            </a:extLst>
          </p:cNvPr>
          <p:cNvSpPr>
            <a:spLocks noGrp="1" noChangeArrowheads="1"/>
          </p:cNvSpPr>
          <p:nvPr>
            <p:ph type="dt" sz="half" idx="10"/>
          </p:nvPr>
        </p:nvSpPr>
        <p:spPr>
          <a:ln/>
        </p:spPr>
        <p:txBody>
          <a:bodyPr/>
          <a:lstStyle>
            <a:lvl1pPr>
              <a:defRPr/>
            </a:lvl1pPr>
          </a:lstStyle>
          <a:p>
            <a:endParaRPr lang="en-CH" altLang="en-CH"/>
          </a:p>
        </p:txBody>
      </p:sp>
      <p:sp>
        <p:nvSpPr>
          <p:cNvPr id="5" name="Rectangle 5">
            <a:extLst>
              <a:ext uri="{FF2B5EF4-FFF2-40B4-BE49-F238E27FC236}">
                <a16:creationId xmlns:a16="http://schemas.microsoft.com/office/drawing/2014/main" id="{B88DA109-C49C-CC39-1B5D-64949514721D}"/>
              </a:ext>
            </a:extLst>
          </p:cNvPr>
          <p:cNvSpPr>
            <a:spLocks noGrp="1" noChangeArrowheads="1"/>
          </p:cNvSpPr>
          <p:nvPr>
            <p:ph type="ftr" sz="quarter" idx="11"/>
          </p:nvPr>
        </p:nvSpPr>
        <p:spPr>
          <a:ln/>
        </p:spPr>
        <p:txBody>
          <a:bodyPr/>
          <a:lstStyle>
            <a:lvl1pPr>
              <a:defRPr/>
            </a:lvl1pPr>
          </a:lstStyle>
          <a:p>
            <a:endParaRPr lang="en-CH" altLang="en-CH"/>
          </a:p>
        </p:txBody>
      </p:sp>
      <p:sp>
        <p:nvSpPr>
          <p:cNvPr id="6" name="Rectangle 6">
            <a:extLst>
              <a:ext uri="{FF2B5EF4-FFF2-40B4-BE49-F238E27FC236}">
                <a16:creationId xmlns:a16="http://schemas.microsoft.com/office/drawing/2014/main" id="{3E627169-94A8-FE98-BD5B-C4B07D29D48D}"/>
              </a:ext>
            </a:extLst>
          </p:cNvPr>
          <p:cNvSpPr>
            <a:spLocks noGrp="1" noChangeArrowheads="1"/>
          </p:cNvSpPr>
          <p:nvPr>
            <p:ph type="sldNum" sz="quarter" idx="12"/>
          </p:nvPr>
        </p:nvSpPr>
        <p:spPr>
          <a:ln/>
        </p:spPr>
        <p:txBody>
          <a:bodyPr/>
          <a:lstStyle>
            <a:lvl1pPr>
              <a:defRPr/>
            </a:lvl1pPr>
          </a:lstStyle>
          <a:p>
            <a:fld id="{AC510950-44A3-0648-9B24-EB2EEF508FD6}" type="slidenum">
              <a:rPr lang="en-US" altLang="en-CH"/>
              <a:pPr/>
              <a:t>‹#›</a:t>
            </a:fld>
            <a:endParaRPr lang="en-US" altLang="en-CH"/>
          </a:p>
        </p:txBody>
      </p:sp>
    </p:spTree>
    <p:extLst>
      <p:ext uri="{BB962C8B-B14F-4D97-AF65-F5344CB8AC3E}">
        <p14:creationId xmlns:p14="http://schemas.microsoft.com/office/powerpoint/2010/main" val="3786664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7C769-C48B-F948-B046-A38CEC5DF4FE}"/>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10225953-CDFB-A747-AD35-7117026F64ED}"/>
              </a:ext>
            </a:extLst>
          </p:cNvPr>
          <p:cNvSpPr>
            <a:spLocks noGrp="1"/>
          </p:cNvSpPr>
          <p:nvPr>
            <p:ph type="dt" sz="half" idx="10"/>
          </p:nvPr>
        </p:nvSpPr>
        <p:spPr/>
        <p:txBody>
          <a:bodyPr/>
          <a:lstStyle/>
          <a:p>
            <a:fld id="{F1327D37-2138-7E4F-9B3A-6574AE41A408}" type="datetimeFigureOut">
              <a:rPr lang="en-CH" smtClean="0"/>
              <a:t>04.03.24</a:t>
            </a:fld>
            <a:endParaRPr lang="en-CH"/>
          </a:p>
        </p:txBody>
      </p:sp>
      <p:sp>
        <p:nvSpPr>
          <p:cNvPr id="4" name="Footer Placeholder 3">
            <a:extLst>
              <a:ext uri="{FF2B5EF4-FFF2-40B4-BE49-F238E27FC236}">
                <a16:creationId xmlns:a16="http://schemas.microsoft.com/office/drawing/2014/main" id="{1E816071-D6FE-1F4D-AE52-59493998F6B0}"/>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61BDE480-BC52-0942-B8B6-7E774FE4472D}"/>
              </a:ext>
            </a:extLst>
          </p:cNvPr>
          <p:cNvSpPr>
            <a:spLocks noGrp="1"/>
          </p:cNvSpPr>
          <p:nvPr>
            <p:ph type="sldNum" sz="quarter" idx="12"/>
          </p:nvPr>
        </p:nvSpPr>
        <p:spPr/>
        <p:txBody>
          <a:bodyPr/>
          <a:lstStyle/>
          <a:p>
            <a:fld id="{D43C9B00-842A-0F4E-B4DC-1FBB9E315BE7}" type="slidenum">
              <a:rPr lang="en-CH" smtClean="0"/>
              <a:t>‹#›</a:t>
            </a:fld>
            <a:endParaRPr lang="en-CH"/>
          </a:p>
        </p:txBody>
      </p:sp>
    </p:spTree>
    <p:extLst>
      <p:ext uri="{BB962C8B-B14F-4D97-AF65-F5344CB8AC3E}">
        <p14:creationId xmlns:p14="http://schemas.microsoft.com/office/powerpoint/2010/main" val="1354145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18FA1B-096E-D84A-8472-286BFD040E73}"/>
              </a:ext>
            </a:extLst>
          </p:cNvPr>
          <p:cNvSpPr>
            <a:spLocks noGrp="1"/>
          </p:cNvSpPr>
          <p:nvPr>
            <p:ph type="dt" sz="half" idx="10"/>
          </p:nvPr>
        </p:nvSpPr>
        <p:spPr/>
        <p:txBody>
          <a:bodyPr/>
          <a:lstStyle/>
          <a:p>
            <a:fld id="{F1327D37-2138-7E4F-9B3A-6574AE41A408}" type="datetimeFigureOut">
              <a:rPr lang="en-CH" smtClean="0"/>
              <a:t>04.03.24</a:t>
            </a:fld>
            <a:endParaRPr lang="en-CH"/>
          </a:p>
        </p:txBody>
      </p:sp>
      <p:sp>
        <p:nvSpPr>
          <p:cNvPr id="3" name="Footer Placeholder 2">
            <a:extLst>
              <a:ext uri="{FF2B5EF4-FFF2-40B4-BE49-F238E27FC236}">
                <a16:creationId xmlns:a16="http://schemas.microsoft.com/office/drawing/2014/main" id="{080C08EA-0694-C14A-BD10-3B5E6994FF78}"/>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AABF3108-9408-EF4B-B9FD-D40070DAD338}"/>
              </a:ext>
            </a:extLst>
          </p:cNvPr>
          <p:cNvSpPr>
            <a:spLocks noGrp="1"/>
          </p:cNvSpPr>
          <p:nvPr>
            <p:ph type="sldNum" sz="quarter" idx="12"/>
          </p:nvPr>
        </p:nvSpPr>
        <p:spPr/>
        <p:txBody>
          <a:bodyPr/>
          <a:lstStyle/>
          <a:p>
            <a:fld id="{D43C9B00-842A-0F4E-B4DC-1FBB9E315BE7}" type="slidenum">
              <a:rPr lang="en-CH" smtClean="0"/>
              <a:t>‹#›</a:t>
            </a:fld>
            <a:endParaRPr lang="en-CH"/>
          </a:p>
        </p:txBody>
      </p:sp>
    </p:spTree>
    <p:extLst>
      <p:ext uri="{BB962C8B-B14F-4D97-AF65-F5344CB8AC3E}">
        <p14:creationId xmlns:p14="http://schemas.microsoft.com/office/powerpoint/2010/main" val="616265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7002-7BC4-CB4F-AB80-F27200BD1B7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6E387BD7-E98B-2148-BA6F-7389CC7458A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E5F01CCD-7707-3940-B5FE-DA54E6E89B2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3399B94C-8439-E740-8BCB-703BADD6428D}"/>
              </a:ext>
            </a:extLst>
          </p:cNvPr>
          <p:cNvSpPr>
            <a:spLocks noGrp="1"/>
          </p:cNvSpPr>
          <p:nvPr>
            <p:ph type="dt" sz="half" idx="10"/>
          </p:nvPr>
        </p:nvSpPr>
        <p:spPr/>
        <p:txBody>
          <a:bodyPr/>
          <a:lstStyle/>
          <a:p>
            <a:fld id="{F1327D37-2138-7E4F-9B3A-6574AE41A408}" type="datetimeFigureOut">
              <a:rPr lang="en-CH" smtClean="0"/>
              <a:t>04.03.24</a:t>
            </a:fld>
            <a:endParaRPr lang="en-CH"/>
          </a:p>
        </p:txBody>
      </p:sp>
      <p:sp>
        <p:nvSpPr>
          <p:cNvPr id="6" name="Footer Placeholder 5">
            <a:extLst>
              <a:ext uri="{FF2B5EF4-FFF2-40B4-BE49-F238E27FC236}">
                <a16:creationId xmlns:a16="http://schemas.microsoft.com/office/drawing/2014/main" id="{DE4EEAFF-DEAD-A149-8E02-CC20706B214F}"/>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A44FDDE7-FAE3-0643-92B0-1FFA0398C16A}"/>
              </a:ext>
            </a:extLst>
          </p:cNvPr>
          <p:cNvSpPr>
            <a:spLocks noGrp="1"/>
          </p:cNvSpPr>
          <p:nvPr>
            <p:ph type="sldNum" sz="quarter" idx="12"/>
          </p:nvPr>
        </p:nvSpPr>
        <p:spPr/>
        <p:txBody>
          <a:bodyPr/>
          <a:lstStyle/>
          <a:p>
            <a:fld id="{D43C9B00-842A-0F4E-B4DC-1FBB9E315BE7}" type="slidenum">
              <a:rPr lang="en-CH" smtClean="0"/>
              <a:t>‹#›</a:t>
            </a:fld>
            <a:endParaRPr lang="en-CH"/>
          </a:p>
        </p:txBody>
      </p:sp>
    </p:spTree>
    <p:extLst>
      <p:ext uri="{BB962C8B-B14F-4D97-AF65-F5344CB8AC3E}">
        <p14:creationId xmlns:p14="http://schemas.microsoft.com/office/powerpoint/2010/main" val="4046294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09DC-485B-754C-972D-8754A4EABCE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C49DF699-C34C-1343-8B63-9C96EDC9CA9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H"/>
          </a:p>
        </p:txBody>
      </p:sp>
      <p:sp>
        <p:nvSpPr>
          <p:cNvPr id="4" name="Text Placeholder 3">
            <a:extLst>
              <a:ext uri="{FF2B5EF4-FFF2-40B4-BE49-F238E27FC236}">
                <a16:creationId xmlns:a16="http://schemas.microsoft.com/office/drawing/2014/main" id="{9283DB73-F6D0-4A44-971C-D5E4A058D2B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B21EE783-0801-F440-8E1A-49CC332759E0}"/>
              </a:ext>
            </a:extLst>
          </p:cNvPr>
          <p:cNvSpPr>
            <a:spLocks noGrp="1"/>
          </p:cNvSpPr>
          <p:nvPr>
            <p:ph type="dt" sz="half" idx="10"/>
          </p:nvPr>
        </p:nvSpPr>
        <p:spPr/>
        <p:txBody>
          <a:bodyPr/>
          <a:lstStyle/>
          <a:p>
            <a:fld id="{F1327D37-2138-7E4F-9B3A-6574AE41A408}" type="datetimeFigureOut">
              <a:rPr lang="en-CH" smtClean="0"/>
              <a:t>04.03.24</a:t>
            </a:fld>
            <a:endParaRPr lang="en-CH"/>
          </a:p>
        </p:txBody>
      </p:sp>
      <p:sp>
        <p:nvSpPr>
          <p:cNvPr id="6" name="Footer Placeholder 5">
            <a:extLst>
              <a:ext uri="{FF2B5EF4-FFF2-40B4-BE49-F238E27FC236}">
                <a16:creationId xmlns:a16="http://schemas.microsoft.com/office/drawing/2014/main" id="{925B5C38-DB8D-8C4B-B47D-95B1BFFE7F8E}"/>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26BAA340-1BD5-D94D-A925-584CCC043E6E}"/>
              </a:ext>
            </a:extLst>
          </p:cNvPr>
          <p:cNvSpPr>
            <a:spLocks noGrp="1"/>
          </p:cNvSpPr>
          <p:nvPr>
            <p:ph type="sldNum" sz="quarter" idx="12"/>
          </p:nvPr>
        </p:nvSpPr>
        <p:spPr/>
        <p:txBody>
          <a:bodyPr/>
          <a:lstStyle/>
          <a:p>
            <a:fld id="{D43C9B00-842A-0F4E-B4DC-1FBB9E315BE7}" type="slidenum">
              <a:rPr lang="en-CH" smtClean="0"/>
              <a:t>‹#›</a:t>
            </a:fld>
            <a:endParaRPr lang="en-CH"/>
          </a:p>
        </p:txBody>
      </p:sp>
    </p:spTree>
    <p:extLst>
      <p:ext uri="{BB962C8B-B14F-4D97-AF65-F5344CB8AC3E}">
        <p14:creationId xmlns:p14="http://schemas.microsoft.com/office/powerpoint/2010/main" val="3633534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C472E-2E91-1145-8DCB-2A5A62B115A2}"/>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7AFD616C-77B4-544C-AE7D-F89E60AE141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41A8AF8D-4FF1-094B-A2AA-C6CDE9633EE4}"/>
              </a:ext>
            </a:extLst>
          </p:cNvPr>
          <p:cNvSpPr>
            <a:spLocks noGrp="1"/>
          </p:cNvSpPr>
          <p:nvPr>
            <p:ph type="dt" sz="half" idx="10"/>
          </p:nvPr>
        </p:nvSpPr>
        <p:spPr/>
        <p:txBody>
          <a:bodyPr/>
          <a:lstStyle/>
          <a:p>
            <a:fld id="{F1327D37-2138-7E4F-9B3A-6574AE41A408}" type="datetimeFigureOut">
              <a:rPr lang="en-CH" smtClean="0"/>
              <a:t>04.03.24</a:t>
            </a:fld>
            <a:endParaRPr lang="en-CH"/>
          </a:p>
        </p:txBody>
      </p:sp>
      <p:sp>
        <p:nvSpPr>
          <p:cNvPr id="5" name="Footer Placeholder 4">
            <a:extLst>
              <a:ext uri="{FF2B5EF4-FFF2-40B4-BE49-F238E27FC236}">
                <a16:creationId xmlns:a16="http://schemas.microsoft.com/office/drawing/2014/main" id="{ADD8A33F-9731-6949-8A58-10BD226A67D8}"/>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62A8715A-ECA4-A74F-ABD4-2C27F4A9A9EC}"/>
              </a:ext>
            </a:extLst>
          </p:cNvPr>
          <p:cNvSpPr>
            <a:spLocks noGrp="1"/>
          </p:cNvSpPr>
          <p:nvPr>
            <p:ph type="sldNum" sz="quarter" idx="12"/>
          </p:nvPr>
        </p:nvSpPr>
        <p:spPr/>
        <p:txBody>
          <a:bodyPr/>
          <a:lstStyle/>
          <a:p>
            <a:fld id="{D43C9B00-842A-0F4E-B4DC-1FBB9E315BE7}" type="slidenum">
              <a:rPr lang="en-CH" smtClean="0"/>
              <a:t>‹#›</a:t>
            </a:fld>
            <a:endParaRPr lang="en-CH"/>
          </a:p>
        </p:txBody>
      </p:sp>
    </p:spTree>
    <p:extLst>
      <p:ext uri="{BB962C8B-B14F-4D97-AF65-F5344CB8AC3E}">
        <p14:creationId xmlns:p14="http://schemas.microsoft.com/office/powerpoint/2010/main" val="305432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A0CD26-C7F2-474D-A192-FF52941B087F}"/>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8FE0E527-5E6A-C145-A391-BDA3268CE94A}"/>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CAB60848-47E6-7A44-9574-1593430EC796}"/>
              </a:ext>
            </a:extLst>
          </p:cNvPr>
          <p:cNvSpPr>
            <a:spLocks noGrp="1"/>
          </p:cNvSpPr>
          <p:nvPr>
            <p:ph type="dt" sz="half" idx="10"/>
          </p:nvPr>
        </p:nvSpPr>
        <p:spPr/>
        <p:txBody>
          <a:bodyPr/>
          <a:lstStyle/>
          <a:p>
            <a:fld id="{F1327D37-2138-7E4F-9B3A-6574AE41A408}" type="datetimeFigureOut">
              <a:rPr lang="en-CH" smtClean="0"/>
              <a:t>04.03.24</a:t>
            </a:fld>
            <a:endParaRPr lang="en-CH"/>
          </a:p>
        </p:txBody>
      </p:sp>
      <p:sp>
        <p:nvSpPr>
          <p:cNvPr id="5" name="Footer Placeholder 4">
            <a:extLst>
              <a:ext uri="{FF2B5EF4-FFF2-40B4-BE49-F238E27FC236}">
                <a16:creationId xmlns:a16="http://schemas.microsoft.com/office/drawing/2014/main" id="{80C6B530-8F1D-6F46-BB4D-8CED3EF3071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6F55661F-CF50-694F-AAEC-3D89675A1874}"/>
              </a:ext>
            </a:extLst>
          </p:cNvPr>
          <p:cNvSpPr>
            <a:spLocks noGrp="1"/>
          </p:cNvSpPr>
          <p:nvPr>
            <p:ph type="sldNum" sz="quarter" idx="12"/>
          </p:nvPr>
        </p:nvSpPr>
        <p:spPr/>
        <p:txBody>
          <a:bodyPr/>
          <a:lstStyle/>
          <a:p>
            <a:fld id="{D43C9B00-842A-0F4E-B4DC-1FBB9E315BE7}" type="slidenum">
              <a:rPr lang="en-CH" smtClean="0"/>
              <a:t>‹#›</a:t>
            </a:fld>
            <a:endParaRPr lang="en-CH"/>
          </a:p>
        </p:txBody>
      </p:sp>
    </p:spTree>
    <p:extLst>
      <p:ext uri="{BB962C8B-B14F-4D97-AF65-F5344CB8AC3E}">
        <p14:creationId xmlns:p14="http://schemas.microsoft.com/office/powerpoint/2010/main" val="2213076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Image 12" descr="Image 12"/>
          <p:cNvPicPr>
            <a:picLocks noChangeAspect="1"/>
          </p:cNvPicPr>
          <p:nvPr userDrawn="1"/>
        </p:nvPicPr>
        <p:blipFill>
          <a:blip r:embed="rId2"/>
          <a:stretch>
            <a:fillRect/>
          </a:stretch>
        </p:blipFill>
        <p:spPr>
          <a:xfrm>
            <a:off x="7772406" y="1"/>
            <a:ext cx="1396839" cy="806045"/>
          </a:xfrm>
          <a:prstGeom prst="rect">
            <a:avLst/>
          </a:prstGeom>
          <a:ln w="12700">
            <a:miter lim="400000"/>
          </a:ln>
        </p:spPr>
      </p:pic>
      <p:sp>
        <p:nvSpPr>
          <p:cNvPr id="4" name="Slide Number"/>
          <p:cNvSpPr txBox="1">
            <a:spLocks noGrp="1"/>
          </p:cNvSpPr>
          <p:nvPr>
            <p:ph type="sldNum" sz="quarter" idx="2"/>
          </p:nvPr>
        </p:nvSpPr>
        <p:spPr>
          <a:xfrm>
            <a:off x="8958701" y="6658028"/>
            <a:ext cx="92974" cy="103875"/>
          </a:xfrm>
          <a:prstGeom prst="rect">
            <a:avLst/>
          </a:prstGeom>
          <a:ln w="12700">
            <a:miter lim="400000"/>
          </a:ln>
        </p:spPr>
        <p:txBody>
          <a:bodyPr wrap="none" lIns="0" tIns="0" rIns="0" bIns="0">
            <a:spAutoFit/>
          </a:bodyPr>
          <a:lstStyle>
            <a:lvl1pPr algn="ctr">
              <a:defRPr sz="675" b="1">
                <a:latin typeface="Franklin Gothic Demi Cond"/>
                <a:ea typeface="Franklin Gothic Demi Cond"/>
                <a:cs typeface="Franklin Gothic Demi Cond"/>
                <a:sym typeface="Franklin Gothic Demi Cond"/>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16755539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en-US"/>
              <a:t>29/06/2021 - EDPO Candidacy</a:t>
            </a:r>
            <a:endParaRPr lang="fr-FR"/>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en-US"/>
              <a:t>Ilker Oguz, LO and LAPD </a:t>
            </a:r>
            <a:endParaRPr lang="fr-FR"/>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37942643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456F1E-0259-9C47-9DAB-5550A994C0E0}" type="datetimeFigureOut">
              <a:rPr lang="en-US" smtClean="0"/>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E2A00-8731-164A-9940-19F76CB295D9}" type="slidenum">
              <a:rPr lang="en-US" smtClean="0"/>
              <a:t>‹#›</a:t>
            </a:fld>
            <a:endParaRPr lang="en-US"/>
          </a:p>
        </p:txBody>
      </p:sp>
    </p:spTree>
    <p:extLst>
      <p:ext uri="{BB962C8B-B14F-4D97-AF65-F5344CB8AC3E}">
        <p14:creationId xmlns:p14="http://schemas.microsoft.com/office/powerpoint/2010/main" val="39342630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456F1E-0259-9C47-9DAB-5550A994C0E0}" type="datetimeFigureOut">
              <a:rPr lang="en-US" smtClean="0"/>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E2A00-8731-164A-9940-19F76CB295D9}" type="slidenum">
              <a:rPr lang="en-US" smtClean="0"/>
              <a:t>‹#›</a:t>
            </a:fld>
            <a:endParaRPr lang="en-US"/>
          </a:p>
        </p:txBody>
      </p:sp>
    </p:spTree>
    <p:extLst>
      <p:ext uri="{BB962C8B-B14F-4D97-AF65-F5344CB8AC3E}">
        <p14:creationId xmlns:p14="http://schemas.microsoft.com/office/powerpoint/2010/main" val="3044736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847DE48-2F2F-3FC3-79F6-7FE923BAA717}"/>
              </a:ext>
            </a:extLst>
          </p:cNvPr>
          <p:cNvSpPr>
            <a:spLocks noGrp="1" noChangeArrowheads="1"/>
          </p:cNvSpPr>
          <p:nvPr>
            <p:ph type="dt" sz="half" idx="10"/>
          </p:nvPr>
        </p:nvSpPr>
        <p:spPr>
          <a:ln/>
        </p:spPr>
        <p:txBody>
          <a:bodyPr/>
          <a:lstStyle>
            <a:lvl1pPr>
              <a:defRPr/>
            </a:lvl1pPr>
          </a:lstStyle>
          <a:p>
            <a:endParaRPr lang="en-CH" altLang="en-CH"/>
          </a:p>
        </p:txBody>
      </p:sp>
      <p:sp>
        <p:nvSpPr>
          <p:cNvPr id="6" name="Rectangle 5">
            <a:extLst>
              <a:ext uri="{FF2B5EF4-FFF2-40B4-BE49-F238E27FC236}">
                <a16:creationId xmlns:a16="http://schemas.microsoft.com/office/drawing/2014/main" id="{9E18C968-5B59-F992-9F88-4E29214B1D78}"/>
              </a:ext>
            </a:extLst>
          </p:cNvPr>
          <p:cNvSpPr>
            <a:spLocks noGrp="1" noChangeArrowheads="1"/>
          </p:cNvSpPr>
          <p:nvPr>
            <p:ph type="ftr" sz="quarter" idx="11"/>
          </p:nvPr>
        </p:nvSpPr>
        <p:spPr>
          <a:ln/>
        </p:spPr>
        <p:txBody>
          <a:bodyPr/>
          <a:lstStyle>
            <a:lvl1pPr>
              <a:defRPr/>
            </a:lvl1pPr>
          </a:lstStyle>
          <a:p>
            <a:endParaRPr lang="en-CH" altLang="en-CH"/>
          </a:p>
        </p:txBody>
      </p:sp>
      <p:sp>
        <p:nvSpPr>
          <p:cNvPr id="7" name="Rectangle 6">
            <a:extLst>
              <a:ext uri="{FF2B5EF4-FFF2-40B4-BE49-F238E27FC236}">
                <a16:creationId xmlns:a16="http://schemas.microsoft.com/office/drawing/2014/main" id="{F641A201-BBF4-F469-6C85-AB9EAC0EACB3}"/>
              </a:ext>
            </a:extLst>
          </p:cNvPr>
          <p:cNvSpPr>
            <a:spLocks noGrp="1" noChangeArrowheads="1"/>
          </p:cNvSpPr>
          <p:nvPr>
            <p:ph type="sldNum" sz="quarter" idx="12"/>
          </p:nvPr>
        </p:nvSpPr>
        <p:spPr>
          <a:ln/>
        </p:spPr>
        <p:txBody>
          <a:bodyPr/>
          <a:lstStyle>
            <a:lvl1pPr>
              <a:defRPr/>
            </a:lvl1pPr>
          </a:lstStyle>
          <a:p>
            <a:fld id="{C9615694-795B-0941-AFAD-5473018A6B6F}" type="slidenum">
              <a:rPr lang="en-US" altLang="en-CH"/>
              <a:pPr/>
              <a:t>‹#›</a:t>
            </a:fld>
            <a:endParaRPr lang="en-US" altLang="en-CH"/>
          </a:p>
        </p:txBody>
      </p:sp>
    </p:spTree>
    <p:extLst>
      <p:ext uri="{BB962C8B-B14F-4D97-AF65-F5344CB8AC3E}">
        <p14:creationId xmlns:p14="http://schemas.microsoft.com/office/powerpoint/2010/main" val="5518298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456F1E-0259-9C47-9DAB-5550A994C0E0}" type="datetimeFigureOut">
              <a:rPr lang="en-US" smtClean="0"/>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E2A00-8731-164A-9940-19F76CB295D9}" type="slidenum">
              <a:rPr lang="en-US" smtClean="0"/>
              <a:t>‹#›</a:t>
            </a:fld>
            <a:endParaRPr lang="en-US"/>
          </a:p>
        </p:txBody>
      </p:sp>
    </p:spTree>
    <p:extLst>
      <p:ext uri="{BB962C8B-B14F-4D97-AF65-F5344CB8AC3E}">
        <p14:creationId xmlns:p14="http://schemas.microsoft.com/office/powerpoint/2010/main" val="1152622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456F1E-0259-9C47-9DAB-5550A994C0E0}" type="datetimeFigureOut">
              <a:rPr lang="en-US" smtClean="0"/>
              <a:t>3/4/24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5E2A00-8731-164A-9940-19F76CB295D9}" type="slidenum">
              <a:rPr lang="en-US" smtClean="0"/>
              <a:t>‹#›</a:t>
            </a:fld>
            <a:endParaRPr lang="en-US"/>
          </a:p>
        </p:txBody>
      </p:sp>
    </p:spTree>
    <p:extLst>
      <p:ext uri="{BB962C8B-B14F-4D97-AF65-F5344CB8AC3E}">
        <p14:creationId xmlns:p14="http://schemas.microsoft.com/office/powerpoint/2010/main" val="11882711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5"/>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5"/>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456F1E-0259-9C47-9DAB-5550A994C0E0}" type="datetimeFigureOut">
              <a:rPr lang="en-US" smtClean="0"/>
              <a:t>3/4/24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5E2A00-8731-164A-9940-19F76CB295D9}" type="slidenum">
              <a:rPr lang="en-US" smtClean="0"/>
              <a:t>‹#›</a:t>
            </a:fld>
            <a:endParaRPr lang="en-US"/>
          </a:p>
        </p:txBody>
      </p:sp>
    </p:spTree>
    <p:extLst>
      <p:ext uri="{BB962C8B-B14F-4D97-AF65-F5344CB8AC3E}">
        <p14:creationId xmlns:p14="http://schemas.microsoft.com/office/powerpoint/2010/main" val="35322050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456F1E-0259-9C47-9DAB-5550A994C0E0}" type="datetimeFigureOut">
              <a:rPr lang="en-US" smtClean="0"/>
              <a:t>3/4/24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5E2A00-8731-164A-9940-19F76CB295D9}" type="slidenum">
              <a:rPr lang="en-US" smtClean="0"/>
              <a:t>‹#›</a:t>
            </a:fld>
            <a:endParaRPr lang="en-US"/>
          </a:p>
        </p:txBody>
      </p:sp>
    </p:spTree>
    <p:extLst>
      <p:ext uri="{BB962C8B-B14F-4D97-AF65-F5344CB8AC3E}">
        <p14:creationId xmlns:p14="http://schemas.microsoft.com/office/powerpoint/2010/main" val="22916885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456F1E-0259-9C47-9DAB-5550A994C0E0}" type="datetimeFigureOut">
              <a:rPr lang="en-US" smtClean="0"/>
              <a:t>3/4/24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5E2A00-8731-164A-9940-19F76CB295D9}" type="slidenum">
              <a:rPr lang="en-US" smtClean="0"/>
              <a:t>‹#›</a:t>
            </a:fld>
            <a:endParaRPr lang="en-US"/>
          </a:p>
        </p:txBody>
      </p:sp>
    </p:spTree>
    <p:extLst>
      <p:ext uri="{BB962C8B-B14F-4D97-AF65-F5344CB8AC3E}">
        <p14:creationId xmlns:p14="http://schemas.microsoft.com/office/powerpoint/2010/main" val="888021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1"/>
            <a:ext cx="3008313"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D456F1E-0259-9C47-9DAB-5550A994C0E0}" type="datetimeFigureOut">
              <a:rPr lang="en-US" smtClean="0"/>
              <a:t>3/4/24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5E2A00-8731-164A-9940-19F76CB295D9}" type="slidenum">
              <a:rPr lang="en-US" smtClean="0"/>
              <a:t>‹#›</a:t>
            </a:fld>
            <a:endParaRPr lang="en-US"/>
          </a:p>
        </p:txBody>
      </p:sp>
    </p:spTree>
    <p:extLst>
      <p:ext uri="{BB962C8B-B14F-4D97-AF65-F5344CB8AC3E}">
        <p14:creationId xmlns:p14="http://schemas.microsoft.com/office/powerpoint/2010/main" val="2600534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3"/>
            <a:ext cx="54864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75"/>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D456F1E-0259-9C47-9DAB-5550A994C0E0}" type="datetimeFigureOut">
              <a:rPr lang="en-US" smtClean="0"/>
              <a:t>3/4/24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5E2A00-8731-164A-9940-19F76CB295D9}" type="slidenum">
              <a:rPr lang="en-US" smtClean="0"/>
              <a:t>‹#›</a:t>
            </a:fld>
            <a:endParaRPr lang="en-US"/>
          </a:p>
        </p:txBody>
      </p:sp>
    </p:spTree>
    <p:extLst>
      <p:ext uri="{BB962C8B-B14F-4D97-AF65-F5344CB8AC3E}">
        <p14:creationId xmlns:p14="http://schemas.microsoft.com/office/powerpoint/2010/main" val="2703420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456F1E-0259-9C47-9DAB-5550A994C0E0}" type="datetimeFigureOut">
              <a:rPr lang="en-US" smtClean="0"/>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E2A00-8731-164A-9940-19F76CB295D9}" type="slidenum">
              <a:rPr lang="en-US" smtClean="0"/>
              <a:t>‹#›</a:t>
            </a:fld>
            <a:endParaRPr lang="en-US"/>
          </a:p>
        </p:txBody>
      </p:sp>
    </p:spTree>
    <p:extLst>
      <p:ext uri="{BB962C8B-B14F-4D97-AF65-F5344CB8AC3E}">
        <p14:creationId xmlns:p14="http://schemas.microsoft.com/office/powerpoint/2010/main" val="393884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456F1E-0259-9C47-9DAB-5550A994C0E0}" type="datetimeFigureOut">
              <a:rPr lang="en-US" smtClean="0"/>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E2A00-8731-164A-9940-19F76CB295D9}" type="slidenum">
              <a:rPr lang="en-US" smtClean="0"/>
              <a:t>‹#›</a:t>
            </a:fld>
            <a:endParaRPr lang="en-US"/>
          </a:p>
        </p:txBody>
      </p:sp>
    </p:spTree>
    <p:extLst>
      <p:ext uri="{BB962C8B-B14F-4D97-AF65-F5344CB8AC3E}">
        <p14:creationId xmlns:p14="http://schemas.microsoft.com/office/powerpoint/2010/main" val="29640545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1" y="274642"/>
            <a:ext cx="8229600" cy="5851525"/>
          </a:xfrm>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3" name="Date Placeholder 2"/>
          <p:cNvSpPr>
            <a:spLocks noGrp="1"/>
          </p:cNvSpPr>
          <p:nvPr>
            <p:ph type="dt" sz="half" idx="10"/>
          </p:nvPr>
        </p:nvSpPr>
        <p:spPr/>
        <p:txBody>
          <a:bodyPr/>
          <a:lstStyle/>
          <a:p>
            <a:fld id="{06EFEF59-C1A1-E542-9048-08BB3BB7F911}" type="datetimeFigureOut">
              <a:rPr lang="en-US" smtClean="0">
                <a:solidFill>
                  <a:prstClr val="white">
                    <a:tint val="75000"/>
                    <a:alpha val="60000"/>
                  </a:prstClr>
                </a:solidFill>
                <a:latin typeface="Century Gothic"/>
              </a:rPr>
              <a:pPr/>
              <a:t>3/4/24</a:t>
            </a:fld>
            <a:endParaRPr lang="en-US">
              <a:solidFill>
                <a:prstClr val="white">
                  <a:tint val="75000"/>
                  <a:alpha val="60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white">
                  <a:tint val="75000"/>
                  <a:alpha val="60000"/>
                </a:prstClr>
              </a:solidFill>
              <a:latin typeface="Century Gothic"/>
            </a:endParaRPr>
          </a:p>
        </p:txBody>
      </p:sp>
      <p:sp>
        <p:nvSpPr>
          <p:cNvPr id="5" name="Slide Number Placeholder 4"/>
          <p:cNvSpPr>
            <a:spLocks noGrp="1"/>
          </p:cNvSpPr>
          <p:nvPr>
            <p:ph type="sldNum" sz="quarter" idx="12"/>
          </p:nvPr>
        </p:nvSpPr>
        <p:spPr/>
        <p:txBody>
          <a:bodyPr/>
          <a:lstStyle/>
          <a:p>
            <a:fld id="{ADC1A104-E91E-9249-81A4-9A9B956881E6}"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extLst>
      <p:ext uri="{BB962C8B-B14F-4D97-AF65-F5344CB8AC3E}">
        <p14:creationId xmlns:p14="http://schemas.microsoft.com/office/powerpoint/2010/main" val="3798611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C69BF98-A5DA-2E2B-28B6-7522F0791D9A}"/>
              </a:ext>
            </a:extLst>
          </p:cNvPr>
          <p:cNvSpPr>
            <a:spLocks noGrp="1" noChangeArrowheads="1"/>
          </p:cNvSpPr>
          <p:nvPr>
            <p:ph type="dt" sz="half" idx="10"/>
          </p:nvPr>
        </p:nvSpPr>
        <p:spPr>
          <a:ln/>
        </p:spPr>
        <p:txBody>
          <a:bodyPr/>
          <a:lstStyle>
            <a:lvl1pPr>
              <a:defRPr/>
            </a:lvl1pPr>
          </a:lstStyle>
          <a:p>
            <a:endParaRPr lang="en-CH" altLang="en-CH"/>
          </a:p>
        </p:txBody>
      </p:sp>
      <p:sp>
        <p:nvSpPr>
          <p:cNvPr id="8" name="Rectangle 5">
            <a:extLst>
              <a:ext uri="{FF2B5EF4-FFF2-40B4-BE49-F238E27FC236}">
                <a16:creationId xmlns:a16="http://schemas.microsoft.com/office/drawing/2014/main" id="{9B925F40-689F-15E6-E914-4D137E37DE3B}"/>
              </a:ext>
            </a:extLst>
          </p:cNvPr>
          <p:cNvSpPr>
            <a:spLocks noGrp="1" noChangeArrowheads="1"/>
          </p:cNvSpPr>
          <p:nvPr>
            <p:ph type="ftr" sz="quarter" idx="11"/>
          </p:nvPr>
        </p:nvSpPr>
        <p:spPr>
          <a:ln/>
        </p:spPr>
        <p:txBody>
          <a:bodyPr/>
          <a:lstStyle>
            <a:lvl1pPr>
              <a:defRPr/>
            </a:lvl1pPr>
          </a:lstStyle>
          <a:p>
            <a:endParaRPr lang="en-CH" altLang="en-CH"/>
          </a:p>
        </p:txBody>
      </p:sp>
      <p:sp>
        <p:nvSpPr>
          <p:cNvPr id="9" name="Rectangle 6">
            <a:extLst>
              <a:ext uri="{FF2B5EF4-FFF2-40B4-BE49-F238E27FC236}">
                <a16:creationId xmlns:a16="http://schemas.microsoft.com/office/drawing/2014/main" id="{44FD59AF-8A3F-CEC7-2E44-F0C2DE3B8C97}"/>
              </a:ext>
            </a:extLst>
          </p:cNvPr>
          <p:cNvSpPr>
            <a:spLocks noGrp="1" noChangeArrowheads="1"/>
          </p:cNvSpPr>
          <p:nvPr>
            <p:ph type="sldNum" sz="quarter" idx="12"/>
          </p:nvPr>
        </p:nvSpPr>
        <p:spPr>
          <a:ln/>
        </p:spPr>
        <p:txBody>
          <a:bodyPr/>
          <a:lstStyle>
            <a:lvl1pPr>
              <a:defRPr/>
            </a:lvl1pPr>
          </a:lstStyle>
          <a:p>
            <a:fld id="{9C1CDB82-F742-4E45-A6DA-EF52DC5E729D}" type="slidenum">
              <a:rPr lang="en-US" altLang="en-CH"/>
              <a:pPr/>
              <a:t>‹#›</a:t>
            </a:fld>
            <a:endParaRPr lang="en-US" altLang="en-CH"/>
          </a:p>
        </p:txBody>
      </p:sp>
    </p:spTree>
    <p:extLst>
      <p:ext uri="{BB962C8B-B14F-4D97-AF65-F5344CB8AC3E}">
        <p14:creationId xmlns:p14="http://schemas.microsoft.com/office/powerpoint/2010/main" val="3856507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5F6642D-E864-302D-B029-A56273077070}"/>
              </a:ext>
            </a:extLst>
          </p:cNvPr>
          <p:cNvSpPr>
            <a:spLocks noGrp="1" noChangeArrowheads="1"/>
          </p:cNvSpPr>
          <p:nvPr>
            <p:ph type="dt" sz="half" idx="10"/>
          </p:nvPr>
        </p:nvSpPr>
        <p:spPr>
          <a:ln/>
        </p:spPr>
        <p:txBody>
          <a:bodyPr/>
          <a:lstStyle>
            <a:lvl1pPr>
              <a:defRPr/>
            </a:lvl1pPr>
          </a:lstStyle>
          <a:p>
            <a:endParaRPr lang="en-CH" altLang="en-CH"/>
          </a:p>
        </p:txBody>
      </p:sp>
      <p:sp>
        <p:nvSpPr>
          <p:cNvPr id="4" name="Rectangle 5">
            <a:extLst>
              <a:ext uri="{FF2B5EF4-FFF2-40B4-BE49-F238E27FC236}">
                <a16:creationId xmlns:a16="http://schemas.microsoft.com/office/drawing/2014/main" id="{D7BB260B-8F64-DDD7-5E60-0E1B5ED62EDB}"/>
              </a:ext>
            </a:extLst>
          </p:cNvPr>
          <p:cNvSpPr>
            <a:spLocks noGrp="1" noChangeArrowheads="1"/>
          </p:cNvSpPr>
          <p:nvPr>
            <p:ph type="ftr" sz="quarter" idx="11"/>
          </p:nvPr>
        </p:nvSpPr>
        <p:spPr>
          <a:ln/>
        </p:spPr>
        <p:txBody>
          <a:bodyPr/>
          <a:lstStyle>
            <a:lvl1pPr>
              <a:defRPr/>
            </a:lvl1pPr>
          </a:lstStyle>
          <a:p>
            <a:endParaRPr lang="en-CH" altLang="en-CH"/>
          </a:p>
        </p:txBody>
      </p:sp>
      <p:sp>
        <p:nvSpPr>
          <p:cNvPr id="5" name="Rectangle 6">
            <a:extLst>
              <a:ext uri="{FF2B5EF4-FFF2-40B4-BE49-F238E27FC236}">
                <a16:creationId xmlns:a16="http://schemas.microsoft.com/office/drawing/2014/main" id="{6A7C327A-B553-47DF-930F-5878A5E69ECB}"/>
              </a:ext>
            </a:extLst>
          </p:cNvPr>
          <p:cNvSpPr>
            <a:spLocks noGrp="1" noChangeArrowheads="1"/>
          </p:cNvSpPr>
          <p:nvPr>
            <p:ph type="sldNum" sz="quarter" idx="12"/>
          </p:nvPr>
        </p:nvSpPr>
        <p:spPr>
          <a:ln/>
        </p:spPr>
        <p:txBody>
          <a:bodyPr/>
          <a:lstStyle>
            <a:lvl1pPr>
              <a:defRPr/>
            </a:lvl1pPr>
          </a:lstStyle>
          <a:p>
            <a:fld id="{ABB0EECB-4F95-5240-AA31-C5A184B1966B}" type="slidenum">
              <a:rPr lang="en-US" altLang="en-CH"/>
              <a:pPr/>
              <a:t>‹#›</a:t>
            </a:fld>
            <a:endParaRPr lang="en-US" altLang="en-CH"/>
          </a:p>
        </p:txBody>
      </p:sp>
    </p:spTree>
    <p:extLst>
      <p:ext uri="{BB962C8B-B14F-4D97-AF65-F5344CB8AC3E}">
        <p14:creationId xmlns:p14="http://schemas.microsoft.com/office/powerpoint/2010/main" val="1649531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753574-327A-4998-7FA1-38917915E3F9}"/>
              </a:ext>
            </a:extLst>
          </p:cNvPr>
          <p:cNvSpPr>
            <a:spLocks noGrp="1" noChangeArrowheads="1"/>
          </p:cNvSpPr>
          <p:nvPr>
            <p:ph type="dt" sz="half" idx="10"/>
          </p:nvPr>
        </p:nvSpPr>
        <p:spPr>
          <a:ln/>
        </p:spPr>
        <p:txBody>
          <a:bodyPr/>
          <a:lstStyle>
            <a:lvl1pPr>
              <a:defRPr/>
            </a:lvl1pPr>
          </a:lstStyle>
          <a:p>
            <a:endParaRPr lang="en-CH" altLang="en-CH"/>
          </a:p>
        </p:txBody>
      </p:sp>
      <p:sp>
        <p:nvSpPr>
          <p:cNvPr id="3" name="Rectangle 5">
            <a:extLst>
              <a:ext uri="{FF2B5EF4-FFF2-40B4-BE49-F238E27FC236}">
                <a16:creationId xmlns:a16="http://schemas.microsoft.com/office/drawing/2014/main" id="{1A701C9D-F6E0-8428-5AF9-173D3F225BD8}"/>
              </a:ext>
            </a:extLst>
          </p:cNvPr>
          <p:cNvSpPr>
            <a:spLocks noGrp="1" noChangeArrowheads="1"/>
          </p:cNvSpPr>
          <p:nvPr>
            <p:ph type="ftr" sz="quarter" idx="11"/>
          </p:nvPr>
        </p:nvSpPr>
        <p:spPr>
          <a:ln/>
        </p:spPr>
        <p:txBody>
          <a:bodyPr/>
          <a:lstStyle>
            <a:lvl1pPr>
              <a:defRPr/>
            </a:lvl1pPr>
          </a:lstStyle>
          <a:p>
            <a:endParaRPr lang="en-CH" altLang="en-CH"/>
          </a:p>
        </p:txBody>
      </p:sp>
      <p:sp>
        <p:nvSpPr>
          <p:cNvPr id="4" name="Rectangle 6">
            <a:extLst>
              <a:ext uri="{FF2B5EF4-FFF2-40B4-BE49-F238E27FC236}">
                <a16:creationId xmlns:a16="http://schemas.microsoft.com/office/drawing/2014/main" id="{26C4377C-12D9-3DFE-79B6-BF0CBA9C6CC9}"/>
              </a:ext>
            </a:extLst>
          </p:cNvPr>
          <p:cNvSpPr>
            <a:spLocks noGrp="1" noChangeArrowheads="1"/>
          </p:cNvSpPr>
          <p:nvPr>
            <p:ph type="sldNum" sz="quarter" idx="12"/>
          </p:nvPr>
        </p:nvSpPr>
        <p:spPr>
          <a:ln/>
        </p:spPr>
        <p:txBody>
          <a:bodyPr/>
          <a:lstStyle>
            <a:lvl1pPr>
              <a:defRPr/>
            </a:lvl1pPr>
          </a:lstStyle>
          <a:p>
            <a:fld id="{17FAB97D-EB28-B748-9820-BA5324CEB794}" type="slidenum">
              <a:rPr lang="en-US" altLang="en-CH"/>
              <a:pPr/>
              <a:t>‹#›</a:t>
            </a:fld>
            <a:endParaRPr lang="en-US" altLang="en-CH"/>
          </a:p>
        </p:txBody>
      </p:sp>
    </p:spTree>
    <p:extLst>
      <p:ext uri="{BB962C8B-B14F-4D97-AF65-F5344CB8AC3E}">
        <p14:creationId xmlns:p14="http://schemas.microsoft.com/office/powerpoint/2010/main" val="1303989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1BD16B5-331D-C430-0192-278089BD69B0}"/>
              </a:ext>
            </a:extLst>
          </p:cNvPr>
          <p:cNvSpPr>
            <a:spLocks noGrp="1" noChangeArrowheads="1"/>
          </p:cNvSpPr>
          <p:nvPr>
            <p:ph type="dt" sz="half" idx="10"/>
          </p:nvPr>
        </p:nvSpPr>
        <p:spPr>
          <a:ln/>
        </p:spPr>
        <p:txBody>
          <a:bodyPr/>
          <a:lstStyle>
            <a:lvl1pPr>
              <a:defRPr/>
            </a:lvl1pPr>
          </a:lstStyle>
          <a:p>
            <a:endParaRPr lang="en-CH" altLang="en-CH"/>
          </a:p>
        </p:txBody>
      </p:sp>
      <p:sp>
        <p:nvSpPr>
          <p:cNvPr id="6" name="Rectangle 5">
            <a:extLst>
              <a:ext uri="{FF2B5EF4-FFF2-40B4-BE49-F238E27FC236}">
                <a16:creationId xmlns:a16="http://schemas.microsoft.com/office/drawing/2014/main" id="{DA85F8D1-AFD6-C1EE-9556-5EB3E1FACFC1}"/>
              </a:ext>
            </a:extLst>
          </p:cNvPr>
          <p:cNvSpPr>
            <a:spLocks noGrp="1" noChangeArrowheads="1"/>
          </p:cNvSpPr>
          <p:nvPr>
            <p:ph type="ftr" sz="quarter" idx="11"/>
          </p:nvPr>
        </p:nvSpPr>
        <p:spPr>
          <a:ln/>
        </p:spPr>
        <p:txBody>
          <a:bodyPr/>
          <a:lstStyle>
            <a:lvl1pPr>
              <a:defRPr/>
            </a:lvl1pPr>
          </a:lstStyle>
          <a:p>
            <a:endParaRPr lang="en-CH" altLang="en-CH"/>
          </a:p>
        </p:txBody>
      </p:sp>
      <p:sp>
        <p:nvSpPr>
          <p:cNvPr id="7" name="Rectangle 6">
            <a:extLst>
              <a:ext uri="{FF2B5EF4-FFF2-40B4-BE49-F238E27FC236}">
                <a16:creationId xmlns:a16="http://schemas.microsoft.com/office/drawing/2014/main" id="{2328A2F9-7A1D-2EF2-6B5C-7873868BDD89}"/>
              </a:ext>
            </a:extLst>
          </p:cNvPr>
          <p:cNvSpPr>
            <a:spLocks noGrp="1" noChangeArrowheads="1"/>
          </p:cNvSpPr>
          <p:nvPr>
            <p:ph type="sldNum" sz="quarter" idx="12"/>
          </p:nvPr>
        </p:nvSpPr>
        <p:spPr>
          <a:ln/>
        </p:spPr>
        <p:txBody>
          <a:bodyPr/>
          <a:lstStyle>
            <a:lvl1pPr>
              <a:defRPr/>
            </a:lvl1pPr>
          </a:lstStyle>
          <a:p>
            <a:fld id="{6F7260B7-4876-784D-BACD-4C09621F555F}" type="slidenum">
              <a:rPr lang="en-US" altLang="en-CH"/>
              <a:pPr/>
              <a:t>‹#›</a:t>
            </a:fld>
            <a:endParaRPr lang="en-US" altLang="en-CH"/>
          </a:p>
        </p:txBody>
      </p:sp>
    </p:spTree>
    <p:extLst>
      <p:ext uri="{BB962C8B-B14F-4D97-AF65-F5344CB8AC3E}">
        <p14:creationId xmlns:p14="http://schemas.microsoft.com/office/powerpoint/2010/main" val="1278142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525A956-8AC8-A758-BB56-4E28DAB71A11}"/>
              </a:ext>
            </a:extLst>
          </p:cNvPr>
          <p:cNvSpPr>
            <a:spLocks noGrp="1" noChangeArrowheads="1"/>
          </p:cNvSpPr>
          <p:nvPr>
            <p:ph type="dt" sz="half" idx="10"/>
          </p:nvPr>
        </p:nvSpPr>
        <p:spPr>
          <a:ln/>
        </p:spPr>
        <p:txBody>
          <a:bodyPr/>
          <a:lstStyle>
            <a:lvl1pPr>
              <a:defRPr/>
            </a:lvl1pPr>
          </a:lstStyle>
          <a:p>
            <a:endParaRPr lang="en-CH" altLang="en-CH"/>
          </a:p>
        </p:txBody>
      </p:sp>
      <p:sp>
        <p:nvSpPr>
          <p:cNvPr id="6" name="Rectangle 5">
            <a:extLst>
              <a:ext uri="{FF2B5EF4-FFF2-40B4-BE49-F238E27FC236}">
                <a16:creationId xmlns:a16="http://schemas.microsoft.com/office/drawing/2014/main" id="{7677ED9F-EE20-C147-84B2-83ED0BB392DD}"/>
              </a:ext>
            </a:extLst>
          </p:cNvPr>
          <p:cNvSpPr>
            <a:spLocks noGrp="1" noChangeArrowheads="1"/>
          </p:cNvSpPr>
          <p:nvPr>
            <p:ph type="ftr" sz="quarter" idx="11"/>
          </p:nvPr>
        </p:nvSpPr>
        <p:spPr>
          <a:ln/>
        </p:spPr>
        <p:txBody>
          <a:bodyPr/>
          <a:lstStyle>
            <a:lvl1pPr>
              <a:defRPr/>
            </a:lvl1pPr>
          </a:lstStyle>
          <a:p>
            <a:endParaRPr lang="en-CH" altLang="en-CH"/>
          </a:p>
        </p:txBody>
      </p:sp>
      <p:sp>
        <p:nvSpPr>
          <p:cNvPr id="7" name="Rectangle 6">
            <a:extLst>
              <a:ext uri="{FF2B5EF4-FFF2-40B4-BE49-F238E27FC236}">
                <a16:creationId xmlns:a16="http://schemas.microsoft.com/office/drawing/2014/main" id="{1FC49900-718D-95A6-1FEE-457BC6842052}"/>
              </a:ext>
            </a:extLst>
          </p:cNvPr>
          <p:cNvSpPr>
            <a:spLocks noGrp="1" noChangeArrowheads="1"/>
          </p:cNvSpPr>
          <p:nvPr>
            <p:ph type="sldNum" sz="quarter" idx="12"/>
          </p:nvPr>
        </p:nvSpPr>
        <p:spPr>
          <a:ln/>
        </p:spPr>
        <p:txBody>
          <a:bodyPr/>
          <a:lstStyle>
            <a:lvl1pPr>
              <a:defRPr/>
            </a:lvl1pPr>
          </a:lstStyle>
          <a:p>
            <a:fld id="{6A106D22-D216-9549-B768-AE65657CF438}" type="slidenum">
              <a:rPr lang="en-US" altLang="en-CH"/>
              <a:pPr/>
              <a:t>‹#›</a:t>
            </a:fld>
            <a:endParaRPr lang="en-US" altLang="en-CH"/>
          </a:p>
        </p:txBody>
      </p:sp>
    </p:spTree>
    <p:extLst>
      <p:ext uri="{BB962C8B-B14F-4D97-AF65-F5344CB8AC3E}">
        <p14:creationId xmlns:p14="http://schemas.microsoft.com/office/powerpoint/2010/main" val="1546782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6A4C5E5-0FC6-126D-1C81-1AC063CC341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CH"/>
              <a:t>Click to edit Master title style</a:t>
            </a:r>
          </a:p>
        </p:txBody>
      </p:sp>
      <p:sp>
        <p:nvSpPr>
          <p:cNvPr id="1027" name="Rectangle 3">
            <a:extLst>
              <a:ext uri="{FF2B5EF4-FFF2-40B4-BE49-F238E27FC236}">
                <a16:creationId xmlns:a16="http://schemas.microsoft.com/office/drawing/2014/main" id="{4E5C5939-989C-EE51-9EDB-93607EE12C7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CH"/>
              <a:t>Click to edit Master text styles</a:t>
            </a:r>
          </a:p>
          <a:p>
            <a:pPr lvl="1"/>
            <a:r>
              <a:rPr lang="en-US" altLang="en-CH"/>
              <a:t>Second level</a:t>
            </a:r>
          </a:p>
          <a:p>
            <a:pPr lvl="2"/>
            <a:r>
              <a:rPr lang="en-US" altLang="en-CH"/>
              <a:t>Third level</a:t>
            </a:r>
          </a:p>
          <a:p>
            <a:pPr lvl="3"/>
            <a:r>
              <a:rPr lang="en-US" altLang="en-CH"/>
              <a:t>Fourth level</a:t>
            </a:r>
          </a:p>
          <a:p>
            <a:pPr lvl="4"/>
            <a:r>
              <a:rPr lang="en-US" altLang="en-CH"/>
              <a:t>Fifth level</a:t>
            </a:r>
          </a:p>
        </p:txBody>
      </p:sp>
      <p:sp>
        <p:nvSpPr>
          <p:cNvPr id="1028" name="Rectangle 4">
            <a:extLst>
              <a:ext uri="{FF2B5EF4-FFF2-40B4-BE49-F238E27FC236}">
                <a16:creationId xmlns:a16="http://schemas.microsoft.com/office/drawing/2014/main" id="{BEC17F08-C030-08A8-E325-AE84A360D2C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CH" altLang="en-CH"/>
          </a:p>
        </p:txBody>
      </p:sp>
      <p:sp>
        <p:nvSpPr>
          <p:cNvPr id="1029" name="Rectangle 5">
            <a:extLst>
              <a:ext uri="{FF2B5EF4-FFF2-40B4-BE49-F238E27FC236}">
                <a16:creationId xmlns:a16="http://schemas.microsoft.com/office/drawing/2014/main" id="{89AC4AF5-F7DD-EFCF-99A3-684C72903F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CH" altLang="en-CH"/>
          </a:p>
        </p:txBody>
      </p:sp>
      <p:sp>
        <p:nvSpPr>
          <p:cNvPr id="1030" name="Rectangle 6">
            <a:extLst>
              <a:ext uri="{FF2B5EF4-FFF2-40B4-BE49-F238E27FC236}">
                <a16:creationId xmlns:a16="http://schemas.microsoft.com/office/drawing/2014/main" id="{F62959E7-79CA-A728-96CF-8AD972DFD12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0B9532B-61ED-B048-9808-E773963FCDE0}" type="slidenum">
              <a:rPr lang="en-US" altLang="en-CH"/>
              <a:pPr/>
              <a:t>‹#›</a:t>
            </a:fld>
            <a:endParaRPr lang="en-US" altLang="en-CH"/>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6E676FB-F25E-461C-83C0-2CF7EE53103B}" type="datetimeFigureOut">
              <a:rPr lang="en-US" smtClean="0"/>
              <a:t>3/4/24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B709CE0-D031-4B04-A1EE-67D44D441B66}" type="slidenum">
              <a:rPr lang="en-US" smtClean="0"/>
              <a:t>‹#›</a:t>
            </a:fld>
            <a:endParaRPr lang="en-US"/>
          </a:p>
        </p:txBody>
      </p:sp>
    </p:spTree>
    <p:extLst>
      <p:ext uri="{BB962C8B-B14F-4D97-AF65-F5344CB8AC3E}">
        <p14:creationId xmlns:p14="http://schemas.microsoft.com/office/powerpoint/2010/main" val="309053232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AB0158-13BD-644F-8659-AC184E314E9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43340F39-491B-7A4D-BBEA-E96F21ABEC8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9154702C-CF1D-794F-80F6-7065BEA0865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1327D37-2138-7E4F-9B3A-6574AE41A408}" type="datetimeFigureOut">
              <a:rPr lang="en-CH" smtClean="0"/>
              <a:t>04.03.24</a:t>
            </a:fld>
            <a:endParaRPr lang="en-CH"/>
          </a:p>
        </p:txBody>
      </p:sp>
      <p:sp>
        <p:nvSpPr>
          <p:cNvPr id="5" name="Footer Placeholder 4">
            <a:extLst>
              <a:ext uri="{FF2B5EF4-FFF2-40B4-BE49-F238E27FC236}">
                <a16:creationId xmlns:a16="http://schemas.microsoft.com/office/drawing/2014/main" id="{13EBE106-3A56-C747-B0ED-60D33AE7B22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14C851B2-DE41-3E43-B53B-CF47F24AC21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43C9B00-842A-0F4E-B4DC-1FBB9E315BE7}" type="slidenum">
              <a:rPr lang="en-CH" smtClean="0"/>
              <a:t>‹#›</a:t>
            </a:fld>
            <a:endParaRPr lang="en-CH"/>
          </a:p>
        </p:txBody>
      </p:sp>
    </p:spTree>
    <p:extLst>
      <p:ext uri="{BB962C8B-B14F-4D97-AF65-F5344CB8AC3E}">
        <p14:creationId xmlns:p14="http://schemas.microsoft.com/office/powerpoint/2010/main" val="17324443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D456F1E-0259-9C47-9DAB-5550A994C0E0}" type="datetimeFigureOut">
              <a:rPr lang="en-US" smtClean="0"/>
              <a:t>3/4/24</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5E2A00-8731-164A-9940-19F76CB295D9}" type="slidenum">
              <a:rPr lang="en-US" smtClean="0"/>
              <a:t>‹#›</a:t>
            </a:fld>
            <a:endParaRPr lang="en-US"/>
          </a:p>
        </p:txBody>
      </p:sp>
    </p:spTree>
    <p:extLst>
      <p:ext uri="{BB962C8B-B14F-4D97-AF65-F5344CB8AC3E}">
        <p14:creationId xmlns:p14="http://schemas.microsoft.com/office/powerpoint/2010/main" val="15469718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earthobservatory.nasa.gov/Newsroom/NewImages/Images/PIA03448_lrg.jp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1.bin"/><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97869C28-FC48-6105-ABFE-A139D1EC7B75}"/>
              </a:ext>
            </a:extLst>
          </p:cNvPr>
          <p:cNvSpPr>
            <a:spLocks noGrp="1" noChangeArrowheads="1"/>
          </p:cNvSpPr>
          <p:nvPr>
            <p:ph type="ctrTitle"/>
          </p:nvPr>
        </p:nvSpPr>
        <p:spPr>
          <a:xfrm>
            <a:off x="762000" y="1273175"/>
            <a:ext cx="7772400" cy="1470025"/>
          </a:xfrm>
        </p:spPr>
        <p:txBody>
          <a:bodyPr/>
          <a:lstStyle/>
          <a:p>
            <a:pPr eaLnBrk="1" hangingPunct="1"/>
            <a:r>
              <a:rPr lang="en-US" altLang="en-CH"/>
              <a:t>Optical Computing:</a:t>
            </a:r>
            <a:br>
              <a:rPr lang="en-US" altLang="en-CH"/>
            </a:br>
            <a:r>
              <a:rPr lang="en-US" altLang="en-CH"/>
              <a:t>Past and Future</a:t>
            </a:r>
          </a:p>
        </p:txBody>
      </p:sp>
      <p:sp>
        <p:nvSpPr>
          <p:cNvPr id="16387" name="Rectangle 5">
            <a:extLst>
              <a:ext uri="{FF2B5EF4-FFF2-40B4-BE49-F238E27FC236}">
                <a16:creationId xmlns:a16="http://schemas.microsoft.com/office/drawing/2014/main" id="{0BC12EC9-4C6F-D612-9F19-22B63F08B1FC}"/>
              </a:ext>
            </a:extLst>
          </p:cNvPr>
          <p:cNvSpPr>
            <a:spLocks noGrp="1" noChangeArrowheads="1"/>
          </p:cNvSpPr>
          <p:nvPr>
            <p:ph type="subTitle" idx="1"/>
          </p:nvPr>
        </p:nvSpPr>
        <p:spPr>
          <a:xfrm>
            <a:off x="1371600" y="2743200"/>
            <a:ext cx="6400800" cy="1752600"/>
          </a:xfrm>
        </p:spPr>
        <p:txBody>
          <a:bodyPr/>
          <a:lstStyle/>
          <a:p>
            <a:pPr eaLnBrk="1" hangingPunct="1">
              <a:lnSpc>
                <a:spcPct val="80000"/>
              </a:lnSpc>
            </a:pPr>
            <a:endParaRPr lang="en-US" altLang="en-CH" sz="2400"/>
          </a:p>
          <a:p>
            <a:pPr eaLnBrk="1" hangingPunct="1">
              <a:lnSpc>
                <a:spcPct val="80000"/>
              </a:lnSpc>
            </a:pPr>
            <a:endParaRPr lang="en-US" altLang="en-CH" sz="2400"/>
          </a:p>
          <a:p>
            <a:pPr eaLnBrk="1" hangingPunct="1">
              <a:lnSpc>
                <a:spcPct val="80000"/>
              </a:lnSpc>
            </a:pPr>
            <a:r>
              <a:rPr lang="en-US" altLang="en-CH"/>
              <a:t>Demetri Psaltis</a:t>
            </a:r>
          </a:p>
          <a:p>
            <a:pPr eaLnBrk="1" hangingPunct="1">
              <a:lnSpc>
                <a:spcPct val="80000"/>
              </a:lnSpc>
            </a:pPr>
            <a:r>
              <a:rPr lang="en-US" altLang="en-CH"/>
              <a:t>Caltech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3074305-8A1D-325D-5213-91DF0AE2E521}"/>
              </a:ext>
            </a:extLst>
          </p:cNvPr>
          <p:cNvSpPr>
            <a:spLocks noGrp="1" noChangeArrowheads="1"/>
          </p:cNvSpPr>
          <p:nvPr>
            <p:ph type="title"/>
          </p:nvPr>
        </p:nvSpPr>
        <p:spPr/>
        <p:txBody>
          <a:bodyPr/>
          <a:lstStyle/>
          <a:p>
            <a:pPr eaLnBrk="1" hangingPunct="1"/>
            <a:r>
              <a:rPr lang="en-US" altLang="en-CH" sz="4000"/>
              <a:t>Why did Fiber Optics Win?</a:t>
            </a:r>
          </a:p>
        </p:txBody>
      </p:sp>
      <p:sp>
        <p:nvSpPr>
          <p:cNvPr id="28675" name="Rectangle 3">
            <a:extLst>
              <a:ext uri="{FF2B5EF4-FFF2-40B4-BE49-F238E27FC236}">
                <a16:creationId xmlns:a16="http://schemas.microsoft.com/office/drawing/2014/main" id="{9B0A20EC-BCC9-8C08-5FB7-B7EE23C001A8}"/>
              </a:ext>
            </a:extLst>
          </p:cNvPr>
          <p:cNvSpPr>
            <a:spLocks noGrp="1" noChangeArrowheads="1"/>
          </p:cNvSpPr>
          <p:nvPr>
            <p:ph type="body" idx="1"/>
          </p:nvPr>
        </p:nvSpPr>
        <p:spPr/>
        <p:txBody>
          <a:bodyPr/>
          <a:lstStyle/>
          <a:p>
            <a:pPr eaLnBrk="1" hangingPunct="1">
              <a:lnSpc>
                <a:spcPct val="90000"/>
              </a:lnSpc>
            </a:pPr>
            <a:r>
              <a:rPr lang="en-US" altLang="en-CH"/>
              <a:t>Bound charges vs free charges</a:t>
            </a:r>
          </a:p>
          <a:p>
            <a:pPr algn="ctr" eaLnBrk="1" hangingPunct="1">
              <a:lnSpc>
                <a:spcPct val="90000"/>
              </a:lnSpc>
            </a:pPr>
            <a:endParaRPr lang="en-US" altLang="en-CH"/>
          </a:p>
          <a:p>
            <a:pPr algn="ctr" eaLnBrk="1" hangingPunct="1">
              <a:lnSpc>
                <a:spcPct val="90000"/>
              </a:lnSpc>
              <a:buFontTx/>
              <a:buNone/>
            </a:pPr>
            <a:r>
              <a:rPr lang="en-US" altLang="en-CH" sz="4000">
                <a:solidFill>
                  <a:schemeClr val="tx2"/>
                </a:solidFill>
              </a:rPr>
              <a:t>And as a free gift….</a:t>
            </a:r>
          </a:p>
          <a:p>
            <a:pPr eaLnBrk="1" hangingPunct="1">
              <a:lnSpc>
                <a:spcPct val="90000"/>
              </a:lnSpc>
            </a:pPr>
            <a:endParaRPr lang="en-US" altLang="en-CH" sz="4000">
              <a:solidFill>
                <a:schemeClr val="tx2"/>
              </a:solidFill>
            </a:endParaRPr>
          </a:p>
          <a:p>
            <a:pPr eaLnBrk="1" hangingPunct="1">
              <a:lnSpc>
                <a:spcPct val="90000"/>
              </a:lnSpc>
            </a:pPr>
            <a:r>
              <a:rPr lang="en-US" altLang="en-CH"/>
              <a:t>Short wavelength =&gt; small structures</a:t>
            </a:r>
          </a:p>
          <a:p>
            <a:pPr eaLnBrk="1" hangingPunct="1">
              <a:lnSpc>
                <a:spcPct val="90000"/>
              </a:lnSpc>
              <a:buFontTx/>
              <a:buNone/>
            </a:pPr>
            <a:endParaRPr lang="en-US" altLang="en-CH"/>
          </a:p>
          <a:p>
            <a:pPr eaLnBrk="1" hangingPunct="1">
              <a:lnSpc>
                <a:spcPct val="90000"/>
              </a:lnSpc>
            </a:pPr>
            <a:r>
              <a:rPr lang="en-US" altLang="en-CH"/>
              <a:t>High carrier frequency =&gt; large bandwidth </a:t>
            </a:r>
            <a:endParaRPr lang="en-US" altLang="en-CH">
              <a:latin typeface="Symbol" pitchFamily="2" charset="2"/>
            </a:endParaRPr>
          </a:p>
          <a:p>
            <a:pPr eaLnBrk="1" hangingPunct="1">
              <a:lnSpc>
                <a:spcPct val="90000"/>
              </a:lnSpc>
            </a:pPr>
            <a:endParaRPr lang="en-US" altLang="en-CH"/>
          </a:p>
          <a:p>
            <a:pPr eaLnBrk="1" hangingPunct="1">
              <a:lnSpc>
                <a:spcPct val="90000"/>
              </a:lnSpc>
            </a:pPr>
            <a:endParaRPr lang="en-US" altLang="en-CH"/>
          </a:p>
          <a:p>
            <a:pPr eaLnBrk="1" hangingPunct="1">
              <a:lnSpc>
                <a:spcPct val="90000"/>
              </a:lnSpc>
            </a:pPr>
            <a:endParaRPr lang="en-US" altLang="en-CH"/>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a:extLst>
              <a:ext uri="{FF2B5EF4-FFF2-40B4-BE49-F238E27FC236}">
                <a16:creationId xmlns:a16="http://schemas.microsoft.com/office/drawing/2014/main" id="{DF536B99-00E0-E60F-7204-6EC0C4DE0DF7}"/>
              </a:ext>
            </a:extLst>
          </p:cNvPr>
          <p:cNvSpPr>
            <a:spLocks noGrp="1" noChangeArrowheads="1"/>
          </p:cNvSpPr>
          <p:nvPr>
            <p:ph type="title"/>
          </p:nvPr>
        </p:nvSpPr>
        <p:spPr/>
        <p:txBody>
          <a:bodyPr/>
          <a:lstStyle/>
          <a:p>
            <a:pPr eaLnBrk="1" hangingPunct="1"/>
            <a:r>
              <a:rPr lang="en-US" altLang="en-CH"/>
              <a:t>Electronic Computers</a:t>
            </a:r>
          </a:p>
        </p:txBody>
      </p:sp>
      <p:grpSp>
        <p:nvGrpSpPr>
          <p:cNvPr id="29699" name="Group 27">
            <a:extLst>
              <a:ext uri="{FF2B5EF4-FFF2-40B4-BE49-F238E27FC236}">
                <a16:creationId xmlns:a16="http://schemas.microsoft.com/office/drawing/2014/main" id="{2AD55381-EBBD-24A7-F944-471EC7D8FD0C}"/>
              </a:ext>
            </a:extLst>
          </p:cNvPr>
          <p:cNvGrpSpPr>
            <a:grpSpLocks/>
          </p:cNvGrpSpPr>
          <p:nvPr/>
        </p:nvGrpSpPr>
        <p:grpSpPr bwMode="auto">
          <a:xfrm>
            <a:off x="365125" y="1676400"/>
            <a:ext cx="7940675" cy="2667000"/>
            <a:chOff x="230" y="1056"/>
            <a:chExt cx="5002" cy="1680"/>
          </a:xfrm>
        </p:grpSpPr>
        <p:grpSp>
          <p:nvGrpSpPr>
            <p:cNvPr id="29701" name="Group 23">
              <a:extLst>
                <a:ext uri="{FF2B5EF4-FFF2-40B4-BE49-F238E27FC236}">
                  <a16:creationId xmlns:a16="http://schemas.microsoft.com/office/drawing/2014/main" id="{D029689C-7B17-DE99-4897-4AC90BB50E23}"/>
                </a:ext>
              </a:extLst>
            </p:cNvPr>
            <p:cNvGrpSpPr>
              <a:grpSpLocks/>
            </p:cNvGrpSpPr>
            <p:nvPr/>
          </p:nvGrpSpPr>
          <p:grpSpPr bwMode="auto">
            <a:xfrm>
              <a:off x="230" y="1056"/>
              <a:ext cx="5002" cy="1680"/>
              <a:chOff x="230" y="1056"/>
              <a:chExt cx="2890" cy="1632"/>
            </a:xfrm>
          </p:grpSpPr>
          <p:sp>
            <p:nvSpPr>
              <p:cNvPr id="29703" name="Rectangle 5">
                <a:extLst>
                  <a:ext uri="{FF2B5EF4-FFF2-40B4-BE49-F238E27FC236}">
                    <a16:creationId xmlns:a16="http://schemas.microsoft.com/office/drawing/2014/main" id="{829E5D99-0079-28DA-F431-834484A506BD}"/>
                  </a:ext>
                </a:extLst>
              </p:cNvPr>
              <p:cNvSpPr>
                <a:spLocks noChangeArrowheads="1"/>
              </p:cNvSpPr>
              <p:nvPr/>
            </p:nvSpPr>
            <p:spPr bwMode="auto">
              <a:xfrm>
                <a:off x="864" y="2112"/>
                <a:ext cx="1776" cy="288"/>
              </a:xfrm>
              <a:prstGeom prst="rect">
                <a:avLst/>
              </a:prstGeom>
              <a:solidFill>
                <a:srgbClr val="FFCC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9704" name="Rectangle 6">
                <a:extLst>
                  <a:ext uri="{FF2B5EF4-FFF2-40B4-BE49-F238E27FC236}">
                    <a16:creationId xmlns:a16="http://schemas.microsoft.com/office/drawing/2014/main" id="{BB19B1B1-18A6-EE74-2E1C-DC5E8C3346C4}"/>
                  </a:ext>
                </a:extLst>
              </p:cNvPr>
              <p:cNvSpPr>
                <a:spLocks noChangeArrowheads="1"/>
              </p:cNvSpPr>
              <p:nvPr/>
            </p:nvSpPr>
            <p:spPr bwMode="auto">
              <a:xfrm>
                <a:off x="1392" y="2064"/>
                <a:ext cx="720" cy="48"/>
              </a:xfrm>
              <a:prstGeom prst="rect">
                <a:avLst/>
              </a:prstGeom>
              <a:solidFill>
                <a:srgbClr val="6699FF"/>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9705" name="Rectangle 7">
                <a:extLst>
                  <a:ext uri="{FF2B5EF4-FFF2-40B4-BE49-F238E27FC236}">
                    <a16:creationId xmlns:a16="http://schemas.microsoft.com/office/drawing/2014/main" id="{F36C103D-AA1F-AF94-D92A-A4F0BBB927F9}"/>
                  </a:ext>
                </a:extLst>
              </p:cNvPr>
              <p:cNvSpPr>
                <a:spLocks noChangeArrowheads="1"/>
              </p:cNvSpPr>
              <p:nvPr/>
            </p:nvSpPr>
            <p:spPr bwMode="auto">
              <a:xfrm>
                <a:off x="1392" y="1920"/>
                <a:ext cx="720" cy="144"/>
              </a:xfrm>
              <a:prstGeom prst="rect">
                <a:avLst/>
              </a:prstGeom>
              <a:solidFill>
                <a:srgbClr val="00FF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9706" name="Line 8">
                <a:extLst>
                  <a:ext uri="{FF2B5EF4-FFF2-40B4-BE49-F238E27FC236}">
                    <a16:creationId xmlns:a16="http://schemas.microsoft.com/office/drawing/2014/main" id="{38AE37A8-3B52-BAD7-10A9-A8D0A6252822}"/>
                  </a:ext>
                </a:extLst>
              </p:cNvPr>
              <p:cNvSpPr>
                <a:spLocks noChangeShapeType="1"/>
              </p:cNvSpPr>
              <p:nvPr/>
            </p:nvSpPr>
            <p:spPr bwMode="auto">
              <a:xfrm>
                <a:off x="576" y="1824"/>
                <a:ext cx="5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9707" name="Line 9">
                <a:extLst>
                  <a:ext uri="{FF2B5EF4-FFF2-40B4-BE49-F238E27FC236}">
                    <a16:creationId xmlns:a16="http://schemas.microsoft.com/office/drawing/2014/main" id="{8CE8B63E-6B89-B728-2132-902E3B6E03A0}"/>
                  </a:ext>
                </a:extLst>
              </p:cNvPr>
              <p:cNvSpPr>
                <a:spLocks noChangeShapeType="1"/>
              </p:cNvSpPr>
              <p:nvPr/>
            </p:nvSpPr>
            <p:spPr bwMode="auto">
              <a:xfrm>
                <a:off x="1104" y="1824"/>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nvGrpSpPr>
              <p:cNvPr id="29708" name="Group 12">
                <a:extLst>
                  <a:ext uri="{FF2B5EF4-FFF2-40B4-BE49-F238E27FC236}">
                    <a16:creationId xmlns:a16="http://schemas.microsoft.com/office/drawing/2014/main" id="{37549810-DD10-5B6E-8A4C-A0F57808FACF}"/>
                  </a:ext>
                </a:extLst>
              </p:cNvPr>
              <p:cNvGrpSpPr>
                <a:grpSpLocks/>
              </p:cNvGrpSpPr>
              <p:nvPr/>
            </p:nvGrpSpPr>
            <p:grpSpPr bwMode="auto">
              <a:xfrm flipH="1">
                <a:off x="2352" y="1824"/>
                <a:ext cx="672" cy="288"/>
                <a:chOff x="1680" y="1824"/>
                <a:chExt cx="672" cy="288"/>
              </a:xfrm>
            </p:grpSpPr>
            <p:sp>
              <p:nvSpPr>
                <p:cNvPr id="29718" name="Line 10">
                  <a:extLst>
                    <a:ext uri="{FF2B5EF4-FFF2-40B4-BE49-F238E27FC236}">
                      <a16:creationId xmlns:a16="http://schemas.microsoft.com/office/drawing/2014/main" id="{3DC6B94C-12C4-2AA0-40A1-B80AE5CEF76C}"/>
                    </a:ext>
                  </a:extLst>
                </p:cNvPr>
                <p:cNvSpPr>
                  <a:spLocks noChangeShapeType="1"/>
                </p:cNvSpPr>
                <p:nvPr/>
              </p:nvSpPr>
              <p:spPr bwMode="auto">
                <a:xfrm>
                  <a:off x="1680" y="1824"/>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9719" name="Line 11">
                  <a:extLst>
                    <a:ext uri="{FF2B5EF4-FFF2-40B4-BE49-F238E27FC236}">
                      <a16:creationId xmlns:a16="http://schemas.microsoft.com/office/drawing/2014/main" id="{F7AEF1BC-6C11-AFB1-34C0-04EBC7453E73}"/>
                    </a:ext>
                  </a:extLst>
                </p:cNvPr>
                <p:cNvSpPr>
                  <a:spLocks noChangeShapeType="1"/>
                </p:cNvSpPr>
                <p:nvPr/>
              </p:nvSpPr>
              <p:spPr bwMode="auto">
                <a:xfrm>
                  <a:off x="2352" y="1824"/>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sp>
            <p:nvSpPr>
              <p:cNvPr id="29709" name="Rectangle 13">
                <a:extLst>
                  <a:ext uri="{FF2B5EF4-FFF2-40B4-BE49-F238E27FC236}">
                    <a16:creationId xmlns:a16="http://schemas.microsoft.com/office/drawing/2014/main" id="{864A6694-D69E-8A63-430B-B9737B566442}"/>
                  </a:ext>
                </a:extLst>
              </p:cNvPr>
              <p:cNvSpPr>
                <a:spLocks noChangeArrowheads="1"/>
              </p:cNvSpPr>
              <p:nvPr/>
            </p:nvSpPr>
            <p:spPr bwMode="auto">
              <a:xfrm>
                <a:off x="2880" y="1968"/>
                <a:ext cx="240" cy="480"/>
              </a:xfrm>
              <a:prstGeom prst="rect">
                <a:avLst/>
              </a:prstGeom>
              <a:solidFill>
                <a:schemeClr val="bg2"/>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9710" name="Line 14">
                <a:extLst>
                  <a:ext uri="{FF2B5EF4-FFF2-40B4-BE49-F238E27FC236}">
                    <a16:creationId xmlns:a16="http://schemas.microsoft.com/office/drawing/2014/main" id="{86D857BC-1819-C8EF-359B-52802DCB719A}"/>
                  </a:ext>
                </a:extLst>
              </p:cNvPr>
              <p:cNvSpPr>
                <a:spLocks noChangeShapeType="1"/>
              </p:cNvSpPr>
              <p:nvPr/>
            </p:nvSpPr>
            <p:spPr bwMode="auto">
              <a:xfrm>
                <a:off x="3024" y="182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9711" name="Line 16">
                <a:extLst>
                  <a:ext uri="{FF2B5EF4-FFF2-40B4-BE49-F238E27FC236}">
                    <a16:creationId xmlns:a16="http://schemas.microsoft.com/office/drawing/2014/main" id="{43DECD7B-8664-9706-7390-AF05B6CEC797}"/>
                  </a:ext>
                </a:extLst>
              </p:cNvPr>
              <p:cNvSpPr>
                <a:spLocks noChangeShapeType="1"/>
              </p:cNvSpPr>
              <p:nvPr/>
            </p:nvSpPr>
            <p:spPr bwMode="auto">
              <a:xfrm>
                <a:off x="3024" y="244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9712" name="Line 17">
                <a:extLst>
                  <a:ext uri="{FF2B5EF4-FFF2-40B4-BE49-F238E27FC236}">
                    <a16:creationId xmlns:a16="http://schemas.microsoft.com/office/drawing/2014/main" id="{8385E2EC-157E-375D-7524-96C92290B458}"/>
                  </a:ext>
                </a:extLst>
              </p:cNvPr>
              <p:cNvSpPr>
                <a:spLocks noChangeShapeType="1"/>
              </p:cNvSpPr>
              <p:nvPr/>
            </p:nvSpPr>
            <p:spPr bwMode="auto">
              <a:xfrm>
                <a:off x="2928" y="259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9713" name="Line 18">
                <a:extLst>
                  <a:ext uri="{FF2B5EF4-FFF2-40B4-BE49-F238E27FC236}">
                    <a16:creationId xmlns:a16="http://schemas.microsoft.com/office/drawing/2014/main" id="{99DF2C30-F8D3-FB48-CEB4-A8D9A1420C4A}"/>
                  </a:ext>
                </a:extLst>
              </p:cNvPr>
              <p:cNvSpPr>
                <a:spLocks noChangeShapeType="1"/>
              </p:cNvSpPr>
              <p:nvPr/>
            </p:nvSpPr>
            <p:spPr bwMode="auto">
              <a:xfrm>
                <a:off x="2928" y="268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9714" name="Line 19">
                <a:extLst>
                  <a:ext uri="{FF2B5EF4-FFF2-40B4-BE49-F238E27FC236}">
                    <a16:creationId xmlns:a16="http://schemas.microsoft.com/office/drawing/2014/main" id="{BF9961E5-8FD8-A0B5-1C78-DF7254825940}"/>
                  </a:ext>
                </a:extLst>
              </p:cNvPr>
              <p:cNvSpPr>
                <a:spLocks noChangeShapeType="1"/>
              </p:cNvSpPr>
              <p:nvPr/>
            </p:nvSpPr>
            <p:spPr bwMode="auto">
              <a:xfrm>
                <a:off x="2928" y="264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9715" name="Text Box 20">
                <a:extLst>
                  <a:ext uri="{FF2B5EF4-FFF2-40B4-BE49-F238E27FC236}">
                    <a16:creationId xmlns:a16="http://schemas.microsoft.com/office/drawing/2014/main" id="{55D09DC2-E9D1-25A4-7B63-CCA061791D92}"/>
                  </a:ext>
                </a:extLst>
              </p:cNvPr>
              <p:cNvSpPr txBox="1">
                <a:spLocks noChangeArrowheads="1"/>
              </p:cNvSpPr>
              <p:nvPr/>
            </p:nvSpPr>
            <p:spPr bwMode="auto">
              <a:xfrm>
                <a:off x="230" y="1503"/>
                <a:ext cx="169"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v</a:t>
                </a:r>
              </a:p>
            </p:txBody>
          </p:sp>
          <p:sp>
            <p:nvSpPr>
              <p:cNvPr id="29716" name="Text Box 21">
                <a:extLst>
                  <a:ext uri="{FF2B5EF4-FFF2-40B4-BE49-F238E27FC236}">
                    <a16:creationId xmlns:a16="http://schemas.microsoft.com/office/drawing/2014/main" id="{2ABD3689-F5F2-FE48-6EF5-688C0A49CDF2}"/>
                  </a:ext>
                </a:extLst>
              </p:cNvPr>
              <p:cNvSpPr txBox="1">
                <a:spLocks noChangeArrowheads="1"/>
              </p:cNvSpPr>
              <p:nvPr/>
            </p:nvSpPr>
            <p:spPr bwMode="auto">
              <a:xfrm>
                <a:off x="1670" y="1056"/>
                <a:ext cx="236"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v</a:t>
                </a:r>
                <a:r>
                  <a:rPr lang="en-US" altLang="en-CH" baseline="-25000"/>
                  <a:t>g</a:t>
                </a:r>
                <a:endParaRPr lang="en-US" altLang="en-CH"/>
              </a:p>
            </p:txBody>
          </p:sp>
          <p:sp>
            <p:nvSpPr>
              <p:cNvPr id="29717" name="Line 22">
                <a:extLst>
                  <a:ext uri="{FF2B5EF4-FFF2-40B4-BE49-F238E27FC236}">
                    <a16:creationId xmlns:a16="http://schemas.microsoft.com/office/drawing/2014/main" id="{567BFEEB-6E24-B478-5799-D4F355380CD6}"/>
                  </a:ext>
                </a:extLst>
              </p:cNvPr>
              <p:cNvSpPr>
                <a:spLocks noChangeShapeType="1"/>
              </p:cNvSpPr>
              <p:nvPr/>
            </p:nvSpPr>
            <p:spPr bwMode="auto">
              <a:xfrm>
                <a:off x="1824" y="1536"/>
                <a:ext cx="0"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sp>
          <p:nvSpPr>
            <p:cNvPr id="29702" name="Text Box 24">
              <a:extLst>
                <a:ext uri="{FF2B5EF4-FFF2-40B4-BE49-F238E27FC236}">
                  <a16:creationId xmlns:a16="http://schemas.microsoft.com/office/drawing/2014/main" id="{E5498868-C6DF-1AF9-B6F9-B250D117FD81}"/>
                </a:ext>
              </a:extLst>
            </p:cNvPr>
            <p:cNvSpPr txBox="1">
              <a:spLocks noChangeArrowheads="1"/>
            </p:cNvSpPr>
            <p:nvPr/>
          </p:nvSpPr>
          <p:spPr bwMode="auto">
            <a:xfrm>
              <a:off x="2563" y="1728"/>
              <a:ext cx="701"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solidFill>
                    <a:schemeClr val="bg2"/>
                  </a:solidFill>
                </a:rPr>
                <a:t>-----</a:t>
              </a:r>
            </a:p>
          </p:txBody>
        </p:sp>
      </p:grpSp>
      <p:sp>
        <p:nvSpPr>
          <p:cNvPr id="29700" name="Text Box 25">
            <a:extLst>
              <a:ext uri="{FF2B5EF4-FFF2-40B4-BE49-F238E27FC236}">
                <a16:creationId xmlns:a16="http://schemas.microsoft.com/office/drawing/2014/main" id="{681D81CB-D62A-1BBC-19C8-99CFB9162396}"/>
              </a:ext>
            </a:extLst>
          </p:cNvPr>
          <p:cNvSpPr txBox="1">
            <a:spLocks noChangeArrowheads="1"/>
          </p:cNvSpPr>
          <p:nvPr/>
        </p:nvSpPr>
        <p:spPr bwMode="auto">
          <a:xfrm>
            <a:off x="381000" y="4419600"/>
            <a:ext cx="85344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4400">
                <a:solidFill>
                  <a:schemeClr val="tx1"/>
                </a:solidFill>
                <a:latin typeface="Times New Roman" panose="02020603050405020304" pitchFamily="18" charset="0"/>
                <a:ea typeface="ＭＳ Ｐゴシック" panose="020B0600070205080204" pitchFamily="34" charset="-128"/>
              </a:defRPr>
            </a:lvl1pPr>
            <a:lvl2pPr marL="914400" indent="-457200"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buFontTx/>
              <a:buChar char="•"/>
            </a:pPr>
            <a:r>
              <a:rPr lang="en-US" altLang="en-CH" sz="3600"/>
              <a:t>Quasi-static Coulomb interactions</a:t>
            </a:r>
          </a:p>
          <a:p>
            <a:pPr eaLnBrk="1" hangingPunct="1">
              <a:buFontTx/>
              <a:buChar char="•"/>
            </a:pPr>
            <a:r>
              <a:rPr lang="en-US" altLang="en-CH" sz="3600"/>
              <a:t>Strong,</a:t>
            </a:r>
            <a:r>
              <a:rPr lang="en-US" altLang="en-CH" sz="3600">
                <a:solidFill>
                  <a:schemeClr val="accent2"/>
                </a:solidFill>
              </a:rPr>
              <a:t> localized</a:t>
            </a:r>
            <a:r>
              <a:rPr lang="en-US" altLang="en-CH" sz="3600"/>
              <a:t> forces =&gt; Boolean logic</a:t>
            </a:r>
          </a:p>
          <a:p>
            <a:pPr eaLnBrk="1" hangingPunct="1">
              <a:buFontTx/>
              <a:buChar char="•"/>
            </a:pPr>
            <a:r>
              <a:rPr lang="en-US" altLang="en-CH" sz="3600"/>
              <a:t>Moore’s law</a:t>
            </a:r>
            <a:endParaRPr lang="en-US" altLang="en-CH" sz="2800"/>
          </a:p>
          <a:p>
            <a:pPr lvl="1" eaLnBrk="1" hangingPunct="1"/>
            <a:endParaRPr lang="en-US" altLang="en-CH" sz="2800"/>
          </a:p>
          <a:p>
            <a:pPr lvl="1" eaLnBrk="1" hangingPunct="1"/>
            <a:endParaRPr lang="en-US" altLang="en-CH" sz="2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070DBB2-FA19-CB86-ACA9-3C163DA96746}"/>
              </a:ext>
            </a:extLst>
          </p:cNvPr>
          <p:cNvSpPr>
            <a:spLocks noGrp="1" noChangeArrowheads="1"/>
          </p:cNvSpPr>
          <p:nvPr>
            <p:ph type="title"/>
          </p:nvPr>
        </p:nvSpPr>
        <p:spPr>
          <a:xfrm>
            <a:off x="685800" y="152400"/>
            <a:ext cx="7772400" cy="1143000"/>
          </a:xfrm>
        </p:spPr>
        <p:txBody>
          <a:bodyPr/>
          <a:lstStyle/>
          <a:p>
            <a:pPr eaLnBrk="1" hangingPunct="1"/>
            <a:r>
              <a:rPr lang="en-US" altLang="en-CH" sz="4000"/>
              <a:t>Why did optical computing even come up?</a:t>
            </a:r>
          </a:p>
        </p:txBody>
      </p:sp>
      <p:sp>
        <p:nvSpPr>
          <p:cNvPr id="30723" name="Rectangle 3">
            <a:extLst>
              <a:ext uri="{FF2B5EF4-FFF2-40B4-BE49-F238E27FC236}">
                <a16:creationId xmlns:a16="http://schemas.microsoft.com/office/drawing/2014/main" id="{B573B08F-086F-6D6D-F1AC-CB736FB551C2}"/>
              </a:ext>
            </a:extLst>
          </p:cNvPr>
          <p:cNvSpPr>
            <a:spLocks noGrp="1" noChangeArrowheads="1"/>
          </p:cNvSpPr>
          <p:nvPr>
            <p:ph type="body" idx="1"/>
          </p:nvPr>
        </p:nvSpPr>
        <p:spPr>
          <a:xfrm>
            <a:off x="685800" y="1295400"/>
            <a:ext cx="7772400" cy="685800"/>
          </a:xfrm>
        </p:spPr>
        <p:txBody>
          <a:bodyPr/>
          <a:lstStyle/>
          <a:p>
            <a:pPr algn="ctr" eaLnBrk="1" hangingPunct="1">
              <a:buFontTx/>
              <a:buNone/>
            </a:pPr>
            <a:r>
              <a:rPr lang="en-US" altLang="en-CH"/>
              <a:t>Small wavelength =&gt;Localization</a:t>
            </a:r>
          </a:p>
        </p:txBody>
      </p:sp>
      <p:sp>
        <p:nvSpPr>
          <p:cNvPr id="30724" name="AutoShape 5">
            <a:extLst>
              <a:ext uri="{FF2B5EF4-FFF2-40B4-BE49-F238E27FC236}">
                <a16:creationId xmlns:a16="http://schemas.microsoft.com/office/drawing/2014/main" id="{898B0F6E-5802-E01D-1AD6-818693529139}"/>
              </a:ext>
            </a:extLst>
          </p:cNvPr>
          <p:cNvSpPr>
            <a:spLocks noChangeArrowheads="1"/>
          </p:cNvSpPr>
          <p:nvPr/>
        </p:nvSpPr>
        <p:spPr bwMode="auto">
          <a:xfrm>
            <a:off x="2438400" y="2895600"/>
            <a:ext cx="914400" cy="2743200"/>
          </a:xfrm>
          <a:prstGeom prst="cube">
            <a:avLst>
              <a:gd name="adj" fmla="val 100000"/>
            </a:avLst>
          </a:prstGeom>
          <a:solidFill>
            <a:srgbClr val="FFFF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0725" name="AutoShape 6">
            <a:extLst>
              <a:ext uri="{FF2B5EF4-FFF2-40B4-BE49-F238E27FC236}">
                <a16:creationId xmlns:a16="http://schemas.microsoft.com/office/drawing/2014/main" id="{D9B6D388-23F6-F237-30DF-F26DF3CA28F0}"/>
              </a:ext>
            </a:extLst>
          </p:cNvPr>
          <p:cNvSpPr>
            <a:spLocks noChangeArrowheads="1"/>
          </p:cNvSpPr>
          <p:nvPr/>
        </p:nvSpPr>
        <p:spPr bwMode="auto">
          <a:xfrm>
            <a:off x="6248400" y="2895600"/>
            <a:ext cx="914400" cy="2743200"/>
          </a:xfrm>
          <a:prstGeom prst="cube">
            <a:avLst>
              <a:gd name="adj" fmla="val 100000"/>
            </a:avLst>
          </a:prstGeom>
          <a:solidFill>
            <a:srgbClr val="FFFF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0726" name="AutoShape 7">
            <a:extLst>
              <a:ext uri="{FF2B5EF4-FFF2-40B4-BE49-F238E27FC236}">
                <a16:creationId xmlns:a16="http://schemas.microsoft.com/office/drawing/2014/main" id="{2ABE6BB2-D153-6DB8-D7E5-D8C4F6DB142D}"/>
              </a:ext>
            </a:extLst>
          </p:cNvPr>
          <p:cNvSpPr>
            <a:spLocks noChangeArrowheads="1"/>
          </p:cNvSpPr>
          <p:nvPr/>
        </p:nvSpPr>
        <p:spPr bwMode="auto">
          <a:xfrm>
            <a:off x="3733800" y="3352800"/>
            <a:ext cx="2209800" cy="1828800"/>
          </a:xfrm>
          <a:prstGeom prst="cloudCallout">
            <a:avLst>
              <a:gd name="adj1" fmla="val 4384"/>
              <a:gd name="adj2" fmla="val -7639"/>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lang="en-CH" altLang="en-CH"/>
          </a:p>
        </p:txBody>
      </p:sp>
      <p:sp>
        <p:nvSpPr>
          <p:cNvPr id="30727" name="Text Box 9">
            <a:extLst>
              <a:ext uri="{FF2B5EF4-FFF2-40B4-BE49-F238E27FC236}">
                <a16:creationId xmlns:a16="http://schemas.microsoft.com/office/drawing/2014/main" id="{27316CAD-AEF2-5BD4-074E-633969561873}"/>
              </a:ext>
            </a:extLst>
          </p:cNvPr>
          <p:cNvSpPr txBox="1">
            <a:spLocks noChangeArrowheads="1"/>
          </p:cNvSpPr>
          <p:nvPr/>
        </p:nvSpPr>
        <p:spPr bwMode="auto">
          <a:xfrm>
            <a:off x="3581400" y="2286000"/>
            <a:ext cx="30178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t>2-D arrays of pixels</a:t>
            </a:r>
          </a:p>
        </p:txBody>
      </p:sp>
      <p:sp>
        <p:nvSpPr>
          <p:cNvPr id="30728" name="Text Box 11">
            <a:extLst>
              <a:ext uri="{FF2B5EF4-FFF2-40B4-BE49-F238E27FC236}">
                <a16:creationId xmlns:a16="http://schemas.microsoft.com/office/drawing/2014/main" id="{1553C8A5-F992-2651-2FF7-554A4D762245}"/>
              </a:ext>
            </a:extLst>
          </p:cNvPr>
          <p:cNvSpPr txBox="1">
            <a:spLocks noChangeArrowheads="1"/>
          </p:cNvSpPr>
          <p:nvPr/>
        </p:nvSpPr>
        <p:spPr bwMode="auto">
          <a:xfrm>
            <a:off x="2971800" y="5805488"/>
            <a:ext cx="36845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t>Optical Interconnections</a:t>
            </a:r>
          </a:p>
        </p:txBody>
      </p:sp>
      <p:sp>
        <p:nvSpPr>
          <p:cNvPr id="30729" name="Line 12">
            <a:extLst>
              <a:ext uri="{FF2B5EF4-FFF2-40B4-BE49-F238E27FC236}">
                <a16:creationId xmlns:a16="http://schemas.microsoft.com/office/drawing/2014/main" id="{04EF773C-4BAB-D14F-82A0-AE9E00E7726D}"/>
              </a:ext>
            </a:extLst>
          </p:cNvPr>
          <p:cNvSpPr>
            <a:spLocks noChangeShapeType="1"/>
          </p:cNvSpPr>
          <p:nvPr/>
        </p:nvSpPr>
        <p:spPr bwMode="auto">
          <a:xfrm flipV="1">
            <a:off x="3200400" y="2895600"/>
            <a:ext cx="533400" cy="53340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CH"/>
          </a:p>
        </p:txBody>
      </p:sp>
      <p:sp>
        <p:nvSpPr>
          <p:cNvPr id="30730" name="Line 13">
            <a:extLst>
              <a:ext uri="{FF2B5EF4-FFF2-40B4-BE49-F238E27FC236}">
                <a16:creationId xmlns:a16="http://schemas.microsoft.com/office/drawing/2014/main" id="{DD58779A-720D-25D2-DB09-25A9E16682CD}"/>
              </a:ext>
            </a:extLst>
          </p:cNvPr>
          <p:cNvSpPr>
            <a:spLocks noChangeShapeType="1"/>
          </p:cNvSpPr>
          <p:nvPr/>
        </p:nvSpPr>
        <p:spPr bwMode="auto">
          <a:xfrm flipV="1">
            <a:off x="4800600" y="5029200"/>
            <a:ext cx="76200" cy="838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0731" name="Line 14">
            <a:extLst>
              <a:ext uri="{FF2B5EF4-FFF2-40B4-BE49-F238E27FC236}">
                <a16:creationId xmlns:a16="http://schemas.microsoft.com/office/drawing/2014/main" id="{69330F7B-52EC-32B0-00A4-2EF9C23FB741}"/>
              </a:ext>
            </a:extLst>
          </p:cNvPr>
          <p:cNvSpPr>
            <a:spLocks noChangeShapeType="1"/>
          </p:cNvSpPr>
          <p:nvPr/>
        </p:nvSpPr>
        <p:spPr bwMode="auto">
          <a:xfrm flipH="1" flipV="1">
            <a:off x="6324600" y="2895600"/>
            <a:ext cx="381000" cy="76200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CH"/>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a:extLst>
              <a:ext uri="{FF2B5EF4-FFF2-40B4-BE49-F238E27FC236}">
                <a16:creationId xmlns:a16="http://schemas.microsoft.com/office/drawing/2014/main" id="{D91529CE-12BF-AE30-FA36-E966B829B7CE}"/>
              </a:ext>
            </a:extLst>
          </p:cNvPr>
          <p:cNvSpPr>
            <a:spLocks noGrp="1" noChangeArrowheads="1"/>
          </p:cNvSpPr>
          <p:nvPr>
            <p:ph type="title"/>
          </p:nvPr>
        </p:nvSpPr>
        <p:spPr>
          <a:xfrm>
            <a:off x="685800" y="381000"/>
            <a:ext cx="7772400" cy="1143000"/>
          </a:xfrm>
        </p:spPr>
        <p:txBody>
          <a:bodyPr/>
          <a:lstStyle/>
          <a:p>
            <a:pPr eaLnBrk="1" hangingPunct="1"/>
            <a:r>
              <a:rPr lang="en-US" altLang="en-CH"/>
              <a:t>SAR Optical Computer</a:t>
            </a:r>
          </a:p>
        </p:txBody>
      </p:sp>
      <p:graphicFrame>
        <p:nvGraphicFramePr>
          <p:cNvPr id="31746" name="Object 2">
            <a:extLst>
              <a:ext uri="{FF2B5EF4-FFF2-40B4-BE49-F238E27FC236}">
                <a16:creationId xmlns:a16="http://schemas.microsoft.com/office/drawing/2014/main" id="{1F1E39C4-1C65-F543-92E7-EA176357D293}"/>
              </a:ext>
            </a:extLst>
          </p:cNvPr>
          <p:cNvGraphicFramePr>
            <a:graphicFrameLocks noChangeAspect="1"/>
          </p:cNvGraphicFramePr>
          <p:nvPr>
            <p:ph idx="1"/>
          </p:nvPr>
        </p:nvGraphicFramePr>
        <p:xfrm>
          <a:off x="533400" y="1600200"/>
          <a:ext cx="8153400" cy="4876800"/>
        </p:xfrm>
        <a:graphic>
          <a:graphicData uri="http://schemas.openxmlformats.org/presentationml/2006/ole">
            <mc:AlternateContent xmlns:mc="http://schemas.openxmlformats.org/markup-compatibility/2006">
              <mc:Choice xmlns:v="urn:schemas-microsoft-com:vml" Requires="v">
                <p:oleObj name="Bitmap Image" r:id="rId2" imgW="9550400" imgH="7620000" progId="Paint.Picture">
                  <p:embed/>
                </p:oleObj>
              </mc:Choice>
              <mc:Fallback>
                <p:oleObj name="Bitmap Image" r:id="rId2" imgW="9550400" imgH="7620000" progId="Paint.Picture">
                  <p:embed/>
                  <p:pic>
                    <p:nvPicPr>
                      <p:cNvPr id="0" name="Object 2"/>
                      <p:cNvPicPr>
                        <a:picLocks noChangeAspect="1" noChangeArrowheads="1"/>
                      </p:cNvPicPr>
                      <p:nvPr/>
                    </p:nvPicPr>
                    <p:blipFill>
                      <a:blip r:embed="rId3">
                        <a:lum bright="6000" contrast="28000"/>
                        <a:extLst>
                          <a:ext uri="{28A0092B-C50C-407E-A947-70E740481C1C}">
                            <a14:useLocalDpi xmlns:a14="http://schemas.microsoft.com/office/drawing/2010/main" val="0"/>
                          </a:ext>
                        </a:extLst>
                      </a:blip>
                      <a:srcRect/>
                      <a:stretch>
                        <a:fillRect/>
                      </a:stretch>
                    </p:blipFill>
                    <p:spPr bwMode="auto">
                      <a:xfrm>
                        <a:off x="533400" y="1600200"/>
                        <a:ext cx="8153400" cy="48768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690EFA21-2F06-A5EA-AA7E-BD6C3E529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3338"/>
            <a:ext cx="88392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0323AA3C-E16D-6588-9174-9C23954EA71F}"/>
              </a:ext>
            </a:extLst>
          </p:cNvPr>
          <p:cNvSpPr>
            <a:spLocks noGrp="1" noChangeArrowheads="1"/>
          </p:cNvSpPr>
          <p:nvPr>
            <p:ph type="body" idx="1"/>
          </p:nvPr>
        </p:nvSpPr>
        <p:spPr>
          <a:xfrm>
            <a:off x="838200" y="1219200"/>
            <a:ext cx="7772400" cy="685800"/>
          </a:xfrm>
        </p:spPr>
        <p:txBody>
          <a:bodyPr/>
          <a:lstStyle/>
          <a:p>
            <a:pPr algn="ctr" eaLnBrk="1" hangingPunct="1">
              <a:lnSpc>
                <a:spcPct val="80000"/>
              </a:lnSpc>
              <a:buFontTx/>
              <a:buNone/>
            </a:pPr>
            <a:r>
              <a:rPr lang="en-US" altLang="en-CH"/>
              <a:t>2-D Gate Arrays</a:t>
            </a:r>
          </a:p>
          <a:p>
            <a:pPr algn="ctr" eaLnBrk="1" hangingPunct="1">
              <a:lnSpc>
                <a:spcPct val="80000"/>
              </a:lnSpc>
              <a:buFontTx/>
              <a:buNone/>
            </a:pPr>
            <a:r>
              <a:rPr lang="en-US" altLang="en-CH"/>
              <a:t>3-D Optical Communication Channels</a:t>
            </a:r>
          </a:p>
        </p:txBody>
      </p:sp>
      <p:grpSp>
        <p:nvGrpSpPr>
          <p:cNvPr id="33795" name="Group 13">
            <a:extLst>
              <a:ext uri="{FF2B5EF4-FFF2-40B4-BE49-F238E27FC236}">
                <a16:creationId xmlns:a16="http://schemas.microsoft.com/office/drawing/2014/main" id="{BADD83DE-89E2-4314-6C17-825E34D644F6}"/>
              </a:ext>
            </a:extLst>
          </p:cNvPr>
          <p:cNvGrpSpPr>
            <a:grpSpLocks/>
          </p:cNvGrpSpPr>
          <p:nvPr/>
        </p:nvGrpSpPr>
        <p:grpSpPr bwMode="auto">
          <a:xfrm>
            <a:off x="2209800" y="2743200"/>
            <a:ext cx="5589588" cy="4038600"/>
            <a:chOff x="1536" y="1440"/>
            <a:chExt cx="3521" cy="2544"/>
          </a:xfrm>
        </p:grpSpPr>
        <p:sp>
          <p:nvSpPr>
            <p:cNvPr id="33797" name="AutoShape 4">
              <a:extLst>
                <a:ext uri="{FF2B5EF4-FFF2-40B4-BE49-F238E27FC236}">
                  <a16:creationId xmlns:a16="http://schemas.microsoft.com/office/drawing/2014/main" id="{51063BF5-AE20-526A-1D6F-CB1EF2E2EF2B}"/>
                </a:ext>
              </a:extLst>
            </p:cNvPr>
            <p:cNvSpPr>
              <a:spLocks noChangeArrowheads="1"/>
            </p:cNvSpPr>
            <p:nvPr/>
          </p:nvSpPr>
          <p:spPr bwMode="auto">
            <a:xfrm>
              <a:off x="1536" y="1824"/>
              <a:ext cx="576" cy="1728"/>
            </a:xfrm>
            <a:prstGeom prst="cube">
              <a:avLst>
                <a:gd name="adj" fmla="val 100000"/>
              </a:avLst>
            </a:prstGeom>
            <a:solidFill>
              <a:srgbClr val="FFFF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3798" name="AutoShape 5">
              <a:extLst>
                <a:ext uri="{FF2B5EF4-FFF2-40B4-BE49-F238E27FC236}">
                  <a16:creationId xmlns:a16="http://schemas.microsoft.com/office/drawing/2014/main" id="{CB89395B-A93F-6067-7A7E-596DA3148895}"/>
                </a:ext>
              </a:extLst>
            </p:cNvPr>
            <p:cNvSpPr>
              <a:spLocks noChangeArrowheads="1"/>
            </p:cNvSpPr>
            <p:nvPr/>
          </p:nvSpPr>
          <p:spPr bwMode="auto">
            <a:xfrm>
              <a:off x="3936" y="1824"/>
              <a:ext cx="576" cy="1728"/>
            </a:xfrm>
            <a:prstGeom prst="cube">
              <a:avLst>
                <a:gd name="adj" fmla="val 100000"/>
              </a:avLst>
            </a:prstGeom>
            <a:solidFill>
              <a:srgbClr val="FFFF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3799" name="AutoShape 6">
              <a:extLst>
                <a:ext uri="{FF2B5EF4-FFF2-40B4-BE49-F238E27FC236}">
                  <a16:creationId xmlns:a16="http://schemas.microsoft.com/office/drawing/2014/main" id="{294D6D8C-51B4-9A1C-CBBC-5A8FF637E29C}"/>
                </a:ext>
              </a:extLst>
            </p:cNvPr>
            <p:cNvSpPr>
              <a:spLocks noChangeArrowheads="1"/>
            </p:cNvSpPr>
            <p:nvPr/>
          </p:nvSpPr>
          <p:spPr bwMode="auto">
            <a:xfrm>
              <a:off x="2352" y="2112"/>
              <a:ext cx="1392" cy="1152"/>
            </a:xfrm>
            <a:prstGeom prst="cloudCallout">
              <a:avLst>
                <a:gd name="adj1" fmla="val 4384"/>
                <a:gd name="adj2" fmla="val -7639"/>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lang="en-CH" altLang="en-CH"/>
            </a:p>
          </p:txBody>
        </p:sp>
        <p:sp>
          <p:nvSpPr>
            <p:cNvPr id="33800" name="Text Box 7">
              <a:extLst>
                <a:ext uri="{FF2B5EF4-FFF2-40B4-BE49-F238E27FC236}">
                  <a16:creationId xmlns:a16="http://schemas.microsoft.com/office/drawing/2014/main" id="{567A5F7D-B160-E836-6FB3-C8245B8E5F5B}"/>
                </a:ext>
              </a:extLst>
            </p:cNvPr>
            <p:cNvSpPr txBox="1">
              <a:spLocks noChangeArrowheads="1"/>
            </p:cNvSpPr>
            <p:nvPr/>
          </p:nvSpPr>
          <p:spPr bwMode="auto">
            <a:xfrm>
              <a:off x="2256" y="1440"/>
              <a:ext cx="280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t>2-D arrays of </a:t>
              </a:r>
              <a:r>
                <a:rPr lang="en-US" altLang="en-CH" sz="2800">
                  <a:solidFill>
                    <a:schemeClr val="tx2"/>
                  </a:solidFill>
                </a:rPr>
                <a:t>optical switches</a:t>
              </a:r>
            </a:p>
          </p:txBody>
        </p:sp>
        <p:sp>
          <p:nvSpPr>
            <p:cNvPr id="33801" name="Text Box 8">
              <a:extLst>
                <a:ext uri="{FF2B5EF4-FFF2-40B4-BE49-F238E27FC236}">
                  <a16:creationId xmlns:a16="http://schemas.microsoft.com/office/drawing/2014/main" id="{8BD37182-CA01-9186-4790-9E07E98422DD}"/>
                </a:ext>
              </a:extLst>
            </p:cNvPr>
            <p:cNvSpPr txBox="1">
              <a:spLocks noChangeArrowheads="1"/>
            </p:cNvSpPr>
            <p:nvPr/>
          </p:nvSpPr>
          <p:spPr bwMode="auto">
            <a:xfrm>
              <a:off x="1872" y="3657"/>
              <a:ext cx="232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t>Optical Interconnections</a:t>
              </a:r>
            </a:p>
          </p:txBody>
        </p:sp>
        <p:sp>
          <p:nvSpPr>
            <p:cNvPr id="33802" name="Line 9">
              <a:extLst>
                <a:ext uri="{FF2B5EF4-FFF2-40B4-BE49-F238E27FC236}">
                  <a16:creationId xmlns:a16="http://schemas.microsoft.com/office/drawing/2014/main" id="{5C392FD8-6BD2-3D2B-CA44-6E36F2DDA977}"/>
                </a:ext>
              </a:extLst>
            </p:cNvPr>
            <p:cNvSpPr>
              <a:spLocks noChangeShapeType="1"/>
            </p:cNvSpPr>
            <p:nvPr/>
          </p:nvSpPr>
          <p:spPr bwMode="auto">
            <a:xfrm flipV="1">
              <a:off x="2016" y="1824"/>
              <a:ext cx="336" cy="336"/>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CH"/>
            </a:p>
          </p:txBody>
        </p:sp>
        <p:sp>
          <p:nvSpPr>
            <p:cNvPr id="33803" name="Line 10">
              <a:extLst>
                <a:ext uri="{FF2B5EF4-FFF2-40B4-BE49-F238E27FC236}">
                  <a16:creationId xmlns:a16="http://schemas.microsoft.com/office/drawing/2014/main" id="{04AD3B0E-8BA5-D7C9-3D8F-23BE14681471}"/>
                </a:ext>
              </a:extLst>
            </p:cNvPr>
            <p:cNvSpPr>
              <a:spLocks noChangeShapeType="1"/>
            </p:cNvSpPr>
            <p:nvPr/>
          </p:nvSpPr>
          <p:spPr bwMode="auto">
            <a:xfrm flipV="1">
              <a:off x="3024" y="3168"/>
              <a:ext cx="48" cy="52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3804" name="Line 11">
              <a:extLst>
                <a:ext uri="{FF2B5EF4-FFF2-40B4-BE49-F238E27FC236}">
                  <a16:creationId xmlns:a16="http://schemas.microsoft.com/office/drawing/2014/main" id="{C9780C5B-D13D-0BF0-D0E5-6AD420F5E27E}"/>
                </a:ext>
              </a:extLst>
            </p:cNvPr>
            <p:cNvSpPr>
              <a:spLocks noChangeShapeType="1"/>
            </p:cNvSpPr>
            <p:nvPr/>
          </p:nvSpPr>
          <p:spPr bwMode="auto">
            <a:xfrm flipH="1" flipV="1">
              <a:off x="3984" y="1824"/>
              <a:ext cx="240" cy="48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CH"/>
            </a:p>
          </p:txBody>
        </p:sp>
      </p:grpSp>
      <p:sp>
        <p:nvSpPr>
          <p:cNvPr id="33796" name="Rectangle 12">
            <a:extLst>
              <a:ext uri="{FF2B5EF4-FFF2-40B4-BE49-F238E27FC236}">
                <a16:creationId xmlns:a16="http://schemas.microsoft.com/office/drawing/2014/main" id="{F473449D-F569-411F-D54E-691D32A0914E}"/>
              </a:ext>
            </a:extLst>
          </p:cNvPr>
          <p:cNvSpPr>
            <a:spLocks noGrp="1" noChangeArrowheads="1"/>
          </p:cNvSpPr>
          <p:nvPr>
            <p:ph type="title"/>
          </p:nvPr>
        </p:nvSpPr>
        <p:spPr>
          <a:xfrm>
            <a:off x="762000" y="0"/>
            <a:ext cx="7772400" cy="1143000"/>
          </a:xfrm>
        </p:spPr>
        <p:txBody>
          <a:bodyPr/>
          <a:lstStyle/>
          <a:p>
            <a:pPr eaLnBrk="1" hangingPunct="1"/>
            <a:r>
              <a:rPr lang="en-US" altLang="en-CH"/>
              <a:t>Digital Optical Computing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a:extLst>
              <a:ext uri="{FF2B5EF4-FFF2-40B4-BE49-F238E27FC236}">
                <a16:creationId xmlns:a16="http://schemas.microsoft.com/office/drawing/2014/main" id="{5FBF3184-3078-5FD8-9646-5101E26099F2}"/>
              </a:ext>
            </a:extLst>
          </p:cNvPr>
          <p:cNvSpPr>
            <a:spLocks noGrp="1" noChangeArrowheads="1"/>
          </p:cNvSpPr>
          <p:nvPr>
            <p:ph type="title"/>
          </p:nvPr>
        </p:nvSpPr>
        <p:spPr/>
        <p:txBody>
          <a:bodyPr/>
          <a:lstStyle/>
          <a:p>
            <a:pPr eaLnBrk="1" hangingPunct="1"/>
            <a:r>
              <a:rPr lang="en-US" altLang="en-CH" sz="4000"/>
              <a:t>Optical and Electronic Gates: 1985</a:t>
            </a:r>
          </a:p>
        </p:txBody>
      </p:sp>
      <p:sp>
        <p:nvSpPr>
          <p:cNvPr id="34819" name="Rectangle 7">
            <a:extLst>
              <a:ext uri="{FF2B5EF4-FFF2-40B4-BE49-F238E27FC236}">
                <a16:creationId xmlns:a16="http://schemas.microsoft.com/office/drawing/2014/main" id="{520E1084-92B4-516B-84C6-1E64F862008B}"/>
              </a:ext>
            </a:extLst>
          </p:cNvPr>
          <p:cNvSpPr>
            <a:spLocks noChangeArrowheads="1"/>
          </p:cNvSpPr>
          <p:nvPr/>
        </p:nvSpPr>
        <p:spPr bwMode="auto">
          <a:xfrm>
            <a:off x="2811463" y="3340100"/>
            <a:ext cx="3605212" cy="349250"/>
          </a:xfrm>
          <a:prstGeom prst="rect">
            <a:avLst/>
          </a:prstGeom>
          <a:solidFill>
            <a:srgbClr val="FFCC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4820" name="Rectangle 8">
            <a:extLst>
              <a:ext uri="{FF2B5EF4-FFF2-40B4-BE49-F238E27FC236}">
                <a16:creationId xmlns:a16="http://schemas.microsoft.com/office/drawing/2014/main" id="{4DFFB229-2482-FDE5-10E6-F28D0CE65B76}"/>
              </a:ext>
            </a:extLst>
          </p:cNvPr>
          <p:cNvSpPr>
            <a:spLocks noChangeArrowheads="1"/>
          </p:cNvSpPr>
          <p:nvPr/>
        </p:nvSpPr>
        <p:spPr bwMode="auto">
          <a:xfrm>
            <a:off x="3883025" y="3281363"/>
            <a:ext cx="1462088" cy="58737"/>
          </a:xfrm>
          <a:prstGeom prst="rect">
            <a:avLst/>
          </a:prstGeom>
          <a:solidFill>
            <a:srgbClr val="6699FF"/>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4821" name="Rectangle 9">
            <a:extLst>
              <a:ext uri="{FF2B5EF4-FFF2-40B4-BE49-F238E27FC236}">
                <a16:creationId xmlns:a16="http://schemas.microsoft.com/office/drawing/2014/main" id="{B97DB5C7-86AD-D773-9A44-BDCB4964B3D5}"/>
              </a:ext>
            </a:extLst>
          </p:cNvPr>
          <p:cNvSpPr>
            <a:spLocks noChangeArrowheads="1"/>
          </p:cNvSpPr>
          <p:nvPr/>
        </p:nvSpPr>
        <p:spPr bwMode="auto">
          <a:xfrm>
            <a:off x="3883025" y="3106738"/>
            <a:ext cx="1462088" cy="174625"/>
          </a:xfrm>
          <a:prstGeom prst="rect">
            <a:avLst/>
          </a:prstGeom>
          <a:solidFill>
            <a:srgbClr val="00FF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4822" name="Line 10">
            <a:extLst>
              <a:ext uri="{FF2B5EF4-FFF2-40B4-BE49-F238E27FC236}">
                <a16:creationId xmlns:a16="http://schemas.microsoft.com/office/drawing/2014/main" id="{FC933D7A-D957-E6D0-07DF-F34FBF777285}"/>
              </a:ext>
            </a:extLst>
          </p:cNvPr>
          <p:cNvSpPr>
            <a:spLocks noChangeShapeType="1"/>
          </p:cNvSpPr>
          <p:nvPr/>
        </p:nvSpPr>
        <p:spPr bwMode="auto">
          <a:xfrm>
            <a:off x="2225675" y="2989263"/>
            <a:ext cx="10731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4823" name="Line 11">
            <a:extLst>
              <a:ext uri="{FF2B5EF4-FFF2-40B4-BE49-F238E27FC236}">
                <a16:creationId xmlns:a16="http://schemas.microsoft.com/office/drawing/2014/main" id="{127CF676-07BB-4DCF-8050-73F95436107E}"/>
              </a:ext>
            </a:extLst>
          </p:cNvPr>
          <p:cNvSpPr>
            <a:spLocks noChangeShapeType="1"/>
          </p:cNvSpPr>
          <p:nvPr/>
        </p:nvSpPr>
        <p:spPr bwMode="auto">
          <a:xfrm>
            <a:off x="3298825" y="2989263"/>
            <a:ext cx="0" cy="350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nvGrpSpPr>
          <p:cNvPr id="34824" name="Group 12">
            <a:extLst>
              <a:ext uri="{FF2B5EF4-FFF2-40B4-BE49-F238E27FC236}">
                <a16:creationId xmlns:a16="http://schemas.microsoft.com/office/drawing/2014/main" id="{9E43BB50-A08B-B37E-4D5B-AD4FE4A7AD22}"/>
              </a:ext>
            </a:extLst>
          </p:cNvPr>
          <p:cNvGrpSpPr>
            <a:grpSpLocks/>
          </p:cNvGrpSpPr>
          <p:nvPr/>
        </p:nvGrpSpPr>
        <p:grpSpPr bwMode="auto">
          <a:xfrm flipH="1">
            <a:off x="5832475" y="2989263"/>
            <a:ext cx="1363663" cy="350837"/>
            <a:chOff x="1680" y="1824"/>
            <a:chExt cx="672" cy="288"/>
          </a:xfrm>
        </p:grpSpPr>
        <p:sp>
          <p:nvSpPr>
            <p:cNvPr id="34843" name="Line 13">
              <a:extLst>
                <a:ext uri="{FF2B5EF4-FFF2-40B4-BE49-F238E27FC236}">
                  <a16:creationId xmlns:a16="http://schemas.microsoft.com/office/drawing/2014/main" id="{C571C97C-7B50-CD82-E504-CFE935B315CF}"/>
                </a:ext>
              </a:extLst>
            </p:cNvPr>
            <p:cNvSpPr>
              <a:spLocks noChangeShapeType="1"/>
            </p:cNvSpPr>
            <p:nvPr/>
          </p:nvSpPr>
          <p:spPr bwMode="auto">
            <a:xfrm>
              <a:off x="1680" y="1824"/>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4844" name="Line 14">
              <a:extLst>
                <a:ext uri="{FF2B5EF4-FFF2-40B4-BE49-F238E27FC236}">
                  <a16:creationId xmlns:a16="http://schemas.microsoft.com/office/drawing/2014/main" id="{FCEE257E-B3C4-2527-E2C3-4AE5A1AAC659}"/>
                </a:ext>
              </a:extLst>
            </p:cNvPr>
            <p:cNvSpPr>
              <a:spLocks noChangeShapeType="1"/>
            </p:cNvSpPr>
            <p:nvPr/>
          </p:nvSpPr>
          <p:spPr bwMode="auto">
            <a:xfrm>
              <a:off x="2352" y="1824"/>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sp>
        <p:nvSpPr>
          <p:cNvPr id="34825" name="Rectangle 15">
            <a:extLst>
              <a:ext uri="{FF2B5EF4-FFF2-40B4-BE49-F238E27FC236}">
                <a16:creationId xmlns:a16="http://schemas.microsoft.com/office/drawing/2014/main" id="{5D1ECDE2-E5B8-3D2A-D7AA-01B7F046AB30}"/>
              </a:ext>
            </a:extLst>
          </p:cNvPr>
          <p:cNvSpPr>
            <a:spLocks noChangeArrowheads="1"/>
          </p:cNvSpPr>
          <p:nvPr/>
        </p:nvSpPr>
        <p:spPr bwMode="auto">
          <a:xfrm>
            <a:off x="6904038" y="3163888"/>
            <a:ext cx="487362" cy="582612"/>
          </a:xfrm>
          <a:prstGeom prst="rect">
            <a:avLst/>
          </a:prstGeom>
          <a:solidFill>
            <a:schemeClr val="bg2"/>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4826" name="Line 16">
            <a:extLst>
              <a:ext uri="{FF2B5EF4-FFF2-40B4-BE49-F238E27FC236}">
                <a16:creationId xmlns:a16="http://schemas.microsoft.com/office/drawing/2014/main" id="{D3EF1CC5-D79C-F10D-FEE6-A40F14F7F35B}"/>
              </a:ext>
            </a:extLst>
          </p:cNvPr>
          <p:cNvSpPr>
            <a:spLocks noChangeShapeType="1"/>
          </p:cNvSpPr>
          <p:nvPr/>
        </p:nvSpPr>
        <p:spPr bwMode="auto">
          <a:xfrm>
            <a:off x="7196138" y="2989263"/>
            <a:ext cx="0" cy="174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4827" name="Line 17">
            <a:extLst>
              <a:ext uri="{FF2B5EF4-FFF2-40B4-BE49-F238E27FC236}">
                <a16:creationId xmlns:a16="http://schemas.microsoft.com/office/drawing/2014/main" id="{5CCE9801-AD9F-CD47-566A-48D05CB04223}"/>
              </a:ext>
            </a:extLst>
          </p:cNvPr>
          <p:cNvSpPr>
            <a:spLocks noChangeShapeType="1"/>
          </p:cNvSpPr>
          <p:nvPr/>
        </p:nvSpPr>
        <p:spPr bwMode="auto">
          <a:xfrm>
            <a:off x="7196138" y="3746500"/>
            <a:ext cx="0" cy="1762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4828" name="Line 18">
            <a:extLst>
              <a:ext uri="{FF2B5EF4-FFF2-40B4-BE49-F238E27FC236}">
                <a16:creationId xmlns:a16="http://schemas.microsoft.com/office/drawing/2014/main" id="{8DB62734-3959-8D96-367A-DC52B5CB0DD8}"/>
              </a:ext>
            </a:extLst>
          </p:cNvPr>
          <p:cNvSpPr>
            <a:spLocks noChangeShapeType="1"/>
          </p:cNvSpPr>
          <p:nvPr/>
        </p:nvSpPr>
        <p:spPr bwMode="auto">
          <a:xfrm>
            <a:off x="7000875" y="3922713"/>
            <a:ext cx="390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4829" name="Line 19">
            <a:extLst>
              <a:ext uri="{FF2B5EF4-FFF2-40B4-BE49-F238E27FC236}">
                <a16:creationId xmlns:a16="http://schemas.microsoft.com/office/drawing/2014/main" id="{F7BEBB75-9F9D-093E-3C61-2F64A0AB4351}"/>
              </a:ext>
            </a:extLst>
          </p:cNvPr>
          <p:cNvSpPr>
            <a:spLocks noChangeShapeType="1"/>
          </p:cNvSpPr>
          <p:nvPr/>
        </p:nvSpPr>
        <p:spPr bwMode="auto">
          <a:xfrm>
            <a:off x="7000875" y="4038600"/>
            <a:ext cx="390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4830" name="Line 20">
            <a:extLst>
              <a:ext uri="{FF2B5EF4-FFF2-40B4-BE49-F238E27FC236}">
                <a16:creationId xmlns:a16="http://schemas.microsoft.com/office/drawing/2014/main" id="{08DA2E97-FBE0-EDBC-6719-5F18E1BF7F0B}"/>
              </a:ext>
            </a:extLst>
          </p:cNvPr>
          <p:cNvSpPr>
            <a:spLocks noChangeShapeType="1"/>
          </p:cNvSpPr>
          <p:nvPr/>
        </p:nvSpPr>
        <p:spPr bwMode="auto">
          <a:xfrm>
            <a:off x="7000875" y="3979863"/>
            <a:ext cx="390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4831" name="Text Box 21">
            <a:extLst>
              <a:ext uri="{FF2B5EF4-FFF2-40B4-BE49-F238E27FC236}">
                <a16:creationId xmlns:a16="http://schemas.microsoft.com/office/drawing/2014/main" id="{DA441B8E-B33C-2F81-1A5F-3FE6E454FD31}"/>
              </a:ext>
            </a:extLst>
          </p:cNvPr>
          <p:cNvSpPr txBox="1">
            <a:spLocks noChangeArrowheads="1"/>
          </p:cNvSpPr>
          <p:nvPr/>
        </p:nvSpPr>
        <p:spPr bwMode="auto">
          <a:xfrm>
            <a:off x="1524000" y="2600325"/>
            <a:ext cx="4635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v</a:t>
            </a:r>
          </a:p>
        </p:txBody>
      </p:sp>
      <p:sp>
        <p:nvSpPr>
          <p:cNvPr id="34832" name="Text Box 22">
            <a:extLst>
              <a:ext uri="{FF2B5EF4-FFF2-40B4-BE49-F238E27FC236}">
                <a16:creationId xmlns:a16="http://schemas.microsoft.com/office/drawing/2014/main" id="{8F3675C1-E74A-4926-3B73-DC4BA2496801}"/>
              </a:ext>
            </a:extLst>
          </p:cNvPr>
          <p:cNvSpPr txBox="1">
            <a:spLocks noChangeArrowheads="1"/>
          </p:cNvSpPr>
          <p:nvPr/>
        </p:nvSpPr>
        <p:spPr bwMode="auto">
          <a:xfrm>
            <a:off x="4448175" y="1828800"/>
            <a:ext cx="647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v</a:t>
            </a:r>
            <a:r>
              <a:rPr lang="en-US" altLang="en-CH" baseline="-25000"/>
              <a:t>g</a:t>
            </a:r>
            <a:endParaRPr lang="en-US" altLang="en-CH"/>
          </a:p>
        </p:txBody>
      </p:sp>
      <p:sp>
        <p:nvSpPr>
          <p:cNvPr id="34833" name="Line 23">
            <a:extLst>
              <a:ext uri="{FF2B5EF4-FFF2-40B4-BE49-F238E27FC236}">
                <a16:creationId xmlns:a16="http://schemas.microsoft.com/office/drawing/2014/main" id="{FEB5DE53-B2AC-FC2D-1307-A3E753EC10AF}"/>
              </a:ext>
            </a:extLst>
          </p:cNvPr>
          <p:cNvSpPr>
            <a:spLocks noChangeShapeType="1"/>
          </p:cNvSpPr>
          <p:nvPr/>
        </p:nvSpPr>
        <p:spPr bwMode="auto">
          <a:xfrm>
            <a:off x="4760913" y="2640013"/>
            <a:ext cx="0" cy="466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4834" name="Text Box 24">
            <a:extLst>
              <a:ext uri="{FF2B5EF4-FFF2-40B4-BE49-F238E27FC236}">
                <a16:creationId xmlns:a16="http://schemas.microsoft.com/office/drawing/2014/main" id="{5F2A1A39-46D8-71A2-2616-7C6511C041E2}"/>
              </a:ext>
            </a:extLst>
          </p:cNvPr>
          <p:cNvSpPr txBox="1">
            <a:spLocks noChangeArrowheads="1"/>
          </p:cNvSpPr>
          <p:nvPr/>
        </p:nvSpPr>
        <p:spPr bwMode="auto">
          <a:xfrm>
            <a:off x="4114800" y="2743200"/>
            <a:ext cx="11128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solidFill>
                  <a:schemeClr val="bg2"/>
                </a:solidFill>
              </a:rPr>
              <a:t>-----</a:t>
            </a:r>
          </a:p>
        </p:txBody>
      </p:sp>
      <p:sp>
        <p:nvSpPr>
          <p:cNvPr id="34835" name="Rectangle 25">
            <a:extLst>
              <a:ext uri="{FF2B5EF4-FFF2-40B4-BE49-F238E27FC236}">
                <a16:creationId xmlns:a16="http://schemas.microsoft.com/office/drawing/2014/main" id="{B49EB77D-98A3-F447-5990-E73343ABEEA6}"/>
              </a:ext>
            </a:extLst>
          </p:cNvPr>
          <p:cNvSpPr>
            <a:spLocks noChangeArrowheads="1"/>
          </p:cNvSpPr>
          <p:nvPr/>
        </p:nvSpPr>
        <p:spPr bwMode="auto">
          <a:xfrm>
            <a:off x="2811463" y="5854700"/>
            <a:ext cx="3605212" cy="349250"/>
          </a:xfrm>
          <a:prstGeom prst="rect">
            <a:avLst/>
          </a:prstGeom>
          <a:solidFill>
            <a:srgbClr val="FFCC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4836" name="Rectangle 27">
            <a:extLst>
              <a:ext uri="{FF2B5EF4-FFF2-40B4-BE49-F238E27FC236}">
                <a16:creationId xmlns:a16="http://schemas.microsoft.com/office/drawing/2014/main" id="{EB415F9B-6EE5-D062-85EC-651E8946A38D}"/>
              </a:ext>
            </a:extLst>
          </p:cNvPr>
          <p:cNvSpPr>
            <a:spLocks noChangeArrowheads="1"/>
          </p:cNvSpPr>
          <p:nvPr/>
        </p:nvSpPr>
        <p:spPr bwMode="auto">
          <a:xfrm>
            <a:off x="3883025" y="5867400"/>
            <a:ext cx="1450975" cy="304800"/>
          </a:xfrm>
          <a:prstGeom prst="rect">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4837" name="Text Box 39">
            <a:extLst>
              <a:ext uri="{FF2B5EF4-FFF2-40B4-BE49-F238E27FC236}">
                <a16:creationId xmlns:a16="http://schemas.microsoft.com/office/drawing/2014/main" id="{521ABA1D-8F1D-E46D-E55E-6A7E7720A5DD}"/>
              </a:ext>
            </a:extLst>
          </p:cNvPr>
          <p:cNvSpPr txBox="1">
            <a:spLocks noChangeArrowheads="1"/>
          </p:cNvSpPr>
          <p:nvPr/>
        </p:nvSpPr>
        <p:spPr bwMode="auto">
          <a:xfrm>
            <a:off x="1524000" y="5114925"/>
            <a:ext cx="6556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I</a:t>
            </a:r>
            <a:r>
              <a:rPr lang="en-US" altLang="en-CH" baseline="-25000"/>
              <a:t>in</a:t>
            </a:r>
            <a:endParaRPr lang="en-US" altLang="en-CH"/>
          </a:p>
        </p:txBody>
      </p:sp>
      <p:sp>
        <p:nvSpPr>
          <p:cNvPr id="34838" name="Text Box 40">
            <a:extLst>
              <a:ext uri="{FF2B5EF4-FFF2-40B4-BE49-F238E27FC236}">
                <a16:creationId xmlns:a16="http://schemas.microsoft.com/office/drawing/2014/main" id="{6A4E6D1E-F4B2-C8B3-2F07-DD3E2F76C7A7}"/>
              </a:ext>
            </a:extLst>
          </p:cNvPr>
          <p:cNvSpPr txBox="1">
            <a:spLocks noChangeArrowheads="1"/>
          </p:cNvSpPr>
          <p:nvPr/>
        </p:nvSpPr>
        <p:spPr bwMode="auto">
          <a:xfrm>
            <a:off x="4572000" y="4495800"/>
            <a:ext cx="5540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I</a:t>
            </a:r>
            <a:r>
              <a:rPr lang="en-US" altLang="en-CH" baseline="-25000"/>
              <a:t>g</a:t>
            </a:r>
            <a:endParaRPr lang="en-US" altLang="en-CH"/>
          </a:p>
        </p:txBody>
      </p:sp>
      <p:sp>
        <p:nvSpPr>
          <p:cNvPr id="34839" name="Text Box 42">
            <a:extLst>
              <a:ext uri="{FF2B5EF4-FFF2-40B4-BE49-F238E27FC236}">
                <a16:creationId xmlns:a16="http://schemas.microsoft.com/office/drawing/2014/main" id="{FA6698CB-A969-65C9-CC43-AC86F1A0BBBE}"/>
              </a:ext>
            </a:extLst>
          </p:cNvPr>
          <p:cNvSpPr txBox="1">
            <a:spLocks noChangeArrowheads="1"/>
          </p:cNvSpPr>
          <p:nvPr/>
        </p:nvSpPr>
        <p:spPr bwMode="auto">
          <a:xfrm>
            <a:off x="4114800" y="5486400"/>
            <a:ext cx="11128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solidFill>
                  <a:schemeClr val="bg2"/>
                </a:solidFill>
              </a:rPr>
              <a:t>-----</a:t>
            </a:r>
          </a:p>
        </p:txBody>
      </p:sp>
      <p:sp>
        <p:nvSpPr>
          <p:cNvPr id="34840" name="Line 43">
            <a:extLst>
              <a:ext uri="{FF2B5EF4-FFF2-40B4-BE49-F238E27FC236}">
                <a16:creationId xmlns:a16="http://schemas.microsoft.com/office/drawing/2014/main" id="{6E3ECEB8-DBB9-10C0-4C74-CDD9A6BFD9A5}"/>
              </a:ext>
            </a:extLst>
          </p:cNvPr>
          <p:cNvSpPr>
            <a:spLocks noChangeShapeType="1"/>
          </p:cNvSpPr>
          <p:nvPr/>
        </p:nvSpPr>
        <p:spPr bwMode="auto">
          <a:xfrm>
            <a:off x="1905000" y="6019800"/>
            <a:ext cx="5410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4841" name="Text Box 45">
            <a:extLst>
              <a:ext uri="{FF2B5EF4-FFF2-40B4-BE49-F238E27FC236}">
                <a16:creationId xmlns:a16="http://schemas.microsoft.com/office/drawing/2014/main" id="{CA88062B-1470-ABD9-470B-83B9F9F76C3E}"/>
              </a:ext>
            </a:extLst>
          </p:cNvPr>
          <p:cNvSpPr txBox="1">
            <a:spLocks noChangeArrowheads="1"/>
          </p:cNvSpPr>
          <p:nvPr/>
        </p:nvSpPr>
        <p:spPr bwMode="auto">
          <a:xfrm>
            <a:off x="7269163" y="5105400"/>
            <a:ext cx="8397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I</a:t>
            </a:r>
            <a:r>
              <a:rPr lang="en-US" altLang="en-CH" baseline="-25000"/>
              <a:t>out</a:t>
            </a:r>
            <a:endParaRPr lang="en-US" altLang="en-CH"/>
          </a:p>
        </p:txBody>
      </p:sp>
      <p:sp>
        <p:nvSpPr>
          <p:cNvPr id="34842" name="Line 46">
            <a:extLst>
              <a:ext uri="{FF2B5EF4-FFF2-40B4-BE49-F238E27FC236}">
                <a16:creationId xmlns:a16="http://schemas.microsoft.com/office/drawing/2014/main" id="{AEF13C5E-27D4-2F64-BF25-7E2D05606FD1}"/>
              </a:ext>
            </a:extLst>
          </p:cNvPr>
          <p:cNvSpPr>
            <a:spLocks noChangeShapeType="1"/>
          </p:cNvSpPr>
          <p:nvPr/>
        </p:nvSpPr>
        <p:spPr bwMode="auto">
          <a:xfrm>
            <a:off x="4572000" y="52578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7F9294C-C4A1-971B-E78D-8CBCCBB82D82}"/>
              </a:ext>
            </a:extLst>
          </p:cNvPr>
          <p:cNvSpPr>
            <a:spLocks noGrp="1" noChangeArrowheads="1"/>
          </p:cNvSpPr>
          <p:nvPr>
            <p:ph type="title"/>
          </p:nvPr>
        </p:nvSpPr>
        <p:spPr/>
        <p:txBody>
          <a:bodyPr/>
          <a:lstStyle/>
          <a:p>
            <a:pPr eaLnBrk="1" hangingPunct="1"/>
            <a:r>
              <a:rPr lang="en-US" altLang="en-CH" sz="4000"/>
              <a:t>Optical and Electronic Gates: 2004</a:t>
            </a:r>
          </a:p>
        </p:txBody>
      </p:sp>
      <p:sp>
        <p:nvSpPr>
          <p:cNvPr id="35843" name="Rectangle 3">
            <a:extLst>
              <a:ext uri="{FF2B5EF4-FFF2-40B4-BE49-F238E27FC236}">
                <a16:creationId xmlns:a16="http://schemas.microsoft.com/office/drawing/2014/main" id="{A46CDF4A-06DF-75AB-4658-9A4D80D28B3C}"/>
              </a:ext>
            </a:extLst>
          </p:cNvPr>
          <p:cNvSpPr>
            <a:spLocks noChangeArrowheads="1"/>
          </p:cNvSpPr>
          <p:nvPr/>
        </p:nvSpPr>
        <p:spPr bwMode="auto">
          <a:xfrm>
            <a:off x="4217988" y="2905125"/>
            <a:ext cx="1077912" cy="95250"/>
          </a:xfrm>
          <a:prstGeom prst="rect">
            <a:avLst/>
          </a:prstGeom>
          <a:solidFill>
            <a:srgbClr val="FFCC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5844" name="Rectangle 4">
            <a:extLst>
              <a:ext uri="{FF2B5EF4-FFF2-40B4-BE49-F238E27FC236}">
                <a16:creationId xmlns:a16="http://schemas.microsoft.com/office/drawing/2014/main" id="{C5AE7994-B836-5F4D-C86C-27B69231AA3B}"/>
              </a:ext>
            </a:extLst>
          </p:cNvPr>
          <p:cNvSpPr>
            <a:spLocks noChangeArrowheads="1"/>
          </p:cNvSpPr>
          <p:nvPr/>
        </p:nvSpPr>
        <p:spPr bwMode="auto">
          <a:xfrm>
            <a:off x="4538663" y="2889250"/>
            <a:ext cx="436562" cy="15875"/>
          </a:xfrm>
          <a:prstGeom prst="rect">
            <a:avLst/>
          </a:prstGeom>
          <a:solidFill>
            <a:srgbClr val="6699FF"/>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5845" name="Rectangle 5">
            <a:extLst>
              <a:ext uri="{FF2B5EF4-FFF2-40B4-BE49-F238E27FC236}">
                <a16:creationId xmlns:a16="http://schemas.microsoft.com/office/drawing/2014/main" id="{30A344AA-258A-75F5-4391-4A851903857C}"/>
              </a:ext>
            </a:extLst>
          </p:cNvPr>
          <p:cNvSpPr>
            <a:spLocks noChangeArrowheads="1"/>
          </p:cNvSpPr>
          <p:nvPr/>
        </p:nvSpPr>
        <p:spPr bwMode="auto">
          <a:xfrm>
            <a:off x="4538663" y="2841625"/>
            <a:ext cx="436562" cy="47625"/>
          </a:xfrm>
          <a:prstGeom prst="rect">
            <a:avLst/>
          </a:prstGeom>
          <a:solidFill>
            <a:srgbClr val="00FF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5846" name="Line 6">
            <a:extLst>
              <a:ext uri="{FF2B5EF4-FFF2-40B4-BE49-F238E27FC236}">
                <a16:creationId xmlns:a16="http://schemas.microsoft.com/office/drawing/2014/main" id="{E2BBE5E3-F554-F6E8-099C-06C175F648E5}"/>
              </a:ext>
            </a:extLst>
          </p:cNvPr>
          <p:cNvSpPr>
            <a:spLocks noChangeShapeType="1"/>
          </p:cNvSpPr>
          <p:nvPr/>
        </p:nvSpPr>
        <p:spPr bwMode="auto">
          <a:xfrm>
            <a:off x="4043363" y="2809875"/>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5847" name="Line 7">
            <a:extLst>
              <a:ext uri="{FF2B5EF4-FFF2-40B4-BE49-F238E27FC236}">
                <a16:creationId xmlns:a16="http://schemas.microsoft.com/office/drawing/2014/main" id="{D6E252EE-4D39-22AC-0592-C094B85424A7}"/>
              </a:ext>
            </a:extLst>
          </p:cNvPr>
          <p:cNvSpPr>
            <a:spLocks noChangeShapeType="1"/>
          </p:cNvSpPr>
          <p:nvPr/>
        </p:nvSpPr>
        <p:spPr bwMode="auto">
          <a:xfrm>
            <a:off x="4364038" y="2809875"/>
            <a:ext cx="0" cy="9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nvGrpSpPr>
          <p:cNvPr id="35848" name="Group 8">
            <a:extLst>
              <a:ext uri="{FF2B5EF4-FFF2-40B4-BE49-F238E27FC236}">
                <a16:creationId xmlns:a16="http://schemas.microsoft.com/office/drawing/2014/main" id="{46A8D14D-E12F-3685-EDDA-77C2B36EBF64}"/>
              </a:ext>
            </a:extLst>
          </p:cNvPr>
          <p:cNvGrpSpPr>
            <a:grpSpLocks/>
          </p:cNvGrpSpPr>
          <p:nvPr/>
        </p:nvGrpSpPr>
        <p:grpSpPr bwMode="auto">
          <a:xfrm flipH="1">
            <a:off x="5121275" y="2809875"/>
            <a:ext cx="406400" cy="95250"/>
            <a:chOff x="1680" y="1824"/>
            <a:chExt cx="672" cy="288"/>
          </a:xfrm>
        </p:grpSpPr>
        <p:sp>
          <p:nvSpPr>
            <p:cNvPr id="35866" name="Line 9">
              <a:extLst>
                <a:ext uri="{FF2B5EF4-FFF2-40B4-BE49-F238E27FC236}">
                  <a16:creationId xmlns:a16="http://schemas.microsoft.com/office/drawing/2014/main" id="{5758E87A-8AC0-97C9-F36C-F29315A188E6}"/>
                </a:ext>
              </a:extLst>
            </p:cNvPr>
            <p:cNvSpPr>
              <a:spLocks noChangeShapeType="1"/>
            </p:cNvSpPr>
            <p:nvPr/>
          </p:nvSpPr>
          <p:spPr bwMode="auto">
            <a:xfrm>
              <a:off x="1680" y="1824"/>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5867" name="Line 10">
              <a:extLst>
                <a:ext uri="{FF2B5EF4-FFF2-40B4-BE49-F238E27FC236}">
                  <a16:creationId xmlns:a16="http://schemas.microsoft.com/office/drawing/2014/main" id="{B7603F0A-8655-72BA-1EC2-4490A21C66F7}"/>
                </a:ext>
              </a:extLst>
            </p:cNvPr>
            <p:cNvSpPr>
              <a:spLocks noChangeShapeType="1"/>
            </p:cNvSpPr>
            <p:nvPr/>
          </p:nvSpPr>
          <p:spPr bwMode="auto">
            <a:xfrm>
              <a:off x="2352" y="1824"/>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sp>
        <p:nvSpPr>
          <p:cNvPr id="35849" name="Rectangle 11">
            <a:extLst>
              <a:ext uri="{FF2B5EF4-FFF2-40B4-BE49-F238E27FC236}">
                <a16:creationId xmlns:a16="http://schemas.microsoft.com/office/drawing/2014/main" id="{F4A9864B-580D-B1A6-0E43-ACE68FA124D9}"/>
              </a:ext>
            </a:extLst>
          </p:cNvPr>
          <p:cNvSpPr>
            <a:spLocks noChangeArrowheads="1"/>
          </p:cNvSpPr>
          <p:nvPr/>
        </p:nvSpPr>
        <p:spPr bwMode="auto">
          <a:xfrm>
            <a:off x="5440363" y="2857500"/>
            <a:ext cx="146050" cy="157163"/>
          </a:xfrm>
          <a:prstGeom prst="rect">
            <a:avLst/>
          </a:prstGeom>
          <a:solidFill>
            <a:schemeClr val="bg2"/>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5850" name="Line 12">
            <a:extLst>
              <a:ext uri="{FF2B5EF4-FFF2-40B4-BE49-F238E27FC236}">
                <a16:creationId xmlns:a16="http://schemas.microsoft.com/office/drawing/2014/main" id="{C5C4FF30-D883-60F8-E6A5-0570411AF2E1}"/>
              </a:ext>
            </a:extLst>
          </p:cNvPr>
          <p:cNvSpPr>
            <a:spLocks noChangeShapeType="1"/>
          </p:cNvSpPr>
          <p:nvPr/>
        </p:nvSpPr>
        <p:spPr bwMode="auto">
          <a:xfrm>
            <a:off x="5527675" y="2809875"/>
            <a:ext cx="0" cy="47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5851" name="Line 13">
            <a:extLst>
              <a:ext uri="{FF2B5EF4-FFF2-40B4-BE49-F238E27FC236}">
                <a16:creationId xmlns:a16="http://schemas.microsoft.com/office/drawing/2014/main" id="{35B5D834-8226-4CC6-3752-290B3158D7C0}"/>
              </a:ext>
            </a:extLst>
          </p:cNvPr>
          <p:cNvSpPr>
            <a:spLocks noChangeShapeType="1"/>
          </p:cNvSpPr>
          <p:nvPr/>
        </p:nvSpPr>
        <p:spPr bwMode="auto">
          <a:xfrm>
            <a:off x="5527675" y="3014663"/>
            <a:ext cx="0" cy="47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5852" name="Line 14">
            <a:extLst>
              <a:ext uri="{FF2B5EF4-FFF2-40B4-BE49-F238E27FC236}">
                <a16:creationId xmlns:a16="http://schemas.microsoft.com/office/drawing/2014/main" id="{AB15A4C1-247F-C492-44AF-2917DE066226}"/>
              </a:ext>
            </a:extLst>
          </p:cNvPr>
          <p:cNvSpPr>
            <a:spLocks noChangeShapeType="1"/>
          </p:cNvSpPr>
          <p:nvPr/>
        </p:nvSpPr>
        <p:spPr bwMode="auto">
          <a:xfrm>
            <a:off x="5470525" y="3073400"/>
            <a:ext cx="1158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5853" name="Line 15">
            <a:extLst>
              <a:ext uri="{FF2B5EF4-FFF2-40B4-BE49-F238E27FC236}">
                <a16:creationId xmlns:a16="http://schemas.microsoft.com/office/drawing/2014/main" id="{20DB6C98-1F98-9F21-22A6-9959D7A98FFE}"/>
              </a:ext>
            </a:extLst>
          </p:cNvPr>
          <p:cNvSpPr>
            <a:spLocks noChangeShapeType="1"/>
          </p:cNvSpPr>
          <p:nvPr/>
        </p:nvSpPr>
        <p:spPr bwMode="auto">
          <a:xfrm>
            <a:off x="5470525" y="3105150"/>
            <a:ext cx="1158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5854" name="Line 16">
            <a:extLst>
              <a:ext uri="{FF2B5EF4-FFF2-40B4-BE49-F238E27FC236}">
                <a16:creationId xmlns:a16="http://schemas.microsoft.com/office/drawing/2014/main" id="{A66BF54A-99D9-3183-DE25-AB0BE6370645}"/>
              </a:ext>
            </a:extLst>
          </p:cNvPr>
          <p:cNvSpPr>
            <a:spLocks noChangeShapeType="1"/>
          </p:cNvSpPr>
          <p:nvPr/>
        </p:nvSpPr>
        <p:spPr bwMode="auto">
          <a:xfrm>
            <a:off x="5470525" y="3089275"/>
            <a:ext cx="1158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5855" name="Text Box 17">
            <a:extLst>
              <a:ext uri="{FF2B5EF4-FFF2-40B4-BE49-F238E27FC236}">
                <a16:creationId xmlns:a16="http://schemas.microsoft.com/office/drawing/2014/main" id="{1F4A04EF-D9B8-E5FB-A324-75E7DB38F65F}"/>
              </a:ext>
            </a:extLst>
          </p:cNvPr>
          <p:cNvSpPr txBox="1">
            <a:spLocks noChangeArrowheads="1"/>
          </p:cNvSpPr>
          <p:nvPr/>
        </p:nvSpPr>
        <p:spPr bwMode="auto">
          <a:xfrm>
            <a:off x="3657600" y="2133600"/>
            <a:ext cx="4635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v</a:t>
            </a:r>
          </a:p>
        </p:txBody>
      </p:sp>
      <p:sp>
        <p:nvSpPr>
          <p:cNvPr id="35856" name="Text Box 18">
            <a:extLst>
              <a:ext uri="{FF2B5EF4-FFF2-40B4-BE49-F238E27FC236}">
                <a16:creationId xmlns:a16="http://schemas.microsoft.com/office/drawing/2014/main" id="{E69944D9-EB87-E606-8570-2EDFC6BBE6E6}"/>
              </a:ext>
            </a:extLst>
          </p:cNvPr>
          <p:cNvSpPr txBox="1">
            <a:spLocks noChangeArrowheads="1"/>
          </p:cNvSpPr>
          <p:nvPr/>
        </p:nvSpPr>
        <p:spPr bwMode="auto">
          <a:xfrm>
            <a:off x="4495800" y="1905000"/>
            <a:ext cx="647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v</a:t>
            </a:r>
            <a:r>
              <a:rPr lang="en-US" altLang="en-CH" baseline="-25000"/>
              <a:t>g</a:t>
            </a:r>
            <a:endParaRPr lang="en-US" altLang="en-CH"/>
          </a:p>
        </p:txBody>
      </p:sp>
      <p:sp>
        <p:nvSpPr>
          <p:cNvPr id="35857" name="Line 19">
            <a:extLst>
              <a:ext uri="{FF2B5EF4-FFF2-40B4-BE49-F238E27FC236}">
                <a16:creationId xmlns:a16="http://schemas.microsoft.com/office/drawing/2014/main" id="{7654CA0D-538C-39C2-99D4-D1790B05601C}"/>
              </a:ext>
            </a:extLst>
          </p:cNvPr>
          <p:cNvSpPr>
            <a:spLocks noChangeShapeType="1"/>
          </p:cNvSpPr>
          <p:nvPr/>
        </p:nvSpPr>
        <p:spPr bwMode="auto">
          <a:xfrm>
            <a:off x="4800600" y="2714625"/>
            <a:ext cx="0" cy="127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5858" name="Rectangle 21">
            <a:extLst>
              <a:ext uri="{FF2B5EF4-FFF2-40B4-BE49-F238E27FC236}">
                <a16:creationId xmlns:a16="http://schemas.microsoft.com/office/drawing/2014/main" id="{0F2795FE-38C2-A1E1-5FFD-CE2BD7000BE0}"/>
              </a:ext>
            </a:extLst>
          </p:cNvPr>
          <p:cNvSpPr>
            <a:spLocks noChangeArrowheads="1"/>
          </p:cNvSpPr>
          <p:nvPr/>
        </p:nvSpPr>
        <p:spPr bwMode="auto">
          <a:xfrm>
            <a:off x="2811463" y="5854700"/>
            <a:ext cx="3605212" cy="349250"/>
          </a:xfrm>
          <a:prstGeom prst="rect">
            <a:avLst/>
          </a:prstGeom>
          <a:solidFill>
            <a:srgbClr val="FFCC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5859" name="Rectangle 22">
            <a:extLst>
              <a:ext uri="{FF2B5EF4-FFF2-40B4-BE49-F238E27FC236}">
                <a16:creationId xmlns:a16="http://schemas.microsoft.com/office/drawing/2014/main" id="{4169D20A-229A-36EC-FAB2-78B59AC0C73D}"/>
              </a:ext>
            </a:extLst>
          </p:cNvPr>
          <p:cNvSpPr>
            <a:spLocks noChangeArrowheads="1"/>
          </p:cNvSpPr>
          <p:nvPr/>
        </p:nvSpPr>
        <p:spPr bwMode="auto">
          <a:xfrm>
            <a:off x="3883025" y="5867400"/>
            <a:ext cx="1450975" cy="304800"/>
          </a:xfrm>
          <a:prstGeom prst="rect">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5860" name="Text Box 23">
            <a:extLst>
              <a:ext uri="{FF2B5EF4-FFF2-40B4-BE49-F238E27FC236}">
                <a16:creationId xmlns:a16="http://schemas.microsoft.com/office/drawing/2014/main" id="{A96400B3-7F1B-43CA-0712-6EECA39AB285}"/>
              </a:ext>
            </a:extLst>
          </p:cNvPr>
          <p:cNvSpPr txBox="1">
            <a:spLocks noChangeArrowheads="1"/>
          </p:cNvSpPr>
          <p:nvPr/>
        </p:nvSpPr>
        <p:spPr bwMode="auto">
          <a:xfrm>
            <a:off x="1524000" y="5114925"/>
            <a:ext cx="6556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I</a:t>
            </a:r>
            <a:r>
              <a:rPr lang="en-US" altLang="en-CH" baseline="-25000"/>
              <a:t>in</a:t>
            </a:r>
            <a:endParaRPr lang="en-US" altLang="en-CH"/>
          </a:p>
        </p:txBody>
      </p:sp>
      <p:sp>
        <p:nvSpPr>
          <p:cNvPr id="35861" name="Text Box 24">
            <a:extLst>
              <a:ext uri="{FF2B5EF4-FFF2-40B4-BE49-F238E27FC236}">
                <a16:creationId xmlns:a16="http://schemas.microsoft.com/office/drawing/2014/main" id="{C3EA0BE6-9BB4-B828-6489-C72FF158CA2D}"/>
              </a:ext>
            </a:extLst>
          </p:cNvPr>
          <p:cNvSpPr txBox="1">
            <a:spLocks noChangeArrowheads="1"/>
          </p:cNvSpPr>
          <p:nvPr/>
        </p:nvSpPr>
        <p:spPr bwMode="auto">
          <a:xfrm>
            <a:off x="4572000" y="4495800"/>
            <a:ext cx="5540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I</a:t>
            </a:r>
            <a:r>
              <a:rPr lang="en-US" altLang="en-CH" baseline="-25000"/>
              <a:t>g</a:t>
            </a:r>
            <a:endParaRPr lang="en-US" altLang="en-CH"/>
          </a:p>
        </p:txBody>
      </p:sp>
      <p:sp>
        <p:nvSpPr>
          <p:cNvPr id="35862" name="Text Box 25">
            <a:extLst>
              <a:ext uri="{FF2B5EF4-FFF2-40B4-BE49-F238E27FC236}">
                <a16:creationId xmlns:a16="http://schemas.microsoft.com/office/drawing/2014/main" id="{C221BA69-44F3-3E75-84ED-39FCF7D2075C}"/>
              </a:ext>
            </a:extLst>
          </p:cNvPr>
          <p:cNvSpPr txBox="1">
            <a:spLocks noChangeArrowheads="1"/>
          </p:cNvSpPr>
          <p:nvPr/>
        </p:nvSpPr>
        <p:spPr bwMode="auto">
          <a:xfrm>
            <a:off x="4114800" y="5486400"/>
            <a:ext cx="11128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solidFill>
                  <a:schemeClr val="bg2"/>
                </a:solidFill>
              </a:rPr>
              <a:t>-----</a:t>
            </a:r>
          </a:p>
        </p:txBody>
      </p:sp>
      <p:sp>
        <p:nvSpPr>
          <p:cNvPr id="35863" name="Line 26">
            <a:extLst>
              <a:ext uri="{FF2B5EF4-FFF2-40B4-BE49-F238E27FC236}">
                <a16:creationId xmlns:a16="http://schemas.microsoft.com/office/drawing/2014/main" id="{55ABFFA6-942A-B9A6-83FD-DE2E35549BCC}"/>
              </a:ext>
            </a:extLst>
          </p:cNvPr>
          <p:cNvSpPr>
            <a:spLocks noChangeShapeType="1"/>
          </p:cNvSpPr>
          <p:nvPr/>
        </p:nvSpPr>
        <p:spPr bwMode="auto">
          <a:xfrm>
            <a:off x="1905000" y="6019800"/>
            <a:ext cx="5410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5864" name="Text Box 27">
            <a:extLst>
              <a:ext uri="{FF2B5EF4-FFF2-40B4-BE49-F238E27FC236}">
                <a16:creationId xmlns:a16="http://schemas.microsoft.com/office/drawing/2014/main" id="{244B1D1A-8E79-7025-596A-FB97F5DF7636}"/>
              </a:ext>
            </a:extLst>
          </p:cNvPr>
          <p:cNvSpPr txBox="1">
            <a:spLocks noChangeArrowheads="1"/>
          </p:cNvSpPr>
          <p:nvPr/>
        </p:nvSpPr>
        <p:spPr bwMode="auto">
          <a:xfrm>
            <a:off x="7269163" y="5105400"/>
            <a:ext cx="8397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I</a:t>
            </a:r>
            <a:r>
              <a:rPr lang="en-US" altLang="en-CH" baseline="-25000"/>
              <a:t>out</a:t>
            </a:r>
            <a:endParaRPr lang="en-US" altLang="en-CH"/>
          </a:p>
        </p:txBody>
      </p:sp>
      <p:sp>
        <p:nvSpPr>
          <p:cNvPr id="35865" name="Line 28">
            <a:extLst>
              <a:ext uri="{FF2B5EF4-FFF2-40B4-BE49-F238E27FC236}">
                <a16:creationId xmlns:a16="http://schemas.microsoft.com/office/drawing/2014/main" id="{1B13CAA9-F87E-E4BC-DA18-9C93B3623D88}"/>
              </a:ext>
            </a:extLst>
          </p:cNvPr>
          <p:cNvSpPr>
            <a:spLocks noChangeShapeType="1"/>
          </p:cNvSpPr>
          <p:nvPr/>
        </p:nvSpPr>
        <p:spPr bwMode="auto">
          <a:xfrm>
            <a:off x="4572000" y="52578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ACDA27E-A856-0A42-1773-ED53D778E37B}"/>
              </a:ext>
            </a:extLst>
          </p:cNvPr>
          <p:cNvSpPr>
            <a:spLocks noGrp="1" noChangeArrowheads="1"/>
          </p:cNvSpPr>
          <p:nvPr>
            <p:ph type="title"/>
          </p:nvPr>
        </p:nvSpPr>
        <p:spPr>
          <a:xfrm>
            <a:off x="838200" y="228600"/>
            <a:ext cx="7772400" cy="1143000"/>
          </a:xfrm>
        </p:spPr>
        <p:txBody>
          <a:bodyPr/>
          <a:lstStyle/>
          <a:p>
            <a:pPr eaLnBrk="1" hangingPunct="1"/>
            <a:r>
              <a:rPr lang="en-US" altLang="en-CH"/>
              <a:t>Future? </a:t>
            </a:r>
          </a:p>
        </p:txBody>
      </p:sp>
      <p:sp>
        <p:nvSpPr>
          <p:cNvPr id="36867" name="Line 4">
            <a:extLst>
              <a:ext uri="{FF2B5EF4-FFF2-40B4-BE49-F238E27FC236}">
                <a16:creationId xmlns:a16="http://schemas.microsoft.com/office/drawing/2014/main" id="{442CD221-874B-2773-D5EF-F9B5CAFB8726}"/>
              </a:ext>
            </a:extLst>
          </p:cNvPr>
          <p:cNvSpPr>
            <a:spLocks noChangeShapeType="1"/>
          </p:cNvSpPr>
          <p:nvPr/>
        </p:nvSpPr>
        <p:spPr bwMode="auto">
          <a:xfrm>
            <a:off x="1600200" y="1752600"/>
            <a:ext cx="0" cy="391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6868" name="Line 5">
            <a:extLst>
              <a:ext uri="{FF2B5EF4-FFF2-40B4-BE49-F238E27FC236}">
                <a16:creationId xmlns:a16="http://schemas.microsoft.com/office/drawing/2014/main" id="{1F28CF72-E8BC-2314-3318-D82A96CDBF29}"/>
              </a:ext>
            </a:extLst>
          </p:cNvPr>
          <p:cNvSpPr>
            <a:spLocks noChangeShapeType="1"/>
          </p:cNvSpPr>
          <p:nvPr/>
        </p:nvSpPr>
        <p:spPr bwMode="auto">
          <a:xfrm flipV="1">
            <a:off x="1600200" y="5638800"/>
            <a:ext cx="5791200" cy="2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6869" name="Text Box 6">
            <a:extLst>
              <a:ext uri="{FF2B5EF4-FFF2-40B4-BE49-F238E27FC236}">
                <a16:creationId xmlns:a16="http://schemas.microsoft.com/office/drawing/2014/main" id="{EA7A3FDE-C591-95BF-5D9D-B4291F1D4DBC}"/>
              </a:ext>
            </a:extLst>
          </p:cNvPr>
          <p:cNvSpPr txBox="1">
            <a:spLocks noChangeArrowheads="1"/>
          </p:cNvSpPr>
          <p:nvPr/>
        </p:nvSpPr>
        <p:spPr bwMode="auto">
          <a:xfrm>
            <a:off x="7543800" y="5410200"/>
            <a:ext cx="723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time</a:t>
            </a:r>
          </a:p>
        </p:txBody>
      </p:sp>
      <p:sp>
        <p:nvSpPr>
          <p:cNvPr id="36870" name="Text Box 7">
            <a:extLst>
              <a:ext uri="{FF2B5EF4-FFF2-40B4-BE49-F238E27FC236}">
                <a16:creationId xmlns:a16="http://schemas.microsoft.com/office/drawing/2014/main" id="{82D11348-F14B-761C-6814-3DF488C97047}"/>
              </a:ext>
            </a:extLst>
          </p:cNvPr>
          <p:cNvSpPr txBox="1">
            <a:spLocks noChangeArrowheads="1"/>
          </p:cNvSpPr>
          <p:nvPr/>
        </p:nvSpPr>
        <p:spPr bwMode="auto">
          <a:xfrm>
            <a:off x="457200" y="914400"/>
            <a:ext cx="1722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performance</a:t>
            </a:r>
          </a:p>
        </p:txBody>
      </p:sp>
      <p:sp>
        <p:nvSpPr>
          <p:cNvPr id="36871" name="Line 8">
            <a:extLst>
              <a:ext uri="{FF2B5EF4-FFF2-40B4-BE49-F238E27FC236}">
                <a16:creationId xmlns:a16="http://schemas.microsoft.com/office/drawing/2014/main" id="{E48DEB2F-9EC5-4E61-40BE-5F5AAB1A36F3}"/>
              </a:ext>
            </a:extLst>
          </p:cNvPr>
          <p:cNvSpPr>
            <a:spLocks noChangeShapeType="1"/>
          </p:cNvSpPr>
          <p:nvPr/>
        </p:nvSpPr>
        <p:spPr bwMode="auto">
          <a:xfrm flipV="1">
            <a:off x="1905000" y="3302000"/>
            <a:ext cx="2895600" cy="213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6872" name="Line 9">
            <a:extLst>
              <a:ext uri="{FF2B5EF4-FFF2-40B4-BE49-F238E27FC236}">
                <a16:creationId xmlns:a16="http://schemas.microsoft.com/office/drawing/2014/main" id="{6D6485EC-3B51-9699-3466-E851988FE641}"/>
              </a:ext>
            </a:extLst>
          </p:cNvPr>
          <p:cNvSpPr>
            <a:spLocks noChangeShapeType="1"/>
          </p:cNvSpPr>
          <p:nvPr/>
        </p:nvSpPr>
        <p:spPr bwMode="auto">
          <a:xfrm flipV="1">
            <a:off x="1981200" y="4114800"/>
            <a:ext cx="3048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6873" name="Text Box 10">
            <a:extLst>
              <a:ext uri="{FF2B5EF4-FFF2-40B4-BE49-F238E27FC236}">
                <a16:creationId xmlns:a16="http://schemas.microsoft.com/office/drawing/2014/main" id="{3610A0F5-15CD-4E2B-799B-97B1F313ED21}"/>
              </a:ext>
            </a:extLst>
          </p:cNvPr>
          <p:cNvSpPr txBox="1">
            <a:spLocks noChangeArrowheads="1"/>
          </p:cNvSpPr>
          <p:nvPr/>
        </p:nvSpPr>
        <p:spPr bwMode="auto">
          <a:xfrm>
            <a:off x="2955925" y="501967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1980</a:t>
            </a:r>
          </a:p>
        </p:txBody>
      </p:sp>
      <p:sp>
        <p:nvSpPr>
          <p:cNvPr id="36874" name="Freeform 11">
            <a:extLst>
              <a:ext uri="{FF2B5EF4-FFF2-40B4-BE49-F238E27FC236}">
                <a16:creationId xmlns:a16="http://schemas.microsoft.com/office/drawing/2014/main" id="{03FB0224-2BAC-E7F5-F780-113238120143}"/>
              </a:ext>
            </a:extLst>
          </p:cNvPr>
          <p:cNvSpPr>
            <a:spLocks/>
          </p:cNvSpPr>
          <p:nvPr/>
        </p:nvSpPr>
        <p:spPr bwMode="auto">
          <a:xfrm>
            <a:off x="4800600" y="2438400"/>
            <a:ext cx="2425700" cy="863600"/>
          </a:xfrm>
          <a:custGeom>
            <a:avLst/>
            <a:gdLst>
              <a:gd name="T0" fmla="*/ 0 w 1528"/>
              <a:gd name="T1" fmla="*/ 544 h 544"/>
              <a:gd name="T2" fmla="*/ 672 w 1528"/>
              <a:gd name="T3" fmla="*/ 112 h 544"/>
              <a:gd name="T4" fmla="*/ 1392 w 1528"/>
              <a:gd name="T5" fmla="*/ 16 h 544"/>
              <a:gd name="T6" fmla="*/ 1488 w 1528"/>
              <a:gd name="T7" fmla="*/ 16 h 544"/>
              <a:gd name="T8" fmla="*/ 0 60000 65536"/>
              <a:gd name="T9" fmla="*/ 0 60000 65536"/>
              <a:gd name="T10" fmla="*/ 0 60000 65536"/>
              <a:gd name="T11" fmla="*/ 0 60000 65536"/>
              <a:gd name="T12" fmla="*/ 0 w 1528"/>
              <a:gd name="T13" fmla="*/ 0 h 544"/>
              <a:gd name="T14" fmla="*/ 1528 w 1528"/>
              <a:gd name="T15" fmla="*/ 544 h 544"/>
            </a:gdLst>
            <a:ahLst/>
            <a:cxnLst>
              <a:cxn ang="T8">
                <a:pos x="T0" y="T1"/>
              </a:cxn>
              <a:cxn ang="T9">
                <a:pos x="T2" y="T3"/>
              </a:cxn>
              <a:cxn ang="T10">
                <a:pos x="T4" y="T5"/>
              </a:cxn>
              <a:cxn ang="T11">
                <a:pos x="T6" y="T7"/>
              </a:cxn>
            </a:cxnLst>
            <a:rect l="T12" t="T13" r="T14" b="T15"/>
            <a:pathLst>
              <a:path w="1528" h="544">
                <a:moveTo>
                  <a:pt x="0" y="544"/>
                </a:moveTo>
                <a:cubicBezTo>
                  <a:pt x="220" y="372"/>
                  <a:pt x="440" y="200"/>
                  <a:pt x="672" y="112"/>
                </a:cubicBezTo>
                <a:cubicBezTo>
                  <a:pt x="904" y="24"/>
                  <a:pt x="1256" y="32"/>
                  <a:pt x="1392" y="16"/>
                </a:cubicBezTo>
                <a:cubicBezTo>
                  <a:pt x="1528" y="0"/>
                  <a:pt x="1508" y="8"/>
                  <a:pt x="1488"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6875" name="Freeform 12">
            <a:extLst>
              <a:ext uri="{FF2B5EF4-FFF2-40B4-BE49-F238E27FC236}">
                <a16:creationId xmlns:a16="http://schemas.microsoft.com/office/drawing/2014/main" id="{44402541-98A7-10FD-B95C-7C001A361302}"/>
              </a:ext>
            </a:extLst>
          </p:cNvPr>
          <p:cNvSpPr>
            <a:spLocks/>
          </p:cNvSpPr>
          <p:nvPr/>
        </p:nvSpPr>
        <p:spPr bwMode="auto">
          <a:xfrm>
            <a:off x="5029200" y="1676400"/>
            <a:ext cx="1828800" cy="2438400"/>
          </a:xfrm>
          <a:custGeom>
            <a:avLst/>
            <a:gdLst>
              <a:gd name="T0" fmla="*/ 0 w 1152"/>
              <a:gd name="T1" fmla="*/ 1536 h 1536"/>
              <a:gd name="T2" fmla="*/ 960 w 1152"/>
              <a:gd name="T3" fmla="*/ 1152 h 1536"/>
              <a:gd name="T4" fmla="*/ 1152 w 1152"/>
              <a:gd name="T5" fmla="*/ 0 h 1536"/>
              <a:gd name="T6" fmla="*/ 0 60000 65536"/>
              <a:gd name="T7" fmla="*/ 0 60000 65536"/>
              <a:gd name="T8" fmla="*/ 0 60000 65536"/>
              <a:gd name="T9" fmla="*/ 0 w 1152"/>
              <a:gd name="T10" fmla="*/ 0 h 1536"/>
              <a:gd name="T11" fmla="*/ 1152 w 1152"/>
              <a:gd name="T12" fmla="*/ 1536 h 1536"/>
            </a:gdLst>
            <a:ahLst/>
            <a:cxnLst>
              <a:cxn ang="T6">
                <a:pos x="T0" y="T1"/>
              </a:cxn>
              <a:cxn ang="T7">
                <a:pos x="T2" y="T3"/>
              </a:cxn>
              <a:cxn ang="T8">
                <a:pos x="T4" y="T5"/>
              </a:cxn>
            </a:cxnLst>
            <a:rect l="T9" t="T10" r="T11" b="T12"/>
            <a:pathLst>
              <a:path w="1152" h="1536">
                <a:moveTo>
                  <a:pt x="0" y="1536"/>
                </a:moveTo>
                <a:cubicBezTo>
                  <a:pt x="384" y="1472"/>
                  <a:pt x="768" y="1408"/>
                  <a:pt x="960" y="1152"/>
                </a:cubicBezTo>
                <a:cubicBezTo>
                  <a:pt x="1152" y="896"/>
                  <a:pt x="1152" y="448"/>
                  <a:pt x="115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6876" name="Line 13">
            <a:extLst>
              <a:ext uri="{FF2B5EF4-FFF2-40B4-BE49-F238E27FC236}">
                <a16:creationId xmlns:a16="http://schemas.microsoft.com/office/drawing/2014/main" id="{7547F329-7E14-D63A-120A-949E2B68E115}"/>
              </a:ext>
            </a:extLst>
          </p:cNvPr>
          <p:cNvSpPr>
            <a:spLocks noChangeShapeType="1"/>
          </p:cNvSpPr>
          <p:nvPr/>
        </p:nvSpPr>
        <p:spPr bwMode="auto">
          <a:xfrm>
            <a:off x="5943600" y="1447800"/>
            <a:ext cx="0" cy="35814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CH"/>
          </a:p>
        </p:txBody>
      </p:sp>
      <p:sp>
        <p:nvSpPr>
          <p:cNvPr id="36877" name="Text Box 14">
            <a:extLst>
              <a:ext uri="{FF2B5EF4-FFF2-40B4-BE49-F238E27FC236}">
                <a16:creationId xmlns:a16="http://schemas.microsoft.com/office/drawing/2014/main" id="{4B0D87DD-BF35-36A9-445A-D95DC88AEE1B}"/>
              </a:ext>
            </a:extLst>
          </p:cNvPr>
          <p:cNvSpPr txBox="1">
            <a:spLocks noChangeArrowheads="1"/>
          </p:cNvSpPr>
          <p:nvPr/>
        </p:nvSpPr>
        <p:spPr bwMode="auto">
          <a:xfrm>
            <a:off x="4800600" y="4876800"/>
            <a:ext cx="70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now</a:t>
            </a:r>
          </a:p>
        </p:txBody>
      </p:sp>
      <p:sp>
        <p:nvSpPr>
          <p:cNvPr id="36878" name="Line 15">
            <a:extLst>
              <a:ext uri="{FF2B5EF4-FFF2-40B4-BE49-F238E27FC236}">
                <a16:creationId xmlns:a16="http://schemas.microsoft.com/office/drawing/2014/main" id="{A743D44F-2982-68CE-2BD7-9257F7545D1A}"/>
              </a:ext>
            </a:extLst>
          </p:cNvPr>
          <p:cNvSpPr>
            <a:spLocks noChangeShapeType="1"/>
          </p:cNvSpPr>
          <p:nvPr/>
        </p:nvSpPr>
        <p:spPr bwMode="auto">
          <a:xfrm flipH="1" flipV="1">
            <a:off x="6553200" y="3657600"/>
            <a:ext cx="304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6879" name="Line 16">
            <a:extLst>
              <a:ext uri="{FF2B5EF4-FFF2-40B4-BE49-F238E27FC236}">
                <a16:creationId xmlns:a16="http://schemas.microsoft.com/office/drawing/2014/main" id="{DC036DE5-29B0-6D88-2E8A-296C3CDCBA90}"/>
              </a:ext>
            </a:extLst>
          </p:cNvPr>
          <p:cNvSpPr>
            <a:spLocks noChangeShapeType="1"/>
          </p:cNvSpPr>
          <p:nvPr/>
        </p:nvSpPr>
        <p:spPr bwMode="auto">
          <a:xfrm flipV="1">
            <a:off x="3429000" y="44958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6880" name="Text Box 18">
            <a:extLst>
              <a:ext uri="{FF2B5EF4-FFF2-40B4-BE49-F238E27FC236}">
                <a16:creationId xmlns:a16="http://schemas.microsoft.com/office/drawing/2014/main" id="{C42D7A23-04D0-9459-2103-11109624B5A5}"/>
              </a:ext>
            </a:extLst>
          </p:cNvPr>
          <p:cNvSpPr txBox="1">
            <a:spLocks noChangeArrowheads="1"/>
          </p:cNvSpPr>
          <p:nvPr/>
        </p:nvSpPr>
        <p:spPr bwMode="auto">
          <a:xfrm>
            <a:off x="7467600" y="2362200"/>
            <a:ext cx="108108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Nano</a:t>
            </a:r>
          </a:p>
          <a:p>
            <a:pPr eaLnBrk="1" hangingPunct="1"/>
            <a:r>
              <a:rPr lang="en-US" altLang="en-CH" sz="2400"/>
              <a:t>Femto</a:t>
            </a:r>
          </a:p>
          <a:p>
            <a:pPr eaLnBrk="1" hangingPunct="1"/>
            <a:r>
              <a:rPr lang="en-US" altLang="en-CH" sz="2400"/>
              <a:t>Quanto</a:t>
            </a:r>
          </a:p>
          <a:p>
            <a:pPr eaLnBrk="1" hangingPunct="1"/>
            <a:r>
              <a:rPr lang="en-US" altLang="en-CH" sz="2400"/>
              <a:t>Era</a:t>
            </a:r>
          </a:p>
        </p:txBody>
      </p:sp>
      <p:sp>
        <p:nvSpPr>
          <p:cNvPr id="36881" name="Text Box 19">
            <a:extLst>
              <a:ext uri="{FF2B5EF4-FFF2-40B4-BE49-F238E27FC236}">
                <a16:creationId xmlns:a16="http://schemas.microsoft.com/office/drawing/2014/main" id="{64874B76-EC52-7151-BA7B-A9AEB2AC4FC6}"/>
              </a:ext>
            </a:extLst>
          </p:cNvPr>
          <p:cNvSpPr txBox="1">
            <a:spLocks noChangeArrowheads="1"/>
          </p:cNvSpPr>
          <p:nvPr/>
        </p:nvSpPr>
        <p:spPr bwMode="auto">
          <a:xfrm>
            <a:off x="2727325" y="2174875"/>
            <a:ext cx="149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Silicon era</a:t>
            </a:r>
          </a:p>
        </p:txBody>
      </p:sp>
      <p:sp>
        <p:nvSpPr>
          <p:cNvPr id="36882" name="Text Box 20">
            <a:extLst>
              <a:ext uri="{FF2B5EF4-FFF2-40B4-BE49-F238E27FC236}">
                <a16:creationId xmlns:a16="http://schemas.microsoft.com/office/drawing/2014/main" id="{CC982791-5283-AF98-12E8-90903924BB4D}"/>
              </a:ext>
            </a:extLst>
          </p:cNvPr>
          <p:cNvSpPr txBox="1">
            <a:spLocks noChangeArrowheads="1"/>
          </p:cNvSpPr>
          <p:nvPr/>
        </p:nvSpPr>
        <p:spPr bwMode="auto">
          <a:xfrm>
            <a:off x="7070725" y="1260475"/>
            <a:ext cx="911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optics</a:t>
            </a:r>
          </a:p>
        </p:txBody>
      </p:sp>
      <p:sp>
        <p:nvSpPr>
          <p:cNvPr id="36883" name="Line 22">
            <a:extLst>
              <a:ext uri="{FF2B5EF4-FFF2-40B4-BE49-F238E27FC236}">
                <a16:creationId xmlns:a16="http://schemas.microsoft.com/office/drawing/2014/main" id="{0444BA24-6F8A-8971-BECD-81F5E16D9DDA}"/>
              </a:ext>
            </a:extLst>
          </p:cNvPr>
          <p:cNvSpPr>
            <a:spLocks noChangeShapeType="1"/>
          </p:cNvSpPr>
          <p:nvPr/>
        </p:nvSpPr>
        <p:spPr bwMode="auto">
          <a:xfrm flipH="1">
            <a:off x="6858000" y="1752600"/>
            <a:ext cx="304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6884" name="Text Box 23">
            <a:extLst>
              <a:ext uri="{FF2B5EF4-FFF2-40B4-BE49-F238E27FC236}">
                <a16:creationId xmlns:a16="http://schemas.microsoft.com/office/drawing/2014/main" id="{223649EA-408E-E57D-1F59-80FB695BAED5}"/>
              </a:ext>
            </a:extLst>
          </p:cNvPr>
          <p:cNvSpPr txBox="1">
            <a:spLocks noChangeArrowheads="1"/>
          </p:cNvSpPr>
          <p:nvPr/>
        </p:nvSpPr>
        <p:spPr bwMode="auto">
          <a:xfrm>
            <a:off x="3070225" y="2971800"/>
            <a:ext cx="1501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electronics</a:t>
            </a:r>
          </a:p>
        </p:txBody>
      </p:sp>
      <p:sp>
        <p:nvSpPr>
          <p:cNvPr id="36885" name="Line 25">
            <a:extLst>
              <a:ext uri="{FF2B5EF4-FFF2-40B4-BE49-F238E27FC236}">
                <a16:creationId xmlns:a16="http://schemas.microsoft.com/office/drawing/2014/main" id="{5D8E69F9-4BF1-5F49-71E8-D2EF12DE3930}"/>
              </a:ext>
            </a:extLst>
          </p:cNvPr>
          <p:cNvSpPr>
            <a:spLocks noChangeShapeType="1"/>
          </p:cNvSpPr>
          <p:nvPr/>
        </p:nvSpPr>
        <p:spPr bwMode="auto">
          <a:xfrm>
            <a:off x="3603625" y="3429000"/>
            <a:ext cx="3048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6886" name="Text Box 26">
            <a:extLst>
              <a:ext uri="{FF2B5EF4-FFF2-40B4-BE49-F238E27FC236}">
                <a16:creationId xmlns:a16="http://schemas.microsoft.com/office/drawing/2014/main" id="{85E15A1E-D1CF-3181-574C-807FEB576498}"/>
              </a:ext>
            </a:extLst>
          </p:cNvPr>
          <p:cNvSpPr txBox="1">
            <a:spLocks noChangeArrowheads="1"/>
          </p:cNvSpPr>
          <p:nvPr/>
        </p:nvSpPr>
        <p:spPr bwMode="auto">
          <a:xfrm>
            <a:off x="6858000" y="3886200"/>
            <a:ext cx="546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3200"/>
              <a:t>??</a:t>
            </a:r>
          </a:p>
        </p:txBody>
      </p:sp>
      <p:sp>
        <p:nvSpPr>
          <p:cNvPr id="36887" name="Line 27">
            <a:extLst>
              <a:ext uri="{FF2B5EF4-FFF2-40B4-BE49-F238E27FC236}">
                <a16:creationId xmlns:a16="http://schemas.microsoft.com/office/drawing/2014/main" id="{A1756E5A-AA73-5735-E496-21F533A50DFF}"/>
              </a:ext>
            </a:extLst>
          </p:cNvPr>
          <p:cNvSpPr>
            <a:spLocks noChangeShapeType="1"/>
          </p:cNvSpPr>
          <p:nvPr/>
        </p:nvSpPr>
        <p:spPr bwMode="auto">
          <a:xfrm flipV="1">
            <a:off x="5486400" y="4724400"/>
            <a:ext cx="304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8B5B6D2-2885-FAD5-C1DC-2E535568F917}"/>
              </a:ext>
            </a:extLst>
          </p:cNvPr>
          <p:cNvSpPr>
            <a:spLocks noGrp="1" noChangeArrowheads="1"/>
          </p:cNvSpPr>
          <p:nvPr>
            <p:ph type="title"/>
          </p:nvPr>
        </p:nvSpPr>
        <p:spPr/>
        <p:txBody>
          <a:bodyPr/>
          <a:lstStyle/>
          <a:p>
            <a:pPr eaLnBrk="1" hangingPunct="1"/>
            <a:r>
              <a:rPr lang="en-US" altLang="en-CH"/>
              <a:t>Optical Nonlinearities</a:t>
            </a:r>
          </a:p>
        </p:txBody>
      </p:sp>
      <p:sp>
        <p:nvSpPr>
          <p:cNvPr id="37891" name="Rectangle 3">
            <a:extLst>
              <a:ext uri="{FF2B5EF4-FFF2-40B4-BE49-F238E27FC236}">
                <a16:creationId xmlns:a16="http://schemas.microsoft.com/office/drawing/2014/main" id="{3D0AF427-A5F6-894D-5DA0-912B9E105D8C}"/>
              </a:ext>
            </a:extLst>
          </p:cNvPr>
          <p:cNvSpPr>
            <a:spLocks noGrp="1" noChangeArrowheads="1"/>
          </p:cNvSpPr>
          <p:nvPr>
            <p:ph type="body" sz="half" idx="1"/>
          </p:nvPr>
        </p:nvSpPr>
        <p:spPr/>
        <p:txBody>
          <a:bodyPr/>
          <a:lstStyle/>
          <a:p>
            <a:pPr algn="ctr" eaLnBrk="1" hangingPunct="1">
              <a:buFontTx/>
              <a:buNone/>
            </a:pPr>
            <a:r>
              <a:rPr lang="en-US" altLang="en-CH"/>
              <a:t>Free Charges</a:t>
            </a:r>
          </a:p>
        </p:txBody>
      </p:sp>
      <p:sp>
        <p:nvSpPr>
          <p:cNvPr id="37892" name="Rectangle 4">
            <a:extLst>
              <a:ext uri="{FF2B5EF4-FFF2-40B4-BE49-F238E27FC236}">
                <a16:creationId xmlns:a16="http://schemas.microsoft.com/office/drawing/2014/main" id="{BFC39209-EDA7-088B-F240-E54254F5BD16}"/>
              </a:ext>
            </a:extLst>
          </p:cNvPr>
          <p:cNvSpPr>
            <a:spLocks noGrp="1" noChangeArrowheads="1"/>
          </p:cNvSpPr>
          <p:nvPr>
            <p:ph type="body" sz="half" idx="2"/>
          </p:nvPr>
        </p:nvSpPr>
        <p:spPr/>
        <p:txBody>
          <a:bodyPr/>
          <a:lstStyle/>
          <a:p>
            <a:pPr algn="ctr" eaLnBrk="1" hangingPunct="1">
              <a:buFontTx/>
              <a:buNone/>
            </a:pPr>
            <a:r>
              <a:rPr lang="en-US" altLang="en-CH"/>
              <a:t>Bound Charges</a:t>
            </a:r>
          </a:p>
        </p:txBody>
      </p:sp>
      <p:sp>
        <p:nvSpPr>
          <p:cNvPr id="37893" name="Rectangle 5">
            <a:extLst>
              <a:ext uri="{FF2B5EF4-FFF2-40B4-BE49-F238E27FC236}">
                <a16:creationId xmlns:a16="http://schemas.microsoft.com/office/drawing/2014/main" id="{CC2141E2-5A19-B34D-00B2-BA715461F2B7}"/>
              </a:ext>
            </a:extLst>
          </p:cNvPr>
          <p:cNvSpPr>
            <a:spLocks noChangeArrowheads="1"/>
          </p:cNvSpPr>
          <p:nvPr/>
        </p:nvSpPr>
        <p:spPr bwMode="auto">
          <a:xfrm>
            <a:off x="1752600" y="4495800"/>
            <a:ext cx="838200" cy="762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7894" name="Text Box 6">
            <a:extLst>
              <a:ext uri="{FF2B5EF4-FFF2-40B4-BE49-F238E27FC236}">
                <a16:creationId xmlns:a16="http://schemas.microsoft.com/office/drawing/2014/main" id="{5F0724E4-7B56-BE96-D6BF-684BDC2891C1}"/>
              </a:ext>
            </a:extLst>
          </p:cNvPr>
          <p:cNvSpPr txBox="1">
            <a:spLocks noChangeArrowheads="1"/>
          </p:cNvSpPr>
          <p:nvPr/>
        </p:nvSpPr>
        <p:spPr bwMode="auto">
          <a:xfrm>
            <a:off x="1736725" y="2759075"/>
            <a:ext cx="962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CH" sz="2400"/>
              <a:t>Pump</a:t>
            </a:r>
          </a:p>
          <a:p>
            <a:pPr algn="ctr" eaLnBrk="1" hangingPunct="1"/>
            <a:r>
              <a:rPr lang="en-US" altLang="en-CH" sz="2400"/>
              <a:t>(Gate)</a:t>
            </a:r>
          </a:p>
        </p:txBody>
      </p:sp>
      <p:sp>
        <p:nvSpPr>
          <p:cNvPr id="37895" name="Line 7">
            <a:extLst>
              <a:ext uri="{FF2B5EF4-FFF2-40B4-BE49-F238E27FC236}">
                <a16:creationId xmlns:a16="http://schemas.microsoft.com/office/drawing/2014/main" id="{13E00D7C-5027-17E5-E290-DB4D1FD23305}"/>
              </a:ext>
            </a:extLst>
          </p:cNvPr>
          <p:cNvSpPr>
            <a:spLocks noChangeShapeType="1"/>
          </p:cNvSpPr>
          <p:nvPr/>
        </p:nvSpPr>
        <p:spPr bwMode="auto">
          <a:xfrm>
            <a:off x="533400" y="4876800"/>
            <a:ext cx="3200400" cy="0"/>
          </a:xfrm>
          <a:prstGeom prst="line">
            <a:avLst/>
          </a:prstGeom>
          <a:noFill/>
          <a:ln w="38100">
            <a:solidFill>
              <a:srgbClr val="CCFFFF"/>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7896" name="Text Box 8">
            <a:extLst>
              <a:ext uri="{FF2B5EF4-FFF2-40B4-BE49-F238E27FC236}">
                <a16:creationId xmlns:a16="http://schemas.microsoft.com/office/drawing/2014/main" id="{B11DF754-46A5-AB43-D78E-04C39353DE4A}"/>
              </a:ext>
            </a:extLst>
          </p:cNvPr>
          <p:cNvSpPr txBox="1">
            <a:spLocks noChangeArrowheads="1"/>
          </p:cNvSpPr>
          <p:nvPr/>
        </p:nvSpPr>
        <p:spPr bwMode="auto">
          <a:xfrm>
            <a:off x="517525" y="4267200"/>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Probe</a:t>
            </a:r>
          </a:p>
        </p:txBody>
      </p:sp>
      <p:sp>
        <p:nvSpPr>
          <p:cNvPr id="37897" name="Text Box 9">
            <a:extLst>
              <a:ext uri="{FF2B5EF4-FFF2-40B4-BE49-F238E27FC236}">
                <a16:creationId xmlns:a16="http://schemas.microsoft.com/office/drawing/2014/main" id="{82657B98-69B8-1A65-465F-6D6E34B70BA4}"/>
              </a:ext>
            </a:extLst>
          </p:cNvPr>
          <p:cNvSpPr txBox="1">
            <a:spLocks noChangeArrowheads="1"/>
          </p:cNvSpPr>
          <p:nvPr/>
        </p:nvSpPr>
        <p:spPr bwMode="auto">
          <a:xfrm>
            <a:off x="1143000" y="5715000"/>
            <a:ext cx="2112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Photoconductor</a:t>
            </a:r>
          </a:p>
        </p:txBody>
      </p:sp>
      <p:sp>
        <p:nvSpPr>
          <p:cNvPr id="37898" name="Line 10">
            <a:extLst>
              <a:ext uri="{FF2B5EF4-FFF2-40B4-BE49-F238E27FC236}">
                <a16:creationId xmlns:a16="http://schemas.microsoft.com/office/drawing/2014/main" id="{2C7E1923-6378-1D1F-382C-910755F7FB03}"/>
              </a:ext>
            </a:extLst>
          </p:cNvPr>
          <p:cNvSpPr>
            <a:spLocks noChangeShapeType="1"/>
          </p:cNvSpPr>
          <p:nvPr/>
        </p:nvSpPr>
        <p:spPr bwMode="auto">
          <a:xfrm flipV="1">
            <a:off x="1371600" y="5334000"/>
            <a:ext cx="381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7899" name="Line 11">
            <a:extLst>
              <a:ext uri="{FF2B5EF4-FFF2-40B4-BE49-F238E27FC236}">
                <a16:creationId xmlns:a16="http://schemas.microsoft.com/office/drawing/2014/main" id="{66294FF7-A13F-656B-2EF0-1D2BC59A72CF}"/>
              </a:ext>
            </a:extLst>
          </p:cNvPr>
          <p:cNvSpPr>
            <a:spLocks noChangeShapeType="1"/>
          </p:cNvSpPr>
          <p:nvPr/>
        </p:nvSpPr>
        <p:spPr bwMode="auto">
          <a:xfrm>
            <a:off x="2209800" y="3733800"/>
            <a:ext cx="0" cy="17526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7900" name="Text Box 12">
            <a:extLst>
              <a:ext uri="{FF2B5EF4-FFF2-40B4-BE49-F238E27FC236}">
                <a16:creationId xmlns:a16="http://schemas.microsoft.com/office/drawing/2014/main" id="{1F767A77-34BF-6AC2-0680-6D005AFEC768}"/>
              </a:ext>
            </a:extLst>
          </p:cNvPr>
          <p:cNvSpPr txBox="1">
            <a:spLocks noChangeArrowheads="1"/>
          </p:cNvSpPr>
          <p:nvPr/>
        </p:nvSpPr>
        <p:spPr bwMode="auto">
          <a:xfrm>
            <a:off x="3336925" y="43084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Out</a:t>
            </a:r>
          </a:p>
        </p:txBody>
      </p:sp>
      <p:sp>
        <p:nvSpPr>
          <p:cNvPr id="37901" name="Rectangle 13">
            <a:extLst>
              <a:ext uri="{FF2B5EF4-FFF2-40B4-BE49-F238E27FC236}">
                <a16:creationId xmlns:a16="http://schemas.microsoft.com/office/drawing/2014/main" id="{B237A111-0E27-A35C-C341-F48474D12420}"/>
              </a:ext>
            </a:extLst>
          </p:cNvPr>
          <p:cNvSpPr>
            <a:spLocks noChangeArrowheads="1"/>
          </p:cNvSpPr>
          <p:nvPr/>
        </p:nvSpPr>
        <p:spPr bwMode="auto">
          <a:xfrm>
            <a:off x="6019800" y="4495800"/>
            <a:ext cx="838200" cy="762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7902" name="Line 14">
            <a:extLst>
              <a:ext uri="{FF2B5EF4-FFF2-40B4-BE49-F238E27FC236}">
                <a16:creationId xmlns:a16="http://schemas.microsoft.com/office/drawing/2014/main" id="{1084FB6A-8F3F-26B6-7952-CFCA571856E8}"/>
              </a:ext>
            </a:extLst>
          </p:cNvPr>
          <p:cNvSpPr>
            <a:spLocks noChangeShapeType="1"/>
          </p:cNvSpPr>
          <p:nvPr/>
        </p:nvSpPr>
        <p:spPr bwMode="auto">
          <a:xfrm flipV="1">
            <a:off x="4953000" y="4953000"/>
            <a:ext cx="137160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7903" name="Line 15">
            <a:extLst>
              <a:ext uri="{FF2B5EF4-FFF2-40B4-BE49-F238E27FC236}">
                <a16:creationId xmlns:a16="http://schemas.microsoft.com/office/drawing/2014/main" id="{91554FE5-99EB-D3CF-BB6D-5206E4F98ED1}"/>
              </a:ext>
            </a:extLst>
          </p:cNvPr>
          <p:cNvSpPr>
            <a:spLocks noChangeShapeType="1"/>
          </p:cNvSpPr>
          <p:nvPr/>
        </p:nvSpPr>
        <p:spPr bwMode="auto">
          <a:xfrm>
            <a:off x="4953000" y="4267200"/>
            <a:ext cx="137160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7904" name="Line 16">
            <a:extLst>
              <a:ext uri="{FF2B5EF4-FFF2-40B4-BE49-F238E27FC236}">
                <a16:creationId xmlns:a16="http://schemas.microsoft.com/office/drawing/2014/main" id="{DDF05D47-A9F4-C4D2-F948-0CC697A9EF11}"/>
              </a:ext>
            </a:extLst>
          </p:cNvPr>
          <p:cNvSpPr>
            <a:spLocks noChangeShapeType="1"/>
          </p:cNvSpPr>
          <p:nvPr/>
        </p:nvSpPr>
        <p:spPr bwMode="auto">
          <a:xfrm>
            <a:off x="6553200" y="4876800"/>
            <a:ext cx="1447800" cy="0"/>
          </a:xfrm>
          <a:prstGeom prst="line">
            <a:avLst/>
          </a:prstGeom>
          <a:noFill/>
          <a:ln w="38100">
            <a:solidFill>
              <a:srgbClr val="CCFF99"/>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7905" name="Text Box 17">
            <a:extLst>
              <a:ext uri="{FF2B5EF4-FFF2-40B4-BE49-F238E27FC236}">
                <a16:creationId xmlns:a16="http://schemas.microsoft.com/office/drawing/2014/main" id="{8E4B9195-D916-8F03-7C83-557552CAF3B6}"/>
              </a:ext>
            </a:extLst>
          </p:cNvPr>
          <p:cNvSpPr txBox="1">
            <a:spLocks noChangeArrowheads="1"/>
          </p:cNvSpPr>
          <p:nvPr/>
        </p:nvSpPr>
        <p:spPr bwMode="auto">
          <a:xfrm>
            <a:off x="7512050" y="4267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Out</a:t>
            </a:r>
          </a:p>
        </p:txBody>
      </p:sp>
      <p:sp>
        <p:nvSpPr>
          <p:cNvPr id="37906" name="Text Box 18">
            <a:extLst>
              <a:ext uri="{FF2B5EF4-FFF2-40B4-BE49-F238E27FC236}">
                <a16:creationId xmlns:a16="http://schemas.microsoft.com/office/drawing/2014/main" id="{A7C514D3-7184-3642-E4F3-BB8F6FFBA6D9}"/>
              </a:ext>
            </a:extLst>
          </p:cNvPr>
          <p:cNvSpPr txBox="1">
            <a:spLocks noChangeArrowheads="1"/>
          </p:cNvSpPr>
          <p:nvPr/>
        </p:nvSpPr>
        <p:spPr bwMode="auto">
          <a:xfrm>
            <a:off x="5013325" y="3698875"/>
            <a:ext cx="82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Input</a:t>
            </a:r>
          </a:p>
        </p:txBody>
      </p:sp>
      <p:sp>
        <p:nvSpPr>
          <p:cNvPr id="37907" name="Text Box 19">
            <a:extLst>
              <a:ext uri="{FF2B5EF4-FFF2-40B4-BE49-F238E27FC236}">
                <a16:creationId xmlns:a16="http://schemas.microsoft.com/office/drawing/2014/main" id="{AF3B841F-1FAC-78FF-861D-3991CE6BBB61}"/>
              </a:ext>
            </a:extLst>
          </p:cNvPr>
          <p:cNvSpPr txBox="1">
            <a:spLocks noChangeArrowheads="1"/>
          </p:cNvSpPr>
          <p:nvPr/>
        </p:nvSpPr>
        <p:spPr bwMode="auto">
          <a:xfrm>
            <a:off x="5040313" y="5334000"/>
            <a:ext cx="827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Input</a:t>
            </a:r>
          </a:p>
        </p:txBody>
      </p:sp>
      <p:sp>
        <p:nvSpPr>
          <p:cNvPr id="37908" name="Text Box 20">
            <a:extLst>
              <a:ext uri="{FF2B5EF4-FFF2-40B4-BE49-F238E27FC236}">
                <a16:creationId xmlns:a16="http://schemas.microsoft.com/office/drawing/2014/main" id="{C947300D-8D03-A661-E675-8E6AE40EE4DE}"/>
              </a:ext>
            </a:extLst>
          </p:cNvPr>
          <p:cNvSpPr txBox="1">
            <a:spLocks noChangeArrowheads="1"/>
          </p:cNvSpPr>
          <p:nvPr/>
        </p:nvSpPr>
        <p:spPr bwMode="auto">
          <a:xfrm>
            <a:off x="6411913" y="5562600"/>
            <a:ext cx="21859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Nonlinear </a:t>
            </a:r>
          </a:p>
          <a:p>
            <a:pPr eaLnBrk="1" hangingPunct="1"/>
            <a:r>
              <a:rPr lang="en-US" altLang="en-CH" sz="2400"/>
              <a:t>Optical Material</a:t>
            </a:r>
          </a:p>
        </p:txBody>
      </p:sp>
      <p:sp>
        <p:nvSpPr>
          <p:cNvPr id="37909" name="Line 21">
            <a:extLst>
              <a:ext uri="{FF2B5EF4-FFF2-40B4-BE49-F238E27FC236}">
                <a16:creationId xmlns:a16="http://schemas.microsoft.com/office/drawing/2014/main" id="{0870F6DF-34D3-EAF7-8087-5C8CA8D3E34D}"/>
              </a:ext>
            </a:extLst>
          </p:cNvPr>
          <p:cNvSpPr>
            <a:spLocks noChangeShapeType="1"/>
          </p:cNvSpPr>
          <p:nvPr/>
        </p:nvSpPr>
        <p:spPr bwMode="auto">
          <a:xfrm flipH="1" flipV="1">
            <a:off x="6629400" y="5181600"/>
            <a:ext cx="152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E941AB1D-108D-C438-ABE2-F014550A2DB7}"/>
              </a:ext>
            </a:extLst>
          </p:cNvPr>
          <p:cNvSpPr>
            <a:spLocks noChangeArrowheads="1"/>
          </p:cNvSpPr>
          <p:nvPr/>
        </p:nvSpPr>
        <p:spPr bwMode="auto">
          <a:xfrm>
            <a:off x="4724400" y="1081088"/>
            <a:ext cx="3048000" cy="1697037"/>
          </a:xfrm>
          <a:prstGeom prst="rect">
            <a:avLst/>
          </a:prstGeom>
          <a:solidFill>
            <a:srgbClr val="FFFFCC"/>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lang="en-CH" altLang="en-CH" sz="2400"/>
          </a:p>
        </p:txBody>
      </p:sp>
      <p:sp>
        <p:nvSpPr>
          <p:cNvPr id="17411" name="Oval 5">
            <a:extLst>
              <a:ext uri="{FF2B5EF4-FFF2-40B4-BE49-F238E27FC236}">
                <a16:creationId xmlns:a16="http://schemas.microsoft.com/office/drawing/2014/main" id="{3C0E475F-F6FB-15CF-0199-0FC6B25923DE}"/>
              </a:ext>
            </a:extLst>
          </p:cNvPr>
          <p:cNvSpPr>
            <a:spLocks noChangeArrowheads="1"/>
          </p:cNvSpPr>
          <p:nvPr/>
        </p:nvSpPr>
        <p:spPr bwMode="auto">
          <a:xfrm>
            <a:off x="1219200" y="984250"/>
            <a:ext cx="1905000" cy="1987550"/>
          </a:xfrm>
          <a:prstGeom prst="ellipse">
            <a:avLst/>
          </a:prstGeom>
          <a:solidFill>
            <a:schemeClr val="tx2"/>
          </a:solidFill>
          <a:ln w="9525">
            <a:solidFill>
              <a:schemeClr val="tx1"/>
            </a:solidFill>
            <a:round/>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lang="en-CH" altLang="en-CH" sz="2400"/>
          </a:p>
        </p:txBody>
      </p:sp>
      <p:sp>
        <p:nvSpPr>
          <p:cNvPr id="17412" name="Text Box 6">
            <a:extLst>
              <a:ext uri="{FF2B5EF4-FFF2-40B4-BE49-F238E27FC236}">
                <a16:creationId xmlns:a16="http://schemas.microsoft.com/office/drawing/2014/main" id="{A737205C-A0B2-AB9E-1180-DE91D83981C3}"/>
              </a:ext>
            </a:extLst>
          </p:cNvPr>
          <p:cNvSpPr txBox="1">
            <a:spLocks noChangeArrowheads="1"/>
          </p:cNvSpPr>
          <p:nvPr/>
        </p:nvSpPr>
        <p:spPr bwMode="auto">
          <a:xfrm>
            <a:off x="990600" y="425450"/>
            <a:ext cx="2571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3600"/>
              <a:t>Environment</a:t>
            </a:r>
          </a:p>
        </p:txBody>
      </p:sp>
      <p:sp>
        <p:nvSpPr>
          <p:cNvPr id="17413" name="Text Box 7">
            <a:extLst>
              <a:ext uri="{FF2B5EF4-FFF2-40B4-BE49-F238E27FC236}">
                <a16:creationId xmlns:a16="http://schemas.microsoft.com/office/drawing/2014/main" id="{A0005761-69B5-44CC-7599-69B54AB11D5F}"/>
              </a:ext>
            </a:extLst>
          </p:cNvPr>
          <p:cNvSpPr txBox="1">
            <a:spLocks noChangeArrowheads="1"/>
          </p:cNvSpPr>
          <p:nvPr/>
        </p:nvSpPr>
        <p:spPr bwMode="auto">
          <a:xfrm>
            <a:off x="4419600" y="447675"/>
            <a:ext cx="3829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3600"/>
              <a:t>Information System</a:t>
            </a:r>
          </a:p>
        </p:txBody>
      </p:sp>
      <p:sp>
        <p:nvSpPr>
          <p:cNvPr id="17414" name="Text Box 9">
            <a:extLst>
              <a:ext uri="{FF2B5EF4-FFF2-40B4-BE49-F238E27FC236}">
                <a16:creationId xmlns:a16="http://schemas.microsoft.com/office/drawing/2014/main" id="{094C647E-41A4-35B2-4BDF-8808052D772C}"/>
              </a:ext>
            </a:extLst>
          </p:cNvPr>
          <p:cNvSpPr txBox="1">
            <a:spLocks noChangeArrowheads="1"/>
          </p:cNvSpPr>
          <p:nvPr/>
        </p:nvSpPr>
        <p:spPr bwMode="auto">
          <a:xfrm>
            <a:off x="5410200" y="1676400"/>
            <a:ext cx="1912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b="1">
                <a:solidFill>
                  <a:srgbClr val="FF0066"/>
                </a:solidFill>
              </a:rPr>
              <a:t>Computation</a:t>
            </a:r>
          </a:p>
        </p:txBody>
      </p:sp>
      <p:sp>
        <p:nvSpPr>
          <p:cNvPr id="17415" name="Text Box 10">
            <a:extLst>
              <a:ext uri="{FF2B5EF4-FFF2-40B4-BE49-F238E27FC236}">
                <a16:creationId xmlns:a16="http://schemas.microsoft.com/office/drawing/2014/main" id="{74F66914-DCB3-C906-EB18-014419DBBB57}"/>
              </a:ext>
            </a:extLst>
          </p:cNvPr>
          <p:cNvSpPr txBox="1">
            <a:spLocks noChangeArrowheads="1"/>
          </p:cNvSpPr>
          <p:nvPr/>
        </p:nvSpPr>
        <p:spPr bwMode="auto">
          <a:xfrm>
            <a:off x="5241925" y="1143000"/>
            <a:ext cx="2144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solidFill>
                  <a:schemeClr val="bg1"/>
                </a:solidFill>
              </a:rPr>
              <a:t>Communication</a:t>
            </a:r>
          </a:p>
        </p:txBody>
      </p:sp>
      <p:sp>
        <p:nvSpPr>
          <p:cNvPr id="17416" name="Text Box 11">
            <a:extLst>
              <a:ext uri="{FF2B5EF4-FFF2-40B4-BE49-F238E27FC236}">
                <a16:creationId xmlns:a16="http://schemas.microsoft.com/office/drawing/2014/main" id="{F6A285AD-932F-9298-02F1-8CADF9104359}"/>
              </a:ext>
            </a:extLst>
          </p:cNvPr>
          <p:cNvSpPr txBox="1">
            <a:spLocks noChangeArrowheads="1"/>
          </p:cNvSpPr>
          <p:nvPr/>
        </p:nvSpPr>
        <p:spPr bwMode="auto">
          <a:xfrm>
            <a:off x="5638800" y="2244725"/>
            <a:ext cx="1233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solidFill>
                  <a:schemeClr val="bg1"/>
                </a:solidFill>
              </a:rPr>
              <a:t>Memory</a:t>
            </a:r>
          </a:p>
        </p:txBody>
      </p:sp>
      <p:sp>
        <p:nvSpPr>
          <p:cNvPr id="17417" name="Text Box 13">
            <a:extLst>
              <a:ext uri="{FF2B5EF4-FFF2-40B4-BE49-F238E27FC236}">
                <a16:creationId xmlns:a16="http://schemas.microsoft.com/office/drawing/2014/main" id="{205C2880-6241-B92D-7851-1F0342EC6345}"/>
              </a:ext>
            </a:extLst>
          </p:cNvPr>
          <p:cNvSpPr txBox="1">
            <a:spLocks noChangeArrowheads="1"/>
          </p:cNvSpPr>
          <p:nvPr/>
        </p:nvSpPr>
        <p:spPr bwMode="auto">
          <a:xfrm>
            <a:off x="1543050" y="1371600"/>
            <a:ext cx="120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solidFill>
                  <a:schemeClr val="bg1"/>
                </a:solidFill>
              </a:rPr>
              <a:t>Humans</a:t>
            </a:r>
          </a:p>
        </p:txBody>
      </p:sp>
      <p:sp>
        <p:nvSpPr>
          <p:cNvPr id="17418" name="Text Box 14">
            <a:extLst>
              <a:ext uri="{FF2B5EF4-FFF2-40B4-BE49-F238E27FC236}">
                <a16:creationId xmlns:a16="http://schemas.microsoft.com/office/drawing/2014/main" id="{BCCC9A4D-F7D1-FA6D-F4A4-3EFDDFF3AB06}"/>
              </a:ext>
            </a:extLst>
          </p:cNvPr>
          <p:cNvSpPr txBox="1">
            <a:spLocks noChangeArrowheads="1"/>
          </p:cNvSpPr>
          <p:nvPr/>
        </p:nvSpPr>
        <p:spPr bwMode="auto">
          <a:xfrm>
            <a:off x="1584325" y="2286000"/>
            <a:ext cx="1012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solidFill>
                  <a:schemeClr val="bg1"/>
                </a:solidFill>
              </a:rPr>
              <a:t>Nature</a:t>
            </a:r>
          </a:p>
        </p:txBody>
      </p:sp>
      <p:sp>
        <p:nvSpPr>
          <p:cNvPr id="17419" name="Text Box 15">
            <a:extLst>
              <a:ext uri="{FF2B5EF4-FFF2-40B4-BE49-F238E27FC236}">
                <a16:creationId xmlns:a16="http://schemas.microsoft.com/office/drawing/2014/main" id="{A141CAC3-B8ED-B16B-A968-E4B2C72ABA3E}"/>
              </a:ext>
            </a:extLst>
          </p:cNvPr>
          <p:cNvSpPr txBox="1">
            <a:spLocks noChangeArrowheads="1"/>
          </p:cNvSpPr>
          <p:nvPr/>
        </p:nvSpPr>
        <p:spPr bwMode="auto">
          <a:xfrm>
            <a:off x="1447800" y="1828800"/>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solidFill>
                  <a:schemeClr val="bg1"/>
                </a:solidFill>
              </a:rPr>
              <a:t>Machines</a:t>
            </a:r>
          </a:p>
        </p:txBody>
      </p:sp>
      <p:sp>
        <p:nvSpPr>
          <p:cNvPr id="17420" name="Line 17">
            <a:extLst>
              <a:ext uri="{FF2B5EF4-FFF2-40B4-BE49-F238E27FC236}">
                <a16:creationId xmlns:a16="http://schemas.microsoft.com/office/drawing/2014/main" id="{0D342C9E-93A7-5A23-AB22-4B3ABDB392DD}"/>
              </a:ext>
            </a:extLst>
          </p:cNvPr>
          <p:cNvSpPr>
            <a:spLocks noChangeShapeType="1"/>
          </p:cNvSpPr>
          <p:nvPr/>
        </p:nvSpPr>
        <p:spPr bwMode="auto">
          <a:xfrm>
            <a:off x="3200400" y="2197100"/>
            <a:ext cx="1371600" cy="0"/>
          </a:xfrm>
          <a:prstGeom prst="line">
            <a:avLst/>
          </a:prstGeom>
          <a:noFill/>
          <a:ln w="5715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CH"/>
          </a:p>
        </p:txBody>
      </p:sp>
      <p:sp>
        <p:nvSpPr>
          <p:cNvPr id="17421" name="Text Box 18">
            <a:extLst>
              <a:ext uri="{FF2B5EF4-FFF2-40B4-BE49-F238E27FC236}">
                <a16:creationId xmlns:a16="http://schemas.microsoft.com/office/drawing/2014/main" id="{5ADD05C8-5E2C-89D6-DB51-517C6C354EC6}"/>
              </a:ext>
            </a:extLst>
          </p:cNvPr>
          <p:cNvSpPr txBox="1">
            <a:spLocks noChangeArrowheads="1"/>
          </p:cNvSpPr>
          <p:nvPr/>
        </p:nvSpPr>
        <p:spPr bwMode="auto">
          <a:xfrm>
            <a:off x="3505200" y="1295400"/>
            <a:ext cx="809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input</a:t>
            </a:r>
          </a:p>
        </p:txBody>
      </p:sp>
      <p:sp>
        <p:nvSpPr>
          <p:cNvPr id="17422" name="Text Box 19">
            <a:extLst>
              <a:ext uri="{FF2B5EF4-FFF2-40B4-BE49-F238E27FC236}">
                <a16:creationId xmlns:a16="http://schemas.microsoft.com/office/drawing/2014/main" id="{E449E276-DC0A-E53C-A53B-F97D8C123289}"/>
              </a:ext>
            </a:extLst>
          </p:cNvPr>
          <p:cNvSpPr txBox="1">
            <a:spLocks noChangeArrowheads="1"/>
          </p:cNvSpPr>
          <p:nvPr/>
        </p:nvSpPr>
        <p:spPr bwMode="auto">
          <a:xfrm>
            <a:off x="3429000" y="2146300"/>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output</a:t>
            </a:r>
          </a:p>
        </p:txBody>
      </p:sp>
      <p:sp>
        <p:nvSpPr>
          <p:cNvPr id="17423" name="Line 20">
            <a:extLst>
              <a:ext uri="{FF2B5EF4-FFF2-40B4-BE49-F238E27FC236}">
                <a16:creationId xmlns:a16="http://schemas.microsoft.com/office/drawing/2014/main" id="{175B6BFF-E23C-7B39-869F-8562F845197F}"/>
              </a:ext>
            </a:extLst>
          </p:cNvPr>
          <p:cNvSpPr>
            <a:spLocks noChangeShapeType="1"/>
          </p:cNvSpPr>
          <p:nvPr/>
        </p:nvSpPr>
        <p:spPr bwMode="auto">
          <a:xfrm>
            <a:off x="3200400" y="1808163"/>
            <a:ext cx="13716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17424" name="Text Box 23">
            <a:extLst>
              <a:ext uri="{FF2B5EF4-FFF2-40B4-BE49-F238E27FC236}">
                <a16:creationId xmlns:a16="http://schemas.microsoft.com/office/drawing/2014/main" id="{598C9B9D-E1B4-54FD-1D8A-9B87EC729F0C}"/>
              </a:ext>
            </a:extLst>
          </p:cNvPr>
          <p:cNvSpPr txBox="1">
            <a:spLocks noChangeArrowheads="1"/>
          </p:cNvSpPr>
          <p:nvPr/>
        </p:nvSpPr>
        <p:spPr bwMode="auto">
          <a:xfrm>
            <a:off x="1562100" y="3276600"/>
            <a:ext cx="53721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marL="457200" indent="-457200"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3200">
                <a:solidFill>
                  <a:schemeClr val="accent2"/>
                </a:solidFill>
              </a:rPr>
              <a:t>Optics in Information Systems</a:t>
            </a:r>
          </a:p>
          <a:p>
            <a:pPr eaLnBrk="1" hangingPunct="1"/>
            <a:endParaRPr lang="en-US" altLang="en-CH" sz="3200">
              <a:solidFill>
                <a:schemeClr val="accent2"/>
              </a:solidFill>
            </a:endParaRPr>
          </a:p>
          <a:p>
            <a:pPr eaLnBrk="1" hangingPunct="1">
              <a:buFontTx/>
              <a:buChar char="•"/>
            </a:pPr>
            <a:r>
              <a:rPr lang="en-US" altLang="en-CH" sz="2400"/>
              <a:t>Input:                            Optical sensors</a:t>
            </a:r>
          </a:p>
          <a:p>
            <a:pPr eaLnBrk="1" hangingPunct="1">
              <a:buFontTx/>
              <a:buChar char="•"/>
            </a:pPr>
            <a:r>
              <a:rPr lang="en-US" altLang="en-CH" sz="2400"/>
              <a:t>Output:                         Displays</a:t>
            </a:r>
          </a:p>
          <a:p>
            <a:pPr eaLnBrk="1" hangingPunct="1">
              <a:buFontTx/>
              <a:buChar char="•"/>
            </a:pPr>
            <a:r>
              <a:rPr lang="en-US" altLang="en-CH" sz="2400"/>
              <a:t>Communications:         Fiber Optics</a:t>
            </a:r>
          </a:p>
          <a:p>
            <a:pPr eaLnBrk="1" hangingPunct="1">
              <a:buFontTx/>
              <a:buChar char="•"/>
            </a:pPr>
            <a:r>
              <a:rPr lang="en-US" altLang="en-CH" sz="2400"/>
              <a:t>Memory:                      Optical Disks</a:t>
            </a:r>
          </a:p>
          <a:p>
            <a:pPr eaLnBrk="1" hangingPunct="1">
              <a:buFontTx/>
              <a:buChar char="•"/>
            </a:pPr>
            <a:r>
              <a:rPr lang="en-US" altLang="en-CH" sz="2400"/>
              <a:t>Computing:                  </a:t>
            </a:r>
            <a:r>
              <a:rPr lang="en-US" altLang="en-CH" sz="2400" b="1">
                <a:solidFill>
                  <a:schemeClr val="tx2"/>
                </a:solidFill>
              </a:rPr>
              <a:t>Not Much!</a:t>
            </a:r>
          </a:p>
          <a:p>
            <a:pPr eaLnBrk="1" hangingPunct="1">
              <a:buFontTx/>
              <a:buChar char="•"/>
            </a:pPr>
            <a:endParaRPr lang="en-US" altLang="en-CH" sz="2400" b="1">
              <a:solidFill>
                <a:schemeClr val="tx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4">
            <a:extLst>
              <a:ext uri="{FF2B5EF4-FFF2-40B4-BE49-F238E27FC236}">
                <a16:creationId xmlns:a16="http://schemas.microsoft.com/office/drawing/2014/main" id="{0CEB88D8-D425-31D2-3F33-65D7913C97A9}"/>
              </a:ext>
            </a:extLst>
          </p:cNvPr>
          <p:cNvGrpSpPr>
            <a:grpSpLocks/>
          </p:cNvGrpSpPr>
          <p:nvPr/>
        </p:nvGrpSpPr>
        <p:grpSpPr bwMode="auto">
          <a:xfrm>
            <a:off x="533400" y="1736725"/>
            <a:ext cx="4114800" cy="3902075"/>
            <a:chOff x="1152" y="2736"/>
            <a:chExt cx="4073" cy="1340"/>
          </a:xfrm>
        </p:grpSpPr>
        <p:sp>
          <p:nvSpPr>
            <p:cNvPr id="38949" name="Text Box 5">
              <a:extLst>
                <a:ext uri="{FF2B5EF4-FFF2-40B4-BE49-F238E27FC236}">
                  <a16:creationId xmlns:a16="http://schemas.microsoft.com/office/drawing/2014/main" id="{0BF52493-9276-CFEB-3208-C8A3273ECA79}"/>
                </a:ext>
              </a:extLst>
            </p:cNvPr>
            <p:cNvSpPr txBox="1">
              <a:spLocks noChangeArrowheads="1"/>
            </p:cNvSpPr>
            <p:nvPr/>
          </p:nvSpPr>
          <p:spPr bwMode="auto">
            <a:xfrm>
              <a:off x="1152" y="3404"/>
              <a:ext cx="641"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X</a:t>
              </a:r>
              <a:r>
                <a:rPr kumimoji="1" lang="en-US" altLang="ja-JP" sz="1200" baseline="-25000">
                  <a:ea typeface="MS Mincho" panose="02020609040205080304" pitchFamily="49" charset="-128"/>
                </a:rPr>
                <a:t>2</a:t>
              </a:r>
              <a:endParaRPr kumimoji="1" lang="en-US" altLang="en-CH" sz="2400">
                <a:ea typeface="新細明體" panose="02020500000000000000" pitchFamily="18" charset="-120"/>
              </a:endParaRPr>
            </a:p>
          </p:txBody>
        </p:sp>
        <p:sp>
          <p:nvSpPr>
            <p:cNvPr id="38950" name="Text Box 6">
              <a:extLst>
                <a:ext uri="{FF2B5EF4-FFF2-40B4-BE49-F238E27FC236}">
                  <a16:creationId xmlns:a16="http://schemas.microsoft.com/office/drawing/2014/main" id="{5E081891-7C44-0905-E97A-1AB88867F4A8}"/>
                </a:ext>
              </a:extLst>
            </p:cNvPr>
            <p:cNvSpPr txBox="1">
              <a:spLocks noChangeArrowheads="1"/>
            </p:cNvSpPr>
            <p:nvPr/>
          </p:nvSpPr>
          <p:spPr bwMode="auto">
            <a:xfrm>
              <a:off x="1152" y="3060"/>
              <a:ext cx="641"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X</a:t>
              </a:r>
              <a:r>
                <a:rPr kumimoji="1" lang="en-US" altLang="ja-JP" sz="1200" baseline="-25000">
                  <a:ea typeface="MS Mincho" panose="02020609040205080304" pitchFamily="49" charset="-128"/>
                </a:rPr>
                <a:t>1</a:t>
              </a:r>
              <a:endParaRPr kumimoji="1" lang="en-US" altLang="en-CH" sz="2400">
                <a:ea typeface="新細明體" panose="02020500000000000000" pitchFamily="18" charset="-120"/>
              </a:endParaRPr>
            </a:p>
          </p:txBody>
        </p:sp>
        <p:grpSp>
          <p:nvGrpSpPr>
            <p:cNvPr id="38951" name="Group 7">
              <a:extLst>
                <a:ext uri="{FF2B5EF4-FFF2-40B4-BE49-F238E27FC236}">
                  <a16:creationId xmlns:a16="http://schemas.microsoft.com/office/drawing/2014/main" id="{FACEA86E-891A-ADBC-A157-2C38003DF0D5}"/>
                </a:ext>
              </a:extLst>
            </p:cNvPr>
            <p:cNvGrpSpPr>
              <a:grpSpLocks/>
            </p:cNvGrpSpPr>
            <p:nvPr/>
          </p:nvGrpSpPr>
          <p:grpSpPr bwMode="auto">
            <a:xfrm>
              <a:off x="1658" y="2736"/>
              <a:ext cx="3567" cy="1340"/>
              <a:chOff x="1658" y="2736"/>
              <a:chExt cx="3567" cy="1340"/>
            </a:xfrm>
          </p:grpSpPr>
          <p:sp>
            <p:nvSpPr>
              <p:cNvPr id="38952" name="Rectangle 8">
                <a:extLst>
                  <a:ext uri="{FF2B5EF4-FFF2-40B4-BE49-F238E27FC236}">
                    <a16:creationId xmlns:a16="http://schemas.microsoft.com/office/drawing/2014/main" id="{5AAA27E4-6F29-25FC-9B77-94A3826ECE50}"/>
                  </a:ext>
                </a:extLst>
              </p:cNvPr>
              <p:cNvSpPr>
                <a:spLocks noChangeArrowheads="1"/>
              </p:cNvSpPr>
              <p:nvPr/>
            </p:nvSpPr>
            <p:spPr bwMode="auto">
              <a:xfrm flipH="1">
                <a:off x="3121" y="3212"/>
                <a:ext cx="520" cy="447"/>
              </a:xfrm>
              <a:prstGeom prst="rect">
                <a:avLst/>
              </a:prstGeom>
              <a:solidFill>
                <a:srgbClr val="00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8953" name="Line 9">
                <a:extLst>
                  <a:ext uri="{FF2B5EF4-FFF2-40B4-BE49-F238E27FC236}">
                    <a16:creationId xmlns:a16="http://schemas.microsoft.com/office/drawing/2014/main" id="{6D2B2FEC-878B-9B62-67DE-5EB55D3400BF}"/>
                  </a:ext>
                </a:extLst>
              </p:cNvPr>
              <p:cNvSpPr>
                <a:spLocks noChangeShapeType="1"/>
              </p:cNvSpPr>
              <p:nvPr/>
            </p:nvSpPr>
            <p:spPr bwMode="auto">
              <a:xfrm flipH="1">
                <a:off x="2240" y="3438"/>
                <a:ext cx="2369" cy="0"/>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en-CH"/>
              </a:p>
            </p:txBody>
          </p:sp>
          <p:sp>
            <p:nvSpPr>
              <p:cNvPr id="38954" name="Line 10">
                <a:extLst>
                  <a:ext uri="{FF2B5EF4-FFF2-40B4-BE49-F238E27FC236}">
                    <a16:creationId xmlns:a16="http://schemas.microsoft.com/office/drawing/2014/main" id="{DFAC702E-86C8-4784-2799-A660856E25C0}"/>
                  </a:ext>
                </a:extLst>
              </p:cNvPr>
              <p:cNvSpPr>
                <a:spLocks noChangeShapeType="1"/>
              </p:cNvSpPr>
              <p:nvPr/>
            </p:nvSpPr>
            <p:spPr bwMode="auto">
              <a:xfrm>
                <a:off x="2676" y="3234"/>
                <a:ext cx="1242" cy="339"/>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8955" name="Line 11">
                <a:extLst>
                  <a:ext uri="{FF2B5EF4-FFF2-40B4-BE49-F238E27FC236}">
                    <a16:creationId xmlns:a16="http://schemas.microsoft.com/office/drawing/2014/main" id="{6E2C35AC-73BE-B935-8AF8-F0ECB9136FB2}"/>
                  </a:ext>
                </a:extLst>
              </p:cNvPr>
              <p:cNvSpPr>
                <a:spLocks noChangeShapeType="1"/>
              </p:cNvSpPr>
              <p:nvPr/>
            </p:nvSpPr>
            <p:spPr bwMode="auto">
              <a:xfrm flipV="1">
                <a:off x="2682" y="3311"/>
                <a:ext cx="1223" cy="325"/>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8956" name="Rectangle 12">
                <a:extLst>
                  <a:ext uri="{FF2B5EF4-FFF2-40B4-BE49-F238E27FC236}">
                    <a16:creationId xmlns:a16="http://schemas.microsoft.com/office/drawing/2014/main" id="{E8519468-B0B6-469C-F461-E4030226014C}"/>
                  </a:ext>
                </a:extLst>
              </p:cNvPr>
              <p:cNvSpPr>
                <a:spLocks noChangeArrowheads="1"/>
              </p:cNvSpPr>
              <p:nvPr/>
            </p:nvSpPr>
            <p:spPr bwMode="auto">
              <a:xfrm flipH="1">
                <a:off x="3974" y="3084"/>
                <a:ext cx="52" cy="293"/>
              </a:xfrm>
              <a:prstGeom prst="rect">
                <a:avLst/>
              </a:prstGeom>
              <a:solidFill>
                <a:srgbClr val="000000"/>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8957" name="Rectangle 13">
                <a:extLst>
                  <a:ext uri="{FF2B5EF4-FFF2-40B4-BE49-F238E27FC236}">
                    <a16:creationId xmlns:a16="http://schemas.microsoft.com/office/drawing/2014/main" id="{D2F7676C-97EA-7A13-8F0E-815816AD0E88}"/>
                  </a:ext>
                </a:extLst>
              </p:cNvPr>
              <p:cNvSpPr>
                <a:spLocks noChangeArrowheads="1"/>
              </p:cNvSpPr>
              <p:nvPr/>
            </p:nvSpPr>
            <p:spPr bwMode="auto">
              <a:xfrm flipH="1">
                <a:off x="3974" y="3474"/>
                <a:ext cx="52" cy="294"/>
              </a:xfrm>
              <a:prstGeom prst="rect">
                <a:avLst/>
              </a:prstGeom>
              <a:solidFill>
                <a:srgbClr val="000000"/>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8958" name="Oval 14">
                <a:extLst>
                  <a:ext uri="{FF2B5EF4-FFF2-40B4-BE49-F238E27FC236}">
                    <a16:creationId xmlns:a16="http://schemas.microsoft.com/office/drawing/2014/main" id="{2E70F6FE-DC2E-96A2-407D-0F36D21A2B65}"/>
                  </a:ext>
                </a:extLst>
              </p:cNvPr>
              <p:cNvSpPr>
                <a:spLocks noChangeArrowheads="1"/>
              </p:cNvSpPr>
              <p:nvPr/>
            </p:nvSpPr>
            <p:spPr bwMode="auto">
              <a:xfrm flipH="1">
                <a:off x="3360" y="3406"/>
                <a:ext cx="52" cy="45"/>
              </a:xfrm>
              <a:prstGeom prst="ellipse">
                <a:avLst/>
              </a:prstGeom>
              <a:solidFill>
                <a:srgbClr val="000000"/>
              </a:solidFill>
              <a:ln w="9525">
                <a:solidFill>
                  <a:srgbClr val="000000"/>
                </a:solidFill>
                <a:round/>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8959" name="Text Box 15">
                <a:extLst>
                  <a:ext uri="{FF2B5EF4-FFF2-40B4-BE49-F238E27FC236}">
                    <a16:creationId xmlns:a16="http://schemas.microsoft.com/office/drawing/2014/main" id="{70786837-8C9C-F0BE-1CC2-E013751576AD}"/>
                  </a:ext>
                </a:extLst>
              </p:cNvPr>
              <p:cNvSpPr txBox="1">
                <a:spLocks noChangeArrowheads="1"/>
              </p:cNvSpPr>
              <p:nvPr/>
            </p:nvSpPr>
            <p:spPr bwMode="auto">
              <a:xfrm>
                <a:off x="4234" y="3278"/>
                <a:ext cx="991" cy="335"/>
              </a:xfrm>
              <a:prstGeom prst="rect">
                <a:avLst/>
              </a:prstGeom>
              <a:solidFill>
                <a:schemeClr val="bg1"/>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detector</a:t>
                </a:r>
                <a:endParaRPr kumimoji="1" lang="en-US" altLang="en-CH" sz="2400">
                  <a:ea typeface="新細明體" panose="02020500000000000000" pitchFamily="18" charset="-120"/>
                </a:endParaRPr>
              </a:p>
            </p:txBody>
          </p:sp>
          <p:grpSp>
            <p:nvGrpSpPr>
              <p:cNvPr id="38960" name="Group 16">
                <a:extLst>
                  <a:ext uri="{FF2B5EF4-FFF2-40B4-BE49-F238E27FC236}">
                    <a16:creationId xmlns:a16="http://schemas.microsoft.com/office/drawing/2014/main" id="{A33B96C6-E6D1-49E7-518C-CCDAF8A9B6B3}"/>
                  </a:ext>
                </a:extLst>
              </p:cNvPr>
              <p:cNvGrpSpPr>
                <a:grpSpLocks/>
              </p:cNvGrpSpPr>
              <p:nvPr/>
            </p:nvGrpSpPr>
            <p:grpSpPr bwMode="auto">
              <a:xfrm>
                <a:off x="3513" y="3389"/>
                <a:ext cx="315" cy="116"/>
                <a:chOff x="6470" y="2301"/>
                <a:chExt cx="350" cy="150"/>
              </a:xfrm>
            </p:grpSpPr>
            <p:sp>
              <p:nvSpPr>
                <p:cNvPr id="38968" name="Line 17">
                  <a:extLst>
                    <a:ext uri="{FF2B5EF4-FFF2-40B4-BE49-F238E27FC236}">
                      <a16:creationId xmlns:a16="http://schemas.microsoft.com/office/drawing/2014/main" id="{F2750567-DF41-B22F-0BF3-33CBD6B478AC}"/>
                    </a:ext>
                  </a:extLst>
                </p:cNvPr>
                <p:cNvSpPr>
                  <a:spLocks noChangeShapeType="1"/>
                </p:cNvSpPr>
                <p:nvPr/>
              </p:nvSpPr>
              <p:spPr bwMode="auto">
                <a:xfrm>
                  <a:off x="6675" y="2367"/>
                  <a:ext cx="145" cy="1"/>
                </a:xfrm>
                <a:prstGeom prst="line">
                  <a:avLst/>
                </a:prstGeom>
                <a:noFill/>
                <a:ln w="9525">
                  <a:solidFill>
                    <a:srgbClr val="FF00FF"/>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nvGrpSpPr>
                <p:cNvPr id="38969" name="Group 18">
                  <a:extLst>
                    <a:ext uri="{FF2B5EF4-FFF2-40B4-BE49-F238E27FC236}">
                      <a16:creationId xmlns:a16="http://schemas.microsoft.com/office/drawing/2014/main" id="{B80C4204-3085-58F9-7BD5-8688DCCD5EFF}"/>
                    </a:ext>
                  </a:extLst>
                </p:cNvPr>
                <p:cNvGrpSpPr>
                  <a:grpSpLocks/>
                </p:cNvGrpSpPr>
                <p:nvPr/>
              </p:nvGrpSpPr>
              <p:grpSpPr bwMode="auto">
                <a:xfrm>
                  <a:off x="6470" y="2301"/>
                  <a:ext cx="187" cy="150"/>
                  <a:chOff x="6470" y="2301"/>
                  <a:chExt cx="360" cy="150"/>
                </a:xfrm>
              </p:grpSpPr>
              <p:sp>
                <p:nvSpPr>
                  <p:cNvPr id="38970" name="Freeform 19">
                    <a:extLst>
                      <a:ext uri="{FF2B5EF4-FFF2-40B4-BE49-F238E27FC236}">
                        <a16:creationId xmlns:a16="http://schemas.microsoft.com/office/drawing/2014/main" id="{FBF4F851-F842-B839-5EB0-3E0995E66B62}"/>
                      </a:ext>
                    </a:extLst>
                  </p:cNvPr>
                  <p:cNvSpPr>
                    <a:spLocks/>
                  </p:cNvSpPr>
                  <p:nvPr/>
                </p:nvSpPr>
                <p:spPr bwMode="auto">
                  <a:xfrm>
                    <a:off x="6614" y="2301"/>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8971" name="Freeform 20">
                    <a:extLst>
                      <a:ext uri="{FF2B5EF4-FFF2-40B4-BE49-F238E27FC236}">
                        <a16:creationId xmlns:a16="http://schemas.microsoft.com/office/drawing/2014/main" id="{85821870-FEB7-06E3-4FD3-E5B7D699A56C}"/>
                      </a:ext>
                    </a:extLst>
                  </p:cNvPr>
                  <p:cNvSpPr>
                    <a:spLocks/>
                  </p:cNvSpPr>
                  <p:nvPr/>
                </p:nvSpPr>
                <p:spPr bwMode="auto">
                  <a:xfrm>
                    <a:off x="6470" y="2307"/>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pic>
            <p:nvPicPr>
              <p:cNvPr id="38961" name="Picture 21" descr="one_pulse">
                <a:extLst>
                  <a:ext uri="{FF2B5EF4-FFF2-40B4-BE49-F238E27FC236}">
                    <a16:creationId xmlns:a16="http://schemas.microsoft.com/office/drawing/2014/main" id="{17C05C94-D9C9-88F7-D6F2-E270B291A9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 y="3298"/>
                <a:ext cx="324"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62" name="Line 22">
                <a:extLst>
                  <a:ext uri="{FF2B5EF4-FFF2-40B4-BE49-F238E27FC236}">
                    <a16:creationId xmlns:a16="http://schemas.microsoft.com/office/drawing/2014/main" id="{C78DD87C-291A-5266-C5C1-7C29C12E40E6}"/>
                  </a:ext>
                </a:extLst>
              </p:cNvPr>
              <p:cNvSpPr>
                <a:spLocks noChangeShapeType="1"/>
              </p:cNvSpPr>
              <p:nvPr/>
            </p:nvSpPr>
            <p:spPr bwMode="auto">
              <a:xfrm flipH="1">
                <a:off x="1670" y="3627"/>
                <a:ext cx="87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pic>
            <p:nvPicPr>
              <p:cNvPr id="38963" name="Picture 23" descr="one_pulse">
                <a:extLst>
                  <a:ext uri="{FF2B5EF4-FFF2-40B4-BE49-F238E27FC236}">
                    <a16:creationId xmlns:a16="http://schemas.microsoft.com/office/drawing/2014/main" id="{068638B3-8AA4-262D-9140-07DB4C330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 y="2911"/>
                <a:ext cx="324"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64" name="Line 24">
                <a:extLst>
                  <a:ext uri="{FF2B5EF4-FFF2-40B4-BE49-F238E27FC236}">
                    <a16:creationId xmlns:a16="http://schemas.microsoft.com/office/drawing/2014/main" id="{A8D48028-9127-E21B-68AC-E6DEFC9D6775}"/>
                  </a:ext>
                </a:extLst>
              </p:cNvPr>
              <p:cNvSpPr>
                <a:spLocks noChangeShapeType="1"/>
              </p:cNvSpPr>
              <p:nvPr/>
            </p:nvSpPr>
            <p:spPr bwMode="auto">
              <a:xfrm flipH="1">
                <a:off x="1658" y="3234"/>
                <a:ext cx="78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8965" name="Oval 25">
                <a:extLst>
                  <a:ext uri="{FF2B5EF4-FFF2-40B4-BE49-F238E27FC236}">
                    <a16:creationId xmlns:a16="http://schemas.microsoft.com/office/drawing/2014/main" id="{2FC7850E-BF45-31F2-25BF-1E15A331863F}"/>
                  </a:ext>
                </a:extLst>
              </p:cNvPr>
              <p:cNvSpPr>
                <a:spLocks noChangeArrowheads="1"/>
              </p:cNvSpPr>
              <p:nvPr/>
            </p:nvSpPr>
            <p:spPr bwMode="auto">
              <a:xfrm flipH="1">
                <a:off x="2450" y="2736"/>
                <a:ext cx="259" cy="1340"/>
              </a:xfrm>
              <a:prstGeom prst="ellipse">
                <a:avLst/>
              </a:prstGeom>
              <a:gradFill rotWithShape="0">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8966" name="Line 26">
                <a:extLst>
                  <a:ext uri="{FF2B5EF4-FFF2-40B4-BE49-F238E27FC236}">
                    <a16:creationId xmlns:a16="http://schemas.microsoft.com/office/drawing/2014/main" id="{7A9FBDCA-5254-BAEA-76D1-B8D3F3473EB9}"/>
                  </a:ext>
                </a:extLst>
              </p:cNvPr>
              <p:cNvSpPr>
                <a:spLocks noChangeShapeType="1"/>
              </p:cNvSpPr>
              <p:nvPr/>
            </p:nvSpPr>
            <p:spPr bwMode="auto">
              <a:xfrm>
                <a:off x="1674" y="3234"/>
                <a:ext cx="269" cy="5"/>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sp>
            <p:nvSpPr>
              <p:cNvPr id="38967" name="Line 27">
                <a:extLst>
                  <a:ext uri="{FF2B5EF4-FFF2-40B4-BE49-F238E27FC236}">
                    <a16:creationId xmlns:a16="http://schemas.microsoft.com/office/drawing/2014/main" id="{7E7FB706-C83E-3DAF-60D6-5F37D770B826}"/>
                  </a:ext>
                </a:extLst>
              </p:cNvPr>
              <p:cNvSpPr>
                <a:spLocks noChangeShapeType="1"/>
              </p:cNvSpPr>
              <p:nvPr/>
            </p:nvSpPr>
            <p:spPr bwMode="auto">
              <a:xfrm>
                <a:off x="1674" y="3628"/>
                <a:ext cx="269" cy="5"/>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grpSp>
      <p:grpSp>
        <p:nvGrpSpPr>
          <p:cNvPr id="38915" name="Group 28">
            <a:extLst>
              <a:ext uri="{FF2B5EF4-FFF2-40B4-BE49-F238E27FC236}">
                <a16:creationId xmlns:a16="http://schemas.microsoft.com/office/drawing/2014/main" id="{03859C89-F8E3-E0AF-7168-12BF070E9B14}"/>
              </a:ext>
            </a:extLst>
          </p:cNvPr>
          <p:cNvGrpSpPr>
            <a:grpSpLocks/>
          </p:cNvGrpSpPr>
          <p:nvPr/>
        </p:nvGrpSpPr>
        <p:grpSpPr bwMode="auto">
          <a:xfrm>
            <a:off x="5013325" y="1606550"/>
            <a:ext cx="4054475" cy="4184650"/>
            <a:chOff x="6096" y="2531"/>
            <a:chExt cx="5022" cy="5602"/>
          </a:xfrm>
        </p:grpSpPr>
        <p:sp>
          <p:nvSpPr>
            <p:cNvPr id="38917" name="Text Box 29">
              <a:extLst>
                <a:ext uri="{FF2B5EF4-FFF2-40B4-BE49-F238E27FC236}">
                  <a16:creationId xmlns:a16="http://schemas.microsoft.com/office/drawing/2014/main" id="{BDB9A004-7313-A804-C1C7-EB977D9DBDE9}"/>
                </a:ext>
              </a:extLst>
            </p:cNvPr>
            <p:cNvSpPr txBox="1">
              <a:spLocks noChangeArrowheads="1"/>
            </p:cNvSpPr>
            <p:nvPr/>
          </p:nvSpPr>
          <p:spPr bwMode="auto">
            <a:xfrm>
              <a:off x="6480" y="7632"/>
              <a:ext cx="4497" cy="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Experimental Truth Table for AND gate</a:t>
              </a:r>
              <a:endParaRPr kumimoji="1" lang="en-US" altLang="en-CH" sz="2400">
                <a:ea typeface="新細明體" panose="02020500000000000000" pitchFamily="18" charset="-120"/>
              </a:endParaRPr>
            </a:p>
          </p:txBody>
        </p:sp>
        <p:pic>
          <p:nvPicPr>
            <p:cNvPr id="38918" name="Picture 30" descr="no_light">
              <a:extLst>
                <a:ext uri="{FF2B5EF4-FFF2-40B4-BE49-F238E27FC236}">
                  <a16:creationId xmlns:a16="http://schemas.microsoft.com/office/drawing/2014/main" id="{FB6702F0-FE84-2E66-96B4-2B1DD39B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 y="4143"/>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31" descr="no_light">
              <a:extLst>
                <a:ext uri="{FF2B5EF4-FFF2-40B4-BE49-F238E27FC236}">
                  <a16:creationId xmlns:a16="http://schemas.microsoft.com/office/drawing/2014/main" id="{84378354-3873-9147-F6EA-D37326FCB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 y="3063"/>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32" descr="no_light">
              <a:extLst>
                <a:ext uri="{FF2B5EF4-FFF2-40B4-BE49-F238E27FC236}">
                  <a16:creationId xmlns:a16="http://schemas.microsoft.com/office/drawing/2014/main" id="{34447378-1F40-5E9F-93A5-264BA445F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7" y="3063"/>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33" descr="no_light">
              <a:extLst>
                <a:ext uri="{FF2B5EF4-FFF2-40B4-BE49-F238E27FC236}">
                  <a16:creationId xmlns:a16="http://schemas.microsoft.com/office/drawing/2014/main" id="{A30070D1-E161-4D30-67E2-B662278A5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 y="3063"/>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34" descr="no_light">
              <a:extLst>
                <a:ext uri="{FF2B5EF4-FFF2-40B4-BE49-F238E27FC236}">
                  <a16:creationId xmlns:a16="http://schemas.microsoft.com/office/drawing/2014/main" id="{AFBD8DFA-44BD-2E9A-FDCF-EC5622505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6" y="4143"/>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35" descr="no_light">
              <a:extLst>
                <a:ext uri="{FF2B5EF4-FFF2-40B4-BE49-F238E27FC236}">
                  <a16:creationId xmlns:a16="http://schemas.microsoft.com/office/drawing/2014/main" id="{3452ED61-02BA-6F9C-0E09-2801786B1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7" y="5229"/>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36" descr="g_0_1">
              <a:extLst>
                <a:ext uri="{FF2B5EF4-FFF2-40B4-BE49-F238E27FC236}">
                  <a16:creationId xmlns:a16="http://schemas.microsoft.com/office/drawing/2014/main" id="{8EC40906-014F-B869-B443-4555390F6C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2" y="6307"/>
              <a:ext cx="1641" cy="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37" descr="IR_light">
              <a:extLst>
                <a:ext uri="{FF2B5EF4-FFF2-40B4-BE49-F238E27FC236}">
                  <a16:creationId xmlns:a16="http://schemas.microsoft.com/office/drawing/2014/main" id="{B736527F-88E5-A1E5-4CFA-83CDBF943F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 y="5205"/>
              <a:ext cx="1584"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6" name="Picture 38" descr="IR_light">
              <a:extLst>
                <a:ext uri="{FF2B5EF4-FFF2-40B4-BE49-F238E27FC236}">
                  <a16:creationId xmlns:a16="http://schemas.microsoft.com/office/drawing/2014/main" id="{F532D53D-DAD7-C696-DBE4-E6208A24E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 y="6270"/>
              <a:ext cx="1584"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7" name="Text Box 39">
              <a:extLst>
                <a:ext uri="{FF2B5EF4-FFF2-40B4-BE49-F238E27FC236}">
                  <a16:creationId xmlns:a16="http://schemas.microsoft.com/office/drawing/2014/main" id="{012FA5E6-C7F6-AAFA-2852-1D11F211DF7D}"/>
                </a:ext>
              </a:extLst>
            </p:cNvPr>
            <p:cNvSpPr txBox="1">
              <a:spLocks noChangeArrowheads="1"/>
            </p:cNvSpPr>
            <p:nvPr/>
          </p:nvSpPr>
          <p:spPr bwMode="auto">
            <a:xfrm>
              <a:off x="6706" y="2574"/>
              <a:ext cx="1648"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X</a:t>
              </a:r>
              <a:r>
                <a:rPr kumimoji="1" lang="en-US" altLang="ja-JP" sz="1200" baseline="-25000">
                  <a:ea typeface="MS Mincho" panose="02020609040205080304" pitchFamily="49" charset="-128"/>
                </a:rPr>
                <a:t>1</a:t>
              </a:r>
              <a:endParaRPr kumimoji="1" lang="en-US" altLang="en-CH" sz="2400">
                <a:ea typeface="新細明體" panose="02020500000000000000" pitchFamily="18" charset="-120"/>
              </a:endParaRPr>
            </a:p>
          </p:txBody>
        </p:sp>
        <p:sp>
          <p:nvSpPr>
            <p:cNvPr id="38928" name="Text Box 40">
              <a:extLst>
                <a:ext uri="{FF2B5EF4-FFF2-40B4-BE49-F238E27FC236}">
                  <a16:creationId xmlns:a16="http://schemas.microsoft.com/office/drawing/2014/main" id="{B7F3B275-11B8-2299-D280-6FDD98C5E689}"/>
                </a:ext>
              </a:extLst>
            </p:cNvPr>
            <p:cNvSpPr txBox="1">
              <a:spLocks noChangeArrowheads="1"/>
            </p:cNvSpPr>
            <p:nvPr/>
          </p:nvSpPr>
          <p:spPr bwMode="auto">
            <a:xfrm>
              <a:off x="8172" y="2574"/>
              <a:ext cx="1647" cy="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X</a:t>
              </a:r>
              <a:r>
                <a:rPr kumimoji="1" lang="en-US" altLang="ja-JP" sz="1200" baseline="-25000">
                  <a:ea typeface="MS Mincho" panose="02020609040205080304" pitchFamily="49" charset="-128"/>
                </a:rPr>
                <a:t>2</a:t>
              </a:r>
              <a:endParaRPr kumimoji="1" lang="en-US" altLang="en-CH" sz="2400">
                <a:ea typeface="新細明體" panose="02020500000000000000" pitchFamily="18" charset="-120"/>
              </a:endParaRPr>
            </a:p>
          </p:txBody>
        </p:sp>
        <p:sp>
          <p:nvSpPr>
            <p:cNvPr id="38929" name="Text Box 41">
              <a:extLst>
                <a:ext uri="{FF2B5EF4-FFF2-40B4-BE49-F238E27FC236}">
                  <a16:creationId xmlns:a16="http://schemas.microsoft.com/office/drawing/2014/main" id="{2C19D2F4-8533-7C54-B957-9CE58B8EC22D}"/>
                </a:ext>
              </a:extLst>
            </p:cNvPr>
            <p:cNvSpPr txBox="1">
              <a:spLocks noChangeArrowheads="1"/>
            </p:cNvSpPr>
            <p:nvPr/>
          </p:nvSpPr>
          <p:spPr bwMode="auto">
            <a:xfrm>
              <a:off x="9508" y="2546"/>
              <a:ext cx="1355"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1200"/>
                </a:spcBef>
                <a:spcAft>
                  <a:spcPts val="300"/>
                </a:spcAft>
              </a:pPr>
              <a:r>
                <a:rPr kumimoji="1" lang="en-US" altLang="ja-JP" sz="1200" b="1">
                  <a:ea typeface="MS Mincho" panose="02020609040205080304" pitchFamily="49" charset="-128"/>
                </a:rPr>
                <a:t>AND</a:t>
              </a:r>
              <a:endParaRPr kumimoji="1" lang="en-US" altLang="en-CH" sz="2400">
                <a:ea typeface="新細明體" panose="02020500000000000000" pitchFamily="18" charset="-120"/>
              </a:endParaRPr>
            </a:p>
          </p:txBody>
        </p:sp>
        <p:sp>
          <p:nvSpPr>
            <p:cNvPr id="38930" name="Line 42">
              <a:extLst>
                <a:ext uri="{FF2B5EF4-FFF2-40B4-BE49-F238E27FC236}">
                  <a16:creationId xmlns:a16="http://schemas.microsoft.com/office/drawing/2014/main" id="{D3DA649E-CF85-A540-5226-1ED78FE8534B}"/>
                </a:ext>
              </a:extLst>
            </p:cNvPr>
            <p:cNvSpPr>
              <a:spLocks noChangeShapeType="1"/>
            </p:cNvSpPr>
            <p:nvPr/>
          </p:nvSpPr>
          <p:spPr bwMode="auto">
            <a:xfrm>
              <a:off x="6096" y="3174"/>
              <a:ext cx="481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pic>
          <p:nvPicPr>
            <p:cNvPr id="38931" name="Picture 43" descr="no_light">
              <a:extLst>
                <a:ext uri="{FF2B5EF4-FFF2-40B4-BE49-F238E27FC236}">
                  <a16:creationId xmlns:a16="http://schemas.microsoft.com/office/drawing/2014/main" id="{070CE3A3-3E60-5CFE-C757-ACE8E44B8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 y="5190"/>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2" name="Line 44">
              <a:extLst>
                <a:ext uri="{FF2B5EF4-FFF2-40B4-BE49-F238E27FC236}">
                  <a16:creationId xmlns:a16="http://schemas.microsoft.com/office/drawing/2014/main" id="{EC3EA288-61F3-5BA3-BE24-73866A777C64}"/>
                </a:ext>
              </a:extLst>
            </p:cNvPr>
            <p:cNvSpPr>
              <a:spLocks noChangeShapeType="1"/>
            </p:cNvSpPr>
            <p:nvPr/>
          </p:nvSpPr>
          <p:spPr bwMode="auto">
            <a:xfrm>
              <a:off x="6336" y="2572"/>
              <a:ext cx="0" cy="49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8933" name="Text Box 45">
              <a:extLst>
                <a:ext uri="{FF2B5EF4-FFF2-40B4-BE49-F238E27FC236}">
                  <a16:creationId xmlns:a16="http://schemas.microsoft.com/office/drawing/2014/main" id="{2A04E767-BA3D-5F5A-CA1E-ECAE04F7DD2A}"/>
                </a:ext>
              </a:extLst>
            </p:cNvPr>
            <p:cNvSpPr txBox="1">
              <a:spLocks noChangeArrowheads="1"/>
            </p:cNvSpPr>
            <p:nvPr/>
          </p:nvSpPr>
          <p:spPr bwMode="auto">
            <a:xfrm>
              <a:off x="7074" y="3261"/>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‘0’</a:t>
              </a:r>
              <a:endParaRPr kumimoji="1" lang="en-US" altLang="en-CH" sz="2400">
                <a:ea typeface="新細明體" panose="02020500000000000000" pitchFamily="18" charset="-120"/>
              </a:endParaRPr>
            </a:p>
          </p:txBody>
        </p:sp>
        <p:sp>
          <p:nvSpPr>
            <p:cNvPr id="38934" name="Text Box 46">
              <a:extLst>
                <a:ext uri="{FF2B5EF4-FFF2-40B4-BE49-F238E27FC236}">
                  <a16:creationId xmlns:a16="http://schemas.microsoft.com/office/drawing/2014/main" id="{9CECAF94-D345-B494-4378-442D30DF7611}"/>
                </a:ext>
              </a:extLst>
            </p:cNvPr>
            <p:cNvSpPr txBox="1">
              <a:spLocks noChangeArrowheads="1"/>
            </p:cNvSpPr>
            <p:nvPr/>
          </p:nvSpPr>
          <p:spPr bwMode="auto">
            <a:xfrm>
              <a:off x="8607" y="3261"/>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‘0’</a:t>
              </a:r>
              <a:endParaRPr kumimoji="1" lang="en-US" altLang="en-CH" sz="2400">
                <a:ea typeface="新細明體" panose="02020500000000000000" pitchFamily="18" charset="-120"/>
              </a:endParaRPr>
            </a:p>
          </p:txBody>
        </p:sp>
        <p:sp>
          <p:nvSpPr>
            <p:cNvPr id="38935" name="Text Box 47">
              <a:extLst>
                <a:ext uri="{FF2B5EF4-FFF2-40B4-BE49-F238E27FC236}">
                  <a16:creationId xmlns:a16="http://schemas.microsoft.com/office/drawing/2014/main" id="{1599CEBB-3581-09A9-35CE-B03B379F437C}"/>
                </a:ext>
              </a:extLst>
            </p:cNvPr>
            <p:cNvSpPr txBox="1">
              <a:spLocks noChangeArrowheads="1"/>
            </p:cNvSpPr>
            <p:nvPr/>
          </p:nvSpPr>
          <p:spPr bwMode="auto">
            <a:xfrm>
              <a:off x="7117" y="4320"/>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‘0’</a:t>
              </a:r>
              <a:endParaRPr kumimoji="1" lang="en-US" altLang="en-CH" sz="2400">
                <a:ea typeface="新細明體" panose="02020500000000000000" pitchFamily="18" charset="-120"/>
              </a:endParaRPr>
            </a:p>
          </p:txBody>
        </p:sp>
        <p:sp>
          <p:nvSpPr>
            <p:cNvPr id="38936" name="Text Box 48">
              <a:extLst>
                <a:ext uri="{FF2B5EF4-FFF2-40B4-BE49-F238E27FC236}">
                  <a16:creationId xmlns:a16="http://schemas.microsoft.com/office/drawing/2014/main" id="{FA1C0F3C-F8CF-59CC-5EE5-77866FD34C82}"/>
                </a:ext>
              </a:extLst>
            </p:cNvPr>
            <p:cNvSpPr txBox="1">
              <a:spLocks noChangeArrowheads="1"/>
            </p:cNvSpPr>
            <p:nvPr/>
          </p:nvSpPr>
          <p:spPr bwMode="auto">
            <a:xfrm>
              <a:off x="8607" y="5418"/>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‘0’</a:t>
              </a:r>
              <a:endParaRPr kumimoji="1" lang="en-US" altLang="en-CH" sz="2400">
                <a:ea typeface="新細明體" panose="02020500000000000000" pitchFamily="18" charset="-120"/>
              </a:endParaRPr>
            </a:p>
          </p:txBody>
        </p:sp>
        <p:sp>
          <p:nvSpPr>
            <p:cNvPr id="38937" name="Text Box 49">
              <a:extLst>
                <a:ext uri="{FF2B5EF4-FFF2-40B4-BE49-F238E27FC236}">
                  <a16:creationId xmlns:a16="http://schemas.microsoft.com/office/drawing/2014/main" id="{3E0D076E-A196-7C00-1779-32CC8EC59134}"/>
                </a:ext>
              </a:extLst>
            </p:cNvPr>
            <p:cNvSpPr txBox="1">
              <a:spLocks noChangeArrowheads="1"/>
            </p:cNvSpPr>
            <p:nvPr/>
          </p:nvSpPr>
          <p:spPr bwMode="auto">
            <a:xfrm>
              <a:off x="10254" y="3261"/>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‘0’</a:t>
              </a:r>
              <a:endParaRPr kumimoji="1" lang="en-US" altLang="en-CH" sz="2400">
                <a:ea typeface="新細明體" panose="02020500000000000000" pitchFamily="18" charset="-120"/>
              </a:endParaRPr>
            </a:p>
          </p:txBody>
        </p:sp>
        <p:sp>
          <p:nvSpPr>
            <p:cNvPr id="38938" name="Text Box 50">
              <a:extLst>
                <a:ext uri="{FF2B5EF4-FFF2-40B4-BE49-F238E27FC236}">
                  <a16:creationId xmlns:a16="http://schemas.microsoft.com/office/drawing/2014/main" id="{82B5C701-9663-7453-EF7B-181E2EB42E11}"/>
                </a:ext>
              </a:extLst>
            </p:cNvPr>
            <p:cNvSpPr txBox="1">
              <a:spLocks noChangeArrowheads="1"/>
            </p:cNvSpPr>
            <p:nvPr/>
          </p:nvSpPr>
          <p:spPr bwMode="auto">
            <a:xfrm>
              <a:off x="10254" y="4320"/>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‘0’</a:t>
              </a:r>
              <a:endParaRPr kumimoji="1" lang="en-US" altLang="en-CH" sz="2400">
                <a:ea typeface="新細明體" panose="02020500000000000000" pitchFamily="18" charset="-120"/>
              </a:endParaRPr>
            </a:p>
          </p:txBody>
        </p:sp>
        <p:sp>
          <p:nvSpPr>
            <p:cNvPr id="38939" name="Text Box 51">
              <a:extLst>
                <a:ext uri="{FF2B5EF4-FFF2-40B4-BE49-F238E27FC236}">
                  <a16:creationId xmlns:a16="http://schemas.microsoft.com/office/drawing/2014/main" id="{3BC72C19-68CF-8AB3-924F-C3BACB76B150}"/>
                </a:ext>
              </a:extLst>
            </p:cNvPr>
            <p:cNvSpPr txBox="1">
              <a:spLocks noChangeArrowheads="1"/>
            </p:cNvSpPr>
            <p:nvPr/>
          </p:nvSpPr>
          <p:spPr bwMode="auto">
            <a:xfrm>
              <a:off x="10254" y="5418"/>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‘0’</a:t>
              </a:r>
              <a:endParaRPr kumimoji="1" lang="en-US" altLang="en-CH" sz="2400">
                <a:ea typeface="新細明體" panose="02020500000000000000" pitchFamily="18" charset="-120"/>
              </a:endParaRPr>
            </a:p>
          </p:txBody>
        </p:sp>
        <p:sp>
          <p:nvSpPr>
            <p:cNvPr id="38940" name="Text Box 52">
              <a:extLst>
                <a:ext uri="{FF2B5EF4-FFF2-40B4-BE49-F238E27FC236}">
                  <a16:creationId xmlns:a16="http://schemas.microsoft.com/office/drawing/2014/main" id="{B5B79A1F-D573-3CDF-37C9-AA3BF19030A4}"/>
                </a:ext>
              </a:extLst>
            </p:cNvPr>
            <p:cNvSpPr txBox="1">
              <a:spLocks noChangeArrowheads="1"/>
            </p:cNvSpPr>
            <p:nvPr/>
          </p:nvSpPr>
          <p:spPr bwMode="auto">
            <a:xfrm>
              <a:off x="7118" y="5418"/>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‘1’</a:t>
              </a:r>
              <a:endParaRPr kumimoji="1" lang="en-US" altLang="en-CH" sz="2400">
                <a:ea typeface="新細明體" panose="02020500000000000000" pitchFamily="18" charset="-120"/>
              </a:endParaRPr>
            </a:p>
          </p:txBody>
        </p:sp>
        <p:sp>
          <p:nvSpPr>
            <p:cNvPr id="38941" name="Text Box 53">
              <a:extLst>
                <a:ext uri="{FF2B5EF4-FFF2-40B4-BE49-F238E27FC236}">
                  <a16:creationId xmlns:a16="http://schemas.microsoft.com/office/drawing/2014/main" id="{4E7B7F01-7714-CA36-42F7-D9FFFECF2869}"/>
                </a:ext>
              </a:extLst>
            </p:cNvPr>
            <p:cNvSpPr txBox="1">
              <a:spLocks noChangeArrowheads="1"/>
            </p:cNvSpPr>
            <p:nvPr/>
          </p:nvSpPr>
          <p:spPr bwMode="auto">
            <a:xfrm>
              <a:off x="7117" y="6428"/>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‘1’</a:t>
              </a:r>
              <a:endParaRPr kumimoji="1" lang="en-US" altLang="en-CH" sz="2400">
                <a:ea typeface="新細明體" panose="02020500000000000000" pitchFamily="18" charset="-120"/>
              </a:endParaRPr>
            </a:p>
          </p:txBody>
        </p:sp>
        <p:sp>
          <p:nvSpPr>
            <p:cNvPr id="38942" name="Text Box 54">
              <a:extLst>
                <a:ext uri="{FF2B5EF4-FFF2-40B4-BE49-F238E27FC236}">
                  <a16:creationId xmlns:a16="http://schemas.microsoft.com/office/drawing/2014/main" id="{DA36EC88-D056-73CD-04A2-7DA826DFFBAE}"/>
                </a:ext>
              </a:extLst>
            </p:cNvPr>
            <p:cNvSpPr txBox="1">
              <a:spLocks noChangeArrowheads="1"/>
            </p:cNvSpPr>
            <p:nvPr/>
          </p:nvSpPr>
          <p:spPr bwMode="auto">
            <a:xfrm>
              <a:off x="10254" y="6428"/>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‘1’</a:t>
              </a:r>
              <a:endParaRPr kumimoji="1" lang="en-US" altLang="en-CH" sz="2400">
                <a:ea typeface="新細明體" panose="02020500000000000000" pitchFamily="18" charset="-120"/>
              </a:endParaRPr>
            </a:p>
          </p:txBody>
        </p:sp>
        <p:pic>
          <p:nvPicPr>
            <p:cNvPr id="38943" name="Picture 55" descr="IR2_light">
              <a:extLst>
                <a:ext uri="{FF2B5EF4-FFF2-40B4-BE49-F238E27FC236}">
                  <a16:creationId xmlns:a16="http://schemas.microsoft.com/office/drawing/2014/main" id="{92383B94-659C-277C-F153-21598CD927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4" y="4212"/>
              <a:ext cx="1656" cy="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4" name="Picture 56" descr="IR2_light">
              <a:extLst>
                <a:ext uri="{FF2B5EF4-FFF2-40B4-BE49-F238E27FC236}">
                  <a16:creationId xmlns:a16="http://schemas.microsoft.com/office/drawing/2014/main" id="{3B5A9840-338F-58CC-20C6-F62B8D02BB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4" y="6285"/>
              <a:ext cx="1656" cy="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45" name="Line 57">
              <a:extLst>
                <a:ext uri="{FF2B5EF4-FFF2-40B4-BE49-F238E27FC236}">
                  <a16:creationId xmlns:a16="http://schemas.microsoft.com/office/drawing/2014/main" id="{F45F5B38-D7BC-EE7E-7746-B06AF051C531}"/>
                </a:ext>
              </a:extLst>
            </p:cNvPr>
            <p:cNvSpPr>
              <a:spLocks noChangeShapeType="1"/>
            </p:cNvSpPr>
            <p:nvPr/>
          </p:nvSpPr>
          <p:spPr bwMode="auto">
            <a:xfrm>
              <a:off x="7808" y="2558"/>
              <a:ext cx="0" cy="493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8946" name="Line 58">
              <a:extLst>
                <a:ext uri="{FF2B5EF4-FFF2-40B4-BE49-F238E27FC236}">
                  <a16:creationId xmlns:a16="http://schemas.microsoft.com/office/drawing/2014/main" id="{CE49EA8B-3CFC-904E-64D0-8D3C3D78D48A}"/>
                </a:ext>
              </a:extLst>
            </p:cNvPr>
            <p:cNvSpPr>
              <a:spLocks noChangeShapeType="1"/>
            </p:cNvSpPr>
            <p:nvPr/>
          </p:nvSpPr>
          <p:spPr bwMode="auto">
            <a:xfrm flipH="1">
              <a:off x="9268" y="2531"/>
              <a:ext cx="6" cy="49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8947" name="Text Box 59">
              <a:extLst>
                <a:ext uri="{FF2B5EF4-FFF2-40B4-BE49-F238E27FC236}">
                  <a16:creationId xmlns:a16="http://schemas.microsoft.com/office/drawing/2014/main" id="{32948FB3-5181-6C94-09F8-04343665BA52}"/>
                </a:ext>
              </a:extLst>
            </p:cNvPr>
            <p:cNvSpPr txBox="1">
              <a:spLocks noChangeArrowheads="1"/>
            </p:cNvSpPr>
            <p:nvPr/>
          </p:nvSpPr>
          <p:spPr bwMode="auto">
            <a:xfrm>
              <a:off x="8640" y="4305"/>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‘1’</a:t>
              </a:r>
              <a:endParaRPr kumimoji="1" lang="en-US" altLang="en-CH" sz="2400">
                <a:ea typeface="新細明體" panose="02020500000000000000" pitchFamily="18" charset="-120"/>
              </a:endParaRPr>
            </a:p>
          </p:txBody>
        </p:sp>
        <p:sp>
          <p:nvSpPr>
            <p:cNvPr id="38948" name="Text Box 60">
              <a:extLst>
                <a:ext uri="{FF2B5EF4-FFF2-40B4-BE49-F238E27FC236}">
                  <a16:creationId xmlns:a16="http://schemas.microsoft.com/office/drawing/2014/main" id="{EF46ADCD-E46A-7F8D-DABB-868983E8AAD3}"/>
                </a:ext>
              </a:extLst>
            </p:cNvPr>
            <p:cNvSpPr txBox="1">
              <a:spLocks noChangeArrowheads="1"/>
            </p:cNvSpPr>
            <p:nvPr/>
          </p:nvSpPr>
          <p:spPr bwMode="auto">
            <a:xfrm>
              <a:off x="8607" y="6428"/>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‘1’</a:t>
              </a:r>
              <a:endParaRPr kumimoji="1" lang="en-US" altLang="en-CH" sz="2400">
                <a:ea typeface="新細明體" panose="02020500000000000000" pitchFamily="18" charset="-120"/>
              </a:endParaRPr>
            </a:p>
          </p:txBody>
        </p:sp>
      </p:grpSp>
      <p:sp>
        <p:nvSpPr>
          <p:cNvPr id="38916" name="Text Box 61">
            <a:extLst>
              <a:ext uri="{FF2B5EF4-FFF2-40B4-BE49-F238E27FC236}">
                <a16:creationId xmlns:a16="http://schemas.microsoft.com/office/drawing/2014/main" id="{96183CD8-1D06-C64E-DB64-09F94C287747}"/>
              </a:ext>
            </a:extLst>
          </p:cNvPr>
          <p:cNvSpPr txBox="1">
            <a:spLocks noChangeArrowheads="1"/>
          </p:cNvSpPr>
          <p:nvPr/>
        </p:nvSpPr>
        <p:spPr bwMode="auto">
          <a:xfrm>
            <a:off x="3276600" y="457200"/>
            <a:ext cx="23701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4000">
                <a:solidFill>
                  <a:srgbClr val="FFFF00"/>
                </a:solidFill>
              </a:rPr>
              <a:t>AND Gate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4">
            <a:extLst>
              <a:ext uri="{FF2B5EF4-FFF2-40B4-BE49-F238E27FC236}">
                <a16:creationId xmlns:a16="http://schemas.microsoft.com/office/drawing/2014/main" id="{4E0215C1-4498-D98C-E80C-81E83C8DDEB9}"/>
              </a:ext>
            </a:extLst>
          </p:cNvPr>
          <p:cNvGrpSpPr>
            <a:grpSpLocks/>
          </p:cNvGrpSpPr>
          <p:nvPr/>
        </p:nvGrpSpPr>
        <p:grpSpPr bwMode="auto">
          <a:xfrm>
            <a:off x="1981200" y="152400"/>
            <a:ext cx="8534400" cy="6858000"/>
            <a:chOff x="5616" y="1448"/>
            <a:chExt cx="6259" cy="7384"/>
          </a:xfrm>
        </p:grpSpPr>
        <p:sp>
          <p:nvSpPr>
            <p:cNvPr id="39940" name="Text Box 5">
              <a:extLst>
                <a:ext uri="{FF2B5EF4-FFF2-40B4-BE49-F238E27FC236}">
                  <a16:creationId xmlns:a16="http://schemas.microsoft.com/office/drawing/2014/main" id="{E1B2153A-83B6-E0C2-F5D6-509243337F2E}"/>
                </a:ext>
              </a:extLst>
            </p:cNvPr>
            <p:cNvSpPr txBox="1">
              <a:spLocks noChangeArrowheads="1"/>
            </p:cNvSpPr>
            <p:nvPr/>
          </p:nvSpPr>
          <p:spPr bwMode="auto">
            <a:xfrm>
              <a:off x="9283" y="2032"/>
              <a:ext cx="259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XOR(A</a:t>
              </a:r>
              <a:r>
                <a:rPr lang="en-US" altLang="ja-JP" sz="1200" baseline="-25000">
                  <a:ea typeface="MS Mincho" panose="02020609040205080304" pitchFamily="49" charset="-128"/>
                </a:rPr>
                <a:t>0</a:t>
              </a:r>
              <a:r>
                <a:rPr lang="en-US" altLang="ja-JP" sz="1200">
                  <a:ea typeface="MS Mincho" panose="02020609040205080304" pitchFamily="49" charset="-128"/>
                </a:rPr>
                <a:t>, B</a:t>
              </a:r>
              <a:r>
                <a:rPr lang="en-US" altLang="ja-JP" sz="1200" baseline="-25000">
                  <a:ea typeface="MS Mincho" panose="02020609040205080304" pitchFamily="49" charset="-128"/>
                </a:rPr>
                <a:t>0</a:t>
              </a:r>
              <a:r>
                <a:rPr lang="en-US" altLang="ja-JP" sz="1200">
                  <a:ea typeface="MS Mincho" panose="02020609040205080304" pitchFamily="49" charset="-128"/>
                </a:rPr>
                <a:t>)</a:t>
              </a:r>
              <a:endParaRPr lang="en-US" altLang="en-CH" sz="2400">
                <a:ea typeface="MS Mincho" panose="02020609040205080304" pitchFamily="49" charset="-128"/>
              </a:endParaRPr>
            </a:p>
          </p:txBody>
        </p:sp>
        <p:sp>
          <p:nvSpPr>
            <p:cNvPr id="39941" name="Line 6">
              <a:extLst>
                <a:ext uri="{FF2B5EF4-FFF2-40B4-BE49-F238E27FC236}">
                  <a16:creationId xmlns:a16="http://schemas.microsoft.com/office/drawing/2014/main" id="{B390A511-AFD3-45A3-24A9-C8DBC3F814A2}"/>
                </a:ext>
              </a:extLst>
            </p:cNvPr>
            <p:cNvSpPr>
              <a:spLocks noChangeShapeType="1"/>
            </p:cNvSpPr>
            <p:nvPr/>
          </p:nvSpPr>
          <p:spPr bwMode="auto">
            <a:xfrm>
              <a:off x="8778" y="2240"/>
              <a:ext cx="59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42" name="Line 7">
              <a:extLst>
                <a:ext uri="{FF2B5EF4-FFF2-40B4-BE49-F238E27FC236}">
                  <a16:creationId xmlns:a16="http://schemas.microsoft.com/office/drawing/2014/main" id="{69A4BD60-920B-D1A4-AEE7-7F9C563ACC0E}"/>
                </a:ext>
              </a:extLst>
            </p:cNvPr>
            <p:cNvSpPr>
              <a:spLocks noChangeShapeType="1"/>
            </p:cNvSpPr>
            <p:nvPr/>
          </p:nvSpPr>
          <p:spPr bwMode="auto">
            <a:xfrm flipH="1">
              <a:off x="8050" y="2978"/>
              <a:ext cx="0" cy="20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43" name="Text Box 8">
              <a:extLst>
                <a:ext uri="{FF2B5EF4-FFF2-40B4-BE49-F238E27FC236}">
                  <a16:creationId xmlns:a16="http://schemas.microsoft.com/office/drawing/2014/main" id="{00A9A854-72D8-944F-399C-E493146748B8}"/>
                </a:ext>
              </a:extLst>
            </p:cNvPr>
            <p:cNvSpPr txBox="1">
              <a:spLocks noChangeArrowheads="1"/>
            </p:cNvSpPr>
            <p:nvPr/>
          </p:nvSpPr>
          <p:spPr bwMode="auto">
            <a:xfrm>
              <a:off x="7860" y="3222"/>
              <a:ext cx="259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Carry C</a:t>
              </a:r>
              <a:r>
                <a:rPr lang="en-US" altLang="ja-JP" sz="1200" baseline="-25000">
                  <a:ea typeface="MS Mincho" panose="02020609040205080304" pitchFamily="49" charset="-128"/>
                </a:rPr>
                <a:t>1</a:t>
              </a:r>
              <a:r>
                <a:rPr lang="en-US" altLang="ja-JP" sz="1200">
                  <a:ea typeface="MS Mincho" panose="02020609040205080304" pitchFamily="49" charset="-128"/>
                </a:rPr>
                <a:t>: AND(A</a:t>
              </a:r>
              <a:r>
                <a:rPr lang="en-US" altLang="ja-JP" sz="1200" baseline="-25000">
                  <a:ea typeface="MS Mincho" panose="02020609040205080304" pitchFamily="49" charset="-128"/>
                </a:rPr>
                <a:t>0</a:t>
              </a:r>
              <a:r>
                <a:rPr lang="en-US" altLang="ja-JP" sz="1200">
                  <a:ea typeface="MS Mincho" panose="02020609040205080304" pitchFamily="49" charset="-128"/>
                </a:rPr>
                <a:t>, B</a:t>
              </a:r>
              <a:r>
                <a:rPr lang="en-US" altLang="ja-JP" sz="1200" baseline="-25000">
                  <a:ea typeface="MS Mincho" panose="02020609040205080304" pitchFamily="49" charset="-128"/>
                </a:rPr>
                <a:t>0</a:t>
              </a:r>
              <a:r>
                <a:rPr lang="en-US" altLang="ja-JP" sz="1200">
                  <a:ea typeface="MS Mincho" panose="02020609040205080304" pitchFamily="49" charset="-128"/>
                </a:rPr>
                <a:t>)</a:t>
              </a:r>
              <a:endParaRPr lang="en-US" altLang="en-CH" sz="2400">
                <a:ea typeface="MS Mincho" panose="02020609040205080304" pitchFamily="49" charset="-128"/>
              </a:endParaRPr>
            </a:p>
          </p:txBody>
        </p:sp>
        <p:sp>
          <p:nvSpPr>
            <p:cNvPr id="39944" name="Text Box 9">
              <a:extLst>
                <a:ext uri="{FF2B5EF4-FFF2-40B4-BE49-F238E27FC236}">
                  <a16:creationId xmlns:a16="http://schemas.microsoft.com/office/drawing/2014/main" id="{C79E719B-D493-0925-6D72-69AABE5DAFD4}"/>
                </a:ext>
              </a:extLst>
            </p:cNvPr>
            <p:cNvSpPr txBox="1">
              <a:spLocks noChangeArrowheads="1"/>
            </p:cNvSpPr>
            <p:nvPr/>
          </p:nvSpPr>
          <p:spPr bwMode="auto">
            <a:xfrm>
              <a:off x="6306" y="3063"/>
              <a:ext cx="2160"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u="sng">
                  <a:ea typeface="MS Mincho" panose="02020609040205080304" pitchFamily="49" charset="-128"/>
                </a:rPr>
                <a:t>A)</a:t>
              </a:r>
              <a:endParaRPr lang="en-US" altLang="en-CH" sz="2400">
                <a:ea typeface="MS Mincho" panose="02020609040205080304" pitchFamily="49" charset="-128"/>
              </a:endParaRPr>
            </a:p>
          </p:txBody>
        </p:sp>
        <p:grpSp>
          <p:nvGrpSpPr>
            <p:cNvPr id="39945" name="Group 10">
              <a:extLst>
                <a:ext uri="{FF2B5EF4-FFF2-40B4-BE49-F238E27FC236}">
                  <a16:creationId xmlns:a16="http://schemas.microsoft.com/office/drawing/2014/main" id="{B95CB830-D022-CCE5-6E41-2B767C88E9AF}"/>
                </a:ext>
              </a:extLst>
            </p:cNvPr>
            <p:cNvGrpSpPr>
              <a:grpSpLocks/>
            </p:cNvGrpSpPr>
            <p:nvPr/>
          </p:nvGrpSpPr>
          <p:grpSpPr bwMode="auto">
            <a:xfrm>
              <a:off x="5904" y="1448"/>
              <a:ext cx="2980" cy="1516"/>
              <a:chOff x="1644" y="1448"/>
              <a:chExt cx="2980" cy="1516"/>
            </a:xfrm>
          </p:grpSpPr>
          <p:sp>
            <p:nvSpPr>
              <p:cNvPr id="40019" name="Rectangle 11">
                <a:extLst>
                  <a:ext uri="{FF2B5EF4-FFF2-40B4-BE49-F238E27FC236}">
                    <a16:creationId xmlns:a16="http://schemas.microsoft.com/office/drawing/2014/main" id="{5FB0EC85-A742-580E-C222-D506FA59CFC2}"/>
                  </a:ext>
                </a:extLst>
              </p:cNvPr>
              <p:cNvSpPr>
                <a:spLocks noChangeArrowheads="1"/>
              </p:cNvSpPr>
              <p:nvPr/>
            </p:nvSpPr>
            <p:spPr bwMode="auto">
              <a:xfrm>
                <a:off x="2156" y="1448"/>
                <a:ext cx="2350" cy="1516"/>
              </a:xfrm>
              <a:prstGeom prst="rect">
                <a:avLst/>
              </a:prstGeom>
              <a:solidFill>
                <a:srgbClr val="FF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20" name="Line 12">
                <a:extLst>
                  <a:ext uri="{FF2B5EF4-FFF2-40B4-BE49-F238E27FC236}">
                    <a16:creationId xmlns:a16="http://schemas.microsoft.com/office/drawing/2014/main" id="{13673E2B-3191-4365-53F8-D9EF3CBFEBB7}"/>
                  </a:ext>
                </a:extLst>
              </p:cNvPr>
              <p:cNvSpPr>
                <a:spLocks noChangeShapeType="1"/>
              </p:cNvSpPr>
              <p:nvPr/>
            </p:nvSpPr>
            <p:spPr bwMode="auto">
              <a:xfrm>
                <a:off x="3416" y="2494"/>
                <a:ext cx="124" cy="464"/>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nvGrpSpPr>
              <p:cNvPr id="40021" name="Group 13">
                <a:extLst>
                  <a:ext uri="{FF2B5EF4-FFF2-40B4-BE49-F238E27FC236}">
                    <a16:creationId xmlns:a16="http://schemas.microsoft.com/office/drawing/2014/main" id="{37358168-30FF-0CF9-7218-8FF9B98FA3DD}"/>
                  </a:ext>
                </a:extLst>
              </p:cNvPr>
              <p:cNvGrpSpPr>
                <a:grpSpLocks/>
              </p:cNvGrpSpPr>
              <p:nvPr/>
            </p:nvGrpSpPr>
            <p:grpSpPr bwMode="auto">
              <a:xfrm rot="2336621">
                <a:off x="3466" y="2728"/>
                <a:ext cx="315" cy="116"/>
                <a:chOff x="6470" y="2301"/>
                <a:chExt cx="350" cy="150"/>
              </a:xfrm>
            </p:grpSpPr>
            <p:sp>
              <p:nvSpPr>
                <p:cNvPr id="40050" name="Line 14">
                  <a:extLst>
                    <a:ext uri="{FF2B5EF4-FFF2-40B4-BE49-F238E27FC236}">
                      <a16:creationId xmlns:a16="http://schemas.microsoft.com/office/drawing/2014/main" id="{FAEC5214-F861-54C9-8744-84AC64F6F035}"/>
                    </a:ext>
                  </a:extLst>
                </p:cNvPr>
                <p:cNvSpPr>
                  <a:spLocks noChangeShapeType="1"/>
                </p:cNvSpPr>
                <p:nvPr/>
              </p:nvSpPr>
              <p:spPr bwMode="auto">
                <a:xfrm>
                  <a:off x="6675" y="2367"/>
                  <a:ext cx="145" cy="1"/>
                </a:xfrm>
                <a:prstGeom prst="line">
                  <a:avLst/>
                </a:prstGeom>
                <a:noFill/>
                <a:ln w="9525">
                  <a:solidFill>
                    <a:srgbClr val="FF00FF"/>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nvGrpSpPr>
                <p:cNvPr id="40051" name="Group 15">
                  <a:extLst>
                    <a:ext uri="{FF2B5EF4-FFF2-40B4-BE49-F238E27FC236}">
                      <a16:creationId xmlns:a16="http://schemas.microsoft.com/office/drawing/2014/main" id="{86A4F257-9C22-F14E-3A0D-6908CD7C0980}"/>
                    </a:ext>
                  </a:extLst>
                </p:cNvPr>
                <p:cNvGrpSpPr>
                  <a:grpSpLocks/>
                </p:cNvGrpSpPr>
                <p:nvPr/>
              </p:nvGrpSpPr>
              <p:grpSpPr bwMode="auto">
                <a:xfrm>
                  <a:off x="6470" y="2301"/>
                  <a:ext cx="187" cy="150"/>
                  <a:chOff x="6470" y="2301"/>
                  <a:chExt cx="360" cy="150"/>
                </a:xfrm>
              </p:grpSpPr>
              <p:sp>
                <p:nvSpPr>
                  <p:cNvPr id="40052" name="Freeform 16">
                    <a:extLst>
                      <a:ext uri="{FF2B5EF4-FFF2-40B4-BE49-F238E27FC236}">
                        <a16:creationId xmlns:a16="http://schemas.microsoft.com/office/drawing/2014/main" id="{A7B876A1-DCFB-5FB2-783A-5F54D2C1B8DC}"/>
                      </a:ext>
                    </a:extLst>
                  </p:cNvPr>
                  <p:cNvSpPr>
                    <a:spLocks/>
                  </p:cNvSpPr>
                  <p:nvPr/>
                </p:nvSpPr>
                <p:spPr bwMode="auto">
                  <a:xfrm>
                    <a:off x="6614" y="2301"/>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53" name="Freeform 17">
                    <a:extLst>
                      <a:ext uri="{FF2B5EF4-FFF2-40B4-BE49-F238E27FC236}">
                        <a16:creationId xmlns:a16="http://schemas.microsoft.com/office/drawing/2014/main" id="{6088107C-EEAC-17E7-66DE-E71F6C1B156D}"/>
                      </a:ext>
                    </a:extLst>
                  </p:cNvPr>
                  <p:cNvSpPr>
                    <a:spLocks/>
                  </p:cNvSpPr>
                  <p:nvPr/>
                </p:nvSpPr>
                <p:spPr bwMode="auto">
                  <a:xfrm>
                    <a:off x="6470" y="2307"/>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sp>
            <p:nvSpPr>
              <p:cNvPr id="40022" name="Line 18">
                <a:extLst>
                  <a:ext uri="{FF2B5EF4-FFF2-40B4-BE49-F238E27FC236}">
                    <a16:creationId xmlns:a16="http://schemas.microsoft.com/office/drawing/2014/main" id="{C603EA29-58AB-252A-90AB-7AEE3306EA23}"/>
                  </a:ext>
                </a:extLst>
              </p:cNvPr>
              <p:cNvSpPr>
                <a:spLocks noChangeShapeType="1"/>
              </p:cNvSpPr>
              <p:nvPr/>
            </p:nvSpPr>
            <p:spPr bwMode="auto">
              <a:xfrm flipV="1">
                <a:off x="4002" y="2236"/>
                <a:ext cx="622" cy="4"/>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en-CH"/>
              </a:p>
            </p:txBody>
          </p:sp>
          <p:grpSp>
            <p:nvGrpSpPr>
              <p:cNvPr id="40023" name="Group 19">
                <a:extLst>
                  <a:ext uri="{FF2B5EF4-FFF2-40B4-BE49-F238E27FC236}">
                    <a16:creationId xmlns:a16="http://schemas.microsoft.com/office/drawing/2014/main" id="{2589B6B7-F964-AD71-D190-FCF3A30D64AD}"/>
                  </a:ext>
                </a:extLst>
              </p:cNvPr>
              <p:cNvGrpSpPr>
                <a:grpSpLocks/>
              </p:cNvGrpSpPr>
              <p:nvPr/>
            </p:nvGrpSpPr>
            <p:grpSpPr bwMode="auto">
              <a:xfrm>
                <a:off x="1644" y="1782"/>
                <a:ext cx="2237" cy="1014"/>
                <a:chOff x="1644" y="1782"/>
                <a:chExt cx="2237" cy="1014"/>
              </a:xfrm>
            </p:grpSpPr>
            <p:sp>
              <p:nvSpPr>
                <p:cNvPr id="40024" name="Line 20">
                  <a:extLst>
                    <a:ext uri="{FF2B5EF4-FFF2-40B4-BE49-F238E27FC236}">
                      <a16:creationId xmlns:a16="http://schemas.microsoft.com/office/drawing/2014/main" id="{9DC9A27D-577A-6C35-B772-D962C8796B34}"/>
                    </a:ext>
                  </a:extLst>
                </p:cNvPr>
                <p:cNvSpPr>
                  <a:spLocks noChangeShapeType="1"/>
                </p:cNvSpPr>
                <p:nvPr/>
              </p:nvSpPr>
              <p:spPr bwMode="auto">
                <a:xfrm flipV="1">
                  <a:off x="1961" y="2199"/>
                  <a:ext cx="4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40025" name="Freeform 21">
                  <a:extLst>
                    <a:ext uri="{FF2B5EF4-FFF2-40B4-BE49-F238E27FC236}">
                      <a16:creationId xmlns:a16="http://schemas.microsoft.com/office/drawing/2014/main" id="{4828686D-2184-769B-A93E-1E756831249A}"/>
                    </a:ext>
                  </a:extLst>
                </p:cNvPr>
                <p:cNvSpPr>
                  <a:spLocks/>
                </p:cNvSpPr>
                <p:nvPr/>
              </p:nvSpPr>
              <p:spPr bwMode="auto">
                <a:xfrm>
                  <a:off x="2295" y="1905"/>
                  <a:ext cx="405" cy="630"/>
                </a:xfrm>
                <a:custGeom>
                  <a:avLst/>
                  <a:gdLst>
                    <a:gd name="T0" fmla="*/ 0 w 405"/>
                    <a:gd name="T1" fmla="*/ 630 h 630"/>
                    <a:gd name="T2" fmla="*/ 0 w 405"/>
                    <a:gd name="T3" fmla="*/ 105 h 630"/>
                    <a:gd name="T4" fmla="*/ 0 w 405"/>
                    <a:gd name="T5" fmla="*/ 0 h 630"/>
                    <a:gd name="T6" fmla="*/ 405 w 405"/>
                    <a:gd name="T7" fmla="*/ 0 h 630"/>
                    <a:gd name="T8" fmla="*/ 0 60000 65536"/>
                    <a:gd name="T9" fmla="*/ 0 60000 65536"/>
                    <a:gd name="T10" fmla="*/ 0 60000 65536"/>
                    <a:gd name="T11" fmla="*/ 0 60000 65536"/>
                    <a:gd name="T12" fmla="*/ 0 w 405"/>
                    <a:gd name="T13" fmla="*/ 0 h 630"/>
                    <a:gd name="T14" fmla="*/ 405 w 405"/>
                    <a:gd name="T15" fmla="*/ 630 h 630"/>
                  </a:gdLst>
                  <a:ahLst/>
                  <a:cxnLst>
                    <a:cxn ang="T8">
                      <a:pos x="T0" y="T1"/>
                    </a:cxn>
                    <a:cxn ang="T9">
                      <a:pos x="T2" y="T3"/>
                    </a:cxn>
                    <a:cxn ang="T10">
                      <a:pos x="T4" y="T5"/>
                    </a:cxn>
                    <a:cxn ang="T11">
                      <a:pos x="T6" y="T7"/>
                    </a:cxn>
                  </a:cxnLst>
                  <a:rect l="T12" t="T13" r="T14" b="T15"/>
                  <a:pathLst>
                    <a:path w="405" h="630">
                      <a:moveTo>
                        <a:pt x="0" y="630"/>
                      </a:moveTo>
                      <a:cubicBezTo>
                        <a:pt x="0" y="455"/>
                        <a:pt x="0" y="280"/>
                        <a:pt x="0" y="105"/>
                      </a:cubicBezTo>
                      <a:lnTo>
                        <a:pt x="0" y="0"/>
                      </a:lnTo>
                      <a:lnTo>
                        <a:pt x="405"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26" name="Freeform 22">
                  <a:extLst>
                    <a:ext uri="{FF2B5EF4-FFF2-40B4-BE49-F238E27FC236}">
                      <a16:creationId xmlns:a16="http://schemas.microsoft.com/office/drawing/2014/main" id="{2C7D4E8A-77E9-2B44-6714-1A665F63BBDC}"/>
                    </a:ext>
                  </a:extLst>
                </p:cNvPr>
                <p:cNvSpPr>
                  <a:spLocks/>
                </p:cNvSpPr>
                <p:nvPr/>
              </p:nvSpPr>
              <p:spPr bwMode="auto">
                <a:xfrm>
                  <a:off x="2430" y="2145"/>
                  <a:ext cx="240" cy="210"/>
                </a:xfrm>
                <a:custGeom>
                  <a:avLst/>
                  <a:gdLst>
                    <a:gd name="T0" fmla="*/ 0 w 240"/>
                    <a:gd name="T1" fmla="*/ 0 h 210"/>
                    <a:gd name="T2" fmla="*/ 0 w 240"/>
                    <a:gd name="T3" fmla="*/ 210 h 210"/>
                    <a:gd name="T4" fmla="*/ 240 w 240"/>
                    <a:gd name="T5" fmla="*/ 210 h 210"/>
                    <a:gd name="T6" fmla="*/ 0 60000 65536"/>
                    <a:gd name="T7" fmla="*/ 0 60000 65536"/>
                    <a:gd name="T8" fmla="*/ 0 60000 65536"/>
                    <a:gd name="T9" fmla="*/ 0 w 240"/>
                    <a:gd name="T10" fmla="*/ 0 h 210"/>
                    <a:gd name="T11" fmla="*/ 240 w 240"/>
                    <a:gd name="T12" fmla="*/ 210 h 210"/>
                  </a:gdLst>
                  <a:ahLst/>
                  <a:cxnLst>
                    <a:cxn ang="T6">
                      <a:pos x="T0" y="T1"/>
                    </a:cxn>
                    <a:cxn ang="T7">
                      <a:pos x="T2" y="T3"/>
                    </a:cxn>
                    <a:cxn ang="T8">
                      <a:pos x="T4" y="T5"/>
                    </a:cxn>
                  </a:cxnLst>
                  <a:rect l="T9" t="T10" r="T11" b="T12"/>
                  <a:pathLst>
                    <a:path w="240" h="210">
                      <a:moveTo>
                        <a:pt x="0" y="0"/>
                      </a:moveTo>
                      <a:lnTo>
                        <a:pt x="0" y="210"/>
                      </a:lnTo>
                      <a:lnTo>
                        <a:pt x="240" y="21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27" name="Line 23">
                  <a:extLst>
                    <a:ext uri="{FF2B5EF4-FFF2-40B4-BE49-F238E27FC236}">
                      <a16:creationId xmlns:a16="http://schemas.microsoft.com/office/drawing/2014/main" id="{2F9EA535-90DD-302A-5D45-3CF9F6845EDB}"/>
                    </a:ext>
                  </a:extLst>
                </p:cNvPr>
                <p:cNvSpPr>
                  <a:spLocks noChangeShapeType="1"/>
                </p:cNvSpPr>
                <p:nvPr/>
              </p:nvSpPr>
              <p:spPr bwMode="auto">
                <a:xfrm>
                  <a:off x="2432" y="2130"/>
                  <a:ext cx="228" cy="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40028" name="Line 24">
                  <a:extLst>
                    <a:ext uri="{FF2B5EF4-FFF2-40B4-BE49-F238E27FC236}">
                      <a16:creationId xmlns:a16="http://schemas.microsoft.com/office/drawing/2014/main" id="{2E2803A5-7D0F-7BEF-2F35-5F9C88586606}"/>
                    </a:ext>
                  </a:extLst>
                </p:cNvPr>
                <p:cNvSpPr>
                  <a:spLocks noChangeShapeType="1"/>
                </p:cNvSpPr>
                <p:nvPr/>
              </p:nvSpPr>
              <p:spPr bwMode="auto">
                <a:xfrm flipV="1">
                  <a:off x="2296" y="2528"/>
                  <a:ext cx="346"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40029" name="Line 25">
                  <a:extLst>
                    <a:ext uri="{FF2B5EF4-FFF2-40B4-BE49-F238E27FC236}">
                      <a16:creationId xmlns:a16="http://schemas.microsoft.com/office/drawing/2014/main" id="{49AE9DF1-9FF7-FCCF-21F0-73E538C2071F}"/>
                    </a:ext>
                  </a:extLst>
                </p:cNvPr>
                <p:cNvSpPr>
                  <a:spLocks noChangeShapeType="1"/>
                </p:cNvSpPr>
                <p:nvPr/>
              </p:nvSpPr>
              <p:spPr bwMode="auto">
                <a:xfrm flipH="1" flipV="1">
                  <a:off x="1934" y="2296"/>
                  <a:ext cx="344"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40030" name="Line 26">
                  <a:extLst>
                    <a:ext uri="{FF2B5EF4-FFF2-40B4-BE49-F238E27FC236}">
                      <a16:creationId xmlns:a16="http://schemas.microsoft.com/office/drawing/2014/main" id="{9E49D781-54E8-D359-558C-5834FD433019}"/>
                    </a:ext>
                  </a:extLst>
                </p:cNvPr>
                <p:cNvSpPr>
                  <a:spLocks noChangeShapeType="1"/>
                </p:cNvSpPr>
                <p:nvPr/>
              </p:nvSpPr>
              <p:spPr bwMode="auto">
                <a:xfrm>
                  <a:off x="2714" y="1888"/>
                  <a:ext cx="678" cy="566"/>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40031" name="Line 27">
                  <a:extLst>
                    <a:ext uri="{FF2B5EF4-FFF2-40B4-BE49-F238E27FC236}">
                      <a16:creationId xmlns:a16="http://schemas.microsoft.com/office/drawing/2014/main" id="{5A583B0A-0340-A9AA-B071-F2FD2B69668A}"/>
                    </a:ext>
                  </a:extLst>
                </p:cNvPr>
                <p:cNvSpPr>
                  <a:spLocks noChangeShapeType="1"/>
                </p:cNvSpPr>
                <p:nvPr/>
              </p:nvSpPr>
              <p:spPr bwMode="auto">
                <a:xfrm flipV="1">
                  <a:off x="2736" y="1966"/>
                  <a:ext cx="714" cy="626"/>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40032" name="Line 28">
                  <a:extLst>
                    <a:ext uri="{FF2B5EF4-FFF2-40B4-BE49-F238E27FC236}">
                      <a16:creationId xmlns:a16="http://schemas.microsoft.com/office/drawing/2014/main" id="{843088D7-B6B0-6DF9-0EB9-502D96EBB4CB}"/>
                    </a:ext>
                  </a:extLst>
                </p:cNvPr>
                <p:cNvSpPr>
                  <a:spLocks noChangeShapeType="1"/>
                </p:cNvSpPr>
                <p:nvPr/>
              </p:nvSpPr>
              <p:spPr bwMode="auto">
                <a:xfrm>
                  <a:off x="2736" y="2160"/>
                  <a:ext cx="554" cy="420"/>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40033" name="Line 29">
                  <a:extLst>
                    <a:ext uri="{FF2B5EF4-FFF2-40B4-BE49-F238E27FC236}">
                      <a16:creationId xmlns:a16="http://schemas.microsoft.com/office/drawing/2014/main" id="{3468E9B2-2B36-39C1-2A6A-1C0ED8FA924E}"/>
                    </a:ext>
                  </a:extLst>
                </p:cNvPr>
                <p:cNvSpPr>
                  <a:spLocks noChangeShapeType="1"/>
                </p:cNvSpPr>
                <p:nvPr/>
              </p:nvSpPr>
              <p:spPr bwMode="auto">
                <a:xfrm flipV="1">
                  <a:off x="2736" y="1880"/>
                  <a:ext cx="484" cy="424"/>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40034" name="Rectangle 30">
                  <a:extLst>
                    <a:ext uri="{FF2B5EF4-FFF2-40B4-BE49-F238E27FC236}">
                      <a16:creationId xmlns:a16="http://schemas.microsoft.com/office/drawing/2014/main" id="{10E88682-0B00-1C79-5A29-759093F23EB4}"/>
                    </a:ext>
                  </a:extLst>
                </p:cNvPr>
                <p:cNvSpPr>
                  <a:spLocks noChangeArrowheads="1"/>
                </p:cNvSpPr>
                <p:nvPr/>
              </p:nvSpPr>
              <p:spPr bwMode="auto">
                <a:xfrm rot="2381407">
                  <a:off x="3312" y="2321"/>
                  <a:ext cx="72" cy="475"/>
                </a:xfrm>
                <a:prstGeom prst="rect">
                  <a:avLst/>
                </a:prstGeom>
                <a:gradFill rotWithShape="0">
                  <a:gsLst>
                    <a:gs pos="0">
                      <a:srgbClr val="FFFFFF"/>
                    </a:gs>
                    <a:gs pos="100000">
                      <a:srgbClr val="00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35" name="Line 31">
                  <a:extLst>
                    <a:ext uri="{FF2B5EF4-FFF2-40B4-BE49-F238E27FC236}">
                      <a16:creationId xmlns:a16="http://schemas.microsoft.com/office/drawing/2014/main" id="{AB72968C-CFB9-FA6D-5FEA-2F73858B4775}"/>
                    </a:ext>
                  </a:extLst>
                </p:cNvPr>
                <p:cNvSpPr>
                  <a:spLocks noChangeShapeType="1"/>
                </p:cNvSpPr>
                <p:nvPr/>
              </p:nvSpPr>
              <p:spPr bwMode="auto">
                <a:xfrm>
                  <a:off x="3312" y="2592"/>
                  <a:ext cx="498" cy="100"/>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sp>
              <p:nvSpPr>
                <p:cNvPr id="40036" name="Rectangle 32">
                  <a:extLst>
                    <a:ext uri="{FF2B5EF4-FFF2-40B4-BE49-F238E27FC236}">
                      <a16:creationId xmlns:a16="http://schemas.microsoft.com/office/drawing/2014/main" id="{1FDEB442-AF97-8CCA-4DE7-8EF8B43F04F0}"/>
                    </a:ext>
                  </a:extLst>
                </p:cNvPr>
                <p:cNvSpPr>
                  <a:spLocks noChangeArrowheads="1"/>
                </p:cNvSpPr>
                <p:nvPr/>
              </p:nvSpPr>
              <p:spPr bwMode="auto">
                <a:xfrm>
                  <a:off x="2800" y="2160"/>
                  <a:ext cx="430" cy="160"/>
                </a:xfrm>
                <a:prstGeom prst="rect">
                  <a:avLst/>
                </a:prstGeom>
                <a:solidFill>
                  <a:srgbClr val="33CCCC">
                    <a:alpha val="50195"/>
                  </a:srgbClr>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nvGrpSpPr>
                <p:cNvPr id="40037" name="Group 33">
                  <a:extLst>
                    <a:ext uri="{FF2B5EF4-FFF2-40B4-BE49-F238E27FC236}">
                      <a16:creationId xmlns:a16="http://schemas.microsoft.com/office/drawing/2014/main" id="{57B360BF-76B6-3D1C-9A82-9F9956914B7F}"/>
                    </a:ext>
                  </a:extLst>
                </p:cNvPr>
                <p:cNvGrpSpPr>
                  <a:grpSpLocks/>
                </p:cNvGrpSpPr>
                <p:nvPr/>
              </p:nvGrpSpPr>
              <p:grpSpPr bwMode="auto">
                <a:xfrm>
                  <a:off x="3236" y="2186"/>
                  <a:ext cx="315" cy="116"/>
                  <a:chOff x="6470" y="2301"/>
                  <a:chExt cx="350" cy="150"/>
                </a:xfrm>
              </p:grpSpPr>
              <p:sp>
                <p:nvSpPr>
                  <p:cNvPr id="40046" name="Line 34">
                    <a:extLst>
                      <a:ext uri="{FF2B5EF4-FFF2-40B4-BE49-F238E27FC236}">
                        <a16:creationId xmlns:a16="http://schemas.microsoft.com/office/drawing/2014/main" id="{7959011A-3341-66D0-BF78-CA34FD453D6F}"/>
                      </a:ext>
                    </a:extLst>
                  </p:cNvPr>
                  <p:cNvSpPr>
                    <a:spLocks noChangeShapeType="1"/>
                  </p:cNvSpPr>
                  <p:nvPr/>
                </p:nvSpPr>
                <p:spPr bwMode="auto">
                  <a:xfrm>
                    <a:off x="6675" y="2367"/>
                    <a:ext cx="145" cy="1"/>
                  </a:xfrm>
                  <a:prstGeom prst="line">
                    <a:avLst/>
                  </a:prstGeom>
                  <a:noFill/>
                  <a:ln w="9525">
                    <a:solidFill>
                      <a:srgbClr val="FF00FF"/>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nvGrpSpPr>
                  <p:cNvPr id="40047" name="Group 35">
                    <a:extLst>
                      <a:ext uri="{FF2B5EF4-FFF2-40B4-BE49-F238E27FC236}">
                        <a16:creationId xmlns:a16="http://schemas.microsoft.com/office/drawing/2014/main" id="{015990C3-63F3-F117-F77E-DC2317250A3D}"/>
                      </a:ext>
                    </a:extLst>
                  </p:cNvPr>
                  <p:cNvGrpSpPr>
                    <a:grpSpLocks/>
                  </p:cNvGrpSpPr>
                  <p:nvPr/>
                </p:nvGrpSpPr>
                <p:grpSpPr bwMode="auto">
                  <a:xfrm>
                    <a:off x="6470" y="2301"/>
                    <a:ext cx="187" cy="150"/>
                    <a:chOff x="6470" y="2301"/>
                    <a:chExt cx="360" cy="150"/>
                  </a:xfrm>
                </p:grpSpPr>
                <p:sp>
                  <p:nvSpPr>
                    <p:cNvPr id="40048" name="Freeform 36">
                      <a:extLst>
                        <a:ext uri="{FF2B5EF4-FFF2-40B4-BE49-F238E27FC236}">
                          <a16:creationId xmlns:a16="http://schemas.microsoft.com/office/drawing/2014/main" id="{9EF9A976-0019-EB3B-BD08-A47A68781C06}"/>
                        </a:ext>
                      </a:extLst>
                    </p:cNvPr>
                    <p:cNvSpPr>
                      <a:spLocks/>
                    </p:cNvSpPr>
                    <p:nvPr/>
                  </p:nvSpPr>
                  <p:spPr bwMode="auto">
                    <a:xfrm>
                      <a:off x="6614" y="2301"/>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49" name="Freeform 37">
                      <a:extLst>
                        <a:ext uri="{FF2B5EF4-FFF2-40B4-BE49-F238E27FC236}">
                          <a16:creationId xmlns:a16="http://schemas.microsoft.com/office/drawing/2014/main" id="{329BC1AF-5BE1-534E-D724-F3C1DA82AB4E}"/>
                        </a:ext>
                      </a:extLst>
                    </p:cNvPr>
                    <p:cNvSpPr>
                      <a:spLocks/>
                    </p:cNvSpPr>
                    <p:nvPr/>
                  </p:nvSpPr>
                  <p:spPr bwMode="auto">
                    <a:xfrm>
                      <a:off x="6470" y="2307"/>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grpSp>
              <p:nvGrpSpPr>
                <p:cNvPr id="40038" name="Group 38">
                  <a:extLst>
                    <a:ext uri="{FF2B5EF4-FFF2-40B4-BE49-F238E27FC236}">
                      <a16:creationId xmlns:a16="http://schemas.microsoft.com/office/drawing/2014/main" id="{B5875567-69DD-46E1-5554-9F47FC0A3913}"/>
                    </a:ext>
                  </a:extLst>
                </p:cNvPr>
                <p:cNvGrpSpPr>
                  <a:grpSpLocks/>
                </p:cNvGrpSpPr>
                <p:nvPr/>
              </p:nvGrpSpPr>
              <p:grpSpPr bwMode="auto">
                <a:xfrm>
                  <a:off x="3566" y="2188"/>
                  <a:ext cx="315" cy="116"/>
                  <a:chOff x="6470" y="2301"/>
                  <a:chExt cx="350" cy="150"/>
                </a:xfrm>
              </p:grpSpPr>
              <p:sp>
                <p:nvSpPr>
                  <p:cNvPr id="40042" name="Line 39">
                    <a:extLst>
                      <a:ext uri="{FF2B5EF4-FFF2-40B4-BE49-F238E27FC236}">
                        <a16:creationId xmlns:a16="http://schemas.microsoft.com/office/drawing/2014/main" id="{F0F6BE89-BD75-FDA7-7AF9-DBE095A45BB3}"/>
                      </a:ext>
                    </a:extLst>
                  </p:cNvPr>
                  <p:cNvSpPr>
                    <a:spLocks noChangeShapeType="1"/>
                  </p:cNvSpPr>
                  <p:nvPr/>
                </p:nvSpPr>
                <p:spPr bwMode="auto">
                  <a:xfrm>
                    <a:off x="6675" y="2367"/>
                    <a:ext cx="145" cy="1"/>
                  </a:xfrm>
                  <a:prstGeom prst="line">
                    <a:avLst/>
                  </a:prstGeom>
                  <a:noFill/>
                  <a:ln w="9525">
                    <a:solidFill>
                      <a:srgbClr val="FF00FF"/>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nvGrpSpPr>
                  <p:cNvPr id="40043" name="Group 40">
                    <a:extLst>
                      <a:ext uri="{FF2B5EF4-FFF2-40B4-BE49-F238E27FC236}">
                        <a16:creationId xmlns:a16="http://schemas.microsoft.com/office/drawing/2014/main" id="{A61B28ED-C57E-0B2F-5C92-DB7DF3EA5C75}"/>
                      </a:ext>
                    </a:extLst>
                  </p:cNvPr>
                  <p:cNvGrpSpPr>
                    <a:grpSpLocks/>
                  </p:cNvGrpSpPr>
                  <p:nvPr/>
                </p:nvGrpSpPr>
                <p:grpSpPr bwMode="auto">
                  <a:xfrm>
                    <a:off x="6470" y="2301"/>
                    <a:ext cx="187" cy="150"/>
                    <a:chOff x="6470" y="2301"/>
                    <a:chExt cx="360" cy="150"/>
                  </a:xfrm>
                </p:grpSpPr>
                <p:sp>
                  <p:nvSpPr>
                    <p:cNvPr id="40044" name="Freeform 41">
                      <a:extLst>
                        <a:ext uri="{FF2B5EF4-FFF2-40B4-BE49-F238E27FC236}">
                          <a16:creationId xmlns:a16="http://schemas.microsoft.com/office/drawing/2014/main" id="{32F900FC-017D-7F18-3F36-E44E120FC9A0}"/>
                        </a:ext>
                      </a:extLst>
                    </p:cNvPr>
                    <p:cNvSpPr>
                      <a:spLocks/>
                    </p:cNvSpPr>
                    <p:nvPr/>
                  </p:nvSpPr>
                  <p:spPr bwMode="auto">
                    <a:xfrm>
                      <a:off x="6614" y="2301"/>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45" name="Freeform 42">
                      <a:extLst>
                        <a:ext uri="{FF2B5EF4-FFF2-40B4-BE49-F238E27FC236}">
                          <a16:creationId xmlns:a16="http://schemas.microsoft.com/office/drawing/2014/main" id="{58F5CE06-A558-0229-D4D9-C8383B8BD64C}"/>
                        </a:ext>
                      </a:extLst>
                    </p:cNvPr>
                    <p:cNvSpPr>
                      <a:spLocks/>
                    </p:cNvSpPr>
                    <p:nvPr/>
                  </p:nvSpPr>
                  <p:spPr bwMode="auto">
                    <a:xfrm>
                      <a:off x="6470" y="2307"/>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sp>
              <p:nvSpPr>
                <p:cNvPr id="40039" name="Text Box 43">
                  <a:extLst>
                    <a:ext uri="{FF2B5EF4-FFF2-40B4-BE49-F238E27FC236}">
                      <a16:creationId xmlns:a16="http://schemas.microsoft.com/office/drawing/2014/main" id="{6922C8CE-9702-806A-8D89-855B665EDCE0}"/>
                    </a:ext>
                  </a:extLst>
                </p:cNvPr>
                <p:cNvSpPr txBox="1">
                  <a:spLocks noChangeArrowheads="1"/>
                </p:cNvSpPr>
                <p:nvPr/>
              </p:nvSpPr>
              <p:spPr bwMode="auto">
                <a:xfrm>
                  <a:off x="1644" y="1884"/>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A</a:t>
                  </a:r>
                  <a:r>
                    <a:rPr lang="en-US" altLang="ja-JP" sz="1200" baseline="-25000">
                      <a:ea typeface="MS Mincho" panose="02020609040205080304" pitchFamily="49" charset="-128"/>
                    </a:rPr>
                    <a:t>0</a:t>
                  </a:r>
                  <a:endParaRPr lang="en-US" altLang="en-CH" sz="2400">
                    <a:ea typeface="MS Mincho" panose="02020609040205080304" pitchFamily="49" charset="-128"/>
                  </a:endParaRPr>
                </a:p>
              </p:txBody>
            </p:sp>
            <p:sp>
              <p:nvSpPr>
                <p:cNvPr id="40040" name="Text Box 44">
                  <a:extLst>
                    <a:ext uri="{FF2B5EF4-FFF2-40B4-BE49-F238E27FC236}">
                      <a16:creationId xmlns:a16="http://schemas.microsoft.com/office/drawing/2014/main" id="{416B3BDF-C97A-E487-3364-86BBBC9C96AC}"/>
                    </a:ext>
                  </a:extLst>
                </p:cNvPr>
                <p:cNvSpPr txBox="1">
                  <a:spLocks noChangeArrowheads="1"/>
                </p:cNvSpPr>
                <p:nvPr/>
              </p:nvSpPr>
              <p:spPr bwMode="auto">
                <a:xfrm>
                  <a:off x="1644" y="2204"/>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B</a:t>
                  </a:r>
                  <a:r>
                    <a:rPr lang="en-US" altLang="ja-JP" sz="1200" baseline="-25000">
                      <a:ea typeface="MS Mincho" panose="02020609040205080304" pitchFamily="49" charset="-128"/>
                    </a:rPr>
                    <a:t>0</a:t>
                  </a:r>
                  <a:endParaRPr lang="en-US" altLang="en-CH" sz="2400">
                    <a:ea typeface="MS Mincho" panose="02020609040205080304" pitchFamily="49" charset="-128"/>
                  </a:endParaRPr>
                </a:p>
              </p:txBody>
            </p:sp>
            <p:sp>
              <p:nvSpPr>
                <p:cNvPr id="40041" name="Rectangle 45">
                  <a:extLst>
                    <a:ext uri="{FF2B5EF4-FFF2-40B4-BE49-F238E27FC236}">
                      <a16:creationId xmlns:a16="http://schemas.microsoft.com/office/drawing/2014/main" id="{3F53BAF5-1C8C-997A-2A67-D5080ADB72F2}"/>
                    </a:ext>
                  </a:extLst>
                </p:cNvPr>
                <p:cNvSpPr>
                  <a:spLocks noChangeArrowheads="1"/>
                </p:cNvSpPr>
                <p:nvPr/>
              </p:nvSpPr>
              <p:spPr bwMode="auto">
                <a:xfrm>
                  <a:off x="2625" y="1782"/>
                  <a:ext cx="143" cy="912"/>
                </a:xfrm>
                <a:prstGeom prst="rect">
                  <a:avLst/>
                </a:prstGeom>
                <a:gradFill rotWithShape="0">
                  <a:gsLst>
                    <a:gs pos="0">
                      <a:srgbClr val="FFFFFF"/>
                    </a:gs>
                    <a:gs pos="100000">
                      <a:srgbClr val="00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sp>
          <p:nvSpPr>
            <p:cNvPr id="39946" name="Text Box 46">
              <a:extLst>
                <a:ext uri="{FF2B5EF4-FFF2-40B4-BE49-F238E27FC236}">
                  <a16:creationId xmlns:a16="http://schemas.microsoft.com/office/drawing/2014/main" id="{1851C2BE-9A04-8675-49C1-65922C5567C9}"/>
                </a:ext>
              </a:extLst>
            </p:cNvPr>
            <p:cNvSpPr txBox="1">
              <a:spLocks noChangeArrowheads="1"/>
            </p:cNvSpPr>
            <p:nvPr/>
          </p:nvSpPr>
          <p:spPr bwMode="auto">
            <a:xfrm>
              <a:off x="9987" y="6774"/>
              <a:ext cx="167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XOR(A</a:t>
              </a:r>
              <a:r>
                <a:rPr lang="en-US" altLang="ja-JP" sz="1200" baseline="-25000">
                  <a:ea typeface="MS Mincho" panose="02020609040205080304" pitchFamily="49" charset="-128"/>
                </a:rPr>
                <a:t>1</a:t>
              </a:r>
              <a:r>
                <a:rPr lang="en-US" altLang="ja-JP" sz="1200">
                  <a:ea typeface="MS Mincho" panose="02020609040205080304" pitchFamily="49" charset="-128"/>
                </a:rPr>
                <a:t>, B</a:t>
              </a:r>
              <a:r>
                <a:rPr lang="en-US" altLang="ja-JP" sz="1200" baseline="-25000">
                  <a:ea typeface="MS Mincho" panose="02020609040205080304" pitchFamily="49" charset="-128"/>
                </a:rPr>
                <a:t>1</a:t>
              </a:r>
              <a:r>
                <a:rPr lang="en-US" altLang="ja-JP" sz="1200">
                  <a:ea typeface="MS Mincho" panose="02020609040205080304" pitchFamily="49" charset="-128"/>
                </a:rPr>
                <a:t>, C</a:t>
              </a:r>
              <a:r>
                <a:rPr lang="en-US" altLang="ja-JP" sz="1200" baseline="-25000">
                  <a:ea typeface="MS Mincho" panose="02020609040205080304" pitchFamily="49" charset="-128"/>
                </a:rPr>
                <a:t>1</a:t>
              </a:r>
              <a:r>
                <a:rPr lang="en-US" altLang="ja-JP" sz="1200">
                  <a:ea typeface="MS Mincho" panose="02020609040205080304" pitchFamily="49" charset="-128"/>
                </a:rPr>
                <a:t>)</a:t>
              </a:r>
              <a:endParaRPr lang="en-US" altLang="en-CH" sz="2400">
                <a:ea typeface="MS Mincho" panose="02020609040205080304" pitchFamily="49" charset="-128"/>
              </a:endParaRPr>
            </a:p>
          </p:txBody>
        </p:sp>
        <p:grpSp>
          <p:nvGrpSpPr>
            <p:cNvPr id="39947" name="Group 47">
              <a:extLst>
                <a:ext uri="{FF2B5EF4-FFF2-40B4-BE49-F238E27FC236}">
                  <a16:creationId xmlns:a16="http://schemas.microsoft.com/office/drawing/2014/main" id="{912A98F0-9AAA-558C-249C-572168785E1F}"/>
                </a:ext>
              </a:extLst>
            </p:cNvPr>
            <p:cNvGrpSpPr>
              <a:grpSpLocks/>
            </p:cNvGrpSpPr>
            <p:nvPr/>
          </p:nvGrpSpPr>
          <p:grpSpPr bwMode="auto">
            <a:xfrm>
              <a:off x="5760" y="6384"/>
              <a:ext cx="4148" cy="2016"/>
              <a:chOff x="1712" y="4320"/>
              <a:chExt cx="4148" cy="2016"/>
            </a:xfrm>
          </p:grpSpPr>
          <p:sp>
            <p:nvSpPr>
              <p:cNvPr id="39976" name="Rectangle 48">
                <a:extLst>
                  <a:ext uri="{FF2B5EF4-FFF2-40B4-BE49-F238E27FC236}">
                    <a16:creationId xmlns:a16="http://schemas.microsoft.com/office/drawing/2014/main" id="{5C65E552-000F-1A3C-1CC9-4FF4917A136C}"/>
                  </a:ext>
                </a:extLst>
              </p:cNvPr>
              <p:cNvSpPr>
                <a:spLocks noChangeArrowheads="1"/>
              </p:cNvSpPr>
              <p:nvPr/>
            </p:nvSpPr>
            <p:spPr bwMode="auto">
              <a:xfrm>
                <a:off x="2304" y="4320"/>
                <a:ext cx="3168" cy="2016"/>
              </a:xfrm>
              <a:prstGeom prst="rect">
                <a:avLst/>
              </a:prstGeom>
              <a:solidFill>
                <a:srgbClr val="FF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77" name="Line 49">
                <a:extLst>
                  <a:ext uri="{FF2B5EF4-FFF2-40B4-BE49-F238E27FC236}">
                    <a16:creationId xmlns:a16="http://schemas.microsoft.com/office/drawing/2014/main" id="{709C20B6-E89F-42F8-B840-33663EE34B60}"/>
                  </a:ext>
                </a:extLst>
              </p:cNvPr>
              <p:cNvSpPr>
                <a:spLocks noChangeShapeType="1"/>
              </p:cNvSpPr>
              <p:nvPr/>
            </p:nvSpPr>
            <p:spPr bwMode="auto">
              <a:xfrm>
                <a:off x="2053" y="5539"/>
                <a:ext cx="466"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78" name="Line 50">
                <a:extLst>
                  <a:ext uri="{FF2B5EF4-FFF2-40B4-BE49-F238E27FC236}">
                    <a16:creationId xmlns:a16="http://schemas.microsoft.com/office/drawing/2014/main" id="{A46FB3D0-EE66-8312-DD9F-C67D7D529680}"/>
                  </a:ext>
                </a:extLst>
              </p:cNvPr>
              <p:cNvSpPr>
                <a:spLocks noChangeShapeType="1"/>
              </p:cNvSpPr>
              <p:nvPr/>
            </p:nvSpPr>
            <p:spPr bwMode="auto">
              <a:xfrm flipH="1" flipV="1">
                <a:off x="2016" y="5646"/>
                <a:ext cx="3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79" name="Text Box 51">
                <a:extLst>
                  <a:ext uri="{FF2B5EF4-FFF2-40B4-BE49-F238E27FC236}">
                    <a16:creationId xmlns:a16="http://schemas.microsoft.com/office/drawing/2014/main" id="{2F492472-E215-2654-E2FC-6771355D0631}"/>
                  </a:ext>
                </a:extLst>
              </p:cNvPr>
              <p:cNvSpPr txBox="1">
                <a:spLocks noChangeArrowheads="1"/>
              </p:cNvSpPr>
              <p:nvPr/>
            </p:nvSpPr>
            <p:spPr bwMode="auto">
              <a:xfrm>
                <a:off x="1722" y="5230"/>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A</a:t>
                </a:r>
                <a:r>
                  <a:rPr lang="en-US" altLang="ja-JP" sz="1200" baseline="-25000">
                    <a:ea typeface="MS Mincho" panose="02020609040205080304" pitchFamily="49" charset="-128"/>
                  </a:rPr>
                  <a:t>1</a:t>
                </a:r>
                <a:endParaRPr lang="en-US" altLang="en-CH" sz="2400">
                  <a:ea typeface="MS Mincho" panose="02020609040205080304" pitchFamily="49" charset="-128"/>
                </a:endParaRPr>
              </a:p>
            </p:txBody>
          </p:sp>
          <p:sp>
            <p:nvSpPr>
              <p:cNvPr id="39980" name="Text Box 52">
                <a:extLst>
                  <a:ext uri="{FF2B5EF4-FFF2-40B4-BE49-F238E27FC236}">
                    <a16:creationId xmlns:a16="http://schemas.microsoft.com/office/drawing/2014/main" id="{F5C0E9CF-38FB-66F7-9121-1A96C10B7584}"/>
                  </a:ext>
                </a:extLst>
              </p:cNvPr>
              <p:cNvSpPr txBox="1">
                <a:spLocks noChangeArrowheads="1"/>
              </p:cNvSpPr>
              <p:nvPr/>
            </p:nvSpPr>
            <p:spPr bwMode="auto">
              <a:xfrm>
                <a:off x="1722" y="5550"/>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B</a:t>
                </a:r>
                <a:r>
                  <a:rPr lang="en-US" altLang="ja-JP" sz="1200" baseline="-25000">
                    <a:ea typeface="MS Mincho" panose="02020609040205080304" pitchFamily="49" charset="-128"/>
                  </a:rPr>
                  <a:t>1</a:t>
                </a:r>
                <a:endParaRPr lang="en-US" altLang="en-CH" sz="2400">
                  <a:ea typeface="MS Mincho" panose="02020609040205080304" pitchFamily="49" charset="-128"/>
                </a:endParaRPr>
              </a:p>
            </p:txBody>
          </p:sp>
          <p:grpSp>
            <p:nvGrpSpPr>
              <p:cNvPr id="39981" name="Group 53">
                <a:extLst>
                  <a:ext uri="{FF2B5EF4-FFF2-40B4-BE49-F238E27FC236}">
                    <a16:creationId xmlns:a16="http://schemas.microsoft.com/office/drawing/2014/main" id="{5CA7E4ED-74A0-1A15-7E72-D4A3A97CA6DB}"/>
                  </a:ext>
                </a:extLst>
              </p:cNvPr>
              <p:cNvGrpSpPr>
                <a:grpSpLocks/>
              </p:cNvGrpSpPr>
              <p:nvPr/>
            </p:nvGrpSpPr>
            <p:grpSpPr bwMode="auto">
              <a:xfrm>
                <a:off x="2373" y="5128"/>
                <a:ext cx="1256" cy="912"/>
                <a:chOff x="2373" y="5128"/>
                <a:chExt cx="1256" cy="912"/>
              </a:xfrm>
            </p:grpSpPr>
            <p:sp>
              <p:nvSpPr>
                <p:cNvPr id="40004" name="Freeform 54">
                  <a:extLst>
                    <a:ext uri="{FF2B5EF4-FFF2-40B4-BE49-F238E27FC236}">
                      <a16:creationId xmlns:a16="http://schemas.microsoft.com/office/drawing/2014/main" id="{DCBE03CA-9329-190E-0ED7-E59B53FA7F8D}"/>
                    </a:ext>
                  </a:extLst>
                </p:cNvPr>
                <p:cNvSpPr>
                  <a:spLocks/>
                </p:cNvSpPr>
                <p:nvPr/>
              </p:nvSpPr>
              <p:spPr bwMode="auto">
                <a:xfrm>
                  <a:off x="2373" y="5251"/>
                  <a:ext cx="405" cy="630"/>
                </a:xfrm>
                <a:custGeom>
                  <a:avLst/>
                  <a:gdLst>
                    <a:gd name="T0" fmla="*/ 0 w 405"/>
                    <a:gd name="T1" fmla="*/ 630 h 630"/>
                    <a:gd name="T2" fmla="*/ 0 w 405"/>
                    <a:gd name="T3" fmla="*/ 105 h 630"/>
                    <a:gd name="T4" fmla="*/ 0 w 405"/>
                    <a:gd name="T5" fmla="*/ 0 h 630"/>
                    <a:gd name="T6" fmla="*/ 405 w 405"/>
                    <a:gd name="T7" fmla="*/ 0 h 630"/>
                    <a:gd name="T8" fmla="*/ 0 60000 65536"/>
                    <a:gd name="T9" fmla="*/ 0 60000 65536"/>
                    <a:gd name="T10" fmla="*/ 0 60000 65536"/>
                    <a:gd name="T11" fmla="*/ 0 60000 65536"/>
                    <a:gd name="T12" fmla="*/ 0 w 405"/>
                    <a:gd name="T13" fmla="*/ 0 h 630"/>
                    <a:gd name="T14" fmla="*/ 405 w 405"/>
                    <a:gd name="T15" fmla="*/ 630 h 630"/>
                  </a:gdLst>
                  <a:ahLst/>
                  <a:cxnLst>
                    <a:cxn ang="T8">
                      <a:pos x="T0" y="T1"/>
                    </a:cxn>
                    <a:cxn ang="T9">
                      <a:pos x="T2" y="T3"/>
                    </a:cxn>
                    <a:cxn ang="T10">
                      <a:pos x="T4" y="T5"/>
                    </a:cxn>
                    <a:cxn ang="T11">
                      <a:pos x="T6" y="T7"/>
                    </a:cxn>
                  </a:cxnLst>
                  <a:rect l="T12" t="T13" r="T14" b="T15"/>
                  <a:pathLst>
                    <a:path w="405" h="630">
                      <a:moveTo>
                        <a:pt x="0" y="630"/>
                      </a:moveTo>
                      <a:cubicBezTo>
                        <a:pt x="0" y="455"/>
                        <a:pt x="0" y="280"/>
                        <a:pt x="0" y="105"/>
                      </a:cubicBezTo>
                      <a:lnTo>
                        <a:pt x="0" y="0"/>
                      </a:lnTo>
                      <a:lnTo>
                        <a:pt x="405"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05" name="Freeform 55">
                  <a:extLst>
                    <a:ext uri="{FF2B5EF4-FFF2-40B4-BE49-F238E27FC236}">
                      <a16:creationId xmlns:a16="http://schemas.microsoft.com/office/drawing/2014/main" id="{C6CECF3E-5215-2A68-E7F4-E8CB68F287DF}"/>
                    </a:ext>
                  </a:extLst>
                </p:cNvPr>
                <p:cNvSpPr>
                  <a:spLocks/>
                </p:cNvSpPr>
                <p:nvPr/>
              </p:nvSpPr>
              <p:spPr bwMode="auto">
                <a:xfrm>
                  <a:off x="2508" y="5491"/>
                  <a:ext cx="240" cy="210"/>
                </a:xfrm>
                <a:custGeom>
                  <a:avLst/>
                  <a:gdLst>
                    <a:gd name="T0" fmla="*/ 0 w 240"/>
                    <a:gd name="T1" fmla="*/ 0 h 210"/>
                    <a:gd name="T2" fmla="*/ 0 w 240"/>
                    <a:gd name="T3" fmla="*/ 210 h 210"/>
                    <a:gd name="T4" fmla="*/ 240 w 240"/>
                    <a:gd name="T5" fmla="*/ 210 h 210"/>
                    <a:gd name="T6" fmla="*/ 0 60000 65536"/>
                    <a:gd name="T7" fmla="*/ 0 60000 65536"/>
                    <a:gd name="T8" fmla="*/ 0 60000 65536"/>
                    <a:gd name="T9" fmla="*/ 0 w 240"/>
                    <a:gd name="T10" fmla="*/ 0 h 210"/>
                    <a:gd name="T11" fmla="*/ 240 w 240"/>
                    <a:gd name="T12" fmla="*/ 210 h 210"/>
                  </a:gdLst>
                  <a:ahLst/>
                  <a:cxnLst>
                    <a:cxn ang="T6">
                      <a:pos x="T0" y="T1"/>
                    </a:cxn>
                    <a:cxn ang="T7">
                      <a:pos x="T2" y="T3"/>
                    </a:cxn>
                    <a:cxn ang="T8">
                      <a:pos x="T4" y="T5"/>
                    </a:cxn>
                  </a:cxnLst>
                  <a:rect l="T9" t="T10" r="T11" b="T12"/>
                  <a:pathLst>
                    <a:path w="240" h="210">
                      <a:moveTo>
                        <a:pt x="0" y="0"/>
                      </a:moveTo>
                      <a:lnTo>
                        <a:pt x="0" y="210"/>
                      </a:lnTo>
                      <a:lnTo>
                        <a:pt x="240" y="21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06" name="Line 56">
                  <a:extLst>
                    <a:ext uri="{FF2B5EF4-FFF2-40B4-BE49-F238E27FC236}">
                      <a16:creationId xmlns:a16="http://schemas.microsoft.com/office/drawing/2014/main" id="{259B92D7-E2BD-7E78-A55C-EAA50EC2A86D}"/>
                    </a:ext>
                  </a:extLst>
                </p:cNvPr>
                <p:cNvSpPr>
                  <a:spLocks noChangeShapeType="1"/>
                </p:cNvSpPr>
                <p:nvPr/>
              </p:nvSpPr>
              <p:spPr bwMode="auto">
                <a:xfrm>
                  <a:off x="2510" y="5476"/>
                  <a:ext cx="228" cy="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40007" name="Line 57">
                  <a:extLst>
                    <a:ext uri="{FF2B5EF4-FFF2-40B4-BE49-F238E27FC236}">
                      <a16:creationId xmlns:a16="http://schemas.microsoft.com/office/drawing/2014/main" id="{DCE35723-AB06-0E06-8FC8-68EE024C6C8F}"/>
                    </a:ext>
                  </a:extLst>
                </p:cNvPr>
                <p:cNvSpPr>
                  <a:spLocks noChangeShapeType="1"/>
                </p:cNvSpPr>
                <p:nvPr/>
              </p:nvSpPr>
              <p:spPr bwMode="auto">
                <a:xfrm flipV="1">
                  <a:off x="2374" y="5874"/>
                  <a:ext cx="346"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40008" name="Line 58">
                  <a:extLst>
                    <a:ext uri="{FF2B5EF4-FFF2-40B4-BE49-F238E27FC236}">
                      <a16:creationId xmlns:a16="http://schemas.microsoft.com/office/drawing/2014/main" id="{357A80F8-C432-7218-3A76-35D9CC082BF3}"/>
                    </a:ext>
                  </a:extLst>
                </p:cNvPr>
                <p:cNvSpPr>
                  <a:spLocks noChangeShapeType="1"/>
                </p:cNvSpPr>
                <p:nvPr/>
              </p:nvSpPr>
              <p:spPr bwMode="auto">
                <a:xfrm>
                  <a:off x="2792" y="5234"/>
                  <a:ext cx="678" cy="566"/>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40009" name="Line 59">
                  <a:extLst>
                    <a:ext uri="{FF2B5EF4-FFF2-40B4-BE49-F238E27FC236}">
                      <a16:creationId xmlns:a16="http://schemas.microsoft.com/office/drawing/2014/main" id="{74CF6247-2832-0012-3F49-CBC6D2EF0E97}"/>
                    </a:ext>
                  </a:extLst>
                </p:cNvPr>
                <p:cNvSpPr>
                  <a:spLocks noChangeShapeType="1"/>
                </p:cNvSpPr>
                <p:nvPr/>
              </p:nvSpPr>
              <p:spPr bwMode="auto">
                <a:xfrm flipV="1">
                  <a:off x="2814" y="5312"/>
                  <a:ext cx="714" cy="626"/>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40010" name="Line 60">
                  <a:extLst>
                    <a:ext uri="{FF2B5EF4-FFF2-40B4-BE49-F238E27FC236}">
                      <a16:creationId xmlns:a16="http://schemas.microsoft.com/office/drawing/2014/main" id="{10F3FAA5-8790-8272-8F5B-57E9FDBBA4A2}"/>
                    </a:ext>
                  </a:extLst>
                </p:cNvPr>
                <p:cNvSpPr>
                  <a:spLocks noChangeShapeType="1"/>
                </p:cNvSpPr>
                <p:nvPr/>
              </p:nvSpPr>
              <p:spPr bwMode="auto">
                <a:xfrm>
                  <a:off x="2814" y="5506"/>
                  <a:ext cx="554" cy="420"/>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40011" name="Line 61">
                  <a:extLst>
                    <a:ext uri="{FF2B5EF4-FFF2-40B4-BE49-F238E27FC236}">
                      <a16:creationId xmlns:a16="http://schemas.microsoft.com/office/drawing/2014/main" id="{3B41044E-35A7-7F26-9E74-7A4DA4ECB8F2}"/>
                    </a:ext>
                  </a:extLst>
                </p:cNvPr>
                <p:cNvSpPr>
                  <a:spLocks noChangeShapeType="1"/>
                </p:cNvSpPr>
                <p:nvPr/>
              </p:nvSpPr>
              <p:spPr bwMode="auto">
                <a:xfrm flipV="1">
                  <a:off x="2814" y="5226"/>
                  <a:ext cx="484" cy="424"/>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40012" name="Rectangle 62">
                  <a:extLst>
                    <a:ext uri="{FF2B5EF4-FFF2-40B4-BE49-F238E27FC236}">
                      <a16:creationId xmlns:a16="http://schemas.microsoft.com/office/drawing/2014/main" id="{5B5E5B56-C2AC-5A45-7114-2080BD739993}"/>
                    </a:ext>
                  </a:extLst>
                </p:cNvPr>
                <p:cNvSpPr>
                  <a:spLocks noChangeArrowheads="1"/>
                </p:cNvSpPr>
                <p:nvPr/>
              </p:nvSpPr>
              <p:spPr bwMode="auto">
                <a:xfrm>
                  <a:off x="2878" y="5506"/>
                  <a:ext cx="430" cy="160"/>
                </a:xfrm>
                <a:prstGeom prst="rect">
                  <a:avLst/>
                </a:prstGeom>
                <a:solidFill>
                  <a:srgbClr val="33CCCC">
                    <a:alpha val="50195"/>
                  </a:srgbClr>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nvGrpSpPr>
                <p:cNvPr id="40013" name="Group 63">
                  <a:extLst>
                    <a:ext uri="{FF2B5EF4-FFF2-40B4-BE49-F238E27FC236}">
                      <a16:creationId xmlns:a16="http://schemas.microsoft.com/office/drawing/2014/main" id="{059BABCD-2674-967B-4AE0-49C2B88FF26C}"/>
                    </a:ext>
                  </a:extLst>
                </p:cNvPr>
                <p:cNvGrpSpPr>
                  <a:grpSpLocks/>
                </p:cNvGrpSpPr>
                <p:nvPr/>
              </p:nvGrpSpPr>
              <p:grpSpPr bwMode="auto">
                <a:xfrm>
                  <a:off x="3314" y="5532"/>
                  <a:ext cx="315" cy="116"/>
                  <a:chOff x="6470" y="2301"/>
                  <a:chExt cx="350" cy="150"/>
                </a:xfrm>
              </p:grpSpPr>
              <p:sp>
                <p:nvSpPr>
                  <p:cNvPr id="40015" name="Line 64">
                    <a:extLst>
                      <a:ext uri="{FF2B5EF4-FFF2-40B4-BE49-F238E27FC236}">
                        <a16:creationId xmlns:a16="http://schemas.microsoft.com/office/drawing/2014/main" id="{E41E4EC3-A97D-B8C2-F5C7-077DA8033193}"/>
                      </a:ext>
                    </a:extLst>
                  </p:cNvPr>
                  <p:cNvSpPr>
                    <a:spLocks noChangeShapeType="1"/>
                  </p:cNvSpPr>
                  <p:nvPr/>
                </p:nvSpPr>
                <p:spPr bwMode="auto">
                  <a:xfrm>
                    <a:off x="6675" y="2367"/>
                    <a:ext cx="145" cy="1"/>
                  </a:xfrm>
                  <a:prstGeom prst="line">
                    <a:avLst/>
                  </a:prstGeom>
                  <a:noFill/>
                  <a:ln w="9525">
                    <a:solidFill>
                      <a:srgbClr val="FF00FF"/>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nvGrpSpPr>
                  <p:cNvPr id="40016" name="Group 65">
                    <a:extLst>
                      <a:ext uri="{FF2B5EF4-FFF2-40B4-BE49-F238E27FC236}">
                        <a16:creationId xmlns:a16="http://schemas.microsoft.com/office/drawing/2014/main" id="{09166593-D9F7-C925-5276-80D7C27F7AEE}"/>
                      </a:ext>
                    </a:extLst>
                  </p:cNvPr>
                  <p:cNvGrpSpPr>
                    <a:grpSpLocks/>
                  </p:cNvGrpSpPr>
                  <p:nvPr/>
                </p:nvGrpSpPr>
                <p:grpSpPr bwMode="auto">
                  <a:xfrm>
                    <a:off x="6470" y="2301"/>
                    <a:ext cx="187" cy="150"/>
                    <a:chOff x="6470" y="2301"/>
                    <a:chExt cx="360" cy="150"/>
                  </a:xfrm>
                </p:grpSpPr>
                <p:sp>
                  <p:nvSpPr>
                    <p:cNvPr id="40017" name="Freeform 66">
                      <a:extLst>
                        <a:ext uri="{FF2B5EF4-FFF2-40B4-BE49-F238E27FC236}">
                          <a16:creationId xmlns:a16="http://schemas.microsoft.com/office/drawing/2014/main" id="{285A1E23-FEF4-78E8-78B1-E158982F2425}"/>
                        </a:ext>
                      </a:extLst>
                    </p:cNvPr>
                    <p:cNvSpPr>
                      <a:spLocks/>
                    </p:cNvSpPr>
                    <p:nvPr/>
                  </p:nvSpPr>
                  <p:spPr bwMode="auto">
                    <a:xfrm>
                      <a:off x="6614" y="2301"/>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18" name="Freeform 67">
                      <a:extLst>
                        <a:ext uri="{FF2B5EF4-FFF2-40B4-BE49-F238E27FC236}">
                          <a16:creationId xmlns:a16="http://schemas.microsoft.com/office/drawing/2014/main" id="{747E8AD2-6C2D-EBCE-23AA-A20BA95A7196}"/>
                        </a:ext>
                      </a:extLst>
                    </p:cNvPr>
                    <p:cNvSpPr>
                      <a:spLocks/>
                    </p:cNvSpPr>
                    <p:nvPr/>
                  </p:nvSpPr>
                  <p:spPr bwMode="auto">
                    <a:xfrm>
                      <a:off x="6470" y="2307"/>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sp>
              <p:nvSpPr>
                <p:cNvPr id="40014" name="Rectangle 68">
                  <a:extLst>
                    <a:ext uri="{FF2B5EF4-FFF2-40B4-BE49-F238E27FC236}">
                      <a16:creationId xmlns:a16="http://schemas.microsoft.com/office/drawing/2014/main" id="{E5F3F84F-A9D6-2612-1D55-3A9FB85EF0CF}"/>
                    </a:ext>
                  </a:extLst>
                </p:cNvPr>
                <p:cNvSpPr>
                  <a:spLocks noChangeArrowheads="1"/>
                </p:cNvSpPr>
                <p:nvPr/>
              </p:nvSpPr>
              <p:spPr bwMode="auto">
                <a:xfrm>
                  <a:off x="2703" y="5128"/>
                  <a:ext cx="143" cy="912"/>
                </a:xfrm>
                <a:prstGeom prst="rect">
                  <a:avLst/>
                </a:prstGeom>
                <a:gradFill rotWithShape="0">
                  <a:gsLst>
                    <a:gs pos="0">
                      <a:srgbClr val="FFFFFF"/>
                    </a:gs>
                    <a:gs pos="100000">
                      <a:srgbClr val="00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sp>
            <p:nvSpPr>
              <p:cNvPr id="39982" name="Line 69">
                <a:extLst>
                  <a:ext uri="{FF2B5EF4-FFF2-40B4-BE49-F238E27FC236}">
                    <a16:creationId xmlns:a16="http://schemas.microsoft.com/office/drawing/2014/main" id="{B1308244-37A9-3CEA-F15F-096E309D8A7E}"/>
                  </a:ext>
                </a:extLst>
              </p:cNvPr>
              <p:cNvSpPr>
                <a:spLocks noChangeShapeType="1"/>
              </p:cNvSpPr>
              <p:nvPr/>
            </p:nvSpPr>
            <p:spPr bwMode="auto">
              <a:xfrm>
                <a:off x="4146" y="4594"/>
                <a:ext cx="678" cy="566"/>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83" name="Line 70">
                <a:extLst>
                  <a:ext uri="{FF2B5EF4-FFF2-40B4-BE49-F238E27FC236}">
                    <a16:creationId xmlns:a16="http://schemas.microsoft.com/office/drawing/2014/main" id="{B712F82B-CCE8-350B-5827-649A0BC37D7B}"/>
                  </a:ext>
                </a:extLst>
              </p:cNvPr>
              <p:cNvSpPr>
                <a:spLocks noChangeShapeType="1"/>
              </p:cNvSpPr>
              <p:nvPr/>
            </p:nvSpPr>
            <p:spPr bwMode="auto">
              <a:xfrm flipV="1">
                <a:off x="4168" y="4672"/>
                <a:ext cx="714" cy="626"/>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84" name="Line 71">
                <a:extLst>
                  <a:ext uri="{FF2B5EF4-FFF2-40B4-BE49-F238E27FC236}">
                    <a16:creationId xmlns:a16="http://schemas.microsoft.com/office/drawing/2014/main" id="{0CD21A3F-596C-DD8F-E059-2A2C047B9C18}"/>
                  </a:ext>
                </a:extLst>
              </p:cNvPr>
              <p:cNvSpPr>
                <a:spLocks noChangeShapeType="1"/>
              </p:cNvSpPr>
              <p:nvPr/>
            </p:nvSpPr>
            <p:spPr bwMode="auto">
              <a:xfrm>
                <a:off x="4168" y="4866"/>
                <a:ext cx="554" cy="420"/>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85" name="Line 72">
                <a:extLst>
                  <a:ext uri="{FF2B5EF4-FFF2-40B4-BE49-F238E27FC236}">
                    <a16:creationId xmlns:a16="http://schemas.microsoft.com/office/drawing/2014/main" id="{40513A67-E489-8015-E4AE-AA42FCC7A4D0}"/>
                  </a:ext>
                </a:extLst>
              </p:cNvPr>
              <p:cNvSpPr>
                <a:spLocks noChangeShapeType="1"/>
              </p:cNvSpPr>
              <p:nvPr/>
            </p:nvSpPr>
            <p:spPr bwMode="auto">
              <a:xfrm flipV="1">
                <a:off x="4168" y="4586"/>
                <a:ext cx="484" cy="424"/>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86" name="Rectangle 73">
                <a:extLst>
                  <a:ext uri="{FF2B5EF4-FFF2-40B4-BE49-F238E27FC236}">
                    <a16:creationId xmlns:a16="http://schemas.microsoft.com/office/drawing/2014/main" id="{1AF9C0C5-B11F-AD15-41B6-07157FA2809C}"/>
                  </a:ext>
                </a:extLst>
              </p:cNvPr>
              <p:cNvSpPr>
                <a:spLocks noChangeArrowheads="1"/>
              </p:cNvSpPr>
              <p:nvPr/>
            </p:nvSpPr>
            <p:spPr bwMode="auto">
              <a:xfrm>
                <a:off x="4232" y="4866"/>
                <a:ext cx="430" cy="160"/>
              </a:xfrm>
              <a:prstGeom prst="rect">
                <a:avLst/>
              </a:prstGeom>
              <a:solidFill>
                <a:srgbClr val="33CCCC">
                  <a:alpha val="50195"/>
                </a:srgbClr>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nvGrpSpPr>
              <p:cNvPr id="39987" name="Group 74">
                <a:extLst>
                  <a:ext uri="{FF2B5EF4-FFF2-40B4-BE49-F238E27FC236}">
                    <a16:creationId xmlns:a16="http://schemas.microsoft.com/office/drawing/2014/main" id="{64978760-911F-7ADD-D396-E1CF6195AEB5}"/>
                  </a:ext>
                </a:extLst>
              </p:cNvPr>
              <p:cNvGrpSpPr>
                <a:grpSpLocks/>
              </p:cNvGrpSpPr>
              <p:nvPr/>
            </p:nvGrpSpPr>
            <p:grpSpPr bwMode="auto">
              <a:xfrm>
                <a:off x="4668" y="4892"/>
                <a:ext cx="315" cy="116"/>
                <a:chOff x="6470" y="2301"/>
                <a:chExt cx="350" cy="150"/>
              </a:xfrm>
            </p:grpSpPr>
            <p:sp>
              <p:nvSpPr>
                <p:cNvPr id="40000" name="Line 75">
                  <a:extLst>
                    <a:ext uri="{FF2B5EF4-FFF2-40B4-BE49-F238E27FC236}">
                      <a16:creationId xmlns:a16="http://schemas.microsoft.com/office/drawing/2014/main" id="{8001A1EF-447D-1CF6-053E-C5ADD1C2D3A3}"/>
                    </a:ext>
                  </a:extLst>
                </p:cNvPr>
                <p:cNvSpPr>
                  <a:spLocks noChangeShapeType="1"/>
                </p:cNvSpPr>
                <p:nvPr/>
              </p:nvSpPr>
              <p:spPr bwMode="auto">
                <a:xfrm>
                  <a:off x="6675" y="2367"/>
                  <a:ext cx="145" cy="1"/>
                </a:xfrm>
                <a:prstGeom prst="line">
                  <a:avLst/>
                </a:prstGeom>
                <a:noFill/>
                <a:ln w="9525">
                  <a:solidFill>
                    <a:srgbClr val="FF00FF"/>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nvGrpSpPr>
                <p:cNvPr id="40001" name="Group 76">
                  <a:extLst>
                    <a:ext uri="{FF2B5EF4-FFF2-40B4-BE49-F238E27FC236}">
                      <a16:creationId xmlns:a16="http://schemas.microsoft.com/office/drawing/2014/main" id="{7AEEEDB8-0BDB-194A-229B-F913FC234639}"/>
                    </a:ext>
                  </a:extLst>
                </p:cNvPr>
                <p:cNvGrpSpPr>
                  <a:grpSpLocks/>
                </p:cNvGrpSpPr>
                <p:nvPr/>
              </p:nvGrpSpPr>
              <p:grpSpPr bwMode="auto">
                <a:xfrm>
                  <a:off x="6470" y="2301"/>
                  <a:ext cx="187" cy="150"/>
                  <a:chOff x="6470" y="2301"/>
                  <a:chExt cx="360" cy="150"/>
                </a:xfrm>
              </p:grpSpPr>
              <p:sp>
                <p:nvSpPr>
                  <p:cNvPr id="40002" name="Freeform 77">
                    <a:extLst>
                      <a:ext uri="{FF2B5EF4-FFF2-40B4-BE49-F238E27FC236}">
                        <a16:creationId xmlns:a16="http://schemas.microsoft.com/office/drawing/2014/main" id="{BD69381A-28E3-E15E-0BAC-A363905625C1}"/>
                      </a:ext>
                    </a:extLst>
                  </p:cNvPr>
                  <p:cNvSpPr>
                    <a:spLocks/>
                  </p:cNvSpPr>
                  <p:nvPr/>
                </p:nvSpPr>
                <p:spPr bwMode="auto">
                  <a:xfrm>
                    <a:off x="6614" y="2301"/>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03" name="Freeform 78">
                    <a:extLst>
                      <a:ext uri="{FF2B5EF4-FFF2-40B4-BE49-F238E27FC236}">
                        <a16:creationId xmlns:a16="http://schemas.microsoft.com/office/drawing/2014/main" id="{F3007F5C-F3CB-1CF1-22AA-8E72EB80E481}"/>
                      </a:ext>
                    </a:extLst>
                  </p:cNvPr>
                  <p:cNvSpPr>
                    <a:spLocks/>
                  </p:cNvSpPr>
                  <p:nvPr/>
                </p:nvSpPr>
                <p:spPr bwMode="auto">
                  <a:xfrm>
                    <a:off x="6470" y="2307"/>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sp>
            <p:nvSpPr>
              <p:cNvPr id="39988" name="Freeform 79">
                <a:extLst>
                  <a:ext uri="{FF2B5EF4-FFF2-40B4-BE49-F238E27FC236}">
                    <a16:creationId xmlns:a16="http://schemas.microsoft.com/office/drawing/2014/main" id="{01DE066D-A4DD-ECE0-1833-DA96F2E386FB}"/>
                  </a:ext>
                </a:extLst>
              </p:cNvPr>
              <p:cNvSpPr>
                <a:spLocks/>
              </p:cNvSpPr>
              <p:nvPr/>
            </p:nvSpPr>
            <p:spPr bwMode="auto">
              <a:xfrm>
                <a:off x="3660" y="5022"/>
                <a:ext cx="460" cy="558"/>
              </a:xfrm>
              <a:custGeom>
                <a:avLst/>
                <a:gdLst>
                  <a:gd name="T0" fmla="*/ 0 w 460"/>
                  <a:gd name="T1" fmla="*/ 970 h 970"/>
                  <a:gd name="T2" fmla="*/ 0 w 460"/>
                  <a:gd name="T3" fmla="*/ 0 h 970"/>
                  <a:gd name="T4" fmla="*/ 460 w 460"/>
                  <a:gd name="T5" fmla="*/ 0 h 970"/>
                  <a:gd name="T6" fmla="*/ 0 60000 65536"/>
                  <a:gd name="T7" fmla="*/ 0 60000 65536"/>
                  <a:gd name="T8" fmla="*/ 0 60000 65536"/>
                  <a:gd name="T9" fmla="*/ 0 w 460"/>
                  <a:gd name="T10" fmla="*/ 0 h 970"/>
                  <a:gd name="T11" fmla="*/ 460 w 460"/>
                  <a:gd name="T12" fmla="*/ 970 h 970"/>
                </a:gdLst>
                <a:ahLst/>
                <a:cxnLst>
                  <a:cxn ang="T6">
                    <a:pos x="T0" y="T1"/>
                  </a:cxn>
                  <a:cxn ang="T7">
                    <a:pos x="T2" y="T3"/>
                  </a:cxn>
                  <a:cxn ang="T8">
                    <a:pos x="T4" y="T5"/>
                  </a:cxn>
                </a:cxnLst>
                <a:rect l="T9" t="T10" r="T11" b="T12"/>
                <a:pathLst>
                  <a:path w="460" h="970">
                    <a:moveTo>
                      <a:pt x="0" y="970"/>
                    </a:moveTo>
                    <a:lnTo>
                      <a:pt x="0" y="0"/>
                    </a:lnTo>
                    <a:lnTo>
                      <a:pt x="4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89" name="Line 80">
                <a:extLst>
                  <a:ext uri="{FF2B5EF4-FFF2-40B4-BE49-F238E27FC236}">
                    <a16:creationId xmlns:a16="http://schemas.microsoft.com/office/drawing/2014/main" id="{C2D05D7A-2EBA-813A-AD47-B22D85BA4113}"/>
                  </a:ext>
                </a:extLst>
              </p:cNvPr>
              <p:cNvSpPr>
                <a:spLocks noChangeShapeType="1"/>
              </p:cNvSpPr>
              <p:nvPr/>
            </p:nvSpPr>
            <p:spPr bwMode="auto">
              <a:xfrm>
                <a:off x="3660" y="5330"/>
                <a:ext cx="4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90" name="Line 81">
                <a:extLst>
                  <a:ext uri="{FF2B5EF4-FFF2-40B4-BE49-F238E27FC236}">
                    <a16:creationId xmlns:a16="http://schemas.microsoft.com/office/drawing/2014/main" id="{CC4795E9-27E0-A0C4-CA9A-5A4007D2BE5A}"/>
                  </a:ext>
                </a:extLst>
              </p:cNvPr>
              <p:cNvSpPr>
                <a:spLocks noChangeShapeType="1"/>
              </p:cNvSpPr>
              <p:nvPr/>
            </p:nvSpPr>
            <p:spPr bwMode="auto">
              <a:xfrm>
                <a:off x="2110" y="4610"/>
                <a:ext cx="201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91" name="AutoShape 82">
                <a:extLst>
                  <a:ext uri="{FF2B5EF4-FFF2-40B4-BE49-F238E27FC236}">
                    <a16:creationId xmlns:a16="http://schemas.microsoft.com/office/drawing/2014/main" id="{D0583E72-BB9F-A762-1CDB-7EF04FB613B1}"/>
                  </a:ext>
                </a:extLst>
              </p:cNvPr>
              <p:cNvSpPr>
                <a:spLocks noChangeArrowheads="1"/>
              </p:cNvSpPr>
              <p:nvPr/>
            </p:nvSpPr>
            <p:spPr bwMode="auto">
              <a:xfrm rot="5268450">
                <a:off x="3772" y="5262"/>
                <a:ext cx="144" cy="144"/>
              </a:xfrm>
              <a:prstGeom prst="flowChartExtract">
                <a:avLst/>
              </a:prstGeom>
              <a:solidFill>
                <a:srgbClr val="FF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92" name="Freeform 83">
                <a:extLst>
                  <a:ext uri="{FF2B5EF4-FFF2-40B4-BE49-F238E27FC236}">
                    <a16:creationId xmlns:a16="http://schemas.microsoft.com/office/drawing/2014/main" id="{125F0946-FF74-DA60-9CBF-B7A109DE58F0}"/>
                  </a:ext>
                </a:extLst>
              </p:cNvPr>
              <p:cNvSpPr>
                <a:spLocks/>
              </p:cNvSpPr>
              <p:nvPr/>
            </p:nvSpPr>
            <p:spPr bwMode="auto">
              <a:xfrm>
                <a:off x="3660" y="4610"/>
                <a:ext cx="440" cy="270"/>
              </a:xfrm>
              <a:custGeom>
                <a:avLst/>
                <a:gdLst>
                  <a:gd name="T0" fmla="*/ 0 w 440"/>
                  <a:gd name="T1" fmla="*/ 0 h 270"/>
                  <a:gd name="T2" fmla="*/ 0 w 440"/>
                  <a:gd name="T3" fmla="*/ 270 h 270"/>
                  <a:gd name="T4" fmla="*/ 440 w 440"/>
                  <a:gd name="T5" fmla="*/ 270 h 270"/>
                  <a:gd name="T6" fmla="*/ 0 60000 65536"/>
                  <a:gd name="T7" fmla="*/ 0 60000 65536"/>
                  <a:gd name="T8" fmla="*/ 0 60000 65536"/>
                  <a:gd name="T9" fmla="*/ 0 w 440"/>
                  <a:gd name="T10" fmla="*/ 0 h 270"/>
                  <a:gd name="T11" fmla="*/ 440 w 440"/>
                  <a:gd name="T12" fmla="*/ 270 h 270"/>
                </a:gdLst>
                <a:ahLst/>
                <a:cxnLst>
                  <a:cxn ang="T6">
                    <a:pos x="T0" y="T1"/>
                  </a:cxn>
                  <a:cxn ang="T7">
                    <a:pos x="T2" y="T3"/>
                  </a:cxn>
                  <a:cxn ang="T8">
                    <a:pos x="T4" y="T5"/>
                  </a:cxn>
                </a:cxnLst>
                <a:rect l="T9" t="T10" r="T11" b="T12"/>
                <a:pathLst>
                  <a:path w="440" h="270">
                    <a:moveTo>
                      <a:pt x="0" y="0"/>
                    </a:moveTo>
                    <a:lnTo>
                      <a:pt x="0" y="270"/>
                    </a:lnTo>
                    <a:lnTo>
                      <a:pt x="440" y="27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93" name="AutoShape 84">
                <a:extLst>
                  <a:ext uri="{FF2B5EF4-FFF2-40B4-BE49-F238E27FC236}">
                    <a16:creationId xmlns:a16="http://schemas.microsoft.com/office/drawing/2014/main" id="{DE0FEAD4-F72E-A666-B3E0-9117F2293381}"/>
                  </a:ext>
                </a:extLst>
              </p:cNvPr>
              <p:cNvSpPr>
                <a:spLocks noChangeArrowheads="1"/>
              </p:cNvSpPr>
              <p:nvPr/>
            </p:nvSpPr>
            <p:spPr bwMode="auto">
              <a:xfrm rot="5268450">
                <a:off x="3770" y="4806"/>
                <a:ext cx="144" cy="144"/>
              </a:xfrm>
              <a:prstGeom prst="flowChartExtract">
                <a:avLst/>
              </a:prstGeom>
              <a:solidFill>
                <a:srgbClr val="FF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94" name="Oval 85">
                <a:extLst>
                  <a:ext uri="{FF2B5EF4-FFF2-40B4-BE49-F238E27FC236}">
                    <a16:creationId xmlns:a16="http://schemas.microsoft.com/office/drawing/2014/main" id="{185DD3AE-3255-8AB1-F759-1ED9160A1E49}"/>
                  </a:ext>
                </a:extLst>
              </p:cNvPr>
              <p:cNvSpPr>
                <a:spLocks noChangeAspect="1" noChangeArrowheads="1"/>
              </p:cNvSpPr>
              <p:nvPr/>
            </p:nvSpPr>
            <p:spPr bwMode="auto">
              <a:xfrm>
                <a:off x="3930" y="5301"/>
                <a:ext cx="72" cy="72"/>
              </a:xfrm>
              <a:prstGeom prst="ellipse">
                <a:avLst/>
              </a:prstGeom>
              <a:solidFill>
                <a:srgbClr val="FFFFFF"/>
              </a:solidFill>
              <a:ln w="9525">
                <a:solidFill>
                  <a:srgbClr val="000000"/>
                </a:solidFill>
                <a:round/>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95" name="Oval 86">
                <a:extLst>
                  <a:ext uri="{FF2B5EF4-FFF2-40B4-BE49-F238E27FC236}">
                    <a16:creationId xmlns:a16="http://schemas.microsoft.com/office/drawing/2014/main" id="{5176FFA2-1F7E-641B-4910-2E50FEDC8C13}"/>
                  </a:ext>
                </a:extLst>
              </p:cNvPr>
              <p:cNvSpPr>
                <a:spLocks noChangeAspect="1" noChangeArrowheads="1"/>
              </p:cNvSpPr>
              <p:nvPr/>
            </p:nvSpPr>
            <p:spPr bwMode="auto">
              <a:xfrm>
                <a:off x="3906" y="4839"/>
                <a:ext cx="72" cy="72"/>
              </a:xfrm>
              <a:prstGeom prst="ellipse">
                <a:avLst/>
              </a:prstGeom>
              <a:solidFill>
                <a:srgbClr val="FFFFFF"/>
              </a:solidFill>
              <a:ln w="9525">
                <a:solidFill>
                  <a:srgbClr val="000000"/>
                </a:solidFill>
                <a:round/>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96" name="Rectangle 87">
                <a:extLst>
                  <a:ext uri="{FF2B5EF4-FFF2-40B4-BE49-F238E27FC236}">
                    <a16:creationId xmlns:a16="http://schemas.microsoft.com/office/drawing/2014/main" id="{AE588831-14C2-6D90-7C48-73EC58939478}"/>
                  </a:ext>
                </a:extLst>
              </p:cNvPr>
              <p:cNvSpPr>
                <a:spLocks noChangeArrowheads="1"/>
              </p:cNvSpPr>
              <p:nvPr/>
            </p:nvSpPr>
            <p:spPr bwMode="auto">
              <a:xfrm>
                <a:off x="4057" y="4488"/>
                <a:ext cx="143" cy="912"/>
              </a:xfrm>
              <a:prstGeom prst="rect">
                <a:avLst/>
              </a:prstGeom>
              <a:gradFill rotWithShape="0">
                <a:gsLst>
                  <a:gs pos="0">
                    <a:srgbClr val="FFFFFF"/>
                  </a:gs>
                  <a:gs pos="100000">
                    <a:srgbClr val="00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97" name="Text Box 88">
                <a:extLst>
                  <a:ext uri="{FF2B5EF4-FFF2-40B4-BE49-F238E27FC236}">
                    <a16:creationId xmlns:a16="http://schemas.microsoft.com/office/drawing/2014/main" id="{3F4BF852-7E7F-9122-56E1-C8E807A7B0BA}"/>
                  </a:ext>
                </a:extLst>
              </p:cNvPr>
              <p:cNvSpPr txBox="1">
                <a:spLocks noChangeArrowheads="1"/>
              </p:cNvSpPr>
              <p:nvPr/>
            </p:nvSpPr>
            <p:spPr bwMode="auto">
              <a:xfrm>
                <a:off x="1712" y="4418"/>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C</a:t>
                </a:r>
                <a:r>
                  <a:rPr lang="en-US" altLang="ja-JP" sz="1200" baseline="-25000">
                    <a:ea typeface="MS Mincho" panose="02020609040205080304" pitchFamily="49" charset="-128"/>
                  </a:rPr>
                  <a:t>1</a:t>
                </a:r>
                <a:endParaRPr lang="en-US" altLang="en-CH" sz="2400">
                  <a:ea typeface="MS Mincho" panose="02020609040205080304" pitchFamily="49" charset="-128"/>
                </a:endParaRPr>
              </a:p>
            </p:txBody>
          </p:sp>
          <p:sp>
            <p:nvSpPr>
              <p:cNvPr id="39998" name="Line 89">
                <a:extLst>
                  <a:ext uri="{FF2B5EF4-FFF2-40B4-BE49-F238E27FC236}">
                    <a16:creationId xmlns:a16="http://schemas.microsoft.com/office/drawing/2014/main" id="{A81FA883-253D-5BAA-6DC2-E357ED7B766B}"/>
                  </a:ext>
                </a:extLst>
              </p:cNvPr>
              <p:cNvSpPr>
                <a:spLocks noChangeShapeType="1"/>
              </p:cNvSpPr>
              <p:nvPr/>
            </p:nvSpPr>
            <p:spPr bwMode="auto">
              <a:xfrm>
                <a:off x="5052" y="4940"/>
                <a:ext cx="430" cy="4"/>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en-CH"/>
              </a:p>
            </p:txBody>
          </p:sp>
          <p:sp>
            <p:nvSpPr>
              <p:cNvPr id="39999" name="Line 90">
                <a:extLst>
                  <a:ext uri="{FF2B5EF4-FFF2-40B4-BE49-F238E27FC236}">
                    <a16:creationId xmlns:a16="http://schemas.microsoft.com/office/drawing/2014/main" id="{325D4512-B186-E480-8729-BBB58DA215F8}"/>
                  </a:ext>
                </a:extLst>
              </p:cNvPr>
              <p:cNvSpPr>
                <a:spLocks noChangeShapeType="1"/>
              </p:cNvSpPr>
              <p:nvPr/>
            </p:nvSpPr>
            <p:spPr bwMode="auto">
              <a:xfrm>
                <a:off x="5462" y="4940"/>
                <a:ext cx="398"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grpSp>
        <p:sp>
          <p:nvSpPr>
            <p:cNvPr id="39948" name="Text Box 91">
              <a:extLst>
                <a:ext uri="{FF2B5EF4-FFF2-40B4-BE49-F238E27FC236}">
                  <a16:creationId xmlns:a16="http://schemas.microsoft.com/office/drawing/2014/main" id="{31D1ADBC-F4C1-0425-89BF-821E6A881D06}"/>
                </a:ext>
              </a:extLst>
            </p:cNvPr>
            <p:cNvSpPr txBox="1">
              <a:spLocks noChangeArrowheads="1"/>
            </p:cNvSpPr>
            <p:nvPr/>
          </p:nvSpPr>
          <p:spPr bwMode="auto">
            <a:xfrm>
              <a:off x="6306" y="8400"/>
              <a:ext cx="216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u="sng">
                  <a:ea typeface="MS Mincho" panose="02020609040205080304" pitchFamily="49" charset="-128"/>
                </a:rPr>
                <a:t>C)</a:t>
              </a:r>
              <a:endParaRPr lang="en-US" altLang="en-CH" sz="2400">
                <a:ea typeface="MS Mincho" panose="02020609040205080304" pitchFamily="49" charset="-128"/>
              </a:endParaRPr>
            </a:p>
          </p:txBody>
        </p:sp>
        <p:sp>
          <p:nvSpPr>
            <p:cNvPr id="39949" name="Rectangle 92">
              <a:extLst>
                <a:ext uri="{FF2B5EF4-FFF2-40B4-BE49-F238E27FC236}">
                  <a16:creationId xmlns:a16="http://schemas.microsoft.com/office/drawing/2014/main" id="{0ACCDFDC-1709-9EBA-3FCC-10B33DA10038}"/>
                </a:ext>
              </a:extLst>
            </p:cNvPr>
            <p:cNvSpPr>
              <a:spLocks noChangeArrowheads="1"/>
            </p:cNvSpPr>
            <p:nvPr/>
          </p:nvSpPr>
          <p:spPr bwMode="auto">
            <a:xfrm>
              <a:off x="6414" y="4059"/>
              <a:ext cx="2350" cy="1516"/>
            </a:xfrm>
            <a:prstGeom prst="rect">
              <a:avLst/>
            </a:prstGeom>
            <a:solidFill>
              <a:srgbClr val="FF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50" name="Line 93">
              <a:extLst>
                <a:ext uri="{FF2B5EF4-FFF2-40B4-BE49-F238E27FC236}">
                  <a16:creationId xmlns:a16="http://schemas.microsoft.com/office/drawing/2014/main" id="{A71920AD-3939-4BE6-EF01-88FAA4E4986B}"/>
                </a:ext>
              </a:extLst>
            </p:cNvPr>
            <p:cNvSpPr>
              <a:spLocks noChangeShapeType="1"/>
            </p:cNvSpPr>
            <p:nvPr/>
          </p:nvSpPr>
          <p:spPr bwMode="auto">
            <a:xfrm flipV="1">
              <a:off x="8260" y="4847"/>
              <a:ext cx="622" cy="4"/>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en-CH"/>
            </a:p>
          </p:txBody>
        </p:sp>
        <p:sp>
          <p:nvSpPr>
            <p:cNvPr id="39951" name="Line 94">
              <a:extLst>
                <a:ext uri="{FF2B5EF4-FFF2-40B4-BE49-F238E27FC236}">
                  <a16:creationId xmlns:a16="http://schemas.microsoft.com/office/drawing/2014/main" id="{1F96207C-D55D-E0F7-ECE2-8357EC24D0FC}"/>
                </a:ext>
              </a:extLst>
            </p:cNvPr>
            <p:cNvSpPr>
              <a:spLocks noChangeShapeType="1"/>
            </p:cNvSpPr>
            <p:nvPr/>
          </p:nvSpPr>
          <p:spPr bwMode="auto">
            <a:xfrm>
              <a:off x="6972" y="4499"/>
              <a:ext cx="886" cy="746"/>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52" name="Line 95">
              <a:extLst>
                <a:ext uri="{FF2B5EF4-FFF2-40B4-BE49-F238E27FC236}">
                  <a16:creationId xmlns:a16="http://schemas.microsoft.com/office/drawing/2014/main" id="{6DEC4C82-6BF4-57CF-EA3D-5CA413A6CD69}"/>
                </a:ext>
              </a:extLst>
            </p:cNvPr>
            <p:cNvSpPr>
              <a:spLocks noChangeShapeType="1"/>
            </p:cNvSpPr>
            <p:nvPr/>
          </p:nvSpPr>
          <p:spPr bwMode="auto">
            <a:xfrm flipV="1">
              <a:off x="6994" y="4469"/>
              <a:ext cx="842" cy="734"/>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53" name="Line 96">
              <a:extLst>
                <a:ext uri="{FF2B5EF4-FFF2-40B4-BE49-F238E27FC236}">
                  <a16:creationId xmlns:a16="http://schemas.microsoft.com/office/drawing/2014/main" id="{3E77009D-5B8C-A892-205A-D1975939F462}"/>
                </a:ext>
              </a:extLst>
            </p:cNvPr>
            <p:cNvSpPr>
              <a:spLocks noChangeShapeType="1"/>
            </p:cNvSpPr>
            <p:nvPr/>
          </p:nvSpPr>
          <p:spPr bwMode="auto">
            <a:xfrm>
              <a:off x="6994" y="4771"/>
              <a:ext cx="786" cy="606"/>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54" name="Line 97">
              <a:extLst>
                <a:ext uri="{FF2B5EF4-FFF2-40B4-BE49-F238E27FC236}">
                  <a16:creationId xmlns:a16="http://schemas.microsoft.com/office/drawing/2014/main" id="{98D8278C-CC93-E370-A9FE-81B17CE03CCB}"/>
                </a:ext>
              </a:extLst>
            </p:cNvPr>
            <p:cNvSpPr>
              <a:spLocks noChangeShapeType="1"/>
            </p:cNvSpPr>
            <p:nvPr/>
          </p:nvSpPr>
          <p:spPr bwMode="auto">
            <a:xfrm flipV="1">
              <a:off x="6994" y="4347"/>
              <a:ext cx="646" cy="568"/>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55" name="Rectangle 98">
              <a:extLst>
                <a:ext uri="{FF2B5EF4-FFF2-40B4-BE49-F238E27FC236}">
                  <a16:creationId xmlns:a16="http://schemas.microsoft.com/office/drawing/2014/main" id="{9AA90867-077C-F4E0-4F5F-84C485A9DBC5}"/>
                </a:ext>
              </a:extLst>
            </p:cNvPr>
            <p:cNvSpPr>
              <a:spLocks noChangeArrowheads="1"/>
            </p:cNvSpPr>
            <p:nvPr/>
          </p:nvSpPr>
          <p:spPr bwMode="auto">
            <a:xfrm>
              <a:off x="7058" y="4769"/>
              <a:ext cx="1026" cy="166"/>
            </a:xfrm>
            <a:prstGeom prst="rect">
              <a:avLst/>
            </a:prstGeom>
            <a:solidFill>
              <a:srgbClr val="33CCCC">
                <a:alpha val="50195"/>
              </a:srgbClr>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nvGrpSpPr>
            <p:cNvPr id="39956" name="Group 99">
              <a:extLst>
                <a:ext uri="{FF2B5EF4-FFF2-40B4-BE49-F238E27FC236}">
                  <a16:creationId xmlns:a16="http://schemas.microsoft.com/office/drawing/2014/main" id="{82C6842E-899C-7E99-F506-91B626291E46}"/>
                </a:ext>
              </a:extLst>
            </p:cNvPr>
            <p:cNvGrpSpPr>
              <a:grpSpLocks/>
            </p:cNvGrpSpPr>
            <p:nvPr/>
          </p:nvGrpSpPr>
          <p:grpSpPr bwMode="auto">
            <a:xfrm>
              <a:off x="8144" y="4793"/>
              <a:ext cx="315" cy="116"/>
              <a:chOff x="6470" y="2301"/>
              <a:chExt cx="350" cy="150"/>
            </a:xfrm>
          </p:grpSpPr>
          <p:sp>
            <p:nvSpPr>
              <p:cNvPr id="39972" name="Line 100">
                <a:extLst>
                  <a:ext uri="{FF2B5EF4-FFF2-40B4-BE49-F238E27FC236}">
                    <a16:creationId xmlns:a16="http://schemas.microsoft.com/office/drawing/2014/main" id="{920D353B-7FB8-9C1C-B46C-C1F2528280CF}"/>
                  </a:ext>
                </a:extLst>
              </p:cNvPr>
              <p:cNvSpPr>
                <a:spLocks noChangeShapeType="1"/>
              </p:cNvSpPr>
              <p:nvPr/>
            </p:nvSpPr>
            <p:spPr bwMode="auto">
              <a:xfrm>
                <a:off x="6675" y="2367"/>
                <a:ext cx="145" cy="1"/>
              </a:xfrm>
              <a:prstGeom prst="line">
                <a:avLst/>
              </a:prstGeom>
              <a:noFill/>
              <a:ln w="9525">
                <a:solidFill>
                  <a:srgbClr val="FF00FF"/>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nvGrpSpPr>
              <p:cNvPr id="39973" name="Group 101">
                <a:extLst>
                  <a:ext uri="{FF2B5EF4-FFF2-40B4-BE49-F238E27FC236}">
                    <a16:creationId xmlns:a16="http://schemas.microsoft.com/office/drawing/2014/main" id="{9FE9B7CD-557E-A828-165C-A8188137E3E6}"/>
                  </a:ext>
                </a:extLst>
              </p:cNvPr>
              <p:cNvGrpSpPr>
                <a:grpSpLocks/>
              </p:cNvGrpSpPr>
              <p:nvPr/>
            </p:nvGrpSpPr>
            <p:grpSpPr bwMode="auto">
              <a:xfrm>
                <a:off x="6470" y="2301"/>
                <a:ext cx="187" cy="150"/>
                <a:chOff x="6470" y="2301"/>
                <a:chExt cx="360" cy="150"/>
              </a:xfrm>
            </p:grpSpPr>
            <p:sp>
              <p:nvSpPr>
                <p:cNvPr id="39974" name="Freeform 102">
                  <a:extLst>
                    <a:ext uri="{FF2B5EF4-FFF2-40B4-BE49-F238E27FC236}">
                      <a16:creationId xmlns:a16="http://schemas.microsoft.com/office/drawing/2014/main" id="{72EFEB4C-A191-5E5F-0E7B-D0C47DCFE371}"/>
                    </a:ext>
                  </a:extLst>
                </p:cNvPr>
                <p:cNvSpPr>
                  <a:spLocks/>
                </p:cNvSpPr>
                <p:nvPr/>
              </p:nvSpPr>
              <p:spPr bwMode="auto">
                <a:xfrm>
                  <a:off x="6614" y="2301"/>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75" name="Freeform 103">
                  <a:extLst>
                    <a:ext uri="{FF2B5EF4-FFF2-40B4-BE49-F238E27FC236}">
                      <a16:creationId xmlns:a16="http://schemas.microsoft.com/office/drawing/2014/main" id="{56B55180-2091-86BC-469F-1D0ED5463003}"/>
                    </a:ext>
                  </a:extLst>
                </p:cNvPr>
                <p:cNvSpPr>
                  <a:spLocks/>
                </p:cNvSpPr>
                <p:nvPr/>
              </p:nvSpPr>
              <p:spPr bwMode="auto">
                <a:xfrm>
                  <a:off x="6470" y="2307"/>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sp>
          <p:nvSpPr>
            <p:cNvPr id="39957" name="Text Box 104">
              <a:extLst>
                <a:ext uri="{FF2B5EF4-FFF2-40B4-BE49-F238E27FC236}">
                  <a16:creationId xmlns:a16="http://schemas.microsoft.com/office/drawing/2014/main" id="{C33493AB-F5FF-B6E0-3E54-79947C7E7308}"/>
                </a:ext>
              </a:extLst>
            </p:cNvPr>
            <p:cNvSpPr txBox="1">
              <a:spLocks noChangeArrowheads="1"/>
            </p:cNvSpPr>
            <p:nvPr/>
          </p:nvSpPr>
          <p:spPr bwMode="auto">
            <a:xfrm>
              <a:off x="5616" y="4187"/>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A</a:t>
              </a:r>
              <a:r>
                <a:rPr lang="en-US" altLang="ja-JP" sz="1200" baseline="-25000">
                  <a:ea typeface="MS Mincho" panose="02020609040205080304" pitchFamily="49" charset="-128"/>
                </a:rPr>
                <a:t>1</a:t>
              </a:r>
              <a:endParaRPr lang="en-US" altLang="en-CH" sz="2400">
                <a:ea typeface="MS Mincho" panose="02020609040205080304" pitchFamily="49" charset="-128"/>
              </a:endParaRPr>
            </a:p>
          </p:txBody>
        </p:sp>
        <p:sp>
          <p:nvSpPr>
            <p:cNvPr id="39958" name="Text Box 105">
              <a:extLst>
                <a:ext uri="{FF2B5EF4-FFF2-40B4-BE49-F238E27FC236}">
                  <a16:creationId xmlns:a16="http://schemas.microsoft.com/office/drawing/2014/main" id="{C9A29AD6-8786-2C80-4DCE-80BAD0D242FB}"/>
                </a:ext>
              </a:extLst>
            </p:cNvPr>
            <p:cNvSpPr txBox="1">
              <a:spLocks noChangeArrowheads="1"/>
            </p:cNvSpPr>
            <p:nvPr/>
          </p:nvSpPr>
          <p:spPr bwMode="auto">
            <a:xfrm>
              <a:off x="5616" y="4971"/>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B</a:t>
              </a:r>
              <a:r>
                <a:rPr lang="en-US" altLang="ja-JP" sz="1200" baseline="-25000">
                  <a:ea typeface="MS Mincho" panose="02020609040205080304" pitchFamily="49" charset="-128"/>
                </a:rPr>
                <a:t>1</a:t>
              </a:r>
              <a:endParaRPr lang="en-US" altLang="en-CH" sz="2400">
                <a:ea typeface="MS Mincho" panose="02020609040205080304" pitchFamily="49" charset="-128"/>
              </a:endParaRPr>
            </a:p>
          </p:txBody>
        </p:sp>
        <p:sp>
          <p:nvSpPr>
            <p:cNvPr id="39959" name="Line 106">
              <a:extLst>
                <a:ext uri="{FF2B5EF4-FFF2-40B4-BE49-F238E27FC236}">
                  <a16:creationId xmlns:a16="http://schemas.microsoft.com/office/drawing/2014/main" id="{1F0CE4DF-B86D-0094-5048-52B1D3F346CA}"/>
                </a:ext>
              </a:extLst>
            </p:cNvPr>
            <p:cNvSpPr>
              <a:spLocks noChangeShapeType="1"/>
            </p:cNvSpPr>
            <p:nvPr/>
          </p:nvSpPr>
          <p:spPr bwMode="auto">
            <a:xfrm flipV="1">
              <a:off x="7006" y="4597"/>
              <a:ext cx="972" cy="788"/>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60" name="Line 107">
              <a:extLst>
                <a:ext uri="{FF2B5EF4-FFF2-40B4-BE49-F238E27FC236}">
                  <a16:creationId xmlns:a16="http://schemas.microsoft.com/office/drawing/2014/main" id="{117E4C6D-9275-D370-E754-88C0074B53D7}"/>
                </a:ext>
              </a:extLst>
            </p:cNvPr>
            <p:cNvSpPr>
              <a:spLocks noChangeShapeType="1"/>
            </p:cNvSpPr>
            <p:nvPr/>
          </p:nvSpPr>
          <p:spPr bwMode="auto">
            <a:xfrm>
              <a:off x="7016" y="4297"/>
              <a:ext cx="940" cy="770"/>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61" name="Freeform 108">
              <a:extLst>
                <a:ext uri="{FF2B5EF4-FFF2-40B4-BE49-F238E27FC236}">
                  <a16:creationId xmlns:a16="http://schemas.microsoft.com/office/drawing/2014/main" id="{607439E5-6D33-8A63-5AC6-9EC0FBE118DE}"/>
                </a:ext>
              </a:extLst>
            </p:cNvPr>
            <p:cNvSpPr>
              <a:spLocks/>
            </p:cNvSpPr>
            <p:nvPr/>
          </p:nvSpPr>
          <p:spPr bwMode="auto">
            <a:xfrm>
              <a:off x="6718" y="4277"/>
              <a:ext cx="240" cy="220"/>
            </a:xfrm>
            <a:custGeom>
              <a:avLst/>
              <a:gdLst>
                <a:gd name="T0" fmla="*/ 220 w 240"/>
                <a:gd name="T1" fmla="*/ 0 h 220"/>
                <a:gd name="T2" fmla="*/ 0 w 240"/>
                <a:gd name="T3" fmla="*/ 0 h 220"/>
                <a:gd name="T4" fmla="*/ 0 w 240"/>
                <a:gd name="T5" fmla="*/ 220 h 220"/>
                <a:gd name="T6" fmla="*/ 240 w 240"/>
                <a:gd name="T7" fmla="*/ 220 h 220"/>
                <a:gd name="T8" fmla="*/ 0 60000 65536"/>
                <a:gd name="T9" fmla="*/ 0 60000 65536"/>
                <a:gd name="T10" fmla="*/ 0 60000 65536"/>
                <a:gd name="T11" fmla="*/ 0 60000 65536"/>
                <a:gd name="T12" fmla="*/ 0 w 240"/>
                <a:gd name="T13" fmla="*/ 0 h 220"/>
                <a:gd name="T14" fmla="*/ 240 w 240"/>
                <a:gd name="T15" fmla="*/ 220 h 220"/>
              </a:gdLst>
              <a:ahLst/>
              <a:cxnLst>
                <a:cxn ang="T8">
                  <a:pos x="T0" y="T1"/>
                </a:cxn>
                <a:cxn ang="T9">
                  <a:pos x="T2" y="T3"/>
                </a:cxn>
                <a:cxn ang="T10">
                  <a:pos x="T4" y="T5"/>
                </a:cxn>
                <a:cxn ang="T11">
                  <a:pos x="T6" y="T7"/>
                </a:cxn>
              </a:cxnLst>
              <a:rect l="T12" t="T13" r="T14" b="T15"/>
              <a:pathLst>
                <a:path w="240" h="220">
                  <a:moveTo>
                    <a:pt x="220" y="0"/>
                  </a:moveTo>
                  <a:lnTo>
                    <a:pt x="0" y="0"/>
                  </a:lnTo>
                  <a:lnTo>
                    <a:pt x="0" y="220"/>
                  </a:lnTo>
                  <a:lnTo>
                    <a:pt x="240" y="22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62" name="Line 109">
              <a:extLst>
                <a:ext uri="{FF2B5EF4-FFF2-40B4-BE49-F238E27FC236}">
                  <a16:creationId xmlns:a16="http://schemas.microsoft.com/office/drawing/2014/main" id="{74C10A01-AA48-DF94-98C9-A604DD412903}"/>
                </a:ext>
              </a:extLst>
            </p:cNvPr>
            <p:cNvSpPr>
              <a:spLocks noChangeShapeType="1"/>
            </p:cNvSpPr>
            <p:nvPr/>
          </p:nvSpPr>
          <p:spPr bwMode="auto">
            <a:xfrm flipH="1">
              <a:off x="6052" y="4377"/>
              <a:ext cx="65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63" name="Freeform 110">
              <a:extLst>
                <a:ext uri="{FF2B5EF4-FFF2-40B4-BE49-F238E27FC236}">
                  <a16:creationId xmlns:a16="http://schemas.microsoft.com/office/drawing/2014/main" id="{133DC084-3064-0426-D15F-D670C47ABBCC}"/>
                </a:ext>
              </a:extLst>
            </p:cNvPr>
            <p:cNvSpPr>
              <a:spLocks/>
            </p:cNvSpPr>
            <p:nvPr/>
          </p:nvSpPr>
          <p:spPr bwMode="auto">
            <a:xfrm>
              <a:off x="6706" y="4749"/>
              <a:ext cx="240" cy="414"/>
            </a:xfrm>
            <a:custGeom>
              <a:avLst/>
              <a:gdLst>
                <a:gd name="T0" fmla="*/ 220 w 240"/>
                <a:gd name="T1" fmla="*/ 0 h 220"/>
                <a:gd name="T2" fmla="*/ 0 w 240"/>
                <a:gd name="T3" fmla="*/ 0 h 220"/>
                <a:gd name="T4" fmla="*/ 0 w 240"/>
                <a:gd name="T5" fmla="*/ 220 h 220"/>
                <a:gd name="T6" fmla="*/ 240 w 240"/>
                <a:gd name="T7" fmla="*/ 220 h 220"/>
                <a:gd name="T8" fmla="*/ 0 60000 65536"/>
                <a:gd name="T9" fmla="*/ 0 60000 65536"/>
                <a:gd name="T10" fmla="*/ 0 60000 65536"/>
                <a:gd name="T11" fmla="*/ 0 60000 65536"/>
                <a:gd name="T12" fmla="*/ 0 w 240"/>
                <a:gd name="T13" fmla="*/ 0 h 220"/>
                <a:gd name="T14" fmla="*/ 240 w 240"/>
                <a:gd name="T15" fmla="*/ 220 h 220"/>
              </a:gdLst>
              <a:ahLst/>
              <a:cxnLst>
                <a:cxn ang="T8">
                  <a:pos x="T0" y="T1"/>
                </a:cxn>
                <a:cxn ang="T9">
                  <a:pos x="T2" y="T3"/>
                </a:cxn>
                <a:cxn ang="T10">
                  <a:pos x="T4" y="T5"/>
                </a:cxn>
                <a:cxn ang="T11">
                  <a:pos x="T6" y="T7"/>
                </a:cxn>
              </a:cxnLst>
              <a:rect l="T12" t="T13" r="T14" b="T15"/>
              <a:pathLst>
                <a:path w="240" h="220">
                  <a:moveTo>
                    <a:pt x="220" y="0"/>
                  </a:moveTo>
                  <a:lnTo>
                    <a:pt x="0" y="0"/>
                  </a:lnTo>
                  <a:lnTo>
                    <a:pt x="0" y="220"/>
                  </a:lnTo>
                  <a:lnTo>
                    <a:pt x="240" y="22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64" name="Freeform 111">
              <a:extLst>
                <a:ext uri="{FF2B5EF4-FFF2-40B4-BE49-F238E27FC236}">
                  <a16:creationId xmlns:a16="http://schemas.microsoft.com/office/drawing/2014/main" id="{577F007A-5AC8-32EE-836C-77A2BFEB9835}"/>
                </a:ext>
              </a:extLst>
            </p:cNvPr>
            <p:cNvSpPr>
              <a:spLocks/>
            </p:cNvSpPr>
            <p:nvPr/>
          </p:nvSpPr>
          <p:spPr bwMode="auto">
            <a:xfrm>
              <a:off x="6594" y="4901"/>
              <a:ext cx="392" cy="476"/>
            </a:xfrm>
            <a:custGeom>
              <a:avLst/>
              <a:gdLst>
                <a:gd name="T0" fmla="*/ 220 w 240"/>
                <a:gd name="T1" fmla="*/ 0 h 220"/>
                <a:gd name="T2" fmla="*/ 0 w 240"/>
                <a:gd name="T3" fmla="*/ 0 h 220"/>
                <a:gd name="T4" fmla="*/ 0 w 240"/>
                <a:gd name="T5" fmla="*/ 220 h 220"/>
                <a:gd name="T6" fmla="*/ 240 w 240"/>
                <a:gd name="T7" fmla="*/ 220 h 220"/>
                <a:gd name="T8" fmla="*/ 0 60000 65536"/>
                <a:gd name="T9" fmla="*/ 0 60000 65536"/>
                <a:gd name="T10" fmla="*/ 0 60000 65536"/>
                <a:gd name="T11" fmla="*/ 0 60000 65536"/>
                <a:gd name="T12" fmla="*/ 0 w 240"/>
                <a:gd name="T13" fmla="*/ 0 h 220"/>
                <a:gd name="T14" fmla="*/ 240 w 240"/>
                <a:gd name="T15" fmla="*/ 220 h 220"/>
              </a:gdLst>
              <a:ahLst/>
              <a:cxnLst>
                <a:cxn ang="T8">
                  <a:pos x="T0" y="T1"/>
                </a:cxn>
                <a:cxn ang="T9">
                  <a:pos x="T2" y="T3"/>
                </a:cxn>
                <a:cxn ang="T10">
                  <a:pos x="T4" y="T5"/>
                </a:cxn>
                <a:cxn ang="T11">
                  <a:pos x="T6" y="T7"/>
                </a:cxn>
              </a:cxnLst>
              <a:rect l="T12" t="T13" r="T14" b="T15"/>
              <a:pathLst>
                <a:path w="240" h="220">
                  <a:moveTo>
                    <a:pt x="220" y="0"/>
                  </a:moveTo>
                  <a:lnTo>
                    <a:pt x="0" y="0"/>
                  </a:lnTo>
                  <a:lnTo>
                    <a:pt x="0" y="220"/>
                  </a:lnTo>
                  <a:lnTo>
                    <a:pt x="240" y="22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65" name="Rectangle 112">
              <a:extLst>
                <a:ext uri="{FF2B5EF4-FFF2-40B4-BE49-F238E27FC236}">
                  <a16:creationId xmlns:a16="http://schemas.microsoft.com/office/drawing/2014/main" id="{F04A0E72-4748-969A-49D0-D2003DE02933}"/>
                </a:ext>
              </a:extLst>
            </p:cNvPr>
            <p:cNvSpPr>
              <a:spLocks noChangeArrowheads="1"/>
            </p:cNvSpPr>
            <p:nvPr/>
          </p:nvSpPr>
          <p:spPr bwMode="auto">
            <a:xfrm>
              <a:off x="6883" y="4173"/>
              <a:ext cx="143" cy="1334"/>
            </a:xfrm>
            <a:prstGeom prst="rect">
              <a:avLst/>
            </a:prstGeom>
            <a:gradFill rotWithShape="0">
              <a:gsLst>
                <a:gs pos="0">
                  <a:srgbClr val="FFFFFF"/>
                </a:gs>
                <a:gs pos="100000">
                  <a:srgbClr val="00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66" name="Line 113">
              <a:extLst>
                <a:ext uri="{FF2B5EF4-FFF2-40B4-BE49-F238E27FC236}">
                  <a16:creationId xmlns:a16="http://schemas.microsoft.com/office/drawing/2014/main" id="{73FD9F38-8DE7-81C3-75A4-76AD75F93CC3}"/>
                </a:ext>
              </a:extLst>
            </p:cNvPr>
            <p:cNvSpPr>
              <a:spLocks noChangeShapeType="1"/>
            </p:cNvSpPr>
            <p:nvPr/>
          </p:nvSpPr>
          <p:spPr bwMode="auto">
            <a:xfrm flipH="1" flipV="1">
              <a:off x="6042" y="4825"/>
              <a:ext cx="658"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67" name="Line 114">
              <a:extLst>
                <a:ext uri="{FF2B5EF4-FFF2-40B4-BE49-F238E27FC236}">
                  <a16:creationId xmlns:a16="http://schemas.microsoft.com/office/drawing/2014/main" id="{A45F202E-CBA1-11F0-0717-51239B7B5812}"/>
                </a:ext>
              </a:extLst>
            </p:cNvPr>
            <p:cNvSpPr>
              <a:spLocks noChangeShapeType="1"/>
            </p:cNvSpPr>
            <p:nvPr/>
          </p:nvSpPr>
          <p:spPr bwMode="auto">
            <a:xfrm flipH="1" flipV="1">
              <a:off x="6056" y="5203"/>
              <a:ext cx="544"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68" name="Text Box 115">
              <a:extLst>
                <a:ext uri="{FF2B5EF4-FFF2-40B4-BE49-F238E27FC236}">
                  <a16:creationId xmlns:a16="http://schemas.microsoft.com/office/drawing/2014/main" id="{EC9F625B-3719-26AE-8849-59753FB49E41}"/>
                </a:ext>
              </a:extLst>
            </p:cNvPr>
            <p:cNvSpPr txBox="1">
              <a:spLocks noChangeArrowheads="1"/>
            </p:cNvSpPr>
            <p:nvPr/>
          </p:nvSpPr>
          <p:spPr bwMode="auto">
            <a:xfrm>
              <a:off x="5616" y="4617"/>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C</a:t>
              </a:r>
              <a:r>
                <a:rPr lang="en-US" altLang="ja-JP" sz="1200" baseline="-25000">
                  <a:ea typeface="MS Mincho" panose="02020609040205080304" pitchFamily="49" charset="-128"/>
                </a:rPr>
                <a:t>1</a:t>
              </a:r>
              <a:endParaRPr lang="en-US" altLang="en-CH" sz="2400">
                <a:ea typeface="MS Mincho" panose="02020609040205080304" pitchFamily="49" charset="-128"/>
              </a:endParaRPr>
            </a:p>
          </p:txBody>
        </p:sp>
        <p:sp>
          <p:nvSpPr>
            <p:cNvPr id="39969" name="Text Box 116">
              <a:extLst>
                <a:ext uri="{FF2B5EF4-FFF2-40B4-BE49-F238E27FC236}">
                  <a16:creationId xmlns:a16="http://schemas.microsoft.com/office/drawing/2014/main" id="{7C3222A0-799C-2AD9-512A-0F70EE471FE4}"/>
                </a:ext>
              </a:extLst>
            </p:cNvPr>
            <p:cNvSpPr txBox="1">
              <a:spLocks noChangeArrowheads="1"/>
            </p:cNvSpPr>
            <p:nvPr/>
          </p:nvSpPr>
          <p:spPr bwMode="auto">
            <a:xfrm>
              <a:off x="9024" y="4659"/>
              <a:ext cx="129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Carry : C</a:t>
              </a:r>
              <a:r>
                <a:rPr lang="en-US" altLang="ja-JP" sz="1200" baseline="-25000">
                  <a:ea typeface="MS Mincho" panose="02020609040205080304" pitchFamily="49" charset="-128"/>
                </a:rPr>
                <a:t>2</a:t>
              </a:r>
              <a:endParaRPr lang="en-US" altLang="en-CH" sz="2400">
                <a:ea typeface="MS Mincho" panose="02020609040205080304" pitchFamily="49" charset="-128"/>
              </a:endParaRPr>
            </a:p>
          </p:txBody>
        </p:sp>
        <p:sp>
          <p:nvSpPr>
            <p:cNvPr id="39970" name="Line 117">
              <a:extLst>
                <a:ext uri="{FF2B5EF4-FFF2-40B4-BE49-F238E27FC236}">
                  <a16:creationId xmlns:a16="http://schemas.microsoft.com/office/drawing/2014/main" id="{448F6A4E-6EBE-4E47-A87B-BAF81BE7B33B}"/>
                </a:ext>
              </a:extLst>
            </p:cNvPr>
            <p:cNvSpPr>
              <a:spLocks noChangeShapeType="1"/>
            </p:cNvSpPr>
            <p:nvPr/>
          </p:nvSpPr>
          <p:spPr bwMode="auto">
            <a:xfrm flipV="1">
              <a:off x="8784" y="4845"/>
              <a:ext cx="306"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71" name="Text Box 118">
              <a:extLst>
                <a:ext uri="{FF2B5EF4-FFF2-40B4-BE49-F238E27FC236}">
                  <a16:creationId xmlns:a16="http://schemas.microsoft.com/office/drawing/2014/main" id="{6F534BE2-BBDD-4C98-2040-0ED018E6DF1F}"/>
                </a:ext>
              </a:extLst>
            </p:cNvPr>
            <p:cNvSpPr txBox="1">
              <a:spLocks noChangeArrowheads="1"/>
            </p:cNvSpPr>
            <p:nvPr/>
          </p:nvSpPr>
          <p:spPr bwMode="auto">
            <a:xfrm>
              <a:off x="6306" y="5616"/>
              <a:ext cx="216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u="sng">
                  <a:ea typeface="MS Mincho" panose="02020609040205080304" pitchFamily="49" charset="-128"/>
                </a:rPr>
                <a:t>B)</a:t>
              </a:r>
              <a:endParaRPr lang="en-US" altLang="en-CH" sz="2400">
                <a:ea typeface="MS Mincho" panose="02020609040205080304" pitchFamily="49" charset="-128"/>
              </a:endParaRPr>
            </a:p>
          </p:txBody>
        </p:sp>
      </p:grpSp>
      <p:sp>
        <p:nvSpPr>
          <p:cNvPr id="39939" name="Text Box 119">
            <a:extLst>
              <a:ext uri="{FF2B5EF4-FFF2-40B4-BE49-F238E27FC236}">
                <a16:creationId xmlns:a16="http://schemas.microsoft.com/office/drawing/2014/main" id="{B9BB2544-09F7-29E7-E523-46FCDA14F08D}"/>
              </a:ext>
            </a:extLst>
          </p:cNvPr>
          <p:cNvSpPr txBox="1">
            <a:spLocks noChangeArrowheads="1"/>
          </p:cNvSpPr>
          <p:nvPr/>
        </p:nvSpPr>
        <p:spPr bwMode="auto">
          <a:xfrm>
            <a:off x="177800" y="152400"/>
            <a:ext cx="210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solidFill>
                  <a:srgbClr val="FFFF00"/>
                </a:solidFill>
              </a:rPr>
              <a:t>ADDER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4">
            <a:extLst>
              <a:ext uri="{FF2B5EF4-FFF2-40B4-BE49-F238E27FC236}">
                <a16:creationId xmlns:a16="http://schemas.microsoft.com/office/drawing/2014/main" id="{E9F17C59-E688-4B44-35F2-98DD28F70B40}"/>
              </a:ext>
            </a:extLst>
          </p:cNvPr>
          <p:cNvGrpSpPr>
            <a:grpSpLocks/>
          </p:cNvGrpSpPr>
          <p:nvPr/>
        </p:nvGrpSpPr>
        <p:grpSpPr bwMode="auto">
          <a:xfrm>
            <a:off x="627063" y="1905000"/>
            <a:ext cx="4021137" cy="3657600"/>
            <a:chOff x="987" y="11481"/>
            <a:chExt cx="5197" cy="1825"/>
          </a:xfrm>
        </p:grpSpPr>
        <p:sp>
          <p:nvSpPr>
            <p:cNvPr id="74809" name="Rectangle 5">
              <a:extLst>
                <a:ext uri="{FF2B5EF4-FFF2-40B4-BE49-F238E27FC236}">
                  <a16:creationId xmlns:a16="http://schemas.microsoft.com/office/drawing/2014/main" id="{781FD274-00EB-F2F9-D9A7-2DE7B9DAC3D7}"/>
                </a:ext>
              </a:extLst>
            </p:cNvPr>
            <p:cNvSpPr>
              <a:spLocks noChangeArrowheads="1"/>
            </p:cNvSpPr>
            <p:nvPr/>
          </p:nvSpPr>
          <p:spPr bwMode="auto">
            <a:xfrm flipH="1">
              <a:off x="3737" y="12290"/>
              <a:ext cx="758" cy="526"/>
            </a:xfrm>
            <a:prstGeom prst="rect">
              <a:avLst/>
            </a:prstGeom>
            <a:solidFill>
              <a:srgbClr val="00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810" name="Line 6">
              <a:extLst>
                <a:ext uri="{FF2B5EF4-FFF2-40B4-BE49-F238E27FC236}">
                  <a16:creationId xmlns:a16="http://schemas.microsoft.com/office/drawing/2014/main" id="{4D789990-F865-CA17-486E-53ABBFF5C32C}"/>
                </a:ext>
              </a:extLst>
            </p:cNvPr>
            <p:cNvSpPr>
              <a:spLocks noChangeShapeType="1"/>
            </p:cNvSpPr>
            <p:nvPr/>
          </p:nvSpPr>
          <p:spPr bwMode="auto">
            <a:xfrm flipH="1">
              <a:off x="3001" y="12556"/>
              <a:ext cx="2526" cy="0"/>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en-CH"/>
            </a:p>
          </p:txBody>
        </p:sp>
        <p:sp>
          <p:nvSpPr>
            <p:cNvPr id="74811" name="Line 7">
              <a:extLst>
                <a:ext uri="{FF2B5EF4-FFF2-40B4-BE49-F238E27FC236}">
                  <a16:creationId xmlns:a16="http://schemas.microsoft.com/office/drawing/2014/main" id="{AF4D4425-5A9F-92C1-9D98-0A3905D107ED}"/>
                </a:ext>
              </a:extLst>
            </p:cNvPr>
            <p:cNvSpPr>
              <a:spLocks noChangeShapeType="1"/>
            </p:cNvSpPr>
            <p:nvPr/>
          </p:nvSpPr>
          <p:spPr bwMode="auto">
            <a:xfrm>
              <a:off x="3466" y="12316"/>
              <a:ext cx="1324" cy="399"/>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74812" name="Line 8">
              <a:extLst>
                <a:ext uri="{FF2B5EF4-FFF2-40B4-BE49-F238E27FC236}">
                  <a16:creationId xmlns:a16="http://schemas.microsoft.com/office/drawing/2014/main" id="{C164C02B-E200-F281-DE4D-FE0A0695AA17}"/>
                </a:ext>
              </a:extLst>
            </p:cNvPr>
            <p:cNvSpPr>
              <a:spLocks noChangeShapeType="1"/>
            </p:cNvSpPr>
            <p:nvPr/>
          </p:nvSpPr>
          <p:spPr bwMode="auto">
            <a:xfrm flipV="1">
              <a:off x="3472" y="12406"/>
              <a:ext cx="1304" cy="383"/>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74813" name="Rectangle 9">
              <a:extLst>
                <a:ext uri="{FF2B5EF4-FFF2-40B4-BE49-F238E27FC236}">
                  <a16:creationId xmlns:a16="http://schemas.microsoft.com/office/drawing/2014/main" id="{AB245A55-07FA-6A95-4F7C-0A5A6FED20F4}"/>
                </a:ext>
              </a:extLst>
            </p:cNvPr>
            <p:cNvSpPr>
              <a:spLocks noChangeArrowheads="1"/>
            </p:cNvSpPr>
            <p:nvPr/>
          </p:nvSpPr>
          <p:spPr bwMode="auto">
            <a:xfrm flipH="1">
              <a:off x="4850" y="12140"/>
              <a:ext cx="55" cy="344"/>
            </a:xfrm>
            <a:prstGeom prst="rect">
              <a:avLst/>
            </a:prstGeom>
            <a:solidFill>
              <a:srgbClr val="000000"/>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814" name="Rectangle 10">
              <a:extLst>
                <a:ext uri="{FF2B5EF4-FFF2-40B4-BE49-F238E27FC236}">
                  <a16:creationId xmlns:a16="http://schemas.microsoft.com/office/drawing/2014/main" id="{5F81500D-D9A1-4FC8-AFAA-43C9235914DE}"/>
                </a:ext>
              </a:extLst>
            </p:cNvPr>
            <p:cNvSpPr>
              <a:spLocks noChangeArrowheads="1"/>
            </p:cNvSpPr>
            <p:nvPr/>
          </p:nvSpPr>
          <p:spPr bwMode="auto">
            <a:xfrm flipH="1">
              <a:off x="4850" y="12598"/>
              <a:ext cx="55" cy="346"/>
            </a:xfrm>
            <a:prstGeom prst="rect">
              <a:avLst/>
            </a:prstGeom>
            <a:solidFill>
              <a:srgbClr val="000000"/>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815" name="Oval 11">
              <a:extLst>
                <a:ext uri="{FF2B5EF4-FFF2-40B4-BE49-F238E27FC236}">
                  <a16:creationId xmlns:a16="http://schemas.microsoft.com/office/drawing/2014/main" id="{F029ADBA-B427-DF9A-2948-D21F8AA7BEC2}"/>
                </a:ext>
              </a:extLst>
            </p:cNvPr>
            <p:cNvSpPr>
              <a:spLocks noChangeArrowheads="1"/>
            </p:cNvSpPr>
            <p:nvPr/>
          </p:nvSpPr>
          <p:spPr bwMode="auto">
            <a:xfrm flipH="1">
              <a:off x="4195" y="12518"/>
              <a:ext cx="55" cy="53"/>
            </a:xfrm>
            <a:prstGeom prst="ellipse">
              <a:avLst/>
            </a:prstGeom>
            <a:solidFill>
              <a:srgbClr val="000000"/>
            </a:solidFill>
            <a:ln w="9525">
              <a:solidFill>
                <a:srgbClr val="000000"/>
              </a:solidFill>
              <a:round/>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816" name="Text Box 12">
              <a:extLst>
                <a:ext uri="{FF2B5EF4-FFF2-40B4-BE49-F238E27FC236}">
                  <a16:creationId xmlns:a16="http://schemas.microsoft.com/office/drawing/2014/main" id="{937DF7B9-7F31-3AA2-A13C-12C4142022E4}"/>
                </a:ext>
              </a:extLst>
            </p:cNvPr>
            <p:cNvSpPr txBox="1">
              <a:spLocks noChangeArrowheads="1"/>
            </p:cNvSpPr>
            <p:nvPr/>
          </p:nvSpPr>
          <p:spPr bwMode="auto">
            <a:xfrm>
              <a:off x="5127" y="12368"/>
              <a:ext cx="1057" cy="394"/>
            </a:xfrm>
            <a:prstGeom prst="rect">
              <a:avLst/>
            </a:prstGeom>
            <a:solidFill>
              <a:schemeClr val="bg1"/>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detector</a:t>
              </a:r>
              <a:endParaRPr kumimoji="1" lang="en-US" altLang="en-CH" sz="2400">
                <a:ea typeface="新細明體" panose="02020500000000000000" pitchFamily="18" charset="-120"/>
              </a:endParaRPr>
            </a:p>
          </p:txBody>
        </p:sp>
        <p:grpSp>
          <p:nvGrpSpPr>
            <p:cNvPr id="74817" name="Group 13">
              <a:extLst>
                <a:ext uri="{FF2B5EF4-FFF2-40B4-BE49-F238E27FC236}">
                  <a16:creationId xmlns:a16="http://schemas.microsoft.com/office/drawing/2014/main" id="{1E3D022D-38C4-2463-54FA-09083E02D9E9}"/>
                </a:ext>
              </a:extLst>
            </p:cNvPr>
            <p:cNvGrpSpPr>
              <a:grpSpLocks/>
            </p:cNvGrpSpPr>
            <p:nvPr/>
          </p:nvGrpSpPr>
          <p:grpSpPr bwMode="auto">
            <a:xfrm>
              <a:off x="4358" y="12498"/>
              <a:ext cx="336" cy="137"/>
              <a:chOff x="6470" y="2301"/>
              <a:chExt cx="350" cy="150"/>
            </a:xfrm>
          </p:grpSpPr>
          <p:sp>
            <p:nvSpPr>
              <p:cNvPr id="74836" name="Line 14">
                <a:extLst>
                  <a:ext uri="{FF2B5EF4-FFF2-40B4-BE49-F238E27FC236}">
                    <a16:creationId xmlns:a16="http://schemas.microsoft.com/office/drawing/2014/main" id="{CB8E6C73-49BC-C791-36B6-1AEE7137CAA4}"/>
                  </a:ext>
                </a:extLst>
              </p:cNvPr>
              <p:cNvSpPr>
                <a:spLocks noChangeShapeType="1"/>
              </p:cNvSpPr>
              <p:nvPr/>
            </p:nvSpPr>
            <p:spPr bwMode="auto">
              <a:xfrm>
                <a:off x="6675" y="2367"/>
                <a:ext cx="145" cy="1"/>
              </a:xfrm>
              <a:prstGeom prst="line">
                <a:avLst/>
              </a:prstGeom>
              <a:noFill/>
              <a:ln w="9525">
                <a:solidFill>
                  <a:srgbClr val="FF00FF"/>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nvGrpSpPr>
              <p:cNvPr id="74837" name="Group 15">
                <a:extLst>
                  <a:ext uri="{FF2B5EF4-FFF2-40B4-BE49-F238E27FC236}">
                    <a16:creationId xmlns:a16="http://schemas.microsoft.com/office/drawing/2014/main" id="{466A94F5-D86A-22A2-E290-AC38B0C24EC1}"/>
                  </a:ext>
                </a:extLst>
              </p:cNvPr>
              <p:cNvGrpSpPr>
                <a:grpSpLocks/>
              </p:cNvGrpSpPr>
              <p:nvPr/>
            </p:nvGrpSpPr>
            <p:grpSpPr bwMode="auto">
              <a:xfrm>
                <a:off x="6470" y="2301"/>
                <a:ext cx="187" cy="150"/>
                <a:chOff x="6470" y="2301"/>
                <a:chExt cx="360" cy="150"/>
              </a:xfrm>
            </p:grpSpPr>
            <p:sp>
              <p:nvSpPr>
                <p:cNvPr id="74838" name="Freeform 16">
                  <a:extLst>
                    <a:ext uri="{FF2B5EF4-FFF2-40B4-BE49-F238E27FC236}">
                      <a16:creationId xmlns:a16="http://schemas.microsoft.com/office/drawing/2014/main" id="{A6AF4293-DC29-C480-BF26-266B721B3F47}"/>
                    </a:ext>
                  </a:extLst>
                </p:cNvPr>
                <p:cNvSpPr>
                  <a:spLocks/>
                </p:cNvSpPr>
                <p:nvPr/>
              </p:nvSpPr>
              <p:spPr bwMode="auto">
                <a:xfrm>
                  <a:off x="6614" y="2301"/>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839" name="Freeform 17">
                  <a:extLst>
                    <a:ext uri="{FF2B5EF4-FFF2-40B4-BE49-F238E27FC236}">
                      <a16:creationId xmlns:a16="http://schemas.microsoft.com/office/drawing/2014/main" id="{268634F4-A3E1-66AE-F253-83A19956B784}"/>
                    </a:ext>
                  </a:extLst>
                </p:cNvPr>
                <p:cNvSpPr>
                  <a:spLocks/>
                </p:cNvSpPr>
                <p:nvPr/>
              </p:nvSpPr>
              <p:spPr bwMode="auto">
                <a:xfrm>
                  <a:off x="6470" y="2307"/>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pic>
          <p:nvPicPr>
            <p:cNvPr id="74818" name="Picture 18" descr="one_pulse">
              <a:extLst>
                <a:ext uri="{FF2B5EF4-FFF2-40B4-BE49-F238E27FC236}">
                  <a16:creationId xmlns:a16="http://schemas.microsoft.com/office/drawing/2014/main" id="{501B8C87-0BFC-5148-6868-5A83576E6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 y="12391"/>
              <a:ext cx="346"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19" name="Picture 19" descr="one_pulse">
              <a:extLst>
                <a:ext uri="{FF2B5EF4-FFF2-40B4-BE49-F238E27FC236}">
                  <a16:creationId xmlns:a16="http://schemas.microsoft.com/office/drawing/2014/main" id="{5CE35701-8D06-042D-CE8A-539CB5F41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 y="11936"/>
              <a:ext cx="345"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820" name="Line 20">
              <a:extLst>
                <a:ext uri="{FF2B5EF4-FFF2-40B4-BE49-F238E27FC236}">
                  <a16:creationId xmlns:a16="http://schemas.microsoft.com/office/drawing/2014/main" id="{8B2221CA-D680-C557-0DAF-3BB0D2FB4BC3}"/>
                </a:ext>
              </a:extLst>
            </p:cNvPr>
            <p:cNvSpPr>
              <a:spLocks noChangeShapeType="1"/>
            </p:cNvSpPr>
            <p:nvPr/>
          </p:nvSpPr>
          <p:spPr bwMode="auto">
            <a:xfrm>
              <a:off x="2410" y="12306"/>
              <a:ext cx="216" cy="4"/>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sp>
          <p:nvSpPr>
            <p:cNvPr id="74821" name="Line 21">
              <a:extLst>
                <a:ext uri="{FF2B5EF4-FFF2-40B4-BE49-F238E27FC236}">
                  <a16:creationId xmlns:a16="http://schemas.microsoft.com/office/drawing/2014/main" id="{951B897D-86AB-391E-6A5F-E6794D70FA18}"/>
                </a:ext>
              </a:extLst>
            </p:cNvPr>
            <p:cNvSpPr>
              <a:spLocks noChangeShapeType="1"/>
            </p:cNvSpPr>
            <p:nvPr/>
          </p:nvSpPr>
          <p:spPr bwMode="auto">
            <a:xfrm>
              <a:off x="3431" y="11895"/>
              <a:ext cx="764" cy="1009"/>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74822" name="Line 22">
              <a:extLst>
                <a:ext uri="{FF2B5EF4-FFF2-40B4-BE49-F238E27FC236}">
                  <a16:creationId xmlns:a16="http://schemas.microsoft.com/office/drawing/2014/main" id="{A9195994-B350-C6F0-26C5-C9334E6EC7ED}"/>
                </a:ext>
              </a:extLst>
            </p:cNvPr>
            <p:cNvSpPr>
              <a:spLocks noChangeShapeType="1"/>
            </p:cNvSpPr>
            <p:nvPr/>
          </p:nvSpPr>
          <p:spPr bwMode="auto">
            <a:xfrm flipV="1">
              <a:off x="3440" y="12271"/>
              <a:ext cx="768" cy="861"/>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pic>
          <p:nvPicPr>
            <p:cNvPr id="74823" name="Picture 23" descr="one_pulse">
              <a:extLst>
                <a:ext uri="{FF2B5EF4-FFF2-40B4-BE49-F238E27FC236}">
                  <a16:creationId xmlns:a16="http://schemas.microsoft.com/office/drawing/2014/main" id="{640687BA-82F9-8363-74ED-37E888609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 y="12786"/>
              <a:ext cx="346"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24" name="Picture 24" descr="one_pulse">
              <a:extLst>
                <a:ext uri="{FF2B5EF4-FFF2-40B4-BE49-F238E27FC236}">
                  <a16:creationId xmlns:a16="http://schemas.microsoft.com/office/drawing/2014/main" id="{7A2AC053-D4B0-F8BF-D5C6-AF6C4CF08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 y="11481"/>
              <a:ext cx="346"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825" name="Line 25">
              <a:extLst>
                <a:ext uri="{FF2B5EF4-FFF2-40B4-BE49-F238E27FC236}">
                  <a16:creationId xmlns:a16="http://schemas.microsoft.com/office/drawing/2014/main" id="{F0D451A9-B46E-DD5B-D1B3-FFCAD10B6DBA}"/>
                </a:ext>
              </a:extLst>
            </p:cNvPr>
            <p:cNvSpPr>
              <a:spLocks noChangeShapeType="1"/>
            </p:cNvSpPr>
            <p:nvPr/>
          </p:nvSpPr>
          <p:spPr bwMode="auto">
            <a:xfrm flipH="1">
              <a:off x="2393" y="12778"/>
              <a:ext cx="929"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826" name="Line 26">
              <a:extLst>
                <a:ext uri="{FF2B5EF4-FFF2-40B4-BE49-F238E27FC236}">
                  <a16:creationId xmlns:a16="http://schemas.microsoft.com/office/drawing/2014/main" id="{1CCE4219-B1C8-24AA-4A20-508F4EC803C8}"/>
                </a:ext>
              </a:extLst>
            </p:cNvPr>
            <p:cNvSpPr>
              <a:spLocks noChangeShapeType="1"/>
            </p:cNvSpPr>
            <p:nvPr/>
          </p:nvSpPr>
          <p:spPr bwMode="auto">
            <a:xfrm flipH="1">
              <a:off x="2380" y="12316"/>
              <a:ext cx="84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827" name="Line 27">
              <a:extLst>
                <a:ext uri="{FF2B5EF4-FFF2-40B4-BE49-F238E27FC236}">
                  <a16:creationId xmlns:a16="http://schemas.microsoft.com/office/drawing/2014/main" id="{E42CE7C5-6945-9245-D1A2-4C7BC0C59446}"/>
                </a:ext>
              </a:extLst>
            </p:cNvPr>
            <p:cNvSpPr>
              <a:spLocks noChangeShapeType="1"/>
            </p:cNvSpPr>
            <p:nvPr/>
          </p:nvSpPr>
          <p:spPr bwMode="auto">
            <a:xfrm>
              <a:off x="2416" y="11853"/>
              <a:ext cx="92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828" name="Line 28">
              <a:extLst>
                <a:ext uri="{FF2B5EF4-FFF2-40B4-BE49-F238E27FC236}">
                  <a16:creationId xmlns:a16="http://schemas.microsoft.com/office/drawing/2014/main" id="{47C80BCB-4EEA-B2F5-2664-BB883AA19D3A}"/>
                </a:ext>
              </a:extLst>
            </p:cNvPr>
            <p:cNvSpPr>
              <a:spLocks noChangeShapeType="1"/>
            </p:cNvSpPr>
            <p:nvPr/>
          </p:nvSpPr>
          <p:spPr bwMode="auto">
            <a:xfrm>
              <a:off x="2405" y="13153"/>
              <a:ext cx="92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829" name="Line 29">
              <a:extLst>
                <a:ext uri="{FF2B5EF4-FFF2-40B4-BE49-F238E27FC236}">
                  <a16:creationId xmlns:a16="http://schemas.microsoft.com/office/drawing/2014/main" id="{540D7891-E7EE-64F8-E6D1-F37E2A1C9819}"/>
                </a:ext>
              </a:extLst>
            </p:cNvPr>
            <p:cNvSpPr>
              <a:spLocks noChangeShapeType="1"/>
            </p:cNvSpPr>
            <p:nvPr/>
          </p:nvSpPr>
          <p:spPr bwMode="auto">
            <a:xfrm>
              <a:off x="2397" y="12779"/>
              <a:ext cx="287" cy="6"/>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sp>
          <p:nvSpPr>
            <p:cNvPr id="74830" name="Oval 30">
              <a:extLst>
                <a:ext uri="{FF2B5EF4-FFF2-40B4-BE49-F238E27FC236}">
                  <a16:creationId xmlns:a16="http://schemas.microsoft.com/office/drawing/2014/main" id="{AE1FD3D7-2E7F-99CE-680B-87CA31323578}"/>
                </a:ext>
              </a:extLst>
            </p:cNvPr>
            <p:cNvSpPr>
              <a:spLocks noChangeArrowheads="1"/>
            </p:cNvSpPr>
            <p:nvPr/>
          </p:nvSpPr>
          <p:spPr bwMode="auto">
            <a:xfrm flipH="1">
              <a:off x="3224" y="11730"/>
              <a:ext cx="277" cy="1576"/>
            </a:xfrm>
            <a:prstGeom prst="ellipse">
              <a:avLst/>
            </a:prstGeom>
            <a:gradFill rotWithShape="0">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831" name="AutoShape 31">
              <a:extLst>
                <a:ext uri="{FF2B5EF4-FFF2-40B4-BE49-F238E27FC236}">
                  <a16:creationId xmlns:a16="http://schemas.microsoft.com/office/drawing/2014/main" id="{30A19E0F-7417-601F-2C21-EEBB87054E42}"/>
                </a:ext>
              </a:extLst>
            </p:cNvPr>
            <p:cNvSpPr>
              <a:spLocks/>
            </p:cNvSpPr>
            <p:nvPr/>
          </p:nvSpPr>
          <p:spPr bwMode="auto">
            <a:xfrm>
              <a:off x="1490" y="11829"/>
              <a:ext cx="154" cy="1355"/>
            </a:xfrm>
            <a:prstGeom prst="leftBrace">
              <a:avLst>
                <a:gd name="adj1" fmla="val 73323"/>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832" name="AutoShape 32">
              <a:extLst>
                <a:ext uri="{FF2B5EF4-FFF2-40B4-BE49-F238E27FC236}">
                  <a16:creationId xmlns:a16="http://schemas.microsoft.com/office/drawing/2014/main" id="{E9E78052-C3CC-DDE6-4C96-1C4EE73F4EBD}"/>
                </a:ext>
              </a:extLst>
            </p:cNvPr>
            <p:cNvSpPr>
              <a:spLocks/>
            </p:cNvSpPr>
            <p:nvPr/>
          </p:nvSpPr>
          <p:spPr bwMode="auto">
            <a:xfrm>
              <a:off x="2130" y="12302"/>
              <a:ext cx="154" cy="508"/>
            </a:xfrm>
            <a:prstGeom prst="leftBrace">
              <a:avLst>
                <a:gd name="adj1" fmla="val 27489"/>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833" name="Text Box 33">
              <a:extLst>
                <a:ext uri="{FF2B5EF4-FFF2-40B4-BE49-F238E27FC236}">
                  <a16:creationId xmlns:a16="http://schemas.microsoft.com/office/drawing/2014/main" id="{3750E620-8A1E-5772-EAB1-B2044031BB18}"/>
                </a:ext>
              </a:extLst>
            </p:cNvPr>
            <p:cNvSpPr txBox="1">
              <a:spLocks noChangeArrowheads="1"/>
            </p:cNvSpPr>
            <p:nvPr/>
          </p:nvSpPr>
          <p:spPr bwMode="auto">
            <a:xfrm>
              <a:off x="1640" y="12283"/>
              <a:ext cx="683"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X</a:t>
              </a:r>
              <a:r>
                <a:rPr kumimoji="1" lang="en-US" altLang="ja-JP" sz="1200" baseline="-25000">
                  <a:ea typeface="MS Mincho" panose="02020609040205080304" pitchFamily="49" charset="-128"/>
                </a:rPr>
                <a:t>1</a:t>
              </a:r>
              <a:endParaRPr kumimoji="1" lang="en-US" altLang="en-CH" sz="2400">
                <a:ea typeface="新細明體" panose="02020500000000000000" pitchFamily="18" charset="-120"/>
              </a:endParaRPr>
            </a:p>
          </p:txBody>
        </p:sp>
        <p:sp>
          <p:nvSpPr>
            <p:cNvPr id="74834" name="Text Box 34">
              <a:extLst>
                <a:ext uri="{FF2B5EF4-FFF2-40B4-BE49-F238E27FC236}">
                  <a16:creationId xmlns:a16="http://schemas.microsoft.com/office/drawing/2014/main" id="{56F14AA4-9760-1B1B-C6A7-77FEE1D4F7DF}"/>
                </a:ext>
              </a:extLst>
            </p:cNvPr>
            <p:cNvSpPr txBox="1">
              <a:spLocks noChangeArrowheads="1"/>
            </p:cNvSpPr>
            <p:nvPr/>
          </p:nvSpPr>
          <p:spPr bwMode="auto">
            <a:xfrm>
              <a:off x="987" y="12269"/>
              <a:ext cx="68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X</a:t>
              </a:r>
              <a:r>
                <a:rPr kumimoji="1" lang="en-US" altLang="ja-JP" sz="1200" baseline="-25000">
                  <a:ea typeface="MS Mincho" panose="02020609040205080304" pitchFamily="49" charset="-128"/>
                </a:rPr>
                <a:t>2</a:t>
              </a:r>
              <a:endParaRPr kumimoji="1" lang="en-US" altLang="en-CH" sz="2400">
                <a:ea typeface="新細明體" panose="02020500000000000000" pitchFamily="18" charset="-120"/>
              </a:endParaRPr>
            </a:p>
          </p:txBody>
        </p:sp>
        <p:sp>
          <p:nvSpPr>
            <p:cNvPr id="74835" name="Oval 35">
              <a:extLst>
                <a:ext uri="{FF2B5EF4-FFF2-40B4-BE49-F238E27FC236}">
                  <a16:creationId xmlns:a16="http://schemas.microsoft.com/office/drawing/2014/main" id="{B220C615-056D-5DC6-D285-CBE30030D4B0}"/>
                </a:ext>
              </a:extLst>
            </p:cNvPr>
            <p:cNvSpPr>
              <a:spLocks noChangeArrowheads="1"/>
            </p:cNvSpPr>
            <p:nvPr/>
          </p:nvSpPr>
          <p:spPr bwMode="auto">
            <a:xfrm flipH="1">
              <a:off x="3911" y="12542"/>
              <a:ext cx="56" cy="53"/>
            </a:xfrm>
            <a:prstGeom prst="ellipse">
              <a:avLst/>
            </a:prstGeom>
            <a:solidFill>
              <a:srgbClr val="000000"/>
            </a:solidFill>
            <a:ln w="9525">
              <a:solidFill>
                <a:srgbClr val="000000"/>
              </a:solidFill>
              <a:round/>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nvGrpSpPr>
          <p:cNvPr id="74755" name="Group 36">
            <a:extLst>
              <a:ext uri="{FF2B5EF4-FFF2-40B4-BE49-F238E27FC236}">
                <a16:creationId xmlns:a16="http://schemas.microsoft.com/office/drawing/2014/main" id="{F82E9799-6D2A-14B7-68E5-FB34F9689C77}"/>
              </a:ext>
            </a:extLst>
          </p:cNvPr>
          <p:cNvGrpSpPr>
            <a:grpSpLocks/>
          </p:cNvGrpSpPr>
          <p:nvPr/>
        </p:nvGrpSpPr>
        <p:grpSpPr bwMode="auto">
          <a:xfrm>
            <a:off x="1066800" y="5965825"/>
            <a:ext cx="2206625" cy="663575"/>
            <a:chOff x="6722" y="9682"/>
            <a:chExt cx="3477" cy="1045"/>
          </a:xfrm>
        </p:grpSpPr>
        <p:sp>
          <p:nvSpPr>
            <p:cNvPr id="74791" name="AutoShape 37">
              <a:extLst>
                <a:ext uri="{FF2B5EF4-FFF2-40B4-BE49-F238E27FC236}">
                  <a16:creationId xmlns:a16="http://schemas.microsoft.com/office/drawing/2014/main" id="{B4BB82BC-999E-D586-8614-C8529F4123FD}"/>
                </a:ext>
              </a:extLst>
            </p:cNvPr>
            <p:cNvSpPr>
              <a:spLocks noChangeArrowheads="1"/>
            </p:cNvSpPr>
            <p:nvPr/>
          </p:nvSpPr>
          <p:spPr bwMode="auto">
            <a:xfrm>
              <a:off x="7482" y="9723"/>
              <a:ext cx="258" cy="309"/>
            </a:xfrm>
            <a:prstGeom prst="flowChartDelay">
              <a:avLst/>
            </a:prstGeom>
            <a:solidFill>
              <a:srgbClr val="FF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792" name="Freeform 38">
              <a:extLst>
                <a:ext uri="{FF2B5EF4-FFF2-40B4-BE49-F238E27FC236}">
                  <a16:creationId xmlns:a16="http://schemas.microsoft.com/office/drawing/2014/main" id="{A1FA98E1-A9ED-F424-2E21-123AAD571498}"/>
                </a:ext>
              </a:extLst>
            </p:cNvPr>
            <p:cNvSpPr>
              <a:spLocks/>
            </p:cNvSpPr>
            <p:nvPr/>
          </p:nvSpPr>
          <p:spPr bwMode="auto">
            <a:xfrm>
              <a:off x="7750" y="10240"/>
              <a:ext cx="460" cy="140"/>
            </a:xfrm>
            <a:custGeom>
              <a:avLst/>
              <a:gdLst>
                <a:gd name="T0" fmla="*/ 0 w 460"/>
                <a:gd name="T1" fmla="*/ 140 h 140"/>
                <a:gd name="T2" fmla="*/ 220 w 460"/>
                <a:gd name="T3" fmla="*/ 140 h 140"/>
                <a:gd name="T4" fmla="*/ 220 w 460"/>
                <a:gd name="T5" fmla="*/ 0 h 140"/>
                <a:gd name="T6" fmla="*/ 460 w 460"/>
                <a:gd name="T7" fmla="*/ 0 h 140"/>
                <a:gd name="T8" fmla="*/ 0 60000 65536"/>
                <a:gd name="T9" fmla="*/ 0 60000 65536"/>
                <a:gd name="T10" fmla="*/ 0 60000 65536"/>
                <a:gd name="T11" fmla="*/ 0 60000 65536"/>
                <a:gd name="T12" fmla="*/ 0 w 460"/>
                <a:gd name="T13" fmla="*/ 0 h 140"/>
                <a:gd name="T14" fmla="*/ 460 w 460"/>
                <a:gd name="T15" fmla="*/ 140 h 140"/>
              </a:gdLst>
              <a:ahLst/>
              <a:cxnLst>
                <a:cxn ang="T8">
                  <a:pos x="T0" y="T1"/>
                </a:cxn>
                <a:cxn ang="T9">
                  <a:pos x="T2" y="T3"/>
                </a:cxn>
                <a:cxn ang="T10">
                  <a:pos x="T4" y="T5"/>
                </a:cxn>
                <a:cxn ang="T11">
                  <a:pos x="T6" y="T7"/>
                </a:cxn>
              </a:cxnLst>
              <a:rect l="T12" t="T13" r="T14" b="T15"/>
              <a:pathLst>
                <a:path w="460" h="140">
                  <a:moveTo>
                    <a:pt x="0" y="140"/>
                  </a:moveTo>
                  <a:lnTo>
                    <a:pt x="220" y="140"/>
                  </a:lnTo>
                  <a:lnTo>
                    <a:pt x="220" y="0"/>
                  </a:lnTo>
                  <a:lnTo>
                    <a:pt x="4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793" name="Freeform 39">
              <a:extLst>
                <a:ext uri="{FF2B5EF4-FFF2-40B4-BE49-F238E27FC236}">
                  <a16:creationId xmlns:a16="http://schemas.microsoft.com/office/drawing/2014/main" id="{3CF7DD39-ABFE-23E3-341A-F7ADACDCAAF5}"/>
                </a:ext>
              </a:extLst>
            </p:cNvPr>
            <p:cNvSpPr>
              <a:spLocks/>
            </p:cNvSpPr>
            <p:nvPr/>
          </p:nvSpPr>
          <p:spPr bwMode="auto">
            <a:xfrm flipV="1">
              <a:off x="7742" y="9868"/>
              <a:ext cx="460" cy="140"/>
            </a:xfrm>
            <a:custGeom>
              <a:avLst/>
              <a:gdLst>
                <a:gd name="T0" fmla="*/ 0 w 460"/>
                <a:gd name="T1" fmla="*/ 140 h 140"/>
                <a:gd name="T2" fmla="*/ 220 w 460"/>
                <a:gd name="T3" fmla="*/ 140 h 140"/>
                <a:gd name="T4" fmla="*/ 220 w 460"/>
                <a:gd name="T5" fmla="*/ 0 h 140"/>
                <a:gd name="T6" fmla="*/ 460 w 460"/>
                <a:gd name="T7" fmla="*/ 0 h 140"/>
                <a:gd name="T8" fmla="*/ 0 60000 65536"/>
                <a:gd name="T9" fmla="*/ 0 60000 65536"/>
                <a:gd name="T10" fmla="*/ 0 60000 65536"/>
                <a:gd name="T11" fmla="*/ 0 60000 65536"/>
                <a:gd name="T12" fmla="*/ 0 w 460"/>
                <a:gd name="T13" fmla="*/ 0 h 140"/>
                <a:gd name="T14" fmla="*/ 460 w 460"/>
                <a:gd name="T15" fmla="*/ 140 h 140"/>
              </a:gdLst>
              <a:ahLst/>
              <a:cxnLst>
                <a:cxn ang="T8">
                  <a:pos x="T0" y="T1"/>
                </a:cxn>
                <a:cxn ang="T9">
                  <a:pos x="T2" y="T3"/>
                </a:cxn>
                <a:cxn ang="T10">
                  <a:pos x="T4" y="T5"/>
                </a:cxn>
                <a:cxn ang="T11">
                  <a:pos x="T6" y="T7"/>
                </a:cxn>
              </a:cxnLst>
              <a:rect l="T12" t="T13" r="T14" b="T15"/>
              <a:pathLst>
                <a:path w="460" h="140">
                  <a:moveTo>
                    <a:pt x="0" y="140"/>
                  </a:moveTo>
                  <a:lnTo>
                    <a:pt x="220" y="140"/>
                  </a:lnTo>
                  <a:lnTo>
                    <a:pt x="220" y="0"/>
                  </a:lnTo>
                  <a:lnTo>
                    <a:pt x="4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794" name="AutoShape 40">
              <a:extLst>
                <a:ext uri="{FF2B5EF4-FFF2-40B4-BE49-F238E27FC236}">
                  <a16:creationId xmlns:a16="http://schemas.microsoft.com/office/drawing/2014/main" id="{2CAABCF4-D5A7-2151-598C-72E0656707D9}"/>
                </a:ext>
              </a:extLst>
            </p:cNvPr>
            <p:cNvSpPr>
              <a:spLocks noChangeArrowheads="1"/>
            </p:cNvSpPr>
            <p:nvPr/>
          </p:nvSpPr>
          <p:spPr bwMode="auto">
            <a:xfrm flipH="1">
              <a:off x="8098" y="9918"/>
              <a:ext cx="432" cy="432"/>
            </a:xfrm>
            <a:prstGeom prst="moon">
              <a:avLst>
                <a:gd name="adj" fmla="val 70833"/>
              </a:avLst>
            </a:prstGeom>
            <a:solidFill>
              <a:srgbClr val="FF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795" name="Freeform 41">
              <a:extLst>
                <a:ext uri="{FF2B5EF4-FFF2-40B4-BE49-F238E27FC236}">
                  <a16:creationId xmlns:a16="http://schemas.microsoft.com/office/drawing/2014/main" id="{C65EE291-B55A-913F-DB84-E5D5D4DCD547}"/>
                </a:ext>
              </a:extLst>
            </p:cNvPr>
            <p:cNvSpPr>
              <a:spLocks/>
            </p:cNvSpPr>
            <p:nvPr/>
          </p:nvSpPr>
          <p:spPr bwMode="auto">
            <a:xfrm>
              <a:off x="7400" y="9790"/>
              <a:ext cx="80" cy="160"/>
            </a:xfrm>
            <a:custGeom>
              <a:avLst/>
              <a:gdLst>
                <a:gd name="T0" fmla="*/ 80 w 80"/>
                <a:gd name="T1" fmla="*/ 0 h 160"/>
                <a:gd name="T2" fmla="*/ 0 w 80"/>
                <a:gd name="T3" fmla="*/ 0 h 160"/>
                <a:gd name="T4" fmla="*/ 0 w 80"/>
                <a:gd name="T5" fmla="*/ 160 h 160"/>
                <a:gd name="T6" fmla="*/ 80 w 80"/>
                <a:gd name="T7" fmla="*/ 160 h 160"/>
                <a:gd name="T8" fmla="*/ 0 60000 65536"/>
                <a:gd name="T9" fmla="*/ 0 60000 65536"/>
                <a:gd name="T10" fmla="*/ 0 60000 65536"/>
                <a:gd name="T11" fmla="*/ 0 60000 65536"/>
                <a:gd name="T12" fmla="*/ 0 w 80"/>
                <a:gd name="T13" fmla="*/ 0 h 160"/>
                <a:gd name="T14" fmla="*/ 80 w 80"/>
                <a:gd name="T15" fmla="*/ 160 h 160"/>
              </a:gdLst>
              <a:ahLst/>
              <a:cxnLst>
                <a:cxn ang="T8">
                  <a:pos x="T0" y="T1"/>
                </a:cxn>
                <a:cxn ang="T9">
                  <a:pos x="T2" y="T3"/>
                </a:cxn>
                <a:cxn ang="T10">
                  <a:pos x="T4" y="T5"/>
                </a:cxn>
                <a:cxn ang="T11">
                  <a:pos x="T6" y="T7"/>
                </a:cxn>
              </a:cxnLst>
              <a:rect l="T12" t="T13" r="T14" b="T15"/>
              <a:pathLst>
                <a:path w="80" h="160">
                  <a:moveTo>
                    <a:pt x="80" y="0"/>
                  </a:moveTo>
                  <a:lnTo>
                    <a:pt x="0" y="0"/>
                  </a:lnTo>
                  <a:lnTo>
                    <a:pt x="0" y="160"/>
                  </a:lnTo>
                  <a:lnTo>
                    <a:pt x="80" y="1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796" name="Freeform 42">
              <a:extLst>
                <a:ext uri="{FF2B5EF4-FFF2-40B4-BE49-F238E27FC236}">
                  <a16:creationId xmlns:a16="http://schemas.microsoft.com/office/drawing/2014/main" id="{359BF53B-15B5-D182-AE9E-850A91077807}"/>
                </a:ext>
              </a:extLst>
            </p:cNvPr>
            <p:cNvSpPr>
              <a:spLocks/>
            </p:cNvSpPr>
            <p:nvPr/>
          </p:nvSpPr>
          <p:spPr bwMode="auto">
            <a:xfrm>
              <a:off x="7418" y="10300"/>
              <a:ext cx="80" cy="160"/>
            </a:xfrm>
            <a:custGeom>
              <a:avLst/>
              <a:gdLst>
                <a:gd name="T0" fmla="*/ 80 w 80"/>
                <a:gd name="T1" fmla="*/ 0 h 160"/>
                <a:gd name="T2" fmla="*/ 0 w 80"/>
                <a:gd name="T3" fmla="*/ 0 h 160"/>
                <a:gd name="T4" fmla="*/ 0 w 80"/>
                <a:gd name="T5" fmla="*/ 160 h 160"/>
                <a:gd name="T6" fmla="*/ 80 w 80"/>
                <a:gd name="T7" fmla="*/ 160 h 160"/>
                <a:gd name="T8" fmla="*/ 0 60000 65536"/>
                <a:gd name="T9" fmla="*/ 0 60000 65536"/>
                <a:gd name="T10" fmla="*/ 0 60000 65536"/>
                <a:gd name="T11" fmla="*/ 0 60000 65536"/>
                <a:gd name="T12" fmla="*/ 0 w 80"/>
                <a:gd name="T13" fmla="*/ 0 h 160"/>
                <a:gd name="T14" fmla="*/ 80 w 80"/>
                <a:gd name="T15" fmla="*/ 160 h 160"/>
              </a:gdLst>
              <a:ahLst/>
              <a:cxnLst>
                <a:cxn ang="T8">
                  <a:pos x="T0" y="T1"/>
                </a:cxn>
                <a:cxn ang="T9">
                  <a:pos x="T2" y="T3"/>
                </a:cxn>
                <a:cxn ang="T10">
                  <a:pos x="T4" y="T5"/>
                </a:cxn>
                <a:cxn ang="T11">
                  <a:pos x="T6" y="T7"/>
                </a:cxn>
              </a:cxnLst>
              <a:rect l="T12" t="T13" r="T14" b="T15"/>
              <a:pathLst>
                <a:path w="80" h="160">
                  <a:moveTo>
                    <a:pt x="80" y="0"/>
                  </a:moveTo>
                  <a:lnTo>
                    <a:pt x="0" y="0"/>
                  </a:lnTo>
                  <a:lnTo>
                    <a:pt x="0" y="160"/>
                  </a:lnTo>
                  <a:lnTo>
                    <a:pt x="80" y="1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797" name="AutoShape 43">
              <a:extLst>
                <a:ext uri="{FF2B5EF4-FFF2-40B4-BE49-F238E27FC236}">
                  <a16:creationId xmlns:a16="http://schemas.microsoft.com/office/drawing/2014/main" id="{CFDAF59B-2178-7554-CDBB-C98C9E44DB1A}"/>
                </a:ext>
              </a:extLst>
            </p:cNvPr>
            <p:cNvSpPr>
              <a:spLocks noChangeArrowheads="1"/>
            </p:cNvSpPr>
            <p:nvPr/>
          </p:nvSpPr>
          <p:spPr bwMode="auto">
            <a:xfrm>
              <a:off x="7488" y="10230"/>
              <a:ext cx="258" cy="309"/>
            </a:xfrm>
            <a:prstGeom prst="flowChartDelay">
              <a:avLst/>
            </a:prstGeom>
            <a:solidFill>
              <a:srgbClr val="FF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798" name="Line 44">
              <a:extLst>
                <a:ext uri="{FF2B5EF4-FFF2-40B4-BE49-F238E27FC236}">
                  <a16:creationId xmlns:a16="http://schemas.microsoft.com/office/drawing/2014/main" id="{658740AC-3827-1177-9063-44ADF0A3F3B9}"/>
                </a:ext>
              </a:extLst>
            </p:cNvPr>
            <p:cNvSpPr>
              <a:spLocks noChangeShapeType="1"/>
            </p:cNvSpPr>
            <p:nvPr/>
          </p:nvSpPr>
          <p:spPr bwMode="auto">
            <a:xfrm flipH="1">
              <a:off x="7110" y="9870"/>
              <a:ext cx="284"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799" name="Line 45">
              <a:extLst>
                <a:ext uri="{FF2B5EF4-FFF2-40B4-BE49-F238E27FC236}">
                  <a16:creationId xmlns:a16="http://schemas.microsoft.com/office/drawing/2014/main" id="{D1C4CDB8-9D9D-4D05-09B7-788BFB4F9ADA}"/>
                </a:ext>
              </a:extLst>
            </p:cNvPr>
            <p:cNvSpPr>
              <a:spLocks noChangeShapeType="1"/>
            </p:cNvSpPr>
            <p:nvPr/>
          </p:nvSpPr>
          <p:spPr bwMode="auto">
            <a:xfrm flipH="1">
              <a:off x="7122" y="10380"/>
              <a:ext cx="284"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800" name="Line 46">
              <a:extLst>
                <a:ext uri="{FF2B5EF4-FFF2-40B4-BE49-F238E27FC236}">
                  <a16:creationId xmlns:a16="http://schemas.microsoft.com/office/drawing/2014/main" id="{BD286657-6AAE-9796-6315-417EFCD3C90F}"/>
                </a:ext>
              </a:extLst>
            </p:cNvPr>
            <p:cNvSpPr>
              <a:spLocks noChangeShapeType="1"/>
            </p:cNvSpPr>
            <p:nvPr/>
          </p:nvSpPr>
          <p:spPr bwMode="auto">
            <a:xfrm flipH="1">
              <a:off x="8522" y="10120"/>
              <a:ext cx="284"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801" name="Text Box 47">
              <a:extLst>
                <a:ext uri="{FF2B5EF4-FFF2-40B4-BE49-F238E27FC236}">
                  <a16:creationId xmlns:a16="http://schemas.microsoft.com/office/drawing/2014/main" id="{7AF7E2C1-ADAE-5B75-1DD5-0B9015FCD823}"/>
                </a:ext>
              </a:extLst>
            </p:cNvPr>
            <p:cNvSpPr txBox="1">
              <a:spLocks noChangeArrowheads="1"/>
            </p:cNvSpPr>
            <p:nvPr/>
          </p:nvSpPr>
          <p:spPr bwMode="auto">
            <a:xfrm>
              <a:off x="8808" y="9750"/>
              <a:ext cx="432"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2000">
                  <a:ea typeface="MS Mincho" panose="02020609040205080304" pitchFamily="49" charset="-128"/>
                  <a:sym typeface="Symbol" pitchFamily="2" charset="2"/>
                </a:rPr>
                <a:t></a:t>
              </a:r>
              <a:endParaRPr kumimoji="1" lang="en-US" altLang="en-CH" sz="2400">
                <a:ea typeface="新細明體" panose="02020500000000000000" pitchFamily="18" charset="-120"/>
              </a:endParaRPr>
            </a:p>
          </p:txBody>
        </p:sp>
        <p:grpSp>
          <p:nvGrpSpPr>
            <p:cNvPr id="74802" name="Group 48">
              <a:extLst>
                <a:ext uri="{FF2B5EF4-FFF2-40B4-BE49-F238E27FC236}">
                  <a16:creationId xmlns:a16="http://schemas.microsoft.com/office/drawing/2014/main" id="{D9912BE2-BB0C-F81A-E826-1F4B33E8D9A3}"/>
                </a:ext>
              </a:extLst>
            </p:cNvPr>
            <p:cNvGrpSpPr>
              <a:grpSpLocks/>
            </p:cNvGrpSpPr>
            <p:nvPr/>
          </p:nvGrpSpPr>
          <p:grpSpPr bwMode="auto">
            <a:xfrm>
              <a:off x="9275" y="9892"/>
              <a:ext cx="924" cy="432"/>
              <a:chOff x="9536" y="9892"/>
              <a:chExt cx="924" cy="432"/>
            </a:xfrm>
          </p:grpSpPr>
          <p:sp>
            <p:nvSpPr>
              <p:cNvPr id="74805" name="Line 49">
                <a:extLst>
                  <a:ext uri="{FF2B5EF4-FFF2-40B4-BE49-F238E27FC236}">
                    <a16:creationId xmlns:a16="http://schemas.microsoft.com/office/drawing/2014/main" id="{17D25BB2-5DC4-1F38-5C3F-DA227DE200F7}"/>
                  </a:ext>
                </a:extLst>
              </p:cNvPr>
              <p:cNvSpPr>
                <a:spLocks noChangeShapeType="1"/>
              </p:cNvSpPr>
              <p:nvPr/>
            </p:nvSpPr>
            <p:spPr bwMode="auto">
              <a:xfrm flipH="1">
                <a:off x="10180" y="10089"/>
                <a:ext cx="280"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806" name="Line 50">
                <a:extLst>
                  <a:ext uri="{FF2B5EF4-FFF2-40B4-BE49-F238E27FC236}">
                    <a16:creationId xmlns:a16="http://schemas.microsoft.com/office/drawing/2014/main" id="{5FD0B806-A927-E598-BD77-FDE05B93641B}"/>
                  </a:ext>
                </a:extLst>
              </p:cNvPr>
              <p:cNvSpPr>
                <a:spLocks noChangeShapeType="1"/>
              </p:cNvSpPr>
              <p:nvPr/>
            </p:nvSpPr>
            <p:spPr bwMode="auto">
              <a:xfrm>
                <a:off x="9536" y="10006"/>
                <a:ext cx="38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807" name="Line 51">
                <a:extLst>
                  <a:ext uri="{FF2B5EF4-FFF2-40B4-BE49-F238E27FC236}">
                    <a16:creationId xmlns:a16="http://schemas.microsoft.com/office/drawing/2014/main" id="{EE138216-3584-1460-5610-61DA079B050C}"/>
                  </a:ext>
                </a:extLst>
              </p:cNvPr>
              <p:cNvSpPr>
                <a:spLocks noChangeShapeType="1"/>
              </p:cNvSpPr>
              <p:nvPr/>
            </p:nvSpPr>
            <p:spPr bwMode="auto">
              <a:xfrm>
                <a:off x="9538" y="10208"/>
                <a:ext cx="400"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808" name="AutoShape 52">
                <a:extLst>
                  <a:ext uri="{FF2B5EF4-FFF2-40B4-BE49-F238E27FC236}">
                    <a16:creationId xmlns:a16="http://schemas.microsoft.com/office/drawing/2014/main" id="{E679EFB9-E59E-5613-FE9E-31C3C1919553}"/>
                  </a:ext>
                </a:extLst>
              </p:cNvPr>
              <p:cNvSpPr>
                <a:spLocks noChangeArrowheads="1"/>
              </p:cNvSpPr>
              <p:nvPr/>
            </p:nvSpPr>
            <p:spPr bwMode="auto">
              <a:xfrm flipH="1">
                <a:off x="9756" y="9892"/>
                <a:ext cx="432" cy="432"/>
              </a:xfrm>
              <a:prstGeom prst="moon">
                <a:avLst>
                  <a:gd name="adj" fmla="val 70833"/>
                </a:avLst>
              </a:prstGeom>
              <a:solidFill>
                <a:srgbClr val="FF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sp>
          <p:nvSpPr>
            <p:cNvPr id="74803" name="Text Box 53">
              <a:extLst>
                <a:ext uri="{FF2B5EF4-FFF2-40B4-BE49-F238E27FC236}">
                  <a16:creationId xmlns:a16="http://schemas.microsoft.com/office/drawing/2014/main" id="{BC3EE73B-7AAC-BC34-2BDB-69694CBE0FBC}"/>
                </a:ext>
              </a:extLst>
            </p:cNvPr>
            <p:cNvSpPr txBox="1">
              <a:spLocks noChangeArrowheads="1"/>
            </p:cNvSpPr>
            <p:nvPr/>
          </p:nvSpPr>
          <p:spPr bwMode="auto">
            <a:xfrm>
              <a:off x="6722" y="10174"/>
              <a:ext cx="68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X</a:t>
              </a:r>
              <a:r>
                <a:rPr kumimoji="1" lang="en-US" altLang="ja-JP" sz="1200" baseline="-25000">
                  <a:ea typeface="MS Mincho" panose="02020609040205080304" pitchFamily="49" charset="-128"/>
                </a:rPr>
                <a:t>2</a:t>
              </a:r>
              <a:endParaRPr kumimoji="1" lang="en-US" altLang="en-CH" sz="2400">
                <a:ea typeface="新細明體" panose="02020500000000000000" pitchFamily="18" charset="-120"/>
              </a:endParaRPr>
            </a:p>
          </p:txBody>
        </p:sp>
        <p:sp>
          <p:nvSpPr>
            <p:cNvPr id="74804" name="Text Box 54">
              <a:extLst>
                <a:ext uri="{FF2B5EF4-FFF2-40B4-BE49-F238E27FC236}">
                  <a16:creationId xmlns:a16="http://schemas.microsoft.com/office/drawing/2014/main" id="{4A32289B-9419-ED34-1E1D-FE9EC3939022}"/>
                </a:ext>
              </a:extLst>
            </p:cNvPr>
            <p:cNvSpPr txBox="1">
              <a:spLocks noChangeArrowheads="1"/>
            </p:cNvSpPr>
            <p:nvPr/>
          </p:nvSpPr>
          <p:spPr bwMode="auto">
            <a:xfrm>
              <a:off x="6722" y="9682"/>
              <a:ext cx="68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X</a:t>
              </a:r>
              <a:r>
                <a:rPr kumimoji="1" lang="en-US" altLang="ja-JP" sz="1200" baseline="-25000">
                  <a:ea typeface="MS Mincho" panose="02020609040205080304" pitchFamily="49" charset="-128"/>
                </a:rPr>
                <a:t>1</a:t>
              </a:r>
              <a:endParaRPr kumimoji="1" lang="en-US" altLang="en-CH" sz="2400">
                <a:ea typeface="新細明體" panose="02020500000000000000" pitchFamily="18" charset="-120"/>
              </a:endParaRPr>
            </a:p>
          </p:txBody>
        </p:sp>
      </p:grpSp>
      <p:grpSp>
        <p:nvGrpSpPr>
          <p:cNvPr id="74756" name="Group 74">
            <a:extLst>
              <a:ext uri="{FF2B5EF4-FFF2-40B4-BE49-F238E27FC236}">
                <a16:creationId xmlns:a16="http://schemas.microsoft.com/office/drawing/2014/main" id="{7B2EC82E-711B-74DF-A942-9773C977092E}"/>
              </a:ext>
            </a:extLst>
          </p:cNvPr>
          <p:cNvGrpSpPr>
            <a:grpSpLocks/>
          </p:cNvGrpSpPr>
          <p:nvPr/>
        </p:nvGrpSpPr>
        <p:grpSpPr bwMode="auto">
          <a:xfrm>
            <a:off x="4953000" y="1828800"/>
            <a:ext cx="3886200" cy="4267200"/>
            <a:chOff x="3456" y="1094"/>
            <a:chExt cx="5217" cy="5541"/>
          </a:xfrm>
        </p:grpSpPr>
        <p:sp>
          <p:nvSpPr>
            <p:cNvPr id="74758" name="Text Box 75">
              <a:extLst>
                <a:ext uri="{FF2B5EF4-FFF2-40B4-BE49-F238E27FC236}">
                  <a16:creationId xmlns:a16="http://schemas.microsoft.com/office/drawing/2014/main" id="{767110B8-4C06-19EB-EF8D-B9E190A2A412}"/>
                </a:ext>
              </a:extLst>
            </p:cNvPr>
            <p:cNvSpPr txBox="1">
              <a:spLocks noChangeArrowheads="1"/>
            </p:cNvSpPr>
            <p:nvPr/>
          </p:nvSpPr>
          <p:spPr bwMode="auto">
            <a:xfrm>
              <a:off x="4176" y="6134"/>
              <a:ext cx="4497" cy="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Experimental Truth Table for OR gate</a:t>
              </a:r>
              <a:endParaRPr lang="en-US" altLang="en-CH" sz="2400">
                <a:ea typeface="MS Mincho" panose="02020609040205080304" pitchFamily="49" charset="-128"/>
              </a:endParaRPr>
            </a:p>
          </p:txBody>
        </p:sp>
        <p:grpSp>
          <p:nvGrpSpPr>
            <p:cNvPr id="74759" name="Group 76">
              <a:extLst>
                <a:ext uri="{FF2B5EF4-FFF2-40B4-BE49-F238E27FC236}">
                  <a16:creationId xmlns:a16="http://schemas.microsoft.com/office/drawing/2014/main" id="{100C1D31-5FA1-7C95-5659-6749D1C5FB7F}"/>
                </a:ext>
              </a:extLst>
            </p:cNvPr>
            <p:cNvGrpSpPr>
              <a:grpSpLocks/>
            </p:cNvGrpSpPr>
            <p:nvPr/>
          </p:nvGrpSpPr>
          <p:grpSpPr bwMode="auto">
            <a:xfrm>
              <a:off x="3456" y="1094"/>
              <a:ext cx="5058" cy="4996"/>
              <a:chOff x="3456" y="864"/>
              <a:chExt cx="5058" cy="4996"/>
            </a:xfrm>
          </p:grpSpPr>
          <p:pic>
            <p:nvPicPr>
              <p:cNvPr id="74760" name="Picture 77" descr="no_light">
                <a:extLst>
                  <a:ext uri="{FF2B5EF4-FFF2-40B4-BE49-F238E27FC236}">
                    <a16:creationId xmlns:a16="http://schemas.microsoft.com/office/drawing/2014/main" id="{76AFA3CE-E15A-3D4E-5A74-FF362BC84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 y="2476"/>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78" descr="no_light">
                <a:extLst>
                  <a:ext uri="{FF2B5EF4-FFF2-40B4-BE49-F238E27FC236}">
                    <a16:creationId xmlns:a16="http://schemas.microsoft.com/office/drawing/2014/main" id="{5810E8DB-A643-BD5B-2FEC-DE226A7EC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2" y="1396"/>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79" descr="no_light">
                <a:extLst>
                  <a:ext uri="{FF2B5EF4-FFF2-40B4-BE49-F238E27FC236}">
                    <a16:creationId xmlns:a16="http://schemas.microsoft.com/office/drawing/2014/main" id="{F3C8B424-DFAB-ED2E-0BC9-1431311C7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1" y="1396"/>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80" descr="no_light">
                <a:extLst>
                  <a:ext uri="{FF2B5EF4-FFF2-40B4-BE49-F238E27FC236}">
                    <a16:creationId xmlns:a16="http://schemas.microsoft.com/office/drawing/2014/main" id="{3B454A70-B590-27CD-F564-5F539597C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 y="1396"/>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4" name="Picture 81" descr="IR_light">
                <a:extLst>
                  <a:ext uri="{FF2B5EF4-FFF2-40B4-BE49-F238E27FC236}">
                    <a16:creationId xmlns:a16="http://schemas.microsoft.com/office/drawing/2014/main" id="{A36DC6FE-8536-1384-8DC7-832EC1F9B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 y="3538"/>
                <a:ext cx="1584"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82" descr="IR_light">
                <a:extLst>
                  <a:ext uri="{FF2B5EF4-FFF2-40B4-BE49-F238E27FC236}">
                    <a16:creationId xmlns:a16="http://schemas.microsoft.com/office/drawing/2014/main" id="{AB7CCF88-4938-03F5-F90C-DA05A3A76F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 y="4603"/>
                <a:ext cx="1584"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6" name="Text Box 83">
                <a:extLst>
                  <a:ext uri="{FF2B5EF4-FFF2-40B4-BE49-F238E27FC236}">
                    <a16:creationId xmlns:a16="http://schemas.microsoft.com/office/drawing/2014/main" id="{8106A4C9-1922-93C6-A623-C682BFEE16D3}"/>
                  </a:ext>
                </a:extLst>
              </p:cNvPr>
              <p:cNvSpPr txBox="1">
                <a:spLocks noChangeArrowheads="1"/>
              </p:cNvSpPr>
              <p:nvPr/>
            </p:nvSpPr>
            <p:spPr bwMode="auto">
              <a:xfrm>
                <a:off x="4066" y="907"/>
                <a:ext cx="1648"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X</a:t>
                </a:r>
                <a:r>
                  <a:rPr lang="en-US" altLang="ja-JP" sz="1200" baseline="-25000">
                    <a:ea typeface="MS Mincho" panose="02020609040205080304" pitchFamily="49" charset="-128"/>
                  </a:rPr>
                  <a:t>1</a:t>
                </a:r>
                <a:endParaRPr lang="en-US" altLang="en-CH" sz="2400">
                  <a:ea typeface="MS Mincho" panose="02020609040205080304" pitchFamily="49" charset="-128"/>
                </a:endParaRPr>
              </a:p>
            </p:txBody>
          </p:sp>
          <p:sp>
            <p:nvSpPr>
              <p:cNvPr id="74767" name="Text Box 84">
                <a:extLst>
                  <a:ext uri="{FF2B5EF4-FFF2-40B4-BE49-F238E27FC236}">
                    <a16:creationId xmlns:a16="http://schemas.microsoft.com/office/drawing/2014/main" id="{DD152915-229E-834F-BACF-4CC6069AD470}"/>
                  </a:ext>
                </a:extLst>
              </p:cNvPr>
              <p:cNvSpPr txBox="1">
                <a:spLocks noChangeArrowheads="1"/>
              </p:cNvSpPr>
              <p:nvPr/>
            </p:nvSpPr>
            <p:spPr bwMode="auto">
              <a:xfrm>
                <a:off x="5532" y="907"/>
                <a:ext cx="1647" cy="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X</a:t>
                </a:r>
                <a:r>
                  <a:rPr lang="en-US" altLang="ja-JP" sz="1200" baseline="-25000">
                    <a:ea typeface="MS Mincho" panose="02020609040205080304" pitchFamily="49" charset="-128"/>
                  </a:rPr>
                  <a:t>2</a:t>
                </a:r>
                <a:endParaRPr lang="en-US" altLang="en-CH" sz="2400">
                  <a:ea typeface="MS Mincho" panose="02020609040205080304" pitchFamily="49" charset="-128"/>
                </a:endParaRPr>
              </a:p>
            </p:txBody>
          </p:sp>
          <p:sp>
            <p:nvSpPr>
              <p:cNvPr id="74768" name="Text Box 85">
                <a:extLst>
                  <a:ext uri="{FF2B5EF4-FFF2-40B4-BE49-F238E27FC236}">
                    <a16:creationId xmlns:a16="http://schemas.microsoft.com/office/drawing/2014/main" id="{3C98D73E-B6B7-8DEE-44B3-395020F96841}"/>
                  </a:ext>
                </a:extLst>
              </p:cNvPr>
              <p:cNvSpPr txBox="1">
                <a:spLocks noChangeArrowheads="1"/>
              </p:cNvSpPr>
              <p:nvPr/>
            </p:nvSpPr>
            <p:spPr bwMode="auto">
              <a:xfrm>
                <a:off x="6868" y="879"/>
                <a:ext cx="1355"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1200"/>
                  </a:spcBef>
                  <a:spcAft>
                    <a:spcPts val="300"/>
                  </a:spcAft>
                </a:pPr>
                <a:r>
                  <a:rPr lang="en-US" altLang="ja-JP" sz="1200" b="1">
                    <a:ea typeface="MS Mincho" panose="02020609040205080304" pitchFamily="49" charset="-128"/>
                  </a:rPr>
                  <a:t>OR</a:t>
                </a:r>
                <a:endParaRPr lang="en-US" altLang="en-CH" sz="2400">
                  <a:ea typeface="MS Mincho" panose="02020609040205080304" pitchFamily="49" charset="-128"/>
                </a:endParaRPr>
              </a:p>
            </p:txBody>
          </p:sp>
          <p:sp>
            <p:nvSpPr>
              <p:cNvPr id="74769" name="Line 86">
                <a:extLst>
                  <a:ext uri="{FF2B5EF4-FFF2-40B4-BE49-F238E27FC236}">
                    <a16:creationId xmlns:a16="http://schemas.microsoft.com/office/drawing/2014/main" id="{5EFA79F8-66C6-C2B7-9C87-74D5243C075F}"/>
                  </a:ext>
                </a:extLst>
              </p:cNvPr>
              <p:cNvSpPr>
                <a:spLocks noChangeShapeType="1"/>
              </p:cNvSpPr>
              <p:nvPr/>
            </p:nvSpPr>
            <p:spPr bwMode="auto">
              <a:xfrm flipV="1">
                <a:off x="3456" y="1499"/>
                <a:ext cx="4728" cy="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pic>
            <p:nvPicPr>
              <p:cNvPr id="74770" name="Picture 87" descr="no_light">
                <a:extLst>
                  <a:ext uri="{FF2B5EF4-FFF2-40B4-BE49-F238E27FC236}">
                    <a16:creationId xmlns:a16="http://schemas.microsoft.com/office/drawing/2014/main" id="{67FC21E2-493A-422F-E9B8-8714D3631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2" y="3523"/>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1" name="Line 88">
                <a:extLst>
                  <a:ext uri="{FF2B5EF4-FFF2-40B4-BE49-F238E27FC236}">
                    <a16:creationId xmlns:a16="http://schemas.microsoft.com/office/drawing/2014/main" id="{A45D92C0-AD09-0A9F-A389-D5F1D27FD20D}"/>
                  </a:ext>
                </a:extLst>
              </p:cNvPr>
              <p:cNvSpPr>
                <a:spLocks noChangeShapeType="1"/>
              </p:cNvSpPr>
              <p:nvPr/>
            </p:nvSpPr>
            <p:spPr bwMode="auto">
              <a:xfrm>
                <a:off x="3696" y="905"/>
                <a:ext cx="0" cy="49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772" name="Text Box 89">
                <a:extLst>
                  <a:ext uri="{FF2B5EF4-FFF2-40B4-BE49-F238E27FC236}">
                    <a16:creationId xmlns:a16="http://schemas.microsoft.com/office/drawing/2014/main" id="{54632714-7DFC-6E56-FAD8-7BD87FDB5F2A}"/>
                  </a:ext>
                </a:extLst>
              </p:cNvPr>
              <p:cNvSpPr txBox="1">
                <a:spLocks noChangeArrowheads="1"/>
              </p:cNvSpPr>
              <p:nvPr/>
            </p:nvSpPr>
            <p:spPr bwMode="auto">
              <a:xfrm>
                <a:off x="4434" y="1594"/>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‘0’</a:t>
                </a:r>
                <a:endParaRPr lang="en-US" altLang="en-CH" sz="2400">
                  <a:ea typeface="MS Mincho" panose="02020609040205080304" pitchFamily="49" charset="-128"/>
                </a:endParaRPr>
              </a:p>
            </p:txBody>
          </p:sp>
          <p:sp>
            <p:nvSpPr>
              <p:cNvPr id="74773" name="Text Box 90">
                <a:extLst>
                  <a:ext uri="{FF2B5EF4-FFF2-40B4-BE49-F238E27FC236}">
                    <a16:creationId xmlns:a16="http://schemas.microsoft.com/office/drawing/2014/main" id="{022A7BBC-2D84-641A-8662-1F48320A9A11}"/>
                  </a:ext>
                </a:extLst>
              </p:cNvPr>
              <p:cNvSpPr txBox="1">
                <a:spLocks noChangeArrowheads="1"/>
              </p:cNvSpPr>
              <p:nvPr/>
            </p:nvSpPr>
            <p:spPr bwMode="auto">
              <a:xfrm>
                <a:off x="5967" y="1594"/>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‘0’</a:t>
                </a:r>
                <a:endParaRPr lang="en-US" altLang="en-CH" sz="2400">
                  <a:ea typeface="MS Mincho" panose="02020609040205080304" pitchFamily="49" charset="-128"/>
                </a:endParaRPr>
              </a:p>
            </p:txBody>
          </p:sp>
          <p:sp>
            <p:nvSpPr>
              <p:cNvPr id="74774" name="Text Box 91">
                <a:extLst>
                  <a:ext uri="{FF2B5EF4-FFF2-40B4-BE49-F238E27FC236}">
                    <a16:creationId xmlns:a16="http://schemas.microsoft.com/office/drawing/2014/main" id="{9F1F4795-07F7-B76D-B0EE-F4AFF0243C2F}"/>
                  </a:ext>
                </a:extLst>
              </p:cNvPr>
              <p:cNvSpPr txBox="1">
                <a:spLocks noChangeArrowheads="1"/>
              </p:cNvSpPr>
              <p:nvPr/>
            </p:nvSpPr>
            <p:spPr bwMode="auto">
              <a:xfrm>
                <a:off x="4477" y="2653"/>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‘0’</a:t>
                </a:r>
                <a:endParaRPr lang="en-US" altLang="en-CH" sz="2400">
                  <a:ea typeface="MS Mincho" panose="02020609040205080304" pitchFamily="49" charset="-128"/>
                </a:endParaRPr>
              </a:p>
            </p:txBody>
          </p:sp>
          <p:sp>
            <p:nvSpPr>
              <p:cNvPr id="74775" name="Text Box 92">
                <a:extLst>
                  <a:ext uri="{FF2B5EF4-FFF2-40B4-BE49-F238E27FC236}">
                    <a16:creationId xmlns:a16="http://schemas.microsoft.com/office/drawing/2014/main" id="{207CA962-7AD3-7003-FE53-A3F32797591F}"/>
                  </a:ext>
                </a:extLst>
              </p:cNvPr>
              <p:cNvSpPr txBox="1">
                <a:spLocks noChangeArrowheads="1"/>
              </p:cNvSpPr>
              <p:nvPr/>
            </p:nvSpPr>
            <p:spPr bwMode="auto">
              <a:xfrm>
                <a:off x="5967" y="3751"/>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‘0’</a:t>
                </a:r>
                <a:endParaRPr lang="en-US" altLang="en-CH" sz="2400">
                  <a:ea typeface="MS Mincho" panose="02020609040205080304" pitchFamily="49" charset="-128"/>
                </a:endParaRPr>
              </a:p>
            </p:txBody>
          </p:sp>
          <p:sp>
            <p:nvSpPr>
              <p:cNvPr id="74776" name="Text Box 93">
                <a:extLst>
                  <a:ext uri="{FF2B5EF4-FFF2-40B4-BE49-F238E27FC236}">
                    <a16:creationId xmlns:a16="http://schemas.microsoft.com/office/drawing/2014/main" id="{46D9799A-DFC3-9608-A50E-45A4A2DC38C6}"/>
                  </a:ext>
                </a:extLst>
              </p:cNvPr>
              <p:cNvSpPr txBox="1">
                <a:spLocks noChangeArrowheads="1"/>
              </p:cNvSpPr>
              <p:nvPr/>
            </p:nvSpPr>
            <p:spPr bwMode="auto">
              <a:xfrm>
                <a:off x="7650" y="1594"/>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‘0’</a:t>
                </a:r>
                <a:endParaRPr lang="en-US" altLang="en-CH" sz="2400">
                  <a:ea typeface="MS Mincho" panose="02020609040205080304" pitchFamily="49" charset="-128"/>
                </a:endParaRPr>
              </a:p>
            </p:txBody>
          </p:sp>
          <p:sp>
            <p:nvSpPr>
              <p:cNvPr id="74777" name="Text Box 94">
                <a:extLst>
                  <a:ext uri="{FF2B5EF4-FFF2-40B4-BE49-F238E27FC236}">
                    <a16:creationId xmlns:a16="http://schemas.microsoft.com/office/drawing/2014/main" id="{731BE34A-4247-FEA6-6F26-6185102C3C73}"/>
                  </a:ext>
                </a:extLst>
              </p:cNvPr>
              <p:cNvSpPr txBox="1">
                <a:spLocks noChangeArrowheads="1"/>
              </p:cNvSpPr>
              <p:nvPr/>
            </p:nvSpPr>
            <p:spPr bwMode="auto">
              <a:xfrm>
                <a:off x="4478" y="3751"/>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‘1’</a:t>
                </a:r>
                <a:endParaRPr lang="en-US" altLang="en-CH" sz="2400">
                  <a:ea typeface="MS Mincho" panose="02020609040205080304" pitchFamily="49" charset="-128"/>
                </a:endParaRPr>
              </a:p>
            </p:txBody>
          </p:sp>
          <p:sp>
            <p:nvSpPr>
              <p:cNvPr id="74778" name="Text Box 95">
                <a:extLst>
                  <a:ext uri="{FF2B5EF4-FFF2-40B4-BE49-F238E27FC236}">
                    <a16:creationId xmlns:a16="http://schemas.microsoft.com/office/drawing/2014/main" id="{F48DD13B-FA8D-F577-84FD-CD383CE9B165}"/>
                  </a:ext>
                </a:extLst>
              </p:cNvPr>
              <p:cNvSpPr txBox="1">
                <a:spLocks noChangeArrowheads="1"/>
              </p:cNvSpPr>
              <p:nvPr/>
            </p:nvSpPr>
            <p:spPr bwMode="auto">
              <a:xfrm>
                <a:off x="4477" y="4761"/>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‘1’</a:t>
                </a:r>
                <a:endParaRPr lang="en-US" altLang="en-CH" sz="2400">
                  <a:ea typeface="MS Mincho" panose="02020609040205080304" pitchFamily="49" charset="-128"/>
                </a:endParaRPr>
              </a:p>
            </p:txBody>
          </p:sp>
          <p:pic>
            <p:nvPicPr>
              <p:cNvPr id="74779" name="Picture 96" descr="IR2_light">
                <a:extLst>
                  <a:ext uri="{FF2B5EF4-FFF2-40B4-BE49-F238E27FC236}">
                    <a16:creationId xmlns:a16="http://schemas.microsoft.com/office/drawing/2014/main" id="{8AB868AF-FE16-5E24-18DB-3B37A949ED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4" y="2545"/>
                <a:ext cx="1656" cy="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0" name="Picture 97" descr="IR2_light">
                <a:extLst>
                  <a:ext uri="{FF2B5EF4-FFF2-40B4-BE49-F238E27FC236}">
                    <a16:creationId xmlns:a16="http://schemas.microsoft.com/office/drawing/2014/main" id="{941608FE-662A-CB12-EF39-C47D2827B0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4" y="4618"/>
                <a:ext cx="1656" cy="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81" name="Line 98">
                <a:extLst>
                  <a:ext uri="{FF2B5EF4-FFF2-40B4-BE49-F238E27FC236}">
                    <a16:creationId xmlns:a16="http://schemas.microsoft.com/office/drawing/2014/main" id="{AB29A8C9-FEC4-1A5B-ACD1-CABE628796F0}"/>
                  </a:ext>
                </a:extLst>
              </p:cNvPr>
              <p:cNvSpPr>
                <a:spLocks noChangeShapeType="1"/>
              </p:cNvSpPr>
              <p:nvPr/>
            </p:nvSpPr>
            <p:spPr bwMode="auto">
              <a:xfrm>
                <a:off x="5168" y="891"/>
                <a:ext cx="0" cy="493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782" name="Text Box 99">
                <a:extLst>
                  <a:ext uri="{FF2B5EF4-FFF2-40B4-BE49-F238E27FC236}">
                    <a16:creationId xmlns:a16="http://schemas.microsoft.com/office/drawing/2014/main" id="{0EE4DEF5-3934-29C3-4FB6-37B49439928A}"/>
                  </a:ext>
                </a:extLst>
              </p:cNvPr>
              <p:cNvSpPr txBox="1">
                <a:spLocks noChangeArrowheads="1"/>
              </p:cNvSpPr>
              <p:nvPr/>
            </p:nvSpPr>
            <p:spPr bwMode="auto">
              <a:xfrm>
                <a:off x="6000" y="2653"/>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‘1’</a:t>
                </a:r>
                <a:endParaRPr lang="en-US" altLang="en-CH" sz="2400">
                  <a:ea typeface="MS Mincho" panose="02020609040205080304" pitchFamily="49" charset="-128"/>
                </a:endParaRPr>
              </a:p>
            </p:txBody>
          </p:sp>
          <p:sp>
            <p:nvSpPr>
              <p:cNvPr id="74783" name="Text Box 100">
                <a:extLst>
                  <a:ext uri="{FF2B5EF4-FFF2-40B4-BE49-F238E27FC236}">
                    <a16:creationId xmlns:a16="http://schemas.microsoft.com/office/drawing/2014/main" id="{4FDBB6BA-8E6A-A328-A776-6D641CE7AD5A}"/>
                  </a:ext>
                </a:extLst>
              </p:cNvPr>
              <p:cNvSpPr txBox="1">
                <a:spLocks noChangeArrowheads="1"/>
              </p:cNvSpPr>
              <p:nvPr/>
            </p:nvSpPr>
            <p:spPr bwMode="auto">
              <a:xfrm>
                <a:off x="5967" y="4761"/>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‘1’</a:t>
                </a:r>
                <a:endParaRPr lang="en-US" altLang="en-CH" sz="2400">
                  <a:ea typeface="MS Mincho" panose="02020609040205080304" pitchFamily="49" charset="-128"/>
                </a:endParaRPr>
              </a:p>
            </p:txBody>
          </p:sp>
          <p:pic>
            <p:nvPicPr>
              <p:cNvPr id="74784" name="Picture 101" descr="g_1_1">
                <a:extLst>
                  <a:ext uri="{FF2B5EF4-FFF2-40B4-BE49-F238E27FC236}">
                    <a16:creationId xmlns:a16="http://schemas.microsoft.com/office/drawing/2014/main" id="{0EC170E7-6D65-B3DD-C854-BCBDF70DE1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2" y="4704"/>
                <a:ext cx="1704" cy="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5" name="Picture 102" descr="g_1_0">
                <a:extLst>
                  <a:ext uri="{FF2B5EF4-FFF2-40B4-BE49-F238E27FC236}">
                    <a16:creationId xmlns:a16="http://schemas.microsoft.com/office/drawing/2014/main" id="{F7864A3A-9141-3DD5-0227-EE4D6639C9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0" y="2535"/>
                <a:ext cx="1707" cy="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6" name="Picture 103" descr="g_0_1">
                <a:extLst>
                  <a:ext uri="{FF2B5EF4-FFF2-40B4-BE49-F238E27FC236}">
                    <a16:creationId xmlns:a16="http://schemas.microsoft.com/office/drawing/2014/main" id="{4CF914B7-E38F-5542-CD07-CFDAA80324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4" y="3595"/>
                <a:ext cx="1648" cy="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87" name="Text Box 104">
                <a:extLst>
                  <a:ext uri="{FF2B5EF4-FFF2-40B4-BE49-F238E27FC236}">
                    <a16:creationId xmlns:a16="http://schemas.microsoft.com/office/drawing/2014/main" id="{141FDB05-73A5-EF4E-3F1F-D5D70F16C68B}"/>
                  </a:ext>
                </a:extLst>
              </p:cNvPr>
              <p:cNvSpPr txBox="1">
                <a:spLocks noChangeArrowheads="1"/>
              </p:cNvSpPr>
              <p:nvPr/>
            </p:nvSpPr>
            <p:spPr bwMode="auto">
              <a:xfrm>
                <a:off x="7650" y="4761"/>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‘1’</a:t>
                </a:r>
                <a:endParaRPr lang="en-US" altLang="en-CH" sz="2400">
                  <a:ea typeface="MS Mincho" panose="02020609040205080304" pitchFamily="49" charset="-128"/>
                </a:endParaRPr>
              </a:p>
            </p:txBody>
          </p:sp>
          <p:sp>
            <p:nvSpPr>
              <p:cNvPr id="74788" name="Text Box 105">
                <a:extLst>
                  <a:ext uri="{FF2B5EF4-FFF2-40B4-BE49-F238E27FC236}">
                    <a16:creationId xmlns:a16="http://schemas.microsoft.com/office/drawing/2014/main" id="{8702F560-574C-6557-2840-C694C8615DDF}"/>
                  </a:ext>
                </a:extLst>
              </p:cNvPr>
              <p:cNvSpPr txBox="1">
                <a:spLocks noChangeArrowheads="1"/>
              </p:cNvSpPr>
              <p:nvPr/>
            </p:nvSpPr>
            <p:spPr bwMode="auto">
              <a:xfrm>
                <a:off x="7650" y="2653"/>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‘1’</a:t>
                </a:r>
                <a:endParaRPr lang="en-US" altLang="en-CH" sz="2400">
                  <a:ea typeface="MS Mincho" panose="02020609040205080304" pitchFamily="49" charset="-128"/>
                </a:endParaRPr>
              </a:p>
            </p:txBody>
          </p:sp>
          <p:sp>
            <p:nvSpPr>
              <p:cNvPr id="74789" name="Text Box 106">
                <a:extLst>
                  <a:ext uri="{FF2B5EF4-FFF2-40B4-BE49-F238E27FC236}">
                    <a16:creationId xmlns:a16="http://schemas.microsoft.com/office/drawing/2014/main" id="{CEBF198B-2307-5004-77C2-4996F6A60498}"/>
                  </a:ext>
                </a:extLst>
              </p:cNvPr>
              <p:cNvSpPr txBox="1">
                <a:spLocks noChangeArrowheads="1"/>
              </p:cNvSpPr>
              <p:nvPr/>
            </p:nvSpPr>
            <p:spPr bwMode="auto">
              <a:xfrm>
                <a:off x="7650" y="3751"/>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‘1’</a:t>
                </a:r>
                <a:endParaRPr lang="en-US" altLang="en-CH" sz="2400">
                  <a:ea typeface="MS Mincho" panose="02020609040205080304" pitchFamily="49" charset="-128"/>
                </a:endParaRPr>
              </a:p>
            </p:txBody>
          </p:sp>
          <p:sp>
            <p:nvSpPr>
              <p:cNvPr id="74790" name="Line 107">
                <a:extLst>
                  <a:ext uri="{FF2B5EF4-FFF2-40B4-BE49-F238E27FC236}">
                    <a16:creationId xmlns:a16="http://schemas.microsoft.com/office/drawing/2014/main" id="{BF2B06C3-891F-BAE7-5726-9C6BA93F0961}"/>
                  </a:ext>
                </a:extLst>
              </p:cNvPr>
              <p:cNvSpPr>
                <a:spLocks noChangeShapeType="1"/>
              </p:cNvSpPr>
              <p:nvPr/>
            </p:nvSpPr>
            <p:spPr bwMode="auto">
              <a:xfrm flipH="1">
                <a:off x="6628" y="864"/>
                <a:ext cx="6" cy="49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grpSp>
      </p:grpSp>
      <p:sp>
        <p:nvSpPr>
          <p:cNvPr id="74757" name="Text Box 108">
            <a:extLst>
              <a:ext uri="{FF2B5EF4-FFF2-40B4-BE49-F238E27FC236}">
                <a16:creationId xmlns:a16="http://schemas.microsoft.com/office/drawing/2014/main" id="{1E52F496-4347-1307-076D-A8C7E0D2422D}"/>
              </a:ext>
            </a:extLst>
          </p:cNvPr>
          <p:cNvSpPr txBox="1">
            <a:spLocks noChangeArrowheads="1"/>
          </p:cNvSpPr>
          <p:nvPr/>
        </p:nvSpPr>
        <p:spPr bwMode="auto">
          <a:xfrm>
            <a:off x="3276600" y="457200"/>
            <a:ext cx="1974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4000">
                <a:solidFill>
                  <a:srgbClr val="FFFF00"/>
                </a:solidFill>
              </a:rPr>
              <a:t>OR Gate</a:t>
            </a:r>
          </a:p>
        </p:txBody>
      </p:sp>
    </p:spTree>
    <p:extLst>
      <p:ext uri="{BB962C8B-B14F-4D97-AF65-F5344CB8AC3E}">
        <p14:creationId xmlns:p14="http://schemas.microsoft.com/office/powerpoint/2010/main" val="4138110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3" name="Group 4">
            <a:extLst>
              <a:ext uri="{FF2B5EF4-FFF2-40B4-BE49-F238E27FC236}">
                <a16:creationId xmlns:a16="http://schemas.microsoft.com/office/drawing/2014/main" id="{662DE45B-85A0-DB21-4F64-C66E74C4E80D}"/>
              </a:ext>
            </a:extLst>
          </p:cNvPr>
          <p:cNvGrpSpPr>
            <a:grpSpLocks/>
          </p:cNvGrpSpPr>
          <p:nvPr/>
        </p:nvGrpSpPr>
        <p:grpSpPr bwMode="auto">
          <a:xfrm>
            <a:off x="614363" y="393700"/>
            <a:ext cx="7158037" cy="5702300"/>
            <a:chOff x="2288" y="3196"/>
            <a:chExt cx="7360" cy="5783"/>
          </a:xfrm>
        </p:grpSpPr>
        <p:graphicFrame>
          <p:nvGraphicFramePr>
            <p:cNvPr id="40962" name="Object 2">
              <a:extLst>
                <a:ext uri="{FF2B5EF4-FFF2-40B4-BE49-F238E27FC236}">
                  <a16:creationId xmlns:a16="http://schemas.microsoft.com/office/drawing/2014/main" id="{6B873445-A773-F38D-00F1-E066902A5296}"/>
                </a:ext>
              </a:extLst>
            </p:cNvPr>
            <p:cNvGraphicFramePr>
              <a:graphicFrameLocks noChangeAspect="1"/>
            </p:cNvGraphicFramePr>
            <p:nvPr/>
          </p:nvGraphicFramePr>
          <p:xfrm>
            <a:off x="2788" y="3196"/>
            <a:ext cx="6702" cy="5783"/>
          </p:xfrm>
          <a:graphic>
            <a:graphicData uri="http://schemas.openxmlformats.org/presentationml/2006/ole">
              <mc:AlternateContent xmlns:mc="http://schemas.openxmlformats.org/markup-compatibility/2006">
                <mc:Choice xmlns:v="urn:schemas-microsoft-com:vml" Requires="v">
                  <p:oleObj name="Picture" r:id="rId2" imgW="6718300" imgH="6070600" progId="Word.Picture.8">
                    <p:embed/>
                  </p:oleObj>
                </mc:Choice>
                <mc:Fallback>
                  <p:oleObj name="Picture" r:id="rId2" imgW="6718300" imgH="6070600" progId="Word.Pictur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8" y="3196"/>
                          <a:ext cx="6702" cy="57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64" name="Line 6">
              <a:extLst>
                <a:ext uri="{FF2B5EF4-FFF2-40B4-BE49-F238E27FC236}">
                  <a16:creationId xmlns:a16="http://schemas.microsoft.com/office/drawing/2014/main" id="{8F4F2A94-E20D-FD55-3DE0-1879D089100B}"/>
                </a:ext>
              </a:extLst>
            </p:cNvPr>
            <p:cNvSpPr>
              <a:spLocks noChangeShapeType="1"/>
            </p:cNvSpPr>
            <p:nvPr/>
          </p:nvSpPr>
          <p:spPr bwMode="auto">
            <a:xfrm flipH="1">
              <a:off x="6760" y="5776"/>
              <a:ext cx="2888" cy="2616"/>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65" name="Line 7">
              <a:extLst>
                <a:ext uri="{FF2B5EF4-FFF2-40B4-BE49-F238E27FC236}">
                  <a16:creationId xmlns:a16="http://schemas.microsoft.com/office/drawing/2014/main" id="{9DAC75D3-67C1-BC25-B291-39C8C3972BEB}"/>
                </a:ext>
              </a:extLst>
            </p:cNvPr>
            <p:cNvSpPr>
              <a:spLocks noChangeShapeType="1"/>
            </p:cNvSpPr>
            <p:nvPr/>
          </p:nvSpPr>
          <p:spPr bwMode="auto">
            <a:xfrm>
              <a:off x="6649" y="7185"/>
              <a:ext cx="708" cy="688"/>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66" name="Line 8">
              <a:extLst>
                <a:ext uri="{FF2B5EF4-FFF2-40B4-BE49-F238E27FC236}">
                  <a16:creationId xmlns:a16="http://schemas.microsoft.com/office/drawing/2014/main" id="{7B669AE3-2A4C-6EEC-026E-756DC9192454}"/>
                </a:ext>
              </a:extLst>
            </p:cNvPr>
            <p:cNvSpPr>
              <a:spLocks noChangeShapeType="1"/>
            </p:cNvSpPr>
            <p:nvPr/>
          </p:nvSpPr>
          <p:spPr bwMode="auto">
            <a:xfrm flipV="1">
              <a:off x="6651" y="6628"/>
              <a:ext cx="612" cy="560"/>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67" name="Line 9">
              <a:extLst>
                <a:ext uri="{FF2B5EF4-FFF2-40B4-BE49-F238E27FC236}">
                  <a16:creationId xmlns:a16="http://schemas.microsoft.com/office/drawing/2014/main" id="{430EC24E-3BC6-2346-F2BD-6611CCC4D3E8}"/>
                </a:ext>
              </a:extLst>
            </p:cNvPr>
            <p:cNvSpPr>
              <a:spLocks noChangeShapeType="1"/>
            </p:cNvSpPr>
            <p:nvPr/>
          </p:nvSpPr>
          <p:spPr bwMode="auto">
            <a:xfrm>
              <a:off x="7129" y="6524"/>
              <a:ext cx="114" cy="121"/>
            </a:xfrm>
            <a:prstGeom prst="line">
              <a:avLst/>
            </a:prstGeom>
            <a:noFill/>
            <a:ln w="38100">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68" name="Line 10">
              <a:extLst>
                <a:ext uri="{FF2B5EF4-FFF2-40B4-BE49-F238E27FC236}">
                  <a16:creationId xmlns:a16="http://schemas.microsoft.com/office/drawing/2014/main" id="{84C79718-C455-CB4A-EF88-2E198A273F06}"/>
                </a:ext>
              </a:extLst>
            </p:cNvPr>
            <p:cNvSpPr>
              <a:spLocks noChangeShapeType="1"/>
            </p:cNvSpPr>
            <p:nvPr/>
          </p:nvSpPr>
          <p:spPr bwMode="auto">
            <a:xfrm flipV="1">
              <a:off x="6565" y="6477"/>
              <a:ext cx="613" cy="560"/>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69" name="Line 11">
              <a:extLst>
                <a:ext uri="{FF2B5EF4-FFF2-40B4-BE49-F238E27FC236}">
                  <a16:creationId xmlns:a16="http://schemas.microsoft.com/office/drawing/2014/main" id="{0640F787-D798-B1C2-3D79-E5F5985E4619}"/>
                </a:ext>
              </a:extLst>
            </p:cNvPr>
            <p:cNvSpPr>
              <a:spLocks noChangeShapeType="1"/>
            </p:cNvSpPr>
            <p:nvPr/>
          </p:nvSpPr>
          <p:spPr bwMode="auto">
            <a:xfrm>
              <a:off x="5710" y="6349"/>
              <a:ext cx="845" cy="709"/>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70" name="Line 12">
              <a:extLst>
                <a:ext uri="{FF2B5EF4-FFF2-40B4-BE49-F238E27FC236}">
                  <a16:creationId xmlns:a16="http://schemas.microsoft.com/office/drawing/2014/main" id="{FD52DD04-A226-0354-A75C-529947B0C998}"/>
                </a:ext>
              </a:extLst>
            </p:cNvPr>
            <p:cNvSpPr>
              <a:spLocks noChangeShapeType="1"/>
            </p:cNvSpPr>
            <p:nvPr/>
          </p:nvSpPr>
          <p:spPr bwMode="auto">
            <a:xfrm flipH="1">
              <a:off x="5723" y="6100"/>
              <a:ext cx="77" cy="270"/>
            </a:xfrm>
            <a:prstGeom prst="line">
              <a:avLst/>
            </a:prstGeom>
            <a:noFill/>
            <a:ln w="38100">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71" name="Line 13">
              <a:extLst>
                <a:ext uri="{FF2B5EF4-FFF2-40B4-BE49-F238E27FC236}">
                  <a16:creationId xmlns:a16="http://schemas.microsoft.com/office/drawing/2014/main" id="{F1B4B544-B9D2-B30C-17AA-3086A44ABC47}"/>
                </a:ext>
              </a:extLst>
            </p:cNvPr>
            <p:cNvSpPr>
              <a:spLocks noChangeShapeType="1"/>
            </p:cNvSpPr>
            <p:nvPr/>
          </p:nvSpPr>
          <p:spPr bwMode="auto">
            <a:xfrm>
              <a:off x="3985" y="6090"/>
              <a:ext cx="1826" cy="25"/>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72" name="Line 14">
              <a:extLst>
                <a:ext uri="{FF2B5EF4-FFF2-40B4-BE49-F238E27FC236}">
                  <a16:creationId xmlns:a16="http://schemas.microsoft.com/office/drawing/2014/main" id="{C8058FE6-03C0-B572-5986-43F308D5D555}"/>
                </a:ext>
              </a:extLst>
            </p:cNvPr>
            <p:cNvSpPr>
              <a:spLocks noChangeShapeType="1"/>
            </p:cNvSpPr>
            <p:nvPr/>
          </p:nvSpPr>
          <p:spPr bwMode="auto">
            <a:xfrm>
              <a:off x="5485" y="7074"/>
              <a:ext cx="1299" cy="1299"/>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73" name="Line 15">
              <a:extLst>
                <a:ext uri="{FF2B5EF4-FFF2-40B4-BE49-F238E27FC236}">
                  <a16:creationId xmlns:a16="http://schemas.microsoft.com/office/drawing/2014/main" id="{2B40D23C-FB56-FC25-276B-D2309813A386}"/>
                </a:ext>
              </a:extLst>
            </p:cNvPr>
            <p:cNvSpPr>
              <a:spLocks noChangeShapeType="1"/>
            </p:cNvSpPr>
            <p:nvPr/>
          </p:nvSpPr>
          <p:spPr bwMode="auto">
            <a:xfrm flipH="1">
              <a:off x="5475" y="6999"/>
              <a:ext cx="103" cy="8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74" name="Line 16">
              <a:extLst>
                <a:ext uri="{FF2B5EF4-FFF2-40B4-BE49-F238E27FC236}">
                  <a16:creationId xmlns:a16="http://schemas.microsoft.com/office/drawing/2014/main" id="{F2119DF2-4F52-B89E-7150-F8893C7C559D}"/>
                </a:ext>
              </a:extLst>
            </p:cNvPr>
            <p:cNvSpPr>
              <a:spLocks noChangeShapeType="1"/>
            </p:cNvSpPr>
            <p:nvPr/>
          </p:nvSpPr>
          <p:spPr bwMode="auto">
            <a:xfrm>
              <a:off x="5578" y="7011"/>
              <a:ext cx="373" cy="34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75" name="Line 17">
              <a:extLst>
                <a:ext uri="{FF2B5EF4-FFF2-40B4-BE49-F238E27FC236}">
                  <a16:creationId xmlns:a16="http://schemas.microsoft.com/office/drawing/2014/main" id="{C482A6BE-6E11-2BB7-4BF0-F0067E94A827}"/>
                </a:ext>
              </a:extLst>
            </p:cNvPr>
            <p:cNvSpPr>
              <a:spLocks noChangeShapeType="1"/>
            </p:cNvSpPr>
            <p:nvPr/>
          </p:nvSpPr>
          <p:spPr bwMode="auto">
            <a:xfrm>
              <a:off x="5918" y="6214"/>
              <a:ext cx="24" cy="113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76" name="Line 18">
              <a:extLst>
                <a:ext uri="{FF2B5EF4-FFF2-40B4-BE49-F238E27FC236}">
                  <a16:creationId xmlns:a16="http://schemas.microsoft.com/office/drawing/2014/main" id="{94D46D7B-3F62-0E8B-6504-F5DD039437C2}"/>
                </a:ext>
              </a:extLst>
            </p:cNvPr>
            <p:cNvSpPr>
              <a:spLocks noChangeShapeType="1"/>
            </p:cNvSpPr>
            <p:nvPr/>
          </p:nvSpPr>
          <p:spPr bwMode="auto">
            <a:xfrm>
              <a:off x="3976" y="6164"/>
              <a:ext cx="1952" cy="5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77" name="Rectangle 19">
              <a:extLst>
                <a:ext uri="{FF2B5EF4-FFF2-40B4-BE49-F238E27FC236}">
                  <a16:creationId xmlns:a16="http://schemas.microsoft.com/office/drawing/2014/main" id="{97B23D0C-E350-C7D3-19F2-49526285D133}"/>
                </a:ext>
              </a:extLst>
            </p:cNvPr>
            <p:cNvSpPr>
              <a:spLocks noChangeArrowheads="1"/>
            </p:cNvSpPr>
            <p:nvPr/>
          </p:nvSpPr>
          <p:spPr bwMode="auto">
            <a:xfrm rot="-2735006">
              <a:off x="6025" y="5903"/>
              <a:ext cx="69" cy="821"/>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978" name="Rectangle 20">
              <a:extLst>
                <a:ext uri="{FF2B5EF4-FFF2-40B4-BE49-F238E27FC236}">
                  <a16:creationId xmlns:a16="http://schemas.microsoft.com/office/drawing/2014/main" id="{46F9FFCE-26C2-5894-74F3-E51B3C0314F5}"/>
                </a:ext>
              </a:extLst>
            </p:cNvPr>
            <p:cNvSpPr>
              <a:spLocks noChangeArrowheads="1"/>
            </p:cNvSpPr>
            <p:nvPr/>
          </p:nvSpPr>
          <p:spPr bwMode="auto">
            <a:xfrm rot="-5948675">
              <a:off x="5953" y="7290"/>
              <a:ext cx="67" cy="183"/>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979" name="Line 21">
              <a:extLst>
                <a:ext uri="{FF2B5EF4-FFF2-40B4-BE49-F238E27FC236}">
                  <a16:creationId xmlns:a16="http://schemas.microsoft.com/office/drawing/2014/main" id="{77824646-555B-D944-F091-9B7760568CB4}"/>
                </a:ext>
              </a:extLst>
            </p:cNvPr>
            <p:cNvSpPr>
              <a:spLocks noChangeShapeType="1"/>
            </p:cNvSpPr>
            <p:nvPr/>
          </p:nvSpPr>
          <p:spPr bwMode="auto">
            <a:xfrm flipH="1" flipV="1">
              <a:off x="6974" y="4011"/>
              <a:ext cx="2228" cy="214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0" name="Line 22">
              <a:extLst>
                <a:ext uri="{FF2B5EF4-FFF2-40B4-BE49-F238E27FC236}">
                  <a16:creationId xmlns:a16="http://schemas.microsoft.com/office/drawing/2014/main" id="{3A210D11-6890-C108-DA1E-3DC650284501}"/>
                </a:ext>
              </a:extLst>
            </p:cNvPr>
            <p:cNvSpPr>
              <a:spLocks noChangeShapeType="1"/>
            </p:cNvSpPr>
            <p:nvPr/>
          </p:nvSpPr>
          <p:spPr bwMode="auto">
            <a:xfrm flipV="1">
              <a:off x="5526" y="4035"/>
              <a:ext cx="1472" cy="111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1" name="Line 23">
              <a:extLst>
                <a:ext uri="{FF2B5EF4-FFF2-40B4-BE49-F238E27FC236}">
                  <a16:creationId xmlns:a16="http://schemas.microsoft.com/office/drawing/2014/main" id="{ABAD3828-04F5-F8B7-1EFB-9420C462C58A}"/>
                </a:ext>
              </a:extLst>
            </p:cNvPr>
            <p:cNvSpPr>
              <a:spLocks noChangeShapeType="1"/>
            </p:cNvSpPr>
            <p:nvPr/>
          </p:nvSpPr>
          <p:spPr bwMode="auto">
            <a:xfrm>
              <a:off x="5531" y="5146"/>
              <a:ext cx="70" cy="9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2" name="Line 24">
              <a:extLst>
                <a:ext uri="{FF2B5EF4-FFF2-40B4-BE49-F238E27FC236}">
                  <a16:creationId xmlns:a16="http://schemas.microsoft.com/office/drawing/2014/main" id="{93DE9BAD-72FE-37E5-677F-BEA822BAFB3D}"/>
                </a:ext>
              </a:extLst>
            </p:cNvPr>
            <p:cNvSpPr>
              <a:spLocks noChangeShapeType="1"/>
            </p:cNvSpPr>
            <p:nvPr/>
          </p:nvSpPr>
          <p:spPr bwMode="auto">
            <a:xfrm flipV="1">
              <a:off x="5593" y="4985"/>
              <a:ext cx="382" cy="24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3" name="Line 25">
              <a:extLst>
                <a:ext uri="{FF2B5EF4-FFF2-40B4-BE49-F238E27FC236}">
                  <a16:creationId xmlns:a16="http://schemas.microsoft.com/office/drawing/2014/main" id="{3AD709BC-5897-866A-1B45-3DA0A9743E2F}"/>
                </a:ext>
              </a:extLst>
            </p:cNvPr>
            <p:cNvSpPr>
              <a:spLocks noChangeShapeType="1"/>
            </p:cNvSpPr>
            <p:nvPr/>
          </p:nvSpPr>
          <p:spPr bwMode="auto">
            <a:xfrm flipH="1">
              <a:off x="5954" y="4995"/>
              <a:ext cx="1" cy="82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4" name="Line 26">
              <a:extLst>
                <a:ext uri="{FF2B5EF4-FFF2-40B4-BE49-F238E27FC236}">
                  <a16:creationId xmlns:a16="http://schemas.microsoft.com/office/drawing/2014/main" id="{2D5F1B91-66DF-9000-5529-F16809BCD1DF}"/>
                </a:ext>
              </a:extLst>
            </p:cNvPr>
            <p:cNvSpPr>
              <a:spLocks noChangeShapeType="1"/>
            </p:cNvSpPr>
            <p:nvPr/>
          </p:nvSpPr>
          <p:spPr bwMode="auto">
            <a:xfrm>
              <a:off x="3981" y="5775"/>
              <a:ext cx="2003" cy="3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5" name="Line 27">
              <a:extLst>
                <a:ext uri="{FF2B5EF4-FFF2-40B4-BE49-F238E27FC236}">
                  <a16:creationId xmlns:a16="http://schemas.microsoft.com/office/drawing/2014/main" id="{492B3987-569E-379A-84F1-CEE27579302B}"/>
                </a:ext>
              </a:extLst>
            </p:cNvPr>
            <p:cNvSpPr>
              <a:spLocks noChangeShapeType="1"/>
            </p:cNvSpPr>
            <p:nvPr/>
          </p:nvSpPr>
          <p:spPr bwMode="auto">
            <a:xfrm flipH="1">
              <a:off x="6853" y="4407"/>
              <a:ext cx="547" cy="410"/>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6" name="Line 28">
              <a:extLst>
                <a:ext uri="{FF2B5EF4-FFF2-40B4-BE49-F238E27FC236}">
                  <a16:creationId xmlns:a16="http://schemas.microsoft.com/office/drawing/2014/main" id="{970554E9-5C46-AA8A-4675-04DA5695D3AA}"/>
                </a:ext>
              </a:extLst>
            </p:cNvPr>
            <p:cNvSpPr>
              <a:spLocks noChangeShapeType="1"/>
            </p:cNvSpPr>
            <p:nvPr/>
          </p:nvSpPr>
          <p:spPr bwMode="auto">
            <a:xfrm>
              <a:off x="6876" y="4803"/>
              <a:ext cx="521" cy="506"/>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7" name="Line 29">
              <a:extLst>
                <a:ext uri="{FF2B5EF4-FFF2-40B4-BE49-F238E27FC236}">
                  <a16:creationId xmlns:a16="http://schemas.microsoft.com/office/drawing/2014/main" id="{E45C87DA-F46B-F966-90AE-B1A1856BE675}"/>
                </a:ext>
              </a:extLst>
            </p:cNvPr>
            <p:cNvSpPr>
              <a:spLocks noChangeShapeType="1"/>
            </p:cNvSpPr>
            <p:nvPr/>
          </p:nvSpPr>
          <p:spPr bwMode="auto">
            <a:xfrm>
              <a:off x="6787" y="4886"/>
              <a:ext cx="513" cy="545"/>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8" name="Line 30">
              <a:extLst>
                <a:ext uri="{FF2B5EF4-FFF2-40B4-BE49-F238E27FC236}">
                  <a16:creationId xmlns:a16="http://schemas.microsoft.com/office/drawing/2014/main" id="{7BF87505-D00C-5141-779B-ED129E1C2E22}"/>
                </a:ext>
              </a:extLst>
            </p:cNvPr>
            <p:cNvSpPr>
              <a:spLocks noChangeShapeType="1"/>
            </p:cNvSpPr>
            <p:nvPr/>
          </p:nvSpPr>
          <p:spPr bwMode="auto">
            <a:xfrm flipH="1">
              <a:off x="7259" y="5307"/>
              <a:ext cx="118" cy="82"/>
            </a:xfrm>
            <a:prstGeom prst="line">
              <a:avLst/>
            </a:prstGeom>
            <a:noFill/>
            <a:ln w="38100">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9" name="Line 31">
              <a:extLst>
                <a:ext uri="{FF2B5EF4-FFF2-40B4-BE49-F238E27FC236}">
                  <a16:creationId xmlns:a16="http://schemas.microsoft.com/office/drawing/2014/main" id="{12FCE462-B14E-0DDC-050B-F1B994C99B6F}"/>
                </a:ext>
              </a:extLst>
            </p:cNvPr>
            <p:cNvSpPr>
              <a:spLocks noChangeShapeType="1"/>
            </p:cNvSpPr>
            <p:nvPr/>
          </p:nvSpPr>
          <p:spPr bwMode="auto">
            <a:xfrm flipH="1">
              <a:off x="5790" y="4899"/>
              <a:ext cx="990" cy="822"/>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90" name="Line 32">
              <a:extLst>
                <a:ext uri="{FF2B5EF4-FFF2-40B4-BE49-F238E27FC236}">
                  <a16:creationId xmlns:a16="http://schemas.microsoft.com/office/drawing/2014/main" id="{ACA19F7F-67B3-FCC1-C908-72495A3A6DEC}"/>
                </a:ext>
              </a:extLst>
            </p:cNvPr>
            <p:cNvSpPr>
              <a:spLocks noChangeShapeType="1"/>
            </p:cNvSpPr>
            <p:nvPr/>
          </p:nvSpPr>
          <p:spPr bwMode="auto">
            <a:xfrm>
              <a:off x="5804" y="5682"/>
              <a:ext cx="33" cy="204"/>
            </a:xfrm>
            <a:prstGeom prst="line">
              <a:avLst/>
            </a:prstGeom>
            <a:noFill/>
            <a:ln w="38100">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91" name="Line 33">
              <a:extLst>
                <a:ext uri="{FF2B5EF4-FFF2-40B4-BE49-F238E27FC236}">
                  <a16:creationId xmlns:a16="http://schemas.microsoft.com/office/drawing/2014/main" id="{DD1DAA5F-C518-126F-8402-639E7AFFADDB}"/>
                </a:ext>
              </a:extLst>
            </p:cNvPr>
            <p:cNvSpPr>
              <a:spLocks noChangeShapeType="1"/>
            </p:cNvSpPr>
            <p:nvPr/>
          </p:nvSpPr>
          <p:spPr bwMode="auto">
            <a:xfrm>
              <a:off x="4011" y="5855"/>
              <a:ext cx="1847" cy="42"/>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92" name="Rectangle 34">
              <a:extLst>
                <a:ext uri="{FF2B5EF4-FFF2-40B4-BE49-F238E27FC236}">
                  <a16:creationId xmlns:a16="http://schemas.microsoft.com/office/drawing/2014/main" id="{E3FBC52F-4313-C7F6-A7DC-2AC467F4754D}"/>
                </a:ext>
              </a:extLst>
            </p:cNvPr>
            <p:cNvSpPr>
              <a:spLocks noChangeArrowheads="1"/>
            </p:cNvSpPr>
            <p:nvPr/>
          </p:nvSpPr>
          <p:spPr bwMode="auto">
            <a:xfrm rot="-4398519">
              <a:off x="5946" y="4883"/>
              <a:ext cx="67" cy="183"/>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993" name="Line 35">
              <a:extLst>
                <a:ext uri="{FF2B5EF4-FFF2-40B4-BE49-F238E27FC236}">
                  <a16:creationId xmlns:a16="http://schemas.microsoft.com/office/drawing/2014/main" id="{F4165A7F-3D51-E598-EB73-BE02A7092855}"/>
                </a:ext>
              </a:extLst>
            </p:cNvPr>
            <p:cNvSpPr>
              <a:spLocks noChangeShapeType="1"/>
            </p:cNvSpPr>
            <p:nvPr/>
          </p:nvSpPr>
          <p:spPr bwMode="auto">
            <a:xfrm flipV="1">
              <a:off x="2362" y="5786"/>
              <a:ext cx="1505" cy="59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94" name="Line 36">
              <a:extLst>
                <a:ext uri="{FF2B5EF4-FFF2-40B4-BE49-F238E27FC236}">
                  <a16:creationId xmlns:a16="http://schemas.microsoft.com/office/drawing/2014/main" id="{9087804F-0CB8-33D9-398D-4788CA65D754}"/>
                </a:ext>
              </a:extLst>
            </p:cNvPr>
            <p:cNvSpPr>
              <a:spLocks noChangeShapeType="1"/>
            </p:cNvSpPr>
            <p:nvPr/>
          </p:nvSpPr>
          <p:spPr bwMode="auto">
            <a:xfrm>
              <a:off x="2367" y="5714"/>
              <a:ext cx="1537" cy="464"/>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95" name="Oval 37">
              <a:extLst>
                <a:ext uri="{FF2B5EF4-FFF2-40B4-BE49-F238E27FC236}">
                  <a16:creationId xmlns:a16="http://schemas.microsoft.com/office/drawing/2014/main" id="{05172E7E-5872-2733-6241-8D90518C2112}"/>
                </a:ext>
              </a:extLst>
            </p:cNvPr>
            <p:cNvSpPr>
              <a:spLocks noChangeArrowheads="1"/>
            </p:cNvSpPr>
            <p:nvPr/>
          </p:nvSpPr>
          <p:spPr bwMode="auto">
            <a:xfrm>
              <a:off x="3058" y="5964"/>
              <a:ext cx="67" cy="67"/>
            </a:xfrm>
            <a:prstGeom prst="ellipse">
              <a:avLst/>
            </a:prstGeom>
            <a:solidFill>
              <a:srgbClr val="000000"/>
            </a:solidFill>
            <a:ln w="22225">
              <a:solidFill>
                <a:srgbClr val="000000"/>
              </a:solidFill>
              <a:round/>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996" name="Oval 38">
              <a:extLst>
                <a:ext uri="{FF2B5EF4-FFF2-40B4-BE49-F238E27FC236}">
                  <a16:creationId xmlns:a16="http://schemas.microsoft.com/office/drawing/2014/main" id="{B5BEFD1C-AE61-1EB8-0432-DE546CEBFBBE}"/>
                </a:ext>
              </a:extLst>
            </p:cNvPr>
            <p:cNvSpPr>
              <a:spLocks noChangeArrowheads="1"/>
            </p:cNvSpPr>
            <p:nvPr/>
          </p:nvSpPr>
          <p:spPr bwMode="auto">
            <a:xfrm>
              <a:off x="3290" y="5964"/>
              <a:ext cx="67" cy="67"/>
            </a:xfrm>
            <a:prstGeom prst="ellipse">
              <a:avLst/>
            </a:prstGeom>
            <a:solidFill>
              <a:srgbClr val="000000"/>
            </a:solidFill>
            <a:ln w="22225">
              <a:solidFill>
                <a:srgbClr val="000000"/>
              </a:solidFill>
              <a:round/>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997" name="Rectangle 39">
              <a:extLst>
                <a:ext uri="{FF2B5EF4-FFF2-40B4-BE49-F238E27FC236}">
                  <a16:creationId xmlns:a16="http://schemas.microsoft.com/office/drawing/2014/main" id="{639097D0-CFFA-5F9A-93EC-4FF45A96D1FA}"/>
                </a:ext>
              </a:extLst>
            </p:cNvPr>
            <p:cNvSpPr>
              <a:spLocks noChangeArrowheads="1"/>
            </p:cNvSpPr>
            <p:nvPr/>
          </p:nvSpPr>
          <p:spPr bwMode="auto">
            <a:xfrm rot="-7755011">
              <a:off x="6046" y="5316"/>
              <a:ext cx="69" cy="821"/>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998" name="Rectangle 40">
              <a:extLst>
                <a:ext uri="{FF2B5EF4-FFF2-40B4-BE49-F238E27FC236}">
                  <a16:creationId xmlns:a16="http://schemas.microsoft.com/office/drawing/2014/main" id="{EB4C8C11-906E-9B8B-8DB8-3C4DAA421695}"/>
                </a:ext>
              </a:extLst>
            </p:cNvPr>
            <p:cNvSpPr>
              <a:spLocks noChangeArrowheads="1"/>
            </p:cNvSpPr>
            <p:nvPr/>
          </p:nvSpPr>
          <p:spPr bwMode="auto">
            <a:xfrm>
              <a:off x="6425" y="7051"/>
              <a:ext cx="160" cy="50"/>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999" name="Rectangle 41">
              <a:extLst>
                <a:ext uri="{FF2B5EF4-FFF2-40B4-BE49-F238E27FC236}">
                  <a16:creationId xmlns:a16="http://schemas.microsoft.com/office/drawing/2014/main" id="{C46F5517-9450-DE61-D37C-0A034B1D1565}"/>
                </a:ext>
              </a:extLst>
            </p:cNvPr>
            <p:cNvSpPr>
              <a:spLocks noChangeArrowheads="1"/>
            </p:cNvSpPr>
            <p:nvPr/>
          </p:nvSpPr>
          <p:spPr bwMode="auto">
            <a:xfrm rot="5356850">
              <a:off x="6538" y="7175"/>
              <a:ext cx="163" cy="50"/>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0" name="Rectangle 42">
              <a:extLst>
                <a:ext uri="{FF2B5EF4-FFF2-40B4-BE49-F238E27FC236}">
                  <a16:creationId xmlns:a16="http://schemas.microsoft.com/office/drawing/2014/main" id="{BF9ADE6E-4256-2373-82CC-818FD49D054A}"/>
                </a:ext>
              </a:extLst>
            </p:cNvPr>
            <p:cNvSpPr>
              <a:spLocks noChangeArrowheads="1"/>
            </p:cNvSpPr>
            <p:nvPr/>
          </p:nvSpPr>
          <p:spPr bwMode="auto">
            <a:xfrm>
              <a:off x="6648" y="8373"/>
              <a:ext cx="256" cy="50"/>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1" name="Rectangle 43">
              <a:extLst>
                <a:ext uri="{FF2B5EF4-FFF2-40B4-BE49-F238E27FC236}">
                  <a16:creationId xmlns:a16="http://schemas.microsoft.com/office/drawing/2014/main" id="{9F3ADCAB-483E-9EDA-887E-959CB5CB1928}"/>
                </a:ext>
              </a:extLst>
            </p:cNvPr>
            <p:cNvSpPr>
              <a:spLocks noChangeArrowheads="1"/>
            </p:cNvSpPr>
            <p:nvPr/>
          </p:nvSpPr>
          <p:spPr bwMode="auto">
            <a:xfrm rot="-5379990">
              <a:off x="5382" y="7058"/>
              <a:ext cx="137" cy="41"/>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2" name="Rectangle 44">
              <a:extLst>
                <a:ext uri="{FF2B5EF4-FFF2-40B4-BE49-F238E27FC236}">
                  <a16:creationId xmlns:a16="http://schemas.microsoft.com/office/drawing/2014/main" id="{7BB4CB23-C0DE-3B0A-7E20-3522D8D847EF}"/>
                </a:ext>
              </a:extLst>
            </p:cNvPr>
            <p:cNvSpPr>
              <a:spLocks noChangeArrowheads="1"/>
            </p:cNvSpPr>
            <p:nvPr/>
          </p:nvSpPr>
          <p:spPr bwMode="auto">
            <a:xfrm rot="10772818">
              <a:off x="5498" y="6942"/>
              <a:ext cx="137" cy="41"/>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3" name="Rectangle 45">
              <a:extLst>
                <a:ext uri="{FF2B5EF4-FFF2-40B4-BE49-F238E27FC236}">
                  <a16:creationId xmlns:a16="http://schemas.microsoft.com/office/drawing/2014/main" id="{5C3B34AD-176D-A0F6-1F21-E8A8F28EA6F1}"/>
                </a:ext>
              </a:extLst>
            </p:cNvPr>
            <p:cNvSpPr>
              <a:spLocks noChangeArrowheads="1"/>
            </p:cNvSpPr>
            <p:nvPr/>
          </p:nvSpPr>
          <p:spPr bwMode="auto">
            <a:xfrm rot="4106682">
              <a:off x="5608" y="6361"/>
              <a:ext cx="160" cy="50"/>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4" name="Rectangle 46">
              <a:extLst>
                <a:ext uri="{FF2B5EF4-FFF2-40B4-BE49-F238E27FC236}">
                  <a16:creationId xmlns:a16="http://schemas.microsoft.com/office/drawing/2014/main" id="{34B89B30-9646-A327-87C3-37EAD455E7E1}"/>
                </a:ext>
              </a:extLst>
            </p:cNvPr>
            <p:cNvSpPr>
              <a:spLocks noChangeArrowheads="1"/>
            </p:cNvSpPr>
            <p:nvPr/>
          </p:nvSpPr>
          <p:spPr bwMode="auto">
            <a:xfrm rot="-10759206">
              <a:off x="5545" y="5232"/>
              <a:ext cx="137" cy="41"/>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5" name="Rectangle 47">
              <a:extLst>
                <a:ext uri="{FF2B5EF4-FFF2-40B4-BE49-F238E27FC236}">
                  <a16:creationId xmlns:a16="http://schemas.microsoft.com/office/drawing/2014/main" id="{35FE704C-9BE1-F61B-556B-2353AD5EB35F}"/>
                </a:ext>
              </a:extLst>
            </p:cNvPr>
            <p:cNvSpPr>
              <a:spLocks noChangeArrowheads="1"/>
            </p:cNvSpPr>
            <p:nvPr/>
          </p:nvSpPr>
          <p:spPr bwMode="auto">
            <a:xfrm rot="5375938">
              <a:off x="5441" y="5126"/>
              <a:ext cx="137" cy="42"/>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6" name="Rectangle 48">
              <a:extLst>
                <a:ext uri="{FF2B5EF4-FFF2-40B4-BE49-F238E27FC236}">
                  <a16:creationId xmlns:a16="http://schemas.microsoft.com/office/drawing/2014/main" id="{02711D27-FE94-A3A2-902B-41F38B945C3F}"/>
                </a:ext>
              </a:extLst>
            </p:cNvPr>
            <p:cNvSpPr>
              <a:spLocks noChangeArrowheads="1"/>
            </p:cNvSpPr>
            <p:nvPr/>
          </p:nvSpPr>
          <p:spPr bwMode="auto">
            <a:xfrm rot="-10759206">
              <a:off x="6717" y="4860"/>
              <a:ext cx="116" cy="41"/>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7" name="Rectangle 49">
              <a:extLst>
                <a:ext uri="{FF2B5EF4-FFF2-40B4-BE49-F238E27FC236}">
                  <a16:creationId xmlns:a16="http://schemas.microsoft.com/office/drawing/2014/main" id="{99255B54-61E5-D6CE-DDFB-6BED2E477EA8}"/>
                </a:ext>
              </a:extLst>
            </p:cNvPr>
            <p:cNvSpPr>
              <a:spLocks noChangeArrowheads="1"/>
            </p:cNvSpPr>
            <p:nvPr/>
          </p:nvSpPr>
          <p:spPr bwMode="auto">
            <a:xfrm rot="-5376388">
              <a:off x="6797" y="4787"/>
              <a:ext cx="116" cy="42"/>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8" name="Rectangle 50">
              <a:extLst>
                <a:ext uri="{FF2B5EF4-FFF2-40B4-BE49-F238E27FC236}">
                  <a16:creationId xmlns:a16="http://schemas.microsoft.com/office/drawing/2014/main" id="{923AFCFF-E058-A886-3B76-70213594AB4C}"/>
                </a:ext>
              </a:extLst>
            </p:cNvPr>
            <p:cNvSpPr>
              <a:spLocks noChangeArrowheads="1"/>
            </p:cNvSpPr>
            <p:nvPr/>
          </p:nvSpPr>
          <p:spPr bwMode="auto">
            <a:xfrm rot="-5376388">
              <a:off x="7342" y="5282"/>
              <a:ext cx="115" cy="41"/>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9" name="Rectangle 51">
              <a:extLst>
                <a:ext uri="{FF2B5EF4-FFF2-40B4-BE49-F238E27FC236}">
                  <a16:creationId xmlns:a16="http://schemas.microsoft.com/office/drawing/2014/main" id="{D4FF607E-1E9B-4B83-DE45-33B57B39688B}"/>
                </a:ext>
              </a:extLst>
            </p:cNvPr>
            <p:cNvSpPr>
              <a:spLocks noChangeArrowheads="1"/>
            </p:cNvSpPr>
            <p:nvPr/>
          </p:nvSpPr>
          <p:spPr bwMode="auto">
            <a:xfrm rot="-10759206">
              <a:off x="7235" y="5377"/>
              <a:ext cx="115" cy="42"/>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10" name="Rectangle 52">
              <a:extLst>
                <a:ext uri="{FF2B5EF4-FFF2-40B4-BE49-F238E27FC236}">
                  <a16:creationId xmlns:a16="http://schemas.microsoft.com/office/drawing/2014/main" id="{C7016D19-92BF-E1E5-9EB5-07BEF9F090AB}"/>
                </a:ext>
              </a:extLst>
            </p:cNvPr>
            <p:cNvSpPr>
              <a:spLocks noChangeArrowheads="1"/>
            </p:cNvSpPr>
            <p:nvPr/>
          </p:nvSpPr>
          <p:spPr bwMode="auto">
            <a:xfrm rot="-5437656">
              <a:off x="6944" y="3923"/>
              <a:ext cx="67" cy="182"/>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11" name="Line 53">
              <a:extLst>
                <a:ext uri="{FF2B5EF4-FFF2-40B4-BE49-F238E27FC236}">
                  <a16:creationId xmlns:a16="http://schemas.microsoft.com/office/drawing/2014/main" id="{A6A27EA4-B068-B1C7-FFA9-1E75DB89D518}"/>
                </a:ext>
              </a:extLst>
            </p:cNvPr>
            <p:cNvSpPr>
              <a:spLocks noChangeShapeType="1"/>
            </p:cNvSpPr>
            <p:nvPr/>
          </p:nvSpPr>
          <p:spPr bwMode="auto">
            <a:xfrm>
              <a:off x="7015" y="4420"/>
              <a:ext cx="705" cy="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1012" name="Line 54">
              <a:extLst>
                <a:ext uri="{FF2B5EF4-FFF2-40B4-BE49-F238E27FC236}">
                  <a16:creationId xmlns:a16="http://schemas.microsoft.com/office/drawing/2014/main" id="{4719BA07-A533-736F-307F-3C49B1576921}"/>
                </a:ext>
              </a:extLst>
            </p:cNvPr>
            <p:cNvSpPr>
              <a:spLocks noChangeShapeType="1"/>
            </p:cNvSpPr>
            <p:nvPr/>
          </p:nvSpPr>
          <p:spPr bwMode="auto">
            <a:xfrm flipV="1">
              <a:off x="9054" y="6172"/>
              <a:ext cx="316" cy="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1013" name="Line 55">
              <a:extLst>
                <a:ext uri="{FF2B5EF4-FFF2-40B4-BE49-F238E27FC236}">
                  <a16:creationId xmlns:a16="http://schemas.microsoft.com/office/drawing/2014/main" id="{C2EE99DE-733E-8E57-0294-38D410206E4F}"/>
                </a:ext>
              </a:extLst>
            </p:cNvPr>
            <p:cNvSpPr>
              <a:spLocks noChangeShapeType="1"/>
            </p:cNvSpPr>
            <p:nvPr/>
          </p:nvSpPr>
          <p:spPr bwMode="auto">
            <a:xfrm>
              <a:off x="7169" y="7852"/>
              <a:ext cx="445"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1014" name="Line 56">
              <a:extLst>
                <a:ext uri="{FF2B5EF4-FFF2-40B4-BE49-F238E27FC236}">
                  <a16:creationId xmlns:a16="http://schemas.microsoft.com/office/drawing/2014/main" id="{0C36DC46-DAE4-C087-DFAE-A48234A5137B}"/>
                </a:ext>
              </a:extLst>
            </p:cNvPr>
            <p:cNvSpPr>
              <a:spLocks noChangeShapeType="1"/>
            </p:cNvSpPr>
            <p:nvPr/>
          </p:nvSpPr>
          <p:spPr bwMode="auto">
            <a:xfrm flipH="1" flipV="1">
              <a:off x="2331" y="5706"/>
              <a:ext cx="265" cy="77"/>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15" name="Line 57">
              <a:extLst>
                <a:ext uri="{FF2B5EF4-FFF2-40B4-BE49-F238E27FC236}">
                  <a16:creationId xmlns:a16="http://schemas.microsoft.com/office/drawing/2014/main" id="{40442014-A9CD-5D6F-45C3-BED21944DC81}"/>
                </a:ext>
              </a:extLst>
            </p:cNvPr>
            <p:cNvSpPr>
              <a:spLocks noChangeShapeType="1"/>
            </p:cNvSpPr>
            <p:nvPr/>
          </p:nvSpPr>
          <p:spPr bwMode="auto">
            <a:xfrm flipH="1">
              <a:off x="2288" y="6288"/>
              <a:ext cx="325" cy="111"/>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16" name="Line 58">
              <a:extLst>
                <a:ext uri="{FF2B5EF4-FFF2-40B4-BE49-F238E27FC236}">
                  <a16:creationId xmlns:a16="http://schemas.microsoft.com/office/drawing/2014/main" id="{2837FC08-21B2-CD25-2976-A3064ADD97DE}"/>
                </a:ext>
              </a:extLst>
            </p:cNvPr>
            <p:cNvSpPr>
              <a:spLocks noChangeShapeType="1"/>
            </p:cNvSpPr>
            <p:nvPr/>
          </p:nvSpPr>
          <p:spPr bwMode="auto">
            <a:xfrm flipH="1">
              <a:off x="9460" y="5792"/>
              <a:ext cx="171" cy="162"/>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17" name="Line 59">
              <a:extLst>
                <a:ext uri="{FF2B5EF4-FFF2-40B4-BE49-F238E27FC236}">
                  <a16:creationId xmlns:a16="http://schemas.microsoft.com/office/drawing/2014/main" id="{2666FA5A-6AA2-781F-0226-18F02E12C3E6}"/>
                </a:ext>
              </a:extLst>
            </p:cNvPr>
            <p:cNvSpPr>
              <a:spLocks noChangeShapeType="1"/>
            </p:cNvSpPr>
            <p:nvPr/>
          </p:nvSpPr>
          <p:spPr bwMode="auto">
            <a:xfrm flipH="1" flipV="1">
              <a:off x="8639" y="5604"/>
              <a:ext cx="197" cy="196"/>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18" name="Line 60">
              <a:extLst>
                <a:ext uri="{FF2B5EF4-FFF2-40B4-BE49-F238E27FC236}">
                  <a16:creationId xmlns:a16="http://schemas.microsoft.com/office/drawing/2014/main" id="{1285946B-B7B2-E842-51FA-4C28488525F0}"/>
                </a:ext>
              </a:extLst>
            </p:cNvPr>
            <p:cNvSpPr>
              <a:spLocks noChangeShapeType="1"/>
            </p:cNvSpPr>
            <p:nvPr/>
          </p:nvSpPr>
          <p:spPr bwMode="auto">
            <a:xfrm flipH="1">
              <a:off x="8580" y="6578"/>
              <a:ext cx="170" cy="163"/>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19" name="Line 61">
              <a:extLst>
                <a:ext uri="{FF2B5EF4-FFF2-40B4-BE49-F238E27FC236}">
                  <a16:creationId xmlns:a16="http://schemas.microsoft.com/office/drawing/2014/main" id="{CEFAD6EF-EF52-9CB8-67FA-A673F31A2AC8}"/>
                </a:ext>
              </a:extLst>
            </p:cNvPr>
            <p:cNvSpPr>
              <a:spLocks noChangeShapeType="1"/>
            </p:cNvSpPr>
            <p:nvPr/>
          </p:nvSpPr>
          <p:spPr bwMode="auto">
            <a:xfrm flipH="1" flipV="1">
              <a:off x="6246" y="7843"/>
              <a:ext cx="205" cy="206"/>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0" name="Line 62">
              <a:extLst>
                <a:ext uri="{FF2B5EF4-FFF2-40B4-BE49-F238E27FC236}">
                  <a16:creationId xmlns:a16="http://schemas.microsoft.com/office/drawing/2014/main" id="{5F9B31C9-8F9F-1E65-3234-3A2165091A37}"/>
                </a:ext>
              </a:extLst>
            </p:cNvPr>
            <p:cNvSpPr>
              <a:spLocks noChangeShapeType="1"/>
            </p:cNvSpPr>
            <p:nvPr/>
          </p:nvSpPr>
          <p:spPr bwMode="auto">
            <a:xfrm flipH="1" flipV="1">
              <a:off x="6870" y="7399"/>
              <a:ext cx="205" cy="205"/>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1" name="Line 63">
              <a:extLst>
                <a:ext uri="{FF2B5EF4-FFF2-40B4-BE49-F238E27FC236}">
                  <a16:creationId xmlns:a16="http://schemas.microsoft.com/office/drawing/2014/main" id="{CAEDC11F-9393-75EA-00E7-475068035EA6}"/>
                </a:ext>
              </a:extLst>
            </p:cNvPr>
            <p:cNvSpPr>
              <a:spLocks noChangeShapeType="1"/>
            </p:cNvSpPr>
            <p:nvPr/>
          </p:nvSpPr>
          <p:spPr bwMode="auto">
            <a:xfrm flipV="1">
              <a:off x="6844" y="6766"/>
              <a:ext cx="257" cy="248"/>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2" name="Line 64">
              <a:extLst>
                <a:ext uri="{FF2B5EF4-FFF2-40B4-BE49-F238E27FC236}">
                  <a16:creationId xmlns:a16="http://schemas.microsoft.com/office/drawing/2014/main" id="{FD8ACA42-887D-3760-FCBA-9B7663FA6569}"/>
                </a:ext>
              </a:extLst>
            </p:cNvPr>
            <p:cNvSpPr>
              <a:spLocks noChangeShapeType="1"/>
            </p:cNvSpPr>
            <p:nvPr/>
          </p:nvSpPr>
          <p:spPr bwMode="auto">
            <a:xfrm flipH="1">
              <a:off x="6699" y="6698"/>
              <a:ext cx="239" cy="214"/>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3" name="Line 65">
              <a:extLst>
                <a:ext uri="{FF2B5EF4-FFF2-40B4-BE49-F238E27FC236}">
                  <a16:creationId xmlns:a16="http://schemas.microsoft.com/office/drawing/2014/main" id="{C82ED5E7-9A70-C0A3-5ED5-EF529663D62C}"/>
                </a:ext>
              </a:extLst>
            </p:cNvPr>
            <p:cNvSpPr>
              <a:spLocks noChangeShapeType="1"/>
            </p:cNvSpPr>
            <p:nvPr/>
          </p:nvSpPr>
          <p:spPr bwMode="auto">
            <a:xfrm flipH="1" flipV="1">
              <a:off x="6203" y="6766"/>
              <a:ext cx="214" cy="188"/>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4" name="Line 66">
              <a:extLst>
                <a:ext uri="{FF2B5EF4-FFF2-40B4-BE49-F238E27FC236}">
                  <a16:creationId xmlns:a16="http://schemas.microsoft.com/office/drawing/2014/main" id="{8C55F06A-1DB0-1FD3-6B23-23472F2088F6}"/>
                </a:ext>
              </a:extLst>
            </p:cNvPr>
            <p:cNvSpPr>
              <a:spLocks noChangeShapeType="1"/>
            </p:cNvSpPr>
            <p:nvPr/>
          </p:nvSpPr>
          <p:spPr bwMode="auto">
            <a:xfrm flipH="1" flipV="1">
              <a:off x="5930" y="6792"/>
              <a:ext cx="0" cy="316"/>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5" name="Line 67">
              <a:extLst>
                <a:ext uri="{FF2B5EF4-FFF2-40B4-BE49-F238E27FC236}">
                  <a16:creationId xmlns:a16="http://schemas.microsoft.com/office/drawing/2014/main" id="{40C501F1-891C-DA53-B557-DFD07162B416}"/>
                </a:ext>
              </a:extLst>
            </p:cNvPr>
            <p:cNvSpPr>
              <a:spLocks noChangeShapeType="1"/>
            </p:cNvSpPr>
            <p:nvPr/>
          </p:nvSpPr>
          <p:spPr bwMode="auto">
            <a:xfrm flipH="1">
              <a:off x="7015" y="4552"/>
              <a:ext cx="188" cy="154"/>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6" name="Line 68">
              <a:extLst>
                <a:ext uri="{FF2B5EF4-FFF2-40B4-BE49-F238E27FC236}">
                  <a16:creationId xmlns:a16="http://schemas.microsoft.com/office/drawing/2014/main" id="{E990D2EF-694B-056B-D5AE-FD8E23B4378C}"/>
                </a:ext>
              </a:extLst>
            </p:cNvPr>
            <p:cNvSpPr>
              <a:spLocks noChangeShapeType="1"/>
            </p:cNvSpPr>
            <p:nvPr/>
          </p:nvSpPr>
          <p:spPr bwMode="auto">
            <a:xfrm flipH="1">
              <a:off x="6314" y="4347"/>
              <a:ext cx="257" cy="205"/>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7" name="Line 69">
              <a:extLst>
                <a:ext uri="{FF2B5EF4-FFF2-40B4-BE49-F238E27FC236}">
                  <a16:creationId xmlns:a16="http://schemas.microsoft.com/office/drawing/2014/main" id="{89E49856-FA47-35C7-2A46-46042BD1E4AA}"/>
                </a:ext>
              </a:extLst>
            </p:cNvPr>
            <p:cNvSpPr>
              <a:spLocks noChangeShapeType="1"/>
            </p:cNvSpPr>
            <p:nvPr/>
          </p:nvSpPr>
          <p:spPr bwMode="auto">
            <a:xfrm flipH="1">
              <a:off x="5955" y="5151"/>
              <a:ext cx="0" cy="282"/>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8" name="Line 70">
              <a:extLst>
                <a:ext uri="{FF2B5EF4-FFF2-40B4-BE49-F238E27FC236}">
                  <a16:creationId xmlns:a16="http://schemas.microsoft.com/office/drawing/2014/main" id="{67C0FB9E-C8E2-9407-6893-35D8BF0D1B4A}"/>
                </a:ext>
              </a:extLst>
            </p:cNvPr>
            <p:cNvSpPr>
              <a:spLocks noChangeShapeType="1"/>
            </p:cNvSpPr>
            <p:nvPr/>
          </p:nvSpPr>
          <p:spPr bwMode="auto">
            <a:xfrm>
              <a:off x="7024" y="4946"/>
              <a:ext cx="162" cy="153"/>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9" name="Line 71">
              <a:extLst>
                <a:ext uri="{FF2B5EF4-FFF2-40B4-BE49-F238E27FC236}">
                  <a16:creationId xmlns:a16="http://schemas.microsoft.com/office/drawing/2014/main" id="{C326D44B-D2CC-BE9F-78E2-74167F51183A}"/>
                </a:ext>
              </a:extLst>
            </p:cNvPr>
            <p:cNvSpPr>
              <a:spLocks noChangeShapeType="1"/>
            </p:cNvSpPr>
            <p:nvPr/>
          </p:nvSpPr>
          <p:spPr bwMode="auto">
            <a:xfrm flipH="1" flipV="1">
              <a:off x="6964" y="5082"/>
              <a:ext cx="145" cy="163"/>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30" name="Line 72">
              <a:extLst>
                <a:ext uri="{FF2B5EF4-FFF2-40B4-BE49-F238E27FC236}">
                  <a16:creationId xmlns:a16="http://schemas.microsoft.com/office/drawing/2014/main" id="{87A2F690-3C57-FF67-E1EF-A20102200068}"/>
                </a:ext>
              </a:extLst>
            </p:cNvPr>
            <p:cNvSpPr>
              <a:spLocks noChangeShapeType="1"/>
            </p:cNvSpPr>
            <p:nvPr/>
          </p:nvSpPr>
          <p:spPr bwMode="auto">
            <a:xfrm flipH="1">
              <a:off x="6160" y="5202"/>
              <a:ext cx="257" cy="205"/>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31" name="Line 73">
              <a:extLst>
                <a:ext uri="{FF2B5EF4-FFF2-40B4-BE49-F238E27FC236}">
                  <a16:creationId xmlns:a16="http://schemas.microsoft.com/office/drawing/2014/main" id="{3008CC25-CE68-6188-FA6F-B8181B24629A}"/>
                </a:ext>
              </a:extLst>
            </p:cNvPr>
            <p:cNvSpPr>
              <a:spLocks noChangeShapeType="1"/>
            </p:cNvSpPr>
            <p:nvPr/>
          </p:nvSpPr>
          <p:spPr bwMode="auto">
            <a:xfrm flipH="1" flipV="1">
              <a:off x="4562" y="5783"/>
              <a:ext cx="291" cy="9"/>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32" name="Line 74">
              <a:extLst>
                <a:ext uri="{FF2B5EF4-FFF2-40B4-BE49-F238E27FC236}">
                  <a16:creationId xmlns:a16="http://schemas.microsoft.com/office/drawing/2014/main" id="{1872F062-B317-1418-8BA1-EE0EBF102F6E}"/>
                </a:ext>
              </a:extLst>
            </p:cNvPr>
            <p:cNvSpPr>
              <a:spLocks noChangeShapeType="1"/>
            </p:cNvSpPr>
            <p:nvPr/>
          </p:nvSpPr>
          <p:spPr bwMode="auto">
            <a:xfrm flipH="1" flipV="1">
              <a:off x="4562" y="5852"/>
              <a:ext cx="291" cy="8"/>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33" name="Line 75">
              <a:extLst>
                <a:ext uri="{FF2B5EF4-FFF2-40B4-BE49-F238E27FC236}">
                  <a16:creationId xmlns:a16="http://schemas.microsoft.com/office/drawing/2014/main" id="{83CA536E-9A08-A139-559C-39F711EDF91E}"/>
                </a:ext>
              </a:extLst>
            </p:cNvPr>
            <p:cNvSpPr>
              <a:spLocks noChangeShapeType="1"/>
            </p:cNvSpPr>
            <p:nvPr/>
          </p:nvSpPr>
          <p:spPr bwMode="auto">
            <a:xfrm flipH="1" flipV="1">
              <a:off x="4562" y="6091"/>
              <a:ext cx="291" cy="9"/>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34" name="Line 76">
              <a:extLst>
                <a:ext uri="{FF2B5EF4-FFF2-40B4-BE49-F238E27FC236}">
                  <a16:creationId xmlns:a16="http://schemas.microsoft.com/office/drawing/2014/main" id="{71FB4023-979D-EE60-4E3A-DF329218ED08}"/>
                </a:ext>
              </a:extLst>
            </p:cNvPr>
            <p:cNvSpPr>
              <a:spLocks noChangeShapeType="1"/>
            </p:cNvSpPr>
            <p:nvPr/>
          </p:nvSpPr>
          <p:spPr bwMode="auto">
            <a:xfrm flipH="1" flipV="1">
              <a:off x="4562" y="6177"/>
              <a:ext cx="291" cy="8"/>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35" name="Text Box 77">
              <a:extLst>
                <a:ext uri="{FF2B5EF4-FFF2-40B4-BE49-F238E27FC236}">
                  <a16:creationId xmlns:a16="http://schemas.microsoft.com/office/drawing/2014/main" id="{562EB2A7-D80F-82DE-D0F0-756111666C2A}"/>
                </a:ext>
              </a:extLst>
            </p:cNvPr>
            <p:cNvSpPr txBox="1">
              <a:spLocks noChangeArrowheads="1"/>
            </p:cNvSpPr>
            <p:nvPr/>
          </p:nvSpPr>
          <p:spPr bwMode="auto">
            <a:xfrm>
              <a:off x="7710" y="4044"/>
              <a:ext cx="498" cy="2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en-CH" sz="1200">
                  <a:solidFill>
                    <a:srgbClr val="000000"/>
                  </a:solidFill>
                  <a:ea typeface="MS Mincho" panose="02020609040205080304" pitchFamily="49" charset="-128"/>
                </a:rPr>
                <a:t>BS 2</a:t>
              </a:r>
              <a:endParaRPr kumimoji="1" lang="en-US" altLang="en-CH" sz="2400">
                <a:ea typeface="新細明體" panose="02020500000000000000" pitchFamily="18" charset="-120"/>
              </a:endParaRPr>
            </a:p>
          </p:txBody>
        </p:sp>
        <p:sp>
          <p:nvSpPr>
            <p:cNvPr id="41036" name="Text Box 78">
              <a:extLst>
                <a:ext uri="{FF2B5EF4-FFF2-40B4-BE49-F238E27FC236}">
                  <a16:creationId xmlns:a16="http://schemas.microsoft.com/office/drawing/2014/main" id="{D4C812AC-EA45-B87F-F8DE-64B9BAEA78EC}"/>
                </a:ext>
              </a:extLst>
            </p:cNvPr>
            <p:cNvSpPr txBox="1">
              <a:spLocks noChangeArrowheads="1"/>
            </p:cNvSpPr>
            <p:nvPr/>
          </p:nvSpPr>
          <p:spPr bwMode="auto">
            <a:xfrm>
              <a:off x="8785" y="5281"/>
              <a:ext cx="497" cy="2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en-CH" sz="1200">
                  <a:solidFill>
                    <a:srgbClr val="000000"/>
                  </a:solidFill>
                  <a:ea typeface="MS Mincho" panose="02020609040205080304" pitchFamily="49" charset="-128"/>
                </a:rPr>
                <a:t>BS 1</a:t>
              </a:r>
              <a:endParaRPr kumimoji="1" lang="en-US" altLang="en-CH" sz="2400">
                <a:ea typeface="新細明體" panose="02020500000000000000" pitchFamily="18" charset="-120"/>
              </a:endParaRPr>
            </a:p>
          </p:txBody>
        </p:sp>
        <p:sp>
          <p:nvSpPr>
            <p:cNvPr id="41037" name="Text Box 79">
              <a:extLst>
                <a:ext uri="{FF2B5EF4-FFF2-40B4-BE49-F238E27FC236}">
                  <a16:creationId xmlns:a16="http://schemas.microsoft.com/office/drawing/2014/main" id="{E2DF7958-798B-D7A7-A781-6A1956EC8244}"/>
                </a:ext>
              </a:extLst>
            </p:cNvPr>
            <p:cNvSpPr txBox="1">
              <a:spLocks noChangeArrowheads="1"/>
            </p:cNvSpPr>
            <p:nvPr/>
          </p:nvSpPr>
          <p:spPr bwMode="auto">
            <a:xfrm>
              <a:off x="7644" y="8052"/>
              <a:ext cx="497" cy="2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en-CH" sz="1200">
                  <a:solidFill>
                    <a:srgbClr val="000000"/>
                  </a:solidFill>
                  <a:ea typeface="MS Mincho" panose="02020609040205080304" pitchFamily="49" charset="-128"/>
                </a:rPr>
                <a:t>BS 3</a:t>
              </a:r>
              <a:endParaRPr kumimoji="1" lang="en-US" altLang="en-CH" sz="2400">
                <a:ea typeface="新細明體" panose="02020500000000000000" pitchFamily="18" charset="-120"/>
              </a:endParaRPr>
            </a:p>
          </p:txBody>
        </p:sp>
        <p:sp>
          <p:nvSpPr>
            <p:cNvPr id="41038" name="Text Box 80">
              <a:extLst>
                <a:ext uri="{FF2B5EF4-FFF2-40B4-BE49-F238E27FC236}">
                  <a16:creationId xmlns:a16="http://schemas.microsoft.com/office/drawing/2014/main" id="{C118F445-A957-D0C2-3C18-7CE7331E8E67}"/>
                </a:ext>
              </a:extLst>
            </p:cNvPr>
            <p:cNvSpPr txBox="1">
              <a:spLocks noChangeArrowheads="1"/>
            </p:cNvSpPr>
            <p:nvPr/>
          </p:nvSpPr>
          <p:spPr bwMode="auto">
            <a:xfrm>
              <a:off x="7502" y="6397"/>
              <a:ext cx="342" cy="2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en-CH" sz="800">
                  <a:solidFill>
                    <a:srgbClr val="000000"/>
                  </a:solidFill>
                  <a:ea typeface="MS Mincho" panose="02020609040205080304" pitchFamily="49" charset="-128"/>
                </a:rPr>
                <a:t>D 3</a:t>
              </a:r>
              <a:endParaRPr kumimoji="1" lang="en-US" altLang="en-CH" sz="2400">
                <a:ea typeface="新細明體" panose="02020500000000000000" pitchFamily="18" charset="-120"/>
              </a:endParaRPr>
            </a:p>
          </p:txBody>
        </p:sp>
        <p:sp>
          <p:nvSpPr>
            <p:cNvPr id="41039" name="Text Box 81">
              <a:extLst>
                <a:ext uri="{FF2B5EF4-FFF2-40B4-BE49-F238E27FC236}">
                  <a16:creationId xmlns:a16="http://schemas.microsoft.com/office/drawing/2014/main" id="{AA9C5A45-6342-04AF-2787-CAACED3BC9C7}"/>
                </a:ext>
              </a:extLst>
            </p:cNvPr>
            <p:cNvSpPr txBox="1">
              <a:spLocks noChangeArrowheads="1"/>
            </p:cNvSpPr>
            <p:nvPr/>
          </p:nvSpPr>
          <p:spPr bwMode="auto">
            <a:xfrm>
              <a:off x="5123" y="7459"/>
              <a:ext cx="343" cy="2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en-CH" sz="800">
                  <a:solidFill>
                    <a:srgbClr val="000000"/>
                  </a:solidFill>
                  <a:ea typeface="MS Mincho" panose="02020609040205080304" pitchFamily="49" charset="-128"/>
                </a:rPr>
                <a:t>D 4</a:t>
              </a:r>
              <a:endParaRPr kumimoji="1" lang="en-US" altLang="en-CH" sz="2400">
                <a:ea typeface="新細明體" panose="02020500000000000000" pitchFamily="18" charset="-120"/>
              </a:endParaRPr>
            </a:p>
          </p:txBody>
        </p:sp>
        <p:sp>
          <p:nvSpPr>
            <p:cNvPr id="41040" name="Text Box 82">
              <a:extLst>
                <a:ext uri="{FF2B5EF4-FFF2-40B4-BE49-F238E27FC236}">
                  <a16:creationId xmlns:a16="http://schemas.microsoft.com/office/drawing/2014/main" id="{E91F3A47-BE7A-C34D-B273-A6A6754F2188}"/>
                </a:ext>
              </a:extLst>
            </p:cNvPr>
            <p:cNvSpPr txBox="1">
              <a:spLocks noChangeArrowheads="1"/>
            </p:cNvSpPr>
            <p:nvPr/>
          </p:nvSpPr>
          <p:spPr bwMode="auto">
            <a:xfrm>
              <a:off x="7518" y="5415"/>
              <a:ext cx="343" cy="2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en-CH" sz="800">
                  <a:solidFill>
                    <a:srgbClr val="000000"/>
                  </a:solidFill>
                  <a:ea typeface="MS Mincho" panose="02020609040205080304" pitchFamily="49" charset="-128"/>
                </a:rPr>
                <a:t>D 1</a:t>
              </a:r>
              <a:endParaRPr kumimoji="1" lang="en-US" altLang="en-CH" sz="2400">
                <a:ea typeface="新細明體" panose="02020500000000000000" pitchFamily="18" charset="-120"/>
              </a:endParaRPr>
            </a:p>
          </p:txBody>
        </p:sp>
        <p:sp>
          <p:nvSpPr>
            <p:cNvPr id="41041" name="Text Box 83">
              <a:extLst>
                <a:ext uri="{FF2B5EF4-FFF2-40B4-BE49-F238E27FC236}">
                  <a16:creationId xmlns:a16="http://schemas.microsoft.com/office/drawing/2014/main" id="{D99994F8-880D-9D60-C2E3-9965AA95D443}"/>
                </a:ext>
              </a:extLst>
            </p:cNvPr>
            <p:cNvSpPr txBox="1">
              <a:spLocks noChangeArrowheads="1"/>
            </p:cNvSpPr>
            <p:nvPr/>
          </p:nvSpPr>
          <p:spPr bwMode="auto">
            <a:xfrm>
              <a:off x="5313" y="4392"/>
              <a:ext cx="342" cy="2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en-CH" sz="800">
                  <a:solidFill>
                    <a:srgbClr val="000000"/>
                  </a:solidFill>
                  <a:ea typeface="MS Mincho" panose="02020609040205080304" pitchFamily="49" charset="-128"/>
                </a:rPr>
                <a:t>D 2</a:t>
              </a:r>
              <a:endParaRPr kumimoji="1" lang="en-US" altLang="en-CH" sz="2400">
                <a:ea typeface="新細明體" panose="02020500000000000000" pitchFamily="18" charset="-120"/>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6940A00C-4A3F-29AD-6BAD-1905F7A06E5B}"/>
              </a:ext>
            </a:extLst>
          </p:cNvPr>
          <p:cNvSpPr>
            <a:spLocks noGrp="1" noChangeArrowheads="1"/>
          </p:cNvSpPr>
          <p:nvPr>
            <p:ph type="title"/>
          </p:nvPr>
        </p:nvSpPr>
        <p:spPr/>
        <p:txBody>
          <a:bodyPr/>
          <a:lstStyle/>
          <a:p>
            <a:pPr eaLnBrk="1" hangingPunct="1"/>
            <a:r>
              <a:rPr lang="en-US" altLang="en-CH"/>
              <a:t>The good the bad  and the ugly</a:t>
            </a:r>
          </a:p>
        </p:txBody>
      </p:sp>
      <p:sp>
        <p:nvSpPr>
          <p:cNvPr id="41987" name="Rectangle 3">
            <a:extLst>
              <a:ext uri="{FF2B5EF4-FFF2-40B4-BE49-F238E27FC236}">
                <a16:creationId xmlns:a16="http://schemas.microsoft.com/office/drawing/2014/main" id="{42182A15-D497-4452-A425-A786A85E3AC0}"/>
              </a:ext>
            </a:extLst>
          </p:cNvPr>
          <p:cNvSpPr>
            <a:spLocks noGrp="1" noChangeArrowheads="1"/>
          </p:cNvSpPr>
          <p:nvPr>
            <p:ph type="body" idx="1"/>
          </p:nvPr>
        </p:nvSpPr>
        <p:spPr/>
        <p:txBody>
          <a:bodyPr/>
          <a:lstStyle/>
          <a:p>
            <a:pPr marL="609600" indent="-609600" eaLnBrk="1" hangingPunct="1">
              <a:lnSpc>
                <a:spcPct val="90000"/>
              </a:lnSpc>
              <a:buFontTx/>
              <a:buNone/>
            </a:pPr>
            <a:r>
              <a:rPr lang="en-US" altLang="en-CH" b="1"/>
              <a:t>Good</a:t>
            </a:r>
          </a:p>
          <a:p>
            <a:pPr marL="990600" lvl="1" indent="-533400" eaLnBrk="1" hangingPunct="1">
              <a:lnSpc>
                <a:spcPct val="90000"/>
              </a:lnSpc>
              <a:buFontTx/>
              <a:buNone/>
            </a:pPr>
            <a:r>
              <a:rPr lang="en-US" altLang="en-CH">
                <a:ea typeface="ＭＳ Ｐゴシック" panose="020B0600070205080204" pitchFamily="34" charset="-128"/>
              </a:rPr>
              <a:t>100 fs Boolean logic; 10</a:t>
            </a:r>
            <a:r>
              <a:rPr lang="en-US" altLang="en-CH" baseline="30000">
                <a:ea typeface="ＭＳ Ｐゴシック" panose="020B0600070205080204" pitchFamily="34" charset="-128"/>
              </a:rPr>
              <a:t>13</a:t>
            </a:r>
            <a:r>
              <a:rPr lang="en-US" altLang="en-CH">
                <a:ea typeface="ＭＳ Ｐゴシック" panose="020B0600070205080204" pitchFamily="34" charset="-128"/>
              </a:rPr>
              <a:t> additions per second</a:t>
            </a:r>
          </a:p>
          <a:p>
            <a:pPr marL="990600" lvl="1" indent="-533400" eaLnBrk="1" hangingPunct="1">
              <a:lnSpc>
                <a:spcPct val="90000"/>
              </a:lnSpc>
              <a:buFontTx/>
              <a:buNone/>
            </a:pPr>
            <a:endParaRPr lang="en-US" altLang="en-CH">
              <a:ea typeface="ＭＳ Ｐゴシック" panose="020B0600070205080204" pitchFamily="34" charset="-128"/>
            </a:endParaRPr>
          </a:p>
          <a:p>
            <a:pPr marL="609600" indent="-609600" eaLnBrk="1" hangingPunct="1">
              <a:lnSpc>
                <a:spcPct val="90000"/>
              </a:lnSpc>
              <a:buFontTx/>
              <a:buNone/>
            </a:pPr>
            <a:r>
              <a:rPr lang="en-US" altLang="en-CH" b="1"/>
              <a:t>Bad </a:t>
            </a:r>
          </a:p>
          <a:p>
            <a:pPr marL="990600" lvl="1" indent="-533400" eaLnBrk="1" hangingPunct="1">
              <a:lnSpc>
                <a:spcPct val="90000"/>
              </a:lnSpc>
              <a:buFontTx/>
              <a:buNone/>
            </a:pPr>
            <a:r>
              <a:rPr lang="en-US" altLang="en-CH">
                <a:ea typeface="ＭＳ Ｐゴシック" panose="020B0600070205080204" pitchFamily="34" charset="-128"/>
              </a:rPr>
              <a:t>Size, Cascading</a:t>
            </a:r>
          </a:p>
          <a:p>
            <a:pPr marL="609600" indent="-609600" eaLnBrk="1" hangingPunct="1">
              <a:lnSpc>
                <a:spcPct val="90000"/>
              </a:lnSpc>
              <a:buFontTx/>
              <a:buNone/>
            </a:pPr>
            <a:endParaRPr lang="en-US" altLang="en-CH"/>
          </a:p>
          <a:p>
            <a:pPr marL="609600" indent="-609600" eaLnBrk="1" hangingPunct="1">
              <a:lnSpc>
                <a:spcPct val="90000"/>
              </a:lnSpc>
              <a:buFontTx/>
              <a:buNone/>
            </a:pPr>
            <a:r>
              <a:rPr lang="en-US" altLang="en-CH" b="1"/>
              <a:t>Ugly </a:t>
            </a:r>
          </a:p>
          <a:p>
            <a:pPr marL="990600" lvl="1" indent="-533400" eaLnBrk="1" hangingPunct="1">
              <a:lnSpc>
                <a:spcPct val="90000"/>
              </a:lnSpc>
              <a:buFontTx/>
              <a:buNone/>
            </a:pPr>
            <a:r>
              <a:rPr lang="en-US" altLang="en-CH">
                <a:ea typeface="ＭＳ Ｐゴシック" panose="020B0600070205080204" pitchFamily="34" charset="-128"/>
              </a:rPr>
              <a:t>~ 1 nJ switching energy; 10</a:t>
            </a:r>
            <a:r>
              <a:rPr lang="en-US" altLang="en-CH" baseline="30000">
                <a:ea typeface="ＭＳ Ｐゴシック" panose="020B0600070205080204" pitchFamily="34" charset="-128"/>
              </a:rPr>
              <a:t>4</a:t>
            </a:r>
            <a:r>
              <a:rPr lang="en-US" altLang="en-CH">
                <a:ea typeface="ＭＳ Ｐゴシック" panose="020B0600070205080204" pitchFamily="34" charset="-128"/>
              </a:rPr>
              <a:t> Watts power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5D37A71-E4E8-82BE-C6A3-6A0499AFDDFD}"/>
              </a:ext>
            </a:extLst>
          </p:cNvPr>
          <p:cNvSpPr>
            <a:spLocks noChangeArrowheads="1"/>
          </p:cNvSpPr>
          <p:nvPr/>
        </p:nvSpPr>
        <p:spPr bwMode="auto">
          <a:xfrm>
            <a:off x="1943100" y="2971800"/>
            <a:ext cx="2641600" cy="457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11" name="Rectangle 3">
            <a:extLst>
              <a:ext uri="{FF2B5EF4-FFF2-40B4-BE49-F238E27FC236}">
                <a16:creationId xmlns:a16="http://schemas.microsoft.com/office/drawing/2014/main" id="{B29BF5F0-83B9-24A1-23E4-9B4784100D38}"/>
              </a:ext>
            </a:extLst>
          </p:cNvPr>
          <p:cNvSpPr>
            <a:spLocks noChangeArrowheads="1"/>
          </p:cNvSpPr>
          <p:nvPr/>
        </p:nvSpPr>
        <p:spPr bwMode="auto">
          <a:xfrm>
            <a:off x="1943100" y="3124200"/>
            <a:ext cx="2641600" cy="30480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12" name="Text Box 4">
            <a:extLst>
              <a:ext uri="{FF2B5EF4-FFF2-40B4-BE49-F238E27FC236}">
                <a16:creationId xmlns:a16="http://schemas.microsoft.com/office/drawing/2014/main" id="{6402A984-5FD0-B500-7FD6-A83C233D2FE0}"/>
              </a:ext>
            </a:extLst>
          </p:cNvPr>
          <p:cNvSpPr txBox="1">
            <a:spLocks noChangeArrowheads="1"/>
          </p:cNvSpPr>
          <p:nvPr/>
        </p:nvSpPr>
        <p:spPr bwMode="auto">
          <a:xfrm>
            <a:off x="6096000" y="2574925"/>
            <a:ext cx="182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2000"/>
              <a:t>Cuvette with sealed cap</a:t>
            </a:r>
          </a:p>
        </p:txBody>
      </p:sp>
      <p:sp>
        <p:nvSpPr>
          <p:cNvPr id="43013" name="Rectangle 5">
            <a:extLst>
              <a:ext uri="{FF2B5EF4-FFF2-40B4-BE49-F238E27FC236}">
                <a16:creationId xmlns:a16="http://schemas.microsoft.com/office/drawing/2014/main" id="{080F82B8-D07A-30C4-0ACC-722AEE94AFBF}"/>
              </a:ext>
            </a:extLst>
          </p:cNvPr>
          <p:cNvSpPr>
            <a:spLocks noGrp="1" noChangeArrowheads="1"/>
          </p:cNvSpPr>
          <p:nvPr>
            <p:ph type="title" idx="4294967295"/>
          </p:nvPr>
        </p:nvSpPr>
        <p:spPr>
          <a:xfrm>
            <a:off x="685800" y="76200"/>
            <a:ext cx="7772400" cy="1143000"/>
          </a:xfrm>
        </p:spPr>
        <p:txBody>
          <a:bodyPr/>
          <a:lstStyle/>
          <a:p>
            <a:pPr eaLnBrk="1" hangingPunct="1"/>
            <a:r>
              <a:rPr lang="en-US" altLang="en-CH" sz="4000"/>
              <a:t>Experiment</a:t>
            </a:r>
          </a:p>
        </p:txBody>
      </p:sp>
      <p:sp>
        <p:nvSpPr>
          <p:cNvPr id="43014" name="Line 6">
            <a:extLst>
              <a:ext uri="{FF2B5EF4-FFF2-40B4-BE49-F238E27FC236}">
                <a16:creationId xmlns:a16="http://schemas.microsoft.com/office/drawing/2014/main" id="{DEC42003-92F4-59A8-60A4-73958833F52B}"/>
              </a:ext>
            </a:extLst>
          </p:cNvPr>
          <p:cNvSpPr>
            <a:spLocks noChangeShapeType="1"/>
          </p:cNvSpPr>
          <p:nvPr/>
        </p:nvSpPr>
        <p:spPr bwMode="auto">
          <a:xfrm flipV="1">
            <a:off x="1828800" y="31242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3015" name="Text Box 7">
            <a:extLst>
              <a:ext uri="{FF2B5EF4-FFF2-40B4-BE49-F238E27FC236}">
                <a16:creationId xmlns:a16="http://schemas.microsoft.com/office/drawing/2014/main" id="{44728C4A-DB4F-0046-B223-64C36048FD1E}"/>
              </a:ext>
            </a:extLst>
          </p:cNvPr>
          <p:cNvSpPr txBox="1">
            <a:spLocks noChangeArrowheads="1"/>
          </p:cNvSpPr>
          <p:nvPr/>
        </p:nvSpPr>
        <p:spPr bwMode="auto">
          <a:xfrm>
            <a:off x="819150" y="31242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t>CS</a:t>
            </a:r>
            <a:r>
              <a:rPr lang="en-US" altLang="en-CH" sz="1800" baseline="-25000"/>
              <a:t>2</a:t>
            </a:r>
            <a:r>
              <a:rPr lang="en-US" altLang="en-CH" sz="1800"/>
              <a:t> level</a:t>
            </a:r>
          </a:p>
        </p:txBody>
      </p:sp>
      <p:sp>
        <p:nvSpPr>
          <p:cNvPr id="43016" name="AutoShape 8">
            <a:extLst>
              <a:ext uri="{FF2B5EF4-FFF2-40B4-BE49-F238E27FC236}">
                <a16:creationId xmlns:a16="http://schemas.microsoft.com/office/drawing/2014/main" id="{0E68B8AC-81DD-2A54-774A-9BA21BF7A498}"/>
              </a:ext>
            </a:extLst>
          </p:cNvPr>
          <p:cNvSpPr>
            <a:spLocks noChangeArrowheads="1"/>
          </p:cNvSpPr>
          <p:nvPr/>
        </p:nvSpPr>
        <p:spPr bwMode="auto">
          <a:xfrm>
            <a:off x="2514600" y="1905000"/>
            <a:ext cx="323850" cy="762000"/>
          </a:xfrm>
          <a:prstGeom prst="downArrow">
            <a:avLst>
              <a:gd name="adj1" fmla="val 50000"/>
              <a:gd name="adj2" fmla="val 58824"/>
            </a:avLst>
          </a:prstGeom>
          <a:solidFill>
            <a:srgbClr val="FF3300"/>
          </a:solidFill>
          <a:ln w="9525">
            <a:solidFill>
              <a:schemeClr val="tx1"/>
            </a:solidFill>
            <a:miter lim="800000"/>
            <a:headEnd/>
            <a:tailEnd/>
          </a:ln>
        </p:spPr>
        <p:txBody>
          <a:bodyPr vert="eaVert"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17" name="Text Box 9">
            <a:extLst>
              <a:ext uri="{FF2B5EF4-FFF2-40B4-BE49-F238E27FC236}">
                <a16:creationId xmlns:a16="http://schemas.microsoft.com/office/drawing/2014/main" id="{98F5B8B8-6247-F2EF-4F80-BE7018EF93B7}"/>
              </a:ext>
            </a:extLst>
          </p:cNvPr>
          <p:cNvSpPr txBox="1">
            <a:spLocks noChangeArrowheads="1"/>
          </p:cNvSpPr>
          <p:nvPr/>
        </p:nvSpPr>
        <p:spPr bwMode="auto">
          <a:xfrm>
            <a:off x="1905000" y="14478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t>Femtosecond pulse</a:t>
            </a:r>
          </a:p>
        </p:txBody>
      </p:sp>
      <p:sp>
        <p:nvSpPr>
          <p:cNvPr id="43018" name="Rectangle 10">
            <a:extLst>
              <a:ext uri="{FF2B5EF4-FFF2-40B4-BE49-F238E27FC236}">
                <a16:creationId xmlns:a16="http://schemas.microsoft.com/office/drawing/2014/main" id="{28F6854D-0C1E-FE99-9898-B5D9B0C51F19}"/>
              </a:ext>
            </a:extLst>
          </p:cNvPr>
          <p:cNvSpPr>
            <a:spLocks noChangeArrowheads="1"/>
          </p:cNvSpPr>
          <p:nvPr/>
        </p:nvSpPr>
        <p:spPr bwMode="auto">
          <a:xfrm rot="-2700000">
            <a:off x="2438400" y="3733800"/>
            <a:ext cx="228600" cy="1371600"/>
          </a:xfrm>
          <a:prstGeom prst="rect">
            <a:avLst/>
          </a:prstGeom>
          <a:solidFill>
            <a:schemeClr val="accent1">
              <a:alpha val="50195"/>
            </a:schemeClr>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19" name="Text Box 11">
            <a:extLst>
              <a:ext uri="{FF2B5EF4-FFF2-40B4-BE49-F238E27FC236}">
                <a16:creationId xmlns:a16="http://schemas.microsoft.com/office/drawing/2014/main" id="{D2C133EE-58D9-5968-8A99-BE7CECC089D5}"/>
              </a:ext>
            </a:extLst>
          </p:cNvPr>
          <p:cNvSpPr txBox="1">
            <a:spLocks noChangeArrowheads="1"/>
          </p:cNvSpPr>
          <p:nvPr/>
        </p:nvSpPr>
        <p:spPr bwMode="auto">
          <a:xfrm>
            <a:off x="1600200" y="44958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t>Mirror</a:t>
            </a:r>
          </a:p>
        </p:txBody>
      </p:sp>
      <p:sp>
        <p:nvSpPr>
          <p:cNvPr id="43020" name="Oval 12">
            <a:extLst>
              <a:ext uri="{FF2B5EF4-FFF2-40B4-BE49-F238E27FC236}">
                <a16:creationId xmlns:a16="http://schemas.microsoft.com/office/drawing/2014/main" id="{4D64EE49-88E1-A712-06D4-474B5C64DF70}"/>
              </a:ext>
            </a:extLst>
          </p:cNvPr>
          <p:cNvSpPr>
            <a:spLocks noChangeArrowheads="1"/>
          </p:cNvSpPr>
          <p:nvPr/>
        </p:nvSpPr>
        <p:spPr bwMode="auto">
          <a:xfrm>
            <a:off x="3429000" y="4114800"/>
            <a:ext cx="320675" cy="533400"/>
          </a:xfrm>
          <a:prstGeom prst="ellipse">
            <a:avLst/>
          </a:prstGeom>
          <a:solidFill>
            <a:srgbClr val="3366FF">
              <a:alpha val="50195"/>
            </a:srgbClr>
          </a:solidFill>
          <a:ln w="9525">
            <a:solidFill>
              <a:schemeClr val="tx1"/>
            </a:solidFill>
            <a:round/>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21" name="Rectangle 13">
            <a:extLst>
              <a:ext uri="{FF2B5EF4-FFF2-40B4-BE49-F238E27FC236}">
                <a16:creationId xmlns:a16="http://schemas.microsoft.com/office/drawing/2014/main" id="{BC86283D-2CCE-CEB1-F54E-4061BA0BEDC9}"/>
              </a:ext>
            </a:extLst>
          </p:cNvPr>
          <p:cNvSpPr>
            <a:spLocks noChangeArrowheads="1"/>
          </p:cNvSpPr>
          <p:nvPr/>
        </p:nvSpPr>
        <p:spPr bwMode="auto">
          <a:xfrm>
            <a:off x="3581400" y="4114800"/>
            <a:ext cx="533400" cy="533400"/>
          </a:xfrm>
          <a:prstGeom prst="rect">
            <a:avLst/>
          </a:prstGeom>
          <a:solidFill>
            <a:srgbClr val="3366FF"/>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22" name="Line 14">
            <a:extLst>
              <a:ext uri="{FF2B5EF4-FFF2-40B4-BE49-F238E27FC236}">
                <a16:creationId xmlns:a16="http://schemas.microsoft.com/office/drawing/2014/main" id="{B9E3FB46-C0CA-B596-C0D8-FAF88D2FD902}"/>
              </a:ext>
            </a:extLst>
          </p:cNvPr>
          <p:cNvSpPr>
            <a:spLocks noChangeShapeType="1"/>
          </p:cNvSpPr>
          <p:nvPr/>
        </p:nvSpPr>
        <p:spPr bwMode="auto">
          <a:xfrm>
            <a:off x="2667000" y="2819400"/>
            <a:ext cx="0" cy="1524000"/>
          </a:xfrm>
          <a:prstGeom prst="line">
            <a:avLst/>
          </a:prstGeom>
          <a:noFill/>
          <a:ln w="28575">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3023" name="Line 15">
            <a:extLst>
              <a:ext uri="{FF2B5EF4-FFF2-40B4-BE49-F238E27FC236}">
                <a16:creationId xmlns:a16="http://schemas.microsoft.com/office/drawing/2014/main" id="{8A9A84C7-B9B3-FCEE-D226-7E26489F7F1F}"/>
              </a:ext>
            </a:extLst>
          </p:cNvPr>
          <p:cNvSpPr>
            <a:spLocks noChangeShapeType="1"/>
          </p:cNvSpPr>
          <p:nvPr/>
        </p:nvSpPr>
        <p:spPr bwMode="auto">
          <a:xfrm>
            <a:off x="2667000" y="4343400"/>
            <a:ext cx="3886200" cy="0"/>
          </a:xfrm>
          <a:prstGeom prst="line">
            <a:avLst/>
          </a:prstGeom>
          <a:noFill/>
          <a:ln w="28575">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3024" name="Text Box 16">
            <a:extLst>
              <a:ext uri="{FF2B5EF4-FFF2-40B4-BE49-F238E27FC236}">
                <a16:creationId xmlns:a16="http://schemas.microsoft.com/office/drawing/2014/main" id="{AB0FFF11-1B82-325E-359D-FD5CC05FB214}"/>
              </a:ext>
            </a:extLst>
          </p:cNvPr>
          <p:cNvSpPr txBox="1">
            <a:spLocks noChangeArrowheads="1"/>
          </p:cNvSpPr>
          <p:nvPr/>
        </p:nvSpPr>
        <p:spPr bwMode="auto">
          <a:xfrm>
            <a:off x="3429000" y="46482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t>5x Objective lens</a:t>
            </a:r>
          </a:p>
        </p:txBody>
      </p:sp>
      <p:sp>
        <p:nvSpPr>
          <p:cNvPr id="43025" name="Rectangle 17">
            <a:extLst>
              <a:ext uri="{FF2B5EF4-FFF2-40B4-BE49-F238E27FC236}">
                <a16:creationId xmlns:a16="http://schemas.microsoft.com/office/drawing/2014/main" id="{BF89267B-169F-46B5-5878-0CD553653BBE}"/>
              </a:ext>
            </a:extLst>
          </p:cNvPr>
          <p:cNvSpPr>
            <a:spLocks noChangeArrowheads="1"/>
          </p:cNvSpPr>
          <p:nvPr/>
        </p:nvSpPr>
        <p:spPr bwMode="auto">
          <a:xfrm>
            <a:off x="6553200" y="3962400"/>
            <a:ext cx="152400" cy="685800"/>
          </a:xfrm>
          <a:prstGeom prst="rect">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26" name="Rectangle 18">
            <a:extLst>
              <a:ext uri="{FF2B5EF4-FFF2-40B4-BE49-F238E27FC236}">
                <a16:creationId xmlns:a16="http://schemas.microsoft.com/office/drawing/2014/main" id="{5C69CFF9-72ED-5312-5883-D56DEBDC5D94}"/>
              </a:ext>
            </a:extLst>
          </p:cNvPr>
          <p:cNvSpPr>
            <a:spLocks noChangeArrowheads="1"/>
          </p:cNvSpPr>
          <p:nvPr/>
        </p:nvSpPr>
        <p:spPr bwMode="auto">
          <a:xfrm>
            <a:off x="6705600" y="3733800"/>
            <a:ext cx="304800" cy="1219200"/>
          </a:xfrm>
          <a:prstGeom prst="rect">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27" name="Text Box 19">
            <a:extLst>
              <a:ext uri="{FF2B5EF4-FFF2-40B4-BE49-F238E27FC236}">
                <a16:creationId xmlns:a16="http://schemas.microsoft.com/office/drawing/2014/main" id="{6D1CA0B8-A852-ADFF-2DBF-7ADF02E723F9}"/>
              </a:ext>
            </a:extLst>
          </p:cNvPr>
          <p:cNvSpPr txBox="1">
            <a:spLocks noChangeArrowheads="1"/>
          </p:cNvSpPr>
          <p:nvPr/>
        </p:nvSpPr>
        <p:spPr bwMode="auto">
          <a:xfrm>
            <a:off x="7010400" y="400685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t>CCD camera</a:t>
            </a:r>
          </a:p>
        </p:txBody>
      </p:sp>
      <p:sp>
        <p:nvSpPr>
          <p:cNvPr id="43028" name="Line 20">
            <a:extLst>
              <a:ext uri="{FF2B5EF4-FFF2-40B4-BE49-F238E27FC236}">
                <a16:creationId xmlns:a16="http://schemas.microsoft.com/office/drawing/2014/main" id="{0E1D719D-68ED-8E5A-CA6A-950ABAA4100F}"/>
              </a:ext>
            </a:extLst>
          </p:cNvPr>
          <p:cNvSpPr>
            <a:spLocks noChangeShapeType="1"/>
          </p:cNvSpPr>
          <p:nvPr/>
        </p:nvSpPr>
        <p:spPr bwMode="auto">
          <a:xfrm flipV="1">
            <a:off x="5334000" y="3048000"/>
            <a:ext cx="7620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3029" name="Text Box 21">
            <a:extLst>
              <a:ext uri="{FF2B5EF4-FFF2-40B4-BE49-F238E27FC236}">
                <a16:creationId xmlns:a16="http://schemas.microsoft.com/office/drawing/2014/main" id="{7A4B24BF-382B-90C8-32EB-CACAF99E2E18}"/>
              </a:ext>
            </a:extLst>
          </p:cNvPr>
          <p:cNvSpPr txBox="1">
            <a:spLocks noChangeArrowheads="1"/>
          </p:cNvSpPr>
          <p:nvPr/>
        </p:nvSpPr>
        <p:spPr bwMode="auto">
          <a:xfrm>
            <a:off x="1828800" y="58674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2400"/>
              <a:t>Propagation length = CS</a:t>
            </a:r>
            <a:r>
              <a:rPr lang="en-US" altLang="en-CH" sz="2400" baseline="-25000"/>
              <a:t>2</a:t>
            </a:r>
            <a:r>
              <a:rPr lang="en-US" altLang="en-CH" sz="2400"/>
              <a:t> level</a:t>
            </a:r>
          </a:p>
        </p:txBody>
      </p:sp>
      <p:sp>
        <p:nvSpPr>
          <p:cNvPr id="43030" name="Rectangle 22">
            <a:extLst>
              <a:ext uri="{FF2B5EF4-FFF2-40B4-BE49-F238E27FC236}">
                <a16:creationId xmlns:a16="http://schemas.microsoft.com/office/drawing/2014/main" id="{E2F7C667-FDD8-F41D-21A3-8EB0D224D47F}"/>
              </a:ext>
            </a:extLst>
          </p:cNvPr>
          <p:cNvSpPr>
            <a:spLocks noChangeArrowheads="1"/>
          </p:cNvSpPr>
          <p:nvPr/>
        </p:nvSpPr>
        <p:spPr bwMode="auto">
          <a:xfrm>
            <a:off x="4557713" y="2924175"/>
            <a:ext cx="685800" cy="533400"/>
          </a:xfrm>
          <a:prstGeom prst="rect">
            <a:avLst/>
          </a:prstGeom>
          <a:solidFill>
            <a:schemeClr val="bg2"/>
          </a:solidFill>
          <a:ln w="38100">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31" name="Rectangle 23" descr="Dark upward diagonal">
            <a:extLst>
              <a:ext uri="{FF2B5EF4-FFF2-40B4-BE49-F238E27FC236}">
                <a16:creationId xmlns:a16="http://schemas.microsoft.com/office/drawing/2014/main" id="{CD3AAF2F-47DF-35E7-8AC0-2BFDC8CE72E5}"/>
              </a:ext>
            </a:extLst>
          </p:cNvPr>
          <p:cNvSpPr>
            <a:spLocks noChangeArrowheads="1"/>
          </p:cNvSpPr>
          <p:nvPr/>
        </p:nvSpPr>
        <p:spPr bwMode="auto">
          <a:xfrm>
            <a:off x="3232150" y="3168650"/>
            <a:ext cx="1257300" cy="2286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32" name="Line 24">
            <a:extLst>
              <a:ext uri="{FF2B5EF4-FFF2-40B4-BE49-F238E27FC236}">
                <a16:creationId xmlns:a16="http://schemas.microsoft.com/office/drawing/2014/main" id="{67232530-56AF-3939-2627-AB9FE19819C9}"/>
              </a:ext>
            </a:extLst>
          </p:cNvPr>
          <p:cNvSpPr>
            <a:spLocks noChangeShapeType="1"/>
          </p:cNvSpPr>
          <p:nvPr/>
        </p:nvSpPr>
        <p:spPr bwMode="auto">
          <a:xfrm flipV="1">
            <a:off x="3886200" y="2362200"/>
            <a:ext cx="3810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3033" name="Text Box 25">
            <a:extLst>
              <a:ext uri="{FF2B5EF4-FFF2-40B4-BE49-F238E27FC236}">
                <a16:creationId xmlns:a16="http://schemas.microsoft.com/office/drawing/2014/main" id="{D9ADC059-517B-FD51-89A2-00FAC4D5B86F}"/>
              </a:ext>
            </a:extLst>
          </p:cNvPr>
          <p:cNvSpPr txBox="1">
            <a:spLocks noChangeArrowheads="1"/>
          </p:cNvSpPr>
          <p:nvPr/>
        </p:nvSpPr>
        <p:spPr bwMode="auto">
          <a:xfrm>
            <a:off x="3771900" y="1981200"/>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2000"/>
              <a:t>Magnet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4">
            <a:extLst>
              <a:ext uri="{FF2B5EF4-FFF2-40B4-BE49-F238E27FC236}">
                <a16:creationId xmlns:a16="http://schemas.microsoft.com/office/drawing/2014/main" id="{3418656A-9FEF-AB63-928B-30993AF102AA}"/>
              </a:ext>
            </a:extLst>
          </p:cNvPr>
          <p:cNvSpPr>
            <a:spLocks noChangeArrowheads="1"/>
          </p:cNvSpPr>
          <p:nvPr/>
        </p:nvSpPr>
        <p:spPr bwMode="auto">
          <a:xfrm>
            <a:off x="0" y="2413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endParaRPr lang="en-CH" altLang="en-CH" sz="2400"/>
          </a:p>
        </p:txBody>
      </p:sp>
      <p:sp>
        <p:nvSpPr>
          <p:cNvPr id="44035" name="AutoShape 23">
            <a:extLst>
              <a:ext uri="{FF2B5EF4-FFF2-40B4-BE49-F238E27FC236}">
                <a16:creationId xmlns:a16="http://schemas.microsoft.com/office/drawing/2014/main" id="{CB4965B2-B760-AAEF-C6F2-018D83CAEFDA}"/>
              </a:ext>
            </a:extLst>
          </p:cNvPr>
          <p:cNvSpPr>
            <a:spLocks noChangeAspect="1" noChangeArrowheads="1" noTextEdit="1"/>
          </p:cNvSpPr>
          <p:nvPr/>
        </p:nvSpPr>
        <p:spPr bwMode="auto">
          <a:xfrm>
            <a:off x="1676400" y="0"/>
            <a:ext cx="7010400"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H"/>
          </a:p>
        </p:txBody>
      </p:sp>
      <p:pic>
        <p:nvPicPr>
          <p:cNvPr id="44036" name="Picture 22">
            <a:extLst>
              <a:ext uri="{FF2B5EF4-FFF2-40B4-BE49-F238E27FC236}">
                <a16:creationId xmlns:a16="http://schemas.microsoft.com/office/drawing/2014/main" id="{F1B767FA-7DFE-AC87-DE41-CF6216694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963" y="2647950"/>
            <a:ext cx="2735262"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21">
            <a:extLst>
              <a:ext uri="{FF2B5EF4-FFF2-40B4-BE49-F238E27FC236}">
                <a16:creationId xmlns:a16="http://schemas.microsoft.com/office/drawing/2014/main" id="{2F6D27CC-4F20-8BDB-ADD8-54AD6B0A6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963" y="600075"/>
            <a:ext cx="2735262"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20">
            <a:extLst>
              <a:ext uri="{FF2B5EF4-FFF2-40B4-BE49-F238E27FC236}">
                <a16:creationId xmlns:a16="http://schemas.microsoft.com/office/drawing/2014/main" id="{0EA37FCC-BA12-BA8C-37F5-663897E60F51}"/>
              </a:ext>
            </a:extLst>
          </p:cNvPr>
          <p:cNvPicPr>
            <a:picLocks noChangeAspect="1" noChangeArrowheads="1"/>
          </p:cNvPicPr>
          <p:nvPr/>
        </p:nvPicPr>
        <p:blipFill>
          <a:blip r:embed="rId4">
            <a:lum bright="30000" contrast="30000"/>
            <a:extLst>
              <a:ext uri="{28A0092B-C50C-407E-A947-70E740481C1C}">
                <a14:useLocalDpi xmlns:a14="http://schemas.microsoft.com/office/drawing/2010/main" val="0"/>
              </a:ext>
            </a:extLst>
          </a:blip>
          <a:srcRect/>
          <a:stretch>
            <a:fillRect/>
          </a:stretch>
        </p:blipFill>
        <p:spPr bwMode="auto">
          <a:xfrm>
            <a:off x="5438775" y="593725"/>
            <a:ext cx="273685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9">
            <a:extLst>
              <a:ext uri="{FF2B5EF4-FFF2-40B4-BE49-F238E27FC236}">
                <a16:creationId xmlns:a16="http://schemas.microsoft.com/office/drawing/2014/main" id="{22998CD2-236F-E460-7D4C-6C4AE853A6A0}"/>
              </a:ext>
            </a:extLst>
          </p:cNvPr>
          <p:cNvPicPr>
            <a:picLocks noChangeAspect="1" noChangeArrowheads="1"/>
          </p:cNvPicPr>
          <p:nvPr/>
        </p:nvPicPr>
        <p:blipFill>
          <a:blip r:embed="rId5">
            <a:lum bright="6000" contrast="42000"/>
            <a:extLst>
              <a:ext uri="{28A0092B-C50C-407E-A947-70E740481C1C}">
                <a14:useLocalDpi xmlns:a14="http://schemas.microsoft.com/office/drawing/2010/main" val="0"/>
              </a:ext>
            </a:extLst>
          </a:blip>
          <a:srcRect/>
          <a:stretch>
            <a:fillRect/>
          </a:stretch>
        </p:blipFill>
        <p:spPr bwMode="auto">
          <a:xfrm>
            <a:off x="5435600" y="2647950"/>
            <a:ext cx="2735263"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 Box 18">
            <a:extLst>
              <a:ext uri="{FF2B5EF4-FFF2-40B4-BE49-F238E27FC236}">
                <a16:creationId xmlns:a16="http://schemas.microsoft.com/office/drawing/2014/main" id="{48618EB8-7044-0E69-EA93-4D4884BFA0A5}"/>
              </a:ext>
            </a:extLst>
          </p:cNvPr>
          <p:cNvSpPr txBox="1">
            <a:spLocks noChangeArrowheads="1"/>
          </p:cNvSpPr>
          <p:nvPr/>
        </p:nvSpPr>
        <p:spPr bwMode="auto">
          <a:xfrm>
            <a:off x="700088" y="1166813"/>
            <a:ext cx="1509712"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endParaRPr lang="en-CH" altLang="en-CH" sz="6000"/>
          </a:p>
        </p:txBody>
      </p:sp>
      <p:sp>
        <p:nvSpPr>
          <p:cNvPr id="44041" name="Text Box 17">
            <a:extLst>
              <a:ext uri="{FF2B5EF4-FFF2-40B4-BE49-F238E27FC236}">
                <a16:creationId xmlns:a16="http://schemas.microsoft.com/office/drawing/2014/main" id="{B1D69016-7FE7-B669-3019-CDD803139F6D}"/>
              </a:ext>
            </a:extLst>
          </p:cNvPr>
          <p:cNvSpPr txBox="1">
            <a:spLocks noChangeArrowheads="1"/>
          </p:cNvSpPr>
          <p:nvPr/>
        </p:nvSpPr>
        <p:spPr bwMode="auto">
          <a:xfrm>
            <a:off x="868363" y="3246438"/>
            <a:ext cx="1341437"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2400">
                <a:cs typeface="Times New Roman" panose="02020603050405020304" pitchFamily="18" charset="0"/>
              </a:rPr>
              <a:t>2-D FFT</a:t>
            </a:r>
            <a:endParaRPr lang="en-US" altLang="en-CH" sz="6600">
              <a:cs typeface="Times New Roman" panose="02020603050405020304" pitchFamily="18" charset="0"/>
            </a:endParaRPr>
          </a:p>
        </p:txBody>
      </p:sp>
      <p:sp>
        <p:nvSpPr>
          <p:cNvPr id="44042" name="Text Box 16">
            <a:extLst>
              <a:ext uri="{FF2B5EF4-FFF2-40B4-BE49-F238E27FC236}">
                <a16:creationId xmlns:a16="http://schemas.microsoft.com/office/drawing/2014/main" id="{3B621C5E-2143-7EC3-5994-4F643CA92FE7}"/>
              </a:ext>
            </a:extLst>
          </p:cNvPr>
          <p:cNvSpPr txBox="1">
            <a:spLocks noChangeArrowheads="1"/>
          </p:cNvSpPr>
          <p:nvPr/>
        </p:nvSpPr>
        <p:spPr bwMode="auto">
          <a:xfrm>
            <a:off x="4822825" y="504825"/>
            <a:ext cx="8382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700" b="1">
                <a:solidFill>
                  <a:srgbClr val="FFFFFF"/>
                </a:solidFill>
                <a:latin typeface="Arial" panose="020B0604020202020204" pitchFamily="34" charset="0"/>
                <a:cs typeface="Times New Roman" panose="02020603050405020304" pitchFamily="18" charset="0"/>
              </a:rPr>
              <a:t>a)</a:t>
            </a:r>
            <a:endParaRPr lang="en-US" altLang="en-CH" sz="2400">
              <a:cs typeface="Times New Roman" panose="02020603050405020304" pitchFamily="18" charset="0"/>
            </a:endParaRPr>
          </a:p>
        </p:txBody>
      </p:sp>
      <p:sp>
        <p:nvSpPr>
          <p:cNvPr id="44043" name="Text Box 15">
            <a:extLst>
              <a:ext uri="{FF2B5EF4-FFF2-40B4-BE49-F238E27FC236}">
                <a16:creationId xmlns:a16="http://schemas.microsoft.com/office/drawing/2014/main" id="{1FEA7B52-47FD-5F1E-E861-16CC5E4FF063}"/>
              </a:ext>
            </a:extLst>
          </p:cNvPr>
          <p:cNvSpPr txBox="1">
            <a:spLocks noChangeArrowheads="1"/>
          </p:cNvSpPr>
          <p:nvPr/>
        </p:nvSpPr>
        <p:spPr bwMode="auto">
          <a:xfrm>
            <a:off x="7620000" y="541338"/>
            <a:ext cx="838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700" b="1">
                <a:solidFill>
                  <a:srgbClr val="FFFFFF"/>
                </a:solidFill>
                <a:latin typeface="Arial" panose="020B0604020202020204" pitchFamily="34" charset="0"/>
                <a:cs typeface="Times New Roman" panose="02020603050405020304" pitchFamily="18" charset="0"/>
              </a:rPr>
              <a:t>b)</a:t>
            </a:r>
            <a:endParaRPr lang="en-US" altLang="en-CH" sz="2400">
              <a:cs typeface="Times New Roman" panose="02020603050405020304" pitchFamily="18" charset="0"/>
            </a:endParaRPr>
          </a:p>
        </p:txBody>
      </p:sp>
      <p:sp>
        <p:nvSpPr>
          <p:cNvPr id="44044" name="Text Box 14">
            <a:extLst>
              <a:ext uri="{FF2B5EF4-FFF2-40B4-BE49-F238E27FC236}">
                <a16:creationId xmlns:a16="http://schemas.microsoft.com/office/drawing/2014/main" id="{14926A45-7185-BF9D-B439-59FC5CCFCD47}"/>
              </a:ext>
            </a:extLst>
          </p:cNvPr>
          <p:cNvSpPr txBox="1">
            <a:spLocks noChangeArrowheads="1"/>
          </p:cNvSpPr>
          <p:nvPr/>
        </p:nvSpPr>
        <p:spPr bwMode="auto">
          <a:xfrm>
            <a:off x="4768850" y="2620963"/>
            <a:ext cx="6699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700" b="1">
                <a:solidFill>
                  <a:srgbClr val="FFFFFF"/>
                </a:solidFill>
                <a:latin typeface="Arial" panose="020B0604020202020204" pitchFamily="34" charset="0"/>
                <a:cs typeface="Times New Roman" panose="02020603050405020304" pitchFamily="18" charset="0"/>
              </a:rPr>
              <a:t>c)</a:t>
            </a:r>
            <a:endParaRPr lang="en-US" altLang="en-CH" sz="2400">
              <a:cs typeface="Times New Roman" panose="02020603050405020304" pitchFamily="18" charset="0"/>
            </a:endParaRPr>
          </a:p>
        </p:txBody>
      </p:sp>
      <p:sp>
        <p:nvSpPr>
          <p:cNvPr id="44045" name="Text Box 13">
            <a:extLst>
              <a:ext uri="{FF2B5EF4-FFF2-40B4-BE49-F238E27FC236}">
                <a16:creationId xmlns:a16="http://schemas.microsoft.com/office/drawing/2014/main" id="{A6D5E825-8864-1A75-8603-3DF5928A5956}"/>
              </a:ext>
            </a:extLst>
          </p:cNvPr>
          <p:cNvSpPr txBox="1">
            <a:spLocks noChangeArrowheads="1"/>
          </p:cNvSpPr>
          <p:nvPr/>
        </p:nvSpPr>
        <p:spPr bwMode="auto">
          <a:xfrm>
            <a:off x="7620000" y="2584450"/>
            <a:ext cx="8382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700" b="1">
                <a:solidFill>
                  <a:srgbClr val="FFFFFF"/>
                </a:solidFill>
                <a:latin typeface="Arial" panose="020B0604020202020204" pitchFamily="34" charset="0"/>
                <a:cs typeface="Times New Roman" panose="02020603050405020304" pitchFamily="18" charset="0"/>
              </a:rPr>
              <a:t>d)</a:t>
            </a:r>
            <a:endParaRPr lang="en-US" altLang="en-CH" sz="2400">
              <a:cs typeface="Times New Roman" panose="02020603050405020304" pitchFamily="18" charset="0"/>
            </a:endParaRPr>
          </a:p>
        </p:txBody>
      </p:sp>
      <p:pic>
        <p:nvPicPr>
          <p:cNvPr id="44046" name="Picture 12">
            <a:extLst>
              <a:ext uri="{FF2B5EF4-FFF2-40B4-BE49-F238E27FC236}">
                <a16:creationId xmlns:a16="http://schemas.microsoft.com/office/drawing/2014/main" id="{96279DC8-7473-9A72-6585-7391610CF6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0963" y="4697413"/>
            <a:ext cx="2735262"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1">
            <a:extLst>
              <a:ext uri="{FF2B5EF4-FFF2-40B4-BE49-F238E27FC236}">
                <a16:creationId xmlns:a16="http://schemas.microsoft.com/office/drawing/2014/main" id="{087533E7-69BB-D94C-A542-7BA4CE034F6A}"/>
              </a:ext>
            </a:extLst>
          </p:cNvPr>
          <p:cNvPicPr>
            <a:picLocks noChangeAspect="1" noChangeArrowheads="1"/>
          </p:cNvPicPr>
          <p:nvPr/>
        </p:nvPicPr>
        <p:blipFill>
          <a:blip r:embed="rId7">
            <a:lum bright="30000" contrast="30000"/>
            <a:extLst>
              <a:ext uri="{28A0092B-C50C-407E-A947-70E740481C1C}">
                <a14:useLocalDpi xmlns:a14="http://schemas.microsoft.com/office/drawing/2010/main" val="0"/>
              </a:ext>
            </a:extLst>
          </a:blip>
          <a:srcRect/>
          <a:stretch>
            <a:fillRect/>
          </a:stretch>
        </p:blipFill>
        <p:spPr bwMode="auto">
          <a:xfrm>
            <a:off x="5435600" y="4697413"/>
            <a:ext cx="2735263"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8" name="Text Box 10">
            <a:extLst>
              <a:ext uri="{FF2B5EF4-FFF2-40B4-BE49-F238E27FC236}">
                <a16:creationId xmlns:a16="http://schemas.microsoft.com/office/drawing/2014/main" id="{D1385044-246D-7B4D-48E9-A5BFBB5C908C}"/>
              </a:ext>
            </a:extLst>
          </p:cNvPr>
          <p:cNvSpPr txBox="1">
            <a:spLocks noChangeArrowheads="1"/>
          </p:cNvSpPr>
          <p:nvPr/>
        </p:nvSpPr>
        <p:spPr bwMode="auto">
          <a:xfrm>
            <a:off x="700088" y="5176838"/>
            <a:ext cx="15097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2400"/>
              <a:t>Structrured</a:t>
            </a:r>
          </a:p>
        </p:txBody>
      </p:sp>
      <p:sp>
        <p:nvSpPr>
          <p:cNvPr id="44049" name="Text Box 9">
            <a:extLst>
              <a:ext uri="{FF2B5EF4-FFF2-40B4-BE49-F238E27FC236}">
                <a16:creationId xmlns:a16="http://schemas.microsoft.com/office/drawing/2014/main" id="{42DE0828-0329-535E-1955-25FEA4624715}"/>
              </a:ext>
            </a:extLst>
          </p:cNvPr>
          <p:cNvSpPr txBox="1">
            <a:spLocks noChangeArrowheads="1"/>
          </p:cNvSpPr>
          <p:nvPr/>
        </p:nvSpPr>
        <p:spPr bwMode="auto">
          <a:xfrm>
            <a:off x="3313113" y="0"/>
            <a:ext cx="150971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3200">
                <a:cs typeface="Times New Roman" panose="02020603050405020304" pitchFamily="18" charset="0"/>
              </a:rPr>
              <a:t>Input</a:t>
            </a:r>
            <a:endParaRPr lang="en-US" altLang="en-CH" sz="7200">
              <a:cs typeface="Times New Roman" panose="02020603050405020304" pitchFamily="18" charset="0"/>
            </a:endParaRPr>
          </a:p>
        </p:txBody>
      </p:sp>
      <p:sp>
        <p:nvSpPr>
          <p:cNvPr id="44050" name="Text Box 8">
            <a:extLst>
              <a:ext uri="{FF2B5EF4-FFF2-40B4-BE49-F238E27FC236}">
                <a16:creationId xmlns:a16="http://schemas.microsoft.com/office/drawing/2014/main" id="{FE9FAC2C-CDA3-654D-6374-584D89422B77}"/>
              </a:ext>
            </a:extLst>
          </p:cNvPr>
          <p:cNvSpPr txBox="1">
            <a:spLocks noChangeArrowheads="1"/>
          </p:cNvSpPr>
          <p:nvPr/>
        </p:nvSpPr>
        <p:spPr bwMode="auto">
          <a:xfrm>
            <a:off x="5995988" y="0"/>
            <a:ext cx="150971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2800">
                <a:cs typeface="Times New Roman" panose="02020603050405020304" pitchFamily="18" charset="0"/>
              </a:rPr>
              <a:t>Output</a:t>
            </a:r>
            <a:endParaRPr lang="en-US" altLang="en-CH" sz="6600">
              <a:cs typeface="Times New Roman" panose="02020603050405020304" pitchFamily="18" charset="0"/>
            </a:endParaRPr>
          </a:p>
        </p:txBody>
      </p:sp>
      <p:sp>
        <p:nvSpPr>
          <p:cNvPr id="44051" name="Text Box 7">
            <a:extLst>
              <a:ext uri="{FF2B5EF4-FFF2-40B4-BE49-F238E27FC236}">
                <a16:creationId xmlns:a16="http://schemas.microsoft.com/office/drawing/2014/main" id="{522E66C8-ACAF-4865-8DC0-AAF9246C5284}"/>
              </a:ext>
            </a:extLst>
          </p:cNvPr>
          <p:cNvSpPr txBox="1">
            <a:spLocks noChangeArrowheads="1"/>
          </p:cNvSpPr>
          <p:nvPr/>
        </p:nvSpPr>
        <p:spPr bwMode="auto">
          <a:xfrm>
            <a:off x="4768850" y="4700588"/>
            <a:ext cx="6699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700" b="1">
                <a:solidFill>
                  <a:srgbClr val="FFFFFF"/>
                </a:solidFill>
                <a:latin typeface="Arial" panose="020B0604020202020204" pitchFamily="34" charset="0"/>
                <a:cs typeface="Times New Roman" panose="02020603050405020304" pitchFamily="18" charset="0"/>
              </a:rPr>
              <a:t>e)</a:t>
            </a:r>
            <a:endParaRPr lang="en-US" altLang="en-CH" sz="2400">
              <a:cs typeface="Times New Roman" panose="02020603050405020304" pitchFamily="18" charset="0"/>
            </a:endParaRPr>
          </a:p>
        </p:txBody>
      </p:sp>
      <p:sp>
        <p:nvSpPr>
          <p:cNvPr id="44052" name="Text Box 6">
            <a:extLst>
              <a:ext uri="{FF2B5EF4-FFF2-40B4-BE49-F238E27FC236}">
                <a16:creationId xmlns:a16="http://schemas.microsoft.com/office/drawing/2014/main" id="{B1BBE732-1811-9778-EFC5-A9B7F23BCC0E}"/>
              </a:ext>
            </a:extLst>
          </p:cNvPr>
          <p:cNvSpPr txBox="1">
            <a:spLocks noChangeArrowheads="1"/>
          </p:cNvSpPr>
          <p:nvPr/>
        </p:nvSpPr>
        <p:spPr bwMode="auto">
          <a:xfrm>
            <a:off x="7620000" y="4700588"/>
            <a:ext cx="838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700" b="1">
                <a:solidFill>
                  <a:srgbClr val="FFFFFF"/>
                </a:solidFill>
                <a:latin typeface="Arial" panose="020B0604020202020204" pitchFamily="34" charset="0"/>
                <a:cs typeface="Times New Roman" panose="02020603050405020304" pitchFamily="18" charset="0"/>
              </a:rPr>
              <a:t>f)</a:t>
            </a:r>
            <a:endParaRPr lang="en-US" altLang="en-CH" sz="2400">
              <a:cs typeface="Times New Roman" panose="02020603050405020304" pitchFamily="18" charset="0"/>
            </a:endParaRPr>
          </a:p>
        </p:txBody>
      </p:sp>
      <p:sp>
        <p:nvSpPr>
          <p:cNvPr id="44053" name="Text Box 36">
            <a:extLst>
              <a:ext uri="{FF2B5EF4-FFF2-40B4-BE49-F238E27FC236}">
                <a16:creationId xmlns:a16="http://schemas.microsoft.com/office/drawing/2014/main" id="{8E5E398D-EB7F-C57D-2D47-6C3A88154FEA}"/>
              </a:ext>
            </a:extLst>
          </p:cNvPr>
          <p:cNvSpPr txBox="1">
            <a:spLocks noChangeArrowheads="1"/>
          </p:cNvSpPr>
          <p:nvPr/>
        </p:nvSpPr>
        <p:spPr bwMode="auto">
          <a:xfrm>
            <a:off x="822325" y="955675"/>
            <a:ext cx="121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Random</a:t>
            </a:r>
          </a:p>
        </p:txBody>
      </p:sp>
      <p:sp>
        <p:nvSpPr>
          <p:cNvPr id="44054" name="Line 37">
            <a:extLst>
              <a:ext uri="{FF2B5EF4-FFF2-40B4-BE49-F238E27FC236}">
                <a16:creationId xmlns:a16="http://schemas.microsoft.com/office/drawing/2014/main" id="{4CC48160-EECC-85D5-445E-76E51FA059C4}"/>
              </a:ext>
            </a:extLst>
          </p:cNvPr>
          <p:cNvSpPr>
            <a:spLocks noChangeShapeType="1"/>
          </p:cNvSpPr>
          <p:nvPr/>
        </p:nvSpPr>
        <p:spPr bwMode="auto">
          <a:xfrm>
            <a:off x="1447800" y="1828800"/>
            <a:ext cx="0" cy="1066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3112F159-371A-1B6B-A4C1-2690B3760275}"/>
              </a:ext>
            </a:extLst>
          </p:cNvPr>
          <p:cNvSpPr>
            <a:spLocks noGrp="1" noChangeArrowheads="1"/>
          </p:cNvSpPr>
          <p:nvPr>
            <p:ph type="title" idx="4294967295"/>
          </p:nvPr>
        </p:nvSpPr>
        <p:spPr/>
        <p:txBody>
          <a:bodyPr/>
          <a:lstStyle/>
          <a:p>
            <a:pPr eaLnBrk="1" hangingPunct="1"/>
            <a:r>
              <a:rPr lang="en-US" altLang="en-CH"/>
              <a:t>4</a:t>
            </a:r>
          </a:p>
        </p:txBody>
      </p:sp>
      <p:pic>
        <p:nvPicPr>
          <p:cNvPr id="45059" name="Picture 3">
            <a:extLst>
              <a:ext uri="{FF2B5EF4-FFF2-40B4-BE49-F238E27FC236}">
                <a16:creationId xmlns:a16="http://schemas.microsoft.com/office/drawing/2014/main" id="{4234216C-DEBF-5C3F-57F6-04E0CF3B8D6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966913"/>
            <a:ext cx="3290888"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Oval 4">
            <a:extLst>
              <a:ext uri="{FF2B5EF4-FFF2-40B4-BE49-F238E27FC236}">
                <a16:creationId xmlns:a16="http://schemas.microsoft.com/office/drawing/2014/main" id="{577F8008-FB45-D3DB-F9B0-7BB9BF3F17F2}"/>
              </a:ext>
            </a:extLst>
          </p:cNvPr>
          <p:cNvSpPr>
            <a:spLocks noChangeArrowheads="1"/>
          </p:cNvSpPr>
          <p:nvPr/>
        </p:nvSpPr>
        <p:spPr bwMode="auto">
          <a:xfrm rot="656614">
            <a:off x="3594100" y="3054350"/>
            <a:ext cx="304800" cy="3810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5061" name="Oval 5">
            <a:extLst>
              <a:ext uri="{FF2B5EF4-FFF2-40B4-BE49-F238E27FC236}">
                <a16:creationId xmlns:a16="http://schemas.microsoft.com/office/drawing/2014/main" id="{2134795D-D60C-9251-61FB-2A94E1186799}"/>
              </a:ext>
            </a:extLst>
          </p:cNvPr>
          <p:cNvSpPr>
            <a:spLocks noChangeArrowheads="1"/>
          </p:cNvSpPr>
          <p:nvPr/>
        </p:nvSpPr>
        <p:spPr bwMode="auto">
          <a:xfrm>
            <a:off x="5576888" y="3581400"/>
            <a:ext cx="457200" cy="4572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5062" name="Oval 6">
            <a:extLst>
              <a:ext uri="{FF2B5EF4-FFF2-40B4-BE49-F238E27FC236}">
                <a16:creationId xmlns:a16="http://schemas.microsoft.com/office/drawing/2014/main" id="{98000575-3EF9-8140-CFC8-EAA3E6F78899}"/>
              </a:ext>
            </a:extLst>
          </p:cNvPr>
          <p:cNvSpPr>
            <a:spLocks noChangeArrowheads="1"/>
          </p:cNvSpPr>
          <p:nvPr/>
        </p:nvSpPr>
        <p:spPr bwMode="auto">
          <a:xfrm>
            <a:off x="4090988" y="4419600"/>
            <a:ext cx="457200" cy="4572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5063" name="Line 7">
            <a:extLst>
              <a:ext uri="{FF2B5EF4-FFF2-40B4-BE49-F238E27FC236}">
                <a16:creationId xmlns:a16="http://schemas.microsoft.com/office/drawing/2014/main" id="{AA8CA1B4-6BE4-BDC5-F9F0-B3F8EEB51EF3}"/>
              </a:ext>
            </a:extLst>
          </p:cNvPr>
          <p:cNvSpPr>
            <a:spLocks noChangeShapeType="1"/>
          </p:cNvSpPr>
          <p:nvPr/>
        </p:nvSpPr>
        <p:spPr bwMode="auto">
          <a:xfrm flipV="1">
            <a:off x="3748088" y="1676400"/>
            <a:ext cx="7620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5064" name="Text Box 8">
            <a:extLst>
              <a:ext uri="{FF2B5EF4-FFF2-40B4-BE49-F238E27FC236}">
                <a16:creationId xmlns:a16="http://schemas.microsoft.com/office/drawing/2014/main" id="{84DE7EDE-C6B3-A357-8795-CF8E46C8DDEF}"/>
              </a:ext>
            </a:extLst>
          </p:cNvPr>
          <p:cNvSpPr txBox="1">
            <a:spLocks noChangeArrowheads="1"/>
          </p:cNvSpPr>
          <p:nvPr/>
        </p:nvSpPr>
        <p:spPr bwMode="auto">
          <a:xfrm>
            <a:off x="3367088" y="13716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cs typeface="Arial" panose="020B0604020202020204" pitchFamily="34" charset="0"/>
              </a:rPr>
              <a:t>Splitting</a:t>
            </a:r>
          </a:p>
        </p:txBody>
      </p:sp>
      <p:sp>
        <p:nvSpPr>
          <p:cNvPr id="45065" name="Line 9">
            <a:extLst>
              <a:ext uri="{FF2B5EF4-FFF2-40B4-BE49-F238E27FC236}">
                <a16:creationId xmlns:a16="http://schemas.microsoft.com/office/drawing/2014/main" id="{9B05F38F-0A75-2081-1551-AEE8CB62799E}"/>
              </a:ext>
            </a:extLst>
          </p:cNvPr>
          <p:cNvSpPr>
            <a:spLocks noChangeShapeType="1"/>
          </p:cNvSpPr>
          <p:nvPr/>
        </p:nvSpPr>
        <p:spPr bwMode="auto">
          <a:xfrm flipH="1">
            <a:off x="3900488" y="4876800"/>
            <a:ext cx="381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5066" name="Text Box 10">
            <a:extLst>
              <a:ext uri="{FF2B5EF4-FFF2-40B4-BE49-F238E27FC236}">
                <a16:creationId xmlns:a16="http://schemas.microsoft.com/office/drawing/2014/main" id="{0A753910-ECCD-C37C-18BA-24BEAD5B76AB}"/>
              </a:ext>
            </a:extLst>
          </p:cNvPr>
          <p:cNvSpPr txBox="1">
            <a:spLocks noChangeArrowheads="1"/>
          </p:cNvSpPr>
          <p:nvPr/>
        </p:nvSpPr>
        <p:spPr bwMode="auto">
          <a:xfrm>
            <a:off x="3367088" y="55626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cs typeface="Arial" panose="020B0604020202020204" pitchFamily="34" charset="0"/>
              </a:rPr>
              <a:t>Multiple splitting</a:t>
            </a:r>
          </a:p>
        </p:txBody>
      </p:sp>
      <p:sp>
        <p:nvSpPr>
          <p:cNvPr id="45067" name="Line 11">
            <a:extLst>
              <a:ext uri="{FF2B5EF4-FFF2-40B4-BE49-F238E27FC236}">
                <a16:creationId xmlns:a16="http://schemas.microsoft.com/office/drawing/2014/main" id="{99D39876-9252-B227-786D-DDFCE455AE91}"/>
              </a:ext>
            </a:extLst>
          </p:cNvPr>
          <p:cNvSpPr>
            <a:spLocks noChangeShapeType="1"/>
          </p:cNvSpPr>
          <p:nvPr/>
        </p:nvSpPr>
        <p:spPr bwMode="auto">
          <a:xfrm flipH="1">
            <a:off x="5729288" y="4038600"/>
            <a:ext cx="762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5068" name="Text Box 12">
            <a:extLst>
              <a:ext uri="{FF2B5EF4-FFF2-40B4-BE49-F238E27FC236}">
                <a16:creationId xmlns:a16="http://schemas.microsoft.com/office/drawing/2014/main" id="{A7132886-4F53-5F03-D0F8-4370002E16DC}"/>
              </a:ext>
            </a:extLst>
          </p:cNvPr>
          <p:cNvSpPr txBox="1">
            <a:spLocks noChangeArrowheads="1"/>
          </p:cNvSpPr>
          <p:nvPr/>
        </p:nvSpPr>
        <p:spPr bwMode="auto">
          <a:xfrm>
            <a:off x="5272088" y="54864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cs typeface="Arial" panose="020B0604020202020204" pitchFamily="34" charset="0"/>
              </a:rPr>
              <a:t>Fusion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95E3383-EBA2-CD6F-691E-F082C0108F06}"/>
              </a:ext>
            </a:extLst>
          </p:cNvPr>
          <p:cNvSpPr>
            <a:spLocks noGrp="1" noChangeArrowheads="1"/>
          </p:cNvSpPr>
          <p:nvPr>
            <p:ph type="title" idx="4294967295"/>
          </p:nvPr>
        </p:nvSpPr>
        <p:spPr/>
        <p:txBody>
          <a:bodyPr/>
          <a:lstStyle/>
          <a:p>
            <a:pPr eaLnBrk="1" hangingPunct="1"/>
            <a:r>
              <a:rPr lang="en-US" altLang="en-CH"/>
              <a:t>10</a:t>
            </a:r>
          </a:p>
        </p:txBody>
      </p:sp>
      <p:pic>
        <p:nvPicPr>
          <p:cNvPr id="47107" name="Picture 3">
            <a:extLst>
              <a:ext uri="{FF2B5EF4-FFF2-40B4-BE49-F238E27FC236}">
                <a16:creationId xmlns:a16="http://schemas.microsoft.com/office/drawing/2014/main" id="{A806997C-6656-BE23-5C98-84CD078D8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966913"/>
            <a:ext cx="3290888"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Oval 4">
            <a:extLst>
              <a:ext uri="{FF2B5EF4-FFF2-40B4-BE49-F238E27FC236}">
                <a16:creationId xmlns:a16="http://schemas.microsoft.com/office/drawing/2014/main" id="{0F2DD732-A895-BB61-387D-D41DC9B8E288}"/>
              </a:ext>
            </a:extLst>
          </p:cNvPr>
          <p:cNvSpPr>
            <a:spLocks noChangeArrowheads="1"/>
          </p:cNvSpPr>
          <p:nvPr/>
        </p:nvSpPr>
        <p:spPr bwMode="auto">
          <a:xfrm rot="656614">
            <a:off x="3594100" y="3054350"/>
            <a:ext cx="304800" cy="3810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7109" name="Oval 5">
            <a:extLst>
              <a:ext uri="{FF2B5EF4-FFF2-40B4-BE49-F238E27FC236}">
                <a16:creationId xmlns:a16="http://schemas.microsoft.com/office/drawing/2014/main" id="{494DB013-EAEB-404A-731E-F46440A41FEF}"/>
              </a:ext>
            </a:extLst>
          </p:cNvPr>
          <p:cNvSpPr>
            <a:spLocks noChangeArrowheads="1"/>
          </p:cNvSpPr>
          <p:nvPr/>
        </p:nvSpPr>
        <p:spPr bwMode="auto">
          <a:xfrm>
            <a:off x="5576888" y="3581400"/>
            <a:ext cx="457200" cy="4572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7110" name="Oval 6">
            <a:extLst>
              <a:ext uri="{FF2B5EF4-FFF2-40B4-BE49-F238E27FC236}">
                <a16:creationId xmlns:a16="http://schemas.microsoft.com/office/drawing/2014/main" id="{C2D696D4-9EBF-A758-F38C-853102C851C6}"/>
              </a:ext>
            </a:extLst>
          </p:cNvPr>
          <p:cNvSpPr>
            <a:spLocks noChangeArrowheads="1"/>
          </p:cNvSpPr>
          <p:nvPr/>
        </p:nvSpPr>
        <p:spPr bwMode="auto">
          <a:xfrm>
            <a:off x="4090988" y="4419600"/>
            <a:ext cx="457200" cy="4572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7111" name="Line 7">
            <a:extLst>
              <a:ext uri="{FF2B5EF4-FFF2-40B4-BE49-F238E27FC236}">
                <a16:creationId xmlns:a16="http://schemas.microsoft.com/office/drawing/2014/main" id="{4078AFA4-17A3-F972-04DB-F89CF00981B9}"/>
              </a:ext>
            </a:extLst>
          </p:cNvPr>
          <p:cNvSpPr>
            <a:spLocks noChangeShapeType="1"/>
          </p:cNvSpPr>
          <p:nvPr/>
        </p:nvSpPr>
        <p:spPr bwMode="auto">
          <a:xfrm flipV="1">
            <a:off x="3748088" y="1676400"/>
            <a:ext cx="7620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7112" name="Text Box 8">
            <a:extLst>
              <a:ext uri="{FF2B5EF4-FFF2-40B4-BE49-F238E27FC236}">
                <a16:creationId xmlns:a16="http://schemas.microsoft.com/office/drawing/2014/main" id="{D607B8EB-4A61-24B9-0DEB-E1266B1650B0}"/>
              </a:ext>
            </a:extLst>
          </p:cNvPr>
          <p:cNvSpPr txBox="1">
            <a:spLocks noChangeArrowheads="1"/>
          </p:cNvSpPr>
          <p:nvPr/>
        </p:nvSpPr>
        <p:spPr bwMode="auto">
          <a:xfrm>
            <a:off x="3367088" y="13716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cs typeface="Arial" panose="020B0604020202020204" pitchFamily="34" charset="0"/>
              </a:rPr>
              <a:t>Splitting</a:t>
            </a:r>
          </a:p>
        </p:txBody>
      </p:sp>
      <p:sp>
        <p:nvSpPr>
          <p:cNvPr id="47113" name="Line 9">
            <a:extLst>
              <a:ext uri="{FF2B5EF4-FFF2-40B4-BE49-F238E27FC236}">
                <a16:creationId xmlns:a16="http://schemas.microsoft.com/office/drawing/2014/main" id="{7305C66A-0D27-FC5F-6C4B-07E24F87080C}"/>
              </a:ext>
            </a:extLst>
          </p:cNvPr>
          <p:cNvSpPr>
            <a:spLocks noChangeShapeType="1"/>
          </p:cNvSpPr>
          <p:nvPr/>
        </p:nvSpPr>
        <p:spPr bwMode="auto">
          <a:xfrm flipH="1">
            <a:off x="3900488" y="4876800"/>
            <a:ext cx="381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7114" name="Text Box 10">
            <a:extLst>
              <a:ext uri="{FF2B5EF4-FFF2-40B4-BE49-F238E27FC236}">
                <a16:creationId xmlns:a16="http://schemas.microsoft.com/office/drawing/2014/main" id="{BCFA9BFE-A327-E747-EF20-D0B10B9051CE}"/>
              </a:ext>
            </a:extLst>
          </p:cNvPr>
          <p:cNvSpPr txBox="1">
            <a:spLocks noChangeArrowheads="1"/>
          </p:cNvSpPr>
          <p:nvPr/>
        </p:nvSpPr>
        <p:spPr bwMode="auto">
          <a:xfrm>
            <a:off x="3367088" y="55626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cs typeface="Arial" panose="020B0604020202020204" pitchFamily="34" charset="0"/>
              </a:rPr>
              <a:t>Multiple splitting</a:t>
            </a:r>
          </a:p>
        </p:txBody>
      </p:sp>
      <p:sp>
        <p:nvSpPr>
          <p:cNvPr id="47115" name="Line 11">
            <a:extLst>
              <a:ext uri="{FF2B5EF4-FFF2-40B4-BE49-F238E27FC236}">
                <a16:creationId xmlns:a16="http://schemas.microsoft.com/office/drawing/2014/main" id="{39176DC2-9726-EF13-A0B8-6B8316DB7AFD}"/>
              </a:ext>
            </a:extLst>
          </p:cNvPr>
          <p:cNvSpPr>
            <a:spLocks noChangeShapeType="1"/>
          </p:cNvSpPr>
          <p:nvPr/>
        </p:nvSpPr>
        <p:spPr bwMode="auto">
          <a:xfrm flipH="1">
            <a:off x="5729288" y="4038600"/>
            <a:ext cx="762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7116" name="Text Box 12">
            <a:extLst>
              <a:ext uri="{FF2B5EF4-FFF2-40B4-BE49-F238E27FC236}">
                <a16:creationId xmlns:a16="http://schemas.microsoft.com/office/drawing/2014/main" id="{20A72D24-4DFB-F1EC-793A-5F5284BE0AE6}"/>
              </a:ext>
            </a:extLst>
          </p:cNvPr>
          <p:cNvSpPr txBox="1">
            <a:spLocks noChangeArrowheads="1"/>
          </p:cNvSpPr>
          <p:nvPr/>
        </p:nvSpPr>
        <p:spPr bwMode="auto">
          <a:xfrm>
            <a:off x="5272088" y="54864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cs typeface="Arial" panose="020B0604020202020204" pitchFamily="34" charset="0"/>
              </a:rPr>
              <a:t>Fusion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2">
            <a:extLst>
              <a:ext uri="{FF2B5EF4-FFF2-40B4-BE49-F238E27FC236}">
                <a16:creationId xmlns:a16="http://schemas.microsoft.com/office/drawing/2014/main" id="{E57D64C2-1A30-2D7A-C05F-B7A077D83F4F}"/>
              </a:ext>
            </a:extLst>
          </p:cNvPr>
          <p:cNvGrpSpPr>
            <a:grpSpLocks/>
          </p:cNvGrpSpPr>
          <p:nvPr/>
        </p:nvGrpSpPr>
        <p:grpSpPr bwMode="auto">
          <a:xfrm>
            <a:off x="838200" y="3124200"/>
            <a:ext cx="6858000" cy="1539875"/>
            <a:chOff x="816" y="1440"/>
            <a:chExt cx="4320" cy="970"/>
          </a:xfrm>
        </p:grpSpPr>
        <p:pic>
          <p:nvPicPr>
            <p:cNvPr id="49163" name="Picture 3">
              <a:extLst>
                <a:ext uri="{FF2B5EF4-FFF2-40B4-BE49-F238E27FC236}">
                  <a16:creationId xmlns:a16="http://schemas.microsoft.com/office/drawing/2014/main" id="{870CB5F2-4B06-4969-E293-815DBAD6A0A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440"/>
              <a:ext cx="967" cy="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4">
              <a:extLst>
                <a:ext uri="{FF2B5EF4-FFF2-40B4-BE49-F238E27FC236}">
                  <a16:creationId xmlns:a16="http://schemas.microsoft.com/office/drawing/2014/main" id="{C23E3E63-1497-EEFD-9BEF-8F0561BF3A6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440"/>
              <a:ext cx="967" cy="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5">
              <a:extLst>
                <a:ext uri="{FF2B5EF4-FFF2-40B4-BE49-F238E27FC236}">
                  <a16:creationId xmlns:a16="http://schemas.microsoft.com/office/drawing/2014/main" id="{F7543AC9-EAD0-F418-95A2-E3A64A2C323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 y="1440"/>
              <a:ext cx="967" cy="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6">
              <a:extLst>
                <a:ext uri="{FF2B5EF4-FFF2-40B4-BE49-F238E27FC236}">
                  <a16:creationId xmlns:a16="http://schemas.microsoft.com/office/drawing/2014/main" id="{35D825A8-D63B-BA15-E0B1-38E2C9D92E4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9" y="1440"/>
              <a:ext cx="967" cy="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155" name="Text Box 7">
            <a:extLst>
              <a:ext uri="{FF2B5EF4-FFF2-40B4-BE49-F238E27FC236}">
                <a16:creationId xmlns:a16="http://schemas.microsoft.com/office/drawing/2014/main" id="{68E88A6B-E6DB-EB5A-311E-1AD3670B906A}"/>
              </a:ext>
            </a:extLst>
          </p:cNvPr>
          <p:cNvSpPr txBox="1">
            <a:spLocks noChangeArrowheads="1"/>
          </p:cNvSpPr>
          <p:nvPr/>
        </p:nvSpPr>
        <p:spPr bwMode="auto">
          <a:xfrm>
            <a:off x="1676400" y="1752600"/>
            <a:ext cx="594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2800">
                <a:cs typeface="Arial" panose="020B0604020202020204" pitchFamily="34" charset="0"/>
              </a:rPr>
              <a:t>Input energy from 0.44mJ to 0.90mJ</a:t>
            </a:r>
          </a:p>
        </p:txBody>
      </p:sp>
      <p:sp>
        <p:nvSpPr>
          <p:cNvPr id="49156" name="Rectangle 8">
            <a:extLst>
              <a:ext uri="{FF2B5EF4-FFF2-40B4-BE49-F238E27FC236}">
                <a16:creationId xmlns:a16="http://schemas.microsoft.com/office/drawing/2014/main" id="{8D288734-29AB-BD16-4F9E-090C362C6884}"/>
              </a:ext>
            </a:extLst>
          </p:cNvPr>
          <p:cNvSpPr>
            <a:spLocks noGrp="1" noChangeArrowheads="1"/>
          </p:cNvSpPr>
          <p:nvPr>
            <p:ph type="title" idx="4294967295"/>
          </p:nvPr>
        </p:nvSpPr>
        <p:spPr>
          <a:xfrm>
            <a:off x="685800" y="228600"/>
            <a:ext cx="7772400" cy="1143000"/>
          </a:xfrm>
        </p:spPr>
        <p:txBody>
          <a:bodyPr/>
          <a:lstStyle/>
          <a:p>
            <a:pPr eaLnBrk="1" hangingPunct="1"/>
            <a:r>
              <a:rPr lang="en-US" altLang="en-CH" sz="4000" b="1"/>
              <a:t>Conical emission and seeding</a:t>
            </a:r>
          </a:p>
        </p:txBody>
      </p:sp>
      <p:grpSp>
        <p:nvGrpSpPr>
          <p:cNvPr id="49157" name="Group 9">
            <a:extLst>
              <a:ext uri="{FF2B5EF4-FFF2-40B4-BE49-F238E27FC236}">
                <a16:creationId xmlns:a16="http://schemas.microsoft.com/office/drawing/2014/main" id="{FFFFE9DB-FEFE-9E0B-2916-E48F42C7B662}"/>
              </a:ext>
            </a:extLst>
          </p:cNvPr>
          <p:cNvGrpSpPr>
            <a:grpSpLocks/>
          </p:cNvGrpSpPr>
          <p:nvPr/>
        </p:nvGrpSpPr>
        <p:grpSpPr bwMode="auto">
          <a:xfrm>
            <a:off x="8153400" y="3113088"/>
            <a:ext cx="762000" cy="1535112"/>
            <a:chOff x="3696" y="2201"/>
            <a:chExt cx="480" cy="967"/>
          </a:xfrm>
        </p:grpSpPr>
        <p:grpSp>
          <p:nvGrpSpPr>
            <p:cNvPr id="49158" name="Group 10">
              <a:extLst>
                <a:ext uri="{FF2B5EF4-FFF2-40B4-BE49-F238E27FC236}">
                  <a16:creationId xmlns:a16="http://schemas.microsoft.com/office/drawing/2014/main" id="{9059A596-F31D-EE39-16D9-BE2011A284B2}"/>
                </a:ext>
              </a:extLst>
            </p:cNvPr>
            <p:cNvGrpSpPr>
              <a:grpSpLocks/>
            </p:cNvGrpSpPr>
            <p:nvPr/>
          </p:nvGrpSpPr>
          <p:grpSpPr bwMode="auto">
            <a:xfrm>
              <a:off x="3792" y="2201"/>
              <a:ext cx="96" cy="967"/>
              <a:chOff x="2880" y="2201"/>
              <a:chExt cx="96" cy="967"/>
            </a:xfrm>
          </p:grpSpPr>
          <p:sp>
            <p:nvSpPr>
              <p:cNvPr id="49160" name="Line 11">
                <a:extLst>
                  <a:ext uri="{FF2B5EF4-FFF2-40B4-BE49-F238E27FC236}">
                    <a16:creationId xmlns:a16="http://schemas.microsoft.com/office/drawing/2014/main" id="{657B65FA-B9B3-CFBD-ADE5-981FE767460D}"/>
                  </a:ext>
                </a:extLst>
              </p:cNvPr>
              <p:cNvSpPr>
                <a:spLocks noChangeShapeType="1"/>
              </p:cNvSpPr>
              <p:nvPr/>
            </p:nvSpPr>
            <p:spPr bwMode="auto">
              <a:xfrm>
                <a:off x="2928" y="2201"/>
                <a:ext cx="0" cy="967"/>
              </a:xfrm>
              <a:prstGeom prst="line">
                <a:avLst/>
              </a:prstGeom>
              <a:noFill/>
              <a:ln w="19050">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9161" name="Line 12">
                <a:extLst>
                  <a:ext uri="{FF2B5EF4-FFF2-40B4-BE49-F238E27FC236}">
                    <a16:creationId xmlns:a16="http://schemas.microsoft.com/office/drawing/2014/main" id="{10A22859-31AE-825E-F6D6-76F7452D5D4E}"/>
                  </a:ext>
                </a:extLst>
              </p:cNvPr>
              <p:cNvSpPr>
                <a:spLocks noChangeShapeType="1"/>
              </p:cNvSpPr>
              <p:nvPr/>
            </p:nvSpPr>
            <p:spPr bwMode="auto">
              <a:xfrm>
                <a:off x="2880" y="3168"/>
                <a:ext cx="9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49162" name="Line 13">
                <a:extLst>
                  <a:ext uri="{FF2B5EF4-FFF2-40B4-BE49-F238E27FC236}">
                    <a16:creationId xmlns:a16="http://schemas.microsoft.com/office/drawing/2014/main" id="{635EFE13-1B43-FE53-1661-9A9DF02B52C8}"/>
                  </a:ext>
                </a:extLst>
              </p:cNvPr>
              <p:cNvSpPr>
                <a:spLocks noChangeShapeType="1"/>
              </p:cNvSpPr>
              <p:nvPr/>
            </p:nvSpPr>
            <p:spPr bwMode="auto">
              <a:xfrm>
                <a:off x="2880" y="2208"/>
                <a:ext cx="9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sp useBgFill="1">
          <p:nvSpPr>
            <p:cNvPr id="49159" name="Text Box 14">
              <a:extLst>
                <a:ext uri="{FF2B5EF4-FFF2-40B4-BE49-F238E27FC236}">
                  <a16:creationId xmlns:a16="http://schemas.microsoft.com/office/drawing/2014/main" id="{3F98520A-5544-9A27-E947-57AFAA73D76A}"/>
                </a:ext>
              </a:extLst>
            </p:cNvPr>
            <p:cNvSpPr txBox="1">
              <a:spLocks noChangeArrowheads="1"/>
            </p:cNvSpPr>
            <p:nvPr/>
          </p:nvSpPr>
          <p:spPr bwMode="auto">
            <a:xfrm>
              <a:off x="3696" y="2524"/>
              <a:ext cx="480" cy="212"/>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600">
                  <a:cs typeface="Arial" panose="020B0604020202020204" pitchFamily="34" charset="0"/>
                </a:rPr>
                <a:t>0.2mm</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445099F-449D-5536-05C6-EA19E19D411E}"/>
              </a:ext>
            </a:extLst>
          </p:cNvPr>
          <p:cNvSpPr>
            <a:spLocks noGrp="1" noChangeArrowheads="1"/>
          </p:cNvSpPr>
          <p:nvPr>
            <p:ph type="title"/>
          </p:nvPr>
        </p:nvSpPr>
        <p:spPr/>
        <p:txBody>
          <a:bodyPr/>
          <a:lstStyle/>
          <a:p>
            <a:pPr eaLnBrk="1" hangingPunct="1"/>
            <a:r>
              <a:rPr lang="en-US" altLang="en-CH"/>
              <a:t>Optics and Electronics</a:t>
            </a:r>
          </a:p>
        </p:txBody>
      </p:sp>
      <p:sp>
        <p:nvSpPr>
          <p:cNvPr id="18435" name="Rectangle 4">
            <a:extLst>
              <a:ext uri="{FF2B5EF4-FFF2-40B4-BE49-F238E27FC236}">
                <a16:creationId xmlns:a16="http://schemas.microsoft.com/office/drawing/2014/main" id="{6D521B0F-854C-8B49-90EB-2DE3C300D0B7}"/>
              </a:ext>
            </a:extLst>
          </p:cNvPr>
          <p:cNvSpPr>
            <a:spLocks noGrp="1" noChangeArrowheads="1"/>
          </p:cNvSpPr>
          <p:nvPr>
            <p:ph type="body" sz="half" idx="1"/>
          </p:nvPr>
        </p:nvSpPr>
        <p:spPr>
          <a:xfrm>
            <a:off x="2438400" y="1981200"/>
            <a:ext cx="4876800" cy="4114800"/>
          </a:xfrm>
        </p:spPr>
        <p:txBody>
          <a:bodyPr/>
          <a:lstStyle/>
          <a:p>
            <a:pPr eaLnBrk="1" hangingPunct="1">
              <a:buFontTx/>
              <a:buNone/>
            </a:pPr>
            <a:r>
              <a:rPr lang="en-US" altLang="en-CH" sz="3200"/>
              <a:t>Conventional Wisdom</a:t>
            </a:r>
          </a:p>
          <a:p>
            <a:pPr lvl="1" eaLnBrk="1" hangingPunct="1"/>
            <a:r>
              <a:rPr lang="en-US" altLang="en-CH" sz="2800">
                <a:ea typeface="ＭＳ Ｐゴシック" panose="020B0600070205080204" pitchFamily="34" charset="-128"/>
              </a:rPr>
              <a:t>Electrons  compute </a:t>
            </a:r>
          </a:p>
          <a:p>
            <a:pPr lvl="1" eaLnBrk="1" hangingPunct="1"/>
            <a:r>
              <a:rPr lang="en-US" altLang="en-CH" sz="2800">
                <a:ea typeface="ＭＳ Ｐゴシック" panose="020B0600070205080204" pitchFamily="34" charset="-128"/>
              </a:rPr>
              <a:t>Photons communicate</a:t>
            </a:r>
          </a:p>
          <a:p>
            <a:pPr lvl="1" eaLnBrk="1" hangingPunct="1"/>
            <a:endParaRPr lang="en-US" altLang="en-CH" sz="2800">
              <a:ea typeface="ＭＳ Ｐゴシック" panose="020B0600070205080204" pitchFamily="34" charset="-128"/>
            </a:endParaRPr>
          </a:p>
          <a:p>
            <a:pPr eaLnBrk="1" hangingPunct="1">
              <a:buFontTx/>
              <a:buNone/>
            </a:pPr>
            <a:r>
              <a:rPr lang="en-US" altLang="en-CH" sz="3200"/>
              <a:t>Another Point of View</a:t>
            </a:r>
          </a:p>
          <a:p>
            <a:pPr lvl="1" eaLnBrk="1" hangingPunct="1"/>
            <a:r>
              <a:rPr lang="en-US" altLang="en-CH" sz="2800">
                <a:ea typeface="ＭＳ Ｐゴシック" panose="020B0600070205080204" pitchFamily="34" charset="-128"/>
              </a:rPr>
              <a:t>Bound vs free charges</a:t>
            </a:r>
          </a:p>
          <a:p>
            <a:pPr eaLnBrk="1" hangingPunct="1"/>
            <a:endParaRPr lang="en-US" altLang="en-CH"/>
          </a:p>
          <a:p>
            <a:pPr eaLnBrk="1" hangingPunct="1"/>
            <a:endParaRPr lang="en-US" altLang="en-CH"/>
          </a:p>
          <a:p>
            <a:pPr eaLnBrk="1" hangingPunct="1">
              <a:buFontTx/>
              <a:buNone/>
            </a:pPr>
            <a:endParaRPr lang="en-US" altLang="en-CH"/>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DF9D1D0B-9657-B8DD-297D-70CA9F53BDBD}"/>
              </a:ext>
            </a:extLst>
          </p:cNvPr>
          <p:cNvSpPr txBox="1">
            <a:spLocks noChangeArrowheads="1"/>
          </p:cNvSpPr>
          <p:nvPr/>
        </p:nvSpPr>
        <p:spPr bwMode="auto">
          <a:xfrm>
            <a:off x="1219200" y="601980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2400">
                <a:cs typeface="Arial" panose="020B0604020202020204" pitchFamily="34" charset="0"/>
              </a:rPr>
              <a:t>Images are 0.54mm x 0.54mm</a:t>
            </a:r>
          </a:p>
        </p:txBody>
      </p:sp>
      <p:grpSp>
        <p:nvGrpSpPr>
          <p:cNvPr id="51203" name="Group 3">
            <a:extLst>
              <a:ext uri="{FF2B5EF4-FFF2-40B4-BE49-F238E27FC236}">
                <a16:creationId xmlns:a16="http://schemas.microsoft.com/office/drawing/2014/main" id="{590601A2-6951-10C3-6312-39721D3CC41C}"/>
              </a:ext>
            </a:extLst>
          </p:cNvPr>
          <p:cNvGrpSpPr>
            <a:grpSpLocks/>
          </p:cNvGrpSpPr>
          <p:nvPr/>
        </p:nvGrpSpPr>
        <p:grpSpPr bwMode="auto">
          <a:xfrm>
            <a:off x="750888" y="2057400"/>
            <a:ext cx="7631112" cy="3657600"/>
            <a:chOff x="473" y="816"/>
            <a:chExt cx="4807" cy="2304"/>
          </a:xfrm>
        </p:grpSpPr>
        <p:pic>
          <p:nvPicPr>
            <p:cNvPr id="51205" name="Picture 4">
              <a:extLst>
                <a:ext uri="{FF2B5EF4-FFF2-40B4-BE49-F238E27FC236}">
                  <a16:creationId xmlns:a16="http://schemas.microsoft.com/office/drawing/2014/main" id="{369843FB-AF4D-A760-CA5F-763DCED52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 y="1306"/>
              <a:ext cx="1543" cy="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5">
              <a:extLst>
                <a:ext uri="{FF2B5EF4-FFF2-40B4-BE49-F238E27FC236}">
                  <a16:creationId xmlns:a16="http://schemas.microsoft.com/office/drawing/2014/main" id="{6C5ECD33-9030-0D0A-8B82-6AEC13726DE5}"/>
                </a:ext>
              </a:extLst>
            </p:cNvPr>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2105" y="1306"/>
              <a:ext cx="1543" cy="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6">
              <a:extLst>
                <a:ext uri="{FF2B5EF4-FFF2-40B4-BE49-F238E27FC236}">
                  <a16:creationId xmlns:a16="http://schemas.microsoft.com/office/drawing/2014/main" id="{72DEE860-AAB9-B3F8-F0BF-961863A1CA32}"/>
                </a:ext>
              </a:extLst>
            </p:cNvPr>
            <p:cNvPicPr>
              <a:picLocks noChangeAspect="1" noChangeArrowheads="1"/>
            </p:cNvPicPr>
            <p:nvPr/>
          </p:nvPicPr>
          <p:blipFill>
            <a:blip r:embed="rId5">
              <a:lum bright="18000" contrast="36000"/>
              <a:extLst>
                <a:ext uri="{28A0092B-C50C-407E-A947-70E740481C1C}">
                  <a14:useLocalDpi xmlns:a14="http://schemas.microsoft.com/office/drawing/2010/main" val="0"/>
                </a:ext>
              </a:extLst>
            </a:blip>
            <a:srcRect/>
            <a:stretch>
              <a:fillRect/>
            </a:stretch>
          </p:blipFill>
          <p:spPr bwMode="auto">
            <a:xfrm>
              <a:off x="3737" y="1306"/>
              <a:ext cx="1543" cy="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 Box 7">
              <a:extLst>
                <a:ext uri="{FF2B5EF4-FFF2-40B4-BE49-F238E27FC236}">
                  <a16:creationId xmlns:a16="http://schemas.microsoft.com/office/drawing/2014/main" id="{423628B6-8F31-65E5-1AE8-6F9C0045058A}"/>
                </a:ext>
              </a:extLst>
            </p:cNvPr>
            <p:cNvSpPr txBox="1">
              <a:spLocks noChangeArrowheads="1"/>
            </p:cNvSpPr>
            <p:nvPr/>
          </p:nvSpPr>
          <p:spPr bwMode="auto">
            <a:xfrm>
              <a:off x="768" y="970"/>
              <a:ext cx="86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2000">
                  <a:cs typeface="Arial" panose="020B0604020202020204" pitchFamily="34" charset="0"/>
                </a:rPr>
                <a:t>Input beam</a:t>
              </a:r>
            </a:p>
          </p:txBody>
        </p:sp>
        <p:sp>
          <p:nvSpPr>
            <p:cNvPr id="51209" name="Text Box 8">
              <a:extLst>
                <a:ext uri="{FF2B5EF4-FFF2-40B4-BE49-F238E27FC236}">
                  <a16:creationId xmlns:a16="http://schemas.microsoft.com/office/drawing/2014/main" id="{17625CDB-2CE2-0A63-B47E-C8BD5C2DA511}"/>
                </a:ext>
              </a:extLst>
            </p:cNvPr>
            <p:cNvSpPr txBox="1">
              <a:spLocks noChangeArrowheads="1"/>
            </p:cNvSpPr>
            <p:nvPr/>
          </p:nvSpPr>
          <p:spPr bwMode="auto">
            <a:xfrm>
              <a:off x="2304" y="816"/>
              <a:ext cx="115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2000">
                  <a:cs typeface="Arial" panose="020B0604020202020204" pitchFamily="34" charset="0"/>
                </a:rPr>
                <a:t>Output (Experiment)</a:t>
              </a:r>
            </a:p>
          </p:txBody>
        </p:sp>
        <p:sp>
          <p:nvSpPr>
            <p:cNvPr id="51210" name="Text Box 9">
              <a:extLst>
                <a:ext uri="{FF2B5EF4-FFF2-40B4-BE49-F238E27FC236}">
                  <a16:creationId xmlns:a16="http://schemas.microsoft.com/office/drawing/2014/main" id="{20BFEDF9-A13D-9BD5-CD69-808F2664BB0A}"/>
                </a:ext>
              </a:extLst>
            </p:cNvPr>
            <p:cNvSpPr txBox="1">
              <a:spLocks noChangeArrowheads="1"/>
            </p:cNvSpPr>
            <p:nvPr/>
          </p:nvSpPr>
          <p:spPr bwMode="auto">
            <a:xfrm>
              <a:off x="4032" y="816"/>
              <a:ext cx="100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2000">
                  <a:cs typeface="Arial" panose="020B0604020202020204" pitchFamily="34" charset="0"/>
                </a:rPr>
                <a:t>Output (Simulation)</a:t>
              </a:r>
            </a:p>
          </p:txBody>
        </p:sp>
        <p:sp>
          <p:nvSpPr>
            <p:cNvPr id="51211" name="Text Box 10">
              <a:extLst>
                <a:ext uri="{FF2B5EF4-FFF2-40B4-BE49-F238E27FC236}">
                  <a16:creationId xmlns:a16="http://schemas.microsoft.com/office/drawing/2014/main" id="{BBB856E5-4E28-4990-C770-4935A8015B8D}"/>
                </a:ext>
              </a:extLst>
            </p:cNvPr>
            <p:cNvSpPr txBox="1">
              <a:spLocks noChangeArrowheads="1"/>
            </p:cNvSpPr>
            <p:nvPr/>
          </p:nvSpPr>
          <p:spPr bwMode="auto">
            <a:xfrm>
              <a:off x="1008" y="2832"/>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2400">
                  <a:latin typeface="Arial" panose="020B0604020202020204" pitchFamily="34" charset="0"/>
                  <a:cs typeface="Arial" panose="020B0604020202020204" pitchFamily="34" charset="0"/>
                </a:rPr>
                <a:t>(a)</a:t>
              </a:r>
            </a:p>
          </p:txBody>
        </p:sp>
        <p:sp>
          <p:nvSpPr>
            <p:cNvPr id="51212" name="Text Box 11">
              <a:extLst>
                <a:ext uri="{FF2B5EF4-FFF2-40B4-BE49-F238E27FC236}">
                  <a16:creationId xmlns:a16="http://schemas.microsoft.com/office/drawing/2014/main" id="{6C2F75A6-3001-7AA9-6802-0F9A6000EA47}"/>
                </a:ext>
              </a:extLst>
            </p:cNvPr>
            <p:cNvSpPr txBox="1">
              <a:spLocks noChangeArrowheads="1"/>
            </p:cNvSpPr>
            <p:nvPr/>
          </p:nvSpPr>
          <p:spPr bwMode="auto">
            <a:xfrm>
              <a:off x="2592" y="2832"/>
              <a:ext cx="5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2400">
                  <a:latin typeface="Arial" panose="020B0604020202020204" pitchFamily="34" charset="0"/>
                  <a:cs typeface="Arial" panose="020B0604020202020204" pitchFamily="34" charset="0"/>
                </a:rPr>
                <a:t>(b)</a:t>
              </a:r>
            </a:p>
          </p:txBody>
        </p:sp>
        <p:sp>
          <p:nvSpPr>
            <p:cNvPr id="51213" name="Text Box 12">
              <a:extLst>
                <a:ext uri="{FF2B5EF4-FFF2-40B4-BE49-F238E27FC236}">
                  <a16:creationId xmlns:a16="http://schemas.microsoft.com/office/drawing/2014/main" id="{597EDD3A-C388-02EE-6184-3DFFBF081516}"/>
                </a:ext>
              </a:extLst>
            </p:cNvPr>
            <p:cNvSpPr txBox="1">
              <a:spLocks noChangeArrowheads="1"/>
            </p:cNvSpPr>
            <p:nvPr/>
          </p:nvSpPr>
          <p:spPr bwMode="auto">
            <a:xfrm>
              <a:off x="4320" y="2832"/>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2400">
                  <a:latin typeface="Arial" panose="020B0604020202020204" pitchFamily="34" charset="0"/>
                  <a:cs typeface="Arial" panose="020B0604020202020204" pitchFamily="34" charset="0"/>
                </a:rPr>
                <a:t>(c)</a:t>
              </a:r>
            </a:p>
          </p:txBody>
        </p:sp>
      </p:grpSp>
      <p:sp>
        <p:nvSpPr>
          <p:cNvPr id="51204" name="Text Box 13">
            <a:extLst>
              <a:ext uri="{FF2B5EF4-FFF2-40B4-BE49-F238E27FC236}">
                <a16:creationId xmlns:a16="http://schemas.microsoft.com/office/drawing/2014/main" id="{3C595A48-8C4C-285A-FFC4-5059AE32681D}"/>
              </a:ext>
            </a:extLst>
          </p:cNvPr>
          <p:cNvSpPr txBox="1">
            <a:spLocks noChangeArrowheads="1"/>
          </p:cNvSpPr>
          <p:nvPr/>
        </p:nvSpPr>
        <p:spPr bwMode="auto">
          <a:xfrm>
            <a:off x="1762125" y="533400"/>
            <a:ext cx="5927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CH" b="1">
                <a:solidFill>
                  <a:schemeClr val="tx2"/>
                </a:solidFill>
                <a:cs typeface="Arial" panose="020B0604020202020204" pitchFamily="34" charset="0"/>
              </a:rPr>
              <a:t>Theory and Experiment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70">
            <a:extLst>
              <a:ext uri="{FF2B5EF4-FFF2-40B4-BE49-F238E27FC236}">
                <a16:creationId xmlns:a16="http://schemas.microsoft.com/office/drawing/2014/main" id="{85716893-D793-A0E0-2474-D117860E7C5A}"/>
              </a:ext>
            </a:extLst>
          </p:cNvPr>
          <p:cNvGrpSpPr>
            <a:grpSpLocks/>
          </p:cNvGrpSpPr>
          <p:nvPr/>
        </p:nvGrpSpPr>
        <p:grpSpPr bwMode="auto">
          <a:xfrm>
            <a:off x="304800" y="914400"/>
            <a:ext cx="8139113" cy="5588000"/>
            <a:chOff x="57" y="176"/>
            <a:chExt cx="5673" cy="4107"/>
          </a:xfrm>
        </p:grpSpPr>
        <p:sp>
          <p:nvSpPr>
            <p:cNvPr id="53252" name="Freeform 2">
              <a:extLst>
                <a:ext uri="{FF2B5EF4-FFF2-40B4-BE49-F238E27FC236}">
                  <a16:creationId xmlns:a16="http://schemas.microsoft.com/office/drawing/2014/main" id="{86EADD79-2473-A238-540F-A5406BF3C705}"/>
                </a:ext>
              </a:extLst>
            </p:cNvPr>
            <p:cNvSpPr>
              <a:spLocks noRot="1" noChangeAspect="1" noEditPoints="1" noChangeArrowheads="1" noChangeShapeType="1" noTextEdit="1"/>
            </p:cNvSpPr>
            <p:nvPr/>
          </p:nvSpPr>
          <p:spPr bwMode="auto">
            <a:xfrm>
              <a:off x="345" y="250"/>
              <a:ext cx="254" cy="838"/>
            </a:xfrm>
            <a:custGeom>
              <a:avLst/>
              <a:gdLst>
                <a:gd name="T0" fmla="*/ 442 w 1123"/>
                <a:gd name="T1" fmla="*/ 701 h 3694"/>
                <a:gd name="T2" fmla="*/ 229 w 1123"/>
                <a:gd name="T3" fmla="*/ 785 h 3694"/>
                <a:gd name="T4" fmla="*/ 117 w 1123"/>
                <a:gd name="T5" fmla="*/ 1119 h 3694"/>
                <a:gd name="T6" fmla="*/ 212 w 1123"/>
                <a:gd name="T7" fmla="*/ 1224 h 3694"/>
                <a:gd name="T8" fmla="*/ 437 w 1123"/>
                <a:gd name="T9" fmla="*/ 747 h 3694"/>
                <a:gd name="T10" fmla="*/ 463 w 1123"/>
                <a:gd name="T11" fmla="*/ 0 h 3694"/>
                <a:gd name="T12" fmla="*/ 455 w 1123"/>
                <a:gd name="T13" fmla="*/ 127 h 3694"/>
                <a:gd name="T14" fmla="*/ 377 w 1123"/>
                <a:gd name="T15" fmla="*/ 731 h 3694"/>
                <a:gd name="T16" fmla="*/ 385 w 1123"/>
                <a:gd name="T17" fmla="*/ 1220 h 3694"/>
                <a:gd name="T18" fmla="*/ 988 w 1123"/>
                <a:gd name="T19" fmla="*/ 456 h 3694"/>
                <a:gd name="T20" fmla="*/ 910 w 1123"/>
                <a:gd name="T21" fmla="*/ 663 h 3694"/>
                <a:gd name="T22" fmla="*/ 762 w 1123"/>
                <a:gd name="T23" fmla="*/ 1060 h 3694"/>
                <a:gd name="T24" fmla="*/ 758 w 1123"/>
                <a:gd name="T25" fmla="*/ 996 h 3694"/>
                <a:gd name="T26" fmla="*/ 875 w 1123"/>
                <a:gd name="T27" fmla="*/ 448 h 3694"/>
                <a:gd name="T28" fmla="*/ 927 w 1123"/>
                <a:gd name="T29" fmla="*/ 135 h 3694"/>
                <a:gd name="T30" fmla="*/ 979 w 1123"/>
                <a:gd name="T31" fmla="*/ 444 h 3694"/>
                <a:gd name="T32" fmla="*/ 1057 w 1123"/>
                <a:gd name="T33" fmla="*/ 929 h 3694"/>
                <a:gd name="T34" fmla="*/ 1100 w 1123"/>
                <a:gd name="T35" fmla="*/ 1043 h 3694"/>
                <a:gd name="T36" fmla="*/ 793 w 1123"/>
                <a:gd name="T37" fmla="*/ 743 h 3694"/>
                <a:gd name="T38" fmla="*/ 1074 w 1123"/>
                <a:gd name="T39" fmla="*/ 735 h 3694"/>
                <a:gd name="T40" fmla="*/ 0 w 1123"/>
                <a:gd name="T41" fmla="*/ 1756 h 3694"/>
                <a:gd name="T42" fmla="*/ 247 w 1123"/>
                <a:gd name="T43" fmla="*/ 1739 h 3694"/>
                <a:gd name="T44" fmla="*/ 875 w 1123"/>
                <a:gd name="T45" fmla="*/ 1689 h 3694"/>
                <a:gd name="T46" fmla="*/ 455 w 1123"/>
                <a:gd name="T47" fmla="*/ 2406 h 3694"/>
                <a:gd name="T48" fmla="*/ 307 w 1123"/>
                <a:gd name="T49" fmla="*/ 2554 h 3694"/>
                <a:gd name="T50" fmla="*/ 221 w 1123"/>
                <a:gd name="T51" fmla="*/ 2963 h 3694"/>
                <a:gd name="T52" fmla="*/ 385 w 1123"/>
                <a:gd name="T53" fmla="*/ 2942 h 3694"/>
                <a:gd name="T54" fmla="*/ 407 w 1123"/>
                <a:gd name="T55" fmla="*/ 2284 h 3694"/>
                <a:gd name="T56" fmla="*/ 69 w 1123"/>
                <a:gd name="T57" fmla="*/ 2056 h 3694"/>
                <a:gd name="T58" fmla="*/ 840 w 1123"/>
                <a:gd name="T59" fmla="*/ 2512 h 3694"/>
                <a:gd name="T60" fmla="*/ 814 w 1123"/>
                <a:gd name="T61" fmla="*/ 2769 h 3694"/>
                <a:gd name="T62" fmla="*/ 788 w 1123"/>
                <a:gd name="T63" fmla="*/ 2959 h 3694"/>
                <a:gd name="T64" fmla="*/ 1031 w 1123"/>
                <a:gd name="T65" fmla="*/ 3073 h 3694"/>
                <a:gd name="T66" fmla="*/ 1048 w 1123"/>
                <a:gd name="T67" fmla="*/ 3529 h 3694"/>
                <a:gd name="T68" fmla="*/ 637 w 1123"/>
                <a:gd name="T69" fmla="*/ 3672 h 3694"/>
                <a:gd name="T70" fmla="*/ 836 w 1123"/>
                <a:gd name="T71" fmla="*/ 3313 h 3694"/>
                <a:gd name="T72" fmla="*/ 1001 w 1123"/>
                <a:gd name="T73" fmla="*/ 3221 h 36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23"/>
                <a:gd name="T112" fmla="*/ 0 h 3694"/>
                <a:gd name="T113" fmla="*/ 1123 w 1123"/>
                <a:gd name="T114" fmla="*/ 3694 h 36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23" h="3694" extrusionOk="0">
                  <a:moveTo>
                    <a:pt x="489" y="709"/>
                  </a:moveTo>
                  <a:cubicBezTo>
                    <a:pt x="474" y="707"/>
                    <a:pt x="457" y="702"/>
                    <a:pt x="442" y="701"/>
                  </a:cubicBezTo>
                  <a:cubicBezTo>
                    <a:pt x="413" y="700"/>
                    <a:pt x="368" y="696"/>
                    <a:pt x="342" y="709"/>
                  </a:cubicBezTo>
                  <a:cubicBezTo>
                    <a:pt x="305" y="727"/>
                    <a:pt x="258" y="756"/>
                    <a:pt x="229" y="785"/>
                  </a:cubicBezTo>
                  <a:cubicBezTo>
                    <a:pt x="189" y="824"/>
                    <a:pt x="161" y="890"/>
                    <a:pt x="143" y="942"/>
                  </a:cubicBezTo>
                  <a:cubicBezTo>
                    <a:pt x="124" y="998"/>
                    <a:pt x="118" y="1060"/>
                    <a:pt x="117" y="1119"/>
                  </a:cubicBezTo>
                  <a:cubicBezTo>
                    <a:pt x="116" y="1156"/>
                    <a:pt x="118" y="1184"/>
                    <a:pt x="125" y="1220"/>
                  </a:cubicBezTo>
                  <a:cubicBezTo>
                    <a:pt x="171" y="1234"/>
                    <a:pt x="163" y="1255"/>
                    <a:pt x="212" y="1224"/>
                  </a:cubicBezTo>
                  <a:cubicBezTo>
                    <a:pt x="267" y="1189"/>
                    <a:pt x="304" y="1124"/>
                    <a:pt x="333" y="1068"/>
                  </a:cubicBezTo>
                  <a:cubicBezTo>
                    <a:pt x="388" y="963"/>
                    <a:pt x="417" y="863"/>
                    <a:pt x="437" y="747"/>
                  </a:cubicBezTo>
                  <a:cubicBezTo>
                    <a:pt x="458" y="625"/>
                    <a:pt x="469" y="500"/>
                    <a:pt x="472" y="376"/>
                  </a:cubicBezTo>
                  <a:cubicBezTo>
                    <a:pt x="474" y="282"/>
                    <a:pt x="507" y="82"/>
                    <a:pt x="463" y="0"/>
                  </a:cubicBezTo>
                  <a:cubicBezTo>
                    <a:pt x="462" y="0"/>
                    <a:pt x="460" y="0"/>
                    <a:pt x="459" y="0"/>
                  </a:cubicBezTo>
                  <a:cubicBezTo>
                    <a:pt x="456" y="41"/>
                    <a:pt x="459" y="86"/>
                    <a:pt x="455" y="127"/>
                  </a:cubicBezTo>
                  <a:cubicBezTo>
                    <a:pt x="446" y="217"/>
                    <a:pt x="431" y="307"/>
                    <a:pt x="420" y="397"/>
                  </a:cubicBezTo>
                  <a:cubicBezTo>
                    <a:pt x="406" y="507"/>
                    <a:pt x="386" y="621"/>
                    <a:pt x="377" y="731"/>
                  </a:cubicBezTo>
                  <a:cubicBezTo>
                    <a:pt x="369" y="829"/>
                    <a:pt x="371" y="927"/>
                    <a:pt x="372" y="1026"/>
                  </a:cubicBezTo>
                  <a:cubicBezTo>
                    <a:pt x="372" y="1089"/>
                    <a:pt x="366" y="1159"/>
                    <a:pt x="385" y="1220"/>
                  </a:cubicBezTo>
                  <a:cubicBezTo>
                    <a:pt x="398" y="1264"/>
                    <a:pt x="418" y="1259"/>
                    <a:pt x="450" y="1279"/>
                  </a:cubicBezTo>
                </a:path>
                <a:path w="1123" h="3694" extrusionOk="0">
                  <a:moveTo>
                    <a:pt x="988" y="456"/>
                  </a:moveTo>
                  <a:cubicBezTo>
                    <a:pt x="977" y="474"/>
                    <a:pt x="969" y="491"/>
                    <a:pt x="962" y="511"/>
                  </a:cubicBezTo>
                  <a:cubicBezTo>
                    <a:pt x="944" y="562"/>
                    <a:pt x="929" y="612"/>
                    <a:pt x="910" y="663"/>
                  </a:cubicBezTo>
                  <a:cubicBezTo>
                    <a:pt x="875" y="757"/>
                    <a:pt x="834" y="847"/>
                    <a:pt x="801" y="942"/>
                  </a:cubicBezTo>
                  <a:cubicBezTo>
                    <a:pt x="787" y="981"/>
                    <a:pt x="779" y="1022"/>
                    <a:pt x="762" y="1060"/>
                  </a:cubicBezTo>
                  <a:cubicBezTo>
                    <a:pt x="759" y="1064"/>
                    <a:pt x="757" y="1068"/>
                    <a:pt x="754" y="1072"/>
                  </a:cubicBezTo>
                  <a:cubicBezTo>
                    <a:pt x="749" y="1050"/>
                    <a:pt x="756" y="1028"/>
                    <a:pt x="758" y="996"/>
                  </a:cubicBezTo>
                  <a:cubicBezTo>
                    <a:pt x="763" y="915"/>
                    <a:pt x="794" y="848"/>
                    <a:pt x="810" y="769"/>
                  </a:cubicBezTo>
                  <a:cubicBezTo>
                    <a:pt x="832" y="662"/>
                    <a:pt x="857" y="556"/>
                    <a:pt x="875" y="448"/>
                  </a:cubicBezTo>
                  <a:cubicBezTo>
                    <a:pt x="888" y="372"/>
                    <a:pt x="905" y="296"/>
                    <a:pt x="918" y="220"/>
                  </a:cubicBezTo>
                  <a:cubicBezTo>
                    <a:pt x="923" y="191"/>
                    <a:pt x="924" y="163"/>
                    <a:pt x="927" y="135"/>
                  </a:cubicBezTo>
                  <a:cubicBezTo>
                    <a:pt x="933" y="162"/>
                    <a:pt x="944" y="193"/>
                    <a:pt x="949" y="220"/>
                  </a:cubicBezTo>
                  <a:cubicBezTo>
                    <a:pt x="962" y="294"/>
                    <a:pt x="967" y="370"/>
                    <a:pt x="979" y="444"/>
                  </a:cubicBezTo>
                  <a:cubicBezTo>
                    <a:pt x="993" y="531"/>
                    <a:pt x="991" y="618"/>
                    <a:pt x="1005" y="705"/>
                  </a:cubicBezTo>
                  <a:cubicBezTo>
                    <a:pt x="1017" y="781"/>
                    <a:pt x="1043" y="854"/>
                    <a:pt x="1057" y="929"/>
                  </a:cubicBezTo>
                  <a:cubicBezTo>
                    <a:pt x="1064" y="968"/>
                    <a:pt x="1074" y="996"/>
                    <a:pt x="1092" y="1030"/>
                  </a:cubicBezTo>
                  <a:cubicBezTo>
                    <a:pt x="1095" y="1034"/>
                    <a:pt x="1097" y="1039"/>
                    <a:pt x="1100" y="1043"/>
                  </a:cubicBezTo>
                </a:path>
                <a:path w="1123" h="3694" extrusionOk="0">
                  <a:moveTo>
                    <a:pt x="749" y="747"/>
                  </a:moveTo>
                  <a:cubicBezTo>
                    <a:pt x="764" y="747"/>
                    <a:pt x="778" y="744"/>
                    <a:pt x="793" y="743"/>
                  </a:cubicBezTo>
                  <a:cubicBezTo>
                    <a:pt x="849" y="739"/>
                    <a:pt x="906" y="741"/>
                    <a:pt x="962" y="739"/>
                  </a:cubicBezTo>
                  <a:cubicBezTo>
                    <a:pt x="999" y="738"/>
                    <a:pt x="1037" y="737"/>
                    <a:pt x="1074" y="735"/>
                  </a:cubicBezTo>
                  <a:cubicBezTo>
                    <a:pt x="1096" y="735"/>
                    <a:pt x="1100" y="735"/>
                    <a:pt x="1113" y="735"/>
                  </a:cubicBezTo>
                </a:path>
                <a:path w="1123" h="3694" extrusionOk="0">
                  <a:moveTo>
                    <a:pt x="0" y="1756"/>
                  </a:moveTo>
                  <a:cubicBezTo>
                    <a:pt x="11" y="1753"/>
                    <a:pt x="17" y="1749"/>
                    <a:pt x="30" y="1748"/>
                  </a:cubicBezTo>
                  <a:cubicBezTo>
                    <a:pt x="103" y="1745"/>
                    <a:pt x="174" y="1746"/>
                    <a:pt x="247" y="1739"/>
                  </a:cubicBezTo>
                  <a:cubicBezTo>
                    <a:pt x="355" y="1729"/>
                    <a:pt x="464" y="1723"/>
                    <a:pt x="572" y="1714"/>
                  </a:cubicBezTo>
                  <a:cubicBezTo>
                    <a:pt x="673" y="1706"/>
                    <a:pt x="774" y="1704"/>
                    <a:pt x="875" y="1689"/>
                  </a:cubicBezTo>
                  <a:cubicBezTo>
                    <a:pt x="919" y="1682"/>
                    <a:pt x="962" y="1670"/>
                    <a:pt x="1005" y="1659"/>
                  </a:cubicBezTo>
                </a:path>
                <a:path w="1123" h="3694" extrusionOk="0">
                  <a:moveTo>
                    <a:pt x="455" y="2406"/>
                  </a:moveTo>
                  <a:cubicBezTo>
                    <a:pt x="440" y="2415"/>
                    <a:pt x="423" y="2425"/>
                    <a:pt x="407" y="2436"/>
                  </a:cubicBezTo>
                  <a:cubicBezTo>
                    <a:pt x="363" y="2467"/>
                    <a:pt x="335" y="2509"/>
                    <a:pt x="307" y="2554"/>
                  </a:cubicBezTo>
                  <a:cubicBezTo>
                    <a:pt x="266" y="2620"/>
                    <a:pt x="233" y="2695"/>
                    <a:pt x="225" y="2773"/>
                  </a:cubicBezTo>
                  <a:cubicBezTo>
                    <a:pt x="219" y="2830"/>
                    <a:pt x="214" y="2906"/>
                    <a:pt x="221" y="2963"/>
                  </a:cubicBezTo>
                  <a:cubicBezTo>
                    <a:pt x="226" y="3004"/>
                    <a:pt x="250" y="3033"/>
                    <a:pt x="290" y="3035"/>
                  </a:cubicBezTo>
                  <a:cubicBezTo>
                    <a:pt x="338" y="3038"/>
                    <a:pt x="369" y="2976"/>
                    <a:pt x="385" y="2942"/>
                  </a:cubicBezTo>
                  <a:cubicBezTo>
                    <a:pt x="422" y="2861"/>
                    <a:pt x="449" y="2765"/>
                    <a:pt x="455" y="2676"/>
                  </a:cubicBezTo>
                  <a:cubicBezTo>
                    <a:pt x="464" y="2543"/>
                    <a:pt x="442" y="2411"/>
                    <a:pt x="407" y="2284"/>
                  </a:cubicBezTo>
                  <a:cubicBezTo>
                    <a:pt x="380" y="2185"/>
                    <a:pt x="335" y="2099"/>
                    <a:pt x="242" y="2047"/>
                  </a:cubicBezTo>
                  <a:cubicBezTo>
                    <a:pt x="182" y="2013"/>
                    <a:pt x="127" y="2032"/>
                    <a:pt x="69" y="2056"/>
                  </a:cubicBezTo>
                </a:path>
                <a:path w="1123" h="3694" extrusionOk="0">
                  <a:moveTo>
                    <a:pt x="697" y="2490"/>
                  </a:moveTo>
                  <a:cubicBezTo>
                    <a:pt x="745" y="2490"/>
                    <a:pt x="801" y="2478"/>
                    <a:pt x="840" y="2512"/>
                  </a:cubicBezTo>
                  <a:cubicBezTo>
                    <a:pt x="868" y="2537"/>
                    <a:pt x="873" y="2567"/>
                    <a:pt x="875" y="2604"/>
                  </a:cubicBezTo>
                  <a:cubicBezTo>
                    <a:pt x="879" y="2669"/>
                    <a:pt x="835" y="2711"/>
                    <a:pt x="814" y="2769"/>
                  </a:cubicBezTo>
                  <a:cubicBezTo>
                    <a:pt x="799" y="2810"/>
                    <a:pt x="753" y="2881"/>
                    <a:pt x="758" y="2925"/>
                  </a:cubicBezTo>
                  <a:cubicBezTo>
                    <a:pt x="761" y="2955"/>
                    <a:pt x="757" y="2949"/>
                    <a:pt x="788" y="2959"/>
                  </a:cubicBezTo>
                  <a:cubicBezTo>
                    <a:pt x="822" y="2970"/>
                    <a:pt x="862" y="2970"/>
                    <a:pt x="901" y="2988"/>
                  </a:cubicBezTo>
                  <a:cubicBezTo>
                    <a:pt x="947" y="3009"/>
                    <a:pt x="996" y="3036"/>
                    <a:pt x="1031" y="3073"/>
                  </a:cubicBezTo>
                  <a:cubicBezTo>
                    <a:pt x="1075" y="3119"/>
                    <a:pt x="1114" y="3204"/>
                    <a:pt x="1122" y="3267"/>
                  </a:cubicBezTo>
                  <a:cubicBezTo>
                    <a:pt x="1133" y="3360"/>
                    <a:pt x="1116" y="3460"/>
                    <a:pt x="1048" y="3529"/>
                  </a:cubicBezTo>
                  <a:cubicBezTo>
                    <a:pt x="986" y="3591"/>
                    <a:pt x="924" y="3624"/>
                    <a:pt x="845" y="3659"/>
                  </a:cubicBezTo>
                  <a:cubicBezTo>
                    <a:pt x="805" y="3676"/>
                    <a:pt x="671" y="3733"/>
                    <a:pt x="637" y="3672"/>
                  </a:cubicBezTo>
                  <a:cubicBezTo>
                    <a:pt x="607" y="3620"/>
                    <a:pt x="646" y="3537"/>
                    <a:pt x="671" y="3491"/>
                  </a:cubicBezTo>
                  <a:cubicBezTo>
                    <a:pt x="710" y="3419"/>
                    <a:pt x="771" y="3362"/>
                    <a:pt x="836" y="3313"/>
                  </a:cubicBezTo>
                  <a:cubicBezTo>
                    <a:pt x="881" y="3279"/>
                    <a:pt x="929" y="3258"/>
                    <a:pt x="979" y="3233"/>
                  </a:cubicBezTo>
                  <a:cubicBezTo>
                    <a:pt x="990" y="3226"/>
                    <a:pt x="993" y="3224"/>
                    <a:pt x="1001" y="322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53" name="Freeform 3">
              <a:extLst>
                <a:ext uri="{FF2B5EF4-FFF2-40B4-BE49-F238E27FC236}">
                  <a16:creationId xmlns:a16="http://schemas.microsoft.com/office/drawing/2014/main" id="{BBB0CC51-4CD3-2026-00C2-EF89B70586F4}"/>
                </a:ext>
              </a:extLst>
            </p:cNvPr>
            <p:cNvSpPr>
              <a:spLocks noRot="1" noChangeAspect="1" noEditPoints="1" noChangeArrowheads="1" noChangeShapeType="1" noTextEdit="1"/>
            </p:cNvSpPr>
            <p:nvPr/>
          </p:nvSpPr>
          <p:spPr bwMode="auto">
            <a:xfrm>
              <a:off x="1164" y="263"/>
              <a:ext cx="938" cy="850"/>
            </a:xfrm>
            <a:custGeom>
              <a:avLst/>
              <a:gdLst>
                <a:gd name="T0" fmla="*/ 265 w 4135"/>
                <a:gd name="T1" fmla="*/ 739 h 3749"/>
                <a:gd name="T2" fmla="*/ 243 w 4135"/>
                <a:gd name="T3" fmla="*/ 1258 h 3749"/>
                <a:gd name="T4" fmla="*/ 226 w 4135"/>
                <a:gd name="T5" fmla="*/ 532 h 3749"/>
                <a:gd name="T6" fmla="*/ 425 w 4135"/>
                <a:gd name="T7" fmla="*/ 0 h 3749"/>
                <a:gd name="T8" fmla="*/ 572 w 4135"/>
                <a:gd name="T9" fmla="*/ 17 h 3749"/>
                <a:gd name="T10" fmla="*/ 551 w 4135"/>
                <a:gd name="T11" fmla="*/ 321 h 3749"/>
                <a:gd name="T12" fmla="*/ 715 w 4135"/>
                <a:gd name="T13" fmla="*/ 422 h 3749"/>
                <a:gd name="T14" fmla="*/ 1140 w 4135"/>
                <a:gd name="T15" fmla="*/ 604 h 3749"/>
                <a:gd name="T16" fmla="*/ 1019 w 4135"/>
                <a:gd name="T17" fmla="*/ 1017 h 3749"/>
                <a:gd name="T18" fmla="*/ 975 w 4135"/>
                <a:gd name="T19" fmla="*/ 1165 h 3749"/>
                <a:gd name="T20" fmla="*/ 1149 w 4135"/>
                <a:gd name="T21" fmla="*/ 464 h 3749"/>
                <a:gd name="T22" fmla="*/ 1188 w 4135"/>
                <a:gd name="T23" fmla="*/ 1165 h 3749"/>
                <a:gd name="T24" fmla="*/ 967 w 4135"/>
                <a:gd name="T25" fmla="*/ 996 h 3749"/>
                <a:gd name="T26" fmla="*/ 1014 w 4135"/>
                <a:gd name="T27" fmla="*/ 1017 h 3749"/>
                <a:gd name="T28" fmla="*/ 273 w 4135"/>
                <a:gd name="T29" fmla="*/ 1777 h 3749"/>
                <a:gd name="T30" fmla="*/ 733 w 4135"/>
                <a:gd name="T31" fmla="*/ 1781 h 3749"/>
                <a:gd name="T32" fmla="*/ 373 w 4135"/>
                <a:gd name="T33" fmla="*/ 2668 h 3749"/>
                <a:gd name="T34" fmla="*/ 321 w 4135"/>
                <a:gd name="T35" fmla="*/ 3115 h 3749"/>
                <a:gd name="T36" fmla="*/ 425 w 4135"/>
                <a:gd name="T37" fmla="*/ 2777 h 3749"/>
                <a:gd name="T38" fmla="*/ 143 w 4135"/>
                <a:gd name="T39" fmla="*/ 2537 h 3749"/>
                <a:gd name="T40" fmla="*/ 607 w 4135"/>
                <a:gd name="T41" fmla="*/ 2587 h 3749"/>
                <a:gd name="T42" fmla="*/ 1014 w 4135"/>
                <a:gd name="T43" fmla="*/ 3052 h 3749"/>
                <a:gd name="T44" fmla="*/ 945 w 4135"/>
                <a:gd name="T45" fmla="*/ 2634 h 3749"/>
                <a:gd name="T46" fmla="*/ 793 w 4135"/>
                <a:gd name="T47" fmla="*/ 3170 h 3749"/>
                <a:gd name="T48" fmla="*/ 1261 w 4135"/>
                <a:gd name="T49" fmla="*/ 2237 h 3749"/>
                <a:gd name="T50" fmla="*/ 1279 w 4135"/>
                <a:gd name="T51" fmla="*/ 2427 h 3749"/>
                <a:gd name="T52" fmla="*/ 1348 w 4135"/>
                <a:gd name="T53" fmla="*/ 2600 h 3749"/>
                <a:gd name="T54" fmla="*/ 1820 w 4135"/>
                <a:gd name="T55" fmla="*/ 1874 h 3749"/>
                <a:gd name="T56" fmla="*/ 2141 w 4135"/>
                <a:gd name="T57" fmla="*/ 1853 h 3749"/>
                <a:gd name="T58" fmla="*/ 1946 w 4135"/>
                <a:gd name="T59" fmla="*/ 1946 h 3749"/>
                <a:gd name="T60" fmla="*/ 2934 w 4135"/>
                <a:gd name="T61" fmla="*/ 958 h 3749"/>
                <a:gd name="T62" fmla="*/ 2821 w 4135"/>
                <a:gd name="T63" fmla="*/ 1452 h 3749"/>
                <a:gd name="T64" fmla="*/ 2995 w 4135"/>
                <a:gd name="T65" fmla="*/ 1064 h 3749"/>
                <a:gd name="T66" fmla="*/ 2592 w 4135"/>
                <a:gd name="T67" fmla="*/ 659 h 3749"/>
                <a:gd name="T68" fmla="*/ 3380 w 4135"/>
                <a:gd name="T69" fmla="*/ 1148 h 3749"/>
                <a:gd name="T70" fmla="*/ 3324 w 4135"/>
                <a:gd name="T71" fmla="*/ 1245 h 3749"/>
                <a:gd name="T72" fmla="*/ 3445 w 4135"/>
                <a:gd name="T73" fmla="*/ 608 h 3749"/>
                <a:gd name="T74" fmla="*/ 3536 w 4135"/>
                <a:gd name="T75" fmla="*/ 971 h 3749"/>
                <a:gd name="T76" fmla="*/ 3588 w 4135"/>
                <a:gd name="T77" fmla="*/ 1330 h 3749"/>
                <a:gd name="T78" fmla="*/ 3350 w 4135"/>
                <a:gd name="T79" fmla="*/ 1081 h 3749"/>
                <a:gd name="T80" fmla="*/ 3554 w 4135"/>
                <a:gd name="T81" fmla="*/ 359 h 3749"/>
                <a:gd name="T82" fmla="*/ 3840 w 4135"/>
                <a:gd name="T83" fmla="*/ 418 h 3749"/>
                <a:gd name="T84" fmla="*/ 3840 w 4135"/>
                <a:gd name="T85" fmla="*/ 751 h 3749"/>
                <a:gd name="T86" fmla="*/ 2882 w 4135"/>
                <a:gd name="T87" fmla="*/ 1899 h 3749"/>
                <a:gd name="T88" fmla="*/ 3467 w 4135"/>
                <a:gd name="T89" fmla="*/ 1895 h 3749"/>
                <a:gd name="T90" fmla="*/ 2999 w 4135"/>
                <a:gd name="T91" fmla="*/ 2676 h 3749"/>
                <a:gd name="T92" fmla="*/ 2860 w 4135"/>
                <a:gd name="T93" fmla="*/ 3166 h 3749"/>
                <a:gd name="T94" fmla="*/ 3068 w 4135"/>
                <a:gd name="T95" fmla="*/ 3030 h 3749"/>
                <a:gd name="T96" fmla="*/ 2726 w 4135"/>
                <a:gd name="T97" fmla="*/ 2516 h 3749"/>
                <a:gd name="T98" fmla="*/ 3337 w 4135"/>
                <a:gd name="T99" fmla="*/ 2895 h 3749"/>
                <a:gd name="T100" fmla="*/ 3523 w 4135"/>
                <a:gd name="T101" fmla="*/ 3030 h 3749"/>
                <a:gd name="T102" fmla="*/ 3671 w 4135"/>
                <a:gd name="T103" fmla="*/ 2895 h 3749"/>
                <a:gd name="T104" fmla="*/ 3796 w 4135"/>
                <a:gd name="T105" fmla="*/ 3693 h 3749"/>
                <a:gd name="T106" fmla="*/ 3887 w 4135"/>
                <a:gd name="T107" fmla="*/ 2381 h 3749"/>
                <a:gd name="T108" fmla="*/ 3939 w 4135"/>
                <a:gd name="T109" fmla="*/ 2592 h 3749"/>
                <a:gd name="T110" fmla="*/ 4086 w 4135"/>
                <a:gd name="T111" fmla="*/ 2630 h 37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135"/>
                <a:gd name="T169" fmla="*/ 0 h 3749"/>
                <a:gd name="T170" fmla="*/ 4135 w 4135"/>
                <a:gd name="T171" fmla="*/ 3749 h 374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135" h="3749" extrusionOk="0">
                  <a:moveTo>
                    <a:pt x="360" y="646"/>
                  </a:moveTo>
                  <a:cubicBezTo>
                    <a:pt x="342" y="647"/>
                    <a:pt x="332" y="644"/>
                    <a:pt x="317" y="654"/>
                  </a:cubicBezTo>
                  <a:cubicBezTo>
                    <a:pt x="288" y="673"/>
                    <a:pt x="279" y="711"/>
                    <a:pt x="265" y="739"/>
                  </a:cubicBezTo>
                  <a:cubicBezTo>
                    <a:pt x="235" y="798"/>
                    <a:pt x="217" y="863"/>
                    <a:pt x="208" y="929"/>
                  </a:cubicBezTo>
                  <a:cubicBezTo>
                    <a:pt x="198" y="1000"/>
                    <a:pt x="204" y="1080"/>
                    <a:pt x="208" y="1152"/>
                  </a:cubicBezTo>
                  <a:cubicBezTo>
                    <a:pt x="211" y="1200"/>
                    <a:pt x="221" y="1220"/>
                    <a:pt x="243" y="1258"/>
                  </a:cubicBezTo>
                  <a:cubicBezTo>
                    <a:pt x="275" y="1223"/>
                    <a:pt x="282" y="1206"/>
                    <a:pt x="295" y="1157"/>
                  </a:cubicBezTo>
                  <a:cubicBezTo>
                    <a:pt x="316" y="1078"/>
                    <a:pt x="333" y="999"/>
                    <a:pt x="325" y="916"/>
                  </a:cubicBezTo>
                  <a:cubicBezTo>
                    <a:pt x="313" y="785"/>
                    <a:pt x="274" y="653"/>
                    <a:pt x="226" y="532"/>
                  </a:cubicBezTo>
                  <a:cubicBezTo>
                    <a:pt x="199" y="465"/>
                    <a:pt x="150" y="370"/>
                    <a:pt x="74" y="346"/>
                  </a:cubicBezTo>
                  <a:cubicBezTo>
                    <a:pt x="36" y="346"/>
                    <a:pt x="25" y="346"/>
                    <a:pt x="0" y="346"/>
                  </a:cubicBezTo>
                </a:path>
                <a:path w="4135" h="3749" extrusionOk="0">
                  <a:moveTo>
                    <a:pt x="425" y="0"/>
                  </a:moveTo>
                  <a:cubicBezTo>
                    <a:pt x="425" y="6"/>
                    <a:pt x="425" y="11"/>
                    <a:pt x="425" y="17"/>
                  </a:cubicBezTo>
                  <a:cubicBezTo>
                    <a:pt x="444" y="16"/>
                    <a:pt x="462" y="11"/>
                    <a:pt x="481" y="9"/>
                  </a:cubicBezTo>
                  <a:cubicBezTo>
                    <a:pt x="501" y="7"/>
                    <a:pt x="557" y="0"/>
                    <a:pt x="572" y="17"/>
                  </a:cubicBezTo>
                  <a:cubicBezTo>
                    <a:pt x="590" y="38"/>
                    <a:pt x="581" y="82"/>
                    <a:pt x="577" y="106"/>
                  </a:cubicBezTo>
                  <a:cubicBezTo>
                    <a:pt x="571" y="145"/>
                    <a:pt x="566" y="182"/>
                    <a:pt x="559" y="220"/>
                  </a:cubicBezTo>
                  <a:cubicBezTo>
                    <a:pt x="553" y="254"/>
                    <a:pt x="551" y="287"/>
                    <a:pt x="551" y="321"/>
                  </a:cubicBezTo>
                  <a:cubicBezTo>
                    <a:pt x="551" y="340"/>
                    <a:pt x="546" y="366"/>
                    <a:pt x="555" y="384"/>
                  </a:cubicBezTo>
                  <a:cubicBezTo>
                    <a:pt x="570" y="414"/>
                    <a:pt x="591" y="414"/>
                    <a:pt x="620" y="418"/>
                  </a:cubicBezTo>
                  <a:cubicBezTo>
                    <a:pt x="649" y="422"/>
                    <a:pt x="686" y="427"/>
                    <a:pt x="715" y="422"/>
                  </a:cubicBezTo>
                  <a:cubicBezTo>
                    <a:pt x="739" y="418"/>
                    <a:pt x="755" y="410"/>
                    <a:pt x="780" y="410"/>
                  </a:cubicBezTo>
                  <a:cubicBezTo>
                    <a:pt x="782" y="410"/>
                    <a:pt x="783" y="410"/>
                    <a:pt x="785" y="410"/>
                  </a:cubicBezTo>
                </a:path>
                <a:path w="4135" h="3749" extrusionOk="0">
                  <a:moveTo>
                    <a:pt x="1140" y="604"/>
                  </a:moveTo>
                  <a:cubicBezTo>
                    <a:pt x="1133" y="609"/>
                    <a:pt x="1133" y="606"/>
                    <a:pt x="1127" y="612"/>
                  </a:cubicBezTo>
                  <a:cubicBezTo>
                    <a:pt x="1100" y="642"/>
                    <a:pt x="1087" y="697"/>
                    <a:pt x="1079" y="735"/>
                  </a:cubicBezTo>
                  <a:cubicBezTo>
                    <a:pt x="1059" y="829"/>
                    <a:pt x="1037" y="923"/>
                    <a:pt x="1019" y="1017"/>
                  </a:cubicBezTo>
                  <a:cubicBezTo>
                    <a:pt x="1007" y="1080"/>
                    <a:pt x="988" y="1140"/>
                    <a:pt x="975" y="1203"/>
                  </a:cubicBezTo>
                  <a:cubicBezTo>
                    <a:pt x="971" y="1222"/>
                    <a:pt x="967" y="1240"/>
                    <a:pt x="962" y="1258"/>
                  </a:cubicBezTo>
                  <a:cubicBezTo>
                    <a:pt x="963" y="1226"/>
                    <a:pt x="967" y="1197"/>
                    <a:pt x="975" y="1165"/>
                  </a:cubicBezTo>
                  <a:cubicBezTo>
                    <a:pt x="995" y="1086"/>
                    <a:pt x="1024" y="1008"/>
                    <a:pt x="1045" y="929"/>
                  </a:cubicBezTo>
                  <a:cubicBezTo>
                    <a:pt x="1081" y="796"/>
                    <a:pt x="1117" y="663"/>
                    <a:pt x="1144" y="528"/>
                  </a:cubicBezTo>
                  <a:cubicBezTo>
                    <a:pt x="1147" y="514"/>
                    <a:pt x="1149" y="464"/>
                    <a:pt x="1149" y="464"/>
                  </a:cubicBezTo>
                  <a:cubicBezTo>
                    <a:pt x="1149" y="471"/>
                    <a:pt x="1149" y="479"/>
                    <a:pt x="1149" y="486"/>
                  </a:cubicBezTo>
                  <a:cubicBezTo>
                    <a:pt x="1149" y="620"/>
                    <a:pt x="1148" y="753"/>
                    <a:pt x="1157" y="887"/>
                  </a:cubicBezTo>
                  <a:cubicBezTo>
                    <a:pt x="1164" y="981"/>
                    <a:pt x="1166" y="1073"/>
                    <a:pt x="1188" y="1165"/>
                  </a:cubicBezTo>
                  <a:cubicBezTo>
                    <a:pt x="1199" y="1211"/>
                    <a:pt x="1211" y="1258"/>
                    <a:pt x="1222" y="1304"/>
                  </a:cubicBezTo>
                  <a:cubicBezTo>
                    <a:pt x="1225" y="1316"/>
                    <a:pt x="1222" y="1329"/>
                    <a:pt x="1222" y="1330"/>
                  </a:cubicBezTo>
                </a:path>
                <a:path w="4135" h="3749" extrusionOk="0">
                  <a:moveTo>
                    <a:pt x="967" y="996"/>
                  </a:moveTo>
                  <a:cubicBezTo>
                    <a:pt x="955" y="996"/>
                    <a:pt x="933" y="992"/>
                    <a:pt x="923" y="1000"/>
                  </a:cubicBezTo>
                  <a:cubicBezTo>
                    <a:pt x="915" y="1006"/>
                    <a:pt x="912" y="1017"/>
                    <a:pt x="910" y="1026"/>
                  </a:cubicBezTo>
                  <a:cubicBezTo>
                    <a:pt x="940" y="1034"/>
                    <a:pt x="984" y="1023"/>
                    <a:pt x="1014" y="1017"/>
                  </a:cubicBezTo>
                  <a:cubicBezTo>
                    <a:pt x="1077" y="1004"/>
                    <a:pt x="1139" y="985"/>
                    <a:pt x="1201" y="967"/>
                  </a:cubicBezTo>
                  <a:cubicBezTo>
                    <a:pt x="1244" y="955"/>
                    <a:pt x="1282" y="948"/>
                    <a:pt x="1326" y="946"/>
                  </a:cubicBezTo>
                </a:path>
                <a:path w="4135" h="3749" extrusionOk="0">
                  <a:moveTo>
                    <a:pt x="273" y="1777"/>
                  </a:moveTo>
                  <a:cubicBezTo>
                    <a:pt x="288" y="1793"/>
                    <a:pt x="290" y="1793"/>
                    <a:pt x="321" y="1794"/>
                  </a:cubicBezTo>
                  <a:cubicBezTo>
                    <a:pt x="378" y="1795"/>
                    <a:pt x="434" y="1791"/>
                    <a:pt x="490" y="1790"/>
                  </a:cubicBezTo>
                  <a:cubicBezTo>
                    <a:pt x="572" y="1788"/>
                    <a:pt x="652" y="1785"/>
                    <a:pt x="733" y="1781"/>
                  </a:cubicBezTo>
                  <a:cubicBezTo>
                    <a:pt x="797" y="1777"/>
                    <a:pt x="859" y="1779"/>
                    <a:pt x="923" y="1777"/>
                  </a:cubicBezTo>
                </a:path>
                <a:path w="4135" h="3749" extrusionOk="0">
                  <a:moveTo>
                    <a:pt x="408" y="2659"/>
                  </a:moveTo>
                  <a:cubicBezTo>
                    <a:pt x="391" y="2662"/>
                    <a:pt x="387" y="2654"/>
                    <a:pt x="373" y="2668"/>
                  </a:cubicBezTo>
                  <a:cubicBezTo>
                    <a:pt x="343" y="2698"/>
                    <a:pt x="339" y="2729"/>
                    <a:pt x="325" y="2769"/>
                  </a:cubicBezTo>
                  <a:cubicBezTo>
                    <a:pt x="294" y="2855"/>
                    <a:pt x="276" y="2927"/>
                    <a:pt x="291" y="3018"/>
                  </a:cubicBezTo>
                  <a:cubicBezTo>
                    <a:pt x="297" y="3054"/>
                    <a:pt x="297" y="3086"/>
                    <a:pt x="321" y="3115"/>
                  </a:cubicBezTo>
                  <a:cubicBezTo>
                    <a:pt x="339" y="3137"/>
                    <a:pt x="361" y="3144"/>
                    <a:pt x="386" y="3128"/>
                  </a:cubicBezTo>
                  <a:cubicBezTo>
                    <a:pt x="424" y="3105"/>
                    <a:pt x="435" y="3072"/>
                    <a:pt x="442" y="3030"/>
                  </a:cubicBezTo>
                  <a:cubicBezTo>
                    <a:pt x="455" y="2946"/>
                    <a:pt x="444" y="2859"/>
                    <a:pt x="425" y="2777"/>
                  </a:cubicBezTo>
                  <a:cubicBezTo>
                    <a:pt x="405" y="2690"/>
                    <a:pt x="369" y="2604"/>
                    <a:pt x="308" y="2537"/>
                  </a:cubicBezTo>
                  <a:cubicBezTo>
                    <a:pt x="279" y="2506"/>
                    <a:pt x="215" y="2462"/>
                    <a:pt x="169" y="2486"/>
                  </a:cubicBezTo>
                  <a:cubicBezTo>
                    <a:pt x="145" y="2499"/>
                    <a:pt x="152" y="2521"/>
                    <a:pt x="143" y="2537"/>
                  </a:cubicBezTo>
                  <a:cubicBezTo>
                    <a:pt x="171" y="2544"/>
                    <a:pt x="198" y="2549"/>
                    <a:pt x="230" y="2549"/>
                  </a:cubicBezTo>
                  <a:cubicBezTo>
                    <a:pt x="287" y="2550"/>
                    <a:pt x="342" y="2538"/>
                    <a:pt x="399" y="2537"/>
                  </a:cubicBezTo>
                  <a:cubicBezTo>
                    <a:pt x="467" y="2536"/>
                    <a:pt x="547" y="2553"/>
                    <a:pt x="607" y="2587"/>
                  </a:cubicBezTo>
                  <a:cubicBezTo>
                    <a:pt x="667" y="2621"/>
                    <a:pt x="713" y="2663"/>
                    <a:pt x="763" y="2710"/>
                  </a:cubicBezTo>
                  <a:cubicBezTo>
                    <a:pt x="813" y="2757"/>
                    <a:pt x="849" y="2812"/>
                    <a:pt x="884" y="2870"/>
                  </a:cubicBezTo>
                  <a:cubicBezTo>
                    <a:pt x="923" y="2934"/>
                    <a:pt x="977" y="2988"/>
                    <a:pt x="1014" y="3052"/>
                  </a:cubicBezTo>
                  <a:cubicBezTo>
                    <a:pt x="1024" y="3070"/>
                    <a:pt x="1028" y="3077"/>
                    <a:pt x="1032" y="3090"/>
                  </a:cubicBezTo>
                </a:path>
                <a:path w="4135" h="3749" extrusionOk="0">
                  <a:moveTo>
                    <a:pt x="975" y="2583"/>
                  </a:moveTo>
                  <a:cubicBezTo>
                    <a:pt x="962" y="2598"/>
                    <a:pt x="952" y="2613"/>
                    <a:pt x="945" y="2634"/>
                  </a:cubicBezTo>
                  <a:cubicBezTo>
                    <a:pt x="923" y="2698"/>
                    <a:pt x="902" y="2763"/>
                    <a:pt x="884" y="2828"/>
                  </a:cubicBezTo>
                  <a:cubicBezTo>
                    <a:pt x="865" y="2898"/>
                    <a:pt x="848" y="2969"/>
                    <a:pt x="828" y="3039"/>
                  </a:cubicBezTo>
                  <a:cubicBezTo>
                    <a:pt x="816" y="3081"/>
                    <a:pt x="799" y="3126"/>
                    <a:pt x="793" y="3170"/>
                  </a:cubicBezTo>
                  <a:cubicBezTo>
                    <a:pt x="793" y="3176"/>
                    <a:pt x="793" y="3181"/>
                    <a:pt x="793" y="3187"/>
                  </a:cubicBezTo>
                </a:path>
                <a:path w="4135" h="3749" extrusionOk="0">
                  <a:moveTo>
                    <a:pt x="1235" y="2254"/>
                  </a:moveTo>
                  <a:cubicBezTo>
                    <a:pt x="1240" y="2250"/>
                    <a:pt x="1251" y="2239"/>
                    <a:pt x="1261" y="2237"/>
                  </a:cubicBezTo>
                  <a:cubicBezTo>
                    <a:pt x="1270" y="2235"/>
                    <a:pt x="1298" y="2234"/>
                    <a:pt x="1305" y="2241"/>
                  </a:cubicBezTo>
                  <a:cubicBezTo>
                    <a:pt x="1317" y="2253"/>
                    <a:pt x="1313" y="2277"/>
                    <a:pt x="1313" y="2292"/>
                  </a:cubicBezTo>
                  <a:cubicBezTo>
                    <a:pt x="1313" y="2340"/>
                    <a:pt x="1292" y="2381"/>
                    <a:pt x="1279" y="2427"/>
                  </a:cubicBezTo>
                  <a:cubicBezTo>
                    <a:pt x="1267" y="2471"/>
                    <a:pt x="1258" y="2512"/>
                    <a:pt x="1257" y="2558"/>
                  </a:cubicBezTo>
                  <a:cubicBezTo>
                    <a:pt x="1257" y="2579"/>
                    <a:pt x="1259" y="2608"/>
                    <a:pt x="1283" y="2617"/>
                  </a:cubicBezTo>
                  <a:cubicBezTo>
                    <a:pt x="1306" y="2625"/>
                    <a:pt x="1331" y="2612"/>
                    <a:pt x="1348" y="2600"/>
                  </a:cubicBezTo>
                  <a:cubicBezTo>
                    <a:pt x="1369" y="2585"/>
                    <a:pt x="1389" y="2573"/>
                    <a:pt x="1413" y="2566"/>
                  </a:cubicBezTo>
                  <a:cubicBezTo>
                    <a:pt x="1419" y="2565"/>
                    <a:pt x="1424" y="2563"/>
                    <a:pt x="1430" y="2562"/>
                  </a:cubicBezTo>
                </a:path>
                <a:path w="4135" h="3749" extrusionOk="0">
                  <a:moveTo>
                    <a:pt x="1820" y="1874"/>
                  </a:moveTo>
                  <a:cubicBezTo>
                    <a:pt x="1875" y="1874"/>
                    <a:pt x="1930" y="1873"/>
                    <a:pt x="1985" y="1870"/>
                  </a:cubicBezTo>
                  <a:cubicBezTo>
                    <a:pt x="2015" y="1868"/>
                    <a:pt x="2046" y="1865"/>
                    <a:pt x="2076" y="1861"/>
                  </a:cubicBezTo>
                  <a:cubicBezTo>
                    <a:pt x="2098" y="1858"/>
                    <a:pt x="2120" y="1858"/>
                    <a:pt x="2141" y="1853"/>
                  </a:cubicBezTo>
                </a:path>
                <a:path w="4135" h="3749" extrusionOk="0">
                  <a:moveTo>
                    <a:pt x="1950" y="1617"/>
                  </a:moveTo>
                  <a:cubicBezTo>
                    <a:pt x="1949" y="1643"/>
                    <a:pt x="1943" y="1667"/>
                    <a:pt x="1942" y="1693"/>
                  </a:cubicBezTo>
                  <a:cubicBezTo>
                    <a:pt x="1937" y="1775"/>
                    <a:pt x="1935" y="1865"/>
                    <a:pt x="1946" y="1946"/>
                  </a:cubicBezTo>
                  <a:cubicBezTo>
                    <a:pt x="1954" y="2010"/>
                    <a:pt x="1966" y="2072"/>
                    <a:pt x="1972" y="2136"/>
                  </a:cubicBezTo>
                </a:path>
                <a:path w="4135" h="3749" extrusionOk="0">
                  <a:moveTo>
                    <a:pt x="2982" y="941"/>
                  </a:moveTo>
                  <a:cubicBezTo>
                    <a:pt x="2968" y="947"/>
                    <a:pt x="2948" y="948"/>
                    <a:pt x="2934" y="958"/>
                  </a:cubicBezTo>
                  <a:cubicBezTo>
                    <a:pt x="2891" y="990"/>
                    <a:pt x="2858" y="1054"/>
                    <a:pt x="2839" y="1102"/>
                  </a:cubicBezTo>
                  <a:cubicBezTo>
                    <a:pt x="2812" y="1169"/>
                    <a:pt x="2806" y="1241"/>
                    <a:pt x="2804" y="1313"/>
                  </a:cubicBezTo>
                  <a:cubicBezTo>
                    <a:pt x="2803" y="1354"/>
                    <a:pt x="2795" y="1416"/>
                    <a:pt x="2821" y="1452"/>
                  </a:cubicBezTo>
                  <a:cubicBezTo>
                    <a:pt x="2843" y="1482"/>
                    <a:pt x="2884" y="1465"/>
                    <a:pt x="2904" y="1444"/>
                  </a:cubicBezTo>
                  <a:cubicBezTo>
                    <a:pt x="2945" y="1403"/>
                    <a:pt x="2971" y="1346"/>
                    <a:pt x="2990" y="1292"/>
                  </a:cubicBezTo>
                  <a:cubicBezTo>
                    <a:pt x="3016" y="1219"/>
                    <a:pt x="3016" y="1139"/>
                    <a:pt x="2995" y="1064"/>
                  </a:cubicBezTo>
                  <a:cubicBezTo>
                    <a:pt x="2972" y="980"/>
                    <a:pt x="2921" y="889"/>
                    <a:pt x="2865" y="823"/>
                  </a:cubicBezTo>
                  <a:cubicBezTo>
                    <a:pt x="2811" y="759"/>
                    <a:pt x="2736" y="697"/>
                    <a:pt x="2657" y="667"/>
                  </a:cubicBezTo>
                  <a:cubicBezTo>
                    <a:pt x="2624" y="659"/>
                    <a:pt x="2614" y="657"/>
                    <a:pt x="2592" y="659"/>
                  </a:cubicBezTo>
                </a:path>
                <a:path w="4135" h="3749" extrusionOk="0">
                  <a:moveTo>
                    <a:pt x="3380" y="823"/>
                  </a:moveTo>
                  <a:cubicBezTo>
                    <a:pt x="3386" y="837"/>
                    <a:pt x="3392" y="842"/>
                    <a:pt x="3393" y="857"/>
                  </a:cubicBezTo>
                  <a:cubicBezTo>
                    <a:pt x="3400" y="951"/>
                    <a:pt x="3399" y="1056"/>
                    <a:pt x="3380" y="1148"/>
                  </a:cubicBezTo>
                  <a:cubicBezTo>
                    <a:pt x="3370" y="1196"/>
                    <a:pt x="3361" y="1261"/>
                    <a:pt x="3337" y="1304"/>
                  </a:cubicBezTo>
                  <a:cubicBezTo>
                    <a:pt x="3333" y="1310"/>
                    <a:pt x="3318" y="1326"/>
                    <a:pt x="3315" y="1330"/>
                  </a:cubicBezTo>
                  <a:cubicBezTo>
                    <a:pt x="3316" y="1301"/>
                    <a:pt x="3321" y="1274"/>
                    <a:pt x="3324" y="1245"/>
                  </a:cubicBezTo>
                  <a:cubicBezTo>
                    <a:pt x="3332" y="1173"/>
                    <a:pt x="3345" y="1102"/>
                    <a:pt x="3354" y="1030"/>
                  </a:cubicBezTo>
                  <a:cubicBezTo>
                    <a:pt x="3366" y="937"/>
                    <a:pt x="3384" y="848"/>
                    <a:pt x="3402" y="756"/>
                  </a:cubicBezTo>
                  <a:cubicBezTo>
                    <a:pt x="3410" y="717"/>
                    <a:pt x="3417" y="640"/>
                    <a:pt x="3445" y="608"/>
                  </a:cubicBezTo>
                  <a:cubicBezTo>
                    <a:pt x="3453" y="601"/>
                    <a:pt x="3455" y="598"/>
                    <a:pt x="3463" y="600"/>
                  </a:cubicBezTo>
                  <a:cubicBezTo>
                    <a:pt x="3479" y="639"/>
                    <a:pt x="3484" y="672"/>
                    <a:pt x="3493" y="714"/>
                  </a:cubicBezTo>
                  <a:cubicBezTo>
                    <a:pt x="3510" y="799"/>
                    <a:pt x="3522" y="885"/>
                    <a:pt x="3536" y="971"/>
                  </a:cubicBezTo>
                  <a:cubicBezTo>
                    <a:pt x="3549" y="1050"/>
                    <a:pt x="3569" y="1127"/>
                    <a:pt x="3580" y="1207"/>
                  </a:cubicBezTo>
                  <a:cubicBezTo>
                    <a:pt x="3585" y="1243"/>
                    <a:pt x="3587" y="1281"/>
                    <a:pt x="3588" y="1317"/>
                  </a:cubicBezTo>
                  <a:cubicBezTo>
                    <a:pt x="3588" y="1321"/>
                    <a:pt x="3588" y="1326"/>
                    <a:pt x="3588" y="1330"/>
                  </a:cubicBezTo>
                </a:path>
                <a:path w="4135" h="3749" extrusionOk="0">
                  <a:moveTo>
                    <a:pt x="3315" y="1047"/>
                  </a:moveTo>
                  <a:cubicBezTo>
                    <a:pt x="3306" y="1052"/>
                    <a:pt x="3304" y="1051"/>
                    <a:pt x="3302" y="1060"/>
                  </a:cubicBezTo>
                  <a:cubicBezTo>
                    <a:pt x="3308" y="1078"/>
                    <a:pt x="3326" y="1085"/>
                    <a:pt x="3350" y="1081"/>
                  </a:cubicBezTo>
                  <a:cubicBezTo>
                    <a:pt x="3401" y="1072"/>
                    <a:pt x="3449" y="1049"/>
                    <a:pt x="3497" y="1030"/>
                  </a:cubicBezTo>
                </a:path>
                <a:path w="4135" h="3749" extrusionOk="0">
                  <a:moveTo>
                    <a:pt x="3532" y="397"/>
                  </a:moveTo>
                  <a:cubicBezTo>
                    <a:pt x="3538" y="381"/>
                    <a:pt x="3527" y="369"/>
                    <a:pt x="3554" y="359"/>
                  </a:cubicBezTo>
                  <a:cubicBezTo>
                    <a:pt x="3596" y="344"/>
                    <a:pt x="3647" y="326"/>
                    <a:pt x="3692" y="313"/>
                  </a:cubicBezTo>
                  <a:cubicBezTo>
                    <a:pt x="3727" y="303"/>
                    <a:pt x="3793" y="280"/>
                    <a:pt x="3827" y="304"/>
                  </a:cubicBezTo>
                  <a:cubicBezTo>
                    <a:pt x="3862" y="329"/>
                    <a:pt x="3847" y="384"/>
                    <a:pt x="3840" y="418"/>
                  </a:cubicBezTo>
                  <a:cubicBezTo>
                    <a:pt x="3828" y="474"/>
                    <a:pt x="3793" y="522"/>
                    <a:pt x="3775" y="578"/>
                  </a:cubicBezTo>
                  <a:cubicBezTo>
                    <a:pt x="3764" y="613"/>
                    <a:pt x="3757" y="658"/>
                    <a:pt x="3775" y="692"/>
                  </a:cubicBezTo>
                  <a:cubicBezTo>
                    <a:pt x="3789" y="719"/>
                    <a:pt x="3808" y="747"/>
                    <a:pt x="3840" y="751"/>
                  </a:cubicBezTo>
                  <a:cubicBezTo>
                    <a:pt x="3876" y="756"/>
                    <a:pt x="3909" y="746"/>
                    <a:pt x="3944" y="739"/>
                  </a:cubicBezTo>
                  <a:cubicBezTo>
                    <a:pt x="3977" y="733"/>
                    <a:pt x="4010" y="725"/>
                    <a:pt x="4043" y="722"/>
                  </a:cubicBezTo>
                </a:path>
                <a:path w="4135" h="3749" extrusionOk="0">
                  <a:moveTo>
                    <a:pt x="2882" y="1899"/>
                  </a:moveTo>
                  <a:cubicBezTo>
                    <a:pt x="2891" y="1902"/>
                    <a:pt x="2906" y="1908"/>
                    <a:pt x="2925" y="1908"/>
                  </a:cubicBezTo>
                  <a:cubicBezTo>
                    <a:pt x="2989" y="1908"/>
                    <a:pt x="3052" y="1905"/>
                    <a:pt x="3116" y="1904"/>
                  </a:cubicBezTo>
                  <a:cubicBezTo>
                    <a:pt x="3234" y="1901"/>
                    <a:pt x="3350" y="1908"/>
                    <a:pt x="3467" y="1895"/>
                  </a:cubicBezTo>
                  <a:cubicBezTo>
                    <a:pt x="3502" y="1891"/>
                    <a:pt x="3536" y="1885"/>
                    <a:pt x="3571" y="1878"/>
                  </a:cubicBezTo>
                </a:path>
                <a:path w="4135" h="3749" extrusionOk="0">
                  <a:moveTo>
                    <a:pt x="3042" y="2651"/>
                  </a:moveTo>
                  <a:cubicBezTo>
                    <a:pt x="3027" y="2659"/>
                    <a:pt x="3013" y="2663"/>
                    <a:pt x="2999" y="2676"/>
                  </a:cubicBezTo>
                  <a:cubicBezTo>
                    <a:pt x="2963" y="2709"/>
                    <a:pt x="2934" y="2760"/>
                    <a:pt x="2912" y="2803"/>
                  </a:cubicBezTo>
                  <a:cubicBezTo>
                    <a:pt x="2880" y="2866"/>
                    <a:pt x="2865" y="2929"/>
                    <a:pt x="2852" y="2997"/>
                  </a:cubicBezTo>
                  <a:cubicBezTo>
                    <a:pt x="2841" y="3054"/>
                    <a:pt x="2840" y="3111"/>
                    <a:pt x="2860" y="3166"/>
                  </a:cubicBezTo>
                  <a:cubicBezTo>
                    <a:pt x="2874" y="3204"/>
                    <a:pt x="2893" y="3225"/>
                    <a:pt x="2934" y="3229"/>
                  </a:cubicBezTo>
                  <a:cubicBezTo>
                    <a:pt x="2974" y="3233"/>
                    <a:pt x="3010" y="3209"/>
                    <a:pt x="3034" y="3178"/>
                  </a:cubicBezTo>
                  <a:cubicBezTo>
                    <a:pt x="3067" y="3135"/>
                    <a:pt x="3070" y="3083"/>
                    <a:pt x="3068" y="3030"/>
                  </a:cubicBezTo>
                  <a:cubicBezTo>
                    <a:pt x="3065" y="2933"/>
                    <a:pt x="3035" y="2838"/>
                    <a:pt x="2999" y="2748"/>
                  </a:cubicBezTo>
                  <a:cubicBezTo>
                    <a:pt x="2969" y="2673"/>
                    <a:pt x="2923" y="2590"/>
                    <a:pt x="2865" y="2532"/>
                  </a:cubicBezTo>
                  <a:cubicBezTo>
                    <a:pt x="2823" y="2490"/>
                    <a:pt x="2774" y="2492"/>
                    <a:pt x="2726" y="2516"/>
                  </a:cubicBezTo>
                </a:path>
                <a:path w="4135" h="3749" extrusionOk="0">
                  <a:moveTo>
                    <a:pt x="3220" y="2769"/>
                  </a:moveTo>
                  <a:cubicBezTo>
                    <a:pt x="3240" y="2777"/>
                    <a:pt x="3258" y="2780"/>
                    <a:pt x="3276" y="2794"/>
                  </a:cubicBezTo>
                  <a:cubicBezTo>
                    <a:pt x="3304" y="2815"/>
                    <a:pt x="3326" y="2862"/>
                    <a:pt x="3337" y="2895"/>
                  </a:cubicBezTo>
                  <a:cubicBezTo>
                    <a:pt x="3352" y="2942"/>
                    <a:pt x="3362" y="2988"/>
                    <a:pt x="3389" y="3030"/>
                  </a:cubicBezTo>
                  <a:cubicBezTo>
                    <a:pt x="3401" y="3049"/>
                    <a:pt x="3427" y="3082"/>
                    <a:pt x="3454" y="3081"/>
                  </a:cubicBezTo>
                  <a:cubicBezTo>
                    <a:pt x="3488" y="3080"/>
                    <a:pt x="3504" y="3056"/>
                    <a:pt x="3523" y="3030"/>
                  </a:cubicBezTo>
                  <a:cubicBezTo>
                    <a:pt x="3559" y="2979"/>
                    <a:pt x="3581" y="2918"/>
                    <a:pt x="3606" y="2862"/>
                  </a:cubicBezTo>
                  <a:cubicBezTo>
                    <a:pt x="3615" y="2841"/>
                    <a:pt x="3624" y="2832"/>
                    <a:pt x="3636" y="2815"/>
                  </a:cubicBezTo>
                  <a:cubicBezTo>
                    <a:pt x="3653" y="2843"/>
                    <a:pt x="3659" y="2857"/>
                    <a:pt x="3671" y="2895"/>
                  </a:cubicBezTo>
                  <a:cubicBezTo>
                    <a:pt x="3698" y="2981"/>
                    <a:pt x="3712" y="3069"/>
                    <a:pt x="3731" y="3157"/>
                  </a:cubicBezTo>
                  <a:cubicBezTo>
                    <a:pt x="3754" y="3267"/>
                    <a:pt x="3765" y="3375"/>
                    <a:pt x="3779" y="3486"/>
                  </a:cubicBezTo>
                  <a:cubicBezTo>
                    <a:pt x="3788" y="3556"/>
                    <a:pt x="3796" y="3622"/>
                    <a:pt x="3796" y="3693"/>
                  </a:cubicBezTo>
                  <a:cubicBezTo>
                    <a:pt x="3796" y="3711"/>
                    <a:pt x="3796" y="3730"/>
                    <a:pt x="3796" y="3748"/>
                  </a:cubicBezTo>
                </a:path>
                <a:path w="4135" h="3749" extrusionOk="0">
                  <a:moveTo>
                    <a:pt x="3848" y="2376"/>
                  </a:moveTo>
                  <a:cubicBezTo>
                    <a:pt x="3862" y="2376"/>
                    <a:pt x="3875" y="2374"/>
                    <a:pt x="3887" y="2381"/>
                  </a:cubicBezTo>
                  <a:cubicBezTo>
                    <a:pt x="3906" y="2392"/>
                    <a:pt x="3925" y="2401"/>
                    <a:pt x="3939" y="2419"/>
                  </a:cubicBezTo>
                  <a:cubicBezTo>
                    <a:pt x="3957" y="2442"/>
                    <a:pt x="3952" y="2472"/>
                    <a:pt x="3952" y="2499"/>
                  </a:cubicBezTo>
                  <a:cubicBezTo>
                    <a:pt x="3952" y="2531"/>
                    <a:pt x="3942" y="2561"/>
                    <a:pt x="3939" y="2592"/>
                  </a:cubicBezTo>
                  <a:cubicBezTo>
                    <a:pt x="3937" y="2609"/>
                    <a:pt x="3932" y="2653"/>
                    <a:pt x="3944" y="2668"/>
                  </a:cubicBezTo>
                  <a:cubicBezTo>
                    <a:pt x="3954" y="2680"/>
                    <a:pt x="3992" y="2665"/>
                    <a:pt x="4000" y="2663"/>
                  </a:cubicBezTo>
                  <a:cubicBezTo>
                    <a:pt x="4031" y="2657"/>
                    <a:pt x="4055" y="2639"/>
                    <a:pt x="4086" y="2630"/>
                  </a:cubicBezTo>
                  <a:cubicBezTo>
                    <a:pt x="4106" y="2624"/>
                    <a:pt x="4116" y="2623"/>
                    <a:pt x="4134" y="262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54" name="Freeform 4">
              <a:extLst>
                <a:ext uri="{FF2B5EF4-FFF2-40B4-BE49-F238E27FC236}">
                  <a16:creationId xmlns:a16="http://schemas.microsoft.com/office/drawing/2014/main" id="{9972F868-D2D4-19C4-AFED-5BE6FB8F76B3}"/>
                </a:ext>
              </a:extLst>
            </p:cNvPr>
            <p:cNvSpPr>
              <a:spLocks noRot="1" noChangeAspect="1" noEditPoints="1" noChangeArrowheads="1" noChangeShapeType="1" noTextEdit="1"/>
            </p:cNvSpPr>
            <p:nvPr/>
          </p:nvSpPr>
          <p:spPr bwMode="auto">
            <a:xfrm>
              <a:off x="3225" y="1963"/>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extrusionOk="0">
                  <a:moveTo>
                    <a:pt x="0" y="0"/>
                  </a:moveTo>
                  <a:lnTo>
                    <a:pt x="0" y="0"/>
                  </a:ln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55" name="Freeform 5">
              <a:extLst>
                <a:ext uri="{FF2B5EF4-FFF2-40B4-BE49-F238E27FC236}">
                  <a16:creationId xmlns:a16="http://schemas.microsoft.com/office/drawing/2014/main" id="{DE3DF77F-38B2-8D59-52C2-EE8245418F4F}"/>
                </a:ext>
              </a:extLst>
            </p:cNvPr>
            <p:cNvSpPr>
              <a:spLocks noRot="1" noChangeAspect="1" noEditPoints="1" noChangeArrowheads="1" noChangeShapeType="1" noTextEdit="1"/>
            </p:cNvSpPr>
            <p:nvPr/>
          </p:nvSpPr>
          <p:spPr bwMode="auto">
            <a:xfrm>
              <a:off x="410" y="1362"/>
              <a:ext cx="940" cy="325"/>
            </a:xfrm>
            <a:custGeom>
              <a:avLst/>
              <a:gdLst>
                <a:gd name="T0" fmla="*/ 437 w 4147"/>
                <a:gd name="T1" fmla="*/ 47 h 1432"/>
                <a:gd name="T2" fmla="*/ 177 w 4147"/>
                <a:gd name="T3" fmla="*/ 165 h 1432"/>
                <a:gd name="T4" fmla="*/ 26 w 4147"/>
                <a:gd name="T5" fmla="*/ 629 h 1432"/>
                <a:gd name="T6" fmla="*/ 277 w 4147"/>
                <a:gd name="T7" fmla="*/ 596 h 1432"/>
                <a:gd name="T8" fmla="*/ 407 w 4147"/>
                <a:gd name="T9" fmla="*/ 1072 h 1432"/>
                <a:gd name="T10" fmla="*/ 134 w 4147"/>
                <a:gd name="T11" fmla="*/ 1296 h 1432"/>
                <a:gd name="T12" fmla="*/ 4 w 4147"/>
                <a:gd name="T13" fmla="*/ 1051 h 1432"/>
                <a:gd name="T14" fmla="*/ 732 w 4147"/>
                <a:gd name="T15" fmla="*/ 916 h 1432"/>
                <a:gd name="T16" fmla="*/ 771 w 4147"/>
                <a:gd name="T17" fmla="*/ 984 h 1432"/>
                <a:gd name="T18" fmla="*/ 784 w 4147"/>
                <a:gd name="T19" fmla="*/ 1119 h 1432"/>
                <a:gd name="T20" fmla="*/ 741 w 4147"/>
                <a:gd name="T21" fmla="*/ 608 h 1432"/>
                <a:gd name="T22" fmla="*/ 983 w 4147"/>
                <a:gd name="T23" fmla="*/ 929 h 1432"/>
                <a:gd name="T24" fmla="*/ 1009 w 4147"/>
                <a:gd name="T25" fmla="*/ 1110 h 1432"/>
                <a:gd name="T26" fmla="*/ 1031 w 4147"/>
                <a:gd name="T27" fmla="*/ 1153 h 1432"/>
                <a:gd name="T28" fmla="*/ 1105 w 4147"/>
                <a:gd name="T29" fmla="*/ 1001 h 1432"/>
                <a:gd name="T30" fmla="*/ 1226 w 4147"/>
                <a:gd name="T31" fmla="*/ 992 h 1432"/>
                <a:gd name="T32" fmla="*/ 1269 w 4147"/>
                <a:gd name="T33" fmla="*/ 1119 h 1432"/>
                <a:gd name="T34" fmla="*/ 1287 w 4147"/>
                <a:gd name="T35" fmla="*/ 1089 h 1432"/>
                <a:gd name="T36" fmla="*/ 1412 w 4147"/>
                <a:gd name="T37" fmla="*/ 984 h 1432"/>
                <a:gd name="T38" fmla="*/ 1560 w 4147"/>
                <a:gd name="T39" fmla="*/ 1051 h 1432"/>
                <a:gd name="T40" fmla="*/ 1902 w 4147"/>
                <a:gd name="T41" fmla="*/ 1043 h 1432"/>
                <a:gd name="T42" fmla="*/ 1971 w 4147"/>
                <a:gd name="T43" fmla="*/ 1195 h 1432"/>
                <a:gd name="T44" fmla="*/ 2049 w 4147"/>
                <a:gd name="T45" fmla="*/ 1203 h 1432"/>
                <a:gd name="T46" fmla="*/ 2110 w 4147"/>
                <a:gd name="T47" fmla="*/ 1056 h 1432"/>
                <a:gd name="T48" fmla="*/ 2114 w 4147"/>
                <a:gd name="T49" fmla="*/ 1030 h 1432"/>
                <a:gd name="T50" fmla="*/ 2153 w 4147"/>
                <a:gd name="T51" fmla="*/ 1161 h 1432"/>
                <a:gd name="T52" fmla="*/ 2236 w 4147"/>
                <a:gd name="T53" fmla="*/ 1199 h 1432"/>
                <a:gd name="T54" fmla="*/ 2444 w 4147"/>
                <a:gd name="T55" fmla="*/ 279 h 1432"/>
                <a:gd name="T56" fmla="*/ 2496 w 4147"/>
                <a:gd name="T57" fmla="*/ 507 h 1432"/>
                <a:gd name="T58" fmla="*/ 2604 w 4147"/>
                <a:gd name="T59" fmla="*/ 1119 h 1432"/>
                <a:gd name="T60" fmla="*/ 2626 w 4147"/>
                <a:gd name="T61" fmla="*/ 1288 h 1432"/>
                <a:gd name="T62" fmla="*/ 2942 w 4147"/>
                <a:gd name="T63" fmla="*/ 1047 h 1432"/>
                <a:gd name="T64" fmla="*/ 3063 w 4147"/>
                <a:gd name="T65" fmla="*/ 1191 h 1432"/>
                <a:gd name="T66" fmla="*/ 3210 w 4147"/>
                <a:gd name="T67" fmla="*/ 1136 h 1432"/>
                <a:gd name="T68" fmla="*/ 2976 w 4147"/>
                <a:gd name="T69" fmla="*/ 1068 h 1432"/>
                <a:gd name="T70" fmla="*/ 3037 w 4147"/>
                <a:gd name="T71" fmla="*/ 1170 h 1432"/>
                <a:gd name="T72" fmla="*/ 3141 w 4147"/>
                <a:gd name="T73" fmla="*/ 1123 h 1432"/>
                <a:gd name="T74" fmla="*/ 3210 w 4147"/>
                <a:gd name="T75" fmla="*/ 1098 h 1432"/>
                <a:gd name="T76" fmla="*/ 3332 w 4147"/>
                <a:gd name="T77" fmla="*/ 1233 h 1432"/>
                <a:gd name="T78" fmla="*/ 3678 w 4147"/>
                <a:gd name="T79" fmla="*/ 406 h 1432"/>
                <a:gd name="T80" fmla="*/ 3713 w 4147"/>
                <a:gd name="T81" fmla="*/ 1056 h 1432"/>
                <a:gd name="T82" fmla="*/ 3535 w 4147"/>
                <a:gd name="T83" fmla="*/ 1431 h 1432"/>
                <a:gd name="T84" fmla="*/ 3592 w 4147"/>
                <a:gd name="T85" fmla="*/ 1182 h 1432"/>
                <a:gd name="T86" fmla="*/ 3895 w 4147"/>
                <a:gd name="T87" fmla="*/ 1043 h 1432"/>
                <a:gd name="T88" fmla="*/ 4142 w 4147"/>
                <a:gd name="T89" fmla="*/ 1182 h 1432"/>
                <a:gd name="T90" fmla="*/ 4008 w 4147"/>
                <a:gd name="T91" fmla="*/ 612 h 14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147"/>
                <a:gd name="T139" fmla="*/ 0 h 1432"/>
                <a:gd name="T140" fmla="*/ 4147 w 4147"/>
                <a:gd name="T141" fmla="*/ 1432 h 14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147" h="1432" extrusionOk="0">
                  <a:moveTo>
                    <a:pt x="472" y="131"/>
                  </a:moveTo>
                  <a:cubicBezTo>
                    <a:pt x="464" y="101"/>
                    <a:pt x="454" y="76"/>
                    <a:pt x="437" y="47"/>
                  </a:cubicBezTo>
                  <a:cubicBezTo>
                    <a:pt x="411" y="4"/>
                    <a:pt x="381" y="-8"/>
                    <a:pt x="333" y="9"/>
                  </a:cubicBezTo>
                  <a:cubicBezTo>
                    <a:pt x="267" y="32"/>
                    <a:pt x="216" y="111"/>
                    <a:pt x="177" y="165"/>
                  </a:cubicBezTo>
                  <a:cubicBezTo>
                    <a:pt x="101" y="271"/>
                    <a:pt x="49" y="392"/>
                    <a:pt x="26" y="520"/>
                  </a:cubicBezTo>
                  <a:cubicBezTo>
                    <a:pt x="19" y="558"/>
                    <a:pt x="22" y="592"/>
                    <a:pt x="26" y="629"/>
                  </a:cubicBezTo>
                  <a:cubicBezTo>
                    <a:pt x="61" y="627"/>
                    <a:pt x="89" y="621"/>
                    <a:pt x="125" y="608"/>
                  </a:cubicBezTo>
                  <a:cubicBezTo>
                    <a:pt x="170" y="592"/>
                    <a:pt x="230" y="572"/>
                    <a:pt x="277" y="596"/>
                  </a:cubicBezTo>
                  <a:cubicBezTo>
                    <a:pt x="350" y="634"/>
                    <a:pt x="401" y="745"/>
                    <a:pt x="416" y="819"/>
                  </a:cubicBezTo>
                  <a:cubicBezTo>
                    <a:pt x="432" y="899"/>
                    <a:pt x="431" y="994"/>
                    <a:pt x="407" y="1072"/>
                  </a:cubicBezTo>
                  <a:cubicBezTo>
                    <a:pt x="387" y="1136"/>
                    <a:pt x="361" y="1210"/>
                    <a:pt x="312" y="1258"/>
                  </a:cubicBezTo>
                  <a:cubicBezTo>
                    <a:pt x="271" y="1299"/>
                    <a:pt x="188" y="1329"/>
                    <a:pt x="134" y="1296"/>
                  </a:cubicBezTo>
                  <a:cubicBezTo>
                    <a:pt x="91" y="1270"/>
                    <a:pt x="43" y="1208"/>
                    <a:pt x="26" y="1161"/>
                  </a:cubicBezTo>
                  <a:cubicBezTo>
                    <a:pt x="14" y="1127"/>
                    <a:pt x="10" y="1087"/>
                    <a:pt x="4" y="1051"/>
                  </a:cubicBezTo>
                  <a:cubicBezTo>
                    <a:pt x="3" y="1044"/>
                    <a:pt x="1" y="1037"/>
                    <a:pt x="0" y="1030"/>
                  </a:cubicBezTo>
                </a:path>
                <a:path w="4147" h="1432" extrusionOk="0">
                  <a:moveTo>
                    <a:pt x="732" y="916"/>
                  </a:moveTo>
                  <a:cubicBezTo>
                    <a:pt x="741" y="908"/>
                    <a:pt x="757" y="914"/>
                    <a:pt x="767" y="925"/>
                  </a:cubicBezTo>
                  <a:cubicBezTo>
                    <a:pt x="779" y="937"/>
                    <a:pt x="769" y="969"/>
                    <a:pt x="771" y="984"/>
                  </a:cubicBezTo>
                  <a:cubicBezTo>
                    <a:pt x="774" y="1011"/>
                    <a:pt x="779" y="1037"/>
                    <a:pt x="780" y="1064"/>
                  </a:cubicBezTo>
                  <a:cubicBezTo>
                    <a:pt x="781" y="1083"/>
                    <a:pt x="784" y="1100"/>
                    <a:pt x="784" y="1119"/>
                  </a:cubicBezTo>
                </a:path>
                <a:path w="4147" h="1432" extrusionOk="0">
                  <a:moveTo>
                    <a:pt x="745" y="659"/>
                  </a:moveTo>
                  <a:cubicBezTo>
                    <a:pt x="745" y="641"/>
                    <a:pt x="743" y="625"/>
                    <a:pt x="741" y="608"/>
                  </a:cubicBezTo>
                  <a:cubicBezTo>
                    <a:pt x="741" y="595"/>
                    <a:pt x="738" y="592"/>
                    <a:pt x="745" y="587"/>
                  </a:cubicBezTo>
                </a:path>
                <a:path w="4147" h="1432" extrusionOk="0">
                  <a:moveTo>
                    <a:pt x="983" y="929"/>
                  </a:moveTo>
                  <a:cubicBezTo>
                    <a:pt x="983" y="963"/>
                    <a:pt x="984" y="991"/>
                    <a:pt x="992" y="1022"/>
                  </a:cubicBezTo>
                  <a:cubicBezTo>
                    <a:pt x="1000" y="1052"/>
                    <a:pt x="1002" y="1080"/>
                    <a:pt x="1009" y="1110"/>
                  </a:cubicBezTo>
                  <a:cubicBezTo>
                    <a:pt x="1014" y="1130"/>
                    <a:pt x="1015" y="1150"/>
                    <a:pt x="1018" y="1170"/>
                  </a:cubicBezTo>
                  <a:cubicBezTo>
                    <a:pt x="1025" y="1162"/>
                    <a:pt x="1027" y="1164"/>
                    <a:pt x="1031" y="1153"/>
                  </a:cubicBezTo>
                  <a:cubicBezTo>
                    <a:pt x="1041" y="1127"/>
                    <a:pt x="1039" y="1106"/>
                    <a:pt x="1053" y="1081"/>
                  </a:cubicBezTo>
                  <a:cubicBezTo>
                    <a:pt x="1068" y="1054"/>
                    <a:pt x="1082" y="1023"/>
                    <a:pt x="1105" y="1001"/>
                  </a:cubicBezTo>
                  <a:cubicBezTo>
                    <a:pt x="1127" y="980"/>
                    <a:pt x="1140" y="972"/>
                    <a:pt x="1170" y="971"/>
                  </a:cubicBezTo>
                  <a:cubicBezTo>
                    <a:pt x="1191" y="970"/>
                    <a:pt x="1211" y="977"/>
                    <a:pt x="1226" y="992"/>
                  </a:cubicBezTo>
                  <a:cubicBezTo>
                    <a:pt x="1244" y="1011"/>
                    <a:pt x="1253" y="1040"/>
                    <a:pt x="1261" y="1064"/>
                  </a:cubicBezTo>
                  <a:cubicBezTo>
                    <a:pt x="1267" y="1083"/>
                    <a:pt x="1268" y="1099"/>
                    <a:pt x="1269" y="1119"/>
                  </a:cubicBezTo>
                  <a:cubicBezTo>
                    <a:pt x="1269" y="1123"/>
                    <a:pt x="1269" y="1128"/>
                    <a:pt x="1269" y="1132"/>
                  </a:cubicBezTo>
                  <a:cubicBezTo>
                    <a:pt x="1274" y="1121"/>
                    <a:pt x="1280" y="1104"/>
                    <a:pt x="1287" y="1089"/>
                  </a:cubicBezTo>
                  <a:cubicBezTo>
                    <a:pt x="1297" y="1069"/>
                    <a:pt x="1314" y="1054"/>
                    <a:pt x="1330" y="1039"/>
                  </a:cubicBezTo>
                  <a:cubicBezTo>
                    <a:pt x="1356" y="1014"/>
                    <a:pt x="1379" y="997"/>
                    <a:pt x="1412" y="984"/>
                  </a:cubicBezTo>
                  <a:cubicBezTo>
                    <a:pt x="1439" y="973"/>
                    <a:pt x="1497" y="972"/>
                    <a:pt x="1521" y="996"/>
                  </a:cubicBezTo>
                  <a:cubicBezTo>
                    <a:pt x="1531" y="1006"/>
                    <a:pt x="1552" y="1036"/>
                    <a:pt x="1560" y="1051"/>
                  </a:cubicBezTo>
                  <a:cubicBezTo>
                    <a:pt x="1570" y="1069"/>
                    <a:pt x="1578" y="1089"/>
                    <a:pt x="1586" y="1106"/>
                  </a:cubicBezTo>
                </a:path>
                <a:path w="4147" h="1432" extrusionOk="0">
                  <a:moveTo>
                    <a:pt x="1902" y="1043"/>
                  </a:moveTo>
                  <a:cubicBezTo>
                    <a:pt x="1902" y="1071"/>
                    <a:pt x="1911" y="1094"/>
                    <a:pt x="1924" y="1119"/>
                  </a:cubicBezTo>
                  <a:cubicBezTo>
                    <a:pt x="1938" y="1147"/>
                    <a:pt x="1952" y="1171"/>
                    <a:pt x="1971" y="1195"/>
                  </a:cubicBezTo>
                  <a:cubicBezTo>
                    <a:pt x="1984" y="1211"/>
                    <a:pt x="1994" y="1215"/>
                    <a:pt x="2015" y="1216"/>
                  </a:cubicBezTo>
                  <a:cubicBezTo>
                    <a:pt x="2031" y="1217"/>
                    <a:pt x="2038" y="1215"/>
                    <a:pt x="2049" y="1203"/>
                  </a:cubicBezTo>
                  <a:cubicBezTo>
                    <a:pt x="2064" y="1186"/>
                    <a:pt x="2077" y="1158"/>
                    <a:pt x="2084" y="1136"/>
                  </a:cubicBezTo>
                  <a:cubicBezTo>
                    <a:pt x="2092" y="1110"/>
                    <a:pt x="2104" y="1082"/>
                    <a:pt x="2110" y="1056"/>
                  </a:cubicBezTo>
                  <a:cubicBezTo>
                    <a:pt x="2111" y="1050"/>
                    <a:pt x="2110" y="1027"/>
                    <a:pt x="2114" y="1022"/>
                  </a:cubicBezTo>
                  <a:cubicBezTo>
                    <a:pt x="2114" y="1025"/>
                    <a:pt x="2114" y="1027"/>
                    <a:pt x="2114" y="1030"/>
                  </a:cubicBezTo>
                  <a:cubicBezTo>
                    <a:pt x="2114" y="1047"/>
                    <a:pt x="2119" y="1060"/>
                    <a:pt x="2123" y="1077"/>
                  </a:cubicBezTo>
                  <a:cubicBezTo>
                    <a:pt x="2130" y="1108"/>
                    <a:pt x="2141" y="1133"/>
                    <a:pt x="2153" y="1161"/>
                  </a:cubicBezTo>
                  <a:cubicBezTo>
                    <a:pt x="2163" y="1185"/>
                    <a:pt x="2173" y="1201"/>
                    <a:pt x="2201" y="1203"/>
                  </a:cubicBezTo>
                  <a:cubicBezTo>
                    <a:pt x="2218" y="1203"/>
                    <a:pt x="2225" y="1203"/>
                    <a:pt x="2236" y="1199"/>
                  </a:cubicBezTo>
                </a:path>
                <a:path w="4147" h="1432" extrusionOk="0">
                  <a:moveTo>
                    <a:pt x="2444" y="292"/>
                  </a:moveTo>
                  <a:cubicBezTo>
                    <a:pt x="2444" y="285"/>
                    <a:pt x="2444" y="283"/>
                    <a:pt x="2444" y="279"/>
                  </a:cubicBezTo>
                  <a:cubicBezTo>
                    <a:pt x="2455" y="287"/>
                    <a:pt x="2448" y="272"/>
                    <a:pt x="2461" y="304"/>
                  </a:cubicBezTo>
                  <a:cubicBezTo>
                    <a:pt x="2486" y="364"/>
                    <a:pt x="2485" y="442"/>
                    <a:pt x="2496" y="507"/>
                  </a:cubicBezTo>
                  <a:cubicBezTo>
                    <a:pt x="2513" y="604"/>
                    <a:pt x="2529" y="701"/>
                    <a:pt x="2548" y="798"/>
                  </a:cubicBezTo>
                  <a:cubicBezTo>
                    <a:pt x="2569" y="904"/>
                    <a:pt x="2594" y="1012"/>
                    <a:pt x="2604" y="1119"/>
                  </a:cubicBezTo>
                  <a:cubicBezTo>
                    <a:pt x="2608" y="1164"/>
                    <a:pt x="2604" y="1214"/>
                    <a:pt x="2613" y="1258"/>
                  </a:cubicBezTo>
                  <a:cubicBezTo>
                    <a:pt x="2617" y="1279"/>
                    <a:pt x="2618" y="1272"/>
                    <a:pt x="2626" y="1288"/>
                  </a:cubicBezTo>
                </a:path>
                <a:path w="4147" h="1432" extrusionOk="0">
                  <a:moveTo>
                    <a:pt x="2937" y="1005"/>
                  </a:moveTo>
                  <a:cubicBezTo>
                    <a:pt x="2938" y="1017"/>
                    <a:pt x="2937" y="1037"/>
                    <a:pt x="2942" y="1047"/>
                  </a:cubicBezTo>
                  <a:cubicBezTo>
                    <a:pt x="2956" y="1074"/>
                    <a:pt x="2964" y="1102"/>
                    <a:pt x="2985" y="1127"/>
                  </a:cubicBezTo>
                  <a:cubicBezTo>
                    <a:pt x="3009" y="1155"/>
                    <a:pt x="3026" y="1181"/>
                    <a:pt x="3063" y="1191"/>
                  </a:cubicBezTo>
                  <a:cubicBezTo>
                    <a:pt x="3088" y="1198"/>
                    <a:pt x="3125" y="1199"/>
                    <a:pt x="3150" y="1191"/>
                  </a:cubicBezTo>
                  <a:cubicBezTo>
                    <a:pt x="3188" y="1178"/>
                    <a:pt x="3196" y="1169"/>
                    <a:pt x="3210" y="1136"/>
                  </a:cubicBezTo>
                  <a:cubicBezTo>
                    <a:pt x="3224" y="1104"/>
                    <a:pt x="3219" y="1074"/>
                    <a:pt x="3215" y="1039"/>
                  </a:cubicBezTo>
                </a:path>
                <a:path w="4147" h="1432" extrusionOk="0">
                  <a:moveTo>
                    <a:pt x="2976" y="1068"/>
                  </a:moveTo>
                  <a:cubicBezTo>
                    <a:pt x="2976" y="1092"/>
                    <a:pt x="2974" y="1107"/>
                    <a:pt x="2985" y="1127"/>
                  </a:cubicBezTo>
                  <a:cubicBezTo>
                    <a:pt x="3000" y="1156"/>
                    <a:pt x="3007" y="1164"/>
                    <a:pt x="3037" y="1170"/>
                  </a:cubicBezTo>
                  <a:cubicBezTo>
                    <a:pt x="3062" y="1175"/>
                    <a:pt x="3079" y="1177"/>
                    <a:pt x="3102" y="1165"/>
                  </a:cubicBezTo>
                  <a:cubicBezTo>
                    <a:pt x="3119" y="1156"/>
                    <a:pt x="3127" y="1137"/>
                    <a:pt x="3141" y="1123"/>
                  </a:cubicBezTo>
                  <a:cubicBezTo>
                    <a:pt x="3152" y="1112"/>
                    <a:pt x="3164" y="1087"/>
                    <a:pt x="3176" y="1081"/>
                  </a:cubicBezTo>
                  <a:cubicBezTo>
                    <a:pt x="3198" y="1070"/>
                    <a:pt x="3202" y="1091"/>
                    <a:pt x="3210" y="1098"/>
                  </a:cubicBezTo>
                  <a:cubicBezTo>
                    <a:pt x="3237" y="1121"/>
                    <a:pt x="3254" y="1147"/>
                    <a:pt x="3280" y="1174"/>
                  </a:cubicBezTo>
                  <a:cubicBezTo>
                    <a:pt x="3299" y="1194"/>
                    <a:pt x="3316" y="1211"/>
                    <a:pt x="3332" y="1233"/>
                  </a:cubicBezTo>
                </a:path>
                <a:path w="4147" h="1432" extrusionOk="0">
                  <a:moveTo>
                    <a:pt x="3657" y="148"/>
                  </a:moveTo>
                  <a:cubicBezTo>
                    <a:pt x="3657" y="236"/>
                    <a:pt x="3671" y="319"/>
                    <a:pt x="3678" y="406"/>
                  </a:cubicBezTo>
                  <a:cubicBezTo>
                    <a:pt x="3687" y="517"/>
                    <a:pt x="3701" y="628"/>
                    <a:pt x="3709" y="739"/>
                  </a:cubicBezTo>
                  <a:cubicBezTo>
                    <a:pt x="3717" y="844"/>
                    <a:pt x="3713" y="950"/>
                    <a:pt x="3713" y="1056"/>
                  </a:cubicBezTo>
                  <a:cubicBezTo>
                    <a:pt x="3713" y="1123"/>
                    <a:pt x="3713" y="1143"/>
                    <a:pt x="3713" y="1186"/>
                  </a:cubicBezTo>
                </a:path>
                <a:path w="4147" h="1432" extrusionOk="0">
                  <a:moveTo>
                    <a:pt x="3535" y="1431"/>
                  </a:moveTo>
                  <a:cubicBezTo>
                    <a:pt x="3535" y="1394"/>
                    <a:pt x="3529" y="1357"/>
                    <a:pt x="3535" y="1321"/>
                  </a:cubicBezTo>
                  <a:cubicBezTo>
                    <a:pt x="3543" y="1277"/>
                    <a:pt x="3565" y="1218"/>
                    <a:pt x="3592" y="1182"/>
                  </a:cubicBezTo>
                  <a:cubicBezTo>
                    <a:pt x="3620" y="1144"/>
                    <a:pt x="3660" y="1113"/>
                    <a:pt x="3700" y="1089"/>
                  </a:cubicBezTo>
                  <a:cubicBezTo>
                    <a:pt x="3763" y="1051"/>
                    <a:pt x="3823" y="1044"/>
                    <a:pt x="3895" y="1043"/>
                  </a:cubicBezTo>
                  <a:cubicBezTo>
                    <a:pt x="3944" y="1042"/>
                    <a:pt x="4008" y="1060"/>
                    <a:pt x="4051" y="1085"/>
                  </a:cubicBezTo>
                  <a:cubicBezTo>
                    <a:pt x="4080" y="1102"/>
                    <a:pt x="4131" y="1150"/>
                    <a:pt x="4142" y="1182"/>
                  </a:cubicBezTo>
                  <a:cubicBezTo>
                    <a:pt x="4153" y="1214"/>
                    <a:pt x="4146" y="1259"/>
                    <a:pt x="4146" y="1292"/>
                  </a:cubicBezTo>
                </a:path>
                <a:path w="4147" h="1432" extrusionOk="0">
                  <a:moveTo>
                    <a:pt x="4008" y="612"/>
                  </a:moveTo>
                  <a:cubicBezTo>
                    <a:pt x="4008" y="602"/>
                    <a:pt x="4003" y="578"/>
                    <a:pt x="4012" y="60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56" name="Freeform 6">
              <a:extLst>
                <a:ext uri="{FF2B5EF4-FFF2-40B4-BE49-F238E27FC236}">
                  <a16:creationId xmlns:a16="http://schemas.microsoft.com/office/drawing/2014/main" id="{A9FE2EDF-F426-6E2A-3927-B3C1B5C074C7}"/>
                </a:ext>
              </a:extLst>
            </p:cNvPr>
            <p:cNvSpPr>
              <a:spLocks noRot="1" noChangeAspect="1" noEditPoints="1" noChangeArrowheads="1" noChangeShapeType="1" noTextEdit="1"/>
            </p:cNvSpPr>
            <p:nvPr/>
          </p:nvSpPr>
          <p:spPr bwMode="auto">
            <a:xfrm>
              <a:off x="1479" y="1589"/>
              <a:ext cx="146" cy="92"/>
            </a:xfrm>
            <a:custGeom>
              <a:avLst/>
              <a:gdLst>
                <a:gd name="T0" fmla="*/ 100 w 643"/>
                <a:gd name="T1" fmla="*/ 50 h 406"/>
                <a:gd name="T2" fmla="*/ 83 w 643"/>
                <a:gd name="T3" fmla="*/ 29 h 406"/>
                <a:gd name="T4" fmla="*/ 39 w 643"/>
                <a:gd name="T5" fmla="*/ 42 h 406"/>
                <a:gd name="T6" fmla="*/ 0 w 643"/>
                <a:gd name="T7" fmla="*/ 160 h 406"/>
                <a:gd name="T8" fmla="*/ 9 w 643"/>
                <a:gd name="T9" fmla="*/ 371 h 406"/>
                <a:gd name="T10" fmla="*/ 22 w 643"/>
                <a:gd name="T11" fmla="*/ 405 h 406"/>
                <a:gd name="T12" fmla="*/ 48 w 643"/>
                <a:gd name="T13" fmla="*/ 350 h 406"/>
                <a:gd name="T14" fmla="*/ 87 w 643"/>
                <a:gd name="T15" fmla="*/ 219 h 406"/>
                <a:gd name="T16" fmla="*/ 178 w 643"/>
                <a:gd name="T17" fmla="*/ 0 h 406"/>
                <a:gd name="T18" fmla="*/ 187 w 643"/>
                <a:gd name="T19" fmla="*/ 0 h 406"/>
                <a:gd name="T20" fmla="*/ 226 w 643"/>
                <a:gd name="T21" fmla="*/ 84 h 406"/>
                <a:gd name="T22" fmla="*/ 278 w 643"/>
                <a:gd name="T23" fmla="*/ 215 h 406"/>
                <a:gd name="T24" fmla="*/ 334 w 643"/>
                <a:gd name="T25" fmla="*/ 299 h 406"/>
                <a:gd name="T26" fmla="*/ 377 w 643"/>
                <a:gd name="T27" fmla="*/ 295 h 406"/>
                <a:gd name="T28" fmla="*/ 425 w 643"/>
                <a:gd name="T29" fmla="*/ 219 h 406"/>
                <a:gd name="T30" fmla="*/ 460 w 643"/>
                <a:gd name="T31" fmla="*/ 152 h 406"/>
                <a:gd name="T32" fmla="*/ 473 w 643"/>
                <a:gd name="T33" fmla="*/ 147 h 406"/>
                <a:gd name="T34" fmla="*/ 512 w 643"/>
                <a:gd name="T35" fmla="*/ 198 h 406"/>
                <a:gd name="T36" fmla="*/ 611 w 643"/>
                <a:gd name="T37" fmla="*/ 278 h 406"/>
                <a:gd name="T38" fmla="*/ 642 w 643"/>
                <a:gd name="T39" fmla="*/ 299 h 4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3"/>
                <a:gd name="T61" fmla="*/ 0 h 406"/>
                <a:gd name="T62" fmla="*/ 643 w 643"/>
                <a:gd name="T63" fmla="*/ 406 h 4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3" h="406" extrusionOk="0">
                  <a:moveTo>
                    <a:pt x="100" y="50"/>
                  </a:moveTo>
                  <a:cubicBezTo>
                    <a:pt x="97" y="47"/>
                    <a:pt x="92" y="32"/>
                    <a:pt x="83" y="29"/>
                  </a:cubicBezTo>
                  <a:cubicBezTo>
                    <a:pt x="69" y="24"/>
                    <a:pt x="49" y="33"/>
                    <a:pt x="39" y="42"/>
                  </a:cubicBezTo>
                  <a:cubicBezTo>
                    <a:pt x="13" y="67"/>
                    <a:pt x="2" y="126"/>
                    <a:pt x="0" y="160"/>
                  </a:cubicBezTo>
                  <a:cubicBezTo>
                    <a:pt x="-5" y="230"/>
                    <a:pt x="0" y="303"/>
                    <a:pt x="9" y="371"/>
                  </a:cubicBezTo>
                  <a:cubicBezTo>
                    <a:pt x="13" y="404"/>
                    <a:pt x="9" y="386"/>
                    <a:pt x="22" y="405"/>
                  </a:cubicBezTo>
                  <a:cubicBezTo>
                    <a:pt x="33" y="388"/>
                    <a:pt x="41" y="372"/>
                    <a:pt x="48" y="350"/>
                  </a:cubicBezTo>
                  <a:cubicBezTo>
                    <a:pt x="62" y="306"/>
                    <a:pt x="75" y="263"/>
                    <a:pt x="87" y="219"/>
                  </a:cubicBezTo>
                  <a:cubicBezTo>
                    <a:pt x="106" y="150"/>
                    <a:pt x="120" y="48"/>
                    <a:pt x="178" y="0"/>
                  </a:cubicBezTo>
                  <a:cubicBezTo>
                    <a:pt x="181" y="0"/>
                    <a:pt x="184" y="0"/>
                    <a:pt x="187" y="0"/>
                  </a:cubicBezTo>
                  <a:cubicBezTo>
                    <a:pt x="205" y="23"/>
                    <a:pt x="215" y="55"/>
                    <a:pt x="226" y="84"/>
                  </a:cubicBezTo>
                  <a:cubicBezTo>
                    <a:pt x="243" y="129"/>
                    <a:pt x="253" y="174"/>
                    <a:pt x="278" y="215"/>
                  </a:cubicBezTo>
                  <a:cubicBezTo>
                    <a:pt x="295" y="243"/>
                    <a:pt x="305" y="282"/>
                    <a:pt x="334" y="299"/>
                  </a:cubicBezTo>
                  <a:cubicBezTo>
                    <a:pt x="350" y="308"/>
                    <a:pt x="363" y="306"/>
                    <a:pt x="377" y="295"/>
                  </a:cubicBezTo>
                  <a:cubicBezTo>
                    <a:pt x="402" y="276"/>
                    <a:pt x="416" y="248"/>
                    <a:pt x="425" y="219"/>
                  </a:cubicBezTo>
                  <a:cubicBezTo>
                    <a:pt x="432" y="197"/>
                    <a:pt x="441" y="168"/>
                    <a:pt x="460" y="152"/>
                  </a:cubicBezTo>
                  <a:cubicBezTo>
                    <a:pt x="465" y="146"/>
                    <a:pt x="467" y="145"/>
                    <a:pt x="473" y="147"/>
                  </a:cubicBezTo>
                  <a:cubicBezTo>
                    <a:pt x="486" y="166"/>
                    <a:pt x="495" y="181"/>
                    <a:pt x="512" y="198"/>
                  </a:cubicBezTo>
                  <a:cubicBezTo>
                    <a:pt x="541" y="228"/>
                    <a:pt x="577" y="254"/>
                    <a:pt x="611" y="278"/>
                  </a:cubicBezTo>
                  <a:cubicBezTo>
                    <a:pt x="621" y="285"/>
                    <a:pt x="632" y="292"/>
                    <a:pt x="642" y="299"/>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57" name="Freeform 7">
              <a:extLst>
                <a:ext uri="{FF2B5EF4-FFF2-40B4-BE49-F238E27FC236}">
                  <a16:creationId xmlns:a16="http://schemas.microsoft.com/office/drawing/2014/main" id="{DF231090-F2EC-41EE-2897-951E52A8A500}"/>
                </a:ext>
              </a:extLst>
            </p:cNvPr>
            <p:cNvSpPr>
              <a:spLocks noRot="1" noChangeAspect="1" noEditPoints="1" noChangeArrowheads="1" noChangeShapeType="1" noTextEdit="1"/>
            </p:cNvSpPr>
            <p:nvPr/>
          </p:nvSpPr>
          <p:spPr bwMode="auto">
            <a:xfrm>
              <a:off x="501" y="2122"/>
              <a:ext cx="705" cy="333"/>
            </a:xfrm>
            <a:custGeom>
              <a:avLst/>
              <a:gdLst>
                <a:gd name="T0" fmla="*/ 104 w 3107"/>
                <a:gd name="T1" fmla="*/ 287 h 1470"/>
                <a:gd name="T2" fmla="*/ 60 w 3107"/>
                <a:gd name="T3" fmla="*/ 942 h 1470"/>
                <a:gd name="T4" fmla="*/ 255 w 3107"/>
                <a:gd name="T5" fmla="*/ 1191 h 1470"/>
                <a:gd name="T6" fmla="*/ 351 w 3107"/>
                <a:gd name="T7" fmla="*/ 469 h 1470"/>
                <a:gd name="T8" fmla="*/ 39 w 3107"/>
                <a:gd name="T9" fmla="*/ 140 h 1470"/>
                <a:gd name="T10" fmla="*/ 606 w 3107"/>
                <a:gd name="T11" fmla="*/ 621 h 1470"/>
                <a:gd name="T12" fmla="*/ 676 w 3107"/>
                <a:gd name="T13" fmla="*/ 963 h 1470"/>
                <a:gd name="T14" fmla="*/ 754 w 3107"/>
                <a:gd name="T15" fmla="*/ 1419 h 1470"/>
                <a:gd name="T16" fmla="*/ 732 w 3107"/>
                <a:gd name="T17" fmla="*/ 1435 h 1470"/>
                <a:gd name="T18" fmla="*/ 606 w 3107"/>
                <a:gd name="T19" fmla="*/ 1001 h 1470"/>
                <a:gd name="T20" fmla="*/ 693 w 3107"/>
                <a:gd name="T21" fmla="*/ 612 h 1470"/>
                <a:gd name="T22" fmla="*/ 858 w 3107"/>
                <a:gd name="T23" fmla="*/ 811 h 1470"/>
                <a:gd name="T24" fmla="*/ 749 w 3107"/>
                <a:gd name="T25" fmla="*/ 1094 h 1470"/>
                <a:gd name="T26" fmla="*/ 1083 w 3107"/>
                <a:gd name="T27" fmla="*/ 34 h 1470"/>
                <a:gd name="T28" fmla="*/ 1100 w 3107"/>
                <a:gd name="T29" fmla="*/ 0 h 1470"/>
                <a:gd name="T30" fmla="*/ 1174 w 3107"/>
                <a:gd name="T31" fmla="*/ 439 h 1470"/>
                <a:gd name="T32" fmla="*/ 1209 w 3107"/>
                <a:gd name="T33" fmla="*/ 870 h 1470"/>
                <a:gd name="T34" fmla="*/ 992 w 3107"/>
                <a:gd name="T35" fmla="*/ 798 h 1470"/>
                <a:gd name="T36" fmla="*/ 1300 w 3107"/>
                <a:gd name="T37" fmla="*/ 684 h 1470"/>
                <a:gd name="T38" fmla="*/ 1638 w 3107"/>
                <a:gd name="T39" fmla="*/ 697 h 1470"/>
                <a:gd name="T40" fmla="*/ 1698 w 3107"/>
                <a:gd name="T41" fmla="*/ 967 h 1470"/>
                <a:gd name="T42" fmla="*/ 1503 w 3107"/>
                <a:gd name="T43" fmla="*/ 287 h 1470"/>
                <a:gd name="T44" fmla="*/ 2119 w 3107"/>
                <a:gd name="T45" fmla="*/ 642 h 1470"/>
                <a:gd name="T46" fmla="*/ 2088 w 3107"/>
                <a:gd name="T47" fmla="*/ 815 h 1470"/>
                <a:gd name="T48" fmla="*/ 2184 w 3107"/>
                <a:gd name="T49" fmla="*/ 1064 h 1470"/>
                <a:gd name="T50" fmla="*/ 2469 w 3107"/>
                <a:gd name="T51" fmla="*/ 684 h 1470"/>
                <a:gd name="T52" fmla="*/ 2491 w 3107"/>
                <a:gd name="T53" fmla="*/ 899 h 1470"/>
                <a:gd name="T54" fmla="*/ 2612 w 3107"/>
                <a:gd name="T55" fmla="*/ 929 h 1470"/>
                <a:gd name="T56" fmla="*/ 2565 w 3107"/>
                <a:gd name="T57" fmla="*/ 726 h 1470"/>
                <a:gd name="T58" fmla="*/ 2500 w 3107"/>
                <a:gd name="T59" fmla="*/ 878 h 1470"/>
                <a:gd name="T60" fmla="*/ 2586 w 3107"/>
                <a:gd name="T61" fmla="*/ 980 h 1470"/>
                <a:gd name="T62" fmla="*/ 2833 w 3107"/>
                <a:gd name="T63" fmla="*/ 916 h 1470"/>
                <a:gd name="T64" fmla="*/ 3093 w 3107"/>
                <a:gd name="T65" fmla="*/ 152 h 1470"/>
                <a:gd name="T66" fmla="*/ 2976 w 3107"/>
                <a:gd name="T67" fmla="*/ 102 h 1470"/>
                <a:gd name="T68" fmla="*/ 3050 w 3107"/>
                <a:gd name="T69" fmla="*/ 798 h 14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07"/>
                <a:gd name="T106" fmla="*/ 0 h 1470"/>
                <a:gd name="T107" fmla="*/ 3107 w 3107"/>
                <a:gd name="T108" fmla="*/ 1470 h 14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07" h="1470" extrusionOk="0">
                  <a:moveTo>
                    <a:pt x="182" y="241"/>
                  </a:moveTo>
                  <a:cubicBezTo>
                    <a:pt x="142" y="248"/>
                    <a:pt x="128" y="246"/>
                    <a:pt x="104" y="287"/>
                  </a:cubicBezTo>
                  <a:cubicBezTo>
                    <a:pt x="67" y="348"/>
                    <a:pt x="54" y="438"/>
                    <a:pt x="47" y="507"/>
                  </a:cubicBezTo>
                  <a:cubicBezTo>
                    <a:pt x="32" y="648"/>
                    <a:pt x="28" y="803"/>
                    <a:pt x="60" y="942"/>
                  </a:cubicBezTo>
                  <a:cubicBezTo>
                    <a:pt x="78" y="1021"/>
                    <a:pt x="93" y="1101"/>
                    <a:pt x="151" y="1161"/>
                  </a:cubicBezTo>
                  <a:cubicBezTo>
                    <a:pt x="176" y="1187"/>
                    <a:pt x="218" y="1217"/>
                    <a:pt x="255" y="1191"/>
                  </a:cubicBezTo>
                  <a:cubicBezTo>
                    <a:pt x="321" y="1144"/>
                    <a:pt x="327" y="1060"/>
                    <a:pt x="342" y="988"/>
                  </a:cubicBezTo>
                  <a:cubicBezTo>
                    <a:pt x="377" y="818"/>
                    <a:pt x="378" y="641"/>
                    <a:pt x="351" y="469"/>
                  </a:cubicBezTo>
                  <a:cubicBezTo>
                    <a:pt x="333" y="353"/>
                    <a:pt x="299" y="235"/>
                    <a:pt x="212" y="152"/>
                  </a:cubicBezTo>
                  <a:cubicBezTo>
                    <a:pt x="162" y="104"/>
                    <a:pt x="91" y="88"/>
                    <a:pt x="39" y="140"/>
                  </a:cubicBezTo>
                  <a:cubicBezTo>
                    <a:pt x="13" y="178"/>
                    <a:pt x="4" y="192"/>
                    <a:pt x="0" y="224"/>
                  </a:cubicBezTo>
                </a:path>
                <a:path w="3107" h="1470" extrusionOk="0">
                  <a:moveTo>
                    <a:pt x="606" y="621"/>
                  </a:moveTo>
                  <a:cubicBezTo>
                    <a:pt x="619" y="651"/>
                    <a:pt x="626" y="680"/>
                    <a:pt x="632" y="714"/>
                  </a:cubicBezTo>
                  <a:cubicBezTo>
                    <a:pt x="647" y="797"/>
                    <a:pt x="661" y="880"/>
                    <a:pt x="676" y="963"/>
                  </a:cubicBezTo>
                  <a:cubicBezTo>
                    <a:pt x="693" y="1053"/>
                    <a:pt x="716" y="1142"/>
                    <a:pt x="732" y="1233"/>
                  </a:cubicBezTo>
                  <a:cubicBezTo>
                    <a:pt x="743" y="1294"/>
                    <a:pt x="752" y="1358"/>
                    <a:pt x="754" y="1419"/>
                  </a:cubicBezTo>
                  <a:cubicBezTo>
                    <a:pt x="755" y="1436"/>
                    <a:pt x="754" y="1452"/>
                    <a:pt x="754" y="1469"/>
                  </a:cubicBezTo>
                  <a:cubicBezTo>
                    <a:pt x="739" y="1454"/>
                    <a:pt x="743" y="1469"/>
                    <a:pt x="732" y="1435"/>
                  </a:cubicBezTo>
                  <a:cubicBezTo>
                    <a:pt x="717" y="1389"/>
                    <a:pt x="693" y="1346"/>
                    <a:pt x="676" y="1300"/>
                  </a:cubicBezTo>
                  <a:cubicBezTo>
                    <a:pt x="640" y="1203"/>
                    <a:pt x="613" y="1105"/>
                    <a:pt x="606" y="1001"/>
                  </a:cubicBezTo>
                  <a:cubicBezTo>
                    <a:pt x="600" y="913"/>
                    <a:pt x="599" y="816"/>
                    <a:pt x="619" y="731"/>
                  </a:cubicBezTo>
                  <a:cubicBezTo>
                    <a:pt x="628" y="691"/>
                    <a:pt x="650" y="628"/>
                    <a:pt x="693" y="612"/>
                  </a:cubicBezTo>
                  <a:cubicBezTo>
                    <a:pt x="739" y="596"/>
                    <a:pt x="786" y="619"/>
                    <a:pt x="814" y="655"/>
                  </a:cubicBezTo>
                  <a:cubicBezTo>
                    <a:pt x="848" y="699"/>
                    <a:pt x="863" y="756"/>
                    <a:pt x="858" y="811"/>
                  </a:cubicBezTo>
                  <a:cubicBezTo>
                    <a:pt x="853" y="865"/>
                    <a:pt x="831" y="930"/>
                    <a:pt x="810" y="980"/>
                  </a:cubicBezTo>
                  <a:cubicBezTo>
                    <a:pt x="794" y="1017"/>
                    <a:pt x="772" y="1060"/>
                    <a:pt x="749" y="1094"/>
                  </a:cubicBezTo>
                  <a:cubicBezTo>
                    <a:pt x="746" y="1097"/>
                    <a:pt x="744" y="1099"/>
                    <a:pt x="741" y="1102"/>
                  </a:cubicBezTo>
                </a:path>
                <a:path w="3107" h="1470" extrusionOk="0">
                  <a:moveTo>
                    <a:pt x="1083" y="34"/>
                  </a:moveTo>
                  <a:cubicBezTo>
                    <a:pt x="1085" y="23"/>
                    <a:pt x="1083" y="9"/>
                    <a:pt x="1092" y="0"/>
                  </a:cubicBezTo>
                  <a:cubicBezTo>
                    <a:pt x="1095" y="0"/>
                    <a:pt x="1097" y="0"/>
                    <a:pt x="1100" y="0"/>
                  </a:cubicBezTo>
                  <a:cubicBezTo>
                    <a:pt x="1126" y="37"/>
                    <a:pt x="1136" y="61"/>
                    <a:pt x="1144" y="110"/>
                  </a:cubicBezTo>
                  <a:cubicBezTo>
                    <a:pt x="1163" y="220"/>
                    <a:pt x="1166" y="328"/>
                    <a:pt x="1174" y="439"/>
                  </a:cubicBezTo>
                  <a:cubicBezTo>
                    <a:pt x="1183" y="559"/>
                    <a:pt x="1204" y="678"/>
                    <a:pt x="1209" y="798"/>
                  </a:cubicBezTo>
                  <a:cubicBezTo>
                    <a:pt x="1209" y="822"/>
                    <a:pt x="1209" y="846"/>
                    <a:pt x="1209" y="870"/>
                  </a:cubicBezTo>
                </a:path>
                <a:path w="3107" h="1470" extrusionOk="0">
                  <a:moveTo>
                    <a:pt x="975" y="828"/>
                  </a:moveTo>
                  <a:cubicBezTo>
                    <a:pt x="981" y="810"/>
                    <a:pt x="974" y="813"/>
                    <a:pt x="992" y="798"/>
                  </a:cubicBezTo>
                  <a:cubicBezTo>
                    <a:pt x="1031" y="766"/>
                    <a:pt x="1080" y="749"/>
                    <a:pt x="1126" y="731"/>
                  </a:cubicBezTo>
                  <a:cubicBezTo>
                    <a:pt x="1183" y="709"/>
                    <a:pt x="1240" y="695"/>
                    <a:pt x="1300" y="684"/>
                  </a:cubicBezTo>
                  <a:cubicBezTo>
                    <a:pt x="1363" y="672"/>
                    <a:pt x="1426" y="668"/>
                    <a:pt x="1490" y="667"/>
                  </a:cubicBezTo>
                  <a:cubicBezTo>
                    <a:pt x="1546" y="666"/>
                    <a:pt x="1591" y="661"/>
                    <a:pt x="1638" y="697"/>
                  </a:cubicBezTo>
                  <a:cubicBezTo>
                    <a:pt x="1672" y="723"/>
                    <a:pt x="1690" y="774"/>
                    <a:pt x="1694" y="815"/>
                  </a:cubicBezTo>
                  <a:cubicBezTo>
                    <a:pt x="1700" y="866"/>
                    <a:pt x="1694" y="917"/>
                    <a:pt x="1698" y="967"/>
                  </a:cubicBezTo>
                </a:path>
                <a:path w="3107" h="1470" extrusionOk="0">
                  <a:moveTo>
                    <a:pt x="1508" y="342"/>
                  </a:moveTo>
                  <a:cubicBezTo>
                    <a:pt x="1502" y="324"/>
                    <a:pt x="1503" y="307"/>
                    <a:pt x="1503" y="287"/>
                  </a:cubicBezTo>
                  <a:cubicBezTo>
                    <a:pt x="1503" y="263"/>
                    <a:pt x="1513" y="278"/>
                    <a:pt x="1525" y="287"/>
                  </a:cubicBezTo>
                </a:path>
                <a:path w="3107" h="1470" extrusionOk="0">
                  <a:moveTo>
                    <a:pt x="2119" y="642"/>
                  </a:moveTo>
                  <a:cubicBezTo>
                    <a:pt x="2106" y="655"/>
                    <a:pt x="2102" y="660"/>
                    <a:pt x="2101" y="684"/>
                  </a:cubicBezTo>
                  <a:cubicBezTo>
                    <a:pt x="2099" y="728"/>
                    <a:pt x="2089" y="770"/>
                    <a:pt x="2088" y="815"/>
                  </a:cubicBezTo>
                  <a:cubicBezTo>
                    <a:pt x="2087" y="867"/>
                    <a:pt x="2086" y="926"/>
                    <a:pt x="2106" y="975"/>
                  </a:cubicBezTo>
                  <a:cubicBezTo>
                    <a:pt x="2121" y="1012"/>
                    <a:pt x="2150" y="1050"/>
                    <a:pt x="2184" y="1064"/>
                  </a:cubicBezTo>
                  <a:cubicBezTo>
                    <a:pt x="2214" y="1077"/>
                    <a:pt x="2232" y="1068"/>
                    <a:pt x="2262" y="1060"/>
                  </a:cubicBezTo>
                </a:path>
                <a:path w="3107" h="1470" extrusionOk="0">
                  <a:moveTo>
                    <a:pt x="2469" y="684"/>
                  </a:moveTo>
                  <a:cubicBezTo>
                    <a:pt x="2470" y="721"/>
                    <a:pt x="2473" y="757"/>
                    <a:pt x="2474" y="794"/>
                  </a:cubicBezTo>
                  <a:cubicBezTo>
                    <a:pt x="2475" y="834"/>
                    <a:pt x="2475" y="862"/>
                    <a:pt x="2491" y="899"/>
                  </a:cubicBezTo>
                  <a:cubicBezTo>
                    <a:pt x="2502" y="923"/>
                    <a:pt x="2521" y="946"/>
                    <a:pt x="2547" y="954"/>
                  </a:cubicBezTo>
                  <a:cubicBezTo>
                    <a:pt x="2577" y="963"/>
                    <a:pt x="2599" y="952"/>
                    <a:pt x="2612" y="929"/>
                  </a:cubicBezTo>
                  <a:cubicBezTo>
                    <a:pt x="2628" y="902"/>
                    <a:pt x="2634" y="878"/>
                    <a:pt x="2634" y="845"/>
                  </a:cubicBezTo>
                  <a:cubicBezTo>
                    <a:pt x="2634" y="805"/>
                    <a:pt x="2602" y="745"/>
                    <a:pt x="2565" y="726"/>
                  </a:cubicBezTo>
                  <a:cubicBezTo>
                    <a:pt x="2531" y="708"/>
                    <a:pt x="2504" y="729"/>
                    <a:pt x="2495" y="760"/>
                  </a:cubicBezTo>
                  <a:cubicBezTo>
                    <a:pt x="2485" y="793"/>
                    <a:pt x="2496" y="845"/>
                    <a:pt x="2500" y="878"/>
                  </a:cubicBezTo>
                  <a:cubicBezTo>
                    <a:pt x="2503" y="900"/>
                    <a:pt x="2505" y="915"/>
                    <a:pt x="2521" y="933"/>
                  </a:cubicBezTo>
                  <a:cubicBezTo>
                    <a:pt x="2535" y="949"/>
                    <a:pt x="2564" y="974"/>
                    <a:pt x="2586" y="980"/>
                  </a:cubicBezTo>
                  <a:cubicBezTo>
                    <a:pt x="2616" y="988"/>
                    <a:pt x="2647" y="984"/>
                    <a:pt x="2677" y="980"/>
                  </a:cubicBezTo>
                  <a:cubicBezTo>
                    <a:pt x="2729" y="974"/>
                    <a:pt x="2790" y="947"/>
                    <a:pt x="2833" y="916"/>
                  </a:cubicBezTo>
                  <a:cubicBezTo>
                    <a:pt x="2992" y="804"/>
                    <a:pt x="3065" y="625"/>
                    <a:pt x="3093" y="439"/>
                  </a:cubicBezTo>
                  <a:cubicBezTo>
                    <a:pt x="3108" y="340"/>
                    <a:pt x="3108" y="250"/>
                    <a:pt x="3093" y="152"/>
                  </a:cubicBezTo>
                  <a:cubicBezTo>
                    <a:pt x="3085" y="95"/>
                    <a:pt x="3083" y="54"/>
                    <a:pt x="3041" y="17"/>
                  </a:cubicBezTo>
                  <a:cubicBezTo>
                    <a:pt x="3008" y="41"/>
                    <a:pt x="2990" y="54"/>
                    <a:pt x="2976" y="102"/>
                  </a:cubicBezTo>
                  <a:cubicBezTo>
                    <a:pt x="2951" y="185"/>
                    <a:pt x="2936" y="264"/>
                    <a:pt x="2933" y="351"/>
                  </a:cubicBezTo>
                  <a:cubicBezTo>
                    <a:pt x="2928" y="509"/>
                    <a:pt x="2946" y="673"/>
                    <a:pt x="3050" y="798"/>
                  </a:cubicBezTo>
                  <a:cubicBezTo>
                    <a:pt x="3063" y="812"/>
                    <a:pt x="3076" y="826"/>
                    <a:pt x="3089" y="84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58" name="Freeform 8">
              <a:extLst>
                <a:ext uri="{FF2B5EF4-FFF2-40B4-BE49-F238E27FC236}">
                  <a16:creationId xmlns:a16="http://schemas.microsoft.com/office/drawing/2014/main" id="{2EC53053-C9B7-6F0D-0771-F90F098AE5B9}"/>
                </a:ext>
              </a:extLst>
            </p:cNvPr>
            <p:cNvSpPr>
              <a:spLocks noRot="1" noChangeAspect="1" noEditPoints="1" noChangeArrowheads="1" noChangeShapeType="1" noTextEdit="1"/>
            </p:cNvSpPr>
            <p:nvPr/>
          </p:nvSpPr>
          <p:spPr bwMode="auto">
            <a:xfrm>
              <a:off x="1481" y="2013"/>
              <a:ext cx="1222" cy="369"/>
            </a:xfrm>
            <a:custGeom>
              <a:avLst/>
              <a:gdLst>
                <a:gd name="T0" fmla="*/ 56 w 5391"/>
                <a:gd name="T1" fmla="*/ 465 h 1626"/>
                <a:gd name="T2" fmla="*/ 65 w 5391"/>
                <a:gd name="T3" fmla="*/ 1047 h 1626"/>
                <a:gd name="T4" fmla="*/ 82 w 5391"/>
                <a:gd name="T5" fmla="*/ 1309 h 1626"/>
                <a:gd name="T6" fmla="*/ 177 w 5391"/>
                <a:gd name="T7" fmla="*/ 1199 h 1626"/>
                <a:gd name="T8" fmla="*/ 377 w 5391"/>
                <a:gd name="T9" fmla="*/ 1292 h 1626"/>
                <a:gd name="T10" fmla="*/ 463 w 5391"/>
                <a:gd name="T11" fmla="*/ 1283 h 1626"/>
                <a:gd name="T12" fmla="*/ 21 w 5391"/>
                <a:gd name="T13" fmla="*/ 224 h 1626"/>
                <a:gd name="T14" fmla="*/ 355 w 5391"/>
                <a:gd name="T15" fmla="*/ 68 h 1626"/>
                <a:gd name="T16" fmla="*/ 268 w 5391"/>
                <a:gd name="T17" fmla="*/ 743 h 1626"/>
                <a:gd name="T18" fmla="*/ 654 w 5391"/>
                <a:gd name="T19" fmla="*/ 692 h 1626"/>
                <a:gd name="T20" fmla="*/ 1031 w 5391"/>
                <a:gd name="T21" fmla="*/ 963 h 1626"/>
                <a:gd name="T22" fmla="*/ 1204 w 5391"/>
                <a:gd name="T23" fmla="*/ 1224 h 1626"/>
                <a:gd name="T24" fmla="*/ 1191 w 5391"/>
                <a:gd name="T25" fmla="*/ 790 h 1626"/>
                <a:gd name="T26" fmla="*/ 1048 w 5391"/>
                <a:gd name="T27" fmla="*/ 1334 h 1626"/>
                <a:gd name="T28" fmla="*/ 1538 w 5391"/>
                <a:gd name="T29" fmla="*/ 971 h 1626"/>
                <a:gd name="T30" fmla="*/ 1581 w 5391"/>
                <a:gd name="T31" fmla="*/ 1537 h 1626"/>
                <a:gd name="T32" fmla="*/ 1464 w 5391"/>
                <a:gd name="T33" fmla="*/ 967 h 1626"/>
                <a:gd name="T34" fmla="*/ 1612 w 5391"/>
                <a:gd name="T35" fmla="*/ 764 h 1626"/>
                <a:gd name="T36" fmla="*/ 1759 w 5391"/>
                <a:gd name="T37" fmla="*/ 832 h 1626"/>
                <a:gd name="T38" fmla="*/ 1668 w 5391"/>
                <a:gd name="T39" fmla="*/ 1098 h 1626"/>
                <a:gd name="T40" fmla="*/ 1971 w 5391"/>
                <a:gd name="T41" fmla="*/ 954 h 1626"/>
                <a:gd name="T42" fmla="*/ 2110 w 5391"/>
                <a:gd name="T43" fmla="*/ 1013 h 1626"/>
                <a:gd name="T44" fmla="*/ 2197 w 5391"/>
                <a:gd name="T45" fmla="*/ 857 h 1626"/>
                <a:gd name="T46" fmla="*/ 2067 w 5391"/>
                <a:gd name="T47" fmla="*/ 718 h 1626"/>
                <a:gd name="T48" fmla="*/ 1976 w 5391"/>
                <a:gd name="T49" fmla="*/ 992 h 1626"/>
                <a:gd name="T50" fmla="*/ 2049 w 5391"/>
                <a:gd name="T51" fmla="*/ 1207 h 1626"/>
                <a:gd name="T52" fmla="*/ 2370 w 5391"/>
                <a:gd name="T53" fmla="*/ 933 h 1626"/>
                <a:gd name="T54" fmla="*/ 2491 w 5391"/>
                <a:gd name="T55" fmla="*/ 1106 h 1626"/>
                <a:gd name="T56" fmla="*/ 2504 w 5391"/>
                <a:gd name="T57" fmla="*/ 1013 h 1626"/>
                <a:gd name="T58" fmla="*/ 2574 w 5391"/>
                <a:gd name="T59" fmla="*/ 764 h 1626"/>
                <a:gd name="T60" fmla="*/ 2846 w 5391"/>
                <a:gd name="T61" fmla="*/ 798 h 1626"/>
                <a:gd name="T62" fmla="*/ 2898 w 5391"/>
                <a:gd name="T63" fmla="*/ 1051 h 1626"/>
                <a:gd name="T64" fmla="*/ 2764 w 5391"/>
                <a:gd name="T65" fmla="*/ 372 h 1626"/>
                <a:gd name="T66" fmla="*/ 3141 w 5391"/>
                <a:gd name="T67" fmla="*/ 857 h 1626"/>
                <a:gd name="T68" fmla="*/ 3232 w 5391"/>
                <a:gd name="T69" fmla="*/ 861 h 1626"/>
                <a:gd name="T70" fmla="*/ 3275 w 5391"/>
                <a:gd name="T71" fmla="*/ 1161 h 1626"/>
                <a:gd name="T72" fmla="*/ 3392 w 5391"/>
                <a:gd name="T73" fmla="*/ 946 h 1626"/>
                <a:gd name="T74" fmla="*/ 3561 w 5391"/>
                <a:gd name="T75" fmla="*/ 874 h 1626"/>
                <a:gd name="T76" fmla="*/ 3605 w 5391"/>
                <a:gd name="T77" fmla="*/ 1089 h 1626"/>
                <a:gd name="T78" fmla="*/ 3635 w 5391"/>
                <a:gd name="T79" fmla="*/ 1098 h 1626"/>
                <a:gd name="T80" fmla="*/ 3774 w 5391"/>
                <a:gd name="T81" fmla="*/ 857 h 1626"/>
                <a:gd name="T82" fmla="*/ 3869 w 5391"/>
                <a:gd name="T83" fmla="*/ 899 h 1626"/>
                <a:gd name="T84" fmla="*/ 3882 w 5391"/>
                <a:gd name="T85" fmla="*/ 1148 h 1626"/>
                <a:gd name="T86" fmla="*/ 4112 w 5391"/>
                <a:gd name="T87" fmla="*/ 1001 h 1626"/>
                <a:gd name="T88" fmla="*/ 4237 w 5391"/>
                <a:gd name="T89" fmla="*/ 929 h 1626"/>
                <a:gd name="T90" fmla="*/ 4307 w 5391"/>
                <a:gd name="T91" fmla="*/ 743 h 1626"/>
                <a:gd name="T92" fmla="*/ 4203 w 5391"/>
                <a:gd name="T93" fmla="*/ 722 h 1626"/>
                <a:gd name="T94" fmla="*/ 4138 w 5391"/>
                <a:gd name="T95" fmla="*/ 950 h 1626"/>
                <a:gd name="T96" fmla="*/ 4194 w 5391"/>
                <a:gd name="T97" fmla="*/ 1161 h 1626"/>
                <a:gd name="T98" fmla="*/ 4545 w 5391"/>
                <a:gd name="T99" fmla="*/ 861 h 1626"/>
                <a:gd name="T100" fmla="*/ 4614 w 5391"/>
                <a:gd name="T101" fmla="*/ 975 h 1626"/>
                <a:gd name="T102" fmla="*/ 4623 w 5391"/>
                <a:gd name="T103" fmla="*/ 1102 h 1626"/>
                <a:gd name="T104" fmla="*/ 4666 w 5391"/>
                <a:gd name="T105" fmla="*/ 946 h 1626"/>
                <a:gd name="T106" fmla="*/ 4770 w 5391"/>
                <a:gd name="T107" fmla="*/ 844 h 1626"/>
                <a:gd name="T108" fmla="*/ 4918 w 5391"/>
                <a:gd name="T109" fmla="*/ 1039 h 1626"/>
                <a:gd name="T110" fmla="*/ 4961 w 5391"/>
                <a:gd name="T111" fmla="*/ 1140 h 1626"/>
                <a:gd name="T112" fmla="*/ 5169 w 5391"/>
                <a:gd name="T113" fmla="*/ 85 h 1626"/>
                <a:gd name="T114" fmla="*/ 5199 w 5391"/>
                <a:gd name="T115" fmla="*/ 604 h 1626"/>
                <a:gd name="T116" fmla="*/ 5286 w 5391"/>
                <a:gd name="T117" fmla="*/ 1039 h 1626"/>
                <a:gd name="T118" fmla="*/ 5061 w 5391"/>
                <a:gd name="T119" fmla="*/ 528 h 1626"/>
                <a:gd name="T120" fmla="*/ 5225 w 5391"/>
                <a:gd name="T121" fmla="*/ 431 h 16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391"/>
                <a:gd name="T184" fmla="*/ 0 h 1626"/>
                <a:gd name="T185" fmla="*/ 5391 w 5391"/>
                <a:gd name="T186" fmla="*/ 1626 h 162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391" h="1626" extrusionOk="0">
                  <a:moveTo>
                    <a:pt x="60" y="490"/>
                  </a:moveTo>
                  <a:cubicBezTo>
                    <a:pt x="59" y="482"/>
                    <a:pt x="57" y="473"/>
                    <a:pt x="56" y="465"/>
                  </a:cubicBezTo>
                  <a:cubicBezTo>
                    <a:pt x="56" y="548"/>
                    <a:pt x="60" y="631"/>
                    <a:pt x="60" y="714"/>
                  </a:cubicBezTo>
                  <a:cubicBezTo>
                    <a:pt x="61" y="825"/>
                    <a:pt x="63" y="936"/>
                    <a:pt x="65" y="1047"/>
                  </a:cubicBezTo>
                  <a:cubicBezTo>
                    <a:pt x="67" y="1120"/>
                    <a:pt x="64" y="1194"/>
                    <a:pt x="69" y="1266"/>
                  </a:cubicBezTo>
                  <a:cubicBezTo>
                    <a:pt x="73" y="1290"/>
                    <a:pt x="73" y="1296"/>
                    <a:pt x="82" y="1309"/>
                  </a:cubicBezTo>
                  <a:cubicBezTo>
                    <a:pt x="96" y="1297"/>
                    <a:pt x="103" y="1285"/>
                    <a:pt x="117" y="1266"/>
                  </a:cubicBezTo>
                  <a:cubicBezTo>
                    <a:pt x="129" y="1249"/>
                    <a:pt x="155" y="1204"/>
                    <a:pt x="177" y="1199"/>
                  </a:cubicBezTo>
                  <a:cubicBezTo>
                    <a:pt x="211" y="1192"/>
                    <a:pt x="240" y="1207"/>
                    <a:pt x="268" y="1224"/>
                  </a:cubicBezTo>
                  <a:cubicBezTo>
                    <a:pt x="306" y="1246"/>
                    <a:pt x="338" y="1273"/>
                    <a:pt x="377" y="1292"/>
                  </a:cubicBezTo>
                  <a:cubicBezTo>
                    <a:pt x="394" y="1300"/>
                    <a:pt x="423" y="1312"/>
                    <a:pt x="442" y="1304"/>
                  </a:cubicBezTo>
                  <a:cubicBezTo>
                    <a:pt x="455" y="1296"/>
                    <a:pt x="459" y="1293"/>
                    <a:pt x="463" y="1283"/>
                  </a:cubicBezTo>
                </a:path>
                <a:path w="5391" h="1626" extrusionOk="0">
                  <a:moveTo>
                    <a:pt x="8" y="254"/>
                  </a:moveTo>
                  <a:cubicBezTo>
                    <a:pt x="1" y="244"/>
                    <a:pt x="1" y="245"/>
                    <a:pt x="21" y="224"/>
                  </a:cubicBezTo>
                  <a:cubicBezTo>
                    <a:pt x="61" y="182"/>
                    <a:pt x="116" y="146"/>
                    <a:pt x="169" y="123"/>
                  </a:cubicBezTo>
                  <a:cubicBezTo>
                    <a:pt x="229" y="97"/>
                    <a:pt x="292" y="83"/>
                    <a:pt x="355" y="68"/>
                  </a:cubicBezTo>
                </a:path>
                <a:path w="5391" h="1626" extrusionOk="0">
                  <a:moveTo>
                    <a:pt x="177" y="747"/>
                  </a:moveTo>
                  <a:cubicBezTo>
                    <a:pt x="208" y="746"/>
                    <a:pt x="237" y="743"/>
                    <a:pt x="268" y="743"/>
                  </a:cubicBezTo>
                  <a:cubicBezTo>
                    <a:pt x="334" y="742"/>
                    <a:pt x="403" y="750"/>
                    <a:pt x="468" y="735"/>
                  </a:cubicBezTo>
                  <a:cubicBezTo>
                    <a:pt x="530" y="721"/>
                    <a:pt x="589" y="698"/>
                    <a:pt x="654" y="692"/>
                  </a:cubicBezTo>
                  <a:cubicBezTo>
                    <a:pt x="717" y="687"/>
                    <a:pt x="774" y="702"/>
                    <a:pt x="827" y="735"/>
                  </a:cubicBezTo>
                  <a:cubicBezTo>
                    <a:pt x="917" y="791"/>
                    <a:pt x="976" y="876"/>
                    <a:pt x="1031" y="963"/>
                  </a:cubicBezTo>
                  <a:cubicBezTo>
                    <a:pt x="1066" y="1019"/>
                    <a:pt x="1100" y="1076"/>
                    <a:pt x="1135" y="1131"/>
                  </a:cubicBezTo>
                  <a:cubicBezTo>
                    <a:pt x="1156" y="1163"/>
                    <a:pt x="1181" y="1194"/>
                    <a:pt x="1204" y="1224"/>
                  </a:cubicBezTo>
                </a:path>
                <a:path w="5391" h="1626" extrusionOk="0">
                  <a:moveTo>
                    <a:pt x="1235" y="705"/>
                  </a:moveTo>
                  <a:cubicBezTo>
                    <a:pt x="1215" y="731"/>
                    <a:pt x="1204" y="754"/>
                    <a:pt x="1191" y="790"/>
                  </a:cubicBezTo>
                  <a:cubicBezTo>
                    <a:pt x="1160" y="875"/>
                    <a:pt x="1121" y="952"/>
                    <a:pt x="1096" y="1039"/>
                  </a:cubicBezTo>
                  <a:cubicBezTo>
                    <a:pt x="1067" y="1138"/>
                    <a:pt x="1052" y="1231"/>
                    <a:pt x="1048" y="1334"/>
                  </a:cubicBezTo>
                </a:path>
                <a:path w="5391" h="1626" extrusionOk="0">
                  <a:moveTo>
                    <a:pt x="1529" y="887"/>
                  </a:moveTo>
                  <a:cubicBezTo>
                    <a:pt x="1530" y="916"/>
                    <a:pt x="1535" y="942"/>
                    <a:pt x="1538" y="971"/>
                  </a:cubicBezTo>
                  <a:cubicBezTo>
                    <a:pt x="1547" y="1049"/>
                    <a:pt x="1557" y="1128"/>
                    <a:pt x="1564" y="1207"/>
                  </a:cubicBezTo>
                  <a:cubicBezTo>
                    <a:pt x="1573" y="1316"/>
                    <a:pt x="1580" y="1427"/>
                    <a:pt x="1581" y="1537"/>
                  </a:cubicBezTo>
                  <a:cubicBezTo>
                    <a:pt x="1581" y="1567"/>
                    <a:pt x="1584" y="1595"/>
                    <a:pt x="1586" y="1625"/>
                  </a:cubicBezTo>
                </a:path>
                <a:path w="5391" h="1626" extrusionOk="0">
                  <a:moveTo>
                    <a:pt x="1464" y="967"/>
                  </a:moveTo>
                  <a:cubicBezTo>
                    <a:pt x="1480" y="942"/>
                    <a:pt x="1487" y="909"/>
                    <a:pt x="1503" y="882"/>
                  </a:cubicBezTo>
                  <a:cubicBezTo>
                    <a:pt x="1533" y="833"/>
                    <a:pt x="1568" y="799"/>
                    <a:pt x="1612" y="764"/>
                  </a:cubicBezTo>
                  <a:cubicBezTo>
                    <a:pt x="1639" y="742"/>
                    <a:pt x="1684" y="701"/>
                    <a:pt x="1724" y="718"/>
                  </a:cubicBezTo>
                  <a:cubicBezTo>
                    <a:pt x="1764" y="734"/>
                    <a:pt x="1763" y="798"/>
                    <a:pt x="1759" y="832"/>
                  </a:cubicBezTo>
                  <a:cubicBezTo>
                    <a:pt x="1752" y="889"/>
                    <a:pt x="1733" y="949"/>
                    <a:pt x="1711" y="1001"/>
                  </a:cubicBezTo>
                  <a:cubicBezTo>
                    <a:pt x="1697" y="1034"/>
                    <a:pt x="1681" y="1064"/>
                    <a:pt x="1668" y="1098"/>
                  </a:cubicBezTo>
                </a:path>
                <a:path w="5391" h="1626" extrusionOk="0">
                  <a:moveTo>
                    <a:pt x="1932" y="933"/>
                  </a:moveTo>
                  <a:cubicBezTo>
                    <a:pt x="1942" y="939"/>
                    <a:pt x="1961" y="946"/>
                    <a:pt x="1971" y="954"/>
                  </a:cubicBezTo>
                  <a:cubicBezTo>
                    <a:pt x="1993" y="971"/>
                    <a:pt x="2010" y="994"/>
                    <a:pt x="2036" y="1005"/>
                  </a:cubicBezTo>
                  <a:cubicBezTo>
                    <a:pt x="2055" y="1013"/>
                    <a:pt x="2089" y="1017"/>
                    <a:pt x="2110" y="1013"/>
                  </a:cubicBezTo>
                  <a:cubicBezTo>
                    <a:pt x="2143" y="1006"/>
                    <a:pt x="2161" y="985"/>
                    <a:pt x="2179" y="958"/>
                  </a:cubicBezTo>
                  <a:cubicBezTo>
                    <a:pt x="2199" y="928"/>
                    <a:pt x="2201" y="892"/>
                    <a:pt x="2197" y="857"/>
                  </a:cubicBezTo>
                  <a:cubicBezTo>
                    <a:pt x="2192" y="814"/>
                    <a:pt x="2175" y="777"/>
                    <a:pt x="2149" y="743"/>
                  </a:cubicBezTo>
                  <a:cubicBezTo>
                    <a:pt x="2129" y="717"/>
                    <a:pt x="2098" y="705"/>
                    <a:pt x="2067" y="718"/>
                  </a:cubicBezTo>
                  <a:cubicBezTo>
                    <a:pt x="2027" y="735"/>
                    <a:pt x="2016" y="788"/>
                    <a:pt x="2002" y="823"/>
                  </a:cubicBezTo>
                  <a:cubicBezTo>
                    <a:pt x="1978" y="882"/>
                    <a:pt x="1976" y="929"/>
                    <a:pt x="1976" y="992"/>
                  </a:cubicBezTo>
                  <a:cubicBezTo>
                    <a:pt x="1976" y="1046"/>
                    <a:pt x="1980" y="1094"/>
                    <a:pt x="2002" y="1144"/>
                  </a:cubicBezTo>
                  <a:cubicBezTo>
                    <a:pt x="2014" y="1171"/>
                    <a:pt x="2028" y="1188"/>
                    <a:pt x="2049" y="1207"/>
                  </a:cubicBezTo>
                </a:path>
                <a:path w="5391" h="1626" extrusionOk="0">
                  <a:moveTo>
                    <a:pt x="2335" y="929"/>
                  </a:moveTo>
                  <a:cubicBezTo>
                    <a:pt x="2346" y="929"/>
                    <a:pt x="2360" y="926"/>
                    <a:pt x="2370" y="933"/>
                  </a:cubicBezTo>
                  <a:cubicBezTo>
                    <a:pt x="2398" y="954"/>
                    <a:pt x="2411" y="986"/>
                    <a:pt x="2431" y="1013"/>
                  </a:cubicBezTo>
                  <a:cubicBezTo>
                    <a:pt x="2453" y="1042"/>
                    <a:pt x="2472" y="1074"/>
                    <a:pt x="2491" y="1106"/>
                  </a:cubicBezTo>
                  <a:cubicBezTo>
                    <a:pt x="2499" y="1119"/>
                    <a:pt x="2504" y="1136"/>
                    <a:pt x="2509" y="1148"/>
                  </a:cubicBezTo>
                  <a:cubicBezTo>
                    <a:pt x="2509" y="1103"/>
                    <a:pt x="2506" y="1058"/>
                    <a:pt x="2504" y="1013"/>
                  </a:cubicBezTo>
                  <a:cubicBezTo>
                    <a:pt x="2502" y="956"/>
                    <a:pt x="2514" y="891"/>
                    <a:pt x="2530" y="836"/>
                  </a:cubicBezTo>
                  <a:cubicBezTo>
                    <a:pt x="2539" y="806"/>
                    <a:pt x="2548" y="781"/>
                    <a:pt x="2574" y="764"/>
                  </a:cubicBezTo>
                </a:path>
                <a:path w="5391" h="1626" extrusionOk="0">
                  <a:moveTo>
                    <a:pt x="2816" y="777"/>
                  </a:moveTo>
                  <a:cubicBezTo>
                    <a:pt x="2825" y="782"/>
                    <a:pt x="2838" y="790"/>
                    <a:pt x="2846" y="798"/>
                  </a:cubicBezTo>
                  <a:cubicBezTo>
                    <a:pt x="2871" y="825"/>
                    <a:pt x="2887" y="869"/>
                    <a:pt x="2894" y="904"/>
                  </a:cubicBezTo>
                  <a:cubicBezTo>
                    <a:pt x="2903" y="951"/>
                    <a:pt x="2898" y="1003"/>
                    <a:pt x="2898" y="1051"/>
                  </a:cubicBezTo>
                  <a:cubicBezTo>
                    <a:pt x="2898" y="1078"/>
                    <a:pt x="2898" y="1085"/>
                    <a:pt x="2898" y="1102"/>
                  </a:cubicBezTo>
                </a:path>
                <a:path w="5391" h="1626" extrusionOk="0">
                  <a:moveTo>
                    <a:pt x="2764" y="372"/>
                  </a:moveTo>
                  <a:cubicBezTo>
                    <a:pt x="2764" y="365"/>
                    <a:pt x="2764" y="358"/>
                    <a:pt x="2764" y="351"/>
                  </a:cubicBezTo>
                </a:path>
                <a:path w="5391" h="1626" extrusionOk="0">
                  <a:moveTo>
                    <a:pt x="3141" y="857"/>
                  </a:moveTo>
                  <a:cubicBezTo>
                    <a:pt x="3153" y="843"/>
                    <a:pt x="3154" y="831"/>
                    <a:pt x="3176" y="828"/>
                  </a:cubicBezTo>
                  <a:cubicBezTo>
                    <a:pt x="3201" y="824"/>
                    <a:pt x="3217" y="844"/>
                    <a:pt x="3232" y="861"/>
                  </a:cubicBezTo>
                  <a:cubicBezTo>
                    <a:pt x="3257" y="890"/>
                    <a:pt x="3271" y="933"/>
                    <a:pt x="3275" y="971"/>
                  </a:cubicBezTo>
                  <a:cubicBezTo>
                    <a:pt x="3281" y="1033"/>
                    <a:pt x="3275" y="1099"/>
                    <a:pt x="3275" y="1161"/>
                  </a:cubicBezTo>
                  <a:cubicBezTo>
                    <a:pt x="3297" y="1136"/>
                    <a:pt x="3310" y="1108"/>
                    <a:pt x="3323" y="1077"/>
                  </a:cubicBezTo>
                  <a:cubicBezTo>
                    <a:pt x="3341" y="1034"/>
                    <a:pt x="3361" y="981"/>
                    <a:pt x="3392" y="946"/>
                  </a:cubicBezTo>
                  <a:cubicBezTo>
                    <a:pt x="3419" y="916"/>
                    <a:pt x="3447" y="886"/>
                    <a:pt x="3483" y="866"/>
                  </a:cubicBezTo>
                  <a:cubicBezTo>
                    <a:pt x="3507" y="852"/>
                    <a:pt x="3539" y="856"/>
                    <a:pt x="3561" y="874"/>
                  </a:cubicBezTo>
                  <a:cubicBezTo>
                    <a:pt x="3585" y="894"/>
                    <a:pt x="3594" y="946"/>
                    <a:pt x="3600" y="975"/>
                  </a:cubicBezTo>
                  <a:cubicBezTo>
                    <a:pt x="3608" y="1013"/>
                    <a:pt x="3605" y="1051"/>
                    <a:pt x="3605" y="1089"/>
                  </a:cubicBezTo>
                  <a:cubicBezTo>
                    <a:pt x="3605" y="1106"/>
                    <a:pt x="3607" y="1121"/>
                    <a:pt x="3609" y="1136"/>
                  </a:cubicBezTo>
                  <a:cubicBezTo>
                    <a:pt x="3618" y="1125"/>
                    <a:pt x="3626" y="1114"/>
                    <a:pt x="3635" y="1098"/>
                  </a:cubicBezTo>
                  <a:cubicBezTo>
                    <a:pt x="3657" y="1059"/>
                    <a:pt x="3679" y="1019"/>
                    <a:pt x="3700" y="979"/>
                  </a:cubicBezTo>
                  <a:cubicBezTo>
                    <a:pt x="3723" y="935"/>
                    <a:pt x="3740" y="893"/>
                    <a:pt x="3774" y="857"/>
                  </a:cubicBezTo>
                  <a:cubicBezTo>
                    <a:pt x="3797" y="833"/>
                    <a:pt x="3806" y="823"/>
                    <a:pt x="3834" y="815"/>
                  </a:cubicBezTo>
                  <a:cubicBezTo>
                    <a:pt x="3857" y="841"/>
                    <a:pt x="3865" y="864"/>
                    <a:pt x="3869" y="899"/>
                  </a:cubicBezTo>
                  <a:cubicBezTo>
                    <a:pt x="3876" y="952"/>
                    <a:pt x="3873" y="1006"/>
                    <a:pt x="3873" y="1060"/>
                  </a:cubicBezTo>
                  <a:cubicBezTo>
                    <a:pt x="3873" y="1092"/>
                    <a:pt x="3877" y="1117"/>
                    <a:pt x="3882" y="1148"/>
                  </a:cubicBezTo>
                </a:path>
                <a:path w="5391" h="1626" extrusionOk="0">
                  <a:moveTo>
                    <a:pt x="4099" y="967"/>
                  </a:moveTo>
                  <a:cubicBezTo>
                    <a:pt x="4102" y="978"/>
                    <a:pt x="4099" y="994"/>
                    <a:pt x="4112" y="1001"/>
                  </a:cubicBezTo>
                  <a:cubicBezTo>
                    <a:pt x="4129" y="1011"/>
                    <a:pt x="4144" y="1004"/>
                    <a:pt x="4159" y="996"/>
                  </a:cubicBezTo>
                  <a:cubicBezTo>
                    <a:pt x="4188" y="980"/>
                    <a:pt x="4216" y="955"/>
                    <a:pt x="4237" y="929"/>
                  </a:cubicBezTo>
                  <a:cubicBezTo>
                    <a:pt x="4264" y="897"/>
                    <a:pt x="4280" y="867"/>
                    <a:pt x="4294" y="828"/>
                  </a:cubicBezTo>
                  <a:cubicBezTo>
                    <a:pt x="4303" y="804"/>
                    <a:pt x="4315" y="769"/>
                    <a:pt x="4307" y="743"/>
                  </a:cubicBezTo>
                  <a:cubicBezTo>
                    <a:pt x="4300" y="721"/>
                    <a:pt x="4283" y="710"/>
                    <a:pt x="4263" y="709"/>
                  </a:cubicBezTo>
                  <a:cubicBezTo>
                    <a:pt x="4242" y="708"/>
                    <a:pt x="4221" y="709"/>
                    <a:pt x="4203" y="722"/>
                  </a:cubicBezTo>
                  <a:cubicBezTo>
                    <a:pt x="4180" y="739"/>
                    <a:pt x="4165" y="771"/>
                    <a:pt x="4159" y="798"/>
                  </a:cubicBezTo>
                  <a:cubicBezTo>
                    <a:pt x="4147" y="848"/>
                    <a:pt x="4144" y="899"/>
                    <a:pt x="4138" y="950"/>
                  </a:cubicBezTo>
                  <a:cubicBezTo>
                    <a:pt x="4133" y="998"/>
                    <a:pt x="4127" y="1050"/>
                    <a:pt x="4138" y="1098"/>
                  </a:cubicBezTo>
                  <a:cubicBezTo>
                    <a:pt x="4145" y="1127"/>
                    <a:pt x="4167" y="1156"/>
                    <a:pt x="4194" y="1161"/>
                  </a:cubicBezTo>
                  <a:cubicBezTo>
                    <a:pt x="4211" y="1161"/>
                    <a:pt x="4218" y="1161"/>
                    <a:pt x="4229" y="1157"/>
                  </a:cubicBezTo>
                </a:path>
                <a:path w="5391" h="1626" extrusionOk="0">
                  <a:moveTo>
                    <a:pt x="4545" y="861"/>
                  </a:moveTo>
                  <a:cubicBezTo>
                    <a:pt x="4555" y="869"/>
                    <a:pt x="4561" y="880"/>
                    <a:pt x="4571" y="891"/>
                  </a:cubicBezTo>
                  <a:cubicBezTo>
                    <a:pt x="4593" y="915"/>
                    <a:pt x="4605" y="943"/>
                    <a:pt x="4614" y="975"/>
                  </a:cubicBezTo>
                  <a:cubicBezTo>
                    <a:pt x="4621" y="1002"/>
                    <a:pt x="4622" y="1033"/>
                    <a:pt x="4623" y="1060"/>
                  </a:cubicBezTo>
                  <a:cubicBezTo>
                    <a:pt x="4623" y="1074"/>
                    <a:pt x="4623" y="1088"/>
                    <a:pt x="4623" y="1102"/>
                  </a:cubicBezTo>
                  <a:cubicBezTo>
                    <a:pt x="4623" y="1083"/>
                    <a:pt x="4621" y="1065"/>
                    <a:pt x="4627" y="1047"/>
                  </a:cubicBezTo>
                  <a:cubicBezTo>
                    <a:pt x="4638" y="1014"/>
                    <a:pt x="4652" y="978"/>
                    <a:pt x="4666" y="946"/>
                  </a:cubicBezTo>
                  <a:cubicBezTo>
                    <a:pt x="4681" y="912"/>
                    <a:pt x="4701" y="891"/>
                    <a:pt x="4727" y="866"/>
                  </a:cubicBezTo>
                  <a:cubicBezTo>
                    <a:pt x="4743" y="851"/>
                    <a:pt x="4747" y="842"/>
                    <a:pt x="4770" y="844"/>
                  </a:cubicBezTo>
                  <a:cubicBezTo>
                    <a:pt x="4789" y="846"/>
                    <a:pt x="4823" y="879"/>
                    <a:pt x="4835" y="891"/>
                  </a:cubicBezTo>
                  <a:cubicBezTo>
                    <a:pt x="4877" y="933"/>
                    <a:pt x="4902" y="983"/>
                    <a:pt x="4918" y="1039"/>
                  </a:cubicBezTo>
                  <a:cubicBezTo>
                    <a:pt x="4923" y="1058"/>
                    <a:pt x="4930" y="1116"/>
                    <a:pt x="4944" y="1131"/>
                  </a:cubicBezTo>
                  <a:cubicBezTo>
                    <a:pt x="4948" y="1141"/>
                    <a:pt x="4951" y="1144"/>
                    <a:pt x="4961" y="1140"/>
                  </a:cubicBezTo>
                </a:path>
                <a:path w="5391" h="1626" extrusionOk="0">
                  <a:moveTo>
                    <a:pt x="5165" y="0"/>
                  </a:moveTo>
                  <a:cubicBezTo>
                    <a:pt x="5166" y="28"/>
                    <a:pt x="5169" y="56"/>
                    <a:pt x="5169" y="85"/>
                  </a:cubicBezTo>
                  <a:cubicBezTo>
                    <a:pt x="5170" y="165"/>
                    <a:pt x="5176" y="242"/>
                    <a:pt x="5182" y="321"/>
                  </a:cubicBezTo>
                  <a:cubicBezTo>
                    <a:pt x="5189" y="415"/>
                    <a:pt x="5191" y="510"/>
                    <a:pt x="5199" y="604"/>
                  </a:cubicBezTo>
                  <a:cubicBezTo>
                    <a:pt x="5207" y="693"/>
                    <a:pt x="5215" y="792"/>
                    <a:pt x="5238" y="878"/>
                  </a:cubicBezTo>
                  <a:cubicBezTo>
                    <a:pt x="5252" y="929"/>
                    <a:pt x="5263" y="990"/>
                    <a:pt x="5286" y="1039"/>
                  </a:cubicBezTo>
                  <a:cubicBezTo>
                    <a:pt x="5293" y="1054"/>
                    <a:pt x="5304" y="1067"/>
                    <a:pt x="5312" y="1081"/>
                  </a:cubicBezTo>
                </a:path>
                <a:path w="5391" h="1626" extrusionOk="0">
                  <a:moveTo>
                    <a:pt x="5061" y="528"/>
                  </a:moveTo>
                  <a:cubicBezTo>
                    <a:pt x="5069" y="508"/>
                    <a:pt x="5076" y="502"/>
                    <a:pt x="5095" y="486"/>
                  </a:cubicBezTo>
                  <a:cubicBezTo>
                    <a:pt x="5132" y="456"/>
                    <a:pt x="5180" y="443"/>
                    <a:pt x="5225" y="431"/>
                  </a:cubicBezTo>
                  <a:cubicBezTo>
                    <a:pt x="5280" y="417"/>
                    <a:pt x="5334" y="406"/>
                    <a:pt x="5390" y="39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59" name="Freeform 9">
              <a:extLst>
                <a:ext uri="{FF2B5EF4-FFF2-40B4-BE49-F238E27FC236}">
                  <a16:creationId xmlns:a16="http://schemas.microsoft.com/office/drawing/2014/main" id="{F33663E8-E631-0CD8-E18E-EEAD3421EDEB}"/>
                </a:ext>
              </a:extLst>
            </p:cNvPr>
            <p:cNvSpPr>
              <a:spLocks noRot="1" noChangeAspect="1" noEditPoints="1" noChangeArrowheads="1" noChangeShapeType="1" noTextEdit="1"/>
            </p:cNvSpPr>
            <p:nvPr/>
          </p:nvSpPr>
          <p:spPr bwMode="auto">
            <a:xfrm>
              <a:off x="3117" y="2017"/>
              <a:ext cx="246" cy="200"/>
            </a:xfrm>
            <a:custGeom>
              <a:avLst/>
              <a:gdLst>
                <a:gd name="T0" fmla="*/ 17 w 1089"/>
                <a:gd name="T1" fmla="*/ 654 h 883"/>
                <a:gd name="T2" fmla="*/ 0 w 1089"/>
                <a:gd name="T3" fmla="*/ 654 h 883"/>
                <a:gd name="T4" fmla="*/ 9 w 1089"/>
                <a:gd name="T5" fmla="*/ 621 h 883"/>
                <a:gd name="T6" fmla="*/ 48 w 1089"/>
                <a:gd name="T7" fmla="*/ 583 h 883"/>
                <a:gd name="T8" fmla="*/ 121 w 1089"/>
                <a:gd name="T9" fmla="*/ 562 h 883"/>
                <a:gd name="T10" fmla="*/ 290 w 1089"/>
                <a:gd name="T11" fmla="*/ 570 h 883"/>
                <a:gd name="T12" fmla="*/ 394 w 1089"/>
                <a:gd name="T13" fmla="*/ 600 h 883"/>
                <a:gd name="T14" fmla="*/ 451 w 1089"/>
                <a:gd name="T15" fmla="*/ 608 h 883"/>
                <a:gd name="T16" fmla="*/ 472 w 1089"/>
                <a:gd name="T17" fmla="*/ 595 h 883"/>
                <a:gd name="T18" fmla="*/ 520 w 1089"/>
                <a:gd name="T19" fmla="*/ 519 h 883"/>
                <a:gd name="T20" fmla="*/ 797 w 1089"/>
                <a:gd name="T21" fmla="*/ 80 h 883"/>
                <a:gd name="T22" fmla="*/ 815 w 1089"/>
                <a:gd name="T23" fmla="*/ 55 h 883"/>
                <a:gd name="T24" fmla="*/ 888 w 1089"/>
                <a:gd name="T25" fmla="*/ 4 h 883"/>
                <a:gd name="T26" fmla="*/ 958 w 1089"/>
                <a:gd name="T27" fmla="*/ 17 h 883"/>
                <a:gd name="T28" fmla="*/ 1001 w 1089"/>
                <a:gd name="T29" fmla="*/ 203 h 883"/>
                <a:gd name="T30" fmla="*/ 979 w 1089"/>
                <a:gd name="T31" fmla="*/ 367 h 883"/>
                <a:gd name="T32" fmla="*/ 953 w 1089"/>
                <a:gd name="T33" fmla="*/ 448 h 883"/>
                <a:gd name="T34" fmla="*/ 949 w 1089"/>
                <a:gd name="T35" fmla="*/ 464 h 883"/>
                <a:gd name="T36" fmla="*/ 975 w 1089"/>
                <a:gd name="T37" fmla="*/ 460 h 883"/>
                <a:gd name="T38" fmla="*/ 1018 w 1089"/>
                <a:gd name="T39" fmla="*/ 464 h 883"/>
                <a:gd name="T40" fmla="*/ 1083 w 1089"/>
                <a:gd name="T41" fmla="*/ 570 h 883"/>
                <a:gd name="T42" fmla="*/ 1083 w 1089"/>
                <a:gd name="T43" fmla="*/ 726 h 883"/>
                <a:gd name="T44" fmla="*/ 1018 w 1089"/>
                <a:gd name="T45" fmla="*/ 840 h 883"/>
                <a:gd name="T46" fmla="*/ 914 w 1089"/>
                <a:gd name="T47" fmla="*/ 882 h 883"/>
                <a:gd name="T48" fmla="*/ 797 w 1089"/>
                <a:gd name="T49" fmla="*/ 853 h 883"/>
                <a:gd name="T50" fmla="*/ 763 w 1089"/>
                <a:gd name="T51" fmla="*/ 827 h 8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89"/>
                <a:gd name="T79" fmla="*/ 0 h 883"/>
                <a:gd name="T80" fmla="*/ 1089 w 1089"/>
                <a:gd name="T81" fmla="*/ 883 h 8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89" h="883" extrusionOk="0">
                  <a:moveTo>
                    <a:pt x="17" y="654"/>
                  </a:moveTo>
                  <a:cubicBezTo>
                    <a:pt x="11" y="654"/>
                    <a:pt x="6" y="654"/>
                    <a:pt x="0" y="654"/>
                  </a:cubicBezTo>
                  <a:cubicBezTo>
                    <a:pt x="3" y="637"/>
                    <a:pt x="0" y="637"/>
                    <a:pt x="9" y="621"/>
                  </a:cubicBezTo>
                  <a:cubicBezTo>
                    <a:pt x="18" y="605"/>
                    <a:pt x="32" y="591"/>
                    <a:pt x="48" y="583"/>
                  </a:cubicBezTo>
                  <a:cubicBezTo>
                    <a:pt x="70" y="572"/>
                    <a:pt x="96" y="564"/>
                    <a:pt x="121" y="562"/>
                  </a:cubicBezTo>
                  <a:cubicBezTo>
                    <a:pt x="175" y="558"/>
                    <a:pt x="238" y="557"/>
                    <a:pt x="290" y="570"/>
                  </a:cubicBezTo>
                  <a:cubicBezTo>
                    <a:pt x="325" y="579"/>
                    <a:pt x="359" y="591"/>
                    <a:pt x="394" y="600"/>
                  </a:cubicBezTo>
                  <a:cubicBezTo>
                    <a:pt x="412" y="605"/>
                    <a:pt x="432" y="606"/>
                    <a:pt x="451" y="608"/>
                  </a:cubicBezTo>
                  <a:cubicBezTo>
                    <a:pt x="465" y="609"/>
                    <a:pt x="465" y="607"/>
                    <a:pt x="472" y="595"/>
                  </a:cubicBezTo>
                  <a:cubicBezTo>
                    <a:pt x="487" y="568"/>
                    <a:pt x="501" y="544"/>
                    <a:pt x="520" y="519"/>
                  </a:cubicBezTo>
                </a:path>
                <a:path w="1089" h="883" extrusionOk="0">
                  <a:moveTo>
                    <a:pt x="797" y="80"/>
                  </a:moveTo>
                  <a:cubicBezTo>
                    <a:pt x="802" y="72"/>
                    <a:pt x="807" y="64"/>
                    <a:pt x="815" y="55"/>
                  </a:cubicBezTo>
                  <a:cubicBezTo>
                    <a:pt x="832" y="34"/>
                    <a:pt x="862" y="14"/>
                    <a:pt x="888" y="4"/>
                  </a:cubicBezTo>
                  <a:cubicBezTo>
                    <a:pt x="914" y="-6"/>
                    <a:pt x="939" y="-2"/>
                    <a:pt x="958" y="17"/>
                  </a:cubicBezTo>
                  <a:cubicBezTo>
                    <a:pt x="1008" y="69"/>
                    <a:pt x="1001" y="137"/>
                    <a:pt x="1001" y="203"/>
                  </a:cubicBezTo>
                  <a:cubicBezTo>
                    <a:pt x="1001" y="260"/>
                    <a:pt x="989" y="312"/>
                    <a:pt x="979" y="367"/>
                  </a:cubicBezTo>
                  <a:cubicBezTo>
                    <a:pt x="974" y="396"/>
                    <a:pt x="962" y="420"/>
                    <a:pt x="953" y="448"/>
                  </a:cubicBezTo>
                  <a:cubicBezTo>
                    <a:pt x="950" y="457"/>
                    <a:pt x="949" y="458"/>
                    <a:pt x="949" y="464"/>
                  </a:cubicBezTo>
                  <a:cubicBezTo>
                    <a:pt x="958" y="463"/>
                    <a:pt x="966" y="462"/>
                    <a:pt x="975" y="460"/>
                  </a:cubicBezTo>
                  <a:cubicBezTo>
                    <a:pt x="993" y="457"/>
                    <a:pt x="1000" y="457"/>
                    <a:pt x="1018" y="464"/>
                  </a:cubicBezTo>
                  <a:cubicBezTo>
                    <a:pt x="1061" y="480"/>
                    <a:pt x="1075" y="529"/>
                    <a:pt x="1083" y="570"/>
                  </a:cubicBezTo>
                  <a:cubicBezTo>
                    <a:pt x="1092" y="618"/>
                    <a:pt x="1095" y="679"/>
                    <a:pt x="1083" y="726"/>
                  </a:cubicBezTo>
                  <a:cubicBezTo>
                    <a:pt x="1071" y="774"/>
                    <a:pt x="1054" y="808"/>
                    <a:pt x="1018" y="840"/>
                  </a:cubicBezTo>
                  <a:cubicBezTo>
                    <a:pt x="986" y="868"/>
                    <a:pt x="955" y="880"/>
                    <a:pt x="914" y="882"/>
                  </a:cubicBezTo>
                  <a:cubicBezTo>
                    <a:pt x="874" y="884"/>
                    <a:pt x="833" y="870"/>
                    <a:pt x="797" y="853"/>
                  </a:cubicBezTo>
                  <a:cubicBezTo>
                    <a:pt x="778" y="841"/>
                    <a:pt x="772" y="838"/>
                    <a:pt x="763" y="82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0" name="Freeform 10">
              <a:extLst>
                <a:ext uri="{FF2B5EF4-FFF2-40B4-BE49-F238E27FC236}">
                  <a16:creationId xmlns:a16="http://schemas.microsoft.com/office/drawing/2014/main" id="{A1EF60AA-249C-339F-E88A-D16743F36922}"/>
                </a:ext>
              </a:extLst>
            </p:cNvPr>
            <p:cNvSpPr>
              <a:spLocks noRot="1" noChangeAspect="1" noEditPoints="1" noChangeArrowheads="1" noChangeShapeType="1" noTextEdit="1"/>
            </p:cNvSpPr>
            <p:nvPr/>
          </p:nvSpPr>
          <p:spPr bwMode="auto">
            <a:xfrm>
              <a:off x="3474" y="2124"/>
              <a:ext cx="291" cy="116"/>
            </a:xfrm>
            <a:custGeom>
              <a:avLst/>
              <a:gdLst>
                <a:gd name="T0" fmla="*/ 135 w 1284"/>
                <a:gd name="T1" fmla="*/ 0 h 512"/>
                <a:gd name="T2" fmla="*/ 70 w 1284"/>
                <a:gd name="T3" fmla="*/ 29 h 512"/>
                <a:gd name="T4" fmla="*/ 0 w 1284"/>
                <a:gd name="T5" fmla="*/ 181 h 512"/>
                <a:gd name="T6" fmla="*/ 13 w 1284"/>
                <a:gd name="T7" fmla="*/ 350 h 512"/>
                <a:gd name="T8" fmla="*/ 83 w 1284"/>
                <a:gd name="T9" fmla="*/ 494 h 512"/>
                <a:gd name="T10" fmla="*/ 178 w 1284"/>
                <a:gd name="T11" fmla="*/ 498 h 512"/>
                <a:gd name="T12" fmla="*/ 291 w 1284"/>
                <a:gd name="T13" fmla="*/ 346 h 512"/>
                <a:gd name="T14" fmla="*/ 373 w 1284"/>
                <a:gd name="T15" fmla="*/ 165 h 512"/>
                <a:gd name="T16" fmla="*/ 408 w 1284"/>
                <a:gd name="T17" fmla="*/ 143 h 512"/>
                <a:gd name="T18" fmla="*/ 455 w 1284"/>
                <a:gd name="T19" fmla="*/ 211 h 512"/>
                <a:gd name="T20" fmla="*/ 481 w 1284"/>
                <a:gd name="T21" fmla="*/ 329 h 512"/>
                <a:gd name="T22" fmla="*/ 490 w 1284"/>
                <a:gd name="T23" fmla="*/ 405 h 512"/>
                <a:gd name="T24" fmla="*/ 490 w 1284"/>
                <a:gd name="T25" fmla="*/ 418 h 512"/>
                <a:gd name="T26" fmla="*/ 516 w 1284"/>
                <a:gd name="T27" fmla="*/ 376 h 512"/>
                <a:gd name="T28" fmla="*/ 637 w 1284"/>
                <a:gd name="T29" fmla="*/ 181 h 512"/>
                <a:gd name="T30" fmla="*/ 698 w 1284"/>
                <a:gd name="T31" fmla="*/ 148 h 512"/>
                <a:gd name="T32" fmla="*/ 750 w 1284"/>
                <a:gd name="T33" fmla="*/ 194 h 512"/>
                <a:gd name="T34" fmla="*/ 767 w 1284"/>
                <a:gd name="T35" fmla="*/ 283 h 512"/>
                <a:gd name="T36" fmla="*/ 772 w 1284"/>
                <a:gd name="T37" fmla="*/ 380 h 512"/>
                <a:gd name="T38" fmla="*/ 802 w 1284"/>
                <a:gd name="T39" fmla="*/ 363 h 512"/>
                <a:gd name="T40" fmla="*/ 923 w 1284"/>
                <a:gd name="T41" fmla="*/ 194 h 512"/>
                <a:gd name="T42" fmla="*/ 1049 w 1284"/>
                <a:gd name="T43" fmla="*/ 127 h 512"/>
                <a:gd name="T44" fmla="*/ 1110 w 1284"/>
                <a:gd name="T45" fmla="*/ 181 h 512"/>
                <a:gd name="T46" fmla="*/ 1179 w 1284"/>
                <a:gd name="T47" fmla="*/ 287 h 512"/>
                <a:gd name="T48" fmla="*/ 1261 w 1284"/>
                <a:gd name="T49" fmla="*/ 376 h 512"/>
                <a:gd name="T50" fmla="*/ 1283 w 1284"/>
                <a:gd name="T51" fmla="*/ 388 h 5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4"/>
                <a:gd name="T79" fmla="*/ 0 h 512"/>
                <a:gd name="T80" fmla="*/ 1284 w 1284"/>
                <a:gd name="T81" fmla="*/ 512 h 5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4" h="512" extrusionOk="0">
                  <a:moveTo>
                    <a:pt x="135" y="0"/>
                  </a:moveTo>
                  <a:cubicBezTo>
                    <a:pt x="109" y="8"/>
                    <a:pt x="94" y="7"/>
                    <a:pt x="70" y="29"/>
                  </a:cubicBezTo>
                  <a:cubicBezTo>
                    <a:pt x="33" y="64"/>
                    <a:pt x="6" y="131"/>
                    <a:pt x="0" y="181"/>
                  </a:cubicBezTo>
                  <a:cubicBezTo>
                    <a:pt x="-6" y="237"/>
                    <a:pt x="3" y="295"/>
                    <a:pt x="13" y="350"/>
                  </a:cubicBezTo>
                  <a:cubicBezTo>
                    <a:pt x="23" y="400"/>
                    <a:pt x="40" y="461"/>
                    <a:pt x="83" y="494"/>
                  </a:cubicBezTo>
                  <a:cubicBezTo>
                    <a:pt x="112" y="517"/>
                    <a:pt x="147" y="512"/>
                    <a:pt x="178" y="498"/>
                  </a:cubicBezTo>
                  <a:cubicBezTo>
                    <a:pt x="231" y="474"/>
                    <a:pt x="268" y="394"/>
                    <a:pt x="291" y="346"/>
                  </a:cubicBezTo>
                  <a:cubicBezTo>
                    <a:pt x="320" y="285"/>
                    <a:pt x="335" y="222"/>
                    <a:pt x="373" y="165"/>
                  </a:cubicBezTo>
                  <a:cubicBezTo>
                    <a:pt x="382" y="151"/>
                    <a:pt x="389" y="138"/>
                    <a:pt x="408" y="143"/>
                  </a:cubicBezTo>
                  <a:cubicBezTo>
                    <a:pt x="431" y="149"/>
                    <a:pt x="448" y="194"/>
                    <a:pt x="455" y="211"/>
                  </a:cubicBezTo>
                  <a:cubicBezTo>
                    <a:pt x="473" y="253"/>
                    <a:pt x="474" y="285"/>
                    <a:pt x="481" y="329"/>
                  </a:cubicBezTo>
                  <a:cubicBezTo>
                    <a:pt x="485" y="355"/>
                    <a:pt x="489" y="378"/>
                    <a:pt x="490" y="405"/>
                  </a:cubicBezTo>
                  <a:cubicBezTo>
                    <a:pt x="490" y="412"/>
                    <a:pt x="490" y="414"/>
                    <a:pt x="490" y="418"/>
                  </a:cubicBezTo>
                  <a:cubicBezTo>
                    <a:pt x="495" y="410"/>
                    <a:pt x="508" y="392"/>
                    <a:pt x="516" y="376"/>
                  </a:cubicBezTo>
                  <a:cubicBezTo>
                    <a:pt x="551" y="307"/>
                    <a:pt x="579" y="235"/>
                    <a:pt x="637" y="181"/>
                  </a:cubicBezTo>
                  <a:cubicBezTo>
                    <a:pt x="653" y="165"/>
                    <a:pt x="673" y="144"/>
                    <a:pt x="698" y="148"/>
                  </a:cubicBezTo>
                  <a:cubicBezTo>
                    <a:pt x="718" y="151"/>
                    <a:pt x="742" y="178"/>
                    <a:pt x="750" y="194"/>
                  </a:cubicBezTo>
                  <a:cubicBezTo>
                    <a:pt x="765" y="222"/>
                    <a:pt x="763" y="253"/>
                    <a:pt x="767" y="283"/>
                  </a:cubicBezTo>
                  <a:cubicBezTo>
                    <a:pt x="771" y="315"/>
                    <a:pt x="772" y="347"/>
                    <a:pt x="772" y="380"/>
                  </a:cubicBezTo>
                  <a:cubicBezTo>
                    <a:pt x="784" y="371"/>
                    <a:pt x="788" y="378"/>
                    <a:pt x="802" y="363"/>
                  </a:cubicBezTo>
                  <a:cubicBezTo>
                    <a:pt x="849" y="314"/>
                    <a:pt x="882" y="248"/>
                    <a:pt x="923" y="194"/>
                  </a:cubicBezTo>
                  <a:cubicBezTo>
                    <a:pt x="950" y="157"/>
                    <a:pt x="1002" y="126"/>
                    <a:pt x="1049" y="127"/>
                  </a:cubicBezTo>
                  <a:cubicBezTo>
                    <a:pt x="1085" y="128"/>
                    <a:pt x="1090" y="156"/>
                    <a:pt x="1110" y="181"/>
                  </a:cubicBezTo>
                  <a:cubicBezTo>
                    <a:pt x="1137" y="214"/>
                    <a:pt x="1154" y="253"/>
                    <a:pt x="1179" y="287"/>
                  </a:cubicBezTo>
                  <a:cubicBezTo>
                    <a:pt x="1205" y="322"/>
                    <a:pt x="1223" y="352"/>
                    <a:pt x="1261" y="376"/>
                  </a:cubicBezTo>
                  <a:cubicBezTo>
                    <a:pt x="1268" y="380"/>
                    <a:pt x="1276" y="384"/>
                    <a:pt x="1283" y="38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1" name="Freeform 11">
              <a:extLst>
                <a:ext uri="{FF2B5EF4-FFF2-40B4-BE49-F238E27FC236}">
                  <a16:creationId xmlns:a16="http://schemas.microsoft.com/office/drawing/2014/main" id="{1B6BAC3B-81C5-AFD4-AA4F-ED8B3D222684}"/>
                </a:ext>
              </a:extLst>
            </p:cNvPr>
            <p:cNvSpPr>
              <a:spLocks noRot="1" noChangeAspect="1" noEditPoints="1" noChangeArrowheads="1" noChangeShapeType="1" noTextEdit="1"/>
            </p:cNvSpPr>
            <p:nvPr/>
          </p:nvSpPr>
          <p:spPr bwMode="auto">
            <a:xfrm>
              <a:off x="3913" y="2059"/>
              <a:ext cx="264" cy="168"/>
            </a:xfrm>
            <a:custGeom>
              <a:avLst/>
              <a:gdLst>
                <a:gd name="T0" fmla="*/ 0 w 1162"/>
                <a:gd name="T1" fmla="*/ 418 h 739"/>
                <a:gd name="T2" fmla="*/ 221 w 1162"/>
                <a:gd name="T3" fmla="*/ 405 h 739"/>
                <a:gd name="T4" fmla="*/ 512 w 1162"/>
                <a:gd name="T5" fmla="*/ 354 h 739"/>
                <a:gd name="T6" fmla="*/ 789 w 1162"/>
                <a:gd name="T7" fmla="*/ 316 h 739"/>
                <a:gd name="T8" fmla="*/ 876 w 1162"/>
                <a:gd name="T9" fmla="*/ 321 h 739"/>
                <a:gd name="T10" fmla="*/ 897 w 1162"/>
                <a:gd name="T11" fmla="*/ 325 h 739"/>
                <a:gd name="T12" fmla="*/ 122 w 1162"/>
                <a:gd name="T13" fmla="*/ 637 h 739"/>
                <a:gd name="T14" fmla="*/ 148 w 1162"/>
                <a:gd name="T15" fmla="*/ 620 h 739"/>
                <a:gd name="T16" fmla="*/ 256 w 1162"/>
                <a:gd name="T17" fmla="*/ 603 h 739"/>
                <a:gd name="T18" fmla="*/ 460 w 1162"/>
                <a:gd name="T19" fmla="*/ 582 h 739"/>
                <a:gd name="T20" fmla="*/ 702 w 1162"/>
                <a:gd name="T21" fmla="*/ 527 h 739"/>
                <a:gd name="T22" fmla="*/ 893 w 1162"/>
                <a:gd name="T23" fmla="*/ 468 h 739"/>
                <a:gd name="T24" fmla="*/ 928 w 1162"/>
                <a:gd name="T25" fmla="*/ 456 h 739"/>
                <a:gd name="T26" fmla="*/ 655 w 1162"/>
                <a:gd name="T27" fmla="*/ 13 h 739"/>
                <a:gd name="T28" fmla="*/ 676 w 1162"/>
                <a:gd name="T29" fmla="*/ 0 h 739"/>
                <a:gd name="T30" fmla="*/ 741 w 1162"/>
                <a:gd name="T31" fmla="*/ 21 h 739"/>
                <a:gd name="T32" fmla="*/ 858 w 1162"/>
                <a:gd name="T33" fmla="*/ 110 h 739"/>
                <a:gd name="T34" fmla="*/ 1027 w 1162"/>
                <a:gd name="T35" fmla="*/ 236 h 739"/>
                <a:gd name="T36" fmla="*/ 1144 w 1162"/>
                <a:gd name="T37" fmla="*/ 376 h 739"/>
                <a:gd name="T38" fmla="*/ 1127 w 1162"/>
                <a:gd name="T39" fmla="*/ 553 h 739"/>
                <a:gd name="T40" fmla="*/ 1005 w 1162"/>
                <a:gd name="T41" fmla="*/ 679 h 739"/>
                <a:gd name="T42" fmla="*/ 902 w 1162"/>
                <a:gd name="T43" fmla="*/ 738 h 7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2"/>
                <a:gd name="T67" fmla="*/ 0 h 739"/>
                <a:gd name="T68" fmla="*/ 1162 w 1162"/>
                <a:gd name="T69" fmla="*/ 739 h 7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2" h="739" extrusionOk="0">
                  <a:moveTo>
                    <a:pt x="0" y="418"/>
                  </a:moveTo>
                  <a:cubicBezTo>
                    <a:pt x="74" y="418"/>
                    <a:pt x="148" y="416"/>
                    <a:pt x="221" y="405"/>
                  </a:cubicBezTo>
                  <a:cubicBezTo>
                    <a:pt x="318" y="390"/>
                    <a:pt x="415" y="371"/>
                    <a:pt x="512" y="354"/>
                  </a:cubicBezTo>
                  <a:cubicBezTo>
                    <a:pt x="605" y="338"/>
                    <a:pt x="695" y="317"/>
                    <a:pt x="789" y="316"/>
                  </a:cubicBezTo>
                  <a:cubicBezTo>
                    <a:pt x="819" y="316"/>
                    <a:pt x="847" y="317"/>
                    <a:pt x="876" y="321"/>
                  </a:cubicBezTo>
                  <a:cubicBezTo>
                    <a:pt x="886" y="321"/>
                    <a:pt x="890" y="322"/>
                    <a:pt x="897" y="325"/>
                  </a:cubicBezTo>
                </a:path>
                <a:path w="1162" h="739" extrusionOk="0">
                  <a:moveTo>
                    <a:pt x="122" y="637"/>
                  </a:moveTo>
                  <a:cubicBezTo>
                    <a:pt x="127" y="634"/>
                    <a:pt x="134" y="623"/>
                    <a:pt x="148" y="620"/>
                  </a:cubicBezTo>
                  <a:cubicBezTo>
                    <a:pt x="182" y="612"/>
                    <a:pt x="220" y="607"/>
                    <a:pt x="256" y="603"/>
                  </a:cubicBezTo>
                  <a:cubicBezTo>
                    <a:pt x="324" y="595"/>
                    <a:pt x="392" y="593"/>
                    <a:pt x="460" y="582"/>
                  </a:cubicBezTo>
                  <a:cubicBezTo>
                    <a:pt x="542" y="569"/>
                    <a:pt x="622" y="547"/>
                    <a:pt x="702" y="527"/>
                  </a:cubicBezTo>
                  <a:cubicBezTo>
                    <a:pt x="767" y="511"/>
                    <a:pt x="829" y="489"/>
                    <a:pt x="893" y="468"/>
                  </a:cubicBezTo>
                  <a:cubicBezTo>
                    <a:pt x="905" y="464"/>
                    <a:pt x="916" y="460"/>
                    <a:pt x="928" y="456"/>
                  </a:cubicBezTo>
                </a:path>
                <a:path w="1162" h="739" extrusionOk="0">
                  <a:moveTo>
                    <a:pt x="655" y="13"/>
                  </a:moveTo>
                  <a:cubicBezTo>
                    <a:pt x="662" y="8"/>
                    <a:pt x="662" y="2"/>
                    <a:pt x="676" y="0"/>
                  </a:cubicBezTo>
                  <a:cubicBezTo>
                    <a:pt x="699" y="-3"/>
                    <a:pt x="722" y="10"/>
                    <a:pt x="741" y="21"/>
                  </a:cubicBezTo>
                  <a:cubicBezTo>
                    <a:pt x="780" y="43"/>
                    <a:pt x="822" y="82"/>
                    <a:pt x="858" y="110"/>
                  </a:cubicBezTo>
                  <a:cubicBezTo>
                    <a:pt x="914" y="153"/>
                    <a:pt x="970" y="195"/>
                    <a:pt x="1027" y="236"/>
                  </a:cubicBezTo>
                  <a:cubicBezTo>
                    <a:pt x="1079" y="274"/>
                    <a:pt x="1118" y="316"/>
                    <a:pt x="1144" y="376"/>
                  </a:cubicBezTo>
                  <a:cubicBezTo>
                    <a:pt x="1171" y="439"/>
                    <a:pt x="1161" y="496"/>
                    <a:pt x="1127" y="553"/>
                  </a:cubicBezTo>
                  <a:cubicBezTo>
                    <a:pt x="1097" y="603"/>
                    <a:pt x="1051" y="644"/>
                    <a:pt x="1005" y="679"/>
                  </a:cubicBezTo>
                  <a:cubicBezTo>
                    <a:pt x="971" y="705"/>
                    <a:pt x="941" y="722"/>
                    <a:pt x="902" y="73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2" name="Freeform 12">
              <a:extLst>
                <a:ext uri="{FF2B5EF4-FFF2-40B4-BE49-F238E27FC236}">
                  <a16:creationId xmlns:a16="http://schemas.microsoft.com/office/drawing/2014/main" id="{322F47A3-697C-7106-46DF-23F18A471299}"/>
                </a:ext>
              </a:extLst>
            </p:cNvPr>
            <p:cNvSpPr>
              <a:spLocks noRot="1" noChangeAspect="1" noEditPoints="1" noChangeArrowheads="1" noChangeShapeType="1" noTextEdit="1"/>
            </p:cNvSpPr>
            <p:nvPr/>
          </p:nvSpPr>
          <p:spPr bwMode="auto">
            <a:xfrm>
              <a:off x="4417" y="1916"/>
              <a:ext cx="404" cy="273"/>
            </a:xfrm>
            <a:custGeom>
              <a:avLst/>
              <a:gdLst>
                <a:gd name="T0" fmla="*/ 0 w 1782"/>
                <a:gd name="T1" fmla="*/ 582 h 1208"/>
                <a:gd name="T2" fmla="*/ 4 w 1782"/>
                <a:gd name="T3" fmla="*/ 603 h 1208"/>
                <a:gd name="T4" fmla="*/ 17 w 1782"/>
                <a:gd name="T5" fmla="*/ 730 h 1208"/>
                <a:gd name="T6" fmla="*/ 17 w 1782"/>
                <a:gd name="T7" fmla="*/ 1207 h 1208"/>
                <a:gd name="T8" fmla="*/ 286 w 1782"/>
                <a:gd name="T9" fmla="*/ 911 h 1208"/>
                <a:gd name="T10" fmla="*/ 290 w 1782"/>
                <a:gd name="T11" fmla="*/ 1042 h 1208"/>
                <a:gd name="T12" fmla="*/ 338 w 1782"/>
                <a:gd name="T13" fmla="*/ 1160 h 1208"/>
                <a:gd name="T14" fmla="*/ 420 w 1782"/>
                <a:gd name="T15" fmla="*/ 1194 h 1208"/>
                <a:gd name="T16" fmla="*/ 524 w 1782"/>
                <a:gd name="T17" fmla="*/ 1101 h 1208"/>
                <a:gd name="T18" fmla="*/ 554 w 1782"/>
                <a:gd name="T19" fmla="*/ 962 h 1208"/>
                <a:gd name="T20" fmla="*/ 450 w 1782"/>
                <a:gd name="T21" fmla="*/ 857 h 1208"/>
                <a:gd name="T22" fmla="*/ 316 w 1782"/>
                <a:gd name="T23" fmla="*/ 848 h 1208"/>
                <a:gd name="T24" fmla="*/ 667 w 1782"/>
                <a:gd name="T25" fmla="*/ 342 h 1208"/>
                <a:gd name="T26" fmla="*/ 736 w 1782"/>
                <a:gd name="T27" fmla="*/ 329 h 1208"/>
                <a:gd name="T28" fmla="*/ 875 w 1782"/>
                <a:gd name="T29" fmla="*/ 312 h 1208"/>
                <a:gd name="T30" fmla="*/ 1014 w 1782"/>
                <a:gd name="T31" fmla="*/ 283 h 1208"/>
                <a:gd name="T32" fmla="*/ 1048 w 1782"/>
                <a:gd name="T33" fmla="*/ 270 h 1208"/>
                <a:gd name="T34" fmla="*/ 1191 w 1782"/>
                <a:gd name="T35" fmla="*/ 17 h 1208"/>
                <a:gd name="T36" fmla="*/ 1222 w 1782"/>
                <a:gd name="T37" fmla="*/ 46 h 1208"/>
                <a:gd name="T38" fmla="*/ 1230 w 1782"/>
                <a:gd name="T39" fmla="*/ 143 h 1208"/>
                <a:gd name="T40" fmla="*/ 1217 w 1782"/>
                <a:gd name="T41" fmla="*/ 278 h 1208"/>
                <a:gd name="T42" fmla="*/ 1512 w 1782"/>
                <a:gd name="T43" fmla="*/ 38 h 1208"/>
                <a:gd name="T44" fmla="*/ 1490 w 1782"/>
                <a:gd name="T45" fmla="*/ 84 h 1208"/>
                <a:gd name="T46" fmla="*/ 1482 w 1782"/>
                <a:gd name="T47" fmla="*/ 181 h 1208"/>
                <a:gd name="T48" fmla="*/ 1525 w 1782"/>
                <a:gd name="T49" fmla="*/ 262 h 1208"/>
                <a:gd name="T50" fmla="*/ 1625 w 1782"/>
                <a:gd name="T51" fmla="*/ 287 h 1208"/>
                <a:gd name="T52" fmla="*/ 1733 w 1782"/>
                <a:gd name="T53" fmla="*/ 202 h 1208"/>
                <a:gd name="T54" fmla="*/ 1781 w 1782"/>
                <a:gd name="T55" fmla="*/ 76 h 1208"/>
                <a:gd name="T56" fmla="*/ 1707 w 1782"/>
                <a:gd name="T57" fmla="*/ 0 h 1208"/>
                <a:gd name="T58" fmla="*/ 1677 w 1782"/>
                <a:gd name="T59" fmla="*/ 4 h 12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2"/>
                <a:gd name="T91" fmla="*/ 0 h 1208"/>
                <a:gd name="T92" fmla="*/ 1782 w 1782"/>
                <a:gd name="T93" fmla="*/ 1208 h 120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2" h="1208" extrusionOk="0">
                  <a:moveTo>
                    <a:pt x="0" y="582"/>
                  </a:moveTo>
                  <a:cubicBezTo>
                    <a:pt x="2" y="590"/>
                    <a:pt x="1" y="595"/>
                    <a:pt x="4" y="603"/>
                  </a:cubicBezTo>
                  <a:cubicBezTo>
                    <a:pt x="21" y="641"/>
                    <a:pt x="17" y="689"/>
                    <a:pt x="17" y="730"/>
                  </a:cubicBezTo>
                  <a:cubicBezTo>
                    <a:pt x="18" y="889"/>
                    <a:pt x="17" y="1048"/>
                    <a:pt x="17" y="1207"/>
                  </a:cubicBezTo>
                </a:path>
                <a:path w="1782" h="1208" extrusionOk="0">
                  <a:moveTo>
                    <a:pt x="286" y="911"/>
                  </a:moveTo>
                  <a:cubicBezTo>
                    <a:pt x="286" y="954"/>
                    <a:pt x="282" y="999"/>
                    <a:pt x="290" y="1042"/>
                  </a:cubicBezTo>
                  <a:cubicBezTo>
                    <a:pt x="298" y="1083"/>
                    <a:pt x="314" y="1125"/>
                    <a:pt x="338" y="1160"/>
                  </a:cubicBezTo>
                  <a:cubicBezTo>
                    <a:pt x="358" y="1189"/>
                    <a:pt x="384" y="1200"/>
                    <a:pt x="420" y="1194"/>
                  </a:cubicBezTo>
                  <a:cubicBezTo>
                    <a:pt x="466" y="1186"/>
                    <a:pt x="502" y="1137"/>
                    <a:pt x="524" y="1101"/>
                  </a:cubicBezTo>
                  <a:cubicBezTo>
                    <a:pt x="553" y="1054"/>
                    <a:pt x="569" y="1014"/>
                    <a:pt x="554" y="962"/>
                  </a:cubicBezTo>
                  <a:cubicBezTo>
                    <a:pt x="539" y="910"/>
                    <a:pt x="501" y="875"/>
                    <a:pt x="450" y="857"/>
                  </a:cubicBezTo>
                  <a:cubicBezTo>
                    <a:pt x="408" y="842"/>
                    <a:pt x="360" y="848"/>
                    <a:pt x="316" y="848"/>
                  </a:cubicBezTo>
                </a:path>
                <a:path w="1782" h="1208" extrusionOk="0">
                  <a:moveTo>
                    <a:pt x="667" y="342"/>
                  </a:moveTo>
                  <a:cubicBezTo>
                    <a:pt x="690" y="339"/>
                    <a:pt x="712" y="330"/>
                    <a:pt x="736" y="329"/>
                  </a:cubicBezTo>
                  <a:cubicBezTo>
                    <a:pt x="783" y="326"/>
                    <a:pt x="829" y="324"/>
                    <a:pt x="875" y="312"/>
                  </a:cubicBezTo>
                  <a:cubicBezTo>
                    <a:pt x="920" y="300"/>
                    <a:pt x="970" y="297"/>
                    <a:pt x="1014" y="283"/>
                  </a:cubicBezTo>
                  <a:cubicBezTo>
                    <a:pt x="1030" y="274"/>
                    <a:pt x="1036" y="271"/>
                    <a:pt x="1048" y="270"/>
                  </a:cubicBezTo>
                </a:path>
                <a:path w="1782" h="1208" extrusionOk="0">
                  <a:moveTo>
                    <a:pt x="1191" y="17"/>
                  </a:moveTo>
                  <a:cubicBezTo>
                    <a:pt x="1207" y="20"/>
                    <a:pt x="1216" y="30"/>
                    <a:pt x="1222" y="46"/>
                  </a:cubicBezTo>
                  <a:cubicBezTo>
                    <a:pt x="1234" y="76"/>
                    <a:pt x="1230" y="111"/>
                    <a:pt x="1230" y="143"/>
                  </a:cubicBezTo>
                  <a:cubicBezTo>
                    <a:pt x="1230" y="189"/>
                    <a:pt x="1224" y="233"/>
                    <a:pt x="1217" y="278"/>
                  </a:cubicBezTo>
                </a:path>
                <a:path w="1782" h="1208" extrusionOk="0">
                  <a:moveTo>
                    <a:pt x="1512" y="38"/>
                  </a:moveTo>
                  <a:cubicBezTo>
                    <a:pt x="1501" y="53"/>
                    <a:pt x="1497" y="65"/>
                    <a:pt x="1490" y="84"/>
                  </a:cubicBezTo>
                  <a:cubicBezTo>
                    <a:pt x="1480" y="112"/>
                    <a:pt x="1476" y="151"/>
                    <a:pt x="1482" y="181"/>
                  </a:cubicBezTo>
                  <a:cubicBezTo>
                    <a:pt x="1488" y="212"/>
                    <a:pt x="1503" y="240"/>
                    <a:pt x="1525" y="262"/>
                  </a:cubicBezTo>
                  <a:cubicBezTo>
                    <a:pt x="1553" y="291"/>
                    <a:pt x="1586" y="297"/>
                    <a:pt x="1625" y="287"/>
                  </a:cubicBezTo>
                  <a:cubicBezTo>
                    <a:pt x="1667" y="277"/>
                    <a:pt x="1707" y="235"/>
                    <a:pt x="1733" y="202"/>
                  </a:cubicBezTo>
                  <a:cubicBezTo>
                    <a:pt x="1763" y="164"/>
                    <a:pt x="1784" y="125"/>
                    <a:pt x="1781" y="76"/>
                  </a:cubicBezTo>
                  <a:cubicBezTo>
                    <a:pt x="1779" y="40"/>
                    <a:pt x="1743" y="5"/>
                    <a:pt x="1707" y="0"/>
                  </a:cubicBezTo>
                  <a:cubicBezTo>
                    <a:pt x="1697" y="1"/>
                    <a:pt x="1687" y="3"/>
                    <a:pt x="1677" y="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3" name="Freeform 13">
              <a:extLst>
                <a:ext uri="{FF2B5EF4-FFF2-40B4-BE49-F238E27FC236}">
                  <a16:creationId xmlns:a16="http://schemas.microsoft.com/office/drawing/2014/main" id="{6504CA98-4626-9697-FC71-BE215C9E8DA6}"/>
                </a:ext>
              </a:extLst>
            </p:cNvPr>
            <p:cNvSpPr>
              <a:spLocks noRot="1" noChangeAspect="1" noEditPoints="1" noChangeArrowheads="1" noChangeShapeType="1" noTextEdit="1"/>
            </p:cNvSpPr>
            <p:nvPr/>
          </p:nvSpPr>
          <p:spPr bwMode="auto">
            <a:xfrm>
              <a:off x="5010" y="2038"/>
              <a:ext cx="317" cy="143"/>
            </a:xfrm>
            <a:custGeom>
              <a:avLst/>
              <a:gdLst>
                <a:gd name="T0" fmla="*/ 91 w 1396"/>
                <a:gd name="T1" fmla="*/ 144 h 630"/>
                <a:gd name="T2" fmla="*/ 52 w 1396"/>
                <a:gd name="T3" fmla="*/ 177 h 630"/>
                <a:gd name="T4" fmla="*/ 17 w 1396"/>
                <a:gd name="T5" fmla="*/ 283 h 630"/>
                <a:gd name="T6" fmla="*/ 26 w 1396"/>
                <a:gd name="T7" fmla="*/ 355 h 630"/>
                <a:gd name="T8" fmla="*/ 74 w 1396"/>
                <a:gd name="T9" fmla="*/ 409 h 630"/>
                <a:gd name="T10" fmla="*/ 143 w 1396"/>
                <a:gd name="T11" fmla="*/ 464 h 630"/>
                <a:gd name="T12" fmla="*/ 165 w 1396"/>
                <a:gd name="T13" fmla="*/ 511 h 630"/>
                <a:gd name="T14" fmla="*/ 108 w 1396"/>
                <a:gd name="T15" fmla="*/ 578 h 630"/>
                <a:gd name="T16" fmla="*/ 17 w 1396"/>
                <a:gd name="T17" fmla="*/ 625 h 630"/>
                <a:gd name="T18" fmla="*/ 0 w 1396"/>
                <a:gd name="T19" fmla="*/ 629 h 630"/>
                <a:gd name="T20" fmla="*/ 377 w 1396"/>
                <a:gd name="T21" fmla="*/ 236 h 630"/>
                <a:gd name="T22" fmla="*/ 381 w 1396"/>
                <a:gd name="T23" fmla="*/ 270 h 630"/>
                <a:gd name="T24" fmla="*/ 442 w 1396"/>
                <a:gd name="T25" fmla="*/ 287 h 630"/>
                <a:gd name="T26" fmla="*/ 533 w 1396"/>
                <a:gd name="T27" fmla="*/ 274 h 630"/>
                <a:gd name="T28" fmla="*/ 641 w 1396"/>
                <a:gd name="T29" fmla="*/ 203 h 630"/>
                <a:gd name="T30" fmla="*/ 702 w 1396"/>
                <a:gd name="T31" fmla="*/ 122 h 630"/>
                <a:gd name="T32" fmla="*/ 702 w 1396"/>
                <a:gd name="T33" fmla="*/ 63 h 630"/>
                <a:gd name="T34" fmla="*/ 633 w 1396"/>
                <a:gd name="T35" fmla="*/ 80 h 630"/>
                <a:gd name="T36" fmla="*/ 537 w 1396"/>
                <a:gd name="T37" fmla="*/ 169 h 630"/>
                <a:gd name="T38" fmla="*/ 481 w 1396"/>
                <a:gd name="T39" fmla="*/ 300 h 630"/>
                <a:gd name="T40" fmla="*/ 477 w 1396"/>
                <a:gd name="T41" fmla="*/ 414 h 630"/>
                <a:gd name="T42" fmla="*/ 568 w 1396"/>
                <a:gd name="T43" fmla="*/ 477 h 630"/>
                <a:gd name="T44" fmla="*/ 602 w 1396"/>
                <a:gd name="T45" fmla="*/ 485 h 630"/>
                <a:gd name="T46" fmla="*/ 1209 w 1396"/>
                <a:gd name="T47" fmla="*/ 0 h 630"/>
                <a:gd name="T48" fmla="*/ 1165 w 1396"/>
                <a:gd name="T49" fmla="*/ 55 h 630"/>
                <a:gd name="T50" fmla="*/ 1118 w 1396"/>
                <a:gd name="T51" fmla="*/ 169 h 630"/>
                <a:gd name="T52" fmla="*/ 1096 w 1396"/>
                <a:gd name="T53" fmla="*/ 312 h 630"/>
                <a:gd name="T54" fmla="*/ 1096 w 1396"/>
                <a:gd name="T55" fmla="*/ 435 h 630"/>
                <a:gd name="T56" fmla="*/ 1178 w 1396"/>
                <a:gd name="T57" fmla="*/ 473 h 630"/>
                <a:gd name="T58" fmla="*/ 1330 w 1396"/>
                <a:gd name="T59" fmla="*/ 435 h 630"/>
                <a:gd name="T60" fmla="*/ 1395 w 1396"/>
                <a:gd name="T61" fmla="*/ 393 h 6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96"/>
                <a:gd name="T94" fmla="*/ 0 h 630"/>
                <a:gd name="T95" fmla="*/ 1396 w 1396"/>
                <a:gd name="T96" fmla="*/ 630 h 6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96" h="630" extrusionOk="0">
                  <a:moveTo>
                    <a:pt x="91" y="144"/>
                  </a:moveTo>
                  <a:cubicBezTo>
                    <a:pt x="80" y="154"/>
                    <a:pt x="63" y="165"/>
                    <a:pt x="52" y="177"/>
                  </a:cubicBezTo>
                  <a:cubicBezTo>
                    <a:pt x="23" y="210"/>
                    <a:pt x="17" y="241"/>
                    <a:pt x="17" y="283"/>
                  </a:cubicBezTo>
                  <a:cubicBezTo>
                    <a:pt x="17" y="310"/>
                    <a:pt x="15" y="330"/>
                    <a:pt x="26" y="355"/>
                  </a:cubicBezTo>
                  <a:cubicBezTo>
                    <a:pt x="36" y="377"/>
                    <a:pt x="57" y="392"/>
                    <a:pt x="74" y="409"/>
                  </a:cubicBezTo>
                  <a:cubicBezTo>
                    <a:pt x="95" y="429"/>
                    <a:pt x="120" y="446"/>
                    <a:pt x="143" y="464"/>
                  </a:cubicBezTo>
                  <a:cubicBezTo>
                    <a:pt x="160" y="478"/>
                    <a:pt x="170" y="486"/>
                    <a:pt x="165" y="511"/>
                  </a:cubicBezTo>
                  <a:cubicBezTo>
                    <a:pt x="160" y="534"/>
                    <a:pt x="127" y="566"/>
                    <a:pt x="108" y="578"/>
                  </a:cubicBezTo>
                  <a:cubicBezTo>
                    <a:pt x="81" y="596"/>
                    <a:pt x="48" y="615"/>
                    <a:pt x="17" y="625"/>
                  </a:cubicBezTo>
                  <a:cubicBezTo>
                    <a:pt x="11" y="626"/>
                    <a:pt x="6" y="628"/>
                    <a:pt x="0" y="629"/>
                  </a:cubicBezTo>
                </a:path>
                <a:path w="1396" h="630" extrusionOk="0">
                  <a:moveTo>
                    <a:pt x="377" y="236"/>
                  </a:moveTo>
                  <a:cubicBezTo>
                    <a:pt x="378" y="244"/>
                    <a:pt x="373" y="265"/>
                    <a:pt x="381" y="270"/>
                  </a:cubicBezTo>
                  <a:cubicBezTo>
                    <a:pt x="392" y="277"/>
                    <a:pt x="428" y="284"/>
                    <a:pt x="442" y="287"/>
                  </a:cubicBezTo>
                  <a:cubicBezTo>
                    <a:pt x="477" y="296"/>
                    <a:pt x="501" y="288"/>
                    <a:pt x="533" y="274"/>
                  </a:cubicBezTo>
                  <a:cubicBezTo>
                    <a:pt x="575" y="256"/>
                    <a:pt x="606" y="231"/>
                    <a:pt x="641" y="203"/>
                  </a:cubicBezTo>
                  <a:cubicBezTo>
                    <a:pt x="671" y="179"/>
                    <a:pt x="689" y="159"/>
                    <a:pt x="702" y="122"/>
                  </a:cubicBezTo>
                  <a:cubicBezTo>
                    <a:pt x="707" y="109"/>
                    <a:pt x="712" y="75"/>
                    <a:pt x="702" y="63"/>
                  </a:cubicBezTo>
                  <a:cubicBezTo>
                    <a:pt x="681" y="38"/>
                    <a:pt x="650" y="69"/>
                    <a:pt x="633" y="80"/>
                  </a:cubicBezTo>
                  <a:cubicBezTo>
                    <a:pt x="594" y="106"/>
                    <a:pt x="564" y="128"/>
                    <a:pt x="537" y="169"/>
                  </a:cubicBezTo>
                  <a:cubicBezTo>
                    <a:pt x="511" y="209"/>
                    <a:pt x="495" y="255"/>
                    <a:pt x="481" y="300"/>
                  </a:cubicBezTo>
                  <a:cubicBezTo>
                    <a:pt x="470" y="337"/>
                    <a:pt x="458" y="378"/>
                    <a:pt x="477" y="414"/>
                  </a:cubicBezTo>
                  <a:cubicBezTo>
                    <a:pt x="496" y="451"/>
                    <a:pt x="530" y="466"/>
                    <a:pt x="568" y="477"/>
                  </a:cubicBezTo>
                  <a:cubicBezTo>
                    <a:pt x="579" y="480"/>
                    <a:pt x="591" y="482"/>
                    <a:pt x="602" y="485"/>
                  </a:cubicBezTo>
                </a:path>
                <a:path w="1396" h="630" extrusionOk="0">
                  <a:moveTo>
                    <a:pt x="1209" y="0"/>
                  </a:moveTo>
                  <a:cubicBezTo>
                    <a:pt x="1189" y="18"/>
                    <a:pt x="1180" y="32"/>
                    <a:pt x="1165" y="55"/>
                  </a:cubicBezTo>
                  <a:cubicBezTo>
                    <a:pt x="1142" y="91"/>
                    <a:pt x="1129" y="128"/>
                    <a:pt x="1118" y="169"/>
                  </a:cubicBezTo>
                  <a:cubicBezTo>
                    <a:pt x="1105" y="216"/>
                    <a:pt x="1106" y="265"/>
                    <a:pt x="1096" y="312"/>
                  </a:cubicBezTo>
                  <a:cubicBezTo>
                    <a:pt x="1087" y="355"/>
                    <a:pt x="1082" y="392"/>
                    <a:pt x="1096" y="435"/>
                  </a:cubicBezTo>
                  <a:cubicBezTo>
                    <a:pt x="1109" y="473"/>
                    <a:pt x="1143" y="472"/>
                    <a:pt x="1178" y="473"/>
                  </a:cubicBezTo>
                  <a:cubicBezTo>
                    <a:pt x="1230" y="475"/>
                    <a:pt x="1284" y="458"/>
                    <a:pt x="1330" y="435"/>
                  </a:cubicBezTo>
                  <a:cubicBezTo>
                    <a:pt x="1364" y="415"/>
                    <a:pt x="1374" y="409"/>
                    <a:pt x="1395" y="39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4" name="Freeform 14">
              <a:extLst>
                <a:ext uri="{FF2B5EF4-FFF2-40B4-BE49-F238E27FC236}">
                  <a16:creationId xmlns:a16="http://schemas.microsoft.com/office/drawing/2014/main" id="{05C938A0-4BDE-9759-3BDC-781E4889DBF9}"/>
                </a:ext>
              </a:extLst>
            </p:cNvPr>
            <p:cNvSpPr>
              <a:spLocks noRot="1" noChangeAspect="1" noEditPoints="1" noChangeArrowheads="1" noChangeShapeType="1" noTextEdit="1"/>
            </p:cNvSpPr>
            <p:nvPr/>
          </p:nvSpPr>
          <p:spPr bwMode="auto">
            <a:xfrm>
              <a:off x="819" y="2706"/>
              <a:ext cx="348" cy="310"/>
            </a:xfrm>
            <a:custGeom>
              <a:avLst/>
              <a:gdLst>
                <a:gd name="T0" fmla="*/ 0 w 1534"/>
                <a:gd name="T1" fmla="*/ 489 h 1368"/>
                <a:gd name="T2" fmla="*/ 160 w 1534"/>
                <a:gd name="T3" fmla="*/ 481 h 1368"/>
                <a:gd name="T4" fmla="*/ 390 w 1534"/>
                <a:gd name="T5" fmla="*/ 447 h 1368"/>
                <a:gd name="T6" fmla="*/ 580 w 1534"/>
                <a:gd name="T7" fmla="*/ 401 h 1368"/>
                <a:gd name="T8" fmla="*/ 641 w 1534"/>
                <a:gd name="T9" fmla="*/ 384 h 1368"/>
                <a:gd name="T10" fmla="*/ 169 w 1534"/>
                <a:gd name="T11" fmla="*/ 933 h 1368"/>
                <a:gd name="T12" fmla="*/ 234 w 1534"/>
                <a:gd name="T13" fmla="*/ 962 h 1368"/>
                <a:gd name="T14" fmla="*/ 394 w 1534"/>
                <a:gd name="T15" fmla="*/ 949 h 1368"/>
                <a:gd name="T16" fmla="*/ 697 w 1534"/>
                <a:gd name="T17" fmla="*/ 882 h 1368"/>
                <a:gd name="T18" fmla="*/ 897 w 1534"/>
                <a:gd name="T19" fmla="*/ 861 h 1368"/>
                <a:gd name="T20" fmla="*/ 966 w 1534"/>
                <a:gd name="T21" fmla="*/ 848 h 1368"/>
                <a:gd name="T22" fmla="*/ 546 w 1534"/>
                <a:gd name="T23" fmla="*/ 0 h 1368"/>
                <a:gd name="T24" fmla="*/ 576 w 1534"/>
                <a:gd name="T25" fmla="*/ 63 h 1368"/>
                <a:gd name="T26" fmla="*/ 749 w 1534"/>
                <a:gd name="T27" fmla="*/ 211 h 1368"/>
                <a:gd name="T28" fmla="*/ 1039 w 1534"/>
                <a:gd name="T29" fmla="*/ 405 h 1368"/>
                <a:gd name="T30" fmla="*/ 1356 w 1534"/>
                <a:gd name="T31" fmla="*/ 650 h 1368"/>
                <a:gd name="T32" fmla="*/ 1520 w 1534"/>
                <a:gd name="T33" fmla="*/ 890 h 1368"/>
                <a:gd name="T34" fmla="*/ 1486 w 1534"/>
                <a:gd name="T35" fmla="*/ 1076 h 1368"/>
                <a:gd name="T36" fmla="*/ 1286 w 1534"/>
                <a:gd name="T37" fmla="*/ 1220 h 1368"/>
                <a:gd name="T38" fmla="*/ 1044 w 1534"/>
                <a:gd name="T39" fmla="*/ 1346 h 1368"/>
                <a:gd name="T40" fmla="*/ 1001 w 1534"/>
                <a:gd name="T41" fmla="*/ 1367 h 13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34"/>
                <a:gd name="T64" fmla="*/ 0 h 1368"/>
                <a:gd name="T65" fmla="*/ 1534 w 1534"/>
                <a:gd name="T66" fmla="*/ 1368 h 13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34" h="1368" extrusionOk="0">
                  <a:moveTo>
                    <a:pt x="0" y="489"/>
                  </a:moveTo>
                  <a:cubicBezTo>
                    <a:pt x="53" y="489"/>
                    <a:pt x="107" y="486"/>
                    <a:pt x="160" y="481"/>
                  </a:cubicBezTo>
                  <a:cubicBezTo>
                    <a:pt x="236" y="473"/>
                    <a:pt x="315" y="463"/>
                    <a:pt x="390" y="447"/>
                  </a:cubicBezTo>
                  <a:cubicBezTo>
                    <a:pt x="454" y="433"/>
                    <a:pt x="518" y="420"/>
                    <a:pt x="580" y="401"/>
                  </a:cubicBezTo>
                  <a:cubicBezTo>
                    <a:pt x="612" y="389"/>
                    <a:pt x="620" y="386"/>
                    <a:pt x="641" y="384"/>
                  </a:cubicBezTo>
                </a:path>
                <a:path w="1534" h="1368" extrusionOk="0">
                  <a:moveTo>
                    <a:pt x="169" y="933"/>
                  </a:moveTo>
                  <a:cubicBezTo>
                    <a:pt x="190" y="948"/>
                    <a:pt x="206" y="960"/>
                    <a:pt x="234" y="962"/>
                  </a:cubicBezTo>
                  <a:cubicBezTo>
                    <a:pt x="288" y="966"/>
                    <a:pt x="342" y="960"/>
                    <a:pt x="394" y="949"/>
                  </a:cubicBezTo>
                  <a:cubicBezTo>
                    <a:pt x="496" y="927"/>
                    <a:pt x="593" y="897"/>
                    <a:pt x="697" y="882"/>
                  </a:cubicBezTo>
                  <a:cubicBezTo>
                    <a:pt x="764" y="872"/>
                    <a:pt x="830" y="869"/>
                    <a:pt x="897" y="861"/>
                  </a:cubicBezTo>
                  <a:cubicBezTo>
                    <a:pt x="933" y="857"/>
                    <a:pt x="944" y="857"/>
                    <a:pt x="966" y="848"/>
                  </a:cubicBezTo>
                </a:path>
                <a:path w="1534" h="1368" extrusionOk="0">
                  <a:moveTo>
                    <a:pt x="546" y="0"/>
                  </a:moveTo>
                  <a:cubicBezTo>
                    <a:pt x="556" y="18"/>
                    <a:pt x="563" y="45"/>
                    <a:pt x="576" y="63"/>
                  </a:cubicBezTo>
                  <a:cubicBezTo>
                    <a:pt x="618" y="118"/>
                    <a:pt x="695" y="168"/>
                    <a:pt x="749" y="211"/>
                  </a:cubicBezTo>
                  <a:cubicBezTo>
                    <a:pt x="840" y="282"/>
                    <a:pt x="942" y="342"/>
                    <a:pt x="1039" y="405"/>
                  </a:cubicBezTo>
                  <a:cubicBezTo>
                    <a:pt x="1148" y="476"/>
                    <a:pt x="1261" y="559"/>
                    <a:pt x="1356" y="650"/>
                  </a:cubicBezTo>
                  <a:cubicBezTo>
                    <a:pt x="1425" y="716"/>
                    <a:pt x="1488" y="799"/>
                    <a:pt x="1520" y="890"/>
                  </a:cubicBezTo>
                  <a:cubicBezTo>
                    <a:pt x="1545" y="961"/>
                    <a:pt x="1532" y="1018"/>
                    <a:pt x="1486" y="1076"/>
                  </a:cubicBezTo>
                  <a:cubicBezTo>
                    <a:pt x="1434" y="1141"/>
                    <a:pt x="1355" y="1178"/>
                    <a:pt x="1286" y="1220"/>
                  </a:cubicBezTo>
                  <a:cubicBezTo>
                    <a:pt x="1208" y="1268"/>
                    <a:pt x="1126" y="1305"/>
                    <a:pt x="1044" y="1346"/>
                  </a:cubicBezTo>
                  <a:cubicBezTo>
                    <a:pt x="1030" y="1353"/>
                    <a:pt x="1015" y="1360"/>
                    <a:pt x="1001" y="136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5" name="Freeform 15">
              <a:extLst>
                <a:ext uri="{FF2B5EF4-FFF2-40B4-BE49-F238E27FC236}">
                  <a16:creationId xmlns:a16="http://schemas.microsoft.com/office/drawing/2014/main" id="{1C228DDA-025B-FA6E-74F5-9D641B7C6430}"/>
                </a:ext>
              </a:extLst>
            </p:cNvPr>
            <p:cNvSpPr>
              <a:spLocks noRot="1" noChangeAspect="1" noEditPoints="1" noChangeArrowheads="1" noChangeShapeType="1" noTextEdit="1"/>
            </p:cNvSpPr>
            <p:nvPr/>
          </p:nvSpPr>
          <p:spPr bwMode="auto">
            <a:xfrm>
              <a:off x="1726" y="2804"/>
              <a:ext cx="60" cy="145"/>
            </a:xfrm>
            <a:custGeom>
              <a:avLst/>
              <a:gdLst>
                <a:gd name="T0" fmla="*/ 18 w 266"/>
                <a:gd name="T1" fmla="*/ 219 h 637"/>
                <a:gd name="T2" fmla="*/ 0 w 266"/>
                <a:gd name="T3" fmla="*/ 329 h 637"/>
                <a:gd name="T4" fmla="*/ 26 w 266"/>
                <a:gd name="T5" fmla="*/ 539 h 637"/>
                <a:gd name="T6" fmla="*/ 113 w 266"/>
                <a:gd name="T7" fmla="*/ 636 h 637"/>
                <a:gd name="T8" fmla="*/ 213 w 266"/>
                <a:gd name="T9" fmla="*/ 543 h 637"/>
                <a:gd name="T10" fmla="*/ 265 w 266"/>
                <a:gd name="T11" fmla="*/ 295 h 637"/>
                <a:gd name="T12" fmla="*/ 226 w 266"/>
                <a:gd name="T13" fmla="*/ 42 h 637"/>
                <a:gd name="T14" fmla="*/ 104 w 266"/>
                <a:gd name="T15" fmla="*/ 8 h 637"/>
                <a:gd name="T16" fmla="*/ 0 60000 65536"/>
                <a:gd name="T17" fmla="*/ 0 60000 65536"/>
                <a:gd name="T18" fmla="*/ 0 60000 65536"/>
                <a:gd name="T19" fmla="*/ 0 60000 65536"/>
                <a:gd name="T20" fmla="*/ 0 60000 65536"/>
                <a:gd name="T21" fmla="*/ 0 60000 65536"/>
                <a:gd name="T22" fmla="*/ 0 60000 65536"/>
                <a:gd name="T23" fmla="*/ 0 60000 65536"/>
                <a:gd name="T24" fmla="*/ 0 w 266"/>
                <a:gd name="T25" fmla="*/ 0 h 637"/>
                <a:gd name="T26" fmla="*/ 266 w 266"/>
                <a:gd name="T27" fmla="*/ 637 h 6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6" h="637" extrusionOk="0">
                  <a:moveTo>
                    <a:pt x="18" y="219"/>
                  </a:moveTo>
                  <a:cubicBezTo>
                    <a:pt x="5" y="258"/>
                    <a:pt x="-2" y="286"/>
                    <a:pt x="0" y="329"/>
                  </a:cubicBezTo>
                  <a:cubicBezTo>
                    <a:pt x="4" y="402"/>
                    <a:pt x="0" y="470"/>
                    <a:pt x="26" y="539"/>
                  </a:cubicBezTo>
                  <a:cubicBezTo>
                    <a:pt x="42" y="580"/>
                    <a:pt x="62" y="632"/>
                    <a:pt x="113" y="636"/>
                  </a:cubicBezTo>
                  <a:cubicBezTo>
                    <a:pt x="163" y="640"/>
                    <a:pt x="195" y="581"/>
                    <a:pt x="213" y="543"/>
                  </a:cubicBezTo>
                  <a:cubicBezTo>
                    <a:pt x="250" y="467"/>
                    <a:pt x="262" y="378"/>
                    <a:pt x="265" y="295"/>
                  </a:cubicBezTo>
                  <a:cubicBezTo>
                    <a:pt x="268" y="218"/>
                    <a:pt x="276" y="108"/>
                    <a:pt x="226" y="42"/>
                  </a:cubicBezTo>
                  <a:cubicBezTo>
                    <a:pt x="190" y="-5"/>
                    <a:pt x="153" y="5"/>
                    <a:pt x="104" y="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6" name="Freeform 16">
              <a:extLst>
                <a:ext uri="{FF2B5EF4-FFF2-40B4-BE49-F238E27FC236}">
                  <a16:creationId xmlns:a16="http://schemas.microsoft.com/office/drawing/2014/main" id="{FF113793-1A21-2FF4-B55A-8BE02129E406}"/>
                </a:ext>
              </a:extLst>
            </p:cNvPr>
            <p:cNvSpPr>
              <a:spLocks noRot="1" noChangeAspect="1" noEditPoints="1" noChangeArrowheads="1" noChangeShapeType="1" noTextEdit="1"/>
            </p:cNvSpPr>
            <p:nvPr/>
          </p:nvSpPr>
          <p:spPr bwMode="auto">
            <a:xfrm>
              <a:off x="1599" y="2809"/>
              <a:ext cx="14" cy="159"/>
            </a:xfrm>
            <a:custGeom>
              <a:avLst/>
              <a:gdLst>
                <a:gd name="T0" fmla="*/ 0 w 62"/>
                <a:gd name="T1" fmla="*/ 560 h 700"/>
                <a:gd name="T2" fmla="*/ 9 w 62"/>
                <a:gd name="T3" fmla="*/ 375 h 700"/>
                <a:gd name="T4" fmla="*/ 4 w 62"/>
                <a:gd name="T5" fmla="*/ 131 h 700"/>
                <a:gd name="T6" fmla="*/ 9 w 62"/>
                <a:gd name="T7" fmla="*/ 4 h 700"/>
                <a:gd name="T8" fmla="*/ 13 w 62"/>
                <a:gd name="T9" fmla="*/ 0 h 700"/>
                <a:gd name="T10" fmla="*/ 26 w 62"/>
                <a:gd name="T11" fmla="*/ 88 h 700"/>
                <a:gd name="T12" fmla="*/ 30 w 62"/>
                <a:gd name="T13" fmla="*/ 316 h 700"/>
                <a:gd name="T14" fmla="*/ 35 w 62"/>
                <a:gd name="T15" fmla="*/ 556 h 700"/>
                <a:gd name="T16" fmla="*/ 61 w 62"/>
                <a:gd name="T17" fmla="*/ 699 h 7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700"/>
                <a:gd name="T29" fmla="*/ 62 w 62"/>
                <a:gd name="T30" fmla="*/ 700 h 7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700" extrusionOk="0">
                  <a:moveTo>
                    <a:pt x="0" y="560"/>
                  </a:moveTo>
                  <a:cubicBezTo>
                    <a:pt x="0" y="497"/>
                    <a:pt x="11" y="438"/>
                    <a:pt x="9" y="375"/>
                  </a:cubicBezTo>
                  <a:cubicBezTo>
                    <a:pt x="7" y="294"/>
                    <a:pt x="4" y="213"/>
                    <a:pt x="4" y="131"/>
                  </a:cubicBezTo>
                  <a:cubicBezTo>
                    <a:pt x="4" y="91"/>
                    <a:pt x="-1" y="43"/>
                    <a:pt x="9" y="4"/>
                  </a:cubicBezTo>
                  <a:cubicBezTo>
                    <a:pt x="10" y="3"/>
                    <a:pt x="12" y="1"/>
                    <a:pt x="13" y="0"/>
                  </a:cubicBezTo>
                  <a:cubicBezTo>
                    <a:pt x="21" y="23"/>
                    <a:pt x="23" y="58"/>
                    <a:pt x="26" y="88"/>
                  </a:cubicBezTo>
                  <a:cubicBezTo>
                    <a:pt x="33" y="164"/>
                    <a:pt x="30" y="240"/>
                    <a:pt x="30" y="316"/>
                  </a:cubicBezTo>
                  <a:cubicBezTo>
                    <a:pt x="30" y="396"/>
                    <a:pt x="32" y="476"/>
                    <a:pt x="35" y="556"/>
                  </a:cubicBezTo>
                  <a:cubicBezTo>
                    <a:pt x="37" y="610"/>
                    <a:pt x="37" y="650"/>
                    <a:pt x="61" y="699"/>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7" name="Freeform 17">
              <a:extLst>
                <a:ext uri="{FF2B5EF4-FFF2-40B4-BE49-F238E27FC236}">
                  <a16:creationId xmlns:a16="http://schemas.microsoft.com/office/drawing/2014/main" id="{A894991C-728E-FED5-4C50-5043B3CFF116}"/>
                </a:ext>
              </a:extLst>
            </p:cNvPr>
            <p:cNvSpPr>
              <a:spLocks noRot="1" noChangeAspect="1" noEditPoints="1" noChangeArrowheads="1" noChangeShapeType="1" noTextEdit="1"/>
            </p:cNvSpPr>
            <p:nvPr/>
          </p:nvSpPr>
          <p:spPr bwMode="auto">
            <a:xfrm>
              <a:off x="1922" y="2580"/>
              <a:ext cx="6" cy="136"/>
            </a:xfrm>
            <a:custGeom>
              <a:avLst/>
              <a:gdLst>
                <a:gd name="T0" fmla="*/ 0 w 27"/>
                <a:gd name="T1" fmla="*/ 17 h 601"/>
                <a:gd name="T2" fmla="*/ 0 w 27"/>
                <a:gd name="T3" fmla="*/ 9 h 601"/>
                <a:gd name="T4" fmla="*/ 0 w 27"/>
                <a:gd name="T5" fmla="*/ 26 h 601"/>
                <a:gd name="T6" fmla="*/ 22 w 27"/>
                <a:gd name="T7" fmla="*/ 211 h 601"/>
                <a:gd name="T8" fmla="*/ 26 w 27"/>
                <a:gd name="T9" fmla="*/ 600 h 601"/>
                <a:gd name="T10" fmla="*/ 0 60000 65536"/>
                <a:gd name="T11" fmla="*/ 0 60000 65536"/>
                <a:gd name="T12" fmla="*/ 0 60000 65536"/>
                <a:gd name="T13" fmla="*/ 0 60000 65536"/>
                <a:gd name="T14" fmla="*/ 0 60000 65536"/>
                <a:gd name="T15" fmla="*/ 0 w 27"/>
                <a:gd name="T16" fmla="*/ 0 h 601"/>
                <a:gd name="T17" fmla="*/ 27 w 27"/>
                <a:gd name="T18" fmla="*/ 601 h 601"/>
              </a:gdLst>
              <a:ahLst/>
              <a:cxnLst>
                <a:cxn ang="T10">
                  <a:pos x="T0" y="T1"/>
                </a:cxn>
                <a:cxn ang="T11">
                  <a:pos x="T2" y="T3"/>
                </a:cxn>
                <a:cxn ang="T12">
                  <a:pos x="T4" y="T5"/>
                </a:cxn>
                <a:cxn ang="T13">
                  <a:pos x="T6" y="T7"/>
                </a:cxn>
                <a:cxn ang="T14">
                  <a:pos x="T8" y="T9"/>
                </a:cxn>
              </a:cxnLst>
              <a:rect l="T15" t="T16" r="T17" b="T18"/>
              <a:pathLst>
                <a:path w="27" h="601" extrusionOk="0">
                  <a:moveTo>
                    <a:pt x="0" y="17"/>
                  </a:moveTo>
                  <a:cubicBezTo>
                    <a:pt x="0" y="14"/>
                    <a:pt x="0" y="12"/>
                    <a:pt x="0" y="9"/>
                  </a:cubicBezTo>
                  <a:cubicBezTo>
                    <a:pt x="0" y="21"/>
                    <a:pt x="-3" y="15"/>
                    <a:pt x="0" y="26"/>
                  </a:cubicBezTo>
                  <a:cubicBezTo>
                    <a:pt x="14" y="87"/>
                    <a:pt x="21" y="148"/>
                    <a:pt x="22" y="211"/>
                  </a:cubicBezTo>
                  <a:cubicBezTo>
                    <a:pt x="24" y="340"/>
                    <a:pt x="13" y="472"/>
                    <a:pt x="26" y="60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8" name="Freeform 18">
              <a:extLst>
                <a:ext uri="{FF2B5EF4-FFF2-40B4-BE49-F238E27FC236}">
                  <a16:creationId xmlns:a16="http://schemas.microsoft.com/office/drawing/2014/main" id="{A35C1447-07EB-BEB5-7CC5-610EDB546234}"/>
                </a:ext>
              </a:extLst>
            </p:cNvPr>
            <p:cNvSpPr>
              <a:spLocks noRot="1" noChangeAspect="1" noEditPoints="1" noChangeArrowheads="1" noChangeShapeType="1" noTextEdit="1"/>
            </p:cNvSpPr>
            <p:nvPr/>
          </p:nvSpPr>
          <p:spPr bwMode="auto">
            <a:xfrm>
              <a:off x="2465" y="2589"/>
              <a:ext cx="609" cy="316"/>
            </a:xfrm>
            <a:custGeom>
              <a:avLst/>
              <a:gdLst>
                <a:gd name="T0" fmla="*/ 338 w 2684"/>
                <a:gd name="T1" fmla="*/ 97 h 1394"/>
                <a:gd name="T2" fmla="*/ 338 w 2684"/>
                <a:gd name="T3" fmla="*/ 0 h 1394"/>
                <a:gd name="T4" fmla="*/ 325 w 2684"/>
                <a:gd name="T5" fmla="*/ 165 h 1394"/>
                <a:gd name="T6" fmla="*/ 330 w 2684"/>
                <a:gd name="T7" fmla="*/ 739 h 1394"/>
                <a:gd name="T8" fmla="*/ 343 w 2684"/>
                <a:gd name="T9" fmla="*/ 1051 h 1394"/>
                <a:gd name="T10" fmla="*/ 356 w 2684"/>
                <a:gd name="T11" fmla="*/ 1207 h 1394"/>
                <a:gd name="T12" fmla="*/ 351 w 2684"/>
                <a:gd name="T13" fmla="*/ 1232 h 1394"/>
                <a:gd name="T14" fmla="*/ 265 w 2684"/>
                <a:gd name="T15" fmla="*/ 1207 h 1394"/>
                <a:gd name="T16" fmla="*/ 109 w 2684"/>
                <a:gd name="T17" fmla="*/ 1135 h 1394"/>
                <a:gd name="T18" fmla="*/ 5 w 2684"/>
                <a:gd name="T19" fmla="*/ 1080 h 1394"/>
                <a:gd name="T20" fmla="*/ 5 w 2684"/>
                <a:gd name="T21" fmla="*/ 1059 h 1394"/>
                <a:gd name="T22" fmla="*/ 31 w 2684"/>
                <a:gd name="T23" fmla="*/ 1064 h 1394"/>
                <a:gd name="T24" fmla="*/ 48 w 2684"/>
                <a:gd name="T25" fmla="*/ 1004 h 1394"/>
                <a:gd name="T26" fmla="*/ 57 w 2684"/>
                <a:gd name="T27" fmla="*/ 971 h 1394"/>
                <a:gd name="T28" fmla="*/ 169 w 2684"/>
                <a:gd name="T29" fmla="*/ 878 h 1394"/>
                <a:gd name="T30" fmla="*/ 278 w 2684"/>
                <a:gd name="T31" fmla="*/ 844 h 1394"/>
                <a:gd name="T32" fmla="*/ 806 w 2684"/>
                <a:gd name="T33" fmla="*/ 869 h 1394"/>
                <a:gd name="T34" fmla="*/ 819 w 2684"/>
                <a:gd name="T35" fmla="*/ 1009 h 1394"/>
                <a:gd name="T36" fmla="*/ 824 w 2684"/>
                <a:gd name="T37" fmla="*/ 1313 h 1394"/>
                <a:gd name="T38" fmla="*/ 828 w 2684"/>
                <a:gd name="T39" fmla="*/ 1334 h 1394"/>
                <a:gd name="T40" fmla="*/ 876 w 2684"/>
                <a:gd name="T41" fmla="*/ 1249 h 1394"/>
                <a:gd name="T42" fmla="*/ 932 w 2684"/>
                <a:gd name="T43" fmla="*/ 1085 h 1394"/>
                <a:gd name="T44" fmla="*/ 980 w 2684"/>
                <a:gd name="T45" fmla="*/ 992 h 1394"/>
                <a:gd name="T46" fmla="*/ 1036 w 2684"/>
                <a:gd name="T47" fmla="*/ 1000 h 1394"/>
                <a:gd name="T48" fmla="*/ 1079 w 2684"/>
                <a:gd name="T49" fmla="*/ 1140 h 1394"/>
                <a:gd name="T50" fmla="*/ 1079 w 2684"/>
                <a:gd name="T51" fmla="*/ 1359 h 1394"/>
                <a:gd name="T52" fmla="*/ 1101 w 2684"/>
                <a:gd name="T53" fmla="*/ 1287 h 1394"/>
                <a:gd name="T54" fmla="*/ 1162 w 2684"/>
                <a:gd name="T55" fmla="*/ 1135 h 1394"/>
                <a:gd name="T56" fmla="*/ 1231 w 2684"/>
                <a:gd name="T57" fmla="*/ 1017 h 1394"/>
                <a:gd name="T58" fmla="*/ 1300 w 2684"/>
                <a:gd name="T59" fmla="*/ 1009 h 1394"/>
                <a:gd name="T60" fmla="*/ 1361 w 2684"/>
                <a:gd name="T61" fmla="*/ 1165 h 1394"/>
                <a:gd name="T62" fmla="*/ 1339 w 2684"/>
                <a:gd name="T63" fmla="*/ 1380 h 1394"/>
                <a:gd name="T64" fmla="*/ 1331 w 2684"/>
                <a:gd name="T65" fmla="*/ 1393 h 1394"/>
                <a:gd name="T66" fmla="*/ 1361 w 2684"/>
                <a:gd name="T67" fmla="*/ 1241 h 1394"/>
                <a:gd name="T68" fmla="*/ 1448 w 2684"/>
                <a:gd name="T69" fmla="*/ 1076 h 1394"/>
                <a:gd name="T70" fmla="*/ 1534 w 2684"/>
                <a:gd name="T71" fmla="*/ 992 h 1394"/>
                <a:gd name="T72" fmla="*/ 1604 w 2684"/>
                <a:gd name="T73" fmla="*/ 1026 h 1394"/>
                <a:gd name="T74" fmla="*/ 1682 w 2684"/>
                <a:gd name="T75" fmla="*/ 1152 h 1394"/>
                <a:gd name="T76" fmla="*/ 1786 w 2684"/>
                <a:gd name="T77" fmla="*/ 1270 h 1394"/>
                <a:gd name="T78" fmla="*/ 2020 w 2684"/>
                <a:gd name="T79" fmla="*/ 1253 h 1394"/>
                <a:gd name="T80" fmla="*/ 2132 w 2684"/>
                <a:gd name="T81" fmla="*/ 1106 h 1394"/>
                <a:gd name="T82" fmla="*/ 2176 w 2684"/>
                <a:gd name="T83" fmla="*/ 793 h 1394"/>
                <a:gd name="T84" fmla="*/ 2163 w 2684"/>
                <a:gd name="T85" fmla="*/ 793 h 1394"/>
                <a:gd name="T86" fmla="*/ 2124 w 2684"/>
                <a:gd name="T87" fmla="*/ 950 h 1394"/>
                <a:gd name="T88" fmla="*/ 2141 w 2684"/>
                <a:gd name="T89" fmla="*/ 1064 h 1394"/>
                <a:gd name="T90" fmla="*/ 2150 w 2684"/>
                <a:gd name="T91" fmla="*/ 1072 h 1394"/>
                <a:gd name="T92" fmla="*/ 2297 w 2684"/>
                <a:gd name="T93" fmla="*/ 992 h 1394"/>
                <a:gd name="T94" fmla="*/ 2605 w 2684"/>
                <a:gd name="T95" fmla="*/ 937 h 1394"/>
                <a:gd name="T96" fmla="*/ 2683 w 2684"/>
                <a:gd name="T97" fmla="*/ 1034 h 1394"/>
                <a:gd name="T98" fmla="*/ 2631 w 2684"/>
                <a:gd name="T99" fmla="*/ 1161 h 1394"/>
                <a:gd name="T100" fmla="*/ 975 w 2684"/>
                <a:gd name="T101" fmla="*/ 355 h 1394"/>
                <a:gd name="T102" fmla="*/ 984 w 2684"/>
                <a:gd name="T103" fmla="*/ 338 h 13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84"/>
                <a:gd name="T157" fmla="*/ 0 h 1394"/>
                <a:gd name="T158" fmla="*/ 2684 w 2684"/>
                <a:gd name="T159" fmla="*/ 1394 h 13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84" h="1394" extrusionOk="0">
                  <a:moveTo>
                    <a:pt x="338" y="97"/>
                  </a:moveTo>
                  <a:cubicBezTo>
                    <a:pt x="338" y="65"/>
                    <a:pt x="338" y="32"/>
                    <a:pt x="338" y="0"/>
                  </a:cubicBezTo>
                  <a:cubicBezTo>
                    <a:pt x="328" y="56"/>
                    <a:pt x="325" y="108"/>
                    <a:pt x="325" y="165"/>
                  </a:cubicBezTo>
                  <a:cubicBezTo>
                    <a:pt x="324" y="356"/>
                    <a:pt x="327" y="548"/>
                    <a:pt x="330" y="739"/>
                  </a:cubicBezTo>
                  <a:cubicBezTo>
                    <a:pt x="332" y="844"/>
                    <a:pt x="331" y="947"/>
                    <a:pt x="343" y="1051"/>
                  </a:cubicBezTo>
                  <a:cubicBezTo>
                    <a:pt x="349" y="1102"/>
                    <a:pt x="361" y="1155"/>
                    <a:pt x="356" y="1207"/>
                  </a:cubicBezTo>
                  <a:cubicBezTo>
                    <a:pt x="356" y="1220"/>
                    <a:pt x="356" y="1224"/>
                    <a:pt x="351" y="1232"/>
                  </a:cubicBezTo>
                  <a:cubicBezTo>
                    <a:pt x="319" y="1228"/>
                    <a:pt x="296" y="1221"/>
                    <a:pt x="265" y="1207"/>
                  </a:cubicBezTo>
                  <a:cubicBezTo>
                    <a:pt x="213" y="1183"/>
                    <a:pt x="163" y="1156"/>
                    <a:pt x="109" y="1135"/>
                  </a:cubicBezTo>
                  <a:cubicBezTo>
                    <a:pt x="78" y="1123"/>
                    <a:pt x="26" y="1109"/>
                    <a:pt x="5" y="1080"/>
                  </a:cubicBezTo>
                  <a:cubicBezTo>
                    <a:pt x="-3" y="1070"/>
                    <a:pt x="-2" y="1064"/>
                    <a:pt x="5" y="1059"/>
                  </a:cubicBezTo>
                  <a:cubicBezTo>
                    <a:pt x="13" y="1053"/>
                    <a:pt x="27" y="1064"/>
                    <a:pt x="31" y="1064"/>
                  </a:cubicBezTo>
                </a:path>
                <a:path w="2684" h="1394" extrusionOk="0">
                  <a:moveTo>
                    <a:pt x="48" y="1004"/>
                  </a:moveTo>
                  <a:cubicBezTo>
                    <a:pt x="48" y="988"/>
                    <a:pt x="47" y="984"/>
                    <a:pt x="57" y="971"/>
                  </a:cubicBezTo>
                  <a:cubicBezTo>
                    <a:pt x="83" y="936"/>
                    <a:pt x="129" y="896"/>
                    <a:pt x="169" y="878"/>
                  </a:cubicBezTo>
                  <a:cubicBezTo>
                    <a:pt x="224" y="861"/>
                    <a:pt x="242" y="856"/>
                    <a:pt x="278" y="844"/>
                  </a:cubicBezTo>
                </a:path>
                <a:path w="2684" h="1394" extrusionOk="0">
                  <a:moveTo>
                    <a:pt x="806" y="869"/>
                  </a:moveTo>
                  <a:cubicBezTo>
                    <a:pt x="808" y="916"/>
                    <a:pt x="817" y="962"/>
                    <a:pt x="819" y="1009"/>
                  </a:cubicBezTo>
                  <a:cubicBezTo>
                    <a:pt x="824" y="1110"/>
                    <a:pt x="813" y="1213"/>
                    <a:pt x="824" y="1313"/>
                  </a:cubicBezTo>
                  <a:cubicBezTo>
                    <a:pt x="824" y="1326"/>
                    <a:pt x="822" y="1329"/>
                    <a:pt x="828" y="1334"/>
                  </a:cubicBezTo>
                  <a:cubicBezTo>
                    <a:pt x="844" y="1306"/>
                    <a:pt x="862" y="1282"/>
                    <a:pt x="876" y="1249"/>
                  </a:cubicBezTo>
                  <a:cubicBezTo>
                    <a:pt x="898" y="1196"/>
                    <a:pt x="910" y="1138"/>
                    <a:pt x="932" y="1085"/>
                  </a:cubicBezTo>
                  <a:cubicBezTo>
                    <a:pt x="940" y="1065"/>
                    <a:pt x="958" y="1004"/>
                    <a:pt x="980" y="992"/>
                  </a:cubicBezTo>
                  <a:cubicBezTo>
                    <a:pt x="997" y="982"/>
                    <a:pt x="1021" y="989"/>
                    <a:pt x="1036" y="1000"/>
                  </a:cubicBezTo>
                  <a:cubicBezTo>
                    <a:pt x="1070" y="1024"/>
                    <a:pt x="1076" y="1104"/>
                    <a:pt x="1079" y="1140"/>
                  </a:cubicBezTo>
                  <a:cubicBezTo>
                    <a:pt x="1085" y="1212"/>
                    <a:pt x="1079" y="1287"/>
                    <a:pt x="1079" y="1359"/>
                  </a:cubicBezTo>
                  <a:cubicBezTo>
                    <a:pt x="1086" y="1336"/>
                    <a:pt x="1093" y="1311"/>
                    <a:pt x="1101" y="1287"/>
                  </a:cubicBezTo>
                  <a:cubicBezTo>
                    <a:pt x="1117" y="1235"/>
                    <a:pt x="1141" y="1185"/>
                    <a:pt x="1162" y="1135"/>
                  </a:cubicBezTo>
                  <a:cubicBezTo>
                    <a:pt x="1177" y="1098"/>
                    <a:pt x="1196" y="1041"/>
                    <a:pt x="1231" y="1017"/>
                  </a:cubicBezTo>
                  <a:cubicBezTo>
                    <a:pt x="1252" y="1003"/>
                    <a:pt x="1277" y="1000"/>
                    <a:pt x="1300" y="1009"/>
                  </a:cubicBezTo>
                  <a:cubicBezTo>
                    <a:pt x="1362" y="1033"/>
                    <a:pt x="1359" y="1112"/>
                    <a:pt x="1361" y="1165"/>
                  </a:cubicBezTo>
                  <a:cubicBezTo>
                    <a:pt x="1363" y="1232"/>
                    <a:pt x="1356" y="1314"/>
                    <a:pt x="1339" y="1380"/>
                  </a:cubicBezTo>
                  <a:cubicBezTo>
                    <a:pt x="1336" y="1388"/>
                    <a:pt x="1335" y="1390"/>
                    <a:pt x="1331" y="1393"/>
                  </a:cubicBezTo>
                  <a:cubicBezTo>
                    <a:pt x="1335" y="1338"/>
                    <a:pt x="1337" y="1294"/>
                    <a:pt x="1361" y="1241"/>
                  </a:cubicBezTo>
                  <a:cubicBezTo>
                    <a:pt x="1387" y="1184"/>
                    <a:pt x="1415" y="1129"/>
                    <a:pt x="1448" y="1076"/>
                  </a:cubicBezTo>
                  <a:cubicBezTo>
                    <a:pt x="1468" y="1044"/>
                    <a:pt x="1492" y="997"/>
                    <a:pt x="1534" y="992"/>
                  </a:cubicBezTo>
                  <a:cubicBezTo>
                    <a:pt x="1563" y="989"/>
                    <a:pt x="1586" y="1004"/>
                    <a:pt x="1604" y="1026"/>
                  </a:cubicBezTo>
                  <a:cubicBezTo>
                    <a:pt x="1633" y="1061"/>
                    <a:pt x="1657" y="1113"/>
                    <a:pt x="1682" y="1152"/>
                  </a:cubicBezTo>
                  <a:cubicBezTo>
                    <a:pt x="1714" y="1203"/>
                    <a:pt x="1732" y="1239"/>
                    <a:pt x="1786" y="1270"/>
                  </a:cubicBezTo>
                  <a:cubicBezTo>
                    <a:pt x="1869" y="1318"/>
                    <a:pt x="1944" y="1312"/>
                    <a:pt x="2020" y="1253"/>
                  </a:cubicBezTo>
                  <a:cubicBezTo>
                    <a:pt x="2064" y="1219"/>
                    <a:pt x="2105" y="1154"/>
                    <a:pt x="2132" y="1106"/>
                  </a:cubicBezTo>
                  <a:cubicBezTo>
                    <a:pt x="2179" y="1021"/>
                    <a:pt x="2223" y="884"/>
                    <a:pt x="2176" y="793"/>
                  </a:cubicBezTo>
                  <a:cubicBezTo>
                    <a:pt x="2172" y="793"/>
                    <a:pt x="2167" y="793"/>
                    <a:pt x="2163" y="793"/>
                  </a:cubicBezTo>
                  <a:cubicBezTo>
                    <a:pt x="2142" y="848"/>
                    <a:pt x="2127" y="889"/>
                    <a:pt x="2124" y="950"/>
                  </a:cubicBezTo>
                  <a:cubicBezTo>
                    <a:pt x="2122" y="994"/>
                    <a:pt x="2127" y="1026"/>
                    <a:pt x="2141" y="1064"/>
                  </a:cubicBezTo>
                  <a:cubicBezTo>
                    <a:pt x="2144" y="1067"/>
                    <a:pt x="2147" y="1069"/>
                    <a:pt x="2150" y="1072"/>
                  </a:cubicBezTo>
                  <a:cubicBezTo>
                    <a:pt x="2203" y="1050"/>
                    <a:pt x="2246" y="1023"/>
                    <a:pt x="2297" y="992"/>
                  </a:cubicBezTo>
                  <a:cubicBezTo>
                    <a:pt x="2382" y="941"/>
                    <a:pt x="2509" y="900"/>
                    <a:pt x="2605" y="937"/>
                  </a:cubicBezTo>
                  <a:cubicBezTo>
                    <a:pt x="2648" y="954"/>
                    <a:pt x="2678" y="988"/>
                    <a:pt x="2683" y="1034"/>
                  </a:cubicBezTo>
                  <a:cubicBezTo>
                    <a:pt x="2689" y="1083"/>
                    <a:pt x="2654" y="1123"/>
                    <a:pt x="2631" y="1161"/>
                  </a:cubicBezTo>
                </a:path>
                <a:path w="2684" h="1394" extrusionOk="0">
                  <a:moveTo>
                    <a:pt x="975" y="355"/>
                  </a:moveTo>
                  <a:cubicBezTo>
                    <a:pt x="970" y="340"/>
                    <a:pt x="967" y="332"/>
                    <a:pt x="984" y="33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9" name="Freeform 19">
              <a:extLst>
                <a:ext uri="{FF2B5EF4-FFF2-40B4-BE49-F238E27FC236}">
                  <a16:creationId xmlns:a16="http://schemas.microsoft.com/office/drawing/2014/main" id="{BB4A034F-CDAE-CCB6-C3D0-6EF8DE3D859E}"/>
                </a:ext>
              </a:extLst>
            </p:cNvPr>
            <p:cNvSpPr>
              <a:spLocks noRot="1" noChangeAspect="1" noEditPoints="1" noChangeArrowheads="1" noChangeShapeType="1" noTextEdit="1"/>
            </p:cNvSpPr>
            <p:nvPr/>
          </p:nvSpPr>
          <p:spPr bwMode="auto">
            <a:xfrm>
              <a:off x="344" y="3363"/>
              <a:ext cx="1019" cy="346"/>
            </a:xfrm>
            <a:custGeom>
              <a:avLst/>
              <a:gdLst>
                <a:gd name="T0" fmla="*/ 139 w 4495"/>
                <a:gd name="T1" fmla="*/ 523 h 1529"/>
                <a:gd name="T2" fmla="*/ 152 w 4495"/>
                <a:gd name="T3" fmla="*/ 891 h 1529"/>
                <a:gd name="T4" fmla="*/ 165 w 4495"/>
                <a:gd name="T5" fmla="*/ 1519 h 1529"/>
                <a:gd name="T6" fmla="*/ 13 w 4495"/>
                <a:gd name="T7" fmla="*/ 511 h 1529"/>
                <a:gd name="T8" fmla="*/ 44 w 4495"/>
                <a:gd name="T9" fmla="*/ 211 h 1529"/>
                <a:gd name="T10" fmla="*/ 356 w 4495"/>
                <a:gd name="T11" fmla="*/ 165 h 1529"/>
                <a:gd name="T12" fmla="*/ 364 w 4495"/>
                <a:gd name="T13" fmla="*/ 574 h 1529"/>
                <a:gd name="T14" fmla="*/ 187 w 4495"/>
                <a:gd name="T15" fmla="*/ 806 h 1529"/>
                <a:gd name="T16" fmla="*/ 689 w 4495"/>
                <a:gd name="T17" fmla="*/ 1123 h 1529"/>
                <a:gd name="T18" fmla="*/ 776 w 4495"/>
                <a:gd name="T19" fmla="*/ 1178 h 1529"/>
                <a:gd name="T20" fmla="*/ 928 w 4495"/>
                <a:gd name="T21" fmla="*/ 1000 h 1529"/>
                <a:gd name="T22" fmla="*/ 754 w 4495"/>
                <a:gd name="T23" fmla="*/ 945 h 1529"/>
                <a:gd name="T24" fmla="*/ 676 w 4495"/>
                <a:gd name="T25" fmla="*/ 1317 h 1529"/>
                <a:gd name="T26" fmla="*/ 923 w 4495"/>
                <a:gd name="T27" fmla="*/ 1384 h 1529"/>
                <a:gd name="T28" fmla="*/ 1075 w 4495"/>
                <a:gd name="T29" fmla="*/ 1173 h 1529"/>
                <a:gd name="T30" fmla="*/ 1231 w 4495"/>
                <a:gd name="T31" fmla="*/ 1152 h 1529"/>
                <a:gd name="T32" fmla="*/ 1266 w 4495"/>
                <a:gd name="T33" fmla="*/ 1397 h 1529"/>
                <a:gd name="T34" fmla="*/ 1227 w 4495"/>
                <a:gd name="T35" fmla="*/ 1393 h 1529"/>
                <a:gd name="T36" fmla="*/ 1331 w 4495"/>
                <a:gd name="T37" fmla="*/ 1165 h 1529"/>
                <a:gd name="T38" fmla="*/ 1500 w 4495"/>
                <a:gd name="T39" fmla="*/ 1237 h 1529"/>
                <a:gd name="T40" fmla="*/ 1513 w 4495"/>
                <a:gd name="T41" fmla="*/ 1452 h 1529"/>
                <a:gd name="T42" fmla="*/ 2158 w 4495"/>
                <a:gd name="T43" fmla="*/ 25 h 1529"/>
                <a:gd name="T44" fmla="*/ 2128 w 4495"/>
                <a:gd name="T45" fmla="*/ 751 h 1529"/>
                <a:gd name="T46" fmla="*/ 2137 w 4495"/>
                <a:gd name="T47" fmla="*/ 1186 h 1529"/>
                <a:gd name="T48" fmla="*/ 1799 w 4495"/>
                <a:gd name="T49" fmla="*/ 945 h 1529"/>
                <a:gd name="T50" fmla="*/ 1894 w 4495"/>
                <a:gd name="T51" fmla="*/ 954 h 1529"/>
                <a:gd name="T52" fmla="*/ 2314 w 4495"/>
                <a:gd name="T53" fmla="*/ 891 h 1529"/>
                <a:gd name="T54" fmla="*/ 2522 w 4495"/>
                <a:gd name="T55" fmla="*/ 1072 h 1529"/>
                <a:gd name="T56" fmla="*/ 2553 w 4495"/>
                <a:gd name="T57" fmla="*/ 1308 h 1529"/>
                <a:gd name="T58" fmla="*/ 2505 w 4495"/>
                <a:gd name="T59" fmla="*/ 574 h 1529"/>
                <a:gd name="T60" fmla="*/ 2817 w 4495"/>
                <a:gd name="T61" fmla="*/ 937 h 1529"/>
                <a:gd name="T62" fmla="*/ 2843 w 4495"/>
                <a:gd name="T63" fmla="*/ 924 h 1529"/>
                <a:gd name="T64" fmla="*/ 2873 w 4495"/>
                <a:gd name="T65" fmla="*/ 1169 h 1529"/>
                <a:gd name="T66" fmla="*/ 2995 w 4495"/>
                <a:gd name="T67" fmla="*/ 1338 h 1529"/>
                <a:gd name="T68" fmla="*/ 3146 w 4495"/>
                <a:gd name="T69" fmla="*/ 1135 h 1529"/>
                <a:gd name="T70" fmla="*/ 3220 w 4495"/>
                <a:gd name="T71" fmla="*/ 971 h 1529"/>
                <a:gd name="T72" fmla="*/ 3315 w 4495"/>
                <a:gd name="T73" fmla="*/ 1055 h 1529"/>
                <a:gd name="T74" fmla="*/ 3389 w 4495"/>
                <a:gd name="T75" fmla="*/ 1270 h 1529"/>
                <a:gd name="T76" fmla="*/ 3423 w 4495"/>
                <a:gd name="T77" fmla="*/ 1224 h 1529"/>
                <a:gd name="T78" fmla="*/ 3649 w 4495"/>
                <a:gd name="T79" fmla="*/ 1000 h 1529"/>
                <a:gd name="T80" fmla="*/ 3774 w 4495"/>
                <a:gd name="T81" fmla="*/ 1093 h 1529"/>
                <a:gd name="T82" fmla="*/ 3766 w 4495"/>
                <a:gd name="T83" fmla="*/ 1254 h 1529"/>
                <a:gd name="T84" fmla="*/ 3861 w 4495"/>
                <a:gd name="T85" fmla="*/ 1030 h 1529"/>
                <a:gd name="T86" fmla="*/ 3991 w 4495"/>
                <a:gd name="T87" fmla="*/ 983 h 1529"/>
                <a:gd name="T88" fmla="*/ 4017 w 4495"/>
                <a:gd name="T89" fmla="*/ 1186 h 1529"/>
                <a:gd name="T90" fmla="*/ 4039 w 4495"/>
                <a:gd name="T91" fmla="*/ 1127 h 1529"/>
                <a:gd name="T92" fmla="*/ 4242 w 4495"/>
                <a:gd name="T93" fmla="*/ 958 h 1529"/>
                <a:gd name="T94" fmla="*/ 4494 w 4495"/>
                <a:gd name="T95" fmla="*/ 1169 h 15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495"/>
                <a:gd name="T145" fmla="*/ 0 h 1529"/>
                <a:gd name="T146" fmla="*/ 4495 w 4495"/>
                <a:gd name="T147" fmla="*/ 1529 h 152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495" h="1529" extrusionOk="0">
                  <a:moveTo>
                    <a:pt x="139" y="785"/>
                  </a:moveTo>
                  <a:cubicBezTo>
                    <a:pt x="139" y="698"/>
                    <a:pt x="139" y="610"/>
                    <a:pt x="139" y="523"/>
                  </a:cubicBezTo>
                  <a:cubicBezTo>
                    <a:pt x="139" y="455"/>
                    <a:pt x="139" y="557"/>
                    <a:pt x="139" y="557"/>
                  </a:cubicBezTo>
                  <a:cubicBezTo>
                    <a:pt x="143" y="669"/>
                    <a:pt x="151" y="779"/>
                    <a:pt x="152" y="891"/>
                  </a:cubicBezTo>
                  <a:cubicBezTo>
                    <a:pt x="153" y="1023"/>
                    <a:pt x="161" y="1154"/>
                    <a:pt x="161" y="1287"/>
                  </a:cubicBezTo>
                  <a:cubicBezTo>
                    <a:pt x="161" y="1352"/>
                    <a:pt x="143" y="1456"/>
                    <a:pt x="165" y="1519"/>
                  </a:cubicBezTo>
                  <a:cubicBezTo>
                    <a:pt x="169" y="1522"/>
                    <a:pt x="174" y="1525"/>
                    <a:pt x="178" y="1528"/>
                  </a:cubicBezTo>
                </a:path>
                <a:path w="4495" h="1529" extrusionOk="0">
                  <a:moveTo>
                    <a:pt x="13" y="511"/>
                  </a:moveTo>
                  <a:cubicBezTo>
                    <a:pt x="7" y="476"/>
                    <a:pt x="8" y="445"/>
                    <a:pt x="5" y="409"/>
                  </a:cubicBezTo>
                  <a:cubicBezTo>
                    <a:pt x="0" y="343"/>
                    <a:pt x="18" y="273"/>
                    <a:pt x="44" y="211"/>
                  </a:cubicBezTo>
                  <a:cubicBezTo>
                    <a:pt x="67" y="155"/>
                    <a:pt x="109" y="82"/>
                    <a:pt x="174" y="68"/>
                  </a:cubicBezTo>
                  <a:cubicBezTo>
                    <a:pt x="259" y="49"/>
                    <a:pt x="303" y="112"/>
                    <a:pt x="356" y="165"/>
                  </a:cubicBezTo>
                  <a:cubicBezTo>
                    <a:pt x="417" y="226"/>
                    <a:pt x="442" y="270"/>
                    <a:pt x="442" y="359"/>
                  </a:cubicBezTo>
                  <a:cubicBezTo>
                    <a:pt x="442" y="434"/>
                    <a:pt x="404" y="513"/>
                    <a:pt x="364" y="574"/>
                  </a:cubicBezTo>
                  <a:cubicBezTo>
                    <a:pt x="323" y="636"/>
                    <a:pt x="275" y="692"/>
                    <a:pt x="230" y="751"/>
                  </a:cubicBezTo>
                  <a:cubicBezTo>
                    <a:pt x="207" y="781"/>
                    <a:pt x="202" y="788"/>
                    <a:pt x="187" y="806"/>
                  </a:cubicBezTo>
                </a:path>
                <a:path w="4495" h="1529" extrusionOk="0">
                  <a:moveTo>
                    <a:pt x="720" y="1085"/>
                  </a:moveTo>
                  <a:cubicBezTo>
                    <a:pt x="704" y="1098"/>
                    <a:pt x="692" y="1099"/>
                    <a:pt x="689" y="1123"/>
                  </a:cubicBezTo>
                  <a:cubicBezTo>
                    <a:pt x="688" y="1135"/>
                    <a:pt x="699" y="1162"/>
                    <a:pt x="707" y="1169"/>
                  </a:cubicBezTo>
                  <a:cubicBezTo>
                    <a:pt x="723" y="1183"/>
                    <a:pt x="753" y="1183"/>
                    <a:pt x="776" y="1178"/>
                  </a:cubicBezTo>
                  <a:cubicBezTo>
                    <a:pt x="807" y="1170"/>
                    <a:pt x="850" y="1128"/>
                    <a:pt x="871" y="1106"/>
                  </a:cubicBezTo>
                  <a:cubicBezTo>
                    <a:pt x="894" y="1082"/>
                    <a:pt x="933" y="1038"/>
                    <a:pt x="928" y="1000"/>
                  </a:cubicBezTo>
                  <a:cubicBezTo>
                    <a:pt x="924" y="971"/>
                    <a:pt x="898" y="947"/>
                    <a:pt x="871" y="937"/>
                  </a:cubicBezTo>
                  <a:cubicBezTo>
                    <a:pt x="833" y="923"/>
                    <a:pt x="790" y="929"/>
                    <a:pt x="754" y="945"/>
                  </a:cubicBezTo>
                  <a:cubicBezTo>
                    <a:pt x="683" y="976"/>
                    <a:pt x="639" y="1044"/>
                    <a:pt x="637" y="1118"/>
                  </a:cubicBezTo>
                  <a:cubicBezTo>
                    <a:pt x="634" y="1196"/>
                    <a:pt x="639" y="1249"/>
                    <a:pt x="676" y="1317"/>
                  </a:cubicBezTo>
                  <a:cubicBezTo>
                    <a:pt x="706" y="1372"/>
                    <a:pt x="722" y="1398"/>
                    <a:pt x="789" y="1405"/>
                  </a:cubicBezTo>
                  <a:cubicBezTo>
                    <a:pt x="826" y="1409"/>
                    <a:pt x="892" y="1408"/>
                    <a:pt x="923" y="1384"/>
                  </a:cubicBezTo>
                  <a:cubicBezTo>
                    <a:pt x="958" y="1357"/>
                    <a:pt x="982" y="1315"/>
                    <a:pt x="1006" y="1279"/>
                  </a:cubicBezTo>
                  <a:cubicBezTo>
                    <a:pt x="1030" y="1243"/>
                    <a:pt x="1051" y="1208"/>
                    <a:pt x="1075" y="1173"/>
                  </a:cubicBezTo>
                  <a:cubicBezTo>
                    <a:pt x="1098" y="1139"/>
                    <a:pt x="1115" y="1123"/>
                    <a:pt x="1153" y="1114"/>
                  </a:cubicBezTo>
                  <a:cubicBezTo>
                    <a:pt x="1194" y="1105"/>
                    <a:pt x="1211" y="1121"/>
                    <a:pt x="1231" y="1152"/>
                  </a:cubicBezTo>
                  <a:cubicBezTo>
                    <a:pt x="1257" y="1192"/>
                    <a:pt x="1265" y="1230"/>
                    <a:pt x="1270" y="1275"/>
                  </a:cubicBezTo>
                  <a:cubicBezTo>
                    <a:pt x="1275" y="1318"/>
                    <a:pt x="1277" y="1356"/>
                    <a:pt x="1266" y="1397"/>
                  </a:cubicBezTo>
                  <a:cubicBezTo>
                    <a:pt x="1261" y="1416"/>
                    <a:pt x="1261" y="1421"/>
                    <a:pt x="1253" y="1431"/>
                  </a:cubicBezTo>
                  <a:cubicBezTo>
                    <a:pt x="1246" y="1418"/>
                    <a:pt x="1231" y="1409"/>
                    <a:pt x="1227" y="1393"/>
                  </a:cubicBezTo>
                  <a:cubicBezTo>
                    <a:pt x="1217" y="1355"/>
                    <a:pt x="1245" y="1312"/>
                    <a:pt x="1257" y="1279"/>
                  </a:cubicBezTo>
                  <a:cubicBezTo>
                    <a:pt x="1275" y="1228"/>
                    <a:pt x="1294" y="1204"/>
                    <a:pt x="1331" y="1165"/>
                  </a:cubicBezTo>
                  <a:cubicBezTo>
                    <a:pt x="1355" y="1139"/>
                    <a:pt x="1411" y="1095"/>
                    <a:pt x="1452" y="1118"/>
                  </a:cubicBezTo>
                  <a:cubicBezTo>
                    <a:pt x="1497" y="1144"/>
                    <a:pt x="1494" y="1189"/>
                    <a:pt x="1500" y="1237"/>
                  </a:cubicBezTo>
                  <a:cubicBezTo>
                    <a:pt x="1507" y="1293"/>
                    <a:pt x="1510" y="1353"/>
                    <a:pt x="1513" y="1410"/>
                  </a:cubicBezTo>
                  <a:cubicBezTo>
                    <a:pt x="1513" y="1424"/>
                    <a:pt x="1513" y="1438"/>
                    <a:pt x="1513" y="1452"/>
                  </a:cubicBezTo>
                </a:path>
                <a:path w="4495" h="1529" extrusionOk="0">
                  <a:moveTo>
                    <a:pt x="2171" y="4"/>
                  </a:moveTo>
                  <a:cubicBezTo>
                    <a:pt x="2164" y="21"/>
                    <a:pt x="2168" y="-34"/>
                    <a:pt x="2158" y="25"/>
                  </a:cubicBezTo>
                  <a:cubicBezTo>
                    <a:pt x="2143" y="112"/>
                    <a:pt x="2154" y="200"/>
                    <a:pt x="2150" y="287"/>
                  </a:cubicBezTo>
                  <a:cubicBezTo>
                    <a:pt x="2143" y="441"/>
                    <a:pt x="2140" y="598"/>
                    <a:pt x="2128" y="751"/>
                  </a:cubicBezTo>
                  <a:cubicBezTo>
                    <a:pt x="2118" y="885"/>
                    <a:pt x="2102" y="1035"/>
                    <a:pt x="2128" y="1169"/>
                  </a:cubicBezTo>
                  <a:cubicBezTo>
                    <a:pt x="2131" y="1175"/>
                    <a:pt x="2134" y="1180"/>
                    <a:pt x="2137" y="1186"/>
                  </a:cubicBezTo>
                </a:path>
                <a:path w="4495" h="1529" extrusionOk="0">
                  <a:moveTo>
                    <a:pt x="1859" y="958"/>
                  </a:moveTo>
                  <a:cubicBezTo>
                    <a:pt x="1837" y="955"/>
                    <a:pt x="1819" y="952"/>
                    <a:pt x="1799" y="945"/>
                  </a:cubicBezTo>
                  <a:cubicBezTo>
                    <a:pt x="1792" y="943"/>
                    <a:pt x="1796" y="944"/>
                    <a:pt x="1790" y="941"/>
                  </a:cubicBezTo>
                  <a:cubicBezTo>
                    <a:pt x="1822" y="958"/>
                    <a:pt x="1855" y="956"/>
                    <a:pt x="1894" y="954"/>
                  </a:cubicBezTo>
                  <a:cubicBezTo>
                    <a:pt x="1961" y="950"/>
                    <a:pt x="2027" y="941"/>
                    <a:pt x="2093" y="929"/>
                  </a:cubicBezTo>
                  <a:cubicBezTo>
                    <a:pt x="2161" y="917"/>
                    <a:pt x="2245" y="890"/>
                    <a:pt x="2314" y="891"/>
                  </a:cubicBezTo>
                  <a:cubicBezTo>
                    <a:pt x="2350" y="891"/>
                    <a:pt x="2422" y="898"/>
                    <a:pt x="2449" y="924"/>
                  </a:cubicBezTo>
                  <a:cubicBezTo>
                    <a:pt x="2494" y="967"/>
                    <a:pt x="2511" y="1013"/>
                    <a:pt x="2522" y="1072"/>
                  </a:cubicBezTo>
                  <a:cubicBezTo>
                    <a:pt x="2534" y="1135"/>
                    <a:pt x="2543" y="1194"/>
                    <a:pt x="2544" y="1258"/>
                  </a:cubicBezTo>
                  <a:cubicBezTo>
                    <a:pt x="2544" y="1285"/>
                    <a:pt x="2543" y="1293"/>
                    <a:pt x="2553" y="1308"/>
                  </a:cubicBezTo>
                </a:path>
                <a:path w="4495" h="1529" extrusionOk="0">
                  <a:moveTo>
                    <a:pt x="2522" y="646"/>
                  </a:moveTo>
                  <a:cubicBezTo>
                    <a:pt x="2513" y="622"/>
                    <a:pt x="2502" y="601"/>
                    <a:pt x="2505" y="574"/>
                  </a:cubicBezTo>
                  <a:cubicBezTo>
                    <a:pt x="2508" y="560"/>
                    <a:pt x="2508" y="556"/>
                    <a:pt x="2514" y="549"/>
                  </a:cubicBezTo>
                </a:path>
                <a:path w="4495" h="1529" extrusionOk="0">
                  <a:moveTo>
                    <a:pt x="2817" y="937"/>
                  </a:moveTo>
                  <a:cubicBezTo>
                    <a:pt x="2826" y="932"/>
                    <a:pt x="2829" y="928"/>
                    <a:pt x="2839" y="924"/>
                  </a:cubicBezTo>
                  <a:cubicBezTo>
                    <a:pt x="2840" y="924"/>
                    <a:pt x="2842" y="924"/>
                    <a:pt x="2843" y="924"/>
                  </a:cubicBezTo>
                  <a:cubicBezTo>
                    <a:pt x="2847" y="952"/>
                    <a:pt x="2852" y="979"/>
                    <a:pt x="2852" y="1009"/>
                  </a:cubicBezTo>
                  <a:cubicBezTo>
                    <a:pt x="2853" y="1064"/>
                    <a:pt x="2861" y="1116"/>
                    <a:pt x="2873" y="1169"/>
                  </a:cubicBezTo>
                  <a:cubicBezTo>
                    <a:pt x="2884" y="1218"/>
                    <a:pt x="2903" y="1250"/>
                    <a:pt x="2925" y="1292"/>
                  </a:cubicBezTo>
                  <a:cubicBezTo>
                    <a:pt x="2939" y="1320"/>
                    <a:pt x="2959" y="1343"/>
                    <a:pt x="2995" y="1338"/>
                  </a:cubicBezTo>
                  <a:cubicBezTo>
                    <a:pt x="3023" y="1334"/>
                    <a:pt x="3058" y="1294"/>
                    <a:pt x="3073" y="1275"/>
                  </a:cubicBezTo>
                  <a:cubicBezTo>
                    <a:pt x="3107" y="1234"/>
                    <a:pt x="3127" y="1183"/>
                    <a:pt x="3146" y="1135"/>
                  </a:cubicBezTo>
                  <a:cubicBezTo>
                    <a:pt x="3163" y="1090"/>
                    <a:pt x="3188" y="1048"/>
                    <a:pt x="3207" y="1005"/>
                  </a:cubicBezTo>
                  <a:cubicBezTo>
                    <a:pt x="3211" y="987"/>
                    <a:pt x="3213" y="981"/>
                    <a:pt x="3220" y="971"/>
                  </a:cubicBezTo>
                  <a:cubicBezTo>
                    <a:pt x="3237" y="977"/>
                    <a:pt x="3242" y="963"/>
                    <a:pt x="3263" y="979"/>
                  </a:cubicBezTo>
                  <a:cubicBezTo>
                    <a:pt x="3285" y="996"/>
                    <a:pt x="3302" y="1031"/>
                    <a:pt x="3315" y="1055"/>
                  </a:cubicBezTo>
                  <a:cubicBezTo>
                    <a:pt x="3336" y="1092"/>
                    <a:pt x="3351" y="1138"/>
                    <a:pt x="3363" y="1178"/>
                  </a:cubicBezTo>
                  <a:cubicBezTo>
                    <a:pt x="3372" y="1206"/>
                    <a:pt x="3385" y="1245"/>
                    <a:pt x="3389" y="1270"/>
                  </a:cubicBezTo>
                  <a:cubicBezTo>
                    <a:pt x="3389" y="1280"/>
                    <a:pt x="3389" y="1281"/>
                    <a:pt x="3389" y="1287"/>
                  </a:cubicBezTo>
                  <a:cubicBezTo>
                    <a:pt x="3400" y="1267"/>
                    <a:pt x="3411" y="1244"/>
                    <a:pt x="3423" y="1224"/>
                  </a:cubicBezTo>
                  <a:cubicBezTo>
                    <a:pt x="3452" y="1177"/>
                    <a:pt x="3486" y="1112"/>
                    <a:pt x="3527" y="1076"/>
                  </a:cubicBezTo>
                  <a:cubicBezTo>
                    <a:pt x="3559" y="1047"/>
                    <a:pt x="3606" y="1013"/>
                    <a:pt x="3649" y="1000"/>
                  </a:cubicBezTo>
                  <a:cubicBezTo>
                    <a:pt x="3679" y="991"/>
                    <a:pt x="3719" y="993"/>
                    <a:pt x="3744" y="1013"/>
                  </a:cubicBezTo>
                  <a:cubicBezTo>
                    <a:pt x="3771" y="1035"/>
                    <a:pt x="3771" y="1062"/>
                    <a:pt x="3774" y="1093"/>
                  </a:cubicBezTo>
                  <a:cubicBezTo>
                    <a:pt x="3779" y="1141"/>
                    <a:pt x="3776" y="1195"/>
                    <a:pt x="3770" y="1241"/>
                  </a:cubicBezTo>
                  <a:cubicBezTo>
                    <a:pt x="3770" y="1247"/>
                    <a:pt x="3769" y="1250"/>
                    <a:pt x="3766" y="1254"/>
                  </a:cubicBezTo>
                  <a:cubicBezTo>
                    <a:pt x="3770" y="1224"/>
                    <a:pt x="3772" y="1193"/>
                    <a:pt x="3783" y="1165"/>
                  </a:cubicBezTo>
                  <a:cubicBezTo>
                    <a:pt x="3802" y="1117"/>
                    <a:pt x="3827" y="1069"/>
                    <a:pt x="3861" y="1030"/>
                  </a:cubicBezTo>
                  <a:cubicBezTo>
                    <a:pt x="3880" y="1008"/>
                    <a:pt x="3904" y="983"/>
                    <a:pt x="3930" y="971"/>
                  </a:cubicBezTo>
                  <a:cubicBezTo>
                    <a:pt x="3950" y="962"/>
                    <a:pt x="3975" y="968"/>
                    <a:pt x="3991" y="983"/>
                  </a:cubicBezTo>
                  <a:cubicBezTo>
                    <a:pt x="4021" y="1011"/>
                    <a:pt x="4020" y="1039"/>
                    <a:pt x="4021" y="1076"/>
                  </a:cubicBezTo>
                  <a:cubicBezTo>
                    <a:pt x="4022" y="1113"/>
                    <a:pt x="4022" y="1150"/>
                    <a:pt x="4017" y="1186"/>
                  </a:cubicBezTo>
                  <a:cubicBezTo>
                    <a:pt x="4016" y="1192"/>
                    <a:pt x="4014" y="1197"/>
                    <a:pt x="4013" y="1203"/>
                  </a:cubicBezTo>
                  <a:cubicBezTo>
                    <a:pt x="4020" y="1177"/>
                    <a:pt x="4027" y="1153"/>
                    <a:pt x="4039" y="1127"/>
                  </a:cubicBezTo>
                  <a:cubicBezTo>
                    <a:pt x="4065" y="1071"/>
                    <a:pt x="4115" y="947"/>
                    <a:pt x="4186" y="933"/>
                  </a:cubicBezTo>
                  <a:cubicBezTo>
                    <a:pt x="4215" y="927"/>
                    <a:pt x="4224" y="939"/>
                    <a:pt x="4242" y="958"/>
                  </a:cubicBezTo>
                  <a:cubicBezTo>
                    <a:pt x="4268" y="986"/>
                    <a:pt x="4290" y="1016"/>
                    <a:pt x="4316" y="1047"/>
                  </a:cubicBezTo>
                  <a:cubicBezTo>
                    <a:pt x="4371" y="1114"/>
                    <a:pt x="4406" y="1153"/>
                    <a:pt x="4494" y="1169"/>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0" name="Freeform 20">
              <a:extLst>
                <a:ext uri="{FF2B5EF4-FFF2-40B4-BE49-F238E27FC236}">
                  <a16:creationId xmlns:a16="http://schemas.microsoft.com/office/drawing/2014/main" id="{0E62AC28-DF5F-D756-DAE3-7F261C1B64A6}"/>
                </a:ext>
              </a:extLst>
            </p:cNvPr>
            <p:cNvSpPr>
              <a:spLocks noRot="1" noChangeAspect="1" noEditPoints="1" noChangeArrowheads="1" noChangeShapeType="1" noTextEdit="1"/>
            </p:cNvSpPr>
            <p:nvPr/>
          </p:nvSpPr>
          <p:spPr bwMode="auto">
            <a:xfrm>
              <a:off x="1685" y="3241"/>
              <a:ext cx="270" cy="349"/>
            </a:xfrm>
            <a:custGeom>
              <a:avLst/>
              <a:gdLst>
                <a:gd name="T0" fmla="*/ 13 w 1193"/>
                <a:gd name="T1" fmla="*/ 768 h 1537"/>
                <a:gd name="T2" fmla="*/ 0 w 1193"/>
                <a:gd name="T3" fmla="*/ 756 h 1537"/>
                <a:gd name="T4" fmla="*/ 26 w 1193"/>
                <a:gd name="T5" fmla="*/ 920 h 1537"/>
                <a:gd name="T6" fmla="*/ 39 w 1193"/>
                <a:gd name="T7" fmla="*/ 1232 h 1537"/>
                <a:gd name="T8" fmla="*/ 43 w 1193"/>
                <a:gd name="T9" fmla="*/ 1477 h 1537"/>
                <a:gd name="T10" fmla="*/ 65 w 1193"/>
                <a:gd name="T11" fmla="*/ 1536 h 1537"/>
                <a:gd name="T12" fmla="*/ 485 w 1193"/>
                <a:gd name="T13" fmla="*/ 844 h 1537"/>
                <a:gd name="T14" fmla="*/ 468 w 1193"/>
                <a:gd name="T15" fmla="*/ 848 h 1537"/>
                <a:gd name="T16" fmla="*/ 446 w 1193"/>
                <a:gd name="T17" fmla="*/ 971 h 1537"/>
                <a:gd name="T18" fmla="*/ 451 w 1193"/>
                <a:gd name="T19" fmla="*/ 1279 h 1537"/>
                <a:gd name="T20" fmla="*/ 498 w 1193"/>
                <a:gd name="T21" fmla="*/ 1397 h 1537"/>
                <a:gd name="T22" fmla="*/ 585 w 1193"/>
                <a:gd name="T23" fmla="*/ 1410 h 1537"/>
                <a:gd name="T24" fmla="*/ 659 w 1193"/>
                <a:gd name="T25" fmla="*/ 1287 h 1537"/>
                <a:gd name="T26" fmla="*/ 689 w 1193"/>
                <a:gd name="T27" fmla="*/ 1047 h 1537"/>
                <a:gd name="T28" fmla="*/ 615 w 1193"/>
                <a:gd name="T29" fmla="*/ 823 h 1537"/>
                <a:gd name="T30" fmla="*/ 507 w 1193"/>
                <a:gd name="T31" fmla="*/ 806 h 1537"/>
                <a:gd name="T32" fmla="*/ 464 w 1193"/>
                <a:gd name="T33" fmla="*/ 865 h 1537"/>
                <a:gd name="T34" fmla="*/ 1192 w 1193"/>
                <a:gd name="T35" fmla="*/ 152 h 1537"/>
                <a:gd name="T36" fmla="*/ 1174 w 1193"/>
                <a:gd name="T37" fmla="*/ 101 h 1537"/>
                <a:gd name="T38" fmla="*/ 1092 w 1193"/>
                <a:gd name="T39" fmla="*/ 0 h 1537"/>
                <a:gd name="T40" fmla="*/ 958 w 1193"/>
                <a:gd name="T41" fmla="*/ 85 h 1537"/>
                <a:gd name="T42" fmla="*/ 871 w 1193"/>
                <a:gd name="T43" fmla="*/ 253 h 1537"/>
                <a:gd name="T44" fmla="*/ 884 w 1193"/>
                <a:gd name="T45" fmla="*/ 355 h 1537"/>
                <a:gd name="T46" fmla="*/ 975 w 1193"/>
                <a:gd name="T47" fmla="*/ 359 h 1537"/>
                <a:gd name="T48" fmla="*/ 1075 w 1193"/>
                <a:gd name="T49" fmla="*/ 283 h 1537"/>
                <a:gd name="T50" fmla="*/ 1135 w 1193"/>
                <a:gd name="T51" fmla="*/ 190 h 1537"/>
                <a:gd name="T52" fmla="*/ 1153 w 1193"/>
                <a:gd name="T53" fmla="*/ 139 h 1537"/>
                <a:gd name="T54" fmla="*/ 1140 w 1193"/>
                <a:gd name="T55" fmla="*/ 439 h 1537"/>
                <a:gd name="T56" fmla="*/ 1127 w 1193"/>
                <a:gd name="T57" fmla="*/ 680 h 1537"/>
                <a:gd name="T58" fmla="*/ 1135 w 1193"/>
                <a:gd name="T59" fmla="*/ 781 h 15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93"/>
                <a:gd name="T91" fmla="*/ 0 h 1537"/>
                <a:gd name="T92" fmla="*/ 1193 w 1193"/>
                <a:gd name="T93" fmla="*/ 1537 h 15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93" h="1537" extrusionOk="0">
                  <a:moveTo>
                    <a:pt x="13" y="768"/>
                  </a:moveTo>
                  <a:cubicBezTo>
                    <a:pt x="6" y="767"/>
                    <a:pt x="2" y="749"/>
                    <a:pt x="0" y="756"/>
                  </a:cubicBezTo>
                  <a:cubicBezTo>
                    <a:pt x="-10" y="795"/>
                    <a:pt x="21" y="881"/>
                    <a:pt x="26" y="920"/>
                  </a:cubicBezTo>
                  <a:cubicBezTo>
                    <a:pt x="39" y="1024"/>
                    <a:pt x="39" y="1127"/>
                    <a:pt x="39" y="1232"/>
                  </a:cubicBezTo>
                  <a:cubicBezTo>
                    <a:pt x="39" y="1313"/>
                    <a:pt x="33" y="1397"/>
                    <a:pt x="43" y="1477"/>
                  </a:cubicBezTo>
                  <a:cubicBezTo>
                    <a:pt x="47" y="1510"/>
                    <a:pt x="45" y="1517"/>
                    <a:pt x="65" y="1536"/>
                  </a:cubicBezTo>
                </a:path>
                <a:path w="1193" h="1537" extrusionOk="0">
                  <a:moveTo>
                    <a:pt x="485" y="844"/>
                  </a:moveTo>
                  <a:cubicBezTo>
                    <a:pt x="478" y="848"/>
                    <a:pt x="472" y="840"/>
                    <a:pt x="468" y="848"/>
                  </a:cubicBezTo>
                  <a:cubicBezTo>
                    <a:pt x="453" y="876"/>
                    <a:pt x="448" y="941"/>
                    <a:pt x="446" y="971"/>
                  </a:cubicBezTo>
                  <a:cubicBezTo>
                    <a:pt x="438" y="1069"/>
                    <a:pt x="437" y="1181"/>
                    <a:pt x="451" y="1279"/>
                  </a:cubicBezTo>
                  <a:cubicBezTo>
                    <a:pt x="456" y="1315"/>
                    <a:pt x="465" y="1373"/>
                    <a:pt x="498" y="1397"/>
                  </a:cubicBezTo>
                  <a:cubicBezTo>
                    <a:pt x="518" y="1412"/>
                    <a:pt x="561" y="1422"/>
                    <a:pt x="585" y="1410"/>
                  </a:cubicBezTo>
                  <a:cubicBezTo>
                    <a:pt x="623" y="1391"/>
                    <a:pt x="647" y="1324"/>
                    <a:pt x="659" y="1287"/>
                  </a:cubicBezTo>
                  <a:cubicBezTo>
                    <a:pt x="684" y="1211"/>
                    <a:pt x="698" y="1127"/>
                    <a:pt x="689" y="1047"/>
                  </a:cubicBezTo>
                  <a:cubicBezTo>
                    <a:pt x="681" y="977"/>
                    <a:pt x="664" y="877"/>
                    <a:pt x="615" y="823"/>
                  </a:cubicBezTo>
                  <a:cubicBezTo>
                    <a:pt x="581" y="786"/>
                    <a:pt x="543" y="772"/>
                    <a:pt x="507" y="806"/>
                  </a:cubicBezTo>
                  <a:cubicBezTo>
                    <a:pt x="484" y="833"/>
                    <a:pt x="476" y="843"/>
                    <a:pt x="464" y="865"/>
                  </a:cubicBezTo>
                </a:path>
                <a:path w="1193" h="1537" extrusionOk="0">
                  <a:moveTo>
                    <a:pt x="1192" y="152"/>
                  </a:moveTo>
                  <a:cubicBezTo>
                    <a:pt x="1187" y="136"/>
                    <a:pt x="1178" y="117"/>
                    <a:pt x="1174" y="101"/>
                  </a:cubicBezTo>
                  <a:cubicBezTo>
                    <a:pt x="1164" y="58"/>
                    <a:pt x="1142" y="11"/>
                    <a:pt x="1092" y="0"/>
                  </a:cubicBezTo>
                  <a:cubicBezTo>
                    <a:pt x="1045" y="-10"/>
                    <a:pt x="987" y="56"/>
                    <a:pt x="958" y="85"/>
                  </a:cubicBezTo>
                  <a:cubicBezTo>
                    <a:pt x="911" y="131"/>
                    <a:pt x="884" y="190"/>
                    <a:pt x="871" y="253"/>
                  </a:cubicBezTo>
                  <a:cubicBezTo>
                    <a:pt x="864" y="286"/>
                    <a:pt x="858" y="330"/>
                    <a:pt x="884" y="355"/>
                  </a:cubicBezTo>
                  <a:cubicBezTo>
                    <a:pt x="911" y="380"/>
                    <a:pt x="944" y="375"/>
                    <a:pt x="975" y="359"/>
                  </a:cubicBezTo>
                  <a:cubicBezTo>
                    <a:pt x="1011" y="340"/>
                    <a:pt x="1047" y="313"/>
                    <a:pt x="1075" y="283"/>
                  </a:cubicBezTo>
                  <a:cubicBezTo>
                    <a:pt x="1104" y="252"/>
                    <a:pt x="1119" y="227"/>
                    <a:pt x="1135" y="190"/>
                  </a:cubicBezTo>
                  <a:cubicBezTo>
                    <a:pt x="1143" y="172"/>
                    <a:pt x="1148" y="157"/>
                    <a:pt x="1153" y="139"/>
                  </a:cubicBezTo>
                  <a:cubicBezTo>
                    <a:pt x="1153" y="240"/>
                    <a:pt x="1150" y="338"/>
                    <a:pt x="1140" y="439"/>
                  </a:cubicBezTo>
                  <a:cubicBezTo>
                    <a:pt x="1132" y="519"/>
                    <a:pt x="1128" y="600"/>
                    <a:pt x="1127" y="680"/>
                  </a:cubicBezTo>
                  <a:cubicBezTo>
                    <a:pt x="1127" y="717"/>
                    <a:pt x="1127" y="746"/>
                    <a:pt x="1135" y="78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1" name="Freeform 21">
              <a:extLst>
                <a:ext uri="{FF2B5EF4-FFF2-40B4-BE49-F238E27FC236}">
                  <a16:creationId xmlns:a16="http://schemas.microsoft.com/office/drawing/2014/main" id="{D4AF3B17-CDB1-7A38-CD7A-38BC1A42D90D}"/>
                </a:ext>
              </a:extLst>
            </p:cNvPr>
            <p:cNvSpPr>
              <a:spLocks noRot="1" noChangeAspect="1" noEditPoints="1" noChangeArrowheads="1" noChangeShapeType="1" noTextEdit="1"/>
            </p:cNvSpPr>
            <p:nvPr/>
          </p:nvSpPr>
          <p:spPr bwMode="auto">
            <a:xfrm>
              <a:off x="2123" y="3308"/>
              <a:ext cx="277" cy="353"/>
            </a:xfrm>
            <a:custGeom>
              <a:avLst/>
              <a:gdLst>
                <a:gd name="T0" fmla="*/ 13 w 1223"/>
                <a:gd name="T1" fmla="*/ 287 h 1558"/>
                <a:gd name="T2" fmla="*/ 18 w 1223"/>
                <a:gd name="T3" fmla="*/ 227 h 1558"/>
                <a:gd name="T4" fmla="*/ 35 w 1223"/>
                <a:gd name="T5" fmla="*/ 346 h 1558"/>
                <a:gd name="T6" fmla="*/ 31 w 1223"/>
                <a:gd name="T7" fmla="*/ 666 h 1558"/>
                <a:gd name="T8" fmla="*/ 5 w 1223"/>
                <a:gd name="T9" fmla="*/ 962 h 1558"/>
                <a:gd name="T10" fmla="*/ 0 w 1223"/>
                <a:gd name="T11" fmla="*/ 1088 h 1558"/>
                <a:gd name="T12" fmla="*/ 317 w 1223"/>
                <a:gd name="T13" fmla="*/ 0 h 1558"/>
                <a:gd name="T14" fmla="*/ 325 w 1223"/>
                <a:gd name="T15" fmla="*/ 122 h 1558"/>
                <a:gd name="T16" fmla="*/ 321 w 1223"/>
                <a:gd name="T17" fmla="*/ 451 h 1558"/>
                <a:gd name="T18" fmla="*/ 325 w 1223"/>
                <a:gd name="T19" fmla="*/ 785 h 1558"/>
                <a:gd name="T20" fmla="*/ 312 w 1223"/>
                <a:gd name="T21" fmla="*/ 903 h 1558"/>
                <a:gd name="T22" fmla="*/ 104 w 1223"/>
                <a:gd name="T23" fmla="*/ 810 h 1558"/>
                <a:gd name="T24" fmla="*/ 135 w 1223"/>
                <a:gd name="T25" fmla="*/ 734 h 1558"/>
                <a:gd name="T26" fmla="*/ 299 w 1223"/>
                <a:gd name="T27" fmla="*/ 637 h 1558"/>
                <a:gd name="T28" fmla="*/ 499 w 1223"/>
                <a:gd name="T29" fmla="*/ 620 h 1558"/>
                <a:gd name="T30" fmla="*/ 512 w 1223"/>
                <a:gd name="T31" fmla="*/ 759 h 1558"/>
                <a:gd name="T32" fmla="*/ 434 w 1223"/>
                <a:gd name="T33" fmla="*/ 966 h 1558"/>
                <a:gd name="T34" fmla="*/ 412 w 1223"/>
                <a:gd name="T35" fmla="*/ 1084 h 1558"/>
                <a:gd name="T36" fmla="*/ 416 w 1223"/>
                <a:gd name="T37" fmla="*/ 1101 h 1558"/>
                <a:gd name="T38" fmla="*/ 659 w 1223"/>
                <a:gd name="T39" fmla="*/ 1101 h 1558"/>
                <a:gd name="T40" fmla="*/ 811 w 1223"/>
                <a:gd name="T41" fmla="*/ 1169 h 1558"/>
                <a:gd name="T42" fmla="*/ 845 w 1223"/>
                <a:gd name="T43" fmla="*/ 1308 h 1558"/>
                <a:gd name="T44" fmla="*/ 741 w 1223"/>
                <a:gd name="T45" fmla="*/ 1447 h 1558"/>
                <a:gd name="T46" fmla="*/ 585 w 1223"/>
                <a:gd name="T47" fmla="*/ 1548 h 1558"/>
                <a:gd name="T48" fmla="*/ 507 w 1223"/>
                <a:gd name="T49" fmla="*/ 1510 h 1558"/>
                <a:gd name="T50" fmla="*/ 559 w 1223"/>
                <a:gd name="T51" fmla="*/ 1375 h 1558"/>
                <a:gd name="T52" fmla="*/ 702 w 1223"/>
                <a:gd name="T53" fmla="*/ 1257 h 1558"/>
                <a:gd name="T54" fmla="*/ 1214 w 1223"/>
                <a:gd name="T55" fmla="*/ 1021 h 1558"/>
                <a:gd name="T56" fmla="*/ 1222 w 1223"/>
                <a:gd name="T57" fmla="*/ 1034 h 15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23"/>
                <a:gd name="T88" fmla="*/ 0 h 1558"/>
                <a:gd name="T89" fmla="*/ 1223 w 1223"/>
                <a:gd name="T90" fmla="*/ 1558 h 15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23" h="1558" extrusionOk="0">
                  <a:moveTo>
                    <a:pt x="13" y="287"/>
                  </a:moveTo>
                  <a:cubicBezTo>
                    <a:pt x="13" y="266"/>
                    <a:pt x="15" y="247"/>
                    <a:pt x="18" y="227"/>
                  </a:cubicBezTo>
                  <a:cubicBezTo>
                    <a:pt x="26" y="266"/>
                    <a:pt x="34" y="305"/>
                    <a:pt x="35" y="346"/>
                  </a:cubicBezTo>
                  <a:cubicBezTo>
                    <a:pt x="38" y="452"/>
                    <a:pt x="36" y="560"/>
                    <a:pt x="31" y="666"/>
                  </a:cubicBezTo>
                  <a:cubicBezTo>
                    <a:pt x="26" y="765"/>
                    <a:pt x="15" y="863"/>
                    <a:pt x="5" y="962"/>
                  </a:cubicBezTo>
                  <a:cubicBezTo>
                    <a:pt x="1" y="1005"/>
                    <a:pt x="0" y="1045"/>
                    <a:pt x="0" y="1088"/>
                  </a:cubicBezTo>
                </a:path>
                <a:path w="1223" h="1558" extrusionOk="0">
                  <a:moveTo>
                    <a:pt x="317" y="0"/>
                  </a:moveTo>
                  <a:cubicBezTo>
                    <a:pt x="324" y="41"/>
                    <a:pt x="325" y="79"/>
                    <a:pt x="325" y="122"/>
                  </a:cubicBezTo>
                  <a:cubicBezTo>
                    <a:pt x="325" y="232"/>
                    <a:pt x="323" y="341"/>
                    <a:pt x="321" y="451"/>
                  </a:cubicBezTo>
                  <a:cubicBezTo>
                    <a:pt x="319" y="562"/>
                    <a:pt x="323" y="674"/>
                    <a:pt x="325" y="785"/>
                  </a:cubicBezTo>
                  <a:cubicBezTo>
                    <a:pt x="325" y="849"/>
                    <a:pt x="327" y="865"/>
                    <a:pt x="312" y="903"/>
                  </a:cubicBezTo>
                </a:path>
                <a:path w="1223" h="1558" extrusionOk="0">
                  <a:moveTo>
                    <a:pt x="104" y="810"/>
                  </a:moveTo>
                  <a:cubicBezTo>
                    <a:pt x="113" y="777"/>
                    <a:pt x="106" y="763"/>
                    <a:pt x="135" y="734"/>
                  </a:cubicBezTo>
                  <a:cubicBezTo>
                    <a:pt x="181" y="688"/>
                    <a:pt x="239" y="660"/>
                    <a:pt x="299" y="637"/>
                  </a:cubicBezTo>
                  <a:cubicBezTo>
                    <a:pt x="355" y="616"/>
                    <a:pt x="442" y="580"/>
                    <a:pt x="499" y="620"/>
                  </a:cubicBezTo>
                  <a:cubicBezTo>
                    <a:pt x="545" y="652"/>
                    <a:pt x="521" y="718"/>
                    <a:pt x="512" y="759"/>
                  </a:cubicBezTo>
                  <a:cubicBezTo>
                    <a:pt x="495" y="835"/>
                    <a:pt x="461" y="895"/>
                    <a:pt x="434" y="966"/>
                  </a:cubicBezTo>
                  <a:cubicBezTo>
                    <a:pt x="419" y="1005"/>
                    <a:pt x="410" y="1042"/>
                    <a:pt x="412" y="1084"/>
                  </a:cubicBezTo>
                  <a:cubicBezTo>
                    <a:pt x="413" y="1090"/>
                    <a:pt x="415" y="1095"/>
                    <a:pt x="416" y="1101"/>
                  </a:cubicBezTo>
                  <a:cubicBezTo>
                    <a:pt x="497" y="1101"/>
                    <a:pt x="578" y="1094"/>
                    <a:pt x="659" y="1101"/>
                  </a:cubicBezTo>
                  <a:cubicBezTo>
                    <a:pt x="724" y="1106"/>
                    <a:pt x="765" y="1122"/>
                    <a:pt x="811" y="1169"/>
                  </a:cubicBezTo>
                  <a:cubicBezTo>
                    <a:pt x="845" y="1203"/>
                    <a:pt x="860" y="1261"/>
                    <a:pt x="845" y="1308"/>
                  </a:cubicBezTo>
                  <a:cubicBezTo>
                    <a:pt x="826" y="1368"/>
                    <a:pt x="784" y="1406"/>
                    <a:pt x="741" y="1447"/>
                  </a:cubicBezTo>
                  <a:cubicBezTo>
                    <a:pt x="696" y="1490"/>
                    <a:pt x="644" y="1525"/>
                    <a:pt x="585" y="1548"/>
                  </a:cubicBezTo>
                  <a:cubicBezTo>
                    <a:pt x="540" y="1566"/>
                    <a:pt x="518" y="1555"/>
                    <a:pt x="507" y="1510"/>
                  </a:cubicBezTo>
                  <a:cubicBezTo>
                    <a:pt x="496" y="1464"/>
                    <a:pt x="530" y="1407"/>
                    <a:pt x="559" y="1375"/>
                  </a:cubicBezTo>
                  <a:cubicBezTo>
                    <a:pt x="601" y="1329"/>
                    <a:pt x="653" y="1294"/>
                    <a:pt x="702" y="1257"/>
                  </a:cubicBezTo>
                </a:path>
                <a:path w="1223" h="1558" extrusionOk="0">
                  <a:moveTo>
                    <a:pt x="1214" y="1021"/>
                  </a:moveTo>
                  <a:cubicBezTo>
                    <a:pt x="1214" y="1031"/>
                    <a:pt x="1211" y="1034"/>
                    <a:pt x="1222" y="103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2" name="Freeform 22">
              <a:extLst>
                <a:ext uri="{FF2B5EF4-FFF2-40B4-BE49-F238E27FC236}">
                  <a16:creationId xmlns:a16="http://schemas.microsoft.com/office/drawing/2014/main" id="{2577B843-DB53-4345-25E8-990B2B668978}"/>
                </a:ext>
              </a:extLst>
            </p:cNvPr>
            <p:cNvSpPr>
              <a:spLocks noRot="1" noChangeAspect="1" noEditPoints="1" noChangeArrowheads="1" noChangeShapeType="1" noTextEdit="1"/>
            </p:cNvSpPr>
            <p:nvPr/>
          </p:nvSpPr>
          <p:spPr bwMode="auto">
            <a:xfrm>
              <a:off x="421" y="3918"/>
              <a:ext cx="570" cy="348"/>
            </a:xfrm>
            <a:custGeom>
              <a:avLst/>
              <a:gdLst>
                <a:gd name="T0" fmla="*/ 52 w 2510"/>
                <a:gd name="T1" fmla="*/ 211 h 1537"/>
                <a:gd name="T2" fmla="*/ 60 w 2510"/>
                <a:gd name="T3" fmla="*/ 240 h 1537"/>
                <a:gd name="T4" fmla="*/ 104 w 2510"/>
                <a:gd name="T5" fmla="*/ 570 h 1537"/>
                <a:gd name="T6" fmla="*/ 125 w 2510"/>
                <a:gd name="T7" fmla="*/ 1004 h 1537"/>
                <a:gd name="T8" fmla="*/ 164 w 2510"/>
                <a:gd name="T9" fmla="*/ 1249 h 1537"/>
                <a:gd name="T10" fmla="*/ 169 w 2510"/>
                <a:gd name="T11" fmla="*/ 1249 h 1537"/>
                <a:gd name="T12" fmla="*/ 0 w 2510"/>
                <a:gd name="T13" fmla="*/ 270 h 1537"/>
                <a:gd name="T14" fmla="*/ 26 w 2510"/>
                <a:gd name="T15" fmla="*/ 135 h 1537"/>
                <a:gd name="T16" fmla="*/ 112 w 2510"/>
                <a:gd name="T17" fmla="*/ 42 h 1537"/>
                <a:gd name="T18" fmla="*/ 286 w 2510"/>
                <a:gd name="T19" fmla="*/ 72 h 1537"/>
                <a:gd name="T20" fmla="*/ 416 w 2510"/>
                <a:gd name="T21" fmla="*/ 283 h 1537"/>
                <a:gd name="T22" fmla="*/ 346 w 2510"/>
                <a:gd name="T23" fmla="*/ 595 h 1537"/>
                <a:gd name="T24" fmla="*/ 264 w 2510"/>
                <a:gd name="T25" fmla="*/ 772 h 1537"/>
                <a:gd name="T26" fmla="*/ 693 w 2510"/>
                <a:gd name="T27" fmla="*/ 869 h 1537"/>
                <a:gd name="T28" fmla="*/ 710 w 2510"/>
                <a:gd name="T29" fmla="*/ 941 h 1537"/>
                <a:gd name="T30" fmla="*/ 754 w 2510"/>
                <a:gd name="T31" fmla="*/ 1009 h 1537"/>
                <a:gd name="T32" fmla="*/ 819 w 2510"/>
                <a:gd name="T33" fmla="*/ 958 h 1537"/>
                <a:gd name="T34" fmla="*/ 871 w 2510"/>
                <a:gd name="T35" fmla="*/ 865 h 1537"/>
                <a:gd name="T36" fmla="*/ 875 w 2510"/>
                <a:gd name="T37" fmla="*/ 730 h 1537"/>
                <a:gd name="T38" fmla="*/ 814 w 2510"/>
                <a:gd name="T39" fmla="*/ 663 h 1537"/>
                <a:gd name="T40" fmla="*/ 736 w 2510"/>
                <a:gd name="T41" fmla="*/ 688 h 1537"/>
                <a:gd name="T42" fmla="*/ 680 w 2510"/>
                <a:gd name="T43" fmla="*/ 869 h 1537"/>
                <a:gd name="T44" fmla="*/ 706 w 2510"/>
                <a:gd name="T45" fmla="*/ 1127 h 1537"/>
                <a:gd name="T46" fmla="*/ 793 w 2510"/>
                <a:gd name="T47" fmla="*/ 1300 h 1537"/>
                <a:gd name="T48" fmla="*/ 940 w 2510"/>
                <a:gd name="T49" fmla="*/ 1296 h 1537"/>
                <a:gd name="T50" fmla="*/ 988 w 2510"/>
                <a:gd name="T51" fmla="*/ 1270 h 1537"/>
                <a:gd name="T52" fmla="*/ 1308 w 2510"/>
                <a:gd name="T53" fmla="*/ 42 h 1537"/>
                <a:gd name="T54" fmla="*/ 1300 w 2510"/>
                <a:gd name="T55" fmla="*/ 0 h 1537"/>
                <a:gd name="T56" fmla="*/ 1291 w 2510"/>
                <a:gd name="T57" fmla="*/ 160 h 1537"/>
                <a:gd name="T58" fmla="*/ 1295 w 2510"/>
                <a:gd name="T59" fmla="*/ 574 h 1537"/>
                <a:gd name="T60" fmla="*/ 1334 w 2510"/>
                <a:gd name="T61" fmla="*/ 975 h 1537"/>
                <a:gd name="T62" fmla="*/ 1391 w 2510"/>
                <a:gd name="T63" fmla="*/ 1169 h 1537"/>
                <a:gd name="T64" fmla="*/ 1629 w 2510"/>
                <a:gd name="T65" fmla="*/ 933 h 1537"/>
                <a:gd name="T66" fmla="*/ 1633 w 2510"/>
                <a:gd name="T67" fmla="*/ 1013 h 1537"/>
                <a:gd name="T68" fmla="*/ 1659 w 2510"/>
                <a:gd name="T69" fmla="*/ 1076 h 1537"/>
                <a:gd name="T70" fmla="*/ 1755 w 2510"/>
                <a:gd name="T71" fmla="*/ 1131 h 1537"/>
                <a:gd name="T72" fmla="*/ 1867 w 2510"/>
                <a:gd name="T73" fmla="*/ 1101 h 1537"/>
                <a:gd name="T74" fmla="*/ 1954 w 2510"/>
                <a:gd name="T75" fmla="*/ 1004 h 1537"/>
                <a:gd name="T76" fmla="*/ 1954 w 2510"/>
                <a:gd name="T77" fmla="*/ 878 h 1537"/>
                <a:gd name="T78" fmla="*/ 1867 w 2510"/>
                <a:gd name="T79" fmla="*/ 793 h 1537"/>
                <a:gd name="T80" fmla="*/ 1776 w 2510"/>
                <a:gd name="T81" fmla="*/ 890 h 1537"/>
                <a:gd name="T82" fmla="*/ 1759 w 2510"/>
                <a:gd name="T83" fmla="*/ 1021 h 1537"/>
                <a:gd name="T84" fmla="*/ 1789 w 2510"/>
                <a:gd name="T85" fmla="*/ 1101 h 1537"/>
                <a:gd name="T86" fmla="*/ 1854 w 2510"/>
                <a:gd name="T87" fmla="*/ 1131 h 1537"/>
                <a:gd name="T88" fmla="*/ 1937 w 2510"/>
                <a:gd name="T89" fmla="*/ 1097 h 1537"/>
                <a:gd name="T90" fmla="*/ 1976 w 2510"/>
                <a:gd name="T91" fmla="*/ 1114 h 1537"/>
                <a:gd name="T92" fmla="*/ 1997 w 2510"/>
                <a:gd name="T93" fmla="*/ 1118 h 1537"/>
                <a:gd name="T94" fmla="*/ 2509 w 2510"/>
                <a:gd name="T95" fmla="*/ 1536 h 1537"/>
                <a:gd name="T96" fmla="*/ 2491 w 2510"/>
                <a:gd name="T97" fmla="*/ 1494 h 1537"/>
                <a:gd name="T98" fmla="*/ 2457 w 2510"/>
                <a:gd name="T99" fmla="*/ 1296 h 1537"/>
                <a:gd name="T100" fmla="*/ 2374 w 2510"/>
                <a:gd name="T101" fmla="*/ 764 h 1537"/>
                <a:gd name="T102" fmla="*/ 2327 w 2510"/>
                <a:gd name="T103" fmla="*/ 198 h 1537"/>
                <a:gd name="T104" fmla="*/ 2318 w 2510"/>
                <a:gd name="T105" fmla="*/ 59 h 1537"/>
                <a:gd name="T106" fmla="*/ 1066 w 2510"/>
                <a:gd name="T107" fmla="*/ 667 h 1537"/>
                <a:gd name="T108" fmla="*/ 1152 w 2510"/>
                <a:gd name="T109" fmla="*/ 557 h 1537"/>
                <a:gd name="T110" fmla="*/ 1490 w 2510"/>
                <a:gd name="T111" fmla="*/ 384 h 1537"/>
                <a:gd name="T112" fmla="*/ 2158 w 2510"/>
                <a:gd name="T113" fmla="*/ 924 h 1537"/>
                <a:gd name="T114" fmla="*/ 2179 w 2510"/>
                <a:gd name="T115" fmla="*/ 861 h 1537"/>
                <a:gd name="T116" fmla="*/ 2418 w 2510"/>
                <a:gd name="T117" fmla="*/ 671 h 1537"/>
                <a:gd name="T118" fmla="*/ 2491 w 2510"/>
                <a:gd name="T119" fmla="*/ 633 h 15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10"/>
                <a:gd name="T181" fmla="*/ 0 h 1537"/>
                <a:gd name="T182" fmla="*/ 2510 w 2510"/>
                <a:gd name="T183" fmla="*/ 1537 h 153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10" h="1537" extrusionOk="0">
                  <a:moveTo>
                    <a:pt x="52" y="211"/>
                  </a:moveTo>
                  <a:cubicBezTo>
                    <a:pt x="57" y="232"/>
                    <a:pt x="55" y="219"/>
                    <a:pt x="60" y="240"/>
                  </a:cubicBezTo>
                  <a:cubicBezTo>
                    <a:pt x="86" y="348"/>
                    <a:pt x="92" y="460"/>
                    <a:pt x="104" y="570"/>
                  </a:cubicBezTo>
                  <a:cubicBezTo>
                    <a:pt x="120" y="715"/>
                    <a:pt x="116" y="859"/>
                    <a:pt x="125" y="1004"/>
                  </a:cubicBezTo>
                  <a:cubicBezTo>
                    <a:pt x="130" y="1080"/>
                    <a:pt x="135" y="1180"/>
                    <a:pt x="164" y="1249"/>
                  </a:cubicBezTo>
                  <a:cubicBezTo>
                    <a:pt x="166" y="1249"/>
                    <a:pt x="167" y="1249"/>
                    <a:pt x="169" y="1249"/>
                  </a:cubicBezTo>
                </a:path>
                <a:path w="2510" h="1537" extrusionOk="0">
                  <a:moveTo>
                    <a:pt x="0" y="270"/>
                  </a:moveTo>
                  <a:cubicBezTo>
                    <a:pt x="1" y="219"/>
                    <a:pt x="7" y="182"/>
                    <a:pt x="26" y="135"/>
                  </a:cubicBezTo>
                  <a:cubicBezTo>
                    <a:pt x="42" y="95"/>
                    <a:pt x="68" y="56"/>
                    <a:pt x="112" y="42"/>
                  </a:cubicBezTo>
                  <a:cubicBezTo>
                    <a:pt x="174" y="22"/>
                    <a:pt x="231" y="40"/>
                    <a:pt x="286" y="72"/>
                  </a:cubicBezTo>
                  <a:cubicBezTo>
                    <a:pt x="363" y="117"/>
                    <a:pt x="405" y="196"/>
                    <a:pt x="416" y="283"/>
                  </a:cubicBezTo>
                  <a:cubicBezTo>
                    <a:pt x="429" y="387"/>
                    <a:pt x="384" y="500"/>
                    <a:pt x="346" y="595"/>
                  </a:cubicBezTo>
                  <a:cubicBezTo>
                    <a:pt x="321" y="657"/>
                    <a:pt x="287" y="709"/>
                    <a:pt x="264" y="772"/>
                  </a:cubicBezTo>
                </a:path>
                <a:path w="2510" h="1537" extrusionOk="0">
                  <a:moveTo>
                    <a:pt x="693" y="869"/>
                  </a:moveTo>
                  <a:cubicBezTo>
                    <a:pt x="697" y="898"/>
                    <a:pt x="701" y="914"/>
                    <a:pt x="710" y="941"/>
                  </a:cubicBezTo>
                  <a:cubicBezTo>
                    <a:pt x="719" y="968"/>
                    <a:pt x="736" y="986"/>
                    <a:pt x="754" y="1009"/>
                  </a:cubicBezTo>
                  <a:cubicBezTo>
                    <a:pt x="795" y="1000"/>
                    <a:pt x="789" y="988"/>
                    <a:pt x="819" y="958"/>
                  </a:cubicBezTo>
                  <a:cubicBezTo>
                    <a:pt x="841" y="935"/>
                    <a:pt x="861" y="897"/>
                    <a:pt x="871" y="865"/>
                  </a:cubicBezTo>
                  <a:cubicBezTo>
                    <a:pt x="884" y="824"/>
                    <a:pt x="895" y="770"/>
                    <a:pt x="875" y="730"/>
                  </a:cubicBezTo>
                  <a:cubicBezTo>
                    <a:pt x="861" y="701"/>
                    <a:pt x="839" y="680"/>
                    <a:pt x="814" y="663"/>
                  </a:cubicBezTo>
                  <a:cubicBezTo>
                    <a:pt x="777" y="637"/>
                    <a:pt x="762" y="655"/>
                    <a:pt x="736" y="688"/>
                  </a:cubicBezTo>
                  <a:cubicBezTo>
                    <a:pt x="704" y="730"/>
                    <a:pt x="686" y="816"/>
                    <a:pt x="680" y="869"/>
                  </a:cubicBezTo>
                  <a:cubicBezTo>
                    <a:pt x="669" y="962"/>
                    <a:pt x="683" y="1037"/>
                    <a:pt x="706" y="1127"/>
                  </a:cubicBezTo>
                  <a:cubicBezTo>
                    <a:pt x="720" y="1182"/>
                    <a:pt x="739" y="1266"/>
                    <a:pt x="793" y="1300"/>
                  </a:cubicBezTo>
                  <a:cubicBezTo>
                    <a:pt x="827" y="1321"/>
                    <a:pt x="906" y="1310"/>
                    <a:pt x="940" y="1296"/>
                  </a:cubicBezTo>
                  <a:cubicBezTo>
                    <a:pt x="956" y="1287"/>
                    <a:pt x="972" y="1279"/>
                    <a:pt x="988" y="1270"/>
                  </a:cubicBezTo>
                </a:path>
                <a:path w="2510" h="1537" extrusionOk="0">
                  <a:moveTo>
                    <a:pt x="1308" y="42"/>
                  </a:moveTo>
                  <a:cubicBezTo>
                    <a:pt x="1306" y="28"/>
                    <a:pt x="1303" y="14"/>
                    <a:pt x="1300" y="0"/>
                  </a:cubicBezTo>
                  <a:cubicBezTo>
                    <a:pt x="1286" y="51"/>
                    <a:pt x="1291" y="106"/>
                    <a:pt x="1291" y="160"/>
                  </a:cubicBezTo>
                  <a:cubicBezTo>
                    <a:pt x="1291" y="298"/>
                    <a:pt x="1288" y="437"/>
                    <a:pt x="1295" y="574"/>
                  </a:cubicBezTo>
                  <a:cubicBezTo>
                    <a:pt x="1302" y="709"/>
                    <a:pt x="1316" y="841"/>
                    <a:pt x="1334" y="975"/>
                  </a:cubicBezTo>
                  <a:cubicBezTo>
                    <a:pt x="1344" y="1049"/>
                    <a:pt x="1354" y="1105"/>
                    <a:pt x="1391" y="1169"/>
                  </a:cubicBezTo>
                </a:path>
                <a:path w="2510" h="1537" extrusionOk="0">
                  <a:moveTo>
                    <a:pt x="1629" y="933"/>
                  </a:moveTo>
                  <a:cubicBezTo>
                    <a:pt x="1630" y="960"/>
                    <a:pt x="1633" y="986"/>
                    <a:pt x="1633" y="1013"/>
                  </a:cubicBezTo>
                  <a:cubicBezTo>
                    <a:pt x="1633" y="1033"/>
                    <a:pt x="1644" y="1062"/>
                    <a:pt x="1659" y="1076"/>
                  </a:cubicBezTo>
                  <a:cubicBezTo>
                    <a:pt x="1682" y="1097"/>
                    <a:pt x="1722" y="1131"/>
                    <a:pt x="1755" y="1131"/>
                  </a:cubicBezTo>
                  <a:cubicBezTo>
                    <a:pt x="1812" y="1131"/>
                    <a:pt x="1825" y="1130"/>
                    <a:pt x="1867" y="1101"/>
                  </a:cubicBezTo>
                  <a:cubicBezTo>
                    <a:pt x="1908" y="1073"/>
                    <a:pt x="1935" y="1052"/>
                    <a:pt x="1954" y="1004"/>
                  </a:cubicBezTo>
                  <a:cubicBezTo>
                    <a:pt x="1966" y="974"/>
                    <a:pt x="1962" y="909"/>
                    <a:pt x="1954" y="878"/>
                  </a:cubicBezTo>
                  <a:cubicBezTo>
                    <a:pt x="1944" y="841"/>
                    <a:pt x="1914" y="784"/>
                    <a:pt x="1867" y="793"/>
                  </a:cubicBezTo>
                  <a:cubicBezTo>
                    <a:pt x="1830" y="800"/>
                    <a:pt x="1787" y="857"/>
                    <a:pt x="1776" y="890"/>
                  </a:cubicBezTo>
                  <a:cubicBezTo>
                    <a:pt x="1761" y="933"/>
                    <a:pt x="1759" y="976"/>
                    <a:pt x="1759" y="1021"/>
                  </a:cubicBezTo>
                  <a:cubicBezTo>
                    <a:pt x="1759" y="1059"/>
                    <a:pt x="1767" y="1072"/>
                    <a:pt x="1789" y="1101"/>
                  </a:cubicBezTo>
                  <a:cubicBezTo>
                    <a:pt x="1811" y="1130"/>
                    <a:pt x="1824" y="1129"/>
                    <a:pt x="1854" y="1131"/>
                  </a:cubicBezTo>
                  <a:cubicBezTo>
                    <a:pt x="1886" y="1133"/>
                    <a:pt x="1911" y="1114"/>
                    <a:pt x="1937" y="1097"/>
                  </a:cubicBezTo>
                  <a:cubicBezTo>
                    <a:pt x="1962" y="1081"/>
                    <a:pt x="1953" y="1097"/>
                    <a:pt x="1976" y="1114"/>
                  </a:cubicBezTo>
                  <a:cubicBezTo>
                    <a:pt x="1989" y="1121"/>
                    <a:pt x="1992" y="1127"/>
                    <a:pt x="1997" y="1118"/>
                  </a:cubicBezTo>
                </a:path>
                <a:path w="2510" h="1537" extrusionOk="0">
                  <a:moveTo>
                    <a:pt x="2509" y="1536"/>
                  </a:moveTo>
                  <a:cubicBezTo>
                    <a:pt x="2504" y="1521"/>
                    <a:pt x="2496" y="1511"/>
                    <a:pt x="2491" y="1494"/>
                  </a:cubicBezTo>
                  <a:cubicBezTo>
                    <a:pt x="2472" y="1430"/>
                    <a:pt x="2469" y="1361"/>
                    <a:pt x="2457" y="1296"/>
                  </a:cubicBezTo>
                  <a:cubicBezTo>
                    <a:pt x="2425" y="1119"/>
                    <a:pt x="2398" y="942"/>
                    <a:pt x="2374" y="764"/>
                  </a:cubicBezTo>
                  <a:cubicBezTo>
                    <a:pt x="2349" y="576"/>
                    <a:pt x="2330" y="387"/>
                    <a:pt x="2327" y="198"/>
                  </a:cubicBezTo>
                  <a:cubicBezTo>
                    <a:pt x="2327" y="125"/>
                    <a:pt x="2328" y="105"/>
                    <a:pt x="2318" y="59"/>
                  </a:cubicBezTo>
                </a:path>
                <a:path w="2510" h="1537" extrusionOk="0">
                  <a:moveTo>
                    <a:pt x="1066" y="667"/>
                  </a:moveTo>
                  <a:cubicBezTo>
                    <a:pt x="1087" y="620"/>
                    <a:pt x="1113" y="590"/>
                    <a:pt x="1152" y="557"/>
                  </a:cubicBezTo>
                  <a:cubicBezTo>
                    <a:pt x="1254" y="471"/>
                    <a:pt x="1367" y="431"/>
                    <a:pt x="1490" y="384"/>
                  </a:cubicBezTo>
                </a:path>
                <a:path w="2510" h="1537" extrusionOk="0">
                  <a:moveTo>
                    <a:pt x="2158" y="924"/>
                  </a:moveTo>
                  <a:cubicBezTo>
                    <a:pt x="2153" y="894"/>
                    <a:pt x="2157" y="891"/>
                    <a:pt x="2179" y="861"/>
                  </a:cubicBezTo>
                  <a:cubicBezTo>
                    <a:pt x="2239" y="779"/>
                    <a:pt x="2330" y="721"/>
                    <a:pt x="2418" y="671"/>
                  </a:cubicBezTo>
                  <a:cubicBezTo>
                    <a:pt x="2442" y="658"/>
                    <a:pt x="2467" y="646"/>
                    <a:pt x="2491" y="63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3" name="Freeform 23">
              <a:extLst>
                <a:ext uri="{FF2B5EF4-FFF2-40B4-BE49-F238E27FC236}">
                  <a16:creationId xmlns:a16="http://schemas.microsoft.com/office/drawing/2014/main" id="{9C271A36-6CCA-6BC3-7647-0505538F452F}"/>
                </a:ext>
              </a:extLst>
            </p:cNvPr>
            <p:cNvSpPr>
              <a:spLocks noRot="1" noChangeAspect="1" noEditPoints="1" noChangeArrowheads="1" noChangeShapeType="1" noTextEdit="1"/>
            </p:cNvSpPr>
            <p:nvPr/>
          </p:nvSpPr>
          <p:spPr bwMode="auto">
            <a:xfrm>
              <a:off x="1149" y="3894"/>
              <a:ext cx="239" cy="306"/>
            </a:xfrm>
            <a:custGeom>
              <a:avLst/>
              <a:gdLst>
                <a:gd name="T0" fmla="*/ 13 w 1054"/>
                <a:gd name="T1" fmla="*/ 13 h 1352"/>
                <a:gd name="T2" fmla="*/ 13 w 1054"/>
                <a:gd name="T3" fmla="*/ 43 h 1352"/>
                <a:gd name="T4" fmla="*/ 5 w 1054"/>
                <a:gd name="T5" fmla="*/ 321 h 1352"/>
                <a:gd name="T6" fmla="*/ 0 w 1054"/>
                <a:gd name="T7" fmla="*/ 705 h 1352"/>
                <a:gd name="T8" fmla="*/ 13 w 1054"/>
                <a:gd name="T9" fmla="*/ 992 h 1352"/>
                <a:gd name="T10" fmla="*/ 22 w 1054"/>
                <a:gd name="T11" fmla="*/ 1026 h 1352"/>
                <a:gd name="T12" fmla="*/ 486 w 1054"/>
                <a:gd name="T13" fmla="*/ 629 h 1352"/>
                <a:gd name="T14" fmla="*/ 455 w 1054"/>
                <a:gd name="T15" fmla="*/ 709 h 1352"/>
                <a:gd name="T16" fmla="*/ 421 w 1054"/>
                <a:gd name="T17" fmla="*/ 920 h 1352"/>
                <a:gd name="T18" fmla="*/ 434 w 1054"/>
                <a:gd name="T19" fmla="*/ 1085 h 1352"/>
                <a:gd name="T20" fmla="*/ 464 w 1054"/>
                <a:gd name="T21" fmla="*/ 1131 h 1352"/>
                <a:gd name="T22" fmla="*/ 559 w 1054"/>
                <a:gd name="T23" fmla="*/ 1089 h 1352"/>
                <a:gd name="T24" fmla="*/ 616 w 1054"/>
                <a:gd name="T25" fmla="*/ 925 h 1352"/>
                <a:gd name="T26" fmla="*/ 564 w 1054"/>
                <a:gd name="T27" fmla="*/ 781 h 1352"/>
                <a:gd name="T28" fmla="*/ 481 w 1054"/>
                <a:gd name="T29" fmla="*/ 747 h 1352"/>
                <a:gd name="T30" fmla="*/ 451 w 1054"/>
                <a:gd name="T31" fmla="*/ 735 h 1352"/>
                <a:gd name="T32" fmla="*/ 486 w 1054"/>
                <a:gd name="T33" fmla="*/ 726 h 1352"/>
                <a:gd name="T34" fmla="*/ 607 w 1054"/>
                <a:gd name="T35" fmla="*/ 743 h 1352"/>
                <a:gd name="T36" fmla="*/ 789 w 1054"/>
                <a:gd name="T37" fmla="*/ 823 h 1352"/>
                <a:gd name="T38" fmla="*/ 902 w 1054"/>
                <a:gd name="T39" fmla="*/ 1030 h 1352"/>
                <a:gd name="T40" fmla="*/ 906 w 1054"/>
                <a:gd name="T41" fmla="*/ 1258 h 1352"/>
                <a:gd name="T42" fmla="*/ 845 w 1054"/>
                <a:gd name="T43" fmla="*/ 1351 h 1352"/>
                <a:gd name="T44" fmla="*/ 819 w 1054"/>
                <a:gd name="T45" fmla="*/ 1351 h 1352"/>
                <a:gd name="T46" fmla="*/ 789 w 1054"/>
                <a:gd name="T47" fmla="*/ 1271 h 1352"/>
                <a:gd name="T48" fmla="*/ 806 w 1054"/>
                <a:gd name="T49" fmla="*/ 1013 h 1352"/>
                <a:gd name="T50" fmla="*/ 962 w 1054"/>
                <a:gd name="T51" fmla="*/ 705 h 1352"/>
                <a:gd name="T52" fmla="*/ 1014 w 1054"/>
                <a:gd name="T53" fmla="*/ 684 h 1352"/>
                <a:gd name="T54" fmla="*/ 1053 w 1054"/>
                <a:gd name="T55" fmla="*/ 760 h 1352"/>
                <a:gd name="T56" fmla="*/ 1010 w 1054"/>
                <a:gd name="T57" fmla="*/ 942 h 1352"/>
                <a:gd name="T58" fmla="*/ 958 w 1054"/>
                <a:gd name="T59" fmla="*/ 1047 h 13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54"/>
                <a:gd name="T91" fmla="*/ 0 h 1352"/>
                <a:gd name="T92" fmla="*/ 1054 w 1054"/>
                <a:gd name="T93" fmla="*/ 1352 h 13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54" h="1352" extrusionOk="0">
                  <a:moveTo>
                    <a:pt x="13" y="13"/>
                  </a:moveTo>
                  <a:cubicBezTo>
                    <a:pt x="13" y="33"/>
                    <a:pt x="13" y="23"/>
                    <a:pt x="13" y="43"/>
                  </a:cubicBezTo>
                  <a:cubicBezTo>
                    <a:pt x="13" y="136"/>
                    <a:pt x="7" y="228"/>
                    <a:pt x="5" y="321"/>
                  </a:cubicBezTo>
                  <a:cubicBezTo>
                    <a:pt x="3" y="449"/>
                    <a:pt x="1" y="577"/>
                    <a:pt x="0" y="705"/>
                  </a:cubicBezTo>
                  <a:cubicBezTo>
                    <a:pt x="-1" y="799"/>
                    <a:pt x="-3" y="899"/>
                    <a:pt x="13" y="992"/>
                  </a:cubicBezTo>
                  <a:cubicBezTo>
                    <a:pt x="16" y="1003"/>
                    <a:pt x="19" y="1015"/>
                    <a:pt x="22" y="1026"/>
                  </a:cubicBezTo>
                </a:path>
                <a:path w="1054" h="1352" extrusionOk="0">
                  <a:moveTo>
                    <a:pt x="486" y="629"/>
                  </a:moveTo>
                  <a:cubicBezTo>
                    <a:pt x="476" y="656"/>
                    <a:pt x="464" y="682"/>
                    <a:pt x="455" y="709"/>
                  </a:cubicBezTo>
                  <a:cubicBezTo>
                    <a:pt x="432" y="776"/>
                    <a:pt x="424" y="849"/>
                    <a:pt x="421" y="920"/>
                  </a:cubicBezTo>
                  <a:cubicBezTo>
                    <a:pt x="419" y="979"/>
                    <a:pt x="412" y="1030"/>
                    <a:pt x="434" y="1085"/>
                  </a:cubicBezTo>
                  <a:cubicBezTo>
                    <a:pt x="446" y="1112"/>
                    <a:pt x="448" y="1120"/>
                    <a:pt x="464" y="1131"/>
                  </a:cubicBezTo>
                  <a:cubicBezTo>
                    <a:pt x="493" y="1130"/>
                    <a:pt x="538" y="1114"/>
                    <a:pt x="559" y="1089"/>
                  </a:cubicBezTo>
                  <a:cubicBezTo>
                    <a:pt x="595" y="1046"/>
                    <a:pt x="616" y="981"/>
                    <a:pt x="616" y="925"/>
                  </a:cubicBezTo>
                  <a:cubicBezTo>
                    <a:pt x="616" y="873"/>
                    <a:pt x="607" y="815"/>
                    <a:pt x="564" y="781"/>
                  </a:cubicBezTo>
                  <a:cubicBezTo>
                    <a:pt x="537" y="760"/>
                    <a:pt x="509" y="758"/>
                    <a:pt x="481" y="747"/>
                  </a:cubicBezTo>
                  <a:cubicBezTo>
                    <a:pt x="469" y="742"/>
                    <a:pt x="462" y="740"/>
                    <a:pt x="451" y="735"/>
                  </a:cubicBezTo>
                  <a:cubicBezTo>
                    <a:pt x="457" y="733"/>
                    <a:pt x="473" y="727"/>
                    <a:pt x="486" y="726"/>
                  </a:cubicBezTo>
                  <a:cubicBezTo>
                    <a:pt x="530" y="722"/>
                    <a:pt x="565" y="736"/>
                    <a:pt x="607" y="743"/>
                  </a:cubicBezTo>
                  <a:cubicBezTo>
                    <a:pt x="675" y="754"/>
                    <a:pt x="734" y="780"/>
                    <a:pt x="789" y="823"/>
                  </a:cubicBezTo>
                  <a:cubicBezTo>
                    <a:pt x="854" y="874"/>
                    <a:pt x="883" y="952"/>
                    <a:pt x="902" y="1030"/>
                  </a:cubicBezTo>
                  <a:cubicBezTo>
                    <a:pt x="920" y="1103"/>
                    <a:pt x="923" y="1184"/>
                    <a:pt x="906" y="1258"/>
                  </a:cubicBezTo>
                  <a:cubicBezTo>
                    <a:pt x="897" y="1296"/>
                    <a:pt x="884" y="1336"/>
                    <a:pt x="845" y="1351"/>
                  </a:cubicBezTo>
                  <a:cubicBezTo>
                    <a:pt x="832" y="1351"/>
                    <a:pt x="828" y="1351"/>
                    <a:pt x="819" y="1351"/>
                  </a:cubicBezTo>
                  <a:cubicBezTo>
                    <a:pt x="796" y="1322"/>
                    <a:pt x="791" y="1313"/>
                    <a:pt x="789" y="1271"/>
                  </a:cubicBezTo>
                  <a:cubicBezTo>
                    <a:pt x="785" y="1186"/>
                    <a:pt x="790" y="1096"/>
                    <a:pt x="806" y="1013"/>
                  </a:cubicBezTo>
                  <a:cubicBezTo>
                    <a:pt x="826" y="909"/>
                    <a:pt x="879" y="776"/>
                    <a:pt x="962" y="705"/>
                  </a:cubicBezTo>
                  <a:cubicBezTo>
                    <a:pt x="988" y="687"/>
                    <a:pt x="993" y="680"/>
                    <a:pt x="1014" y="684"/>
                  </a:cubicBezTo>
                  <a:cubicBezTo>
                    <a:pt x="1046" y="721"/>
                    <a:pt x="1049" y="700"/>
                    <a:pt x="1053" y="760"/>
                  </a:cubicBezTo>
                  <a:cubicBezTo>
                    <a:pt x="1057" y="822"/>
                    <a:pt x="1034" y="886"/>
                    <a:pt x="1010" y="942"/>
                  </a:cubicBezTo>
                  <a:cubicBezTo>
                    <a:pt x="995" y="977"/>
                    <a:pt x="975" y="1012"/>
                    <a:pt x="958" y="104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4" name="Freeform 24">
              <a:extLst>
                <a:ext uri="{FF2B5EF4-FFF2-40B4-BE49-F238E27FC236}">
                  <a16:creationId xmlns:a16="http://schemas.microsoft.com/office/drawing/2014/main" id="{F9D12182-FE8C-F238-B725-A3098EF8208F}"/>
                </a:ext>
              </a:extLst>
            </p:cNvPr>
            <p:cNvSpPr>
              <a:spLocks noRot="1" noChangeAspect="1" noEditPoints="1" noChangeArrowheads="1" noChangeShapeType="1" noTextEdit="1"/>
            </p:cNvSpPr>
            <p:nvPr/>
          </p:nvSpPr>
          <p:spPr bwMode="auto">
            <a:xfrm>
              <a:off x="1784" y="3958"/>
              <a:ext cx="117" cy="257"/>
            </a:xfrm>
            <a:custGeom>
              <a:avLst/>
              <a:gdLst>
                <a:gd name="T0" fmla="*/ 4 w 516"/>
                <a:gd name="T1" fmla="*/ 76 h 1132"/>
                <a:gd name="T2" fmla="*/ 4 w 516"/>
                <a:gd name="T3" fmla="*/ 0 h 1132"/>
                <a:gd name="T4" fmla="*/ 17 w 516"/>
                <a:gd name="T5" fmla="*/ 97 h 1132"/>
                <a:gd name="T6" fmla="*/ 17 w 516"/>
                <a:gd name="T7" fmla="*/ 473 h 1132"/>
                <a:gd name="T8" fmla="*/ 13 w 516"/>
                <a:gd name="T9" fmla="*/ 891 h 1132"/>
                <a:gd name="T10" fmla="*/ 0 w 516"/>
                <a:gd name="T11" fmla="*/ 1131 h 1132"/>
                <a:gd name="T12" fmla="*/ 290 w 516"/>
                <a:gd name="T13" fmla="*/ 498 h 1132"/>
                <a:gd name="T14" fmla="*/ 281 w 516"/>
                <a:gd name="T15" fmla="*/ 701 h 1132"/>
                <a:gd name="T16" fmla="*/ 307 w 516"/>
                <a:gd name="T17" fmla="*/ 920 h 1132"/>
                <a:gd name="T18" fmla="*/ 390 w 516"/>
                <a:gd name="T19" fmla="*/ 1038 h 1132"/>
                <a:gd name="T20" fmla="*/ 433 w 516"/>
                <a:gd name="T21" fmla="*/ 1072 h 1132"/>
                <a:gd name="T22" fmla="*/ 502 w 516"/>
                <a:gd name="T23" fmla="*/ 984 h 1132"/>
                <a:gd name="T24" fmla="*/ 502 w 516"/>
                <a:gd name="T25" fmla="*/ 789 h 1132"/>
                <a:gd name="T26" fmla="*/ 394 w 516"/>
                <a:gd name="T27" fmla="*/ 540 h 1132"/>
                <a:gd name="T28" fmla="*/ 299 w 516"/>
                <a:gd name="T29" fmla="*/ 511 h 11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6"/>
                <a:gd name="T46" fmla="*/ 0 h 1132"/>
                <a:gd name="T47" fmla="*/ 516 w 516"/>
                <a:gd name="T48" fmla="*/ 1132 h 11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6" h="1132" extrusionOk="0">
                  <a:moveTo>
                    <a:pt x="4" y="76"/>
                  </a:moveTo>
                  <a:cubicBezTo>
                    <a:pt x="4" y="51"/>
                    <a:pt x="4" y="25"/>
                    <a:pt x="4" y="0"/>
                  </a:cubicBezTo>
                  <a:cubicBezTo>
                    <a:pt x="10" y="32"/>
                    <a:pt x="17" y="64"/>
                    <a:pt x="17" y="97"/>
                  </a:cubicBezTo>
                  <a:cubicBezTo>
                    <a:pt x="16" y="222"/>
                    <a:pt x="17" y="348"/>
                    <a:pt x="17" y="473"/>
                  </a:cubicBezTo>
                  <a:cubicBezTo>
                    <a:pt x="17" y="612"/>
                    <a:pt x="18" y="752"/>
                    <a:pt x="13" y="891"/>
                  </a:cubicBezTo>
                  <a:cubicBezTo>
                    <a:pt x="10" y="972"/>
                    <a:pt x="0" y="1050"/>
                    <a:pt x="0" y="1131"/>
                  </a:cubicBezTo>
                </a:path>
                <a:path w="516" h="1132" extrusionOk="0">
                  <a:moveTo>
                    <a:pt x="290" y="498"/>
                  </a:moveTo>
                  <a:cubicBezTo>
                    <a:pt x="290" y="566"/>
                    <a:pt x="282" y="633"/>
                    <a:pt x="281" y="701"/>
                  </a:cubicBezTo>
                  <a:cubicBezTo>
                    <a:pt x="280" y="773"/>
                    <a:pt x="283" y="851"/>
                    <a:pt x="307" y="920"/>
                  </a:cubicBezTo>
                  <a:cubicBezTo>
                    <a:pt x="322" y="963"/>
                    <a:pt x="357" y="1009"/>
                    <a:pt x="390" y="1038"/>
                  </a:cubicBezTo>
                  <a:cubicBezTo>
                    <a:pt x="411" y="1055"/>
                    <a:pt x="418" y="1061"/>
                    <a:pt x="433" y="1072"/>
                  </a:cubicBezTo>
                  <a:cubicBezTo>
                    <a:pt x="466" y="1044"/>
                    <a:pt x="488" y="1026"/>
                    <a:pt x="502" y="984"/>
                  </a:cubicBezTo>
                  <a:cubicBezTo>
                    <a:pt x="523" y="921"/>
                    <a:pt x="515" y="852"/>
                    <a:pt x="502" y="789"/>
                  </a:cubicBezTo>
                  <a:cubicBezTo>
                    <a:pt x="484" y="704"/>
                    <a:pt x="446" y="610"/>
                    <a:pt x="394" y="540"/>
                  </a:cubicBezTo>
                  <a:cubicBezTo>
                    <a:pt x="357" y="491"/>
                    <a:pt x="345" y="476"/>
                    <a:pt x="299" y="51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5" name="Freeform 25">
              <a:extLst>
                <a:ext uri="{FF2B5EF4-FFF2-40B4-BE49-F238E27FC236}">
                  <a16:creationId xmlns:a16="http://schemas.microsoft.com/office/drawing/2014/main" id="{5A53CE93-F8B2-3354-C28A-ABDB63D31FE4}"/>
                </a:ext>
              </a:extLst>
            </p:cNvPr>
            <p:cNvSpPr>
              <a:spLocks noRot="1" noChangeAspect="1" noEditPoints="1" noChangeArrowheads="1" noChangeShapeType="1" noTextEdit="1"/>
            </p:cNvSpPr>
            <p:nvPr/>
          </p:nvSpPr>
          <p:spPr bwMode="auto">
            <a:xfrm>
              <a:off x="2591" y="3420"/>
              <a:ext cx="144" cy="767"/>
            </a:xfrm>
            <a:custGeom>
              <a:avLst/>
              <a:gdLst>
                <a:gd name="T0" fmla="*/ 0 w 634"/>
                <a:gd name="T1" fmla="*/ 114 h 3382"/>
                <a:gd name="T2" fmla="*/ 113 w 634"/>
                <a:gd name="T3" fmla="*/ 47 h 3382"/>
                <a:gd name="T4" fmla="*/ 260 w 634"/>
                <a:gd name="T5" fmla="*/ 0 h 3382"/>
                <a:gd name="T6" fmla="*/ 403 w 634"/>
                <a:gd name="T7" fmla="*/ 55 h 3382"/>
                <a:gd name="T8" fmla="*/ 416 w 634"/>
                <a:gd name="T9" fmla="*/ 422 h 3382"/>
                <a:gd name="T10" fmla="*/ 373 w 634"/>
                <a:gd name="T11" fmla="*/ 865 h 3382"/>
                <a:gd name="T12" fmla="*/ 360 w 634"/>
                <a:gd name="T13" fmla="*/ 1233 h 3382"/>
                <a:gd name="T14" fmla="*/ 420 w 634"/>
                <a:gd name="T15" fmla="*/ 1397 h 3382"/>
                <a:gd name="T16" fmla="*/ 511 w 634"/>
                <a:gd name="T17" fmla="*/ 1444 h 3382"/>
                <a:gd name="T18" fmla="*/ 481 w 634"/>
                <a:gd name="T19" fmla="*/ 1794 h 3382"/>
                <a:gd name="T20" fmla="*/ 537 w 634"/>
                <a:gd name="T21" fmla="*/ 2537 h 3382"/>
                <a:gd name="T22" fmla="*/ 615 w 634"/>
                <a:gd name="T23" fmla="*/ 2993 h 3382"/>
                <a:gd name="T24" fmla="*/ 607 w 634"/>
                <a:gd name="T25" fmla="*/ 3258 h 3382"/>
                <a:gd name="T26" fmla="*/ 451 w 634"/>
                <a:gd name="T27" fmla="*/ 3377 h 3382"/>
                <a:gd name="T28" fmla="*/ 420 w 634"/>
                <a:gd name="T29" fmla="*/ 3381 h 33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4"/>
                <a:gd name="T46" fmla="*/ 0 h 3382"/>
                <a:gd name="T47" fmla="*/ 634 w 634"/>
                <a:gd name="T48" fmla="*/ 3382 h 33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4" h="3382" extrusionOk="0">
                  <a:moveTo>
                    <a:pt x="0" y="114"/>
                  </a:moveTo>
                  <a:cubicBezTo>
                    <a:pt x="37" y="91"/>
                    <a:pt x="74" y="68"/>
                    <a:pt x="113" y="47"/>
                  </a:cubicBezTo>
                  <a:cubicBezTo>
                    <a:pt x="167" y="17"/>
                    <a:pt x="197" y="4"/>
                    <a:pt x="260" y="0"/>
                  </a:cubicBezTo>
                  <a:cubicBezTo>
                    <a:pt x="313" y="-3"/>
                    <a:pt x="378" y="3"/>
                    <a:pt x="403" y="55"/>
                  </a:cubicBezTo>
                  <a:cubicBezTo>
                    <a:pt x="452" y="159"/>
                    <a:pt x="426" y="313"/>
                    <a:pt x="416" y="422"/>
                  </a:cubicBezTo>
                  <a:cubicBezTo>
                    <a:pt x="402" y="570"/>
                    <a:pt x="383" y="717"/>
                    <a:pt x="373" y="865"/>
                  </a:cubicBezTo>
                  <a:cubicBezTo>
                    <a:pt x="365" y="986"/>
                    <a:pt x="350" y="1112"/>
                    <a:pt x="360" y="1233"/>
                  </a:cubicBezTo>
                  <a:cubicBezTo>
                    <a:pt x="365" y="1291"/>
                    <a:pt x="367" y="1363"/>
                    <a:pt x="420" y="1397"/>
                  </a:cubicBezTo>
                  <a:cubicBezTo>
                    <a:pt x="465" y="1425"/>
                    <a:pt x="493" y="1370"/>
                    <a:pt x="511" y="1444"/>
                  </a:cubicBezTo>
                  <a:cubicBezTo>
                    <a:pt x="537" y="1551"/>
                    <a:pt x="494" y="1687"/>
                    <a:pt x="481" y="1794"/>
                  </a:cubicBezTo>
                  <a:cubicBezTo>
                    <a:pt x="450" y="2050"/>
                    <a:pt x="493" y="2286"/>
                    <a:pt x="537" y="2537"/>
                  </a:cubicBezTo>
                  <a:cubicBezTo>
                    <a:pt x="564" y="2689"/>
                    <a:pt x="588" y="2841"/>
                    <a:pt x="615" y="2993"/>
                  </a:cubicBezTo>
                  <a:cubicBezTo>
                    <a:pt x="631" y="3083"/>
                    <a:pt x="650" y="3174"/>
                    <a:pt x="607" y="3258"/>
                  </a:cubicBezTo>
                  <a:cubicBezTo>
                    <a:pt x="578" y="3315"/>
                    <a:pt x="505" y="3354"/>
                    <a:pt x="451" y="3377"/>
                  </a:cubicBezTo>
                  <a:cubicBezTo>
                    <a:pt x="441" y="3378"/>
                    <a:pt x="430" y="3380"/>
                    <a:pt x="420" y="338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6" name="Freeform 26">
              <a:extLst>
                <a:ext uri="{FF2B5EF4-FFF2-40B4-BE49-F238E27FC236}">
                  <a16:creationId xmlns:a16="http://schemas.microsoft.com/office/drawing/2014/main" id="{D08CDE62-857C-5A64-B408-D07A09C4B108}"/>
                </a:ext>
              </a:extLst>
            </p:cNvPr>
            <p:cNvSpPr>
              <a:spLocks noRot="1" noChangeAspect="1" noEditPoints="1" noChangeArrowheads="1" noChangeShapeType="1" noTextEdit="1"/>
            </p:cNvSpPr>
            <p:nvPr/>
          </p:nvSpPr>
          <p:spPr bwMode="auto">
            <a:xfrm>
              <a:off x="3003" y="3691"/>
              <a:ext cx="171" cy="204"/>
            </a:xfrm>
            <a:custGeom>
              <a:avLst/>
              <a:gdLst>
                <a:gd name="T0" fmla="*/ 47 w 754"/>
                <a:gd name="T1" fmla="*/ 21 h 900"/>
                <a:gd name="T2" fmla="*/ 39 w 754"/>
                <a:gd name="T3" fmla="*/ 0 h 900"/>
                <a:gd name="T4" fmla="*/ 17 w 754"/>
                <a:gd name="T5" fmla="*/ 84 h 900"/>
                <a:gd name="T6" fmla="*/ 4 w 754"/>
                <a:gd name="T7" fmla="*/ 443 h 900"/>
                <a:gd name="T8" fmla="*/ 0 w 754"/>
                <a:gd name="T9" fmla="*/ 747 h 900"/>
                <a:gd name="T10" fmla="*/ 21 w 754"/>
                <a:gd name="T11" fmla="*/ 899 h 900"/>
                <a:gd name="T12" fmla="*/ 502 w 754"/>
                <a:gd name="T13" fmla="*/ 109 h 900"/>
                <a:gd name="T14" fmla="*/ 476 w 754"/>
                <a:gd name="T15" fmla="*/ 190 h 900"/>
                <a:gd name="T16" fmla="*/ 446 w 754"/>
                <a:gd name="T17" fmla="*/ 455 h 900"/>
                <a:gd name="T18" fmla="*/ 515 w 754"/>
                <a:gd name="T19" fmla="*/ 789 h 900"/>
                <a:gd name="T20" fmla="*/ 628 w 754"/>
                <a:gd name="T21" fmla="*/ 806 h 900"/>
                <a:gd name="T22" fmla="*/ 732 w 754"/>
                <a:gd name="T23" fmla="*/ 641 h 900"/>
                <a:gd name="T24" fmla="*/ 732 w 754"/>
                <a:gd name="T25" fmla="*/ 342 h 900"/>
                <a:gd name="T26" fmla="*/ 554 w 754"/>
                <a:gd name="T27" fmla="*/ 131 h 900"/>
                <a:gd name="T28" fmla="*/ 442 w 754"/>
                <a:gd name="T29" fmla="*/ 190 h 9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4"/>
                <a:gd name="T46" fmla="*/ 0 h 900"/>
                <a:gd name="T47" fmla="*/ 754 w 754"/>
                <a:gd name="T48" fmla="*/ 900 h 9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4" h="900" extrusionOk="0">
                  <a:moveTo>
                    <a:pt x="47" y="21"/>
                  </a:moveTo>
                  <a:cubicBezTo>
                    <a:pt x="41" y="15"/>
                    <a:pt x="46" y="-5"/>
                    <a:pt x="39" y="0"/>
                  </a:cubicBezTo>
                  <a:cubicBezTo>
                    <a:pt x="23" y="11"/>
                    <a:pt x="19" y="64"/>
                    <a:pt x="17" y="84"/>
                  </a:cubicBezTo>
                  <a:cubicBezTo>
                    <a:pt x="5" y="204"/>
                    <a:pt x="4" y="323"/>
                    <a:pt x="4" y="443"/>
                  </a:cubicBezTo>
                  <a:cubicBezTo>
                    <a:pt x="4" y="544"/>
                    <a:pt x="1" y="646"/>
                    <a:pt x="0" y="747"/>
                  </a:cubicBezTo>
                  <a:cubicBezTo>
                    <a:pt x="0" y="803"/>
                    <a:pt x="6" y="846"/>
                    <a:pt x="21" y="899"/>
                  </a:cubicBezTo>
                </a:path>
                <a:path w="754" h="900" extrusionOk="0">
                  <a:moveTo>
                    <a:pt x="502" y="109"/>
                  </a:moveTo>
                  <a:cubicBezTo>
                    <a:pt x="491" y="133"/>
                    <a:pt x="482" y="161"/>
                    <a:pt x="476" y="190"/>
                  </a:cubicBezTo>
                  <a:cubicBezTo>
                    <a:pt x="459" y="276"/>
                    <a:pt x="449" y="367"/>
                    <a:pt x="446" y="455"/>
                  </a:cubicBezTo>
                  <a:cubicBezTo>
                    <a:pt x="443" y="559"/>
                    <a:pt x="442" y="704"/>
                    <a:pt x="515" y="789"/>
                  </a:cubicBezTo>
                  <a:cubicBezTo>
                    <a:pt x="549" y="828"/>
                    <a:pt x="585" y="832"/>
                    <a:pt x="628" y="806"/>
                  </a:cubicBezTo>
                  <a:cubicBezTo>
                    <a:pt x="690" y="769"/>
                    <a:pt x="712" y="707"/>
                    <a:pt x="732" y="641"/>
                  </a:cubicBezTo>
                  <a:cubicBezTo>
                    <a:pt x="760" y="548"/>
                    <a:pt x="765" y="435"/>
                    <a:pt x="732" y="342"/>
                  </a:cubicBezTo>
                  <a:cubicBezTo>
                    <a:pt x="705" y="267"/>
                    <a:pt x="639" y="148"/>
                    <a:pt x="554" y="131"/>
                  </a:cubicBezTo>
                  <a:cubicBezTo>
                    <a:pt x="499" y="120"/>
                    <a:pt x="474" y="157"/>
                    <a:pt x="442" y="19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7" name="Freeform 27">
              <a:extLst>
                <a:ext uri="{FF2B5EF4-FFF2-40B4-BE49-F238E27FC236}">
                  <a16:creationId xmlns:a16="http://schemas.microsoft.com/office/drawing/2014/main" id="{83DBF9A0-2F58-C5D4-5B1A-A8524A2D18B0}"/>
                </a:ext>
              </a:extLst>
            </p:cNvPr>
            <p:cNvSpPr>
              <a:spLocks noRot="1" noChangeAspect="1" noEditPoints="1" noChangeArrowheads="1" noChangeShapeType="1" noTextEdit="1"/>
            </p:cNvSpPr>
            <p:nvPr/>
          </p:nvSpPr>
          <p:spPr bwMode="auto">
            <a:xfrm>
              <a:off x="3220" y="3401"/>
              <a:ext cx="45" cy="198"/>
            </a:xfrm>
            <a:custGeom>
              <a:avLst/>
              <a:gdLst>
                <a:gd name="T0" fmla="*/ 139 w 200"/>
                <a:gd name="T1" fmla="*/ 29 h 875"/>
                <a:gd name="T2" fmla="*/ 113 w 200"/>
                <a:gd name="T3" fmla="*/ 0 h 875"/>
                <a:gd name="T4" fmla="*/ 69 w 200"/>
                <a:gd name="T5" fmla="*/ 72 h 875"/>
                <a:gd name="T6" fmla="*/ 26 w 200"/>
                <a:gd name="T7" fmla="*/ 359 h 875"/>
                <a:gd name="T8" fmla="*/ 35 w 200"/>
                <a:gd name="T9" fmla="*/ 675 h 875"/>
                <a:gd name="T10" fmla="*/ 78 w 200"/>
                <a:gd name="T11" fmla="*/ 852 h 875"/>
                <a:gd name="T12" fmla="*/ 152 w 200"/>
                <a:gd name="T13" fmla="*/ 865 h 875"/>
                <a:gd name="T14" fmla="*/ 199 w 200"/>
                <a:gd name="T15" fmla="*/ 772 h 875"/>
                <a:gd name="T16" fmla="*/ 139 w 200"/>
                <a:gd name="T17" fmla="*/ 700 h 875"/>
                <a:gd name="T18" fmla="*/ 26 w 200"/>
                <a:gd name="T19" fmla="*/ 722 h 875"/>
                <a:gd name="T20" fmla="*/ 0 w 200"/>
                <a:gd name="T21" fmla="*/ 755 h 8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
                <a:gd name="T34" fmla="*/ 0 h 875"/>
                <a:gd name="T35" fmla="*/ 200 w 200"/>
                <a:gd name="T36" fmla="*/ 875 h 8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 h="875" extrusionOk="0">
                  <a:moveTo>
                    <a:pt x="139" y="29"/>
                  </a:moveTo>
                  <a:cubicBezTo>
                    <a:pt x="130" y="19"/>
                    <a:pt x="122" y="9"/>
                    <a:pt x="113" y="0"/>
                  </a:cubicBezTo>
                  <a:cubicBezTo>
                    <a:pt x="79" y="19"/>
                    <a:pt x="82" y="24"/>
                    <a:pt x="69" y="72"/>
                  </a:cubicBezTo>
                  <a:cubicBezTo>
                    <a:pt x="45" y="165"/>
                    <a:pt x="30" y="263"/>
                    <a:pt x="26" y="359"/>
                  </a:cubicBezTo>
                  <a:cubicBezTo>
                    <a:pt x="22" y="464"/>
                    <a:pt x="28" y="570"/>
                    <a:pt x="35" y="675"/>
                  </a:cubicBezTo>
                  <a:cubicBezTo>
                    <a:pt x="39" y="736"/>
                    <a:pt x="40" y="801"/>
                    <a:pt x="78" y="852"/>
                  </a:cubicBezTo>
                  <a:cubicBezTo>
                    <a:pt x="97" y="877"/>
                    <a:pt x="126" y="881"/>
                    <a:pt x="152" y="865"/>
                  </a:cubicBezTo>
                  <a:cubicBezTo>
                    <a:pt x="184" y="845"/>
                    <a:pt x="200" y="809"/>
                    <a:pt x="199" y="772"/>
                  </a:cubicBezTo>
                  <a:cubicBezTo>
                    <a:pt x="198" y="738"/>
                    <a:pt x="167" y="713"/>
                    <a:pt x="139" y="700"/>
                  </a:cubicBezTo>
                  <a:cubicBezTo>
                    <a:pt x="98" y="682"/>
                    <a:pt x="57" y="691"/>
                    <a:pt x="26" y="722"/>
                  </a:cubicBezTo>
                  <a:cubicBezTo>
                    <a:pt x="17" y="733"/>
                    <a:pt x="9" y="744"/>
                    <a:pt x="0" y="75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8" name="Freeform 28">
              <a:extLst>
                <a:ext uri="{FF2B5EF4-FFF2-40B4-BE49-F238E27FC236}">
                  <a16:creationId xmlns:a16="http://schemas.microsoft.com/office/drawing/2014/main" id="{52AB3799-1205-6809-194D-968C18665999}"/>
                </a:ext>
              </a:extLst>
            </p:cNvPr>
            <p:cNvSpPr>
              <a:spLocks noRot="1" noChangeAspect="1" noEditPoints="1" noChangeArrowheads="1" noChangeShapeType="1" noTextEdit="1"/>
            </p:cNvSpPr>
            <p:nvPr/>
          </p:nvSpPr>
          <p:spPr bwMode="auto">
            <a:xfrm>
              <a:off x="3296" y="2512"/>
              <a:ext cx="751" cy="530"/>
            </a:xfrm>
            <a:custGeom>
              <a:avLst/>
              <a:gdLst>
                <a:gd name="T0" fmla="*/ 26 w 3312"/>
                <a:gd name="T1" fmla="*/ 1043 h 2339"/>
                <a:gd name="T2" fmla="*/ 338 w 3312"/>
                <a:gd name="T3" fmla="*/ 675 h 2339"/>
                <a:gd name="T4" fmla="*/ 412 w 3312"/>
                <a:gd name="T5" fmla="*/ 422 h 2339"/>
                <a:gd name="T6" fmla="*/ 377 w 3312"/>
                <a:gd name="T7" fmla="*/ 2148 h 2339"/>
                <a:gd name="T8" fmla="*/ 446 w 3312"/>
                <a:gd name="T9" fmla="*/ 2262 h 2339"/>
                <a:gd name="T10" fmla="*/ 212 w 3312"/>
                <a:gd name="T11" fmla="*/ 1553 h 2339"/>
                <a:gd name="T12" fmla="*/ 247 w 3312"/>
                <a:gd name="T13" fmla="*/ 1444 h 2339"/>
                <a:gd name="T14" fmla="*/ 676 w 3312"/>
                <a:gd name="T15" fmla="*/ 1245 h 2339"/>
                <a:gd name="T16" fmla="*/ 806 w 3312"/>
                <a:gd name="T17" fmla="*/ 1355 h 2339"/>
                <a:gd name="T18" fmla="*/ 975 w 3312"/>
                <a:gd name="T19" fmla="*/ 1410 h 2339"/>
                <a:gd name="T20" fmla="*/ 936 w 3312"/>
                <a:gd name="T21" fmla="*/ 1119 h 2339"/>
                <a:gd name="T22" fmla="*/ 841 w 3312"/>
                <a:gd name="T23" fmla="*/ 1397 h 2339"/>
                <a:gd name="T24" fmla="*/ 910 w 3312"/>
                <a:gd name="T25" fmla="*/ 1384 h 2339"/>
                <a:gd name="T26" fmla="*/ 1036 w 3312"/>
                <a:gd name="T27" fmla="*/ 1081 h 2339"/>
                <a:gd name="T28" fmla="*/ 1088 w 3312"/>
                <a:gd name="T29" fmla="*/ 1346 h 2339"/>
                <a:gd name="T30" fmla="*/ 1508 w 3312"/>
                <a:gd name="T31" fmla="*/ 984 h 2339"/>
                <a:gd name="T32" fmla="*/ 1382 w 3312"/>
                <a:gd name="T33" fmla="*/ 1009 h 2339"/>
                <a:gd name="T34" fmla="*/ 1343 w 3312"/>
                <a:gd name="T35" fmla="*/ 1195 h 2339"/>
                <a:gd name="T36" fmla="*/ 1586 w 3312"/>
                <a:gd name="T37" fmla="*/ 1237 h 2339"/>
                <a:gd name="T38" fmla="*/ 1573 w 3312"/>
                <a:gd name="T39" fmla="*/ 1431 h 2339"/>
                <a:gd name="T40" fmla="*/ 1868 w 3312"/>
                <a:gd name="T41" fmla="*/ 0 h 2339"/>
                <a:gd name="T42" fmla="*/ 1920 w 3312"/>
                <a:gd name="T43" fmla="*/ 587 h 2339"/>
                <a:gd name="T44" fmla="*/ 1859 w 3312"/>
                <a:gd name="T45" fmla="*/ 1363 h 2339"/>
                <a:gd name="T46" fmla="*/ 1816 w 3312"/>
                <a:gd name="T47" fmla="*/ 1287 h 2339"/>
                <a:gd name="T48" fmla="*/ 1933 w 3312"/>
                <a:gd name="T49" fmla="*/ 1140 h 2339"/>
                <a:gd name="T50" fmla="*/ 2266 w 3312"/>
                <a:gd name="T51" fmla="*/ 1081 h 2339"/>
                <a:gd name="T52" fmla="*/ 2223 w 3312"/>
                <a:gd name="T53" fmla="*/ 941 h 2339"/>
                <a:gd name="T54" fmla="*/ 2258 w 3312"/>
                <a:gd name="T55" fmla="*/ 962 h 2339"/>
                <a:gd name="T56" fmla="*/ 2470 w 3312"/>
                <a:gd name="T57" fmla="*/ 1148 h 2339"/>
                <a:gd name="T58" fmla="*/ 2613 w 3312"/>
                <a:gd name="T59" fmla="*/ 941 h 2339"/>
                <a:gd name="T60" fmla="*/ 3181 w 3312"/>
                <a:gd name="T61" fmla="*/ 1009 h 2339"/>
                <a:gd name="T62" fmla="*/ 3311 w 3312"/>
                <a:gd name="T63" fmla="*/ 996 h 2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12"/>
                <a:gd name="T97" fmla="*/ 0 h 2339"/>
                <a:gd name="T98" fmla="*/ 3312 w 3312"/>
                <a:gd name="T99" fmla="*/ 2339 h 2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12" h="2339" extrusionOk="0">
                  <a:moveTo>
                    <a:pt x="0" y="1076"/>
                  </a:moveTo>
                  <a:cubicBezTo>
                    <a:pt x="7" y="1070"/>
                    <a:pt x="16" y="1052"/>
                    <a:pt x="26" y="1043"/>
                  </a:cubicBezTo>
                  <a:cubicBezTo>
                    <a:pt x="80" y="997"/>
                    <a:pt x="139" y="958"/>
                    <a:pt x="191" y="908"/>
                  </a:cubicBezTo>
                  <a:cubicBezTo>
                    <a:pt x="258" y="844"/>
                    <a:pt x="302" y="760"/>
                    <a:pt x="338" y="675"/>
                  </a:cubicBezTo>
                  <a:cubicBezTo>
                    <a:pt x="367" y="607"/>
                    <a:pt x="397" y="529"/>
                    <a:pt x="412" y="456"/>
                  </a:cubicBezTo>
                  <a:cubicBezTo>
                    <a:pt x="412" y="436"/>
                    <a:pt x="412" y="433"/>
                    <a:pt x="412" y="422"/>
                  </a:cubicBezTo>
                  <a:cubicBezTo>
                    <a:pt x="405" y="478"/>
                    <a:pt x="394" y="535"/>
                    <a:pt x="390" y="591"/>
                  </a:cubicBezTo>
                  <a:cubicBezTo>
                    <a:pt x="351" y="1099"/>
                    <a:pt x="339" y="1640"/>
                    <a:pt x="377" y="2148"/>
                  </a:cubicBezTo>
                  <a:cubicBezTo>
                    <a:pt x="382" y="2213"/>
                    <a:pt x="392" y="2272"/>
                    <a:pt x="407" y="2334"/>
                  </a:cubicBezTo>
                  <a:cubicBezTo>
                    <a:pt x="414" y="2321"/>
                    <a:pt x="444" y="2303"/>
                    <a:pt x="446" y="2262"/>
                  </a:cubicBezTo>
                  <a:cubicBezTo>
                    <a:pt x="454" y="2130"/>
                    <a:pt x="395" y="1992"/>
                    <a:pt x="355" y="1870"/>
                  </a:cubicBezTo>
                  <a:cubicBezTo>
                    <a:pt x="319" y="1761"/>
                    <a:pt x="276" y="1649"/>
                    <a:pt x="212" y="1553"/>
                  </a:cubicBezTo>
                  <a:cubicBezTo>
                    <a:pt x="194" y="1527"/>
                    <a:pt x="173" y="1496"/>
                    <a:pt x="156" y="1473"/>
                  </a:cubicBezTo>
                  <a:cubicBezTo>
                    <a:pt x="186" y="1464"/>
                    <a:pt x="216" y="1456"/>
                    <a:pt x="247" y="1444"/>
                  </a:cubicBezTo>
                  <a:cubicBezTo>
                    <a:pt x="338" y="1410"/>
                    <a:pt x="422" y="1365"/>
                    <a:pt x="507" y="1317"/>
                  </a:cubicBezTo>
                  <a:cubicBezTo>
                    <a:pt x="559" y="1288"/>
                    <a:pt x="617" y="1259"/>
                    <a:pt x="676" y="1245"/>
                  </a:cubicBezTo>
                  <a:cubicBezTo>
                    <a:pt x="714" y="1236"/>
                    <a:pt x="730" y="1241"/>
                    <a:pt x="758" y="1266"/>
                  </a:cubicBezTo>
                  <a:cubicBezTo>
                    <a:pt x="780" y="1286"/>
                    <a:pt x="790" y="1329"/>
                    <a:pt x="806" y="1355"/>
                  </a:cubicBezTo>
                  <a:cubicBezTo>
                    <a:pt x="829" y="1391"/>
                    <a:pt x="862" y="1448"/>
                    <a:pt x="910" y="1452"/>
                  </a:cubicBezTo>
                  <a:cubicBezTo>
                    <a:pt x="948" y="1455"/>
                    <a:pt x="953" y="1436"/>
                    <a:pt x="975" y="1410"/>
                  </a:cubicBezTo>
                  <a:cubicBezTo>
                    <a:pt x="1028" y="1346"/>
                    <a:pt x="1042" y="1244"/>
                    <a:pt x="1005" y="1169"/>
                  </a:cubicBezTo>
                  <a:cubicBezTo>
                    <a:pt x="985" y="1128"/>
                    <a:pt x="964" y="1138"/>
                    <a:pt x="936" y="1119"/>
                  </a:cubicBezTo>
                  <a:cubicBezTo>
                    <a:pt x="891" y="1157"/>
                    <a:pt x="867" y="1176"/>
                    <a:pt x="845" y="1241"/>
                  </a:cubicBezTo>
                  <a:cubicBezTo>
                    <a:pt x="828" y="1292"/>
                    <a:pt x="826" y="1347"/>
                    <a:pt x="841" y="1397"/>
                  </a:cubicBezTo>
                  <a:cubicBezTo>
                    <a:pt x="845" y="1400"/>
                    <a:pt x="850" y="1403"/>
                    <a:pt x="854" y="1406"/>
                  </a:cubicBezTo>
                  <a:cubicBezTo>
                    <a:pt x="875" y="1395"/>
                    <a:pt x="884" y="1410"/>
                    <a:pt x="910" y="1384"/>
                  </a:cubicBezTo>
                  <a:cubicBezTo>
                    <a:pt x="939" y="1356"/>
                    <a:pt x="955" y="1316"/>
                    <a:pt x="971" y="1279"/>
                  </a:cubicBezTo>
                  <a:cubicBezTo>
                    <a:pt x="1000" y="1215"/>
                    <a:pt x="1019" y="1148"/>
                    <a:pt x="1036" y="1081"/>
                  </a:cubicBezTo>
                  <a:cubicBezTo>
                    <a:pt x="1036" y="1148"/>
                    <a:pt x="1025" y="1224"/>
                    <a:pt x="1049" y="1287"/>
                  </a:cubicBezTo>
                  <a:cubicBezTo>
                    <a:pt x="1061" y="1318"/>
                    <a:pt x="1073" y="1321"/>
                    <a:pt x="1088" y="1346"/>
                  </a:cubicBezTo>
                </a:path>
                <a:path w="3312" h="2339" extrusionOk="0">
                  <a:moveTo>
                    <a:pt x="1508" y="1038"/>
                  </a:moveTo>
                  <a:cubicBezTo>
                    <a:pt x="1512" y="1020"/>
                    <a:pt x="1515" y="1002"/>
                    <a:pt x="1508" y="984"/>
                  </a:cubicBezTo>
                  <a:cubicBezTo>
                    <a:pt x="1500" y="964"/>
                    <a:pt x="1491" y="955"/>
                    <a:pt x="1469" y="958"/>
                  </a:cubicBezTo>
                  <a:cubicBezTo>
                    <a:pt x="1442" y="961"/>
                    <a:pt x="1399" y="988"/>
                    <a:pt x="1382" y="1009"/>
                  </a:cubicBezTo>
                  <a:cubicBezTo>
                    <a:pt x="1357" y="1039"/>
                    <a:pt x="1341" y="1087"/>
                    <a:pt x="1330" y="1123"/>
                  </a:cubicBezTo>
                  <a:cubicBezTo>
                    <a:pt x="1322" y="1148"/>
                    <a:pt x="1323" y="1176"/>
                    <a:pt x="1343" y="1195"/>
                  </a:cubicBezTo>
                  <a:cubicBezTo>
                    <a:pt x="1371" y="1222"/>
                    <a:pt x="1411" y="1220"/>
                    <a:pt x="1447" y="1220"/>
                  </a:cubicBezTo>
                  <a:cubicBezTo>
                    <a:pt x="1490" y="1221"/>
                    <a:pt x="1546" y="1217"/>
                    <a:pt x="1586" y="1237"/>
                  </a:cubicBezTo>
                  <a:cubicBezTo>
                    <a:pt x="1619" y="1253"/>
                    <a:pt x="1631" y="1278"/>
                    <a:pt x="1629" y="1313"/>
                  </a:cubicBezTo>
                  <a:cubicBezTo>
                    <a:pt x="1627" y="1354"/>
                    <a:pt x="1594" y="1397"/>
                    <a:pt x="1573" y="1431"/>
                  </a:cubicBezTo>
                  <a:cubicBezTo>
                    <a:pt x="1559" y="1454"/>
                    <a:pt x="1543" y="1474"/>
                    <a:pt x="1525" y="1494"/>
                  </a:cubicBezTo>
                </a:path>
                <a:path w="3312" h="2339" extrusionOk="0">
                  <a:moveTo>
                    <a:pt x="1868" y="0"/>
                  </a:moveTo>
                  <a:cubicBezTo>
                    <a:pt x="1878" y="52"/>
                    <a:pt x="1889" y="104"/>
                    <a:pt x="1898" y="156"/>
                  </a:cubicBezTo>
                  <a:cubicBezTo>
                    <a:pt x="1922" y="299"/>
                    <a:pt x="1920" y="443"/>
                    <a:pt x="1920" y="587"/>
                  </a:cubicBezTo>
                  <a:cubicBezTo>
                    <a:pt x="1920" y="748"/>
                    <a:pt x="1915" y="908"/>
                    <a:pt x="1902" y="1068"/>
                  </a:cubicBezTo>
                  <a:cubicBezTo>
                    <a:pt x="1894" y="1169"/>
                    <a:pt x="1884" y="1266"/>
                    <a:pt x="1859" y="1363"/>
                  </a:cubicBezTo>
                  <a:cubicBezTo>
                    <a:pt x="1851" y="1394"/>
                    <a:pt x="1837" y="1410"/>
                    <a:pt x="1824" y="1431"/>
                  </a:cubicBezTo>
                  <a:cubicBezTo>
                    <a:pt x="1819" y="1384"/>
                    <a:pt x="1810" y="1335"/>
                    <a:pt x="1816" y="1287"/>
                  </a:cubicBezTo>
                  <a:cubicBezTo>
                    <a:pt x="1821" y="1249"/>
                    <a:pt x="1825" y="1181"/>
                    <a:pt x="1855" y="1152"/>
                  </a:cubicBezTo>
                  <a:cubicBezTo>
                    <a:pt x="1875" y="1132"/>
                    <a:pt x="1906" y="1141"/>
                    <a:pt x="1933" y="1140"/>
                  </a:cubicBezTo>
                  <a:cubicBezTo>
                    <a:pt x="2013" y="1138"/>
                    <a:pt x="2096" y="1149"/>
                    <a:pt x="2175" y="1131"/>
                  </a:cubicBezTo>
                  <a:cubicBezTo>
                    <a:pt x="2212" y="1123"/>
                    <a:pt x="2240" y="1108"/>
                    <a:pt x="2266" y="1081"/>
                  </a:cubicBezTo>
                  <a:cubicBezTo>
                    <a:pt x="2285" y="1061"/>
                    <a:pt x="2294" y="1036"/>
                    <a:pt x="2288" y="1009"/>
                  </a:cubicBezTo>
                  <a:cubicBezTo>
                    <a:pt x="2281" y="976"/>
                    <a:pt x="2250" y="954"/>
                    <a:pt x="2223" y="941"/>
                  </a:cubicBezTo>
                  <a:cubicBezTo>
                    <a:pt x="2210" y="938"/>
                    <a:pt x="2209" y="937"/>
                    <a:pt x="2201" y="937"/>
                  </a:cubicBezTo>
                  <a:cubicBezTo>
                    <a:pt x="2223" y="946"/>
                    <a:pt x="2237" y="947"/>
                    <a:pt x="2258" y="962"/>
                  </a:cubicBezTo>
                  <a:cubicBezTo>
                    <a:pt x="2290" y="984"/>
                    <a:pt x="2312" y="1011"/>
                    <a:pt x="2340" y="1038"/>
                  </a:cubicBezTo>
                  <a:cubicBezTo>
                    <a:pt x="2360" y="1057"/>
                    <a:pt x="2438" y="1159"/>
                    <a:pt x="2470" y="1148"/>
                  </a:cubicBezTo>
                  <a:cubicBezTo>
                    <a:pt x="2512" y="1133"/>
                    <a:pt x="2524" y="1058"/>
                    <a:pt x="2544" y="1026"/>
                  </a:cubicBezTo>
                  <a:cubicBezTo>
                    <a:pt x="2563" y="995"/>
                    <a:pt x="2584" y="964"/>
                    <a:pt x="2613" y="941"/>
                  </a:cubicBezTo>
                  <a:cubicBezTo>
                    <a:pt x="2620" y="938"/>
                    <a:pt x="2628" y="936"/>
                    <a:pt x="2635" y="933"/>
                  </a:cubicBezTo>
                </a:path>
                <a:path w="3312" h="2339" extrusionOk="0">
                  <a:moveTo>
                    <a:pt x="3181" y="1009"/>
                  </a:moveTo>
                  <a:cubicBezTo>
                    <a:pt x="3204" y="1005"/>
                    <a:pt x="3227" y="1003"/>
                    <a:pt x="3250" y="1000"/>
                  </a:cubicBezTo>
                  <a:cubicBezTo>
                    <a:pt x="3271" y="997"/>
                    <a:pt x="3290" y="996"/>
                    <a:pt x="3311" y="99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9" name="Freeform 29">
              <a:extLst>
                <a:ext uri="{FF2B5EF4-FFF2-40B4-BE49-F238E27FC236}">
                  <a16:creationId xmlns:a16="http://schemas.microsoft.com/office/drawing/2014/main" id="{483CD688-C30C-90FA-7F2B-E54237D44655}"/>
                </a:ext>
              </a:extLst>
            </p:cNvPr>
            <p:cNvSpPr>
              <a:spLocks noRot="1" noChangeAspect="1" noEditPoints="1" noChangeArrowheads="1" noChangeShapeType="1" noTextEdit="1"/>
            </p:cNvSpPr>
            <p:nvPr/>
          </p:nvSpPr>
          <p:spPr bwMode="auto">
            <a:xfrm>
              <a:off x="1949" y="3832"/>
              <a:ext cx="126" cy="177"/>
            </a:xfrm>
            <a:custGeom>
              <a:avLst/>
              <a:gdLst>
                <a:gd name="T0" fmla="*/ 21 w 555"/>
                <a:gd name="T1" fmla="*/ 258 h 782"/>
                <a:gd name="T2" fmla="*/ 26 w 555"/>
                <a:gd name="T3" fmla="*/ 296 h 782"/>
                <a:gd name="T4" fmla="*/ 26 w 555"/>
                <a:gd name="T5" fmla="*/ 469 h 782"/>
                <a:gd name="T6" fmla="*/ 4 w 555"/>
                <a:gd name="T7" fmla="*/ 730 h 782"/>
                <a:gd name="T8" fmla="*/ 0 w 555"/>
                <a:gd name="T9" fmla="*/ 781 h 782"/>
                <a:gd name="T10" fmla="*/ 307 w 555"/>
                <a:gd name="T11" fmla="*/ 409 h 782"/>
                <a:gd name="T12" fmla="*/ 316 w 555"/>
                <a:gd name="T13" fmla="*/ 384 h 782"/>
                <a:gd name="T14" fmla="*/ 359 w 555"/>
                <a:gd name="T15" fmla="*/ 380 h 782"/>
                <a:gd name="T16" fmla="*/ 411 w 555"/>
                <a:gd name="T17" fmla="*/ 464 h 782"/>
                <a:gd name="T18" fmla="*/ 455 w 555"/>
                <a:gd name="T19" fmla="*/ 604 h 782"/>
                <a:gd name="T20" fmla="*/ 468 w 555"/>
                <a:gd name="T21" fmla="*/ 713 h 782"/>
                <a:gd name="T22" fmla="*/ 446 w 555"/>
                <a:gd name="T23" fmla="*/ 760 h 782"/>
                <a:gd name="T24" fmla="*/ 398 w 555"/>
                <a:gd name="T25" fmla="*/ 772 h 782"/>
                <a:gd name="T26" fmla="*/ 316 w 555"/>
                <a:gd name="T27" fmla="*/ 262 h 782"/>
                <a:gd name="T28" fmla="*/ 398 w 555"/>
                <a:gd name="T29" fmla="*/ 186 h 782"/>
                <a:gd name="T30" fmla="*/ 528 w 555"/>
                <a:gd name="T31" fmla="*/ 17 h 782"/>
                <a:gd name="T32" fmla="*/ 554 w 555"/>
                <a:gd name="T33" fmla="*/ 0 h 7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5"/>
                <a:gd name="T52" fmla="*/ 0 h 782"/>
                <a:gd name="T53" fmla="*/ 555 w 555"/>
                <a:gd name="T54" fmla="*/ 782 h 7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5" h="782" extrusionOk="0">
                  <a:moveTo>
                    <a:pt x="21" y="258"/>
                  </a:moveTo>
                  <a:cubicBezTo>
                    <a:pt x="22" y="272"/>
                    <a:pt x="26" y="282"/>
                    <a:pt x="26" y="296"/>
                  </a:cubicBezTo>
                  <a:cubicBezTo>
                    <a:pt x="28" y="354"/>
                    <a:pt x="26" y="411"/>
                    <a:pt x="26" y="469"/>
                  </a:cubicBezTo>
                  <a:cubicBezTo>
                    <a:pt x="25" y="558"/>
                    <a:pt x="12" y="642"/>
                    <a:pt x="4" y="730"/>
                  </a:cubicBezTo>
                  <a:cubicBezTo>
                    <a:pt x="3" y="747"/>
                    <a:pt x="1" y="764"/>
                    <a:pt x="0" y="781"/>
                  </a:cubicBezTo>
                </a:path>
                <a:path w="555" h="782" extrusionOk="0">
                  <a:moveTo>
                    <a:pt x="307" y="409"/>
                  </a:moveTo>
                  <a:cubicBezTo>
                    <a:pt x="308" y="405"/>
                    <a:pt x="311" y="387"/>
                    <a:pt x="316" y="384"/>
                  </a:cubicBezTo>
                  <a:cubicBezTo>
                    <a:pt x="325" y="379"/>
                    <a:pt x="349" y="377"/>
                    <a:pt x="359" y="380"/>
                  </a:cubicBezTo>
                  <a:cubicBezTo>
                    <a:pt x="391" y="391"/>
                    <a:pt x="401" y="436"/>
                    <a:pt x="411" y="464"/>
                  </a:cubicBezTo>
                  <a:cubicBezTo>
                    <a:pt x="428" y="510"/>
                    <a:pt x="441" y="557"/>
                    <a:pt x="455" y="604"/>
                  </a:cubicBezTo>
                  <a:cubicBezTo>
                    <a:pt x="466" y="641"/>
                    <a:pt x="468" y="674"/>
                    <a:pt x="468" y="713"/>
                  </a:cubicBezTo>
                  <a:cubicBezTo>
                    <a:pt x="468" y="730"/>
                    <a:pt x="457" y="748"/>
                    <a:pt x="446" y="760"/>
                  </a:cubicBezTo>
                  <a:cubicBezTo>
                    <a:pt x="432" y="775"/>
                    <a:pt x="417" y="771"/>
                    <a:pt x="398" y="772"/>
                  </a:cubicBezTo>
                </a:path>
                <a:path w="555" h="782" extrusionOk="0">
                  <a:moveTo>
                    <a:pt x="316" y="262"/>
                  </a:moveTo>
                  <a:cubicBezTo>
                    <a:pt x="345" y="237"/>
                    <a:pt x="373" y="216"/>
                    <a:pt x="398" y="186"/>
                  </a:cubicBezTo>
                  <a:cubicBezTo>
                    <a:pt x="442" y="133"/>
                    <a:pt x="478" y="65"/>
                    <a:pt x="528" y="17"/>
                  </a:cubicBezTo>
                  <a:cubicBezTo>
                    <a:pt x="537" y="11"/>
                    <a:pt x="545" y="6"/>
                    <a:pt x="554" y="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0" name="Freeform 30">
              <a:extLst>
                <a:ext uri="{FF2B5EF4-FFF2-40B4-BE49-F238E27FC236}">
                  <a16:creationId xmlns:a16="http://schemas.microsoft.com/office/drawing/2014/main" id="{EB2DCCE7-E67B-8FDA-D2BD-10A234C2BDB4}"/>
                </a:ext>
              </a:extLst>
            </p:cNvPr>
            <p:cNvSpPr>
              <a:spLocks noRot="1" noChangeAspect="1" noEditPoints="1" noChangeArrowheads="1" noChangeShapeType="1" noTextEdit="1"/>
            </p:cNvSpPr>
            <p:nvPr/>
          </p:nvSpPr>
          <p:spPr bwMode="auto">
            <a:xfrm>
              <a:off x="2187" y="3954"/>
              <a:ext cx="233" cy="329"/>
            </a:xfrm>
            <a:custGeom>
              <a:avLst/>
              <a:gdLst>
                <a:gd name="T0" fmla="*/ 0 w 1028"/>
                <a:gd name="T1" fmla="*/ 342 h 1453"/>
                <a:gd name="T2" fmla="*/ 13 w 1028"/>
                <a:gd name="T3" fmla="*/ 355 h 1453"/>
                <a:gd name="T4" fmla="*/ 22 w 1028"/>
                <a:gd name="T5" fmla="*/ 798 h 1453"/>
                <a:gd name="T6" fmla="*/ 17 w 1028"/>
                <a:gd name="T7" fmla="*/ 1085 h 1453"/>
                <a:gd name="T8" fmla="*/ 17 w 1028"/>
                <a:gd name="T9" fmla="*/ 1127 h 1453"/>
                <a:gd name="T10" fmla="*/ 412 w 1028"/>
                <a:gd name="T11" fmla="*/ 26 h 1453"/>
                <a:gd name="T12" fmla="*/ 412 w 1028"/>
                <a:gd name="T13" fmla="*/ 17 h 1453"/>
                <a:gd name="T14" fmla="*/ 407 w 1028"/>
                <a:gd name="T15" fmla="*/ 262 h 1453"/>
                <a:gd name="T16" fmla="*/ 420 w 1028"/>
                <a:gd name="T17" fmla="*/ 642 h 1453"/>
                <a:gd name="T18" fmla="*/ 433 w 1028"/>
                <a:gd name="T19" fmla="*/ 714 h 1453"/>
                <a:gd name="T20" fmla="*/ 204 w 1028"/>
                <a:gd name="T21" fmla="*/ 802 h 1453"/>
                <a:gd name="T22" fmla="*/ 264 w 1028"/>
                <a:gd name="T23" fmla="*/ 760 h 1453"/>
                <a:gd name="T24" fmla="*/ 459 w 1028"/>
                <a:gd name="T25" fmla="*/ 595 h 1453"/>
                <a:gd name="T26" fmla="*/ 620 w 1028"/>
                <a:gd name="T27" fmla="*/ 574 h 1453"/>
                <a:gd name="T28" fmla="*/ 672 w 1028"/>
                <a:gd name="T29" fmla="*/ 697 h 1453"/>
                <a:gd name="T30" fmla="*/ 641 w 1028"/>
                <a:gd name="T31" fmla="*/ 827 h 1453"/>
                <a:gd name="T32" fmla="*/ 620 w 1028"/>
                <a:gd name="T33" fmla="*/ 920 h 1453"/>
                <a:gd name="T34" fmla="*/ 624 w 1028"/>
                <a:gd name="T35" fmla="*/ 933 h 1453"/>
                <a:gd name="T36" fmla="*/ 685 w 1028"/>
                <a:gd name="T37" fmla="*/ 933 h 1453"/>
                <a:gd name="T38" fmla="*/ 784 w 1028"/>
                <a:gd name="T39" fmla="*/ 967 h 1453"/>
                <a:gd name="T40" fmla="*/ 871 w 1028"/>
                <a:gd name="T41" fmla="*/ 1081 h 1453"/>
                <a:gd name="T42" fmla="*/ 893 w 1028"/>
                <a:gd name="T43" fmla="*/ 1216 h 1453"/>
                <a:gd name="T44" fmla="*/ 832 w 1028"/>
                <a:gd name="T45" fmla="*/ 1363 h 1453"/>
                <a:gd name="T46" fmla="*/ 724 w 1028"/>
                <a:gd name="T47" fmla="*/ 1439 h 1453"/>
                <a:gd name="T48" fmla="*/ 667 w 1028"/>
                <a:gd name="T49" fmla="*/ 1380 h 1453"/>
                <a:gd name="T50" fmla="*/ 758 w 1028"/>
                <a:gd name="T51" fmla="*/ 1195 h 1453"/>
                <a:gd name="T52" fmla="*/ 927 w 1028"/>
                <a:gd name="T53" fmla="*/ 1051 h 1453"/>
                <a:gd name="T54" fmla="*/ 1027 w 1028"/>
                <a:gd name="T55" fmla="*/ 963 h 14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28"/>
                <a:gd name="T85" fmla="*/ 0 h 1453"/>
                <a:gd name="T86" fmla="*/ 1028 w 1028"/>
                <a:gd name="T87" fmla="*/ 1453 h 14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28" h="1453" extrusionOk="0">
                  <a:moveTo>
                    <a:pt x="0" y="342"/>
                  </a:moveTo>
                  <a:cubicBezTo>
                    <a:pt x="9" y="333"/>
                    <a:pt x="3" y="306"/>
                    <a:pt x="13" y="355"/>
                  </a:cubicBezTo>
                  <a:cubicBezTo>
                    <a:pt x="42" y="497"/>
                    <a:pt x="27" y="654"/>
                    <a:pt x="22" y="798"/>
                  </a:cubicBezTo>
                  <a:cubicBezTo>
                    <a:pt x="19" y="894"/>
                    <a:pt x="17" y="989"/>
                    <a:pt x="17" y="1085"/>
                  </a:cubicBezTo>
                  <a:cubicBezTo>
                    <a:pt x="17" y="1099"/>
                    <a:pt x="17" y="1113"/>
                    <a:pt x="17" y="1127"/>
                  </a:cubicBezTo>
                </a:path>
                <a:path w="1028" h="1453" extrusionOk="0">
                  <a:moveTo>
                    <a:pt x="412" y="26"/>
                  </a:moveTo>
                  <a:cubicBezTo>
                    <a:pt x="412" y="20"/>
                    <a:pt x="412" y="-25"/>
                    <a:pt x="412" y="17"/>
                  </a:cubicBezTo>
                  <a:cubicBezTo>
                    <a:pt x="412" y="99"/>
                    <a:pt x="408" y="180"/>
                    <a:pt x="407" y="262"/>
                  </a:cubicBezTo>
                  <a:cubicBezTo>
                    <a:pt x="406" y="388"/>
                    <a:pt x="405" y="517"/>
                    <a:pt x="420" y="642"/>
                  </a:cubicBezTo>
                  <a:cubicBezTo>
                    <a:pt x="424" y="666"/>
                    <a:pt x="429" y="690"/>
                    <a:pt x="433" y="714"/>
                  </a:cubicBezTo>
                </a:path>
                <a:path w="1028" h="1453" extrusionOk="0">
                  <a:moveTo>
                    <a:pt x="204" y="802"/>
                  </a:moveTo>
                  <a:cubicBezTo>
                    <a:pt x="214" y="795"/>
                    <a:pt x="254" y="771"/>
                    <a:pt x="264" y="760"/>
                  </a:cubicBezTo>
                  <a:cubicBezTo>
                    <a:pt x="326" y="691"/>
                    <a:pt x="379" y="644"/>
                    <a:pt x="459" y="595"/>
                  </a:cubicBezTo>
                  <a:cubicBezTo>
                    <a:pt x="507" y="566"/>
                    <a:pt x="566" y="538"/>
                    <a:pt x="620" y="574"/>
                  </a:cubicBezTo>
                  <a:cubicBezTo>
                    <a:pt x="665" y="604"/>
                    <a:pt x="674" y="648"/>
                    <a:pt x="672" y="697"/>
                  </a:cubicBezTo>
                  <a:cubicBezTo>
                    <a:pt x="670" y="746"/>
                    <a:pt x="654" y="780"/>
                    <a:pt x="641" y="827"/>
                  </a:cubicBezTo>
                  <a:cubicBezTo>
                    <a:pt x="632" y="859"/>
                    <a:pt x="621" y="886"/>
                    <a:pt x="620" y="920"/>
                  </a:cubicBezTo>
                  <a:cubicBezTo>
                    <a:pt x="621" y="924"/>
                    <a:pt x="623" y="929"/>
                    <a:pt x="624" y="933"/>
                  </a:cubicBezTo>
                  <a:cubicBezTo>
                    <a:pt x="655" y="929"/>
                    <a:pt x="654" y="927"/>
                    <a:pt x="685" y="933"/>
                  </a:cubicBezTo>
                  <a:cubicBezTo>
                    <a:pt x="713" y="939"/>
                    <a:pt x="762" y="951"/>
                    <a:pt x="784" y="967"/>
                  </a:cubicBezTo>
                  <a:cubicBezTo>
                    <a:pt x="823" y="995"/>
                    <a:pt x="851" y="1038"/>
                    <a:pt x="871" y="1081"/>
                  </a:cubicBezTo>
                  <a:cubicBezTo>
                    <a:pt x="891" y="1124"/>
                    <a:pt x="897" y="1169"/>
                    <a:pt x="893" y="1216"/>
                  </a:cubicBezTo>
                  <a:cubicBezTo>
                    <a:pt x="888" y="1265"/>
                    <a:pt x="857" y="1321"/>
                    <a:pt x="832" y="1363"/>
                  </a:cubicBezTo>
                  <a:cubicBezTo>
                    <a:pt x="800" y="1416"/>
                    <a:pt x="773" y="1418"/>
                    <a:pt x="724" y="1439"/>
                  </a:cubicBezTo>
                  <a:cubicBezTo>
                    <a:pt x="674" y="1460"/>
                    <a:pt x="673" y="1421"/>
                    <a:pt x="667" y="1380"/>
                  </a:cubicBezTo>
                  <a:cubicBezTo>
                    <a:pt x="656" y="1308"/>
                    <a:pt x="717" y="1244"/>
                    <a:pt x="758" y="1195"/>
                  </a:cubicBezTo>
                  <a:cubicBezTo>
                    <a:pt x="807" y="1136"/>
                    <a:pt x="867" y="1097"/>
                    <a:pt x="927" y="1051"/>
                  </a:cubicBezTo>
                  <a:cubicBezTo>
                    <a:pt x="963" y="1023"/>
                    <a:pt x="998" y="995"/>
                    <a:pt x="1027" y="96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1" name="Freeform 31">
              <a:extLst>
                <a:ext uri="{FF2B5EF4-FFF2-40B4-BE49-F238E27FC236}">
                  <a16:creationId xmlns:a16="http://schemas.microsoft.com/office/drawing/2014/main" id="{2B8CDFBC-FE18-0B45-269E-E4832755CF52}"/>
                </a:ext>
              </a:extLst>
            </p:cNvPr>
            <p:cNvSpPr>
              <a:spLocks noRot="1" noChangeAspect="1" noEditPoints="1" noChangeArrowheads="1" noChangeShapeType="1" noTextEdit="1"/>
            </p:cNvSpPr>
            <p:nvPr/>
          </p:nvSpPr>
          <p:spPr bwMode="auto">
            <a:xfrm>
              <a:off x="4148" y="2673"/>
              <a:ext cx="143" cy="884"/>
            </a:xfrm>
            <a:custGeom>
              <a:avLst/>
              <a:gdLst>
                <a:gd name="T0" fmla="*/ 0 w 629"/>
                <a:gd name="T1" fmla="*/ 135 h 3901"/>
                <a:gd name="T2" fmla="*/ 182 w 629"/>
                <a:gd name="T3" fmla="*/ 26 h 3901"/>
                <a:gd name="T4" fmla="*/ 398 w 629"/>
                <a:gd name="T5" fmla="*/ 34 h 3901"/>
                <a:gd name="T6" fmla="*/ 437 w 629"/>
                <a:gd name="T7" fmla="*/ 270 h 3901"/>
                <a:gd name="T8" fmla="*/ 342 w 629"/>
                <a:gd name="T9" fmla="*/ 726 h 3901"/>
                <a:gd name="T10" fmla="*/ 208 w 629"/>
                <a:gd name="T11" fmla="*/ 1469 h 3901"/>
                <a:gd name="T12" fmla="*/ 307 w 629"/>
                <a:gd name="T13" fmla="*/ 1596 h 3901"/>
                <a:gd name="T14" fmla="*/ 511 w 629"/>
                <a:gd name="T15" fmla="*/ 1553 h 3901"/>
                <a:gd name="T16" fmla="*/ 624 w 629"/>
                <a:gd name="T17" fmla="*/ 1591 h 3901"/>
                <a:gd name="T18" fmla="*/ 541 w 629"/>
                <a:gd name="T19" fmla="*/ 2161 h 3901"/>
                <a:gd name="T20" fmla="*/ 485 w 629"/>
                <a:gd name="T21" fmla="*/ 2676 h 3901"/>
                <a:gd name="T22" fmla="*/ 468 w 629"/>
                <a:gd name="T23" fmla="*/ 3739 h 3901"/>
                <a:gd name="T24" fmla="*/ 403 w 629"/>
                <a:gd name="T25" fmla="*/ 3900 h 39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9"/>
                <a:gd name="T40" fmla="*/ 0 h 3901"/>
                <a:gd name="T41" fmla="*/ 629 w 629"/>
                <a:gd name="T42" fmla="*/ 3901 h 39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9" h="3901" extrusionOk="0">
                  <a:moveTo>
                    <a:pt x="0" y="135"/>
                  </a:moveTo>
                  <a:cubicBezTo>
                    <a:pt x="59" y="95"/>
                    <a:pt x="115" y="52"/>
                    <a:pt x="182" y="26"/>
                  </a:cubicBezTo>
                  <a:cubicBezTo>
                    <a:pt x="252" y="-1"/>
                    <a:pt x="338" y="-23"/>
                    <a:pt x="398" y="34"/>
                  </a:cubicBezTo>
                  <a:cubicBezTo>
                    <a:pt x="463" y="95"/>
                    <a:pt x="445" y="193"/>
                    <a:pt x="437" y="270"/>
                  </a:cubicBezTo>
                  <a:cubicBezTo>
                    <a:pt x="420" y="424"/>
                    <a:pt x="374" y="575"/>
                    <a:pt x="342" y="726"/>
                  </a:cubicBezTo>
                  <a:cubicBezTo>
                    <a:pt x="294" y="948"/>
                    <a:pt x="182" y="1239"/>
                    <a:pt x="208" y="1469"/>
                  </a:cubicBezTo>
                  <a:cubicBezTo>
                    <a:pt x="215" y="1532"/>
                    <a:pt x="240" y="1587"/>
                    <a:pt x="307" y="1596"/>
                  </a:cubicBezTo>
                  <a:cubicBezTo>
                    <a:pt x="369" y="1605"/>
                    <a:pt x="451" y="1563"/>
                    <a:pt x="511" y="1553"/>
                  </a:cubicBezTo>
                  <a:cubicBezTo>
                    <a:pt x="568" y="1543"/>
                    <a:pt x="600" y="1532"/>
                    <a:pt x="624" y="1591"/>
                  </a:cubicBezTo>
                  <a:cubicBezTo>
                    <a:pt x="681" y="1728"/>
                    <a:pt x="566" y="2024"/>
                    <a:pt x="541" y="2161"/>
                  </a:cubicBezTo>
                  <a:cubicBezTo>
                    <a:pt x="510" y="2330"/>
                    <a:pt x="491" y="2504"/>
                    <a:pt x="485" y="2676"/>
                  </a:cubicBezTo>
                  <a:cubicBezTo>
                    <a:pt x="473" y="3024"/>
                    <a:pt x="538" y="3396"/>
                    <a:pt x="468" y="3739"/>
                  </a:cubicBezTo>
                  <a:cubicBezTo>
                    <a:pt x="456" y="3800"/>
                    <a:pt x="429" y="3845"/>
                    <a:pt x="403" y="390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2" name="Freeform 32">
              <a:extLst>
                <a:ext uri="{FF2B5EF4-FFF2-40B4-BE49-F238E27FC236}">
                  <a16:creationId xmlns:a16="http://schemas.microsoft.com/office/drawing/2014/main" id="{618AB66C-9671-5356-C820-715EC71870F9}"/>
                </a:ext>
              </a:extLst>
            </p:cNvPr>
            <p:cNvSpPr>
              <a:spLocks noRot="1" noChangeAspect="1" noEditPoints="1" noChangeArrowheads="1" noChangeShapeType="1" noTextEdit="1"/>
            </p:cNvSpPr>
            <p:nvPr/>
          </p:nvSpPr>
          <p:spPr bwMode="auto">
            <a:xfrm>
              <a:off x="4883" y="2850"/>
              <a:ext cx="708" cy="430"/>
            </a:xfrm>
            <a:custGeom>
              <a:avLst/>
              <a:gdLst>
                <a:gd name="T0" fmla="*/ 173 w 3121"/>
                <a:gd name="T1" fmla="*/ 502 h 1900"/>
                <a:gd name="T2" fmla="*/ 178 w 3121"/>
                <a:gd name="T3" fmla="*/ 603 h 1900"/>
                <a:gd name="T4" fmla="*/ 221 w 3121"/>
                <a:gd name="T5" fmla="*/ 1211 h 1900"/>
                <a:gd name="T6" fmla="*/ 26 w 3121"/>
                <a:gd name="T7" fmla="*/ 435 h 1900"/>
                <a:gd name="T8" fmla="*/ 126 w 3121"/>
                <a:gd name="T9" fmla="*/ 122 h 1900"/>
                <a:gd name="T10" fmla="*/ 438 w 3121"/>
                <a:gd name="T11" fmla="*/ 89 h 1900"/>
                <a:gd name="T12" fmla="*/ 420 w 3121"/>
                <a:gd name="T13" fmla="*/ 532 h 1900"/>
                <a:gd name="T14" fmla="*/ 667 w 3121"/>
                <a:gd name="T15" fmla="*/ 865 h 1900"/>
                <a:gd name="T16" fmla="*/ 741 w 3121"/>
                <a:gd name="T17" fmla="*/ 912 h 1900"/>
                <a:gd name="T18" fmla="*/ 901 w 3121"/>
                <a:gd name="T19" fmla="*/ 852 h 1900"/>
                <a:gd name="T20" fmla="*/ 815 w 3121"/>
                <a:gd name="T21" fmla="*/ 764 h 1900"/>
                <a:gd name="T22" fmla="*/ 685 w 3121"/>
                <a:gd name="T23" fmla="*/ 983 h 1900"/>
                <a:gd name="T24" fmla="*/ 789 w 3121"/>
                <a:gd name="T25" fmla="*/ 1304 h 1900"/>
                <a:gd name="T26" fmla="*/ 1196 w 3121"/>
                <a:gd name="T27" fmla="*/ 228 h 1900"/>
                <a:gd name="T28" fmla="*/ 1148 w 3121"/>
                <a:gd name="T29" fmla="*/ 76 h 1900"/>
                <a:gd name="T30" fmla="*/ 1174 w 3121"/>
                <a:gd name="T31" fmla="*/ 506 h 1900"/>
                <a:gd name="T32" fmla="*/ 1014 w 3121"/>
                <a:gd name="T33" fmla="*/ 1064 h 1900"/>
                <a:gd name="T34" fmla="*/ 1075 w 3121"/>
                <a:gd name="T35" fmla="*/ 1013 h 1900"/>
                <a:gd name="T36" fmla="*/ 1373 w 3121"/>
                <a:gd name="T37" fmla="*/ 1000 h 1900"/>
                <a:gd name="T38" fmla="*/ 1482 w 3121"/>
                <a:gd name="T39" fmla="*/ 1144 h 1900"/>
                <a:gd name="T40" fmla="*/ 1586 w 3121"/>
                <a:gd name="T41" fmla="*/ 1156 h 1900"/>
                <a:gd name="T42" fmla="*/ 1599 w 3121"/>
                <a:gd name="T43" fmla="*/ 852 h 1900"/>
                <a:gd name="T44" fmla="*/ 1482 w 3121"/>
                <a:gd name="T45" fmla="*/ 928 h 1900"/>
                <a:gd name="T46" fmla="*/ 1486 w 3121"/>
                <a:gd name="T47" fmla="*/ 1101 h 1900"/>
                <a:gd name="T48" fmla="*/ 1564 w 3121"/>
                <a:gd name="T49" fmla="*/ 1042 h 1900"/>
                <a:gd name="T50" fmla="*/ 1577 w 3121"/>
                <a:gd name="T51" fmla="*/ 1093 h 1900"/>
                <a:gd name="T52" fmla="*/ 1681 w 3121"/>
                <a:gd name="T53" fmla="*/ 1215 h 1900"/>
                <a:gd name="T54" fmla="*/ 2123 w 3121"/>
                <a:gd name="T55" fmla="*/ 1832 h 1900"/>
                <a:gd name="T56" fmla="*/ 1958 w 3121"/>
                <a:gd name="T57" fmla="*/ 1059 h 1900"/>
                <a:gd name="T58" fmla="*/ 1889 w 3121"/>
                <a:gd name="T59" fmla="*/ 127 h 1900"/>
                <a:gd name="T60" fmla="*/ 1681 w 3121"/>
                <a:gd name="T61" fmla="*/ 1030 h 1900"/>
                <a:gd name="T62" fmla="*/ 1976 w 3121"/>
                <a:gd name="T63" fmla="*/ 912 h 1900"/>
                <a:gd name="T64" fmla="*/ 2240 w 3121"/>
                <a:gd name="T65" fmla="*/ 114 h 1900"/>
                <a:gd name="T66" fmla="*/ 2270 w 3121"/>
                <a:gd name="T67" fmla="*/ 612 h 1900"/>
                <a:gd name="T68" fmla="*/ 2257 w 3121"/>
                <a:gd name="T69" fmla="*/ 1093 h 1900"/>
                <a:gd name="T70" fmla="*/ 2595 w 3121"/>
                <a:gd name="T71" fmla="*/ 903 h 1900"/>
                <a:gd name="T72" fmla="*/ 2686 w 3121"/>
                <a:gd name="T73" fmla="*/ 1072 h 1900"/>
                <a:gd name="T74" fmla="*/ 2769 w 3121"/>
                <a:gd name="T75" fmla="*/ 912 h 1900"/>
                <a:gd name="T76" fmla="*/ 2730 w 3121"/>
                <a:gd name="T77" fmla="*/ 844 h 1900"/>
                <a:gd name="T78" fmla="*/ 2929 w 3121"/>
                <a:gd name="T79" fmla="*/ 975 h 1900"/>
                <a:gd name="T80" fmla="*/ 2990 w 3121"/>
                <a:gd name="T81" fmla="*/ 1515 h 1900"/>
                <a:gd name="T82" fmla="*/ 2933 w 3121"/>
                <a:gd name="T83" fmla="*/ 1477 h 1900"/>
                <a:gd name="T84" fmla="*/ 2985 w 3121"/>
                <a:gd name="T85" fmla="*/ 874 h 1900"/>
                <a:gd name="T86" fmla="*/ 3076 w 3121"/>
                <a:gd name="T87" fmla="*/ 751 h 1900"/>
                <a:gd name="T88" fmla="*/ 3055 w 3121"/>
                <a:gd name="T89" fmla="*/ 1055 h 19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21"/>
                <a:gd name="T136" fmla="*/ 0 h 1900"/>
                <a:gd name="T137" fmla="*/ 3121 w 3121"/>
                <a:gd name="T138" fmla="*/ 1900 h 19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21" h="1900" extrusionOk="0">
                  <a:moveTo>
                    <a:pt x="182" y="536"/>
                  </a:moveTo>
                  <a:cubicBezTo>
                    <a:pt x="179" y="525"/>
                    <a:pt x="175" y="513"/>
                    <a:pt x="173" y="502"/>
                  </a:cubicBezTo>
                  <a:cubicBezTo>
                    <a:pt x="171" y="494"/>
                    <a:pt x="167" y="484"/>
                    <a:pt x="165" y="477"/>
                  </a:cubicBezTo>
                  <a:cubicBezTo>
                    <a:pt x="165" y="521"/>
                    <a:pt x="172" y="560"/>
                    <a:pt x="178" y="603"/>
                  </a:cubicBezTo>
                  <a:cubicBezTo>
                    <a:pt x="193" y="707"/>
                    <a:pt x="197" y="808"/>
                    <a:pt x="204" y="912"/>
                  </a:cubicBezTo>
                  <a:cubicBezTo>
                    <a:pt x="210" y="1011"/>
                    <a:pt x="207" y="1112"/>
                    <a:pt x="221" y="1211"/>
                  </a:cubicBezTo>
                  <a:cubicBezTo>
                    <a:pt x="224" y="1227"/>
                    <a:pt x="227" y="1242"/>
                    <a:pt x="230" y="1258"/>
                  </a:cubicBezTo>
                </a:path>
                <a:path w="3121" h="1900" extrusionOk="0">
                  <a:moveTo>
                    <a:pt x="26" y="435"/>
                  </a:moveTo>
                  <a:cubicBezTo>
                    <a:pt x="7" y="401"/>
                    <a:pt x="-10" y="366"/>
                    <a:pt x="4" y="325"/>
                  </a:cubicBezTo>
                  <a:cubicBezTo>
                    <a:pt x="27" y="255"/>
                    <a:pt x="80" y="178"/>
                    <a:pt x="126" y="122"/>
                  </a:cubicBezTo>
                  <a:cubicBezTo>
                    <a:pt x="167" y="71"/>
                    <a:pt x="231" y="11"/>
                    <a:pt x="299" y="0"/>
                  </a:cubicBezTo>
                  <a:cubicBezTo>
                    <a:pt x="367" y="-11"/>
                    <a:pt x="411" y="32"/>
                    <a:pt x="438" y="89"/>
                  </a:cubicBezTo>
                  <a:cubicBezTo>
                    <a:pt x="470" y="157"/>
                    <a:pt x="472" y="251"/>
                    <a:pt x="464" y="325"/>
                  </a:cubicBezTo>
                  <a:cubicBezTo>
                    <a:pt x="456" y="395"/>
                    <a:pt x="436" y="464"/>
                    <a:pt x="420" y="532"/>
                  </a:cubicBezTo>
                  <a:cubicBezTo>
                    <a:pt x="413" y="570"/>
                    <a:pt x="411" y="580"/>
                    <a:pt x="403" y="603"/>
                  </a:cubicBezTo>
                </a:path>
                <a:path w="3121" h="1900" extrusionOk="0">
                  <a:moveTo>
                    <a:pt x="667" y="865"/>
                  </a:moveTo>
                  <a:cubicBezTo>
                    <a:pt x="672" y="881"/>
                    <a:pt x="670" y="874"/>
                    <a:pt x="680" y="886"/>
                  </a:cubicBezTo>
                  <a:cubicBezTo>
                    <a:pt x="695" y="904"/>
                    <a:pt x="716" y="910"/>
                    <a:pt x="741" y="912"/>
                  </a:cubicBezTo>
                  <a:cubicBezTo>
                    <a:pt x="777" y="915"/>
                    <a:pt x="822" y="917"/>
                    <a:pt x="854" y="903"/>
                  </a:cubicBezTo>
                  <a:cubicBezTo>
                    <a:pt x="878" y="892"/>
                    <a:pt x="891" y="877"/>
                    <a:pt x="901" y="852"/>
                  </a:cubicBezTo>
                  <a:cubicBezTo>
                    <a:pt x="911" y="827"/>
                    <a:pt x="908" y="803"/>
                    <a:pt x="888" y="785"/>
                  </a:cubicBezTo>
                  <a:cubicBezTo>
                    <a:pt x="869" y="767"/>
                    <a:pt x="840" y="762"/>
                    <a:pt x="815" y="764"/>
                  </a:cubicBezTo>
                  <a:cubicBezTo>
                    <a:pt x="775" y="767"/>
                    <a:pt x="753" y="792"/>
                    <a:pt x="732" y="823"/>
                  </a:cubicBezTo>
                  <a:cubicBezTo>
                    <a:pt x="700" y="872"/>
                    <a:pt x="692" y="926"/>
                    <a:pt x="685" y="983"/>
                  </a:cubicBezTo>
                  <a:cubicBezTo>
                    <a:pt x="677" y="1050"/>
                    <a:pt x="673" y="1124"/>
                    <a:pt x="689" y="1190"/>
                  </a:cubicBezTo>
                  <a:cubicBezTo>
                    <a:pt x="702" y="1243"/>
                    <a:pt x="733" y="1289"/>
                    <a:pt x="789" y="1304"/>
                  </a:cubicBezTo>
                  <a:cubicBezTo>
                    <a:pt x="839" y="1317"/>
                    <a:pt x="871" y="1308"/>
                    <a:pt x="919" y="1296"/>
                  </a:cubicBezTo>
                </a:path>
                <a:path w="3121" h="1900" extrusionOk="0">
                  <a:moveTo>
                    <a:pt x="1196" y="228"/>
                  </a:moveTo>
                  <a:cubicBezTo>
                    <a:pt x="1177" y="189"/>
                    <a:pt x="1171" y="151"/>
                    <a:pt x="1157" y="110"/>
                  </a:cubicBezTo>
                  <a:cubicBezTo>
                    <a:pt x="1149" y="92"/>
                    <a:pt x="1146" y="88"/>
                    <a:pt x="1148" y="76"/>
                  </a:cubicBezTo>
                  <a:cubicBezTo>
                    <a:pt x="1155" y="85"/>
                    <a:pt x="1167" y="126"/>
                    <a:pt x="1170" y="152"/>
                  </a:cubicBezTo>
                  <a:cubicBezTo>
                    <a:pt x="1181" y="269"/>
                    <a:pt x="1174" y="389"/>
                    <a:pt x="1174" y="506"/>
                  </a:cubicBezTo>
                  <a:cubicBezTo>
                    <a:pt x="1174" y="693"/>
                    <a:pt x="1174" y="881"/>
                    <a:pt x="1174" y="1068"/>
                  </a:cubicBezTo>
                </a:path>
                <a:path w="3121" h="1900" extrusionOk="0">
                  <a:moveTo>
                    <a:pt x="1014" y="1064"/>
                  </a:moveTo>
                  <a:cubicBezTo>
                    <a:pt x="1015" y="1052"/>
                    <a:pt x="1012" y="1041"/>
                    <a:pt x="1018" y="1030"/>
                  </a:cubicBezTo>
                  <a:cubicBezTo>
                    <a:pt x="1031" y="1007"/>
                    <a:pt x="1055" y="1018"/>
                    <a:pt x="1075" y="1013"/>
                  </a:cubicBezTo>
                  <a:cubicBezTo>
                    <a:pt x="1137" y="997"/>
                    <a:pt x="1192" y="984"/>
                    <a:pt x="1256" y="983"/>
                  </a:cubicBezTo>
                  <a:cubicBezTo>
                    <a:pt x="1300" y="982"/>
                    <a:pt x="1334" y="981"/>
                    <a:pt x="1373" y="1000"/>
                  </a:cubicBezTo>
                  <a:cubicBezTo>
                    <a:pt x="1406" y="1015"/>
                    <a:pt x="1430" y="1032"/>
                    <a:pt x="1447" y="1064"/>
                  </a:cubicBezTo>
                  <a:cubicBezTo>
                    <a:pt x="1461" y="1089"/>
                    <a:pt x="1470" y="1118"/>
                    <a:pt x="1482" y="1144"/>
                  </a:cubicBezTo>
                  <a:cubicBezTo>
                    <a:pt x="1492" y="1165"/>
                    <a:pt x="1507" y="1182"/>
                    <a:pt x="1529" y="1190"/>
                  </a:cubicBezTo>
                  <a:cubicBezTo>
                    <a:pt x="1551" y="1198"/>
                    <a:pt x="1576" y="1172"/>
                    <a:pt x="1586" y="1156"/>
                  </a:cubicBezTo>
                  <a:cubicBezTo>
                    <a:pt x="1607" y="1122"/>
                    <a:pt x="1618" y="1077"/>
                    <a:pt x="1620" y="1038"/>
                  </a:cubicBezTo>
                  <a:cubicBezTo>
                    <a:pt x="1624" y="980"/>
                    <a:pt x="1625" y="906"/>
                    <a:pt x="1599" y="852"/>
                  </a:cubicBezTo>
                  <a:cubicBezTo>
                    <a:pt x="1586" y="824"/>
                    <a:pt x="1562" y="822"/>
                    <a:pt x="1538" y="836"/>
                  </a:cubicBezTo>
                  <a:cubicBezTo>
                    <a:pt x="1507" y="855"/>
                    <a:pt x="1494" y="895"/>
                    <a:pt x="1482" y="928"/>
                  </a:cubicBezTo>
                  <a:cubicBezTo>
                    <a:pt x="1468" y="965"/>
                    <a:pt x="1469" y="999"/>
                    <a:pt x="1469" y="1038"/>
                  </a:cubicBezTo>
                  <a:cubicBezTo>
                    <a:pt x="1469" y="1058"/>
                    <a:pt x="1467" y="1088"/>
                    <a:pt x="1486" y="1101"/>
                  </a:cubicBezTo>
                  <a:cubicBezTo>
                    <a:pt x="1497" y="1108"/>
                    <a:pt x="1521" y="1095"/>
                    <a:pt x="1529" y="1089"/>
                  </a:cubicBezTo>
                  <a:cubicBezTo>
                    <a:pt x="1544" y="1077"/>
                    <a:pt x="1552" y="1055"/>
                    <a:pt x="1564" y="1042"/>
                  </a:cubicBezTo>
                  <a:cubicBezTo>
                    <a:pt x="1565" y="1042"/>
                    <a:pt x="1567" y="1042"/>
                    <a:pt x="1568" y="1042"/>
                  </a:cubicBezTo>
                  <a:cubicBezTo>
                    <a:pt x="1570" y="1062"/>
                    <a:pt x="1569" y="1073"/>
                    <a:pt x="1577" y="1093"/>
                  </a:cubicBezTo>
                  <a:cubicBezTo>
                    <a:pt x="1590" y="1126"/>
                    <a:pt x="1599" y="1152"/>
                    <a:pt x="1625" y="1177"/>
                  </a:cubicBezTo>
                  <a:cubicBezTo>
                    <a:pt x="1650" y="1197"/>
                    <a:pt x="1661" y="1205"/>
                    <a:pt x="1681" y="1215"/>
                  </a:cubicBezTo>
                </a:path>
                <a:path w="3121" h="1900" extrusionOk="0">
                  <a:moveTo>
                    <a:pt x="2132" y="1899"/>
                  </a:moveTo>
                  <a:cubicBezTo>
                    <a:pt x="2128" y="1878"/>
                    <a:pt x="2128" y="1853"/>
                    <a:pt x="2123" y="1832"/>
                  </a:cubicBezTo>
                  <a:cubicBezTo>
                    <a:pt x="2103" y="1751"/>
                    <a:pt x="2079" y="1670"/>
                    <a:pt x="2062" y="1587"/>
                  </a:cubicBezTo>
                  <a:cubicBezTo>
                    <a:pt x="2027" y="1412"/>
                    <a:pt x="1986" y="1235"/>
                    <a:pt x="1958" y="1059"/>
                  </a:cubicBezTo>
                  <a:cubicBezTo>
                    <a:pt x="1926" y="852"/>
                    <a:pt x="1906" y="639"/>
                    <a:pt x="1893" y="430"/>
                  </a:cubicBezTo>
                  <a:cubicBezTo>
                    <a:pt x="1887" y="329"/>
                    <a:pt x="1889" y="228"/>
                    <a:pt x="1889" y="127"/>
                  </a:cubicBezTo>
                </a:path>
                <a:path w="3121" h="1900" extrusionOk="0">
                  <a:moveTo>
                    <a:pt x="1625" y="1051"/>
                  </a:moveTo>
                  <a:cubicBezTo>
                    <a:pt x="1643" y="1040"/>
                    <a:pt x="1659" y="1038"/>
                    <a:pt x="1681" y="1030"/>
                  </a:cubicBezTo>
                  <a:cubicBezTo>
                    <a:pt x="1746" y="1005"/>
                    <a:pt x="1807" y="971"/>
                    <a:pt x="1872" y="945"/>
                  </a:cubicBezTo>
                  <a:cubicBezTo>
                    <a:pt x="1924" y="928"/>
                    <a:pt x="1941" y="922"/>
                    <a:pt x="1976" y="912"/>
                  </a:cubicBezTo>
                </a:path>
                <a:path w="3121" h="1900" extrusionOk="0">
                  <a:moveTo>
                    <a:pt x="2240" y="122"/>
                  </a:moveTo>
                  <a:cubicBezTo>
                    <a:pt x="2240" y="122"/>
                    <a:pt x="2236" y="103"/>
                    <a:pt x="2240" y="114"/>
                  </a:cubicBezTo>
                  <a:cubicBezTo>
                    <a:pt x="2255" y="157"/>
                    <a:pt x="2262" y="210"/>
                    <a:pt x="2266" y="257"/>
                  </a:cubicBezTo>
                  <a:cubicBezTo>
                    <a:pt x="2276" y="374"/>
                    <a:pt x="2273" y="495"/>
                    <a:pt x="2270" y="612"/>
                  </a:cubicBezTo>
                  <a:cubicBezTo>
                    <a:pt x="2267" y="746"/>
                    <a:pt x="2257" y="879"/>
                    <a:pt x="2257" y="1013"/>
                  </a:cubicBezTo>
                  <a:cubicBezTo>
                    <a:pt x="2257" y="1040"/>
                    <a:pt x="2257" y="1066"/>
                    <a:pt x="2257" y="1093"/>
                  </a:cubicBezTo>
                </a:path>
                <a:path w="3121" h="1900" extrusionOk="0">
                  <a:moveTo>
                    <a:pt x="2591" y="836"/>
                  </a:moveTo>
                  <a:cubicBezTo>
                    <a:pt x="2592" y="859"/>
                    <a:pt x="2595" y="880"/>
                    <a:pt x="2595" y="903"/>
                  </a:cubicBezTo>
                  <a:cubicBezTo>
                    <a:pt x="2596" y="947"/>
                    <a:pt x="2606" y="990"/>
                    <a:pt x="2626" y="1030"/>
                  </a:cubicBezTo>
                  <a:cubicBezTo>
                    <a:pt x="2637" y="1052"/>
                    <a:pt x="2659" y="1077"/>
                    <a:pt x="2686" y="1072"/>
                  </a:cubicBezTo>
                  <a:cubicBezTo>
                    <a:pt x="2716" y="1067"/>
                    <a:pt x="2738" y="1043"/>
                    <a:pt x="2751" y="1017"/>
                  </a:cubicBezTo>
                  <a:cubicBezTo>
                    <a:pt x="2766" y="986"/>
                    <a:pt x="2776" y="946"/>
                    <a:pt x="2769" y="912"/>
                  </a:cubicBezTo>
                  <a:cubicBezTo>
                    <a:pt x="2763" y="886"/>
                    <a:pt x="2742" y="868"/>
                    <a:pt x="2730" y="848"/>
                  </a:cubicBezTo>
                  <a:cubicBezTo>
                    <a:pt x="2725" y="844"/>
                    <a:pt x="2723" y="843"/>
                    <a:pt x="2730" y="844"/>
                  </a:cubicBezTo>
                  <a:cubicBezTo>
                    <a:pt x="2758" y="845"/>
                    <a:pt x="2785" y="844"/>
                    <a:pt x="2812" y="857"/>
                  </a:cubicBezTo>
                  <a:cubicBezTo>
                    <a:pt x="2863" y="881"/>
                    <a:pt x="2903" y="926"/>
                    <a:pt x="2929" y="975"/>
                  </a:cubicBezTo>
                  <a:cubicBezTo>
                    <a:pt x="2965" y="1044"/>
                    <a:pt x="2994" y="1138"/>
                    <a:pt x="3003" y="1215"/>
                  </a:cubicBezTo>
                  <a:cubicBezTo>
                    <a:pt x="3014" y="1312"/>
                    <a:pt x="3007" y="1420"/>
                    <a:pt x="2990" y="1515"/>
                  </a:cubicBezTo>
                  <a:cubicBezTo>
                    <a:pt x="2984" y="1547"/>
                    <a:pt x="2974" y="1560"/>
                    <a:pt x="2964" y="1578"/>
                  </a:cubicBezTo>
                  <a:cubicBezTo>
                    <a:pt x="2950" y="1547"/>
                    <a:pt x="2938" y="1514"/>
                    <a:pt x="2933" y="1477"/>
                  </a:cubicBezTo>
                  <a:cubicBezTo>
                    <a:pt x="2920" y="1378"/>
                    <a:pt x="2920" y="1272"/>
                    <a:pt x="2925" y="1173"/>
                  </a:cubicBezTo>
                  <a:cubicBezTo>
                    <a:pt x="2930" y="1065"/>
                    <a:pt x="2946" y="973"/>
                    <a:pt x="2985" y="874"/>
                  </a:cubicBezTo>
                  <a:cubicBezTo>
                    <a:pt x="3001" y="834"/>
                    <a:pt x="3013" y="768"/>
                    <a:pt x="3059" y="751"/>
                  </a:cubicBezTo>
                  <a:cubicBezTo>
                    <a:pt x="3065" y="751"/>
                    <a:pt x="3070" y="751"/>
                    <a:pt x="3076" y="751"/>
                  </a:cubicBezTo>
                  <a:cubicBezTo>
                    <a:pt x="3105" y="781"/>
                    <a:pt x="3125" y="791"/>
                    <a:pt x="3120" y="840"/>
                  </a:cubicBezTo>
                  <a:cubicBezTo>
                    <a:pt x="3113" y="912"/>
                    <a:pt x="3081" y="988"/>
                    <a:pt x="3055" y="1055"/>
                  </a:cubicBezTo>
                  <a:cubicBezTo>
                    <a:pt x="3044" y="1083"/>
                    <a:pt x="3033" y="1108"/>
                    <a:pt x="3020" y="113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3" name="Freeform 33">
              <a:extLst>
                <a:ext uri="{FF2B5EF4-FFF2-40B4-BE49-F238E27FC236}">
                  <a16:creationId xmlns:a16="http://schemas.microsoft.com/office/drawing/2014/main" id="{D08312E6-BF4A-0BF9-563C-BDD94D47F6BE}"/>
                </a:ext>
              </a:extLst>
            </p:cNvPr>
            <p:cNvSpPr>
              <a:spLocks noRot="1" noChangeAspect="1" noEditPoints="1" noChangeArrowheads="1" noChangeShapeType="1" noTextEdit="1"/>
            </p:cNvSpPr>
            <p:nvPr/>
          </p:nvSpPr>
          <p:spPr bwMode="auto">
            <a:xfrm>
              <a:off x="4681" y="3340"/>
              <a:ext cx="922" cy="479"/>
            </a:xfrm>
            <a:custGeom>
              <a:avLst/>
              <a:gdLst>
                <a:gd name="T0" fmla="*/ 48 w 4066"/>
                <a:gd name="T1" fmla="*/ 814 h 2115"/>
                <a:gd name="T2" fmla="*/ 0 w 4066"/>
                <a:gd name="T3" fmla="*/ 1173 h 2115"/>
                <a:gd name="T4" fmla="*/ 130 w 4066"/>
                <a:gd name="T5" fmla="*/ 1279 h 2115"/>
                <a:gd name="T6" fmla="*/ 273 w 4066"/>
                <a:gd name="T7" fmla="*/ 1093 h 2115"/>
                <a:gd name="T8" fmla="*/ 317 w 4066"/>
                <a:gd name="T9" fmla="*/ 1257 h 2115"/>
                <a:gd name="T10" fmla="*/ 451 w 4066"/>
                <a:gd name="T11" fmla="*/ 1388 h 2115"/>
                <a:gd name="T12" fmla="*/ 477 w 4066"/>
                <a:gd name="T13" fmla="*/ 1182 h 2115"/>
                <a:gd name="T14" fmla="*/ 408 w 4066"/>
                <a:gd name="T15" fmla="*/ 1101 h 2115"/>
                <a:gd name="T16" fmla="*/ 603 w 4066"/>
                <a:gd name="T17" fmla="*/ 1068 h 2115"/>
                <a:gd name="T18" fmla="*/ 672 w 4066"/>
                <a:gd name="T19" fmla="*/ 1338 h 2115"/>
                <a:gd name="T20" fmla="*/ 650 w 4066"/>
                <a:gd name="T21" fmla="*/ 1401 h 2115"/>
                <a:gd name="T22" fmla="*/ 767 w 4066"/>
                <a:gd name="T23" fmla="*/ 1194 h 2115"/>
                <a:gd name="T24" fmla="*/ 893 w 4066"/>
                <a:gd name="T25" fmla="*/ 1127 h 2115"/>
                <a:gd name="T26" fmla="*/ 906 w 4066"/>
                <a:gd name="T27" fmla="*/ 1342 h 2115"/>
                <a:gd name="T28" fmla="*/ 980 w 4066"/>
                <a:gd name="T29" fmla="*/ 1182 h 2115"/>
                <a:gd name="T30" fmla="*/ 1058 w 4066"/>
                <a:gd name="T31" fmla="*/ 1089 h 2115"/>
                <a:gd name="T32" fmla="*/ 1179 w 4066"/>
                <a:gd name="T33" fmla="*/ 1295 h 2115"/>
                <a:gd name="T34" fmla="*/ 1266 w 4066"/>
                <a:gd name="T35" fmla="*/ 1203 h 2115"/>
                <a:gd name="T36" fmla="*/ 1513 w 4066"/>
                <a:gd name="T37" fmla="*/ 1279 h 2115"/>
                <a:gd name="T38" fmla="*/ 1638 w 4066"/>
                <a:gd name="T39" fmla="*/ 1992 h 2115"/>
                <a:gd name="T40" fmla="*/ 1396 w 4066"/>
                <a:gd name="T41" fmla="*/ 1979 h 2115"/>
                <a:gd name="T42" fmla="*/ 1517 w 4066"/>
                <a:gd name="T43" fmla="*/ 1241 h 2115"/>
                <a:gd name="T44" fmla="*/ 1682 w 4066"/>
                <a:gd name="T45" fmla="*/ 1139 h 2115"/>
                <a:gd name="T46" fmla="*/ 1721 w 4066"/>
                <a:gd name="T47" fmla="*/ 1409 h 2115"/>
                <a:gd name="T48" fmla="*/ 1890 w 4066"/>
                <a:gd name="T49" fmla="*/ 1211 h 2115"/>
                <a:gd name="T50" fmla="*/ 1985 w 4066"/>
                <a:gd name="T51" fmla="*/ 1388 h 2115"/>
                <a:gd name="T52" fmla="*/ 2102 w 4066"/>
                <a:gd name="T53" fmla="*/ 1405 h 2115"/>
                <a:gd name="T54" fmla="*/ 2162 w 4066"/>
                <a:gd name="T55" fmla="*/ 1139 h 2115"/>
                <a:gd name="T56" fmla="*/ 2162 w 4066"/>
                <a:gd name="T57" fmla="*/ 1148 h 2115"/>
                <a:gd name="T58" fmla="*/ 2275 w 4066"/>
                <a:gd name="T59" fmla="*/ 1473 h 2115"/>
                <a:gd name="T60" fmla="*/ 2422 w 4066"/>
                <a:gd name="T61" fmla="*/ 299 h 2115"/>
                <a:gd name="T62" fmla="*/ 2479 w 4066"/>
                <a:gd name="T63" fmla="*/ 945 h 2115"/>
                <a:gd name="T64" fmla="*/ 2466 w 4066"/>
                <a:gd name="T65" fmla="*/ 1253 h 2115"/>
                <a:gd name="T66" fmla="*/ 2604 w 4066"/>
                <a:gd name="T67" fmla="*/ 1236 h 2115"/>
                <a:gd name="T68" fmla="*/ 2903 w 4066"/>
                <a:gd name="T69" fmla="*/ 1182 h 2115"/>
                <a:gd name="T70" fmla="*/ 2908 w 4066"/>
                <a:gd name="T71" fmla="*/ 1025 h 2115"/>
                <a:gd name="T72" fmla="*/ 2760 w 4066"/>
                <a:gd name="T73" fmla="*/ 1042 h 2115"/>
                <a:gd name="T74" fmla="*/ 2830 w 4066"/>
                <a:gd name="T75" fmla="*/ 1329 h 2115"/>
                <a:gd name="T76" fmla="*/ 3025 w 4066"/>
                <a:gd name="T77" fmla="*/ 1253 h 2115"/>
                <a:gd name="T78" fmla="*/ 3220 w 4066"/>
                <a:gd name="T79" fmla="*/ 1291 h 2115"/>
                <a:gd name="T80" fmla="*/ 3363 w 4066"/>
                <a:gd name="T81" fmla="*/ 1397 h 2115"/>
                <a:gd name="T82" fmla="*/ 3462 w 4066"/>
                <a:gd name="T83" fmla="*/ 1139 h 2115"/>
                <a:gd name="T84" fmla="*/ 3701 w 4066"/>
                <a:gd name="T85" fmla="*/ 1093 h 2115"/>
                <a:gd name="T86" fmla="*/ 3679 w 4066"/>
                <a:gd name="T87" fmla="*/ 1426 h 2115"/>
                <a:gd name="T88" fmla="*/ 4039 w 4066"/>
                <a:gd name="T89" fmla="*/ 17 h 2115"/>
                <a:gd name="T90" fmla="*/ 4021 w 4066"/>
                <a:gd name="T91" fmla="*/ 223 h 2115"/>
                <a:gd name="T92" fmla="*/ 4060 w 4066"/>
                <a:gd name="T93" fmla="*/ 1363 h 21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66"/>
                <a:gd name="T142" fmla="*/ 0 h 2115"/>
                <a:gd name="T143" fmla="*/ 4066 w 4066"/>
                <a:gd name="T144" fmla="*/ 2115 h 21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66" h="2115" extrusionOk="0">
                  <a:moveTo>
                    <a:pt x="65" y="793"/>
                  </a:moveTo>
                  <a:cubicBezTo>
                    <a:pt x="57" y="808"/>
                    <a:pt x="54" y="798"/>
                    <a:pt x="48" y="814"/>
                  </a:cubicBezTo>
                  <a:cubicBezTo>
                    <a:pt x="31" y="861"/>
                    <a:pt x="26" y="908"/>
                    <a:pt x="18" y="958"/>
                  </a:cubicBezTo>
                  <a:cubicBezTo>
                    <a:pt x="7" y="1028"/>
                    <a:pt x="-4" y="1102"/>
                    <a:pt x="0" y="1173"/>
                  </a:cubicBezTo>
                  <a:cubicBezTo>
                    <a:pt x="2" y="1214"/>
                    <a:pt x="3" y="1272"/>
                    <a:pt x="39" y="1300"/>
                  </a:cubicBezTo>
                  <a:cubicBezTo>
                    <a:pt x="70" y="1324"/>
                    <a:pt x="106" y="1298"/>
                    <a:pt x="130" y="1279"/>
                  </a:cubicBezTo>
                  <a:cubicBezTo>
                    <a:pt x="175" y="1245"/>
                    <a:pt x="217" y="1198"/>
                    <a:pt x="243" y="1148"/>
                  </a:cubicBezTo>
                  <a:cubicBezTo>
                    <a:pt x="254" y="1127"/>
                    <a:pt x="261" y="1112"/>
                    <a:pt x="273" y="1093"/>
                  </a:cubicBezTo>
                  <a:cubicBezTo>
                    <a:pt x="279" y="1111"/>
                    <a:pt x="278" y="1120"/>
                    <a:pt x="282" y="1139"/>
                  </a:cubicBezTo>
                  <a:cubicBezTo>
                    <a:pt x="290" y="1178"/>
                    <a:pt x="305" y="1219"/>
                    <a:pt x="317" y="1257"/>
                  </a:cubicBezTo>
                  <a:cubicBezTo>
                    <a:pt x="331" y="1301"/>
                    <a:pt x="352" y="1344"/>
                    <a:pt x="386" y="1376"/>
                  </a:cubicBezTo>
                  <a:cubicBezTo>
                    <a:pt x="414" y="1402"/>
                    <a:pt x="422" y="1405"/>
                    <a:pt x="451" y="1388"/>
                  </a:cubicBezTo>
                  <a:cubicBezTo>
                    <a:pt x="486" y="1367"/>
                    <a:pt x="491" y="1333"/>
                    <a:pt x="494" y="1295"/>
                  </a:cubicBezTo>
                  <a:cubicBezTo>
                    <a:pt x="497" y="1255"/>
                    <a:pt x="493" y="1219"/>
                    <a:pt x="477" y="1182"/>
                  </a:cubicBezTo>
                  <a:cubicBezTo>
                    <a:pt x="463" y="1151"/>
                    <a:pt x="438" y="1133"/>
                    <a:pt x="416" y="1110"/>
                  </a:cubicBezTo>
                  <a:cubicBezTo>
                    <a:pt x="409" y="1107"/>
                    <a:pt x="407" y="1107"/>
                    <a:pt x="408" y="1101"/>
                  </a:cubicBezTo>
                  <a:cubicBezTo>
                    <a:pt x="433" y="1097"/>
                    <a:pt x="456" y="1094"/>
                    <a:pt x="481" y="1089"/>
                  </a:cubicBezTo>
                  <a:cubicBezTo>
                    <a:pt x="519" y="1082"/>
                    <a:pt x="563" y="1058"/>
                    <a:pt x="603" y="1068"/>
                  </a:cubicBezTo>
                  <a:cubicBezTo>
                    <a:pt x="640" y="1077"/>
                    <a:pt x="659" y="1103"/>
                    <a:pt x="676" y="1135"/>
                  </a:cubicBezTo>
                  <a:cubicBezTo>
                    <a:pt x="706" y="1190"/>
                    <a:pt x="688" y="1282"/>
                    <a:pt x="672" y="1338"/>
                  </a:cubicBezTo>
                  <a:cubicBezTo>
                    <a:pt x="666" y="1359"/>
                    <a:pt x="657" y="1385"/>
                    <a:pt x="650" y="1405"/>
                  </a:cubicBezTo>
                  <a:cubicBezTo>
                    <a:pt x="650" y="1404"/>
                    <a:pt x="650" y="1402"/>
                    <a:pt x="650" y="1401"/>
                  </a:cubicBezTo>
                  <a:cubicBezTo>
                    <a:pt x="657" y="1381"/>
                    <a:pt x="664" y="1358"/>
                    <a:pt x="676" y="1338"/>
                  </a:cubicBezTo>
                  <a:cubicBezTo>
                    <a:pt x="705" y="1289"/>
                    <a:pt x="739" y="1243"/>
                    <a:pt x="767" y="1194"/>
                  </a:cubicBezTo>
                  <a:cubicBezTo>
                    <a:pt x="787" y="1159"/>
                    <a:pt x="804" y="1113"/>
                    <a:pt x="845" y="1097"/>
                  </a:cubicBezTo>
                  <a:cubicBezTo>
                    <a:pt x="873" y="1086"/>
                    <a:pt x="884" y="1105"/>
                    <a:pt x="893" y="1127"/>
                  </a:cubicBezTo>
                  <a:cubicBezTo>
                    <a:pt x="904" y="1155"/>
                    <a:pt x="905" y="1194"/>
                    <a:pt x="906" y="1224"/>
                  </a:cubicBezTo>
                  <a:cubicBezTo>
                    <a:pt x="908" y="1263"/>
                    <a:pt x="906" y="1303"/>
                    <a:pt x="906" y="1342"/>
                  </a:cubicBezTo>
                  <a:cubicBezTo>
                    <a:pt x="912" y="1331"/>
                    <a:pt x="925" y="1319"/>
                    <a:pt x="932" y="1304"/>
                  </a:cubicBezTo>
                  <a:cubicBezTo>
                    <a:pt x="950" y="1264"/>
                    <a:pt x="963" y="1222"/>
                    <a:pt x="980" y="1182"/>
                  </a:cubicBezTo>
                  <a:cubicBezTo>
                    <a:pt x="997" y="1141"/>
                    <a:pt x="1015" y="1113"/>
                    <a:pt x="1049" y="1089"/>
                  </a:cubicBezTo>
                  <a:cubicBezTo>
                    <a:pt x="1052" y="1089"/>
                    <a:pt x="1055" y="1089"/>
                    <a:pt x="1058" y="1089"/>
                  </a:cubicBezTo>
                  <a:cubicBezTo>
                    <a:pt x="1077" y="1118"/>
                    <a:pt x="1095" y="1148"/>
                    <a:pt x="1114" y="1177"/>
                  </a:cubicBezTo>
                  <a:cubicBezTo>
                    <a:pt x="1138" y="1215"/>
                    <a:pt x="1161" y="1253"/>
                    <a:pt x="1179" y="1295"/>
                  </a:cubicBezTo>
                  <a:cubicBezTo>
                    <a:pt x="1182" y="1304"/>
                    <a:pt x="1185" y="1312"/>
                    <a:pt x="1188" y="1321"/>
                  </a:cubicBezTo>
                </a:path>
                <a:path w="4066" h="2115" extrusionOk="0">
                  <a:moveTo>
                    <a:pt x="1266" y="1203"/>
                  </a:moveTo>
                  <a:cubicBezTo>
                    <a:pt x="1279" y="1200"/>
                    <a:pt x="1295" y="1188"/>
                    <a:pt x="1318" y="1194"/>
                  </a:cubicBezTo>
                  <a:cubicBezTo>
                    <a:pt x="1390" y="1212"/>
                    <a:pt x="1453" y="1229"/>
                    <a:pt x="1513" y="1279"/>
                  </a:cubicBezTo>
                  <a:cubicBezTo>
                    <a:pt x="1601" y="1352"/>
                    <a:pt x="1650" y="1468"/>
                    <a:pt x="1673" y="1578"/>
                  </a:cubicBezTo>
                  <a:cubicBezTo>
                    <a:pt x="1701" y="1712"/>
                    <a:pt x="1694" y="1867"/>
                    <a:pt x="1638" y="1992"/>
                  </a:cubicBezTo>
                  <a:cubicBezTo>
                    <a:pt x="1610" y="2055"/>
                    <a:pt x="1574" y="2101"/>
                    <a:pt x="1504" y="2114"/>
                  </a:cubicBezTo>
                  <a:cubicBezTo>
                    <a:pt x="1436" y="2127"/>
                    <a:pt x="1411" y="2027"/>
                    <a:pt x="1396" y="1979"/>
                  </a:cubicBezTo>
                  <a:cubicBezTo>
                    <a:pt x="1354" y="1843"/>
                    <a:pt x="1356" y="1671"/>
                    <a:pt x="1383" y="1532"/>
                  </a:cubicBezTo>
                  <a:cubicBezTo>
                    <a:pt x="1403" y="1428"/>
                    <a:pt x="1452" y="1324"/>
                    <a:pt x="1517" y="1241"/>
                  </a:cubicBezTo>
                  <a:cubicBezTo>
                    <a:pt x="1554" y="1194"/>
                    <a:pt x="1596" y="1138"/>
                    <a:pt x="1660" y="1135"/>
                  </a:cubicBezTo>
                  <a:cubicBezTo>
                    <a:pt x="1667" y="1136"/>
                    <a:pt x="1675" y="1138"/>
                    <a:pt x="1682" y="1139"/>
                  </a:cubicBezTo>
                  <a:cubicBezTo>
                    <a:pt x="1714" y="1178"/>
                    <a:pt x="1720" y="1197"/>
                    <a:pt x="1721" y="1249"/>
                  </a:cubicBezTo>
                  <a:cubicBezTo>
                    <a:pt x="1722" y="1302"/>
                    <a:pt x="1721" y="1356"/>
                    <a:pt x="1721" y="1409"/>
                  </a:cubicBezTo>
                </a:path>
                <a:path w="4066" h="2115" extrusionOk="0">
                  <a:moveTo>
                    <a:pt x="1872" y="1173"/>
                  </a:moveTo>
                  <a:cubicBezTo>
                    <a:pt x="1877" y="1182"/>
                    <a:pt x="1886" y="1194"/>
                    <a:pt x="1890" y="1211"/>
                  </a:cubicBezTo>
                  <a:cubicBezTo>
                    <a:pt x="1898" y="1243"/>
                    <a:pt x="1920" y="1261"/>
                    <a:pt x="1933" y="1291"/>
                  </a:cubicBezTo>
                  <a:cubicBezTo>
                    <a:pt x="1948" y="1325"/>
                    <a:pt x="1965" y="1356"/>
                    <a:pt x="1985" y="1388"/>
                  </a:cubicBezTo>
                  <a:cubicBezTo>
                    <a:pt x="2001" y="1413"/>
                    <a:pt x="2011" y="1448"/>
                    <a:pt x="2041" y="1456"/>
                  </a:cubicBezTo>
                  <a:cubicBezTo>
                    <a:pt x="2073" y="1464"/>
                    <a:pt x="2089" y="1424"/>
                    <a:pt x="2102" y="1405"/>
                  </a:cubicBezTo>
                  <a:cubicBezTo>
                    <a:pt x="2128" y="1366"/>
                    <a:pt x="2141" y="1320"/>
                    <a:pt x="2149" y="1274"/>
                  </a:cubicBezTo>
                  <a:cubicBezTo>
                    <a:pt x="2157" y="1230"/>
                    <a:pt x="2161" y="1184"/>
                    <a:pt x="2162" y="1139"/>
                  </a:cubicBezTo>
                  <a:cubicBezTo>
                    <a:pt x="2162" y="1131"/>
                    <a:pt x="2162" y="1122"/>
                    <a:pt x="2162" y="1114"/>
                  </a:cubicBezTo>
                  <a:cubicBezTo>
                    <a:pt x="2162" y="1131"/>
                    <a:pt x="2162" y="1131"/>
                    <a:pt x="2162" y="1148"/>
                  </a:cubicBezTo>
                  <a:cubicBezTo>
                    <a:pt x="2162" y="1197"/>
                    <a:pt x="2178" y="1233"/>
                    <a:pt x="2193" y="1279"/>
                  </a:cubicBezTo>
                  <a:cubicBezTo>
                    <a:pt x="2215" y="1349"/>
                    <a:pt x="2236" y="1411"/>
                    <a:pt x="2275" y="1473"/>
                  </a:cubicBezTo>
                </a:path>
                <a:path w="4066" h="2115" extrusionOk="0">
                  <a:moveTo>
                    <a:pt x="2422" y="308"/>
                  </a:moveTo>
                  <a:cubicBezTo>
                    <a:pt x="2422" y="303"/>
                    <a:pt x="2422" y="270"/>
                    <a:pt x="2422" y="299"/>
                  </a:cubicBezTo>
                  <a:cubicBezTo>
                    <a:pt x="2422" y="386"/>
                    <a:pt x="2422" y="474"/>
                    <a:pt x="2431" y="561"/>
                  </a:cubicBezTo>
                  <a:cubicBezTo>
                    <a:pt x="2444" y="689"/>
                    <a:pt x="2459" y="818"/>
                    <a:pt x="2479" y="945"/>
                  </a:cubicBezTo>
                  <a:cubicBezTo>
                    <a:pt x="2500" y="1073"/>
                    <a:pt x="2519" y="1200"/>
                    <a:pt x="2531" y="1329"/>
                  </a:cubicBezTo>
                </a:path>
                <a:path w="4066" h="2115" extrusionOk="0">
                  <a:moveTo>
                    <a:pt x="2466" y="1253"/>
                  </a:moveTo>
                  <a:cubicBezTo>
                    <a:pt x="2482" y="1245"/>
                    <a:pt x="2482" y="1235"/>
                    <a:pt x="2509" y="1232"/>
                  </a:cubicBezTo>
                  <a:cubicBezTo>
                    <a:pt x="2541" y="1229"/>
                    <a:pt x="2573" y="1235"/>
                    <a:pt x="2604" y="1236"/>
                  </a:cubicBezTo>
                  <a:cubicBezTo>
                    <a:pt x="2663" y="1238"/>
                    <a:pt x="2720" y="1236"/>
                    <a:pt x="2778" y="1228"/>
                  </a:cubicBezTo>
                  <a:cubicBezTo>
                    <a:pt x="2815" y="1223"/>
                    <a:pt x="2873" y="1205"/>
                    <a:pt x="2903" y="1182"/>
                  </a:cubicBezTo>
                  <a:cubicBezTo>
                    <a:pt x="2930" y="1162"/>
                    <a:pt x="2951" y="1140"/>
                    <a:pt x="2951" y="1106"/>
                  </a:cubicBezTo>
                  <a:cubicBezTo>
                    <a:pt x="2951" y="1071"/>
                    <a:pt x="2930" y="1051"/>
                    <a:pt x="2908" y="1025"/>
                  </a:cubicBezTo>
                  <a:cubicBezTo>
                    <a:pt x="2884" y="996"/>
                    <a:pt x="2860" y="979"/>
                    <a:pt x="2821" y="983"/>
                  </a:cubicBezTo>
                  <a:cubicBezTo>
                    <a:pt x="2785" y="987"/>
                    <a:pt x="2771" y="1008"/>
                    <a:pt x="2760" y="1042"/>
                  </a:cubicBezTo>
                  <a:cubicBezTo>
                    <a:pt x="2741" y="1099"/>
                    <a:pt x="2739" y="1175"/>
                    <a:pt x="2756" y="1232"/>
                  </a:cubicBezTo>
                  <a:cubicBezTo>
                    <a:pt x="2768" y="1271"/>
                    <a:pt x="2789" y="1316"/>
                    <a:pt x="2830" y="1329"/>
                  </a:cubicBezTo>
                  <a:cubicBezTo>
                    <a:pt x="2862" y="1339"/>
                    <a:pt x="2902" y="1347"/>
                    <a:pt x="2934" y="1329"/>
                  </a:cubicBezTo>
                  <a:cubicBezTo>
                    <a:pt x="2970" y="1309"/>
                    <a:pt x="2997" y="1282"/>
                    <a:pt x="3025" y="1253"/>
                  </a:cubicBezTo>
                  <a:cubicBezTo>
                    <a:pt x="3046" y="1231"/>
                    <a:pt x="3069" y="1200"/>
                    <a:pt x="3103" y="1203"/>
                  </a:cubicBezTo>
                  <a:cubicBezTo>
                    <a:pt x="3139" y="1206"/>
                    <a:pt x="3194" y="1271"/>
                    <a:pt x="3220" y="1291"/>
                  </a:cubicBezTo>
                  <a:cubicBezTo>
                    <a:pt x="3265" y="1327"/>
                    <a:pt x="3308" y="1369"/>
                    <a:pt x="3358" y="1397"/>
                  </a:cubicBezTo>
                  <a:cubicBezTo>
                    <a:pt x="3360" y="1397"/>
                    <a:pt x="3361" y="1397"/>
                    <a:pt x="3363" y="1397"/>
                  </a:cubicBezTo>
                  <a:cubicBezTo>
                    <a:pt x="3365" y="1359"/>
                    <a:pt x="3364" y="1324"/>
                    <a:pt x="3376" y="1287"/>
                  </a:cubicBezTo>
                  <a:cubicBezTo>
                    <a:pt x="3394" y="1233"/>
                    <a:pt x="3426" y="1183"/>
                    <a:pt x="3462" y="1139"/>
                  </a:cubicBezTo>
                  <a:cubicBezTo>
                    <a:pt x="3499" y="1095"/>
                    <a:pt x="3552" y="1050"/>
                    <a:pt x="3610" y="1038"/>
                  </a:cubicBezTo>
                  <a:cubicBezTo>
                    <a:pt x="3652" y="1030"/>
                    <a:pt x="3692" y="1050"/>
                    <a:pt x="3701" y="1093"/>
                  </a:cubicBezTo>
                  <a:cubicBezTo>
                    <a:pt x="3716" y="1167"/>
                    <a:pt x="3700" y="1259"/>
                    <a:pt x="3692" y="1333"/>
                  </a:cubicBezTo>
                  <a:cubicBezTo>
                    <a:pt x="3688" y="1381"/>
                    <a:pt x="3687" y="1396"/>
                    <a:pt x="3679" y="1426"/>
                  </a:cubicBezTo>
                </a:path>
                <a:path w="4066" h="2115" extrusionOk="0">
                  <a:moveTo>
                    <a:pt x="4065" y="0"/>
                  </a:moveTo>
                  <a:cubicBezTo>
                    <a:pt x="4048" y="0"/>
                    <a:pt x="4050" y="2"/>
                    <a:pt x="4039" y="17"/>
                  </a:cubicBezTo>
                  <a:cubicBezTo>
                    <a:pt x="4011" y="56"/>
                    <a:pt x="4021" y="107"/>
                    <a:pt x="4021" y="152"/>
                  </a:cubicBezTo>
                  <a:cubicBezTo>
                    <a:pt x="4021" y="176"/>
                    <a:pt x="4021" y="199"/>
                    <a:pt x="4021" y="223"/>
                  </a:cubicBezTo>
                </a:path>
                <a:path w="4066" h="2115" extrusionOk="0">
                  <a:moveTo>
                    <a:pt x="4047" y="1359"/>
                  </a:moveTo>
                  <a:cubicBezTo>
                    <a:pt x="4047" y="1366"/>
                    <a:pt x="4054" y="1363"/>
                    <a:pt x="4060" y="136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4" name="Freeform 34">
              <a:extLst>
                <a:ext uri="{FF2B5EF4-FFF2-40B4-BE49-F238E27FC236}">
                  <a16:creationId xmlns:a16="http://schemas.microsoft.com/office/drawing/2014/main" id="{3A33D778-2DE0-8709-63BE-FF5C813870CE}"/>
                </a:ext>
              </a:extLst>
            </p:cNvPr>
            <p:cNvSpPr>
              <a:spLocks noRot="1" noChangeAspect="1" noEditPoints="1" noChangeArrowheads="1" noChangeShapeType="1" noTextEdit="1"/>
            </p:cNvSpPr>
            <p:nvPr/>
          </p:nvSpPr>
          <p:spPr bwMode="auto">
            <a:xfrm>
              <a:off x="4896" y="2745"/>
              <a:ext cx="694" cy="614"/>
            </a:xfrm>
            <a:custGeom>
              <a:avLst/>
              <a:gdLst>
                <a:gd name="T0" fmla="*/ 230 w 3060"/>
                <a:gd name="T1" fmla="*/ 1958 h 2706"/>
                <a:gd name="T2" fmla="*/ 148 w 3060"/>
                <a:gd name="T3" fmla="*/ 1984 h 2706"/>
                <a:gd name="T4" fmla="*/ 0 w 3060"/>
                <a:gd name="T5" fmla="*/ 840 h 2706"/>
                <a:gd name="T6" fmla="*/ 169 w 3060"/>
                <a:gd name="T7" fmla="*/ 1578 h 2706"/>
                <a:gd name="T8" fmla="*/ 260 w 3060"/>
                <a:gd name="T9" fmla="*/ 1975 h 2706"/>
                <a:gd name="T10" fmla="*/ 65 w 3060"/>
                <a:gd name="T11" fmla="*/ 135 h 2706"/>
                <a:gd name="T12" fmla="*/ 577 w 3060"/>
                <a:gd name="T13" fmla="*/ 266 h 2706"/>
                <a:gd name="T14" fmla="*/ 2882 w 3060"/>
                <a:gd name="T15" fmla="*/ 287 h 2706"/>
                <a:gd name="T16" fmla="*/ 3033 w 3060"/>
                <a:gd name="T17" fmla="*/ 1984 h 2706"/>
                <a:gd name="T18" fmla="*/ 3051 w 3060"/>
                <a:gd name="T19" fmla="*/ 2313 h 2706"/>
                <a:gd name="T20" fmla="*/ 1660 w 3060"/>
                <a:gd name="T21" fmla="*/ 2452 h 2706"/>
                <a:gd name="T22" fmla="*/ 633 w 3060"/>
                <a:gd name="T23" fmla="*/ 2536 h 2706"/>
                <a:gd name="T24" fmla="*/ 512 w 3060"/>
                <a:gd name="T25" fmla="*/ 641 h 2706"/>
                <a:gd name="T26" fmla="*/ 351 w 3060"/>
                <a:gd name="T27" fmla="*/ 933 h 2706"/>
                <a:gd name="T28" fmla="*/ 408 w 3060"/>
                <a:gd name="T29" fmla="*/ 2089 h 2706"/>
                <a:gd name="T30" fmla="*/ 269 w 3060"/>
                <a:gd name="T31" fmla="*/ 2076 h 2706"/>
                <a:gd name="T32" fmla="*/ 421 w 3060"/>
                <a:gd name="T33" fmla="*/ 591 h 2706"/>
                <a:gd name="T34" fmla="*/ 624 w 3060"/>
                <a:gd name="T35" fmla="*/ 2089 h 2706"/>
                <a:gd name="T36" fmla="*/ 763 w 3060"/>
                <a:gd name="T37" fmla="*/ 1507 h 2706"/>
                <a:gd name="T38" fmla="*/ 962 w 3060"/>
                <a:gd name="T39" fmla="*/ 933 h 2706"/>
                <a:gd name="T40" fmla="*/ 893 w 3060"/>
                <a:gd name="T41" fmla="*/ 2026 h 2706"/>
                <a:gd name="T42" fmla="*/ 637 w 3060"/>
                <a:gd name="T43" fmla="*/ 954 h 2706"/>
                <a:gd name="T44" fmla="*/ 741 w 3060"/>
                <a:gd name="T45" fmla="*/ 1574 h 2706"/>
                <a:gd name="T46" fmla="*/ 698 w 3060"/>
                <a:gd name="T47" fmla="*/ 2005 h 2706"/>
                <a:gd name="T48" fmla="*/ 1084 w 3060"/>
                <a:gd name="T49" fmla="*/ 958 h 2706"/>
                <a:gd name="T50" fmla="*/ 1110 w 3060"/>
                <a:gd name="T51" fmla="*/ 2034 h 2706"/>
                <a:gd name="T52" fmla="*/ 1317 w 3060"/>
                <a:gd name="T53" fmla="*/ 903 h 2706"/>
                <a:gd name="T54" fmla="*/ 1439 w 3060"/>
                <a:gd name="T55" fmla="*/ 1089 h 2706"/>
                <a:gd name="T56" fmla="*/ 1595 w 3060"/>
                <a:gd name="T57" fmla="*/ 1967 h 2706"/>
                <a:gd name="T58" fmla="*/ 1855 w 3060"/>
                <a:gd name="T59" fmla="*/ 1228 h 2706"/>
                <a:gd name="T60" fmla="*/ 2201 w 3060"/>
                <a:gd name="T61" fmla="*/ 886 h 2706"/>
                <a:gd name="T62" fmla="*/ 2292 w 3060"/>
                <a:gd name="T63" fmla="*/ 1912 h 2706"/>
                <a:gd name="T64" fmla="*/ 2487 w 3060"/>
                <a:gd name="T65" fmla="*/ 646 h 2706"/>
                <a:gd name="T66" fmla="*/ 2643 w 3060"/>
                <a:gd name="T67" fmla="*/ 1844 h 2706"/>
                <a:gd name="T68" fmla="*/ 2765 w 3060"/>
                <a:gd name="T69" fmla="*/ 1895 h 2706"/>
                <a:gd name="T70" fmla="*/ 2851 w 3060"/>
                <a:gd name="T71" fmla="*/ 1220 h 2706"/>
                <a:gd name="T72" fmla="*/ 2886 w 3060"/>
                <a:gd name="T73" fmla="*/ 1967 h 2706"/>
                <a:gd name="T74" fmla="*/ 2877 w 3060"/>
                <a:gd name="T75" fmla="*/ 1697 h 2706"/>
                <a:gd name="T76" fmla="*/ 2453 w 3060"/>
                <a:gd name="T77" fmla="*/ 705 h 2706"/>
                <a:gd name="T78" fmla="*/ 2435 w 3060"/>
                <a:gd name="T79" fmla="*/ 1190 h 2706"/>
                <a:gd name="T80" fmla="*/ 2245 w 3060"/>
                <a:gd name="T81" fmla="*/ 1697 h 2706"/>
                <a:gd name="T82" fmla="*/ 1772 w 3060"/>
                <a:gd name="T83" fmla="*/ 874 h 2706"/>
                <a:gd name="T84" fmla="*/ 1556 w 3060"/>
                <a:gd name="T85" fmla="*/ 903 h 2706"/>
                <a:gd name="T86" fmla="*/ 1413 w 3060"/>
                <a:gd name="T87" fmla="*/ 1794 h 2706"/>
                <a:gd name="T88" fmla="*/ 1456 w 3060"/>
                <a:gd name="T89" fmla="*/ 899 h 2706"/>
                <a:gd name="T90" fmla="*/ 1387 w 3060"/>
                <a:gd name="T91" fmla="*/ 2026 h 2706"/>
                <a:gd name="T92" fmla="*/ 880 w 3060"/>
                <a:gd name="T93" fmla="*/ 2515 h 2706"/>
                <a:gd name="T94" fmla="*/ 265 w 3060"/>
                <a:gd name="T95" fmla="*/ 2477 h 2706"/>
                <a:gd name="T96" fmla="*/ 581 w 3060"/>
                <a:gd name="T97" fmla="*/ 2697 h 2706"/>
                <a:gd name="T98" fmla="*/ 113 w 3060"/>
                <a:gd name="T99" fmla="*/ 2549 h 2706"/>
                <a:gd name="T100" fmla="*/ 182 w 3060"/>
                <a:gd name="T101" fmla="*/ 1971 h 2706"/>
                <a:gd name="T102" fmla="*/ 182 w 3060"/>
                <a:gd name="T103" fmla="*/ 2469 h 27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060"/>
                <a:gd name="T157" fmla="*/ 0 h 2706"/>
                <a:gd name="T158" fmla="*/ 3060 w 3060"/>
                <a:gd name="T159" fmla="*/ 2706 h 27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060" h="2706" extrusionOk="0">
                  <a:moveTo>
                    <a:pt x="187" y="688"/>
                  </a:moveTo>
                  <a:cubicBezTo>
                    <a:pt x="180" y="795"/>
                    <a:pt x="173" y="904"/>
                    <a:pt x="178" y="1013"/>
                  </a:cubicBezTo>
                  <a:cubicBezTo>
                    <a:pt x="190" y="1299"/>
                    <a:pt x="131" y="1733"/>
                    <a:pt x="217" y="2005"/>
                  </a:cubicBezTo>
                  <a:cubicBezTo>
                    <a:pt x="232" y="1990"/>
                    <a:pt x="236" y="1979"/>
                    <a:pt x="230" y="1958"/>
                  </a:cubicBezTo>
                  <a:cubicBezTo>
                    <a:pt x="230" y="1414"/>
                    <a:pt x="351" y="-145"/>
                    <a:pt x="208" y="380"/>
                  </a:cubicBezTo>
                  <a:cubicBezTo>
                    <a:pt x="175" y="502"/>
                    <a:pt x="182" y="651"/>
                    <a:pt x="174" y="776"/>
                  </a:cubicBezTo>
                  <a:cubicBezTo>
                    <a:pt x="155" y="1076"/>
                    <a:pt x="150" y="1380"/>
                    <a:pt x="148" y="1680"/>
                  </a:cubicBezTo>
                  <a:cubicBezTo>
                    <a:pt x="147" y="1781"/>
                    <a:pt x="145" y="1885"/>
                    <a:pt x="148" y="1984"/>
                  </a:cubicBezTo>
                  <a:cubicBezTo>
                    <a:pt x="153" y="1919"/>
                    <a:pt x="161" y="1854"/>
                    <a:pt x="165" y="1789"/>
                  </a:cubicBezTo>
                  <a:cubicBezTo>
                    <a:pt x="188" y="1397"/>
                    <a:pt x="225" y="861"/>
                    <a:pt x="52" y="498"/>
                  </a:cubicBezTo>
                  <a:cubicBezTo>
                    <a:pt x="40" y="474"/>
                    <a:pt x="26" y="492"/>
                    <a:pt x="13" y="468"/>
                  </a:cubicBezTo>
                  <a:cubicBezTo>
                    <a:pt x="4" y="592"/>
                    <a:pt x="-3" y="714"/>
                    <a:pt x="0" y="840"/>
                  </a:cubicBezTo>
                  <a:cubicBezTo>
                    <a:pt x="5" y="1063"/>
                    <a:pt x="38" y="1282"/>
                    <a:pt x="70" y="1502"/>
                  </a:cubicBezTo>
                  <a:cubicBezTo>
                    <a:pt x="86" y="1614"/>
                    <a:pt x="81" y="1758"/>
                    <a:pt x="122" y="1865"/>
                  </a:cubicBezTo>
                  <a:cubicBezTo>
                    <a:pt x="133" y="1894"/>
                    <a:pt x="132" y="1948"/>
                    <a:pt x="156" y="1891"/>
                  </a:cubicBezTo>
                  <a:cubicBezTo>
                    <a:pt x="191" y="1809"/>
                    <a:pt x="169" y="1664"/>
                    <a:pt x="169" y="1578"/>
                  </a:cubicBezTo>
                  <a:cubicBezTo>
                    <a:pt x="171" y="1138"/>
                    <a:pt x="165" y="697"/>
                    <a:pt x="165" y="257"/>
                  </a:cubicBezTo>
                  <a:cubicBezTo>
                    <a:pt x="165" y="162"/>
                    <a:pt x="165" y="139"/>
                    <a:pt x="165" y="80"/>
                  </a:cubicBezTo>
                  <a:cubicBezTo>
                    <a:pt x="172" y="30"/>
                    <a:pt x="169" y="-47"/>
                    <a:pt x="169" y="63"/>
                  </a:cubicBezTo>
                  <a:cubicBezTo>
                    <a:pt x="171" y="451"/>
                    <a:pt x="4" y="1686"/>
                    <a:pt x="260" y="1975"/>
                  </a:cubicBezTo>
                  <a:cubicBezTo>
                    <a:pt x="283" y="2001"/>
                    <a:pt x="268" y="1907"/>
                    <a:pt x="278" y="1874"/>
                  </a:cubicBezTo>
                  <a:cubicBezTo>
                    <a:pt x="297" y="1552"/>
                    <a:pt x="282" y="1241"/>
                    <a:pt x="252" y="920"/>
                  </a:cubicBezTo>
                  <a:cubicBezTo>
                    <a:pt x="231" y="693"/>
                    <a:pt x="253" y="373"/>
                    <a:pt x="117" y="181"/>
                  </a:cubicBezTo>
                  <a:cubicBezTo>
                    <a:pt x="102" y="160"/>
                    <a:pt x="77" y="151"/>
                    <a:pt x="65" y="135"/>
                  </a:cubicBezTo>
                  <a:cubicBezTo>
                    <a:pt x="59" y="128"/>
                    <a:pt x="56" y="115"/>
                    <a:pt x="52" y="110"/>
                  </a:cubicBezTo>
                  <a:cubicBezTo>
                    <a:pt x="72" y="119"/>
                    <a:pt x="95" y="134"/>
                    <a:pt x="117" y="143"/>
                  </a:cubicBezTo>
                  <a:cubicBezTo>
                    <a:pt x="168" y="165"/>
                    <a:pt x="202" y="177"/>
                    <a:pt x="256" y="190"/>
                  </a:cubicBezTo>
                  <a:cubicBezTo>
                    <a:pt x="362" y="216"/>
                    <a:pt x="470" y="244"/>
                    <a:pt x="577" y="266"/>
                  </a:cubicBezTo>
                  <a:cubicBezTo>
                    <a:pt x="737" y="299"/>
                    <a:pt x="889" y="340"/>
                    <a:pt x="1053" y="359"/>
                  </a:cubicBezTo>
                  <a:cubicBezTo>
                    <a:pt x="1455" y="404"/>
                    <a:pt x="1887" y="396"/>
                    <a:pt x="2288" y="350"/>
                  </a:cubicBezTo>
                  <a:cubicBezTo>
                    <a:pt x="2452" y="331"/>
                    <a:pt x="2614" y="284"/>
                    <a:pt x="2778" y="278"/>
                  </a:cubicBezTo>
                  <a:cubicBezTo>
                    <a:pt x="2815" y="277"/>
                    <a:pt x="2847" y="285"/>
                    <a:pt x="2882" y="287"/>
                  </a:cubicBezTo>
                  <a:cubicBezTo>
                    <a:pt x="2896" y="321"/>
                    <a:pt x="2921" y="332"/>
                    <a:pt x="2929" y="371"/>
                  </a:cubicBezTo>
                  <a:cubicBezTo>
                    <a:pt x="2935" y="400"/>
                    <a:pt x="2928" y="464"/>
                    <a:pt x="2929" y="481"/>
                  </a:cubicBezTo>
                  <a:cubicBezTo>
                    <a:pt x="2933" y="600"/>
                    <a:pt x="2943" y="717"/>
                    <a:pt x="2955" y="836"/>
                  </a:cubicBezTo>
                  <a:cubicBezTo>
                    <a:pt x="2992" y="1220"/>
                    <a:pt x="3016" y="1599"/>
                    <a:pt x="3033" y="1984"/>
                  </a:cubicBezTo>
                  <a:cubicBezTo>
                    <a:pt x="3038" y="2085"/>
                    <a:pt x="3040" y="2187"/>
                    <a:pt x="3046" y="2287"/>
                  </a:cubicBezTo>
                  <a:cubicBezTo>
                    <a:pt x="3047" y="2302"/>
                    <a:pt x="3051" y="2336"/>
                    <a:pt x="3051" y="2342"/>
                  </a:cubicBezTo>
                  <a:cubicBezTo>
                    <a:pt x="3051" y="2348"/>
                    <a:pt x="3055" y="2349"/>
                    <a:pt x="3055" y="2355"/>
                  </a:cubicBezTo>
                  <a:cubicBezTo>
                    <a:pt x="3046" y="2352"/>
                    <a:pt x="3075" y="2310"/>
                    <a:pt x="3051" y="2313"/>
                  </a:cubicBezTo>
                  <a:cubicBezTo>
                    <a:pt x="3021" y="2317"/>
                    <a:pt x="2994" y="2333"/>
                    <a:pt x="2964" y="2338"/>
                  </a:cubicBezTo>
                  <a:cubicBezTo>
                    <a:pt x="2904" y="2348"/>
                    <a:pt x="2843" y="2363"/>
                    <a:pt x="2782" y="2368"/>
                  </a:cubicBezTo>
                  <a:cubicBezTo>
                    <a:pt x="2563" y="2384"/>
                    <a:pt x="2343" y="2390"/>
                    <a:pt x="2123" y="2406"/>
                  </a:cubicBezTo>
                  <a:cubicBezTo>
                    <a:pt x="1968" y="2417"/>
                    <a:pt x="1815" y="2441"/>
                    <a:pt x="1660" y="2452"/>
                  </a:cubicBezTo>
                  <a:cubicBezTo>
                    <a:pt x="1474" y="2465"/>
                    <a:pt x="1287" y="2473"/>
                    <a:pt x="1101" y="2465"/>
                  </a:cubicBezTo>
                  <a:cubicBezTo>
                    <a:pt x="1015" y="2461"/>
                    <a:pt x="928" y="2446"/>
                    <a:pt x="845" y="2439"/>
                  </a:cubicBezTo>
                  <a:cubicBezTo>
                    <a:pt x="765" y="2432"/>
                    <a:pt x="737" y="2443"/>
                    <a:pt x="672" y="2486"/>
                  </a:cubicBezTo>
                  <a:cubicBezTo>
                    <a:pt x="649" y="2502"/>
                    <a:pt x="650" y="2559"/>
                    <a:pt x="633" y="2536"/>
                  </a:cubicBezTo>
                  <a:cubicBezTo>
                    <a:pt x="613" y="2508"/>
                    <a:pt x="643" y="2469"/>
                    <a:pt x="642" y="2435"/>
                  </a:cubicBezTo>
                  <a:cubicBezTo>
                    <a:pt x="631" y="2068"/>
                    <a:pt x="583" y="1715"/>
                    <a:pt x="551" y="1350"/>
                  </a:cubicBezTo>
                  <a:cubicBezTo>
                    <a:pt x="539" y="1219"/>
                    <a:pt x="528" y="1089"/>
                    <a:pt x="520" y="958"/>
                  </a:cubicBezTo>
                  <a:cubicBezTo>
                    <a:pt x="516" y="852"/>
                    <a:pt x="513" y="747"/>
                    <a:pt x="512" y="641"/>
                  </a:cubicBezTo>
                  <a:cubicBezTo>
                    <a:pt x="512" y="1047"/>
                    <a:pt x="533" y="1451"/>
                    <a:pt x="533" y="1857"/>
                  </a:cubicBezTo>
                  <a:cubicBezTo>
                    <a:pt x="535" y="1871"/>
                    <a:pt x="545" y="2041"/>
                    <a:pt x="551" y="1950"/>
                  </a:cubicBezTo>
                  <a:cubicBezTo>
                    <a:pt x="569" y="1666"/>
                    <a:pt x="490" y="1373"/>
                    <a:pt x="421" y="1101"/>
                  </a:cubicBezTo>
                  <a:cubicBezTo>
                    <a:pt x="411" y="1061"/>
                    <a:pt x="387" y="911"/>
                    <a:pt x="351" y="933"/>
                  </a:cubicBezTo>
                  <a:cubicBezTo>
                    <a:pt x="283" y="975"/>
                    <a:pt x="306" y="1288"/>
                    <a:pt x="304" y="1350"/>
                  </a:cubicBezTo>
                  <a:cubicBezTo>
                    <a:pt x="296" y="1541"/>
                    <a:pt x="300" y="1728"/>
                    <a:pt x="338" y="1916"/>
                  </a:cubicBezTo>
                  <a:cubicBezTo>
                    <a:pt x="351" y="1982"/>
                    <a:pt x="367" y="2039"/>
                    <a:pt x="395" y="2097"/>
                  </a:cubicBezTo>
                  <a:cubicBezTo>
                    <a:pt x="399" y="2094"/>
                    <a:pt x="404" y="2092"/>
                    <a:pt x="408" y="2089"/>
                  </a:cubicBezTo>
                  <a:cubicBezTo>
                    <a:pt x="427" y="1948"/>
                    <a:pt x="432" y="1842"/>
                    <a:pt x="416" y="1697"/>
                  </a:cubicBezTo>
                  <a:cubicBezTo>
                    <a:pt x="394" y="1502"/>
                    <a:pt x="375" y="1275"/>
                    <a:pt x="312" y="1089"/>
                  </a:cubicBezTo>
                  <a:cubicBezTo>
                    <a:pt x="285" y="1010"/>
                    <a:pt x="286" y="1018"/>
                    <a:pt x="269" y="1097"/>
                  </a:cubicBezTo>
                  <a:cubicBezTo>
                    <a:pt x="201" y="1405"/>
                    <a:pt x="256" y="1765"/>
                    <a:pt x="269" y="2076"/>
                  </a:cubicBezTo>
                  <a:cubicBezTo>
                    <a:pt x="274" y="2203"/>
                    <a:pt x="262" y="2389"/>
                    <a:pt x="325" y="2482"/>
                  </a:cubicBezTo>
                  <a:cubicBezTo>
                    <a:pt x="330" y="2458"/>
                    <a:pt x="332" y="2448"/>
                    <a:pt x="330" y="2431"/>
                  </a:cubicBezTo>
                  <a:cubicBezTo>
                    <a:pt x="330" y="2122"/>
                    <a:pt x="313" y="1815"/>
                    <a:pt x="308" y="1507"/>
                  </a:cubicBezTo>
                  <a:cubicBezTo>
                    <a:pt x="304" y="1219"/>
                    <a:pt x="285" y="852"/>
                    <a:pt x="421" y="591"/>
                  </a:cubicBezTo>
                  <a:cubicBezTo>
                    <a:pt x="428" y="587"/>
                    <a:pt x="435" y="582"/>
                    <a:pt x="442" y="578"/>
                  </a:cubicBezTo>
                  <a:cubicBezTo>
                    <a:pt x="484" y="731"/>
                    <a:pt x="485" y="881"/>
                    <a:pt x="494" y="1042"/>
                  </a:cubicBezTo>
                  <a:cubicBezTo>
                    <a:pt x="510" y="1338"/>
                    <a:pt x="431" y="1808"/>
                    <a:pt x="551" y="2085"/>
                  </a:cubicBezTo>
                  <a:cubicBezTo>
                    <a:pt x="580" y="2153"/>
                    <a:pt x="589" y="2143"/>
                    <a:pt x="624" y="2089"/>
                  </a:cubicBezTo>
                  <a:cubicBezTo>
                    <a:pt x="765" y="1874"/>
                    <a:pt x="767" y="1494"/>
                    <a:pt x="780" y="1249"/>
                  </a:cubicBezTo>
                  <a:cubicBezTo>
                    <a:pt x="783" y="1187"/>
                    <a:pt x="803" y="906"/>
                    <a:pt x="802" y="916"/>
                  </a:cubicBezTo>
                  <a:cubicBezTo>
                    <a:pt x="798" y="982"/>
                    <a:pt x="796" y="1009"/>
                    <a:pt x="793" y="1055"/>
                  </a:cubicBezTo>
                  <a:cubicBezTo>
                    <a:pt x="777" y="1205"/>
                    <a:pt x="766" y="1356"/>
                    <a:pt x="763" y="1507"/>
                  </a:cubicBezTo>
                  <a:cubicBezTo>
                    <a:pt x="762" y="1559"/>
                    <a:pt x="785" y="2265"/>
                    <a:pt x="802" y="2258"/>
                  </a:cubicBezTo>
                  <a:cubicBezTo>
                    <a:pt x="858" y="2235"/>
                    <a:pt x="878" y="1998"/>
                    <a:pt x="884" y="1954"/>
                  </a:cubicBezTo>
                  <a:cubicBezTo>
                    <a:pt x="925" y="1651"/>
                    <a:pt x="923" y="1346"/>
                    <a:pt x="949" y="1042"/>
                  </a:cubicBezTo>
                  <a:cubicBezTo>
                    <a:pt x="953" y="1006"/>
                    <a:pt x="958" y="969"/>
                    <a:pt x="962" y="933"/>
                  </a:cubicBezTo>
                  <a:cubicBezTo>
                    <a:pt x="965" y="886"/>
                    <a:pt x="968" y="840"/>
                    <a:pt x="971" y="793"/>
                  </a:cubicBezTo>
                  <a:cubicBezTo>
                    <a:pt x="970" y="863"/>
                    <a:pt x="967" y="933"/>
                    <a:pt x="967" y="1004"/>
                  </a:cubicBezTo>
                  <a:cubicBezTo>
                    <a:pt x="966" y="1203"/>
                    <a:pt x="952" y="1405"/>
                    <a:pt x="941" y="1604"/>
                  </a:cubicBezTo>
                  <a:cubicBezTo>
                    <a:pt x="933" y="1745"/>
                    <a:pt x="1023" y="2083"/>
                    <a:pt x="893" y="2026"/>
                  </a:cubicBezTo>
                  <a:cubicBezTo>
                    <a:pt x="890" y="2025"/>
                    <a:pt x="882" y="2037"/>
                    <a:pt x="867" y="1984"/>
                  </a:cubicBezTo>
                  <a:cubicBezTo>
                    <a:pt x="841" y="1892"/>
                    <a:pt x="854" y="1759"/>
                    <a:pt x="841" y="1663"/>
                  </a:cubicBezTo>
                  <a:cubicBezTo>
                    <a:pt x="812" y="1444"/>
                    <a:pt x="790" y="1201"/>
                    <a:pt x="715" y="992"/>
                  </a:cubicBezTo>
                  <a:cubicBezTo>
                    <a:pt x="692" y="927"/>
                    <a:pt x="683" y="884"/>
                    <a:pt x="637" y="954"/>
                  </a:cubicBezTo>
                  <a:cubicBezTo>
                    <a:pt x="589" y="1027"/>
                    <a:pt x="606" y="1221"/>
                    <a:pt x="603" y="1304"/>
                  </a:cubicBezTo>
                  <a:cubicBezTo>
                    <a:pt x="600" y="1395"/>
                    <a:pt x="611" y="1480"/>
                    <a:pt x="620" y="1570"/>
                  </a:cubicBezTo>
                  <a:cubicBezTo>
                    <a:pt x="636" y="1599"/>
                    <a:pt x="610" y="1685"/>
                    <a:pt x="672" y="1688"/>
                  </a:cubicBezTo>
                  <a:cubicBezTo>
                    <a:pt x="713" y="1690"/>
                    <a:pt x="731" y="1603"/>
                    <a:pt x="741" y="1574"/>
                  </a:cubicBezTo>
                  <a:cubicBezTo>
                    <a:pt x="814" y="1365"/>
                    <a:pt x="806" y="1030"/>
                    <a:pt x="746" y="819"/>
                  </a:cubicBezTo>
                  <a:cubicBezTo>
                    <a:pt x="735" y="783"/>
                    <a:pt x="738" y="770"/>
                    <a:pt x="711" y="772"/>
                  </a:cubicBezTo>
                  <a:cubicBezTo>
                    <a:pt x="694" y="840"/>
                    <a:pt x="670" y="915"/>
                    <a:pt x="659" y="992"/>
                  </a:cubicBezTo>
                  <a:cubicBezTo>
                    <a:pt x="613" y="1318"/>
                    <a:pt x="649" y="1681"/>
                    <a:pt x="698" y="2005"/>
                  </a:cubicBezTo>
                  <a:cubicBezTo>
                    <a:pt x="705" y="2052"/>
                    <a:pt x="745" y="2390"/>
                    <a:pt x="828" y="2401"/>
                  </a:cubicBezTo>
                  <a:cubicBezTo>
                    <a:pt x="893" y="2409"/>
                    <a:pt x="933" y="2297"/>
                    <a:pt x="949" y="2254"/>
                  </a:cubicBezTo>
                  <a:cubicBezTo>
                    <a:pt x="1082" y="1887"/>
                    <a:pt x="1054" y="1471"/>
                    <a:pt x="1075" y="1089"/>
                  </a:cubicBezTo>
                  <a:cubicBezTo>
                    <a:pt x="1078" y="1045"/>
                    <a:pt x="1081" y="1002"/>
                    <a:pt x="1084" y="958"/>
                  </a:cubicBezTo>
                  <a:cubicBezTo>
                    <a:pt x="1092" y="882"/>
                    <a:pt x="1167" y="708"/>
                    <a:pt x="1097" y="739"/>
                  </a:cubicBezTo>
                  <a:cubicBezTo>
                    <a:pt x="1091" y="782"/>
                    <a:pt x="1089" y="800"/>
                    <a:pt x="1084" y="831"/>
                  </a:cubicBezTo>
                  <a:cubicBezTo>
                    <a:pt x="1055" y="1143"/>
                    <a:pt x="1029" y="1469"/>
                    <a:pt x="1062" y="1781"/>
                  </a:cubicBezTo>
                  <a:cubicBezTo>
                    <a:pt x="1065" y="1813"/>
                    <a:pt x="1068" y="2018"/>
                    <a:pt x="1110" y="2034"/>
                  </a:cubicBezTo>
                  <a:cubicBezTo>
                    <a:pt x="1157" y="2052"/>
                    <a:pt x="1177" y="1943"/>
                    <a:pt x="1187" y="1920"/>
                  </a:cubicBezTo>
                  <a:cubicBezTo>
                    <a:pt x="1294" y="1659"/>
                    <a:pt x="1265" y="1338"/>
                    <a:pt x="1291" y="1063"/>
                  </a:cubicBezTo>
                  <a:cubicBezTo>
                    <a:pt x="1303" y="965"/>
                    <a:pt x="1306" y="937"/>
                    <a:pt x="1317" y="874"/>
                  </a:cubicBezTo>
                  <a:cubicBezTo>
                    <a:pt x="1315" y="922"/>
                    <a:pt x="1322" y="855"/>
                    <a:pt x="1317" y="903"/>
                  </a:cubicBezTo>
                  <a:cubicBezTo>
                    <a:pt x="1282" y="1243"/>
                    <a:pt x="1296" y="1582"/>
                    <a:pt x="1300" y="1924"/>
                  </a:cubicBezTo>
                  <a:cubicBezTo>
                    <a:pt x="1300" y="1937"/>
                    <a:pt x="1284" y="2172"/>
                    <a:pt x="1330" y="2178"/>
                  </a:cubicBezTo>
                  <a:cubicBezTo>
                    <a:pt x="1366" y="2183"/>
                    <a:pt x="1376" y="2037"/>
                    <a:pt x="1382" y="2013"/>
                  </a:cubicBezTo>
                  <a:cubicBezTo>
                    <a:pt x="1451" y="1717"/>
                    <a:pt x="1433" y="1390"/>
                    <a:pt x="1439" y="1089"/>
                  </a:cubicBezTo>
                  <a:cubicBezTo>
                    <a:pt x="1439" y="959"/>
                    <a:pt x="1438" y="926"/>
                    <a:pt x="1443" y="844"/>
                  </a:cubicBezTo>
                  <a:cubicBezTo>
                    <a:pt x="1443" y="842"/>
                    <a:pt x="1453" y="637"/>
                    <a:pt x="1456" y="747"/>
                  </a:cubicBezTo>
                  <a:cubicBezTo>
                    <a:pt x="1463" y="1040"/>
                    <a:pt x="1460" y="1329"/>
                    <a:pt x="1491" y="1621"/>
                  </a:cubicBezTo>
                  <a:cubicBezTo>
                    <a:pt x="1496" y="1668"/>
                    <a:pt x="1503" y="1981"/>
                    <a:pt x="1595" y="1967"/>
                  </a:cubicBezTo>
                  <a:cubicBezTo>
                    <a:pt x="1662" y="1957"/>
                    <a:pt x="1688" y="1853"/>
                    <a:pt x="1712" y="1798"/>
                  </a:cubicBezTo>
                  <a:cubicBezTo>
                    <a:pt x="1835" y="1517"/>
                    <a:pt x="1854" y="1202"/>
                    <a:pt x="1898" y="903"/>
                  </a:cubicBezTo>
                  <a:cubicBezTo>
                    <a:pt x="1909" y="803"/>
                    <a:pt x="1960" y="517"/>
                    <a:pt x="1928" y="612"/>
                  </a:cubicBezTo>
                  <a:cubicBezTo>
                    <a:pt x="1865" y="800"/>
                    <a:pt x="1868" y="1033"/>
                    <a:pt x="1855" y="1228"/>
                  </a:cubicBezTo>
                  <a:cubicBezTo>
                    <a:pt x="1838" y="1483"/>
                    <a:pt x="1807" y="1779"/>
                    <a:pt x="1889" y="2026"/>
                  </a:cubicBezTo>
                  <a:cubicBezTo>
                    <a:pt x="1905" y="2075"/>
                    <a:pt x="1928" y="2141"/>
                    <a:pt x="1980" y="2097"/>
                  </a:cubicBezTo>
                  <a:cubicBezTo>
                    <a:pt x="2112" y="1986"/>
                    <a:pt x="2119" y="1519"/>
                    <a:pt x="2136" y="1367"/>
                  </a:cubicBezTo>
                  <a:cubicBezTo>
                    <a:pt x="2154" y="1204"/>
                    <a:pt x="2171" y="1047"/>
                    <a:pt x="2201" y="886"/>
                  </a:cubicBezTo>
                  <a:cubicBezTo>
                    <a:pt x="2204" y="871"/>
                    <a:pt x="2207" y="855"/>
                    <a:pt x="2210" y="840"/>
                  </a:cubicBezTo>
                  <a:cubicBezTo>
                    <a:pt x="2214" y="890"/>
                    <a:pt x="2219" y="878"/>
                    <a:pt x="2219" y="928"/>
                  </a:cubicBezTo>
                  <a:cubicBezTo>
                    <a:pt x="2219" y="1204"/>
                    <a:pt x="2196" y="1491"/>
                    <a:pt x="2245" y="1760"/>
                  </a:cubicBezTo>
                  <a:cubicBezTo>
                    <a:pt x="2254" y="1813"/>
                    <a:pt x="2244" y="1935"/>
                    <a:pt x="2292" y="1912"/>
                  </a:cubicBezTo>
                  <a:cubicBezTo>
                    <a:pt x="2320" y="1898"/>
                    <a:pt x="2345" y="1822"/>
                    <a:pt x="2353" y="1794"/>
                  </a:cubicBezTo>
                  <a:cubicBezTo>
                    <a:pt x="2382" y="1688"/>
                    <a:pt x="2399" y="1561"/>
                    <a:pt x="2409" y="1452"/>
                  </a:cubicBezTo>
                  <a:cubicBezTo>
                    <a:pt x="2431" y="1207"/>
                    <a:pt x="2441" y="961"/>
                    <a:pt x="2474" y="717"/>
                  </a:cubicBezTo>
                  <a:cubicBezTo>
                    <a:pt x="2484" y="675"/>
                    <a:pt x="2488" y="670"/>
                    <a:pt x="2487" y="646"/>
                  </a:cubicBezTo>
                  <a:cubicBezTo>
                    <a:pt x="2487" y="904"/>
                    <a:pt x="2475" y="1160"/>
                    <a:pt x="2479" y="1418"/>
                  </a:cubicBezTo>
                  <a:cubicBezTo>
                    <a:pt x="2481" y="1592"/>
                    <a:pt x="2476" y="1766"/>
                    <a:pt x="2513" y="1937"/>
                  </a:cubicBezTo>
                  <a:cubicBezTo>
                    <a:pt x="2516" y="1951"/>
                    <a:pt x="2539" y="2061"/>
                    <a:pt x="2570" y="2051"/>
                  </a:cubicBezTo>
                  <a:cubicBezTo>
                    <a:pt x="2612" y="2038"/>
                    <a:pt x="2635" y="1875"/>
                    <a:pt x="2643" y="1844"/>
                  </a:cubicBezTo>
                  <a:cubicBezTo>
                    <a:pt x="2685" y="1682"/>
                    <a:pt x="2698" y="1521"/>
                    <a:pt x="2708" y="1355"/>
                  </a:cubicBezTo>
                  <a:cubicBezTo>
                    <a:pt x="2717" y="1204"/>
                    <a:pt x="2729" y="1053"/>
                    <a:pt x="2747" y="903"/>
                  </a:cubicBezTo>
                  <a:cubicBezTo>
                    <a:pt x="2751" y="974"/>
                    <a:pt x="2756" y="1056"/>
                    <a:pt x="2756" y="1131"/>
                  </a:cubicBezTo>
                  <a:cubicBezTo>
                    <a:pt x="2756" y="1381"/>
                    <a:pt x="2729" y="1648"/>
                    <a:pt x="2765" y="1895"/>
                  </a:cubicBezTo>
                  <a:cubicBezTo>
                    <a:pt x="2769" y="1919"/>
                    <a:pt x="2756" y="1981"/>
                    <a:pt x="2778" y="1937"/>
                  </a:cubicBezTo>
                  <a:cubicBezTo>
                    <a:pt x="2796" y="1900"/>
                    <a:pt x="2795" y="1840"/>
                    <a:pt x="2799" y="1798"/>
                  </a:cubicBezTo>
                  <a:cubicBezTo>
                    <a:pt x="2810" y="1696"/>
                    <a:pt x="2811" y="1592"/>
                    <a:pt x="2817" y="1490"/>
                  </a:cubicBezTo>
                  <a:cubicBezTo>
                    <a:pt x="2818" y="1468"/>
                    <a:pt x="2813" y="1224"/>
                    <a:pt x="2851" y="1220"/>
                  </a:cubicBezTo>
                  <a:cubicBezTo>
                    <a:pt x="2859" y="1219"/>
                    <a:pt x="2856" y="1374"/>
                    <a:pt x="2856" y="1380"/>
                  </a:cubicBezTo>
                  <a:cubicBezTo>
                    <a:pt x="2858" y="1482"/>
                    <a:pt x="2857" y="1583"/>
                    <a:pt x="2864" y="1684"/>
                  </a:cubicBezTo>
                  <a:cubicBezTo>
                    <a:pt x="2869" y="1758"/>
                    <a:pt x="2857" y="1868"/>
                    <a:pt x="2882" y="1937"/>
                  </a:cubicBezTo>
                  <a:cubicBezTo>
                    <a:pt x="2886" y="1948"/>
                    <a:pt x="2873" y="1994"/>
                    <a:pt x="2886" y="1967"/>
                  </a:cubicBezTo>
                  <a:cubicBezTo>
                    <a:pt x="2955" y="1829"/>
                    <a:pt x="2921" y="1579"/>
                    <a:pt x="2925" y="1431"/>
                  </a:cubicBezTo>
                  <a:cubicBezTo>
                    <a:pt x="2927" y="1341"/>
                    <a:pt x="2951" y="1098"/>
                    <a:pt x="2929" y="1186"/>
                  </a:cubicBezTo>
                  <a:cubicBezTo>
                    <a:pt x="2911" y="1255"/>
                    <a:pt x="2914" y="1339"/>
                    <a:pt x="2908" y="1410"/>
                  </a:cubicBezTo>
                  <a:cubicBezTo>
                    <a:pt x="2906" y="1435"/>
                    <a:pt x="2894" y="1693"/>
                    <a:pt x="2877" y="1697"/>
                  </a:cubicBezTo>
                  <a:cubicBezTo>
                    <a:pt x="2842" y="1705"/>
                    <a:pt x="2875" y="1698"/>
                    <a:pt x="2856" y="1667"/>
                  </a:cubicBezTo>
                  <a:cubicBezTo>
                    <a:pt x="2763" y="1516"/>
                    <a:pt x="2788" y="1157"/>
                    <a:pt x="2756" y="988"/>
                  </a:cubicBezTo>
                  <a:cubicBezTo>
                    <a:pt x="2736" y="880"/>
                    <a:pt x="2707" y="703"/>
                    <a:pt x="2626" y="620"/>
                  </a:cubicBezTo>
                  <a:cubicBezTo>
                    <a:pt x="2541" y="533"/>
                    <a:pt x="2493" y="643"/>
                    <a:pt x="2453" y="705"/>
                  </a:cubicBezTo>
                  <a:cubicBezTo>
                    <a:pt x="2345" y="871"/>
                    <a:pt x="2328" y="1108"/>
                    <a:pt x="2301" y="1300"/>
                  </a:cubicBezTo>
                  <a:cubicBezTo>
                    <a:pt x="2294" y="1348"/>
                    <a:pt x="2222" y="1686"/>
                    <a:pt x="2288" y="1713"/>
                  </a:cubicBezTo>
                  <a:cubicBezTo>
                    <a:pt x="2316" y="1725"/>
                    <a:pt x="2359" y="1621"/>
                    <a:pt x="2366" y="1604"/>
                  </a:cubicBezTo>
                  <a:cubicBezTo>
                    <a:pt x="2415" y="1476"/>
                    <a:pt x="2424" y="1325"/>
                    <a:pt x="2435" y="1190"/>
                  </a:cubicBezTo>
                  <a:cubicBezTo>
                    <a:pt x="2444" y="1085"/>
                    <a:pt x="2448" y="1047"/>
                    <a:pt x="2448" y="975"/>
                  </a:cubicBezTo>
                  <a:cubicBezTo>
                    <a:pt x="2446" y="907"/>
                    <a:pt x="2488" y="717"/>
                    <a:pt x="2448" y="772"/>
                  </a:cubicBezTo>
                  <a:cubicBezTo>
                    <a:pt x="2346" y="914"/>
                    <a:pt x="2360" y="1217"/>
                    <a:pt x="2318" y="1384"/>
                  </a:cubicBezTo>
                  <a:cubicBezTo>
                    <a:pt x="2303" y="1443"/>
                    <a:pt x="2290" y="1650"/>
                    <a:pt x="2245" y="1697"/>
                  </a:cubicBezTo>
                  <a:cubicBezTo>
                    <a:pt x="2227" y="1716"/>
                    <a:pt x="2234" y="1705"/>
                    <a:pt x="2223" y="1646"/>
                  </a:cubicBezTo>
                  <a:cubicBezTo>
                    <a:pt x="2200" y="1522"/>
                    <a:pt x="2185" y="1414"/>
                    <a:pt x="2145" y="1291"/>
                  </a:cubicBezTo>
                  <a:cubicBezTo>
                    <a:pt x="2103" y="1160"/>
                    <a:pt x="2059" y="986"/>
                    <a:pt x="1963" y="882"/>
                  </a:cubicBezTo>
                  <a:cubicBezTo>
                    <a:pt x="1888" y="801"/>
                    <a:pt x="1851" y="781"/>
                    <a:pt x="1772" y="874"/>
                  </a:cubicBezTo>
                  <a:cubicBezTo>
                    <a:pt x="1617" y="1055"/>
                    <a:pt x="1603" y="1375"/>
                    <a:pt x="1569" y="1599"/>
                  </a:cubicBezTo>
                  <a:cubicBezTo>
                    <a:pt x="1569" y="1603"/>
                    <a:pt x="1537" y="1860"/>
                    <a:pt x="1556" y="1853"/>
                  </a:cubicBezTo>
                  <a:cubicBezTo>
                    <a:pt x="1583" y="1843"/>
                    <a:pt x="1575" y="1718"/>
                    <a:pt x="1577" y="1701"/>
                  </a:cubicBezTo>
                  <a:cubicBezTo>
                    <a:pt x="1577" y="1435"/>
                    <a:pt x="1574" y="1169"/>
                    <a:pt x="1556" y="903"/>
                  </a:cubicBezTo>
                  <a:cubicBezTo>
                    <a:pt x="1555" y="884"/>
                    <a:pt x="1557" y="728"/>
                    <a:pt x="1530" y="726"/>
                  </a:cubicBezTo>
                  <a:cubicBezTo>
                    <a:pt x="1513" y="725"/>
                    <a:pt x="1480" y="985"/>
                    <a:pt x="1478" y="996"/>
                  </a:cubicBezTo>
                  <a:cubicBezTo>
                    <a:pt x="1439" y="1234"/>
                    <a:pt x="1411" y="1485"/>
                    <a:pt x="1408" y="1726"/>
                  </a:cubicBezTo>
                  <a:cubicBezTo>
                    <a:pt x="1410" y="1749"/>
                    <a:pt x="1411" y="1771"/>
                    <a:pt x="1413" y="1794"/>
                  </a:cubicBezTo>
                  <a:cubicBezTo>
                    <a:pt x="1426" y="1812"/>
                    <a:pt x="1417" y="1907"/>
                    <a:pt x="1447" y="1857"/>
                  </a:cubicBezTo>
                  <a:cubicBezTo>
                    <a:pt x="1481" y="1802"/>
                    <a:pt x="1479" y="1728"/>
                    <a:pt x="1482" y="1667"/>
                  </a:cubicBezTo>
                  <a:cubicBezTo>
                    <a:pt x="1492" y="1479"/>
                    <a:pt x="1478" y="1289"/>
                    <a:pt x="1469" y="1101"/>
                  </a:cubicBezTo>
                  <a:cubicBezTo>
                    <a:pt x="1465" y="1060"/>
                    <a:pt x="1470" y="855"/>
                    <a:pt x="1456" y="899"/>
                  </a:cubicBezTo>
                  <a:cubicBezTo>
                    <a:pt x="1431" y="977"/>
                    <a:pt x="1441" y="1088"/>
                    <a:pt x="1439" y="1169"/>
                  </a:cubicBezTo>
                  <a:cubicBezTo>
                    <a:pt x="1435" y="1336"/>
                    <a:pt x="1435" y="1504"/>
                    <a:pt x="1426" y="1671"/>
                  </a:cubicBezTo>
                  <a:cubicBezTo>
                    <a:pt x="1420" y="1788"/>
                    <a:pt x="1444" y="2019"/>
                    <a:pt x="1391" y="2127"/>
                  </a:cubicBezTo>
                  <a:cubicBezTo>
                    <a:pt x="1375" y="2158"/>
                    <a:pt x="1388" y="2061"/>
                    <a:pt x="1387" y="2026"/>
                  </a:cubicBezTo>
                  <a:cubicBezTo>
                    <a:pt x="1385" y="1902"/>
                    <a:pt x="1388" y="1778"/>
                    <a:pt x="1391" y="1654"/>
                  </a:cubicBezTo>
                  <a:cubicBezTo>
                    <a:pt x="1387" y="1695"/>
                    <a:pt x="1387" y="1736"/>
                    <a:pt x="1382" y="1777"/>
                  </a:cubicBezTo>
                  <a:cubicBezTo>
                    <a:pt x="1355" y="2013"/>
                    <a:pt x="1314" y="2253"/>
                    <a:pt x="1140" y="2427"/>
                  </a:cubicBezTo>
                  <a:cubicBezTo>
                    <a:pt x="1056" y="2511"/>
                    <a:pt x="992" y="2517"/>
                    <a:pt x="880" y="2515"/>
                  </a:cubicBezTo>
                  <a:cubicBezTo>
                    <a:pt x="780" y="2514"/>
                    <a:pt x="676" y="2492"/>
                    <a:pt x="577" y="2477"/>
                  </a:cubicBezTo>
                  <a:cubicBezTo>
                    <a:pt x="516" y="2468"/>
                    <a:pt x="456" y="2458"/>
                    <a:pt x="395" y="2452"/>
                  </a:cubicBezTo>
                  <a:cubicBezTo>
                    <a:pt x="377" y="2450"/>
                    <a:pt x="309" y="2433"/>
                    <a:pt x="291" y="2444"/>
                  </a:cubicBezTo>
                  <a:cubicBezTo>
                    <a:pt x="262" y="2463"/>
                    <a:pt x="271" y="2434"/>
                    <a:pt x="265" y="2477"/>
                  </a:cubicBezTo>
                  <a:cubicBezTo>
                    <a:pt x="258" y="2523"/>
                    <a:pt x="306" y="2555"/>
                    <a:pt x="334" y="2583"/>
                  </a:cubicBezTo>
                  <a:cubicBezTo>
                    <a:pt x="376" y="2624"/>
                    <a:pt x="420" y="2631"/>
                    <a:pt x="468" y="2655"/>
                  </a:cubicBezTo>
                  <a:cubicBezTo>
                    <a:pt x="497" y="2670"/>
                    <a:pt x="529" y="2680"/>
                    <a:pt x="555" y="2693"/>
                  </a:cubicBezTo>
                  <a:cubicBezTo>
                    <a:pt x="566" y="2698"/>
                    <a:pt x="611" y="2701"/>
                    <a:pt x="581" y="2697"/>
                  </a:cubicBezTo>
                  <a:cubicBezTo>
                    <a:pt x="549" y="2692"/>
                    <a:pt x="512" y="2677"/>
                    <a:pt x="477" y="2671"/>
                  </a:cubicBezTo>
                  <a:cubicBezTo>
                    <a:pt x="424" y="2662"/>
                    <a:pt x="364" y="2661"/>
                    <a:pt x="312" y="2646"/>
                  </a:cubicBezTo>
                  <a:cubicBezTo>
                    <a:pt x="269" y="2634"/>
                    <a:pt x="173" y="2615"/>
                    <a:pt x="139" y="2591"/>
                  </a:cubicBezTo>
                  <a:cubicBezTo>
                    <a:pt x="106" y="2568"/>
                    <a:pt x="105" y="2586"/>
                    <a:pt x="113" y="2549"/>
                  </a:cubicBezTo>
                  <a:cubicBezTo>
                    <a:pt x="117" y="2531"/>
                    <a:pt x="154" y="2549"/>
                    <a:pt x="161" y="2532"/>
                  </a:cubicBezTo>
                  <a:cubicBezTo>
                    <a:pt x="170" y="2510"/>
                    <a:pt x="187" y="2496"/>
                    <a:pt x="195" y="2473"/>
                  </a:cubicBezTo>
                  <a:cubicBezTo>
                    <a:pt x="220" y="2399"/>
                    <a:pt x="206" y="2315"/>
                    <a:pt x="204" y="2237"/>
                  </a:cubicBezTo>
                  <a:cubicBezTo>
                    <a:pt x="201" y="2148"/>
                    <a:pt x="198" y="2059"/>
                    <a:pt x="182" y="1971"/>
                  </a:cubicBezTo>
                  <a:cubicBezTo>
                    <a:pt x="171" y="1910"/>
                    <a:pt x="151" y="1856"/>
                    <a:pt x="130" y="1798"/>
                  </a:cubicBezTo>
                  <a:cubicBezTo>
                    <a:pt x="122" y="1776"/>
                    <a:pt x="136" y="1819"/>
                    <a:pt x="126" y="1798"/>
                  </a:cubicBezTo>
                  <a:cubicBezTo>
                    <a:pt x="136" y="1884"/>
                    <a:pt x="149" y="1972"/>
                    <a:pt x="156" y="2059"/>
                  </a:cubicBezTo>
                  <a:cubicBezTo>
                    <a:pt x="166" y="2196"/>
                    <a:pt x="169" y="2332"/>
                    <a:pt x="182" y="2469"/>
                  </a:cubicBezTo>
                  <a:cubicBezTo>
                    <a:pt x="189" y="2545"/>
                    <a:pt x="207" y="2752"/>
                    <a:pt x="204" y="2676"/>
                  </a:cubicBezTo>
                  <a:cubicBezTo>
                    <a:pt x="203" y="2644"/>
                    <a:pt x="200" y="2604"/>
                    <a:pt x="195" y="2570"/>
                  </a:cubicBezTo>
                  <a:cubicBezTo>
                    <a:pt x="181" y="2464"/>
                    <a:pt x="142" y="2229"/>
                    <a:pt x="139" y="2190"/>
                  </a:cubicBezTo>
                </a:path>
              </a:pathLst>
            </a:custGeom>
            <a:noFill/>
            <a:ln w="228600" cap="sq">
              <a:solidFill>
                <a:srgbClr val="00FFFF">
                  <a:alpha val="33333"/>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5" name="Freeform 35">
              <a:extLst>
                <a:ext uri="{FF2B5EF4-FFF2-40B4-BE49-F238E27FC236}">
                  <a16:creationId xmlns:a16="http://schemas.microsoft.com/office/drawing/2014/main" id="{D64AD32A-BB46-5F4E-4ABD-3120BAF93711}"/>
                </a:ext>
              </a:extLst>
            </p:cNvPr>
            <p:cNvSpPr>
              <a:spLocks noRot="1" noChangeAspect="1" noEditPoints="1" noChangeArrowheads="1" noChangeShapeType="1" noTextEdit="1"/>
            </p:cNvSpPr>
            <p:nvPr/>
          </p:nvSpPr>
          <p:spPr bwMode="auto">
            <a:xfrm>
              <a:off x="5439" y="2969"/>
              <a:ext cx="61" cy="149"/>
            </a:xfrm>
            <a:custGeom>
              <a:avLst/>
              <a:gdLst>
                <a:gd name="T0" fmla="*/ 57 w 266"/>
                <a:gd name="T1" fmla="*/ 236 h 655"/>
                <a:gd name="T2" fmla="*/ 22 w 266"/>
                <a:gd name="T3" fmla="*/ 185 h 655"/>
                <a:gd name="T4" fmla="*/ 0 w 266"/>
                <a:gd name="T5" fmla="*/ 164 h 655"/>
                <a:gd name="T6" fmla="*/ 26 w 266"/>
                <a:gd name="T7" fmla="*/ 422 h 655"/>
                <a:gd name="T8" fmla="*/ 96 w 266"/>
                <a:gd name="T9" fmla="*/ 603 h 655"/>
                <a:gd name="T10" fmla="*/ 143 w 266"/>
                <a:gd name="T11" fmla="*/ 654 h 655"/>
                <a:gd name="T12" fmla="*/ 187 w 266"/>
                <a:gd name="T13" fmla="*/ 536 h 655"/>
                <a:gd name="T14" fmla="*/ 200 w 266"/>
                <a:gd name="T15" fmla="*/ 308 h 655"/>
                <a:gd name="T16" fmla="*/ 204 w 266"/>
                <a:gd name="T17" fmla="*/ 54 h 655"/>
                <a:gd name="T18" fmla="*/ 204 w 266"/>
                <a:gd name="T19" fmla="*/ 21 h 655"/>
                <a:gd name="T20" fmla="*/ 200 w 266"/>
                <a:gd name="T21" fmla="*/ 455 h 655"/>
                <a:gd name="T22" fmla="*/ 208 w 266"/>
                <a:gd name="T23" fmla="*/ 599 h 655"/>
                <a:gd name="T24" fmla="*/ 234 w 266"/>
                <a:gd name="T25" fmla="*/ 531 h 655"/>
                <a:gd name="T26" fmla="*/ 260 w 266"/>
                <a:gd name="T27" fmla="*/ 312 h 655"/>
                <a:gd name="T28" fmla="*/ 265 w 266"/>
                <a:gd name="T29" fmla="*/ 88 h 655"/>
                <a:gd name="T30" fmla="*/ 265 w 266"/>
                <a:gd name="T31" fmla="*/ 67 h 655"/>
                <a:gd name="T32" fmla="*/ 256 w 266"/>
                <a:gd name="T33" fmla="*/ 303 h 6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6"/>
                <a:gd name="T52" fmla="*/ 0 h 655"/>
                <a:gd name="T53" fmla="*/ 266 w 266"/>
                <a:gd name="T54" fmla="*/ 655 h 6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6" h="655" extrusionOk="0">
                  <a:moveTo>
                    <a:pt x="57" y="236"/>
                  </a:moveTo>
                  <a:cubicBezTo>
                    <a:pt x="46" y="221"/>
                    <a:pt x="36" y="198"/>
                    <a:pt x="22" y="185"/>
                  </a:cubicBezTo>
                  <a:cubicBezTo>
                    <a:pt x="13" y="177"/>
                    <a:pt x="8" y="172"/>
                    <a:pt x="0" y="164"/>
                  </a:cubicBezTo>
                  <a:cubicBezTo>
                    <a:pt x="0" y="252"/>
                    <a:pt x="10" y="336"/>
                    <a:pt x="26" y="422"/>
                  </a:cubicBezTo>
                  <a:cubicBezTo>
                    <a:pt x="39" y="492"/>
                    <a:pt x="64" y="542"/>
                    <a:pt x="96" y="603"/>
                  </a:cubicBezTo>
                  <a:cubicBezTo>
                    <a:pt x="113" y="635"/>
                    <a:pt x="113" y="637"/>
                    <a:pt x="143" y="654"/>
                  </a:cubicBezTo>
                  <a:cubicBezTo>
                    <a:pt x="172" y="618"/>
                    <a:pt x="179" y="582"/>
                    <a:pt x="187" y="536"/>
                  </a:cubicBezTo>
                  <a:cubicBezTo>
                    <a:pt x="200" y="462"/>
                    <a:pt x="198" y="383"/>
                    <a:pt x="200" y="308"/>
                  </a:cubicBezTo>
                  <a:cubicBezTo>
                    <a:pt x="202" y="223"/>
                    <a:pt x="204" y="139"/>
                    <a:pt x="204" y="54"/>
                  </a:cubicBezTo>
                  <a:cubicBezTo>
                    <a:pt x="204" y="50"/>
                    <a:pt x="204" y="-37"/>
                    <a:pt x="204" y="21"/>
                  </a:cubicBezTo>
                  <a:cubicBezTo>
                    <a:pt x="204" y="166"/>
                    <a:pt x="203" y="310"/>
                    <a:pt x="200" y="455"/>
                  </a:cubicBezTo>
                  <a:cubicBezTo>
                    <a:pt x="199" y="505"/>
                    <a:pt x="202" y="550"/>
                    <a:pt x="208" y="599"/>
                  </a:cubicBezTo>
                  <a:cubicBezTo>
                    <a:pt x="211" y="593"/>
                    <a:pt x="230" y="553"/>
                    <a:pt x="234" y="531"/>
                  </a:cubicBezTo>
                  <a:cubicBezTo>
                    <a:pt x="246" y="461"/>
                    <a:pt x="255" y="383"/>
                    <a:pt x="260" y="312"/>
                  </a:cubicBezTo>
                  <a:cubicBezTo>
                    <a:pt x="265" y="238"/>
                    <a:pt x="265" y="162"/>
                    <a:pt x="265" y="88"/>
                  </a:cubicBezTo>
                  <a:cubicBezTo>
                    <a:pt x="265" y="81"/>
                    <a:pt x="265" y="74"/>
                    <a:pt x="265" y="67"/>
                  </a:cubicBezTo>
                  <a:cubicBezTo>
                    <a:pt x="259" y="146"/>
                    <a:pt x="256" y="223"/>
                    <a:pt x="256" y="303"/>
                  </a:cubicBezTo>
                </a:path>
              </a:pathLst>
            </a:custGeom>
            <a:noFill/>
            <a:ln w="228600" cap="sq">
              <a:solidFill>
                <a:srgbClr val="00FFFF">
                  <a:alpha val="33333"/>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6" name="Freeform 36">
              <a:extLst>
                <a:ext uri="{FF2B5EF4-FFF2-40B4-BE49-F238E27FC236}">
                  <a16:creationId xmlns:a16="http://schemas.microsoft.com/office/drawing/2014/main" id="{CC4FEDDD-F43A-CBF1-6243-BCC499358843}"/>
                </a:ext>
              </a:extLst>
            </p:cNvPr>
            <p:cNvSpPr>
              <a:spLocks noRot="1" noChangeAspect="1" noEditPoints="1" noChangeArrowheads="1" noChangeShapeType="1" noTextEdit="1"/>
            </p:cNvSpPr>
            <p:nvPr/>
          </p:nvSpPr>
          <p:spPr bwMode="auto">
            <a:xfrm>
              <a:off x="2246" y="592"/>
              <a:ext cx="165" cy="178"/>
            </a:xfrm>
            <a:custGeom>
              <a:avLst/>
              <a:gdLst>
                <a:gd name="T0" fmla="*/ 0 w 729"/>
                <a:gd name="T1" fmla="*/ 511 h 786"/>
                <a:gd name="T2" fmla="*/ 0 w 729"/>
                <a:gd name="T3" fmla="*/ 507 h 786"/>
                <a:gd name="T4" fmla="*/ 9 w 729"/>
                <a:gd name="T5" fmla="*/ 523 h 786"/>
                <a:gd name="T6" fmla="*/ 82 w 729"/>
                <a:gd name="T7" fmla="*/ 532 h 786"/>
                <a:gd name="T8" fmla="*/ 286 w 729"/>
                <a:gd name="T9" fmla="*/ 515 h 786"/>
                <a:gd name="T10" fmla="*/ 477 w 729"/>
                <a:gd name="T11" fmla="*/ 498 h 786"/>
                <a:gd name="T12" fmla="*/ 637 w 729"/>
                <a:gd name="T13" fmla="*/ 469 h 786"/>
                <a:gd name="T14" fmla="*/ 728 w 729"/>
                <a:gd name="T15" fmla="*/ 452 h 786"/>
                <a:gd name="T16" fmla="*/ 416 w 729"/>
                <a:gd name="T17" fmla="*/ 0 h 786"/>
                <a:gd name="T18" fmla="*/ 412 w 729"/>
                <a:gd name="T19" fmla="*/ 106 h 786"/>
                <a:gd name="T20" fmla="*/ 407 w 729"/>
                <a:gd name="T21" fmla="*/ 338 h 786"/>
                <a:gd name="T22" fmla="*/ 403 w 729"/>
                <a:gd name="T23" fmla="*/ 595 h 786"/>
                <a:gd name="T24" fmla="*/ 399 w 729"/>
                <a:gd name="T25" fmla="*/ 760 h 786"/>
                <a:gd name="T26" fmla="*/ 403 w 729"/>
                <a:gd name="T27" fmla="*/ 785 h 7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9"/>
                <a:gd name="T43" fmla="*/ 0 h 786"/>
                <a:gd name="T44" fmla="*/ 729 w 729"/>
                <a:gd name="T45" fmla="*/ 786 h 7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9" h="786" extrusionOk="0">
                  <a:moveTo>
                    <a:pt x="0" y="511"/>
                  </a:moveTo>
                  <a:cubicBezTo>
                    <a:pt x="0" y="498"/>
                    <a:pt x="0" y="520"/>
                    <a:pt x="0" y="507"/>
                  </a:cubicBezTo>
                  <a:cubicBezTo>
                    <a:pt x="7" y="522"/>
                    <a:pt x="-9" y="518"/>
                    <a:pt x="9" y="523"/>
                  </a:cubicBezTo>
                  <a:cubicBezTo>
                    <a:pt x="28" y="528"/>
                    <a:pt x="63" y="535"/>
                    <a:pt x="82" y="532"/>
                  </a:cubicBezTo>
                  <a:cubicBezTo>
                    <a:pt x="150" y="522"/>
                    <a:pt x="216" y="517"/>
                    <a:pt x="286" y="515"/>
                  </a:cubicBezTo>
                  <a:cubicBezTo>
                    <a:pt x="350" y="513"/>
                    <a:pt x="413" y="502"/>
                    <a:pt x="477" y="498"/>
                  </a:cubicBezTo>
                  <a:cubicBezTo>
                    <a:pt x="534" y="494"/>
                    <a:pt x="582" y="486"/>
                    <a:pt x="637" y="469"/>
                  </a:cubicBezTo>
                  <a:cubicBezTo>
                    <a:pt x="670" y="459"/>
                    <a:pt x="694" y="452"/>
                    <a:pt x="728" y="452"/>
                  </a:cubicBezTo>
                </a:path>
                <a:path w="729" h="786" extrusionOk="0">
                  <a:moveTo>
                    <a:pt x="416" y="0"/>
                  </a:moveTo>
                  <a:cubicBezTo>
                    <a:pt x="416" y="36"/>
                    <a:pt x="412" y="70"/>
                    <a:pt x="412" y="106"/>
                  </a:cubicBezTo>
                  <a:cubicBezTo>
                    <a:pt x="411" y="184"/>
                    <a:pt x="408" y="261"/>
                    <a:pt x="407" y="338"/>
                  </a:cubicBezTo>
                  <a:cubicBezTo>
                    <a:pt x="406" y="424"/>
                    <a:pt x="408" y="509"/>
                    <a:pt x="403" y="595"/>
                  </a:cubicBezTo>
                  <a:cubicBezTo>
                    <a:pt x="400" y="649"/>
                    <a:pt x="395" y="706"/>
                    <a:pt x="399" y="760"/>
                  </a:cubicBezTo>
                  <a:cubicBezTo>
                    <a:pt x="400" y="768"/>
                    <a:pt x="402" y="777"/>
                    <a:pt x="403" y="785"/>
                  </a:cubicBezTo>
                </a:path>
              </a:pathLst>
            </a:custGeom>
            <a:noFill/>
            <a:ln w="285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7" name="Freeform 37">
              <a:extLst>
                <a:ext uri="{FF2B5EF4-FFF2-40B4-BE49-F238E27FC236}">
                  <a16:creationId xmlns:a16="http://schemas.microsoft.com/office/drawing/2014/main" id="{A92FAC1A-6241-293A-8A2C-50B0975BAA2C}"/>
                </a:ext>
              </a:extLst>
            </p:cNvPr>
            <p:cNvSpPr>
              <a:spLocks noRot="1" noChangeAspect="1" noEditPoints="1" noChangeArrowheads="1" noChangeShapeType="1" noTextEdit="1"/>
            </p:cNvSpPr>
            <p:nvPr/>
          </p:nvSpPr>
          <p:spPr bwMode="auto">
            <a:xfrm>
              <a:off x="2639" y="382"/>
              <a:ext cx="55" cy="404"/>
            </a:xfrm>
            <a:custGeom>
              <a:avLst/>
              <a:gdLst>
                <a:gd name="T0" fmla="*/ 0 w 244"/>
                <a:gd name="T1" fmla="*/ 1279 h 1782"/>
                <a:gd name="T2" fmla="*/ 5 w 244"/>
                <a:gd name="T3" fmla="*/ 1338 h 1782"/>
                <a:gd name="T4" fmla="*/ 35 w 244"/>
                <a:gd name="T5" fmla="*/ 1270 h 1782"/>
                <a:gd name="T6" fmla="*/ 104 w 244"/>
                <a:gd name="T7" fmla="*/ 1076 h 1782"/>
                <a:gd name="T8" fmla="*/ 148 w 244"/>
                <a:gd name="T9" fmla="*/ 895 h 1782"/>
                <a:gd name="T10" fmla="*/ 152 w 244"/>
                <a:gd name="T11" fmla="*/ 861 h 1782"/>
                <a:gd name="T12" fmla="*/ 165 w 244"/>
                <a:gd name="T13" fmla="*/ 1211 h 1782"/>
                <a:gd name="T14" fmla="*/ 213 w 244"/>
                <a:gd name="T15" fmla="*/ 1460 h 1782"/>
                <a:gd name="T16" fmla="*/ 243 w 244"/>
                <a:gd name="T17" fmla="*/ 1718 h 1782"/>
                <a:gd name="T18" fmla="*/ 221 w 244"/>
                <a:gd name="T19" fmla="*/ 1777 h 1782"/>
                <a:gd name="T20" fmla="*/ 152 w 244"/>
                <a:gd name="T21" fmla="*/ 1747 h 1782"/>
                <a:gd name="T22" fmla="*/ 130 w 244"/>
                <a:gd name="T23" fmla="*/ 1726 h 1782"/>
                <a:gd name="T24" fmla="*/ 83 w 244"/>
                <a:gd name="T25" fmla="*/ 0 h 1782"/>
                <a:gd name="T26" fmla="*/ 61 w 244"/>
                <a:gd name="T27" fmla="*/ 46 h 17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782"/>
                <a:gd name="T44" fmla="*/ 244 w 244"/>
                <a:gd name="T45" fmla="*/ 1782 h 178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782" extrusionOk="0">
                  <a:moveTo>
                    <a:pt x="0" y="1279"/>
                  </a:moveTo>
                  <a:cubicBezTo>
                    <a:pt x="0" y="1300"/>
                    <a:pt x="1" y="1320"/>
                    <a:pt x="5" y="1338"/>
                  </a:cubicBezTo>
                  <a:cubicBezTo>
                    <a:pt x="10" y="1327"/>
                    <a:pt x="26" y="1289"/>
                    <a:pt x="35" y="1270"/>
                  </a:cubicBezTo>
                  <a:cubicBezTo>
                    <a:pt x="64" y="1209"/>
                    <a:pt x="86" y="1141"/>
                    <a:pt x="104" y="1076"/>
                  </a:cubicBezTo>
                  <a:cubicBezTo>
                    <a:pt x="121" y="1016"/>
                    <a:pt x="137" y="956"/>
                    <a:pt x="148" y="895"/>
                  </a:cubicBezTo>
                  <a:cubicBezTo>
                    <a:pt x="151" y="876"/>
                    <a:pt x="153" y="873"/>
                    <a:pt x="152" y="861"/>
                  </a:cubicBezTo>
                  <a:cubicBezTo>
                    <a:pt x="152" y="978"/>
                    <a:pt x="147" y="1096"/>
                    <a:pt x="165" y="1211"/>
                  </a:cubicBezTo>
                  <a:cubicBezTo>
                    <a:pt x="178" y="1294"/>
                    <a:pt x="192" y="1379"/>
                    <a:pt x="213" y="1460"/>
                  </a:cubicBezTo>
                  <a:cubicBezTo>
                    <a:pt x="235" y="1545"/>
                    <a:pt x="251" y="1629"/>
                    <a:pt x="243" y="1718"/>
                  </a:cubicBezTo>
                  <a:cubicBezTo>
                    <a:pt x="241" y="1741"/>
                    <a:pt x="230" y="1757"/>
                    <a:pt x="221" y="1777"/>
                  </a:cubicBezTo>
                  <a:cubicBezTo>
                    <a:pt x="196" y="1771"/>
                    <a:pt x="176" y="1767"/>
                    <a:pt x="152" y="1747"/>
                  </a:cubicBezTo>
                  <a:cubicBezTo>
                    <a:pt x="145" y="1740"/>
                    <a:pt x="137" y="1733"/>
                    <a:pt x="130" y="1726"/>
                  </a:cubicBezTo>
                </a:path>
                <a:path w="244" h="1782" extrusionOk="0">
                  <a:moveTo>
                    <a:pt x="83" y="0"/>
                  </a:moveTo>
                  <a:cubicBezTo>
                    <a:pt x="72" y="17"/>
                    <a:pt x="67" y="26"/>
                    <a:pt x="61" y="4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8" name="Freeform 38">
              <a:extLst>
                <a:ext uri="{FF2B5EF4-FFF2-40B4-BE49-F238E27FC236}">
                  <a16:creationId xmlns:a16="http://schemas.microsoft.com/office/drawing/2014/main" id="{580D7525-6E72-9FD0-2CA9-8D1D43C5B9CD}"/>
                </a:ext>
              </a:extLst>
            </p:cNvPr>
            <p:cNvSpPr>
              <a:spLocks noRot="1" noChangeAspect="1" noEditPoints="1" noChangeArrowheads="1" noChangeShapeType="1" noTextEdit="1"/>
            </p:cNvSpPr>
            <p:nvPr/>
          </p:nvSpPr>
          <p:spPr bwMode="auto">
            <a:xfrm>
              <a:off x="2833" y="375"/>
              <a:ext cx="183" cy="617"/>
            </a:xfrm>
            <a:custGeom>
              <a:avLst/>
              <a:gdLst>
                <a:gd name="T0" fmla="*/ 35 w 807"/>
                <a:gd name="T1" fmla="*/ 1144 h 2723"/>
                <a:gd name="T2" fmla="*/ 22 w 807"/>
                <a:gd name="T3" fmla="*/ 747 h 2723"/>
                <a:gd name="T4" fmla="*/ 0 w 807"/>
                <a:gd name="T5" fmla="*/ 380 h 2723"/>
                <a:gd name="T6" fmla="*/ 69 w 807"/>
                <a:gd name="T7" fmla="*/ 13 h 2723"/>
                <a:gd name="T8" fmla="*/ 82 w 807"/>
                <a:gd name="T9" fmla="*/ 0 h 2723"/>
                <a:gd name="T10" fmla="*/ 139 w 807"/>
                <a:gd name="T11" fmla="*/ 63 h 2723"/>
                <a:gd name="T12" fmla="*/ 134 w 807"/>
                <a:gd name="T13" fmla="*/ 245 h 2723"/>
                <a:gd name="T14" fmla="*/ 82 w 807"/>
                <a:gd name="T15" fmla="*/ 431 h 2723"/>
                <a:gd name="T16" fmla="*/ 69 w 807"/>
                <a:gd name="T17" fmla="*/ 523 h 2723"/>
                <a:gd name="T18" fmla="*/ 69 w 807"/>
                <a:gd name="T19" fmla="*/ 544 h 2723"/>
                <a:gd name="T20" fmla="*/ 108 w 807"/>
                <a:gd name="T21" fmla="*/ 511 h 2723"/>
                <a:gd name="T22" fmla="*/ 217 w 807"/>
                <a:gd name="T23" fmla="*/ 481 h 2723"/>
                <a:gd name="T24" fmla="*/ 316 w 807"/>
                <a:gd name="T25" fmla="*/ 557 h 2723"/>
                <a:gd name="T26" fmla="*/ 355 w 807"/>
                <a:gd name="T27" fmla="*/ 755 h 2723"/>
                <a:gd name="T28" fmla="*/ 316 w 807"/>
                <a:gd name="T29" fmla="*/ 886 h 2723"/>
                <a:gd name="T30" fmla="*/ 191 w 807"/>
                <a:gd name="T31" fmla="*/ 924 h 2723"/>
                <a:gd name="T32" fmla="*/ 117 w 807"/>
                <a:gd name="T33" fmla="*/ 865 h 2723"/>
                <a:gd name="T34" fmla="*/ 108 w 807"/>
                <a:gd name="T35" fmla="*/ 857 h 2723"/>
                <a:gd name="T36" fmla="*/ 594 w 807"/>
                <a:gd name="T37" fmla="*/ 802 h 2723"/>
                <a:gd name="T38" fmla="*/ 594 w 807"/>
                <a:gd name="T39" fmla="*/ 772 h 2723"/>
                <a:gd name="T40" fmla="*/ 611 w 807"/>
                <a:gd name="T41" fmla="*/ 730 h 2723"/>
                <a:gd name="T42" fmla="*/ 615 w 807"/>
                <a:gd name="T43" fmla="*/ 722 h 2723"/>
                <a:gd name="T44" fmla="*/ 646 w 807"/>
                <a:gd name="T45" fmla="*/ 760 h 2723"/>
                <a:gd name="T46" fmla="*/ 672 w 807"/>
                <a:gd name="T47" fmla="*/ 899 h 2723"/>
                <a:gd name="T48" fmla="*/ 654 w 807"/>
                <a:gd name="T49" fmla="*/ 1085 h 2723"/>
                <a:gd name="T50" fmla="*/ 611 w 807"/>
                <a:gd name="T51" fmla="*/ 1232 h 2723"/>
                <a:gd name="T52" fmla="*/ 555 w 807"/>
                <a:gd name="T53" fmla="*/ 1287 h 2723"/>
                <a:gd name="T54" fmla="*/ 546 w 807"/>
                <a:gd name="T55" fmla="*/ 1287 h 2723"/>
                <a:gd name="T56" fmla="*/ 555 w 807"/>
                <a:gd name="T57" fmla="*/ 1199 h 2723"/>
                <a:gd name="T58" fmla="*/ 615 w 807"/>
                <a:gd name="T59" fmla="*/ 1173 h 2723"/>
                <a:gd name="T60" fmla="*/ 715 w 807"/>
                <a:gd name="T61" fmla="*/ 1182 h 2723"/>
                <a:gd name="T62" fmla="*/ 806 w 807"/>
                <a:gd name="T63" fmla="*/ 1199 h 2723"/>
                <a:gd name="T64" fmla="*/ 143 w 807"/>
                <a:gd name="T65" fmla="*/ 1633 h 2723"/>
                <a:gd name="T66" fmla="*/ 195 w 807"/>
                <a:gd name="T67" fmla="*/ 1604 h 2723"/>
                <a:gd name="T68" fmla="*/ 325 w 807"/>
                <a:gd name="T69" fmla="*/ 1562 h 2723"/>
                <a:gd name="T70" fmla="*/ 481 w 807"/>
                <a:gd name="T71" fmla="*/ 1557 h 2723"/>
                <a:gd name="T72" fmla="*/ 568 w 807"/>
                <a:gd name="T73" fmla="*/ 1562 h 2723"/>
                <a:gd name="T74" fmla="*/ 468 w 807"/>
                <a:gd name="T75" fmla="*/ 2009 h 2723"/>
                <a:gd name="T76" fmla="*/ 451 w 807"/>
                <a:gd name="T77" fmla="*/ 2001 h 2723"/>
                <a:gd name="T78" fmla="*/ 455 w 807"/>
                <a:gd name="T79" fmla="*/ 1929 h 2723"/>
                <a:gd name="T80" fmla="*/ 477 w 807"/>
                <a:gd name="T81" fmla="*/ 1895 h 2723"/>
                <a:gd name="T82" fmla="*/ 529 w 807"/>
                <a:gd name="T83" fmla="*/ 1967 h 2723"/>
                <a:gd name="T84" fmla="*/ 550 w 807"/>
                <a:gd name="T85" fmla="*/ 2144 h 2723"/>
                <a:gd name="T86" fmla="*/ 542 w 807"/>
                <a:gd name="T87" fmla="*/ 2376 h 2723"/>
                <a:gd name="T88" fmla="*/ 485 w 807"/>
                <a:gd name="T89" fmla="*/ 2596 h 2723"/>
                <a:gd name="T90" fmla="*/ 412 w 807"/>
                <a:gd name="T91" fmla="*/ 2705 h 2723"/>
                <a:gd name="T92" fmla="*/ 325 w 807"/>
                <a:gd name="T93" fmla="*/ 2714 h 2723"/>
                <a:gd name="T94" fmla="*/ 303 w 807"/>
                <a:gd name="T95" fmla="*/ 2663 h 2723"/>
                <a:gd name="T96" fmla="*/ 338 w 807"/>
                <a:gd name="T97" fmla="*/ 2600 h 2723"/>
                <a:gd name="T98" fmla="*/ 433 w 807"/>
                <a:gd name="T99" fmla="*/ 2541 h 2723"/>
                <a:gd name="T100" fmla="*/ 572 w 807"/>
                <a:gd name="T101" fmla="*/ 2574 h 2723"/>
                <a:gd name="T102" fmla="*/ 715 w 807"/>
                <a:gd name="T103" fmla="*/ 2684 h 2723"/>
                <a:gd name="T104" fmla="*/ 784 w 807"/>
                <a:gd name="T105" fmla="*/ 2701 h 27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7"/>
                <a:gd name="T160" fmla="*/ 0 h 2723"/>
                <a:gd name="T161" fmla="*/ 807 w 807"/>
                <a:gd name="T162" fmla="*/ 2723 h 27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7" h="2723" extrusionOk="0">
                  <a:moveTo>
                    <a:pt x="35" y="1144"/>
                  </a:moveTo>
                  <a:cubicBezTo>
                    <a:pt x="35" y="1011"/>
                    <a:pt x="40" y="879"/>
                    <a:pt x="22" y="747"/>
                  </a:cubicBezTo>
                  <a:cubicBezTo>
                    <a:pt x="6" y="627"/>
                    <a:pt x="-7" y="502"/>
                    <a:pt x="0" y="380"/>
                  </a:cubicBezTo>
                  <a:cubicBezTo>
                    <a:pt x="6" y="275"/>
                    <a:pt x="15" y="107"/>
                    <a:pt x="69" y="13"/>
                  </a:cubicBezTo>
                  <a:cubicBezTo>
                    <a:pt x="73" y="9"/>
                    <a:pt x="78" y="4"/>
                    <a:pt x="82" y="0"/>
                  </a:cubicBezTo>
                  <a:cubicBezTo>
                    <a:pt x="109" y="16"/>
                    <a:pt x="133" y="25"/>
                    <a:pt x="139" y="63"/>
                  </a:cubicBezTo>
                  <a:cubicBezTo>
                    <a:pt x="149" y="122"/>
                    <a:pt x="143" y="186"/>
                    <a:pt x="134" y="245"/>
                  </a:cubicBezTo>
                  <a:cubicBezTo>
                    <a:pt x="125" y="310"/>
                    <a:pt x="97" y="368"/>
                    <a:pt x="82" y="431"/>
                  </a:cubicBezTo>
                  <a:cubicBezTo>
                    <a:pt x="75" y="462"/>
                    <a:pt x="71" y="492"/>
                    <a:pt x="69" y="523"/>
                  </a:cubicBezTo>
                  <a:cubicBezTo>
                    <a:pt x="69" y="534"/>
                    <a:pt x="69" y="537"/>
                    <a:pt x="69" y="544"/>
                  </a:cubicBezTo>
                  <a:cubicBezTo>
                    <a:pt x="81" y="534"/>
                    <a:pt x="88" y="520"/>
                    <a:pt x="108" y="511"/>
                  </a:cubicBezTo>
                  <a:cubicBezTo>
                    <a:pt x="142" y="496"/>
                    <a:pt x="180" y="480"/>
                    <a:pt x="217" y="481"/>
                  </a:cubicBezTo>
                  <a:cubicBezTo>
                    <a:pt x="268" y="482"/>
                    <a:pt x="289" y="520"/>
                    <a:pt x="316" y="557"/>
                  </a:cubicBezTo>
                  <a:cubicBezTo>
                    <a:pt x="359" y="616"/>
                    <a:pt x="358" y="685"/>
                    <a:pt x="355" y="755"/>
                  </a:cubicBezTo>
                  <a:cubicBezTo>
                    <a:pt x="353" y="801"/>
                    <a:pt x="351" y="852"/>
                    <a:pt x="316" y="886"/>
                  </a:cubicBezTo>
                  <a:cubicBezTo>
                    <a:pt x="287" y="914"/>
                    <a:pt x="228" y="941"/>
                    <a:pt x="191" y="924"/>
                  </a:cubicBezTo>
                  <a:cubicBezTo>
                    <a:pt x="160" y="909"/>
                    <a:pt x="141" y="888"/>
                    <a:pt x="117" y="865"/>
                  </a:cubicBezTo>
                  <a:cubicBezTo>
                    <a:pt x="110" y="862"/>
                    <a:pt x="107" y="862"/>
                    <a:pt x="108" y="857"/>
                  </a:cubicBezTo>
                </a:path>
                <a:path w="807" h="2723" extrusionOk="0">
                  <a:moveTo>
                    <a:pt x="594" y="802"/>
                  </a:moveTo>
                  <a:cubicBezTo>
                    <a:pt x="591" y="788"/>
                    <a:pt x="590" y="789"/>
                    <a:pt x="594" y="772"/>
                  </a:cubicBezTo>
                  <a:cubicBezTo>
                    <a:pt x="598" y="756"/>
                    <a:pt x="603" y="745"/>
                    <a:pt x="611" y="730"/>
                  </a:cubicBezTo>
                  <a:cubicBezTo>
                    <a:pt x="612" y="727"/>
                    <a:pt x="614" y="725"/>
                    <a:pt x="615" y="722"/>
                  </a:cubicBezTo>
                  <a:cubicBezTo>
                    <a:pt x="629" y="735"/>
                    <a:pt x="638" y="737"/>
                    <a:pt x="646" y="760"/>
                  </a:cubicBezTo>
                  <a:cubicBezTo>
                    <a:pt x="663" y="806"/>
                    <a:pt x="670" y="850"/>
                    <a:pt x="672" y="899"/>
                  </a:cubicBezTo>
                  <a:cubicBezTo>
                    <a:pt x="675" y="962"/>
                    <a:pt x="661" y="1023"/>
                    <a:pt x="654" y="1085"/>
                  </a:cubicBezTo>
                  <a:cubicBezTo>
                    <a:pt x="649" y="1133"/>
                    <a:pt x="636" y="1189"/>
                    <a:pt x="611" y="1232"/>
                  </a:cubicBezTo>
                  <a:cubicBezTo>
                    <a:pt x="599" y="1252"/>
                    <a:pt x="579" y="1280"/>
                    <a:pt x="555" y="1287"/>
                  </a:cubicBezTo>
                  <a:cubicBezTo>
                    <a:pt x="550" y="1287"/>
                    <a:pt x="549" y="1287"/>
                    <a:pt x="546" y="1287"/>
                  </a:cubicBezTo>
                  <a:cubicBezTo>
                    <a:pt x="546" y="1257"/>
                    <a:pt x="541" y="1225"/>
                    <a:pt x="555" y="1199"/>
                  </a:cubicBezTo>
                  <a:cubicBezTo>
                    <a:pt x="569" y="1173"/>
                    <a:pt x="589" y="1176"/>
                    <a:pt x="615" y="1173"/>
                  </a:cubicBezTo>
                  <a:cubicBezTo>
                    <a:pt x="653" y="1168"/>
                    <a:pt x="678" y="1177"/>
                    <a:pt x="715" y="1182"/>
                  </a:cubicBezTo>
                  <a:cubicBezTo>
                    <a:pt x="747" y="1187"/>
                    <a:pt x="775" y="1190"/>
                    <a:pt x="806" y="1199"/>
                  </a:cubicBezTo>
                </a:path>
                <a:path w="807" h="2723" extrusionOk="0">
                  <a:moveTo>
                    <a:pt x="143" y="1633"/>
                  </a:moveTo>
                  <a:cubicBezTo>
                    <a:pt x="160" y="1619"/>
                    <a:pt x="175" y="1614"/>
                    <a:pt x="195" y="1604"/>
                  </a:cubicBezTo>
                  <a:cubicBezTo>
                    <a:pt x="239" y="1582"/>
                    <a:pt x="275" y="1565"/>
                    <a:pt x="325" y="1562"/>
                  </a:cubicBezTo>
                  <a:cubicBezTo>
                    <a:pt x="376" y="1559"/>
                    <a:pt x="430" y="1559"/>
                    <a:pt x="481" y="1557"/>
                  </a:cubicBezTo>
                  <a:cubicBezTo>
                    <a:pt x="526" y="1557"/>
                    <a:pt x="539" y="1557"/>
                    <a:pt x="568" y="1562"/>
                  </a:cubicBezTo>
                </a:path>
                <a:path w="807" h="2723" extrusionOk="0">
                  <a:moveTo>
                    <a:pt x="468" y="2009"/>
                  </a:moveTo>
                  <a:cubicBezTo>
                    <a:pt x="457" y="2004"/>
                    <a:pt x="454" y="2013"/>
                    <a:pt x="451" y="2001"/>
                  </a:cubicBezTo>
                  <a:cubicBezTo>
                    <a:pt x="446" y="1983"/>
                    <a:pt x="450" y="1946"/>
                    <a:pt x="455" y="1929"/>
                  </a:cubicBezTo>
                  <a:cubicBezTo>
                    <a:pt x="459" y="1916"/>
                    <a:pt x="471" y="1906"/>
                    <a:pt x="477" y="1895"/>
                  </a:cubicBezTo>
                  <a:cubicBezTo>
                    <a:pt x="501" y="1915"/>
                    <a:pt x="523" y="1931"/>
                    <a:pt x="529" y="1967"/>
                  </a:cubicBezTo>
                  <a:cubicBezTo>
                    <a:pt x="538" y="2025"/>
                    <a:pt x="548" y="2084"/>
                    <a:pt x="550" y="2144"/>
                  </a:cubicBezTo>
                  <a:cubicBezTo>
                    <a:pt x="553" y="2221"/>
                    <a:pt x="550" y="2300"/>
                    <a:pt x="542" y="2376"/>
                  </a:cubicBezTo>
                  <a:cubicBezTo>
                    <a:pt x="534" y="2452"/>
                    <a:pt x="516" y="2526"/>
                    <a:pt x="485" y="2596"/>
                  </a:cubicBezTo>
                  <a:cubicBezTo>
                    <a:pt x="466" y="2639"/>
                    <a:pt x="449" y="2676"/>
                    <a:pt x="412" y="2705"/>
                  </a:cubicBezTo>
                  <a:cubicBezTo>
                    <a:pt x="387" y="2724"/>
                    <a:pt x="353" y="2730"/>
                    <a:pt x="325" y="2714"/>
                  </a:cubicBezTo>
                  <a:cubicBezTo>
                    <a:pt x="304" y="2702"/>
                    <a:pt x="301" y="2685"/>
                    <a:pt x="303" y="2663"/>
                  </a:cubicBezTo>
                  <a:cubicBezTo>
                    <a:pt x="305" y="2639"/>
                    <a:pt x="322" y="2616"/>
                    <a:pt x="338" y="2600"/>
                  </a:cubicBezTo>
                  <a:cubicBezTo>
                    <a:pt x="363" y="2575"/>
                    <a:pt x="400" y="2550"/>
                    <a:pt x="433" y="2541"/>
                  </a:cubicBezTo>
                  <a:cubicBezTo>
                    <a:pt x="487" y="2527"/>
                    <a:pt x="528" y="2542"/>
                    <a:pt x="572" y="2574"/>
                  </a:cubicBezTo>
                  <a:cubicBezTo>
                    <a:pt x="621" y="2609"/>
                    <a:pt x="665" y="2650"/>
                    <a:pt x="715" y="2684"/>
                  </a:cubicBezTo>
                  <a:cubicBezTo>
                    <a:pt x="740" y="2701"/>
                    <a:pt x="755" y="2700"/>
                    <a:pt x="784" y="270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9" name="Freeform 39">
              <a:extLst>
                <a:ext uri="{FF2B5EF4-FFF2-40B4-BE49-F238E27FC236}">
                  <a16:creationId xmlns:a16="http://schemas.microsoft.com/office/drawing/2014/main" id="{A7FC8439-BE4B-A3F4-2B59-7F26E82DFF25}"/>
                </a:ext>
              </a:extLst>
            </p:cNvPr>
            <p:cNvSpPr>
              <a:spLocks noRot="1" noChangeAspect="1" noEditPoints="1" noChangeArrowheads="1" noChangeShapeType="1" noTextEdit="1"/>
            </p:cNvSpPr>
            <p:nvPr/>
          </p:nvSpPr>
          <p:spPr bwMode="auto">
            <a:xfrm>
              <a:off x="3176" y="256"/>
              <a:ext cx="397" cy="790"/>
            </a:xfrm>
            <a:custGeom>
              <a:avLst/>
              <a:gdLst>
                <a:gd name="T0" fmla="*/ 252 w 1748"/>
                <a:gd name="T1" fmla="*/ 1093 h 3483"/>
                <a:gd name="T2" fmla="*/ 130 w 1748"/>
                <a:gd name="T3" fmla="*/ 1380 h 3483"/>
                <a:gd name="T4" fmla="*/ 152 w 1748"/>
                <a:gd name="T5" fmla="*/ 1650 h 3483"/>
                <a:gd name="T6" fmla="*/ 282 w 1748"/>
                <a:gd name="T7" fmla="*/ 1300 h 3483"/>
                <a:gd name="T8" fmla="*/ 65 w 1748"/>
                <a:gd name="T9" fmla="*/ 717 h 3483"/>
                <a:gd name="T10" fmla="*/ 369 w 1748"/>
                <a:gd name="T11" fmla="*/ 109 h 3483"/>
                <a:gd name="T12" fmla="*/ 438 w 1748"/>
                <a:gd name="T13" fmla="*/ 17 h 3483"/>
                <a:gd name="T14" fmla="*/ 555 w 1748"/>
                <a:gd name="T15" fmla="*/ 219 h 3483"/>
                <a:gd name="T16" fmla="*/ 512 w 1748"/>
                <a:gd name="T17" fmla="*/ 679 h 3483"/>
                <a:gd name="T18" fmla="*/ 646 w 1748"/>
                <a:gd name="T19" fmla="*/ 751 h 3483"/>
                <a:gd name="T20" fmla="*/ 841 w 1748"/>
                <a:gd name="T21" fmla="*/ 717 h 3483"/>
                <a:gd name="T22" fmla="*/ 174 w 1748"/>
                <a:gd name="T23" fmla="*/ 2000 h 3483"/>
                <a:gd name="T24" fmla="*/ 464 w 1748"/>
                <a:gd name="T25" fmla="*/ 2009 h 3483"/>
                <a:gd name="T26" fmla="*/ 845 w 1748"/>
                <a:gd name="T27" fmla="*/ 1988 h 3483"/>
                <a:gd name="T28" fmla="*/ 507 w 1748"/>
                <a:gd name="T29" fmla="*/ 2971 h 3483"/>
                <a:gd name="T30" fmla="*/ 382 w 1748"/>
                <a:gd name="T31" fmla="*/ 3076 h 3483"/>
                <a:gd name="T32" fmla="*/ 373 w 1748"/>
                <a:gd name="T33" fmla="*/ 3456 h 3483"/>
                <a:gd name="T34" fmla="*/ 516 w 1748"/>
                <a:gd name="T35" fmla="*/ 3330 h 3483"/>
                <a:gd name="T36" fmla="*/ 425 w 1748"/>
                <a:gd name="T37" fmla="*/ 2680 h 3483"/>
                <a:gd name="T38" fmla="*/ 148 w 1748"/>
                <a:gd name="T39" fmla="*/ 2469 h 3483"/>
                <a:gd name="T40" fmla="*/ 772 w 1748"/>
                <a:gd name="T41" fmla="*/ 2587 h 3483"/>
                <a:gd name="T42" fmla="*/ 971 w 1748"/>
                <a:gd name="T43" fmla="*/ 2553 h 3483"/>
                <a:gd name="T44" fmla="*/ 1313 w 1748"/>
                <a:gd name="T45" fmla="*/ 2498 h 3483"/>
                <a:gd name="T46" fmla="*/ 1192 w 1748"/>
                <a:gd name="T47" fmla="*/ 2629 h 3483"/>
                <a:gd name="T48" fmla="*/ 1240 w 1748"/>
                <a:gd name="T49" fmla="*/ 3030 h 3483"/>
                <a:gd name="T50" fmla="*/ 1279 w 1748"/>
                <a:gd name="T51" fmla="*/ 3444 h 3483"/>
                <a:gd name="T52" fmla="*/ 1214 w 1748"/>
                <a:gd name="T53" fmla="*/ 1608 h 3483"/>
                <a:gd name="T54" fmla="*/ 1331 w 1748"/>
                <a:gd name="T55" fmla="*/ 1333 h 3483"/>
                <a:gd name="T56" fmla="*/ 1508 w 1748"/>
                <a:gd name="T57" fmla="*/ 637 h 3483"/>
                <a:gd name="T58" fmla="*/ 1508 w 1748"/>
                <a:gd name="T59" fmla="*/ 641 h 3483"/>
                <a:gd name="T60" fmla="*/ 1660 w 1748"/>
                <a:gd name="T61" fmla="*/ 1342 h 3483"/>
                <a:gd name="T62" fmla="*/ 1747 w 1748"/>
                <a:gd name="T63" fmla="*/ 1755 h 3483"/>
                <a:gd name="T64" fmla="*/ 1435 w 1748"/>
                <a:gd name="T65" fmla="*/ 1156 h 3483"/>
                <a:gd name="T66" fmla="*/ 1452 w 1748"/>
                <a:gd name="T67" fmla="*/ 1143 h 3483"/>
                <a:gd name="T68" fmla="*/ 1625 w 1748"/>
                <a:gd name="T69" fmla="*/ 1114 h 34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48"/>
                <a:gd name="T106" fmla="*/ 0 h 3483"/>
                <a:gd name="T107" fmla="*/ 1748 w 1748"/>
                <a:gd name="T108" fmla="*/ 3483 h 34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48" h="3483" extrusionOk="0">
                  <a:moveTo>
                    <a:pt x="282" y="1076"/>
                  </a:moveTo>
                  <a:cubicBezTo>
                    <a:pt x="270" y="1085"/>
                    <a:pt x="262" y="1086"/>
                    <a:pt x="252" y="1093"/>
                  </a:cubicBezTo>
                  <a:cubicBezTo>
                    <a:pt x="225" y="1111"/>
                    <a:pt x="209" y="1132"/>
                    <a:pt x="191" y="1160"/>
                  </a:cubicBezTo>
                  <a:cubicBezTo>
                    <a:pt x="148" y="1227"/>
                    <a:pt x="140" y="1302"/>
                    <a:pt x="130" y="1380"/>
                  </a:cubicBezTo>
                  <a:cubicBezTo>
                    <a:pt x="121" y="1448"/>
                    <a:pt x="103" y="1531"/>
                    <a:pt x="117" y="1599"/>
                  </a:cubicBezTo>
                  <a:cubicBezTo>
                    <a:pt x="121" y="1620"/>
                    <a:pt x="144" y="1638"/>
                    <a:pt x="152" y="1650"/>
                  </a:cubicBezTo>
                  <a:cubicBezTo>
                    <a:pt x="192" y="1620"/>
                    <a:pt x="209" y="1595"/>
                    <a:pt x="230" y="1536"/>
                  </a:cubicBezTo>
                  <a:cubicBezTo>
                    <a:pt x="257" y="1463"/>
                    <a:pt x="277" y="1378"/>
                    <a:pt x="282" y="1300"/>
                  </a:cubicBezTo>
                  <a:cubicBezTo>
                    <a:pt x="290" y="1175"/>
                    <a:pt x="272" y="1055"/>
                    <a:pt x="221" y="941"/>
                  </a:cubicBezTo>
                  <a:cubicBezTo>
                    <a:pt x="185" y="861"/>
                    <a:pt x="136" y="773"/>
                    <a:pt x="65" y="717"/>
                  </a:cubicBezTo>
                  <a:cubicBezTo>
                    <a:pt x="30" y="698"/>
                    <a:pt x="22" y="694"/>
                    <a:pt x="0" y="683"/>
                  </a:cubicBezTo>
                </a:path>
                <a:path w="1748" h="3483" extrusionOk="0">
                  <a:moveTo>
                    <a:pt x="369" y="109"/>
                  </a:moveTo>
                  <a:cubicBezTo>
                    <a:pt x="373" y="90"/>
                    <a:pt x="375" y="69"/>
                    <a:pt x="382" y="50"/>
                  </a:cubicBezTo>
                  <a:cubicBezTo>
                    <a:pt x="395" y="13"/>
                    <a:pt x="413" y="30"/>
                    <a:pt x="438" y="17"/>
                  </a:cubicBezTo>
                  <a:cubicBezTo>
                    <a:pt x="473" y="-1"/>
                    <a:pt x="498" y="-3"/>
                    <a:pt x="529" y="33"/>
                  </a:cubicBezTo>
                  <a:cubicBezTo>
                    <a:pt x="571" y="82"/>
                    <a:pt x="557" y="161"/>
                    <a:pt x="555" y="219"/>
                  </a:cubicBezTo>
                  <a:cubicBezTo>
                    <a:pt x="552" y="313"/>
                    <a:pt x="542" y="405"/>
                    <a:pt x="529" y="498"/>
                  </a:cubicBezTo>
                  <a:cubicBezTo>
                    <a:pt x="521" y="558"/>
                    <a:pt x="507" y="618"/>
                    <a:pt x="512" y="679"/>
                  </a:cubicBezTo>
                  <a:cubicBezTo>
                    <a:pt x="515" y="719"/>
                    <a:pt x="510" y="727"/>
                    <a:pt x="542" y="738"/>
                  </a:cubicBezTo>
                  <a:cubicBezTo>
                    <a:pt x="570" y="748"/>
                    <a:pt x="616" y="752"/>
                    <a:pt x="646" y="751"/>
                  </a:cubicBezTo>
                  <a:cubicBezTo>
                    <a:pt x="701" y="750"/>
                    <a:pt x="752" y="724"/>
                    <a:pt x="806" y="717"/>
                  </a:cubicBezTo>
                  <a:cubicBezTo>
                    <a:pt x="818" y="717"/>
                    <a:pt x="829" y="717"/>
                    <a:pt x="841" y="717"/>
                  </a:cubicBezTo>
                </a:path>
                <a:path w="1748" h="3483" extrusionOk="0">
                  <a:moveTo>
                    <a:pt x="165" y="1992"/>
                  </a:moveTo>
                  <a:cubicBezTo>
                    <a:pt x="160" y="2005"/>
                    <a:pt x="150" y="2000"/>
                    <a:pt x="174" y="2000"/>
                  </a:cubicBezTo>
                  <a:cubicBezTo>
                    <a:pt x="203" y="2000"/>
                    <a:pt x="226" y="2008"/>
                    <a:pt x="256" y="2009"/>
                  </a:cubicBezTo>
                  <a:cubicBezTo>
                    <a:pt x="325" y="2011"/>
                    <a:pt x="395" y="2008"/>
                    <a:pt x="464" y="2009"/>
                  </a:cubicBezTo>
                  <a:cubicBezTo>
                    <a:pt x="564" y="2010"/>
                    <a:pt x="668" y="2017"/>
                    <a:pt x="767" y="2000"/>
                  </a:cubicBezTo>
                  <a:cubicBezTo>
                    <a:pt x="806" y="1992"/>
                    <a:pt x="819" y="1989"/>
                    <a:pt x="845" y="1988"/>
                  </a:cubicBezTo>
                </a:path>
                <a:path w="1748" h="3483" extrusionOk="0">
                  <a:moveTo>
                    <a:pt x="525" y="3017"/>
                  </a:moveTo>
                  <a:cubicBezTo>
                    <a:pt x="521" y="2994"/>
                    <a:pt x="524" y="2989"/>
                    <a:pt x="507" y="2971"/>
                  </a:cubicBezTo>
                  <a:cubicBezTo>
                    <a:pt x="476" y="2938"/>
                    <a:pt x="474" y="2941"/>
                    <a:pt x="442" y="2967"/>
                  </a:cubicBezTo>
                  <a:cubicBezTo>
                    <a:pt x="405" y="2997"/>
                    <a:pt x="396" y="3028"/>
                    <a:pt x="382" y="3076"/>
                  </a:cubicBezTo>
                  <a:cubicBezTo>
                    <a:pt x="361" y="3149"/>
                    <a:pt x="352" y="3221"/>
                    <a:pt x="351" y="3296"/>
                  </a:cubicBezTo>
                  <a:cubicBezTo>
                    <a:pt x="350" y="3352"/>
                    <a:pt x="347" y="3405"/>
                    <a:pt x="373" y="3456"/>
                  </a:cubicBezTo>
                  <a:cubicBezTo>
                    <a:pt x="392" y="3494"/>
                    <a:pt x="422" y="3489"/>
                    <a:pt x="451" y="3465"/>
                  </a:cubicBezTo>
                  <a:cubicBezTo>
                    <a:pt x="486" y="3436"/>
                    <a:pt x="505" y="3372"/>
                    <a:pt x="516" y="3330"/>
                  </a:cubicBezTo>
                  <a:cubicBezTo>
                    <a:pt x="540" y="3242"/>
                    <a:pt x="542" y="3154"/>
                    <a:pt x="533" y="3064"/>
                  </a:cubicBezTo>
                  <a:cubicBezTo>
                    <a:pt x="520" y="2939"/>
                    <a:pt x="480" y="2793"/>
                    <a:pt x="425" y="2680"/>
                  </a:cubicBezTo>
                  <a:cubicBezTo>
                    <a:pt x="381" y="2590"/>
                    <a:pt x="324" y="2514"/>
                    <a:pt x="252" y="2448"/>
                  </a:cubicBezTo>
                  <a:cubicBezTo>
                    <a:pt x="204" y="2404"/>
                    <a:pt x="181" y="2420"/>
                    <a:pt x="148" y="2469"/>
                  </a:cubicBezTo>
                </a:path>
                <a:path w="1748" h="3483" extrusionOk="0">
                  <a:moveTo>
                    <a:pt x="759" y="2608"/>
                  </a:moveTo>
                  <a:cubicBezTo>
                    <a:pt x="763" y="2598"/>
                    <a:pt x="761" y="2590"/>
                    <a:pt x="772" y="2587"/>
                  </a:cubicBezTo>
                  <a:cubicBezTo>
                    <a:pt x="793" y="2581"/>
                    <a:pt x="816" y="2596"/>
                    <a:pt x="837" y="2591"/>
                  </a:cubicBezTo>
                  <a:cubicBezTo>
                    <a:pt x="882" y="2580"/>
                    <a:pt x="926" y="2565"/>
                    <a:pt x="971" y="2553"/>
                  </a:cubicBezTo>
                  <a:cubicBezTo>
                    <a:pt x="1033" y="2536"/>
                    <a:pt x="1104" y="2509"/>
                    <a:pt x="1166" y="2498"/>
                  </a:cubicBezTo>
                  <a:cubicBezTo>
                    <a:pt x="1208" y="2491"/>
                    <a:pt x="1271" y="2489"/>
                    <a:pt x="1313" y="2498"/>
                  </a:cubicBezTo>
                  <a:cubicBezTo>
                    <a:pt x="1320" y="2501"/>
                    <a:pt x="1328" y="2504"/>
                    <a:pt x="1335" y="2507"/>
                  </a:cubicBezTo>
                </a:path>
                <a:path w="1748" h="3483" extrusionOk="0">
                  <a:moveTo>
                    <a:pt x="1192" y="2629"/>
                  </a:moveTo>
                  <a:cubicBezTo>
                    <a:pt x="1183" y="2653"/>
                    <a:pt x="1186" y="2663"/>
                    <a:pt x="1196" y="2701"/>
                  </a:cubicBezTo>
                  <a:cubicBezTo>
                    <a:pt x="1222" y="2806"/>
                    <a:pt x="1231" y="2923"/>
                    <a:pt x="1240" y="3030"/>
                  </a:cubicBezTo>
                  <a:cubicBezTo>
                    <a:pt x="1248" y="3128"/>
                    <a:pt x="1247" y="3227"/>
                    <a:pt x="1253" y="3325"/>
                  </a:cubicBezTo>
                  <a:cubicBezTo>
                    <a:pt x="1256" y="3367"/>
                    <a:pt x="1265" y="3405"/>
                    <a:pt x="1279" y="3444"/>
                  </a:cubicBezTo>
                </a:path>
                <a:path w="1748" h="3483" extrusionOk="0">
                  <a:moveTo>
                    <a:pt x="1214" y="1608"/>
                  </a:moveTo>
                  <a:cubicBezTo>
                    <a:pt x="1222" y="1595"/>
                    <a:pt x="1202" y="1627"/>
                    <a:pt x="1214" y="1608"/>
                  </a:cubicBezTo>
                  <a:cubicBezTo>
                    <a:pt x="1225" y="1591"/>
                    <a:pt x="1237" y="1561"/>
                    <a:pt x="1248" y="1540"/>
                  </a:cubicBezTo>
                  <a:cubicBezTo>
                    <a:pt x="1282" y="1474"/>
                    <a:pt x="1307" y="1404"/>
                    <a:pt x="1331" y="1333"/>
                  </a:cubicBezTo>
                  <a:cubicBezTo>
                    <a:pt x="1375" y="1206"/>
                    <a:pt x="1407" y="1074"/>
                    <a:pt x="1443" y="945"/>
                  </a:cubicBezTo>
                  <a:cubicBezTo>
                    <a:pt x="1472" y="843"/>
                    <a:pt x="1487" y="740"/>
                    <a:pt x="1508" y="637"/>
                  </a:cubicBezTo>
                  <a:cubicBezTo>
                    <a:pt x="1510" y="630"/>
                    <a:pt x="1511" y="623"/>
                    <a:pt x="1513" y="616"/>
                  </a:cubicBezTo>
                  <a:cubicBezTo>
                    <a:pt x="1508" y="633"/>
                    <a:pt x="1507" y="624"/>
                    <a:pt x="1508" y="641"/>
                  </a:cubicBezTo>
                  <a:cubicBezTo>
                    <a:pt x="1511" y="726"/>
                    <a:pt x="1557" y="802"/>
                    <a:pt x="1573" y="886"/>
                  </a:cubicBezTo>
                  <a:cubicBezTo>
                    <a:pt x="1602" y="1038"/>
                    <a:pt x="1632" y="1190"/>
                    <a:pt x="1660" y="1342"/>
                  </a:cubicBezTo>
                  <a:cubicBezTo>
                    <a:pt x="1678" y="1437"/>
                    <a:pt x="1698" y="1530"/>
                    <a:pt x="1716" y="1625"/>
                  </a:cubicBezTo>
                  <a:cubicBezTo>
                    <a:pt x="1725" y="1670"/>
                    <a:pt x="1734" y="1711"/>
                    <a:pt x="1747" y="1755"/>
                  </a:cubicBezTo>
                </a:path>
                <a:path w="1748" h="3483" extrusionOk="0">
                  <a:moveTo>
                    <a:pt x="1443" y="1207"/>
                  </a:moveTo>
                  <a:cubicBezTo>
                    <a:pt x="1443" y="1191"/>
                    <a:pt x="1448" y="1169"/>
                    <a:pt x="1435" y="1156"/>
                  </a:cubicBezTo>
                  <a:cubicBezTo>
                    <a:pt x="1430" y="1151"/>
                    <a:pt x="1431" y="1149"/>
                    <a:pt x="1430" y="1139"/>
                  </a:cubicBezTo>
                  <a:cubicBezTo>
                    <a:pt x="1430" y="1139"/>
                    <a:pt x="1432" y="1142"/>
                    <a:pt x="1452" y="1143"/>
                  </a:cubicBezTo>
                  <a:cubicBezTo>
                    <a:pt x="1492" y="1145"/>
                    <a:pt x="1534" y="1142"/>
                    <a:pt x="1573" y="1131"/>
                  </a:cubicBezTo>
                  <a:cubicBezTo>
                    <a:pt x="1590" y="1125"/>
                    <a:pt x="1608" y="1120"/>
                    <a:pt x="1625" y="111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0" name="Freeform 40">
              <a:extLst>
                <a:ext uri="{FF2B5EF4-FFF2-40B4-BE49-F238E27FC236}">
                  <a16:creationId xmlns:a16="http://schemas.microsoft.com/office/drawing/2014/main" id="{BFC125C8-1CB0-20EC-0D7F-A4A648012331}"/>
                </a:ext>
              </a:extLst>
            </p:cNvPr>
            <p:cNvSpPr>
              <a:spLocks noRot="1" noChangeAspect="1" noEditPoints="1" noChangeArrowheads="1" noChangeShapeType="1" noTextEdit="1"/>
            </p:cNvSpPr>
            <p:nvPr/>
          </p:nvSpPr>
          <p:spPr bwMode="auto">
            <a:xfrm>
              <a:off x="57" y="459"/>
              <a:ext cx="3" cy="2"/>
            </a:xfrm>
            <a:custGeom>
              <a:avLst/>
              <a:gdLst>
                <a:gd name="T0" fmla="*/ 0 w 14"/>
                <a:gd name="T1" fmla="*/ 5 h 10"/>
                <a:gd name="T2" fmla="*/ 13 w 14"/>
                <a:gd name="T3" fmla="*/ 9 h 10"/>
                <a:gd name="T4" fmla="*/ 0 60000 65536"/>
                <a:gd name="T5" fmla="*/ 0 60000 65536"/>
                <a:gd name="T6" fmla="*/ 0 w 14"/>
                <a:gd name="T7" fmla="*/ 0 h 10"/>
                <a:gd name="T8" fmla="*/ 14 w 14"/>
                <a:gd name="T9" fmla="*/ 10 h 10"/>
              </a:gdLst>
              <a:ahLst/>
              <a:cxnLst>
                <a:cxn ang="T4">
                  <a:pos x="T0" y="T1"/>
                </a:cxn>
                <a:cxn ang="T5">
                  <a:pos x="T2" y="T3"/>
                </a:cxn>
              </a:cxnLst>
              <a:rect l="T6" t="T7" r="T8" b="T9"/>
              <a:pathLst>
                <a:path w="14" h="10" extrusionOk="0">
                  <a:moveTo>
                    <a:pt x="0" y="5"/>
                  </a:moveTo>
                  <a:cubicBezTo>
                    <a:pt x="18" y="-5"/>
                    <a:pt x="3" y="6"/>
                    <a:pt x="13" y="9"/>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1" name="Freeform 41">
              <a:extLst>
                <a:ext uri="{FF2B5EF4-FFF2-40B4-BE49-F238E27FC236}">
                  <a16:creationId xmlns:a16="http://schemas.microsoft.com/office/drawing/2014/main" id="{5BCEB134-B873-2CEB-98D1-79179A075CA3}"/>
                </a:ext>
              </a:extLst>
            </p:cNvPr>
            <p:cNvSpPr>
              <a:spLocks noRot="1" noChangeAspect="1" noEditPoints="1" noChangeArrowheads="1" noChangeShapeType="1" noTextEdit="1"/>
            </p:cNvSpPr>
            <p:nvPr/>
          </p:nvSpPr>
          <p:spPr bwMode="auto">
            <a:xfrm>
              <a:off x="703" y="400"/>
              <a:ext cx="2" cy="2"/>
            </a:xfrm>
            <a:custGeom>
              <a:avLst/>
              <a:gdLst>
                <a:gd name="T0" fmla="*/ 8 w 9"/>
                <a:gd name="T1" fmla="*/ 0 h 9"/>
                <a:gd name="T2" fmla="*/ 0 w 9"/>
                <a:gd name="T3" fmla="*/ 8 h 9"/>
                <a:gd name="T4" fmla="*/ 0 60000 65536"/>
                <a:gd name="T5" fmla="*/ 0 60000 65536"/>
                <a:gd name="T6" fmla="*/ 0 w 9"/>
                <a:gd name="T7" fmla="*/ 0 h 9"/>
                <a:gd name="T8" fmla="*/ 9 w 9"/>
                <a:gd name="T9" fmla="*/ 9 h 9"/>
              </a:gdLst>
              <a:ahLst/>
              <a:cxnLst>
                <a:cxn ang="T4">
                  <a:pos x="T0" y="T1"/>
                </a:cxn>
                <a:cxn ang="T5">
                  <a:pos x="T2" y="T3"/>
                </a:cxn>
              </a:cxnLst>
              <a:rect l="T6" t="T7" r="T8" b="T9"/>
              <a:pathLst>
                <a:path w="9" h="9" extrusionOk="0">
                  <a:moveTo>
                    <a:pt x="8" y="0"/>
                  </a:moveTo>
                  <a:cubicBezTo>
                    <a:pt x="-2" y="0"/>
                    <a:pt x="0" y="0"/>
                    <a:pt x="0" y="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2" name="Freeform 42">
              <a:extLst>
                <a:ext uri="{FF2B5EF4-FFF2-40B4-BE49-F238E27FC236}">
                  <a16:creationId xmlns:a16="http://schemas.microsoft.com/office/drawing/2014/main" id="{970419B5-21D1-7D85-A315-72C86459A1A4}"/>
                </a:ext>
              </a:extLst>
            </p:cNvPr>
            <p:cNvSpPr>
              <a:spLocks noRot="1" noChangeAspect="1" noEditPoints="1" noChangeArrowheads="1" noChangeShapeType="1" noTextEdit="1"/>
            </p:cNvSpPr>
            <p:nvPr/>
          </p:nvSpPr>
          <p:spPr bwMode="auto">
            <a:xfrm>
              <a:off x="791" y="430"/>
              <a:ext cx="2" cy="13"/>
            </a:xfrm>
            <a:custGeom>
              <a:avLst/>
              <a:gdLst>
                <a:gd name="T0" fmla="*/ 4 w 5"/>
                <a:gd name="T1" fmla="*/ 55 h 56"/>
                <a:gd name="T2" fmla="*/ 0 w 5"/>
                <a:gd name="T3" fmla="*/ 17 h 56"/>
                <a:gd name="T4" fmla="*/ 4 w 5"/>
                <a:gd name="T5" fmla="*/ 0 h 56"/>
                <a:gd name="T6" fmla="*/ 0 60000 65536"/>
                <a:gd name="T7" fmla="*/ 0 60000 65536"/>
                <a:gd name="T8" fmla="*/ 0 60000 65536"/>
                <a:gd name="T9" fmla="*/ 0 w 5"/>
                <a:gd name="T10" fmla="*/ 0 h 56"/>
                <a:gd name="T11" fmla="*/ 5 w 5"/>
                <a:gd name="T12" fmla="*/ 56 h 56"/>
              </a:gdLst>
              <a:ahLst/>
              <a:cxnLst>
                <a:cxn ang="T6">
                  <a:pos x="T0" y="T1"/>
                </a:cxn>
                <a:cxn ang="T7">
                  <a:pos x="T2" y="T3"/>
                </a:cxn>
                <a:cxn ang="T8">
                  <a:pos x="T4" y="T5"/>
                </a:cxn>
              </a:cxnLst>
              <a:rect l="T9" t="T10" r="T11" b="T12"/>
              <a:pathLst>
                <a:path w="5" h="56" extrusionOk="0">
                  <a:moveTo>
                    <a:pt x="4" y="55"/>
                  </a:moveTo>
                  <a:cubicBezTo>
                    <a:pt x="1" y="42"/>
                    <a:pt x="0" y="31"/>
                    <a:pt x="0" y="17"/>
                  </a:cubicBezTo>
                  <a:cubicBezTo>
                    <a:pt x="0" y="6"/>
                    <a:pt x="-2" y="4"/>
                    <a:pt x="4" y="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3" name="Freeform 43">
              <a:extLst>
                <a:ext uri="{FF2B5EF4-FFF2-40B4-BE49-F238E27FC236}">
                  <a16:creationId xmlns:a16="http://schemas.microsoft.com/office/drawing/2014/main" id="{B9CB8312-163B-345B-7C3C-F69EF9FA3D9A}"/>
                </a:ext>
              </a:extLst>
            </p:cNvPr>
            <p:cNvSpPr>
              <a:spLocks noRot="1" noChangeAspect="1" noEditPoints="1" noChangeArrowheads="1" noChangeShapeType="1" noTextEdit="1"/>
            </p:cNvSpPr>
            <p:nvPr/>
          </p:nvSpPr>
          <p:spPr bwMode="auto">
            <a:xfrm>
              <a:off x="866" y="176"/>
              <a:ext cx="363" cy="917"/>
            </a:xfrm>
            <a:custGeom>
              <a:avLst/>
              <a:gdLst>
                <a:gd name="T0" fmla="*/ 252 w 1600"/>
                <a:gd name="T1" fmla="*/ 1195 h 4040"/>
                <a:gd name="T2" fmla="*/ 343 w 1600"/>
                <a:gd name="T3" fmla="*/ 887 h 4040"/>
                <a:gd name="T4" fmla="*/ 321 w 1600"/>
                <a:gd name="T5" fmla="*/ 878 h 4040"/>
                <a:gd name="T6" fmla="*/ 369 w 1600"/>
                <a:gd name="T7" fmla="*/ 1279 h 4040"/>
                <a:gd name="T8" fmla="*/ 390 w 1600"/>
                <a:gd name="T9" fmla="*/ 1634 h 4040"/>
                <a:gd name="T10" fmla="*/ 269 w 1600"/>
                <a:gd name="T11" fmla="*/ 1777 h 4040"/>
                <a:gd name="T12" fmla="*/ 148 w 1600"/>
                <a:gd name="T13" fmla="*/ 1672 h 4040"/>
                <a:gd name="T14" fmla="*/ 330 w 1600"/>
                <a:gd name="T15" fmla="*/ 0 h 4040"/>
                <a:gd name="T16" fmla="*/ 35 w 1600"/>
                <a:gd name="T17" fmla="*/ 2178 h 4040"/>
                <a:gd name="T18" fmla="*/ 113 w 1600"/>
                <a:gd name="T19" fmla="*/ 2178 h 4040"/>
                <a:gd name="T20" fmla="*/ 447 w 1600"/>
                <a:gd name="T21" fmla="*/ 2195 h 4040"/>
                <a:gd name="T22" fmla="*/ 187 w 1600"/>
                <a:gd name="T23" fmla="*/ 2562 h 4040"/>
                <a:gd name="T24" fmla="*/ 135 w 1600"/>
                <a:gd name="T25" fmla="*/ 2596 h 4040"/>
                <a:gd name="T26" fmla="*/ 100 w 1600"/>
                <a:gd name="T27" fmla="*/ 2575 h 4040"/>
                <a:gd name="T28" fmla="*/ 130 w 1600"/>
                <a:gd name="T29" fmla="*/ 2495 h 4040"/>
                <a:gd name="T30" fmla="*/ 221 w 1600"/>
                <a:gd name="T31" fmla="*/ 2752 h 4040"/>
                <a:gd name="T32" fmla="*/ 165 w 1600"/>
                <a:gd name="T33" fmla="*/ 3373 h 4040"/>
                <a:gd name="T34" fmla="*/ 44 w 1600"/>
                <a:gd name="T35" fmla="*/ 3465 h 4040"/>
                <a:gd name="T36" fmla="*/ 13 w 1600"/>
                <a:gd name="T37" fmla="*/ 3250 h 4040"/>
                <a:gd name="T38" fmla="*/ 178 w 1600"/>
                <a:gd name="T39" fmla="*/ 3250 h 4040"/>
                <a:gd name="T40" fmla="*/ 317 w 1600"/>
                <a:gd name="T41" fmla="*/ 3389 h 4040"/>
                <a:gd name="T42" fmla="*/ 447 w 1600"/>
                <a:gd name="T43" fmla="*/ 2879 h 4040"/>
                <a:gd name="T44" fmla="*/ 633 w 1600"/>
                <a:gd name="T45" fmla="*/ 2668 h 4040"/>
                <a:gd name="T46" fmla="*/ 694 w 1600"/>
                <a:gd name="T47" fmla="*/ 2355 h 4040"/>
                <a:gd name="T48" fmla="*/ 546 w 1600"/>
                <a:gd name="T49" fmla="*/ 2410 h 4040"/>
                <a:gd name="T50" fmla="*/ 542 w 1600"/>
                <a:gd name="T51" fmla="*/ 2972 h 4040"/>
                <a:gd name="T52" fmla="*/ 629 w 1600"/>
                <a:gd name="T53" fmla="*/ 3482 h 4040"/>
                <a:gd name="T54" fmla="*/ 616 w 1600"/>
                <a:gd name="T55" fmla="*/ 3478 h 4040"/>
                <a:gd name="T56" fmla="*/ 663 w 1600"/>
                <a:gd name="T57" fmla="*/ 3098 h 4040"/>
                <a:gd name="T58" fmla="*/ 750 w 1600"/>
                <a:gd name="T59" fmla="*/ 3077 h 4040"/>
                <a:gd name="T60" fmla="*/ 676 w 1600"/>
                <a:gd name="T61" fmla="*/ 3432 h 4040"/>
                <a:gd name="T62" fmla="*/ 642 w 1600"/>
                <a:gd name="T63" fmla="*/ 3478 h 4040"/>
                <a:gd name="T64" fmla="*/ 663 w 1600"/>
                <a:gd name="T65" fmla="*/ 3453 h 4040"/>
                <a:gd name="T66" fmla="*/ 798 w 1600"/>
                <a:gd name="T67" fmla="*/ 3512 h 4040"/>
                <a:gd name="T68" fmla="*/ 1114 w 1600"/>
                <a:gd name="T69" fmla="*/ 3697 h 4040"/>
                <a:gd name="T70" fmla="*/ 1053 w 1600"/>
                <a:gd name="T71" fmla="*/ 3871 h 4040"/>
                <a:gd name="T72" fmla="*/ 1058 w 1600"/>
                <a:gd name="T73" fmla="*/ 4031 h 4040"/>
                <a:gd name="T74" fmla="*/ 1209 w 1600"/>
                <a:gd name="T75" fmla="*/ 3887 h 4040"/>
                <a:gd name="T76" fmla="*/ 1162 w 1600"/>
                <a:gd name="T77" fmla="*/ 3664 h 4040"/>
                <a:gd name="T78" fmla="*/ 1084 w 1600"/>
                <a:gd name="T79" fmla="*/ 840 h 4040"/>
                <a:gd name="T80" fmla="*/ 1179 w 1600"/>
                <a:gd name="T81" fmla="*/ 2199 h 4040"/>
                <a:gd name="T82" fmla="*/ 1599 w 1600"/>
                <a:gd name="T83" fmla="*/ 3567 h 40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00"/>
                <a:gd name="T127" fmla="*/ 0 h 4040"/>
                <a:gd name="T128" fmla="*/ 1600 w 1600"/>
                <a:gd name="T129" fmla="*/ 4040 h 40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00" h="4040" extrusionOk="0">
                  <a:moveTo>
                    <a:pt x="221" y="1195"/>
                  </a:moveTo>
                  <a:cubicBezTo>
                    <a:pt x="240" y="1191"/>
                    <a:pt x="222" y="1223"/>
                    <a:pt x="252" y="1195"/>
                  </a:cubicBezTo>
                  <a:cubicBezTo>
                    <a:pt x="274" y="1175"/>
                    <a:pt x="294" y="1129"/>
                    <a:pt x="304" y="1102"/>
                  </a:cubicBezTo>
                  <a:cubicBezTo>
                    <a:pt x="331" y="1030"/>
                    <a:pt x="343" y="964"/>
                    <a:pt x="343" y="887"/>
                  </a:cubicBezTo>
                  <a:cubicBezTo>
                    <a:pt x="343" y="866"/>
                    <a:pt x="341" y="850"/>
                    <a:pt x="338" y="832"/>
                  </a:cubicBezTo>
                  <a:cubicBezTo>
                    <a:pt x="338" y="833"/>
                    <a:pt x="322" y="862"/>
                    <a:pt x="321" y="878"/>
                  </a:cubicBezTo>
                  <a:cubicBezTo>
                    <a:pt x="316" y="947"/>
                    <a:pt x="328" y="1013"/>
                    <a:pt x="338" y="1081"/>
                  </a:cubicBezTo>
                  <a:cubicBezTo>
                    <a:pt x="348" y="1148"/>
                    <a:pt x="355" y="1213"/>
                    <a:pt x="369" y="1279"/>
                  </a:cubicBezTo>
                  <a:cubicBezTo>
                    <a:pt x="383" y="1346"/>
                    <a:pt x="389" y="1409"/>
                    <a:pt x="390" y="1478"/>
                  </a:cubicBezTo>
                  <a:cubicBezTo>
                    <a:pt x="390" y="1525"/>
                    <a:pt x="404" y="1589"/>
                    <a:pt x="390" y="1634"/>
                  </a:cubicBezTo>
                  <a:cubicBezTo>
                    <a:pt x="378" y="1672"/>
                    <a:pt x="361" y="1699"/>
                    <a:pt x="338" y="1731"/>
                  </a:cubicBezTo>
                  <a:cubicBezTo>
                    <a:pt x="320" y="1756"/>
                    <a:pt x="300" y="1769"/>
                    <a:pt x="269" y="1777"/>
                  </a:cubicBezTo>
                  <a:cubicBezTo>
                    <a:pt x="241" y="1784"/>
                    <a:pt x="206" y="1785"/>
                    <a:pt x="182" y="1769"/>
                  </a:cubicBezTo>
                  <a:cubicBezTo>
                    <a:pt x="154" y="1750"/>
                    <a:pt x="149" y="1700"/>
                    <a:pt x="148" y="1672"/>
                  </a:cubicBezTo>
                </a:path>
                <a:path w="1600" h="4040" extrusionOk="0">
                  <a:moveTo>
                    <a:pt x="330" y="9"/>
                  </a:moveTo>
                  <a:cubicBezTo>
                    <a:pt x="330" y="5"/>
                    <a:pt x="330" y="3"/>
                    <a:pt x="330" y="0"/>
                  </a:cubicBezTo>
                </a:path>
                <a:path w="1600" h="4040" extrusionOk="0">
                  <a:moveTo>
                    <a:pt x="44" y="2187"/>
                  </a:moveTo>
                  <a:cubicBezTo>
                    <a:pt x="44" y="2170"/>
                    <a:pt x="47" y="2171"/>
                    <a:pt x="35" y="2178"/>
                  </a:cubicBezTo>
                  <a:cubicBezTo>
                    <a:pt x="35" y="2178"/>
                    <a:pt x="33" y="2184"/>
                    <a:pt x="39" y="2182"/>
                  </a:cubicBezTo>
                  <a:cubicBezTo>
                    <a:pt x="62" y="2174"/>
                    <a:pt x="86" y="2178"/>
                    <a:pt x="113" y="2178"/>
                  </a:cubicBezTo>
                  <a:cubicBezTo>
                    <a:pt x="158" y="2178"/>
                    <a:pt x="207" y="2166"/>
                    <a:pt x="252" y="2174"/>
                  </a:cubicBezTo>
                  <a:cubicBezTo>
                    <a:pt x="322" y="2186"/>
                    <a:pt x="375" y="2201"/>
                    <a:pt x="447" y="2195"/>
                  </a:cubicBezTo>
                </a:path>
                <a:path w="1600" h="4040" extrusionOk="0">
                  <a:moveTo>
                    <a:pt x="191" y="2562"/>
                  </a:moveTo>
                  <a:cubicBezTo>
                    <a:pt x="181" y="2562"/>
                    <a:pt x="206" y="2554"/>
                    <a:pt x="187" y="2562"/>
                  </a:cubicBezTo>
                  <a:cubicBezTo>
                    <a:pt x="171" y="2569"/>
                    <a:pt x="172" y="2574"/>
                    <a:pt x="161" y="2583"/>
                  </a:cubicBezTo>
                  <a:cubicBezTo>
                    <a:pt x="153" y="2589"/>
                    <a:pt x="142" y="2588"/>
                    <a:pt x="135" y="2596"/>
                  </a:cubicBezTo>
                  <a:cubicBezTo>
                    <a:pt x="127" y="2605"/>
                    <a:pt x="123" y="2611"/>
                    <a:pt x="117" y="2617"/>
                  </a:cubicBezTo>
                  <a:cubicBezTo>
                    <a:pt x="108" y="2599"/>
                    <a:pt x="100" y="2597"/>
                    <a:pt x="100" y="2575"/>
                  </a:cubicBezTo>
                  <a:cubicBezTo>
                    <a:pt x="99" y="2549"/>
                    <a:pt x="111" y="2530"/>
                    <a:pt x="122" y="2507"/>
                  </a:cubicBezTo>
                  <a:cubicBezTo>
                    <a:pt x="125" y="2503"/>
                    <a:pt x="127" y="2499"/>
                    <a:pt x="130" y="2495"/>
                  </a:cubicBezTo>
                  <a:cubicBezTo>
                    <a:pt x="156" y="2516"/>
                    <a:pt x="171" y="2516"/>
                    <a:pt x="187" y="2550"/>
                  </a:cubicBezTo>
                  <a:cubicBezTo>
                    <a:pt x="215" y="2609"/>
                    <a:pt x="219" y="2688"/>
                    <a:pt x="221" y="2752"/>
                  </a:cubicBezTo>
                  <a:cubicBezTo>
                    <a:pt x="225" y="2864"/>
                    <a:pt x="232" y="2982"/>
                    <a:pt x="221" y="3094"/>
                  </a:cubicBezTo>
                  <a:cubicBezTo>
                    <a:pt x="212" y="3187"/>
                    <a:pt x="190" y="3283"/>
                    <a:pt x="165" y="3373"/>
                  </a:cubicBezTo>
                  <a:cubicBezTo>
                    <a:pt x="155" y="3410"/>
                    <a:pt x="140" y="3472"/>
                    <a:pt x="96" y="3486"/>
                  </a:cubicBezTo>
                  <a:cubicBezTo>
                    <a:pt x="78" y="3492"/>
                    <a:pt x="55" y="3480"/>
                    <a:pt x="44" y="3465"/>
                  </a:cubicBezTo>
                  <a:cubicBezTo>
                    <a:pt x="28" y="3443"/>
                    <a:pt x="4" y="3393"/>
                    <a:pt x="0" y="3364"/>
                  </a:cubicBezTo>
                  <a:cubicBezTo>
                    <a:pt x="-4" y="3334"/>
                    <a:pt x="0" y="3277"/>
                    <a:pt x="13" y="3250"/>
                  </a:cubicBezTo>
                  <a:cubicBezTo>
                    <a:pt x="25" y="3225"/>
                    <a:pt x="48" y="3224"/>
                    <a:pt x="74" y="3221"/>
                  </a:cubicBezTo>
                  <a:cubicBezTo>
                    <a:pt x="100" y="3218"/>
                    <a:pt x="158" y="3232"/>
                    <a:pt x="178" y="3250"/>
                  </a:cubicBezTo>
                  <a:cubicBezTo>
                    <a:pt x="209" y="3278"/>
                    <a:pt x="225" y="3318"/>
                    <a:pt x="260" y="3343"/>
                  </a:cubicBezTo>
                  <a:cubicBezTo>
                    <a:pt x="282" y="3359"/>
                    <a:pt x="296" y="3374"/>
                    <a:pt x="317" y="3389"/>
                  </a:cubicBezTo>
                </a:path>
                <a:path w="1600" h="4040" extrusionOk="0">
                  <a:moveTo>
                    <a:pt x="429" y="2900"/>
                  </a:moveTo>
                  <a:cubicBezTo>
                    <a:pt x="435" y="2893"/>
                    <a:pt x="438" y="2888"/>
                    <a:pt x="447" y="2879"/>
                  </a:cubicBezTo>
                  <a:cubicBezTo>
                    <a:pt x="473" y="2851"/>
                    <a:pt x="502" y="2826"/>
                    <a:pt x="529" y="2799"/>
                  </a:cubicBezTo>
                  <a:cubicBezTo>
                    <a:pt x="570" y="2758"/>
                    <a:pt x="600" y="2716"/>
                    <a:pt x="633" y="2668"/>
                  </a:cubicBezTo>
                  <a:cubicBezTo>
                    <a:pt x="680" y="2599"/>
                    <a:pt x="711" y="2535"/>
                    <a:pt x="720" y="2452"/>
                  </a:cubicBezTo>
                  <a:cubicBezTo>
                    <a:pt x="724" y="2419"/>
                    <a:pt x="717" y="2381"/>
                    <a:pt x="694" y="2355"/>
                  </a:cubicBezTo>
                  <a:cubicBezTo>
                    <a:pt x="676" y="2335"/>
                    <a:pt x="645" y="2312"/>
                    <a:pt x="616" y="2317"/>
                  </a:cubicBezTo>
                  <a:cubicBezTo>
                    <a:pt x="582" y="2322"/>
                    <a:pt x="556" y="2386"/>
                    <a:pt x="546" y="2410"/>
                  </a:cubicBezTo>
                  <a:cubicBezTo>
                    <a:pt x="518" y="2479"/>
                    <a:pt x="518" y="2561"/>
                    <a:pt x="520" y="2634"/>
                  </a:cubicBezTo>
                  <a:cubicBezTo>
                    <a:pt x="523" y="2747"/>
                    <a:pt x="528" y="2860"/>
                    <a:pt x="542" y="2972"/>
                  </a:cubicBezTo>
                  <a:cubicBezTo>
                    <a:pt x="556" y="3083"/>
                    <a:pt x="579" y="3191"/>
                    <a:pt x="598" y="3301"/>
                  </a:cubicBezTo>
                  <a:cubicBezTo>
                    <a:pt x="609" y="3361"/>
                    <a:pt x="619" y="3422"/>
                    <a:pt x="629" y="3482"/>
                  </a:cubicBezTo>
                  <a:cubicBezTo>
                    <a:pt x="631" y="3495"/>
                    <a:pt x="632" y="3507"/>
                    <a:pt x="633" y="3520"/>
                  </a:cubicBezTo>
                  <a:cubicBezTo>
                    <a:pt x="627" y="3505"/>
                    <a:pt x="620" y="3494"/>
                    <a:pt x="616" y="3478"/>
                  </a:cubicBezTo>
                  <a:cubicBezTo>
                    <a:pt x="601" y="3420"/>
                    <a:pt x="612" y="3351"/>
                    <a:pt x="616" y="3292"/>
                  </a:cubicBezTo>
                  <a:cubicBezTo>
                    <a:pt x="621" y="3224"/>
                    <a:pt x="637" y="3160"/>
                    <a:pt x="663" y="3098"/>
                  </a:cubicBezTo>
                  <a:cubicBezTo>
                    <a:pt x="682" y="3053"/>
                    <a:pt x="695" y="3047"/>
                    <a:pt x="724" y="3014"/>
                  </a:cubicBezTo>
                  <a:cubicBezTo>
                    <a:pt x="751" y="3050"/>
                    <a:pt x="744" y="3001"/>
                    <a:pt x="750" y="3077"/>
                  </a:cubicBezTo>
                  <a:cubicBezTo>
                    <a:pt x="755" y="3145"/>
                    <a:pt x="737" y="3207"/>
                    <a:pt x="720" y="3271"/>
                  </a:cubicBezTo>
                  <a:cubicBezTo>
                    <a:pt x="706" y="3325"/>
                    <a:pt x="692" y="3379"/>
                    <a:pt x="676" y="3432"/>
                  </a:cubicBezTo>
                  <a:cubicBezTo>
                    <a:pt x="673" y="3444"/>
                    <a:pt x="666" y="3461"/>
                    <a:pt x="659" y="3470"/>
                  </a:cubicBezTo>
                  <a:cubicBezTo>
                    <a:pt x="653" y="3477"/>
                    <a:pt x="651" y="3477"/>
                    <a:pt x="642" y="3478"/>
                  </a:cubicBezTo>
                  <a:cubicBezTo>
                    <a:pt x="638" y="3467"/>
                    <a:pt x="635" y="3461"/>
                    <a:pt x="642" y="3470"/>
                  </a:cubicBezTo>
                  <a:cubicBezTo>
                    <a:pt x="647" y="3467"/>
                    <a:pt x="645" y="3447"/>
                    <a:pt x="663" y="3453"/>
                  </a:cubicBezTo>
                  <a:cubicBezTo>
                    <a:pt x="681" y="3459"/>
                    <a:pt x="696" y="3483"/>
                    <a:pt x="715" y="3491"/>
                  </a:cubicBezTo>
                  <a:cubicBezTo>
                    <a:pt x="738" y="3500"/>
                    <a:pt x="772" y="3506"/>
                    <a:pt x="798" y="3512"/>
                  </a:cubicBezTo>
                  <a:cubicBezTo>
                    <a:pt x="831" y="3520"/>
                    <a:pt x="847" y="3515"/>
                    <a:pt x="880" y="3512"/>
                  </a:cubicBezTo>
                </a:path>
                <a:path w="1600" h="4040" extrusionOk="0">
                  <a:moveTo>
                    <a:pt x="1114" y="3697"/>
                  </a:moveTo>
                  <a:cubicBezTo>
                    <a:pt x="1110" y="3720"/>
                    <a:pt x="1096" y="3724"/>
                    <a:pt x="1084" y="3748"/>
                  </a:cubicBezTo>
                  <a:cubicBezTo>
                    <a:pt x="1068" y="3778"/>
                    <a:pt x="1059" y="3837"/>
                    <a:pt x="1053" y="3871"/>
                  </a:cubicBezTo>
                  <a:cubicBezTo>
                    <a:pt x="1046" y="3911"/>
                    <a:pt x="1040" y="3943"/>
                    <a:pt x="1040" y="3984"/>
                  </a:cubicBezTo>
                  <a:cubicBezTo>
                    <a:pt x="1040" y="4009"/>
                    <a:pt x="1036" y="4021"/>
                    <a:pt x="1058" y="4031"/>
                  </a:cubicBezTo>
                  <a:cubicBezTo>
                    <a:pt x="1092" y="4046"/>
                    <a:pt x="1101" y="4023"/>
                    <a:pt x="1127" y="4001"/>
                  </a:cubicBezTo>
                  <a:cubicBezTo>
                    <a:pt x="1161" y="3972"/>
                    <a:pt x="1189" y="3927"/>
                    <a:pt x="1209" y="3887"/>
                  </a:cubicBezTo>
                  <a:cubicBezTo>
                    <a:pt x="1229" y="3848"/>
                    <a:pt x="1251" y="3779"/>
                    <a:pt x="1235" y="3735"/>
                  </a:cubicBezTo>
                  <a:cubicBezTo>
                    <a:pt x="1222" y="3701"/>
                    <a:pt x="1190" y="3682"/>
                    <a:pt x="1162" y="3664"/>
                  </a:cubicBezTo>
                </a:path>
                <a:path w="1600" h="4040" extrusionOk="0">
                  <a:moveTo>
                    <a:pt x="1101" y="646"/>
                  </a:moveTo>
                  <a:cubicBezTo>
                    <a:pt x="1092" y="712"/>
                    <a:pt x="1085" y="774"/>
                    <a:pt x="1084" y="840"/>
                  </a:cubicBezTo>
                  <a:cubicBezTo>
                    <a:pt x="1082" y="992"/>
                    <a:pt x="1071" y="1144"/>
                    <a:pt x="1079" y="1296"/>
                  </a:cubicBezTo>
                  <a:cubicBezTo>
                    <a:pt x="1094" y="1598"/>
                    <a:pt x="1130" y="1901"/>
                    <a:pt x="1179" y="2199"/>
                  </a:cubicBezTo>
                  <a:cubicBezTo>
                    <a:pt x="1228" y="2494"/>
                    <a:pt x="1281" y="2793"/>
                    <a:pt x="1361" y="3081"/>
                  </a:cubicBezTo>
                  <a:cubicBezTo>
                    <a:pt x="1412" y="3264"/>
                    <a:pt x="1488" y="3415"/>
                    <a:pt x="1599" y="356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4" name="Freeform 44">
              <a:extLst>
                <a:ext uri="{FF2B5EF4-FFF2-40B4-BE49-F238E27FC236}">
                  <a16:creationId xmlns:a16="http://schemas.microsoft.com/office/drawing/2014/main" id="{274DE96D-FA23-1559-EB24-E24FD82F9CFB}"/>
                </a:ext>
              </a:extLst>
            </p:cNvPr>
            <p:cNvSpPr>
              <a:spLocks noRot="1" noChangeAspect="1" noEditPoints="1" noChangeArrowheads="1" noChangeShapeType="1" noTextEdit="1"/>
            </p:cNvSpPr>
            <p:nvPr/>
          </p:nvSpPr>
          <p:spPr bwMode="auto">
            <a:xfrm>
              <a:off x="2142" y="346"/>
              <a:ext cx="43" cy="562"/>
            </a:xfrm>
            <a:custGeom>
              <a:avLst/>
              <a:gdLst>
                <a:gd name="T0" fmla="*/ 4 w 191"/>
                <a:gd name="T1" fmla="*/ 0 h 2479"/>
                <a:gd name="T2" fmla="*/ 4 w 191"/>
                <a:gd name="T3" fmla="*/ 203 h 2479"/>
                <a:gd name="T4" fmla="*/ 73 w 191"/>
                <a:gd name="T5" fmla="*/ 629 h 2479"/>
                <a:gd name="T6" fmla="*/ 173 w 191"/>
                <a:gd name="T7" fmla="*/ 1203 h 2479"/>
                <a:gd name="T8" fmla="*/ 177 w 191"/>
                <a:gd name="T9" fmla="*/ 1954 h 2479"/>
                <a:gd name="T10" fmla="*/ 108 w 191"/>
                <a:gd name="T11" fmla="*/ 2402 h 2479"/>
                <a:gd name="T12" fmla="*/ 95 w 191"/>
                <a:gd name="T13" fmla="*/ 2478 h 2479"/>
                <a:gd name="T14" fmla="*/ 0 60000 65536"/>
                <a:gd name="T15" fmla="*/ 0 60000 65536"/>
                <a:gd name="T16" fmla="*/ 0 60000 65536"/>
                <a:gd name="T17" fmla="*/ 0 60000 65536"/>
                <a:gd name="T18" fmla="*/ 0 60000 65536"/>
                <a:gd name="T19" fmla="*/ 0 60000 65536"/>
                <a:gd name="T20" fmla="*/ 0 60000 65536"/>
                <a:gd name="T21" fmla="*/ 0 w 191"/>
                <a:gd name="T22" fmla="*/ 0 h 2479"/>
                <a:gd name="T23" fmla="*/ 191 w 191"/>
                <a:gd name="T24" fmla="*/ 2479 h 24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 h="2479" extrusionOk="0">
                  <a:moveTo>
                    <a:pt x="4" y="0"/>
                  </a:moveTo>
                  <a:cubicBezTo>
                    <a:pt x="3" y="68"/>
                    <a:pt x="3" y="135"/>
                    <a:pt x="4" y="203"/>
                  </a:cubicBezTo>
                  <a:cubicBezTo>
                    <a:pt x="5" y="348"/>
                    <a:pt x="43" y="488"/>
                    <a:pt x="73" y="629"/>
                  </a:cubicBezTo>
                  <a:cubicBezTo>
                    <a:pt x="114" y="819"/>
                    <a:pt x="151" y="1010"/>
                    <a:pt x="173" y="1203"/>
                  </a:cubicBezTo>
                  <a:cubicBezTo>
                    <a:pt x="201" y="1447"/>
                    <a:pt x="207" y="1710"/>
                    <a:pt x="177" y="1954"/>
                  </a:cubicBezTo>
                  <a:cubicBezTo>
                    <a:pt x="159" y="2104"/>
                    <a:pt x="132" y="2253"/>
                    <a:pt x="108" y="2402"/>
                  </a:cubicBezTo>
                  <a:cubicBezTo>
                    <a:pt x="104" y="2427"/>
                    <a:pt x="99" y="2453"/>
                    <a:pt x="95" y="247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5" name="Freeform 45">
              <a:extLst>
                <a:ext uri="{FF2B5EF4-FFF2-40B4-BE49-F238E27FC236}">
                  <a16:creationId xmlns:a16="http://schemas.microsoft.com/office/drawing/2014/main" id="{695049F2-412A-8E9C-F14B-845FAD9F4B21}"/>
                </a:ext>
              </a:extLst>
            </p:cNvPr>
            <p:cNvSpPr>
              <a:spLocks noRot="1" noChangeAspect="1" noEditPoints="1" noChangeArrowheads="1" noChangeShapeType="1" noTextEdit="1"/>
            </p:cNvSpPr>
            <p:nvPr/>
          </p:nvSpPr>
          <p:spPr bwMode="auto">
            <a:xfrm>
              <a:off x="3533" y="771"/>
              <a:ext cx="83" cy="111"/>
            </a:xfrm>
            <a:custGeom>
              <a:avLst/>
              <a:gdLst>
                <a:gd name="T0" fmla="*/ 0 w 365"/>
                <a:gd name="T1" fmla="*/ 34 h 491"/>
                <a:gd name="T2" fmla="*/ 18 w 365"/>
                <a:gd name="T3" fmla="*/ 21 h 491"/>
                <a:gd name="T4" fmla="*/ 57 w 365"/>
                <a:gd name="T5" fmla="*/ 0 h 491"/>
                <a:gd name="T6" fmla="*/ 152 w 365"/>
                <a:gd name="T7" fmla="*/ 9 h 491"/>
                <a:gd name="T8" fmla="*/ 208 w 365"/>
                <a:gd name="T9" fmla="*/ 72 h 491"/>
                <a:gd name="T10" fmla="*/ 152 w 365"/>
                <a:gd name="T11" fmla="*/ 254 h 491"/>
                <a:gd name="T12" fmla="*/ 91 w 365"/>
                <a:gd name="T13" fmla="*/ 414 h 491"/>
                <a:gd name="T14" fmla="*/ 70 w 365"/>
                <a:gd name="T15" fmla="*/ 490 h 491"/>
                <a:gd name="T16" fmla="*/ 74 w 365"/>
                <a:gd name="T17" fmla="*/ 490 h 491"/>
                <a:gd name="T18" fmla="*/ 122 w 365"/>
                <a:gd name="T19" fmla="*/ 473 h 491"/>
                <a:gd name="T20" fmla="*/ 221 w 365"/>
                <a:gd name="T21" fmla="*/ 431 h 491"/>
                <a:gd name="T22" fmla="*/ 334 w 365"/>
                <a:gd name="T23" fmla="*/ 384 h 491"/>
                <a:gd name="T24" fmla="*/ 364 w 365"/>
                <a:gd name="T25" fmla="*/ 376 h 4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5"/>
                <a:gd name="T40" fmla="*/ 0 h 491"/>
                <a:gd name="T41" fmla="*/ 365 w 365"/>
                <a:gd name="T42" fmla="*/ 491 h 4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5" h="491" extrusionOk="0">
                  <a:moveTo>
                    <a:pt x="0" y="34"/>
                  </a:moveTo>
                  <a:cubicBezTo>
                    <a:pt x="7" y="27"/>
                    <a:pt x="6" y="26"/>
                    <a:pt x="18" y="21"/>
                  </a:cubicBezTo>
                  <a:cubicBezTo>
                    <a:pt x="29" y="17"/>
                    <a:pt x="46" y="3"/>
                    <a:pt x="57" y="0"/>
                  </a:cubicBezTo>
                  <a:cubicBezTo>
                    <a:pt x="84" y="-6"/>
                    <a:pt x="127" y="-2"/>
                    <a:pt x="152" y="9"/>
                  </a:cubicBezTo>
                  <a:cubicBezTo>
                    <a:pt x="177" y="20"/>
                    <a:pt x="203" y="44"/>
                    <a:pt x="208" y="72"/>
                  </a:cubicBezTo>
                  <a:cubicBezTo>
                    <a:pt x="218" y="129"/>
                    <a:pt x="172" y="204"/>
                    <a:pt x="152" y="254"/>
                  </a:cubicBezTo>
                  <a:cubicBezTo>
                    <a:pt x="131" y="307"/>
                    <a:pt x="113" y="361"/>
                    <a:pt x="91" y="414"/>
                  </a:cubicBezTo>
                  <a:cubicBezTo>
                    <a:pt x="82" y="437"/>
                    <a:pt x="69" y="464"/>
                    <a:pt x="70" y="490"/>
                  </a:cubicBezTo>
                  <a:cubicBezTo>
                    <a:pt x="71" y="490"/>
                    <a:pt x="73" y="490"/>
                    <a:pt x="74" y="490"/>
                  </a:cubicBezTo>
                  <a:cubicBezTo>
                    <a:pt x="91" y="485"/>
                    <a:pt x="105" y="478"/>
                    <a:pt x="122" y="473"/>
                  </a:cubicBezTo>
                  <a:cubicBezTo>
                    <a:pt x="156" y="463"/>
                    <a:pt x="189" y="446"/>
                    <a:pt x="221" y="431"/>
                  </a:cubicBezTo>
                  <a:cubicBezTo>
                    <a:pt x="259" y="413"/>
                    <a:pt x="293" y="395"/>
                    <a:pt x="334" y="384"/>
                  </a:cubicBezTo>
                  <a:cubicBezTo>
                    <a:pt x="344" y="381"/>
                    <a:pt x="354" y="379"/>
                    <a:pt x="364" y="37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6" name="Freeform 46">
              <a:extLst>
                <a:ext uri="{FF2B5EF4-FFF2-40B4-BE49-F238E27FC236}">
                  <a16:creationId xmlns:a16="http://schemas.microsoft.com/office/drawing/2014/main" id="{3145DDAE-E8A8-71D7-5779-99B540F7706A}"/>
                </a:ext>
              </a:extLst>
            </p:cNvPr>
            <p:cNvSpPr>
              <a:spLocks noRot="1" noChangeAspect="1" noEditPoints="1" noChangeArrowheads="1" noChangeShapeType="1" noTextEdit="1"/>
            </p:cNvSpPr>
            <p:nvPr/>
          </p:nvSpPr>
          <p:spPr bwMode="auto">
            <a:xfrm>
              <a:off x="3722" y="695"/>
              <a:ext cx="106" cy="116"/>
            </a:xfrm>
            <a:custGeom>
              <a:avLst/>
              <a:gdLst>
                <a:gd name="T0" fmla="*/ 22 w 469"/>
                <a:gd name="T1" fmla="*/ 46 h 512"/>
                <a:gd name="T2" fmla="*/ 18 w 469"/>
                <a:gd name="T3" fmla="*/ 8 h 512"/>
                <a:gd name="T4" fmla="*/ 18 w 469"/>
                <a:gd name="T5" fmla="*/ 0 h 512"/>
                <a:gd name="T6" fmla="*/ 0 w 469"/>
                <a:gd name="T7" fmla="*/ 38 h 512"/>
                <a:gd name="T8" fmla="*/ 0 w 469"/>
                <a:gd name="T9" fmla="*/ 101 h 512"/>
                <a:gd name="T10" fmla="*/ 48 w 469"/>
                <a:gd name="T11" fmla="*/ 97 h 512"/>
                <a:gd name="T12" fmla="*/ 143 w 469"/>
                <a:gd name="T13" fmla="*/ 84 h 512"/>
                <a:gd name="T14" fmla="*/ 312 w 469"/>
                <a:gd name="T15" fmla="*/ 72 h 512"/>
                <a:gd name="T16" fmla="*/ 421 w 469"/>
                <a:gd name="T17" fmla="*/ 38 h 512"/>
                <a:gd name="T18" fmla="*/ 96 w 469"/>
                <a:gd name="T19" fmla="*/ 430 h 512"/>
                <a:gd name="T20" fmla="*/ 74 w 469"/>
                <a:gd name="T21" fmla="*/ 413 h 512"/>
                <a:gd name="T22" fmla="*/ 65 w 469"/>
                <a:gd name="T23" fmla="*/ 405 h 512"/>
                <a:gd name="T24" fmla="*/ 83 w 469"/>
                <a:gd name="T25" fmla="*/ 418 h 512"/>
                <a:gd name="T26" fmla="*/ 178 w 469"/>
                <a:gd name="T27" fmla="*/ 430 h 512"/>
                <a:gd name="T28" fmla="*/ 312 w 469"/>
                <a:gd name="T29" fmla="*/ 460 h 512"/>
                <a:gd name="T30" fmla="*/ 438 w 469"/>
                <a:gd name="T31" fmla="*/ 511 h 512"/>
                <a:gd name="T32" fmla="*/ 468 w 469"/>
                <a:gd name="T33" fmla="*/ 511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512"/>
                <a:gd name="T53" fmla="*/ 469 w 469"/>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512" extrusionOk="0">
                  <a:moveTo>
                    <a:pt x="22" y="46"/>
                  </a:moveTo>
                  <a:cubicBezTo>
                    <a:pt x="21" y="32"/>
                    <a:pt x="18" y="22"/>
                    <a:pt x="18" y="8"/>
                  </a:cubicBezTo>
                  <a:cubicBezTo>
                    <a:pt x="18" y="5"/>
                    <a:pt x="18" y="3"/>
                    <a:pt x="18" y="0"/>
                  </a:cubicBezTo>
                  <a:cubicBezTo>
                    <a:pt x="14" y="9"/>
                    <a:pt x="2" y="27"/>
                    <a:pt x="0" y="38"/>
                  </a:cubicBezTo>
                  <a:cubicBezTo>
                    <a:pt x="-4" y="57"/>
                    <a:pt x="0" y="82"/>
                    <a:pt x="0" y="101"/>
                  </a:cubicBezTo>
                  <a:cubicBezTo>
                    <a:pt x="15" y="102"/>
                    <a:pt x="34" y="105"/>
                    <a:pt x="48" y="97"/>
                  </a:cubicBezTo>
                  <a:cubicBezTo>
                    <a:pt x="78" y="81"/>
                    <a:pt x="106" y="84"/>
                    <a:pt x="143" y="84"/>
                  </a:cubicBezTo>
                  <a:cubicBezTo>
                    <a:pt x="202" y="84"/>
                    <a:pt x="256" y="79"/>
                    <a:pt x="312" y="72"/>
                  </a:cubicBezTo>
                  <a:cubicBezTo>
                    <a:pt x="357" y="66"/>
                    <a:pt x="381" y="51"/>
                    <a:pt x="421" y="38"/>
                  </a:cubicBezTo>
                </a:path>
                <a:path w="469" h="512" extrusionOk="0">
                  <a:moveTo>
                    <a:pt x="96" y="430"/>
                  </a:moveTo>
                  <a:cubicBezTo>
                    <a:pt x="85" y="424"/>
                    <a:pt x="80" y="423"/>
                    <a:pt x="74" y="413"/>
                  </a:cubicBezTo>
                  <a:cubicBezTo>
                    <a:pt x="71" y="406"/>
                    <a:pt x="71" y="404"/>
                    <a:pt x="65" y="405"/>
                  </a:cubicBezTo>
                  <a:cubicBezTo>
                    <a:pt x="73" y="412"/>
                    <a:pt x="73" y="416"/>
                    <a:pt x="83" y="418"/>
                  </a:cubicBezTo>
                  <a:cubicBezTo>
                    <a:pt x="113" y="424"/>
                    <a:pt x="147" y="428"/>
                    <a:pt x="178" y="430"/>
                  </a:cubicBezTo>
                  <a:cubicBezTo>
                    <a:pt x="219" y="433"/>
                    <a:pt x="273" y="445"/>
                    <a:pt x="312" y="460"/>
                  </a:cubicBezTo>
                  <a:cubicBezTo>
                    <a:pt x="353" y="476"/>
                    <a:pt x="394" y="504"/>
                    <a:pt x="438" y="511"/>
                  </a:cubicBezTo>
                  <a:cubicBezTo>
                    <a:pt x="448" y="511"/>
                    <a:pt x="458" y="511"/>
                    <a:pt x="468" y="51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7" name="Freeform 47">
              <a:extLst>
                <a:ext uri="{FF2B5EF4-FFF2-40B4-BE49-F238E27FC236}">
                  <a16:creationId xmlns:a16="http://schemas.microsoft.com/office/drawing/2014/main" id="{7BBD31B9-718F-9A29-AF60-9DD16AE16D4C}"/>
                </a:ext>
              </a:extLst>
            </p:cNvPr>
            <p:cNvSpPr>
              <a:spLocks noRot="1" noChangeAspect="1" noEditPoints="1" noChangeArrowheads="1" noChangeShapeType="1" noTextEdit="1"/>
            </p:cNvSpPr>
            <p:nvPr/>
          </p:nvSpPr>
          <p:spPr bwMode="auto">
            <a:xfrm>
              <a:off x="4061" y="470"/>
              <a:ext cx="75" cy="416"/>
            </a:xfrm>
            <a:custGeom>
              <a:avLst/>
              <a:gdLst>
                <a:gd name="T0" fmla="*/ 0 w 331"/>
                <a:gd name="T1" fmla="*/ 1156 h 1833"/>
                <a:gd name="T2" fmla="*/ 9 w 331"/>
                <a:gd name="T3" fmla="*/ 1156 h 1833"/>
                <a:gd name="T4" fmla="*/ 44 w 331"/>
                <a:gd name="T5" fmla="*/ 1127 h 1833"/>
                <a:gd name="T6" fmla="*/ 109 w 331"/>
                <a:gd name="T7" fmla="*/ 1017 h 1833"/>
                <a:gd name="T8" fmla="*/ 161 w 331"/>
                <a:gd name="T9" fmla="*/ 891 h 1833"/>
                <a:gd name="T10" fmla="*/ 165 w 331"/>
                <a:gd name="T11" fmla="*/ 831 h 1833"/>
                <a:gd name="T12" fmla="*/ 174 w 331"/>
                <a:gd name="T13" fmla="*/ 827 h 1833"/>
                <a:gd name="T14" fmla="*/ 174 w 331"/>
                <a:gd name="T15" fmla="*/ 882 h 1833"/>
                <a:gd name="T16" fmla="*/ 204 w 331"/>
                <a:gd name="T17" fmla="*/ 1068 h 1833"/>
                <a:gd name="T18" fmla="*/ 312 w 331"/>
                <a:gd name="T19" fmla="*/ 1494 h 1833"/>
                <a:gd name="T20" fmla="*/ 325 w 331"/>
                <a:gd name="T21" fmla="*/ 1701 h 1833"/>
                <a:gd name="T22" fmla="*/ 273 w 331"/>
                <a:gd name="T23" fmla="*/ 1802 h 1833"/>
                <a:gd name="T24" fmla="*/ 174 w 331"/>
                <a:gd name="T25" fmla="*/ 1811 h 1833"/>
                <a:gd name="T26" fmla="*/ 65 w 331"/>
                <a:gd name="T27" fmla="*/ 59 h 1833"/>
                <a:gd name="T28" fmla="*/ 52 w 331"/>
                <a:gd name="T29" fmla="*/ 0 h 1833"/>
                <a:gd name="T30" fmla="*/ 48 w 331"/>
                <a:gd name="T31" fmla="*/ 0 h 18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1"/>
                <a:gd name="T49" fmla="*/ 0 h 1833"/>
                <a:gd name="T50" fmla="*/ 331 w 331"/>
                <a:gd name="T51" fmla="*/ 1833 h 18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1" h="1833" extrusionOk="0">
                  <a:moveTo>
                    <a:pt x="0" y="1156"/>
                  </a:moveTo>
                  <a:cubicBezTo>
                    <a:pt x="6" y="1154"/>
                    <a:pt x="5" y="1161"/>
                    <a:pt x="9" y="1156"/>
                  </a:cubicBezTo>
                  <a:cubicBezTo>
                    <a:pt x="17" y="1146"/>
                    <a:pt x="29" y="1139"/>
                    <a:pt x="44" y="1127"/>
                  </a:cubicBezTo>
                  <a:cubicBezTo>
                    <a:pt x="76" y="1100"/>
                    <a:pt x="84" y="1051"/>
                    <a:pt x="109" y="1017"/>
                  </a:cubicBezTo>
                  <a:cubicBezTo>
                    <a:pt x="140" y="975"/>
                    <a:pt x="156" y="945"/>
                    <a:pt x="161" y="891"/>
                  </a:cubicBezTo>
                  <a:cubicBezTo>
                    <a:pt x="163" y="872"/>
                    <a:pt x="160" y="844"/>
                    <a:pt x="165" y="831"/>
                  </a:cubicBezTo>
                  <a:cubicBezTo>
                    <a:pt x="168" y="830"/>
                    <a:pt x="171" y="828"/>
                    <a:pt x="174" y="827"/>
                  </a:cubicBezTo>
                  <a:cubicBezTo>
                    <a:pt x="174" y="851"/>
                    <a:pt x="174" y="858"/>
                    <a:pt x="174" y="882"/>
                  </a:cubicBezTo>
                  <a:cubicBezTo>
                    <a:pt x="174" y="941"/>
                    <a:pt x="187" y="1011"/>
                    <a:pt x="204" y="1068"/>
                  </a:cubicBezTo>
                  <a:cubicBezTo>
                    <a:pt x="246" y="1209"/>
                    <a:pt x="278" y="1351"/>
                    <a:pt x="312" y="1494"/>
                  </a:cubicBezTo>
                  <a:cubicBezTo>
                    <a:pt x="328" y="1562"/>
                    <a:pt x="338" y="1632"/>
                    <a:pt x="325" y="1701"/>
                  </a:cubicBezTo>
                  <a:cubicBezTo>
                    <a:pt x="318" y="1741"/>
                    <a:pt x="305" y="1776"/>
                    <a:pt x="273" y="1802"/>
                  </a:cubicBezTo>
                  <a:cubicBezTo>
                    <a:pt x="234" y="1834"/>
                    <a:pt x="211" y="1839"/>
                    <a:pt x="174" y="1811"/>
                  </a:cubicBezTo>
                </a:path>
                <a:path w="331" h="1833" extrusionOk="0">
                  <a:moveTo>
                    <a:pt x="65" y="59"/>
                  </a:moveTo>
                  <a:cubicBezTo>
                    <a:pt x="65" y="38"/>
                    <a:pt x="68" y="17"/>
                    <a:pt x="52" y="0"/>
                  </a:cubicBezTo>
                  <a:cubicBezTo>
                    <a:pt x="51" y="0"/>
                    <a:pt x="49" y="0"/>
                    <a:pt x="48" y="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8" name="Freeform 48">
              <a:extLst>
                <a:ext uri="{FF2B5EF4-FFF2-40B4-BE49-F238E27FC236}">
                  <a16:creationId xmlns:a16="http://schemas.microsoft.com/office/drawing/2014/main" id="{4294B130-3C06-364A-4B5F-02DE53E69C61}"/>
                </a:ext>
              </a:extLst>
            </p:cNvPr>
            <p:cNvSpPr>
              <a:spLocks noRot="1" noChangeAspect="1" noEditPoints="1" noChangeArrowheads="1" noChangeShapeType="1" noTextEdit="1"/>
            </p:cNvSpPr>
            <p:nvPr/>
          </p:nvSpPr>
          <p:spPr bwMode="auto">
            <a:xfrm>
              <a:off x="4236" y="616"/>
              <a:ext cx="250" cy="261"/>
            </a:xfrm>
            <a:custGeom>
              <a:avLst/>
              <a:gdLst>
                <a:gd name="T0" fmla="*/ 0 w 1101"/>
                <a:gd name="T1" fmla="*/ 97 h 1153"/>
                <a:gd name="T2" fmla="*/ 4 w 1101"/>
                <a:gd name="T3" fmla="*/ 50 h 1153"/>
                <a:gd name="T4" fmla="*/ 13 w 1101"/>
                <a:gd name="T5" fmla="*/ 0 h 1153"/>
                <a:gd name="T6" fmla="*/ 17 w 1101"/>
                <a:gd name="T7" fmla="*/ 0 h 1153"/>
                <a:gd name="T8" fmla="*/ 56 w 1101"/>
                <a:gd name="T9" fmla="*/ 38 h 1153"/>
                <a:gd name="T10" fmla="*/ 177 w 1101"/>
                <a:gd name="T11" fmla="*/ 143 h 1153"/>
                <a:gd name="T12" fmla="*/ 377 w 1101"/>
                <a:gd name="T13" fmla="*/ 460 h 1153"/>
                <a:gd name="T14" fmla="*/ 489 w 1101"/>
                <a:gd name="T15" fmla="*/ 789 h 1153"/>
                <a:gd name="T16" fmla="*/ 511 w 1101"/>
                <a:gd name="T17" fmla="*/ 1042 h 1153"/>
                <a:gd name="T18" fmla="*/ 481 w 1101"/>
                <a:gd name="T19" fmla="*/ 1148 h 1153"/>
                <a:gd name="T20" fmla="*/ 364 w 1101"/>
                <a:gd name="T21" fmla="*/ 1080 h 1153"/>
                <a:gd name="T22" fmla="*/ 294 w 1101"/>
                <a:gd name="T23" fmla="*/ 801 h 1153"/>
                <a:gd name="T24" fmla="*/ 316 w 1101"/>
                <a:gd name="T25" fmla="*/ 489 h 1153"/>
                <a:gd name="T26" fmla="*/ 377 w 1101"/>
                <a:gd name="T27" fmla="*/ 219 h 1153"/>
                <a:gd name="T28" fmla="*/ 416 w 1101"/>
                <a:gd name="T29" fmla="*/ 105 h 1153"/>
                <a:gd name="T30" fmla="*/ 823 w 1101"/>
                <a:gd name="T31" fmla="*/ 552 h 1153"/>
                <a:gd name="T32" fmla="*/ 840 w 1101"/>
                <a:gd name="T33" fmla="*/ 552 h 1153"/>
                <a:gd name="T34" fmla="*/ 866 w 1101"/>
                <a:gd name="T35" fmla="*/ 540 h 1153"/>
                <a:gd name="T36" fmla="*/ 922 w 1101"/>
                <a:gd name="T37" fmla="*/ 561 h 1153"/>
                <a:gd name="T38" fmla="*/ 953 w 1101"/>
                <a:gd name="T39" fmla="*/ 688 h 1153"/>
                <a:gd name="T40" fmla="*/ 940 w 1101"/>
                <a:gd name="T41" fmla="*/ 835 h 1153"/>
                <a:gd name="T42" fmla="*/ 888 w 1101"/>
                <a:gd name="T43" fmla="*/ 962 h 1153"/>
                <a:gd name="T44" fmla="*/ 836 w 1101"/>
                <a:gd name="T45" fmla="*/ 1034 h 1153"/>
                <a:gd name="T46" fmla="*/ 823 w 1101"/>
                <a:gd name="T47" fmla="*/ 1034 h 1153"/>
                <a:gd name="T48" fmla="*/ 862 w 1101"/>
                <a:gd name="T49" fmla="*/ 1000 h 1153"/>
                <a:gd name="T50" fmla="*/ 979 w 1101"/>
                <a:gd name="T51" fmla="*/ 974 h 1153"/>
                <a:gd name="T52" fmla="*/ 1100 w 1101"/>
                <a:gd name="T53" fmla="*/ 974 h 115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01"/>
                <a:gd name="T82" fmla="*/ 0 h 1153"/>
                <a:gd name="T83" fmla="*/ 1101 w 1101"/>
                <a:gd name="T84" fmla="*/ 1153 h 115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01" h="1153" extrusionOk="0">
                  <a:moveTo>
                    <a:pt x="0" y="97"/>
                  </a:moveTo>
                  <a:cubicBezTo>
                    <a:pt x="2" y="81"/>
                    <a:pt x="1" y="64"/>
                    <a:pt x="4" y="50"/>
                  </a:cubicBezTo>
                  <a:cubicBezTo>
                    <a:pt x="7" y="35"/>
                    <a:pt x="9" y="15"/>
                    <a:pt x="13" y="0"/>
                  </a:cubicBezTo>
                  <a:cubicBezTo>
                    <a:pt x="14" y="0"/>
                    <a:pt x="16" y="0"/>
                    <a:pt x="17" y="0"/>
                  </a:cubicBezTo>
                  <a:cubicBezTo>
                    <a:pt x="31" y="11"/>
                    <a:pt x="40" y="21"/>
                    <a:pt x="56" y="38"/>
                  </a:cubicBezTo>
                  <a:cubicBezTo>
                    <a:pt x="92" y="77"/>
                    <a:pt x="144" y="101"/>
                    <a:pt x="177" y="143"/>
                  </a:cubicBezTo>
                  <a:cubicBezTo>
                    <a:pt x="254" y="239"/>
                    <a:pt x="330" y="347"/>
                    <a:pt x="377" y="460"/>
                  </a:cubicBezTo>
                  <a:cubicBezTo>
                    <a:pt x="421" y="566"/>
                    <a:pt x="464" y="676"/>
                    <a:pt x="489" y="789"/>
                  </a:cubicBezTo>
                  <a:cubicBezTo>
                    <a:pt x="507" y="872"/>
                    <a:pt x="510" y="957"/>
                    <a:pt x="511" y="1042"/>
                  </a:cubicBezTo>
                  <a:cubicBezTo>
                    <a:pt x="511" y="1071"/>
                    <a:pt x="511" y="1133"/>
                    <a:pt x="481" y="1148"/>
                  </a:cubicBezTo>
                  <a:cubicBezTo>
                    <a:pt x="428" y="1176"/>
                    <a:pt x="386" y="1119"/>
                    <a:pt x="364" y="1080"/>
                  </a:cubicBezTo>
                  <a:cubicBezTo>
                    <a:pt x="319" y="1000"/>
                    <a:pt x="300" y="891"/>
                    <a:pt x="294" y="801"/>
                  </a:cubicBezTo>
                  <a:cubicBezTo>
                    <a:pt x="286" y="696"/>
                    <a:pt x="296" y="592"/>
                    <a:pt x="316" y="489"/>
                  </a:cubicBezTo>
                  <a:cubicBezTo>
                    <a:pt x="333" y="398"/>
                    <a:pt x="346" y="306"/>
                    <a:pt x="377" y="219"/>
                  </a:cubicBezTo>
                  <a:cubicBezTo>
                    <a:pt x="391" y="180"/>
                    <a:pt x="406" y="145"/>
                    <a:pt x="416" y="105"/>
                  </a:cubicBezTo>
                </a:path>
                <a:path w="1101" h="1153" extrusionOk="0">
                  <a:moveTo>
                    <a:pt x="823" y="552"/>
                  </a:moveTo>
                  <a:cubicBezTo>
                    <a:pt x="827" y="552"/>
                    <a:pt x="823" y="555"/>
                    <a:pt x="840" y="552"/>
                  </a:cubicBezTo>
                  <a:cubicBezTo>
                    <a:pt x="849" y="550"/>
                    <a:pt x="862" y="541"/>
                    <a:pt x="866" y="540"/>
                  </a:cubicBezTo>
                  <a:cubicBezTo>
                    <a:pt x="887" y="536"/>
                    <a:pt x="910" y="545"/>
                    <a:pt x="922" y="561"/>
                  </a:cubicBezTo>
                  <a:cubicBezTo>
                    <a:pt x="949" y="597"/>
                    <a:pt x="952" y="646"/>
                    <a:pt x="953" y="688"/>
                  </a:cubicBezTo>
                  <a:cubicBezTo>
                    <a:pt x="954" y="738"/>
                    <a:pt x="952" y="786"/>
                    <a:pt x="940" y="835"/>
                  </a:cubicBezTo>
                  <a:cubicBezTo>
                    <a:pt x="929" y="879"/>
                    <a:pt x="911" y="923"/>
                    <a:pt x="888" y="962"/>
                  </a:cubicBezTo>
                  <a:cubicBezTo>
                    <a:pt x="876" y="983"/>
                    <a:pt x="857" y="1022"/>
                    <a:pt x="836" y="1034"/>
                  </a:cubicBezTo>
                  <a:cubicBezTo>
                    <a:pt x="822" y="1042"/>
                    <a:pt x="826" y="1034"/>
                    <a:pt x="823" y="1034"/>
                  </a:cubicBezTo>
                  <a:cubicBezTo>
                    <a:pt x="835" y="1017"/>
                    <a:pt x="844" y="1011"/>
                    <a:pt x="862" y="1000"/>
                  </a:cubicBezTo>
                  <a:cubicBezTo>
                    <a:pt x="898" y="978"/>
                    <a:pt x="938" y="976"/>
                    <a:pt x="979" y="974"/>
                  </a:cubicBezTo>
                  <a:cubicBezTo>
                    <a:pt x="1019" y="972"/>
                    <a:pt x="1060" y="974"/>
                    <a:pt x="1100" y="97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9" name="Freeform 49">
              <a:extLst>
                <a:ext uri="{FF2B5EF4-FFF2-40B4-BE49-F238E27FC236}">
                  <a16:creationId xmlns:a16="http://schemas.microsoft.com/office/drawing/2014/main" id="{65A0940D-FF69-6822-2D25-8BD2D07A3102}"/>
                </a:ext>
              </a:extLst>
            </p:cNvPr>
            <p:cNvSpPr>
              <a:spLocks noRot="1" noChangeAspect="1" noEditPoints="1" noChangeArrowheads="1" noChangeShapeType="1" noTextEdit="1"/>
            </p:cNvSpPr>
            <p:nvPr/>
          </p:nvSpPr>
          <p:spPr bwMode="auto">
            <a:xfrm>
              <a:off x="4570" y="487"/>
              <a:ext cx="27" cy="296"/>
            </a:xfrm>
            <a:custGeom>
              <a:avLst/>
              <a:gdLst>
                <a:gd name="T0" fmla="*/ 0 w 118"/>
                <a:gd name="T1" fmla="*/ 25 h 1305"/>
                <a:gd name="T2" fmla="*/ 0 w 118"/>
                <a:gd name="T3" fmla="*/ 0 h 1305"/>
                <a:gd name="T4" fmla="*/ 17 w 118"/>
                <a:gd name="T5" fmla="*/ 97 h 1305"/>
                <a:gd name="T6" fmla="*/ 60 w 118"/>
                <a:gd name="T7" fmla="*/ 688 h 1305"/>
                <a:gd name="T8" fmla="*/ 86 w 118"/>
                <a:gd name="T9" fmla="*/ 1068 h 1305"/>
                <a:gd name="T10" fmla="*/ 108 w 118"/>
                <a:gd name="T11" fmla="*/ 1279 h 1305"/>
                <a:gd name="T12" fmla="*/ 117 w 118"/>
                <a:gd name="T13" fmla="*/ 1304 h 1305"/>
                <a:gd name="T14" fmla="*/ 0 60000 65536"/>
                <a:gd name="T15" fmla="*/ 0 60000 65536"/>
                <a:gd name="T16" fmla="*/ 0 60000 65536"/>
                <a:gd name="T17" fmla="*/ 0 60000 65536"/>
                <a:gd name="T18" fmla="*/ 0 60000 65536"/>
                <a:gd name="T19" fmla="*/ 0 60000 65536"/>
                <a:gd name="T20" fmla="*/ 0 60000 65536"/>
                <a:gd name="T21" fmla="*/ 0 w 118"/>
                <a:gd name="T22" fmla="*/ 0 h 1305"/>
                <a:gd name="T23" fmla="*/ 118 w 118"/>
                <a:gd name="T24" fmla="*/ 1305 h 13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305" extrusionOk="0">
                  <a:moveTo>
                    <a:pt x="0" y="25"/>
                  </a:moveTo>
                  <a:cubicBezTo>
                    <a:pt x="0" y="17"/>
                    <a:pt x="0" y="8"/>
                    <a:pt x="0" y="0"/>
                  </a:cubicBezTo>
                  <a:cubicBezTo>
                    <a:pt x="4" y="22"/>
                    <a:pt x="13" y="70"/>
                    <a:pt x="17" y="97"/>
                  </a:cubicBezTo>
                  <a:cubicBezTo>
                    <a:pt x="44" y="293"/>
                    <a:pt x="45" y="491"/>
                    <a:pt x="60" y="688"/>
                  </a:cubicBezTo>
                  <a:cubicBezTo>
                    <a:pt x="69" y="815"/>
                    <a:pt x="76" y="941"/>
                    <a:pt x="86" y="1068"/>
                  </a:cubicBezTo>
                  <a:cubicBezTo>
                    <a:pt x="92" y="1138"/>
                    <a:pt x="90" y="1211"/>
                    <a:pt x="108" y="1279"/>
                  </a:cubicBezTo>
                  <a:cubicBezTo>
                    <a:pt x="111" y="1287"/>
                    <a:pt x="114" y="1296"/>
                    <a:pt x="117" y="130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0" name="Freeform 50">
              <a:extLst>
                <a:ext uri="{FF2B5EF4-FFF2-40B4-BE49-F238E27FC236}">
                  <a16:creationId xmlns:a16="http://schemas.microsoft.com/office/drawing/2014/main" id="{26AF1037-A17C-7A53-A3DB-823825F907AF}"/>
                </a:ext>
              </a:extLst>
            </p:cNvPr>
            <p:cNvSpPr>
              <a:spLocks noRot="1" noChangeAspect="1" noEditPoints="1" noChangeArrowheads="1" noChangeShapeType="1" noTextEdit="1"/>
            </p:cNvSpPr>
            <p:nvPr/>
          </p:nvSpPr>
          <p:spPr bwMode="auto">
            <a:xfrm>
              <a:off x="4683" y="505"/>
              <a:ext cx="79" cy="237"/>
            </a:xfrm>
            <a:custGeom>
              <a:avLst/>
              <a:gdLst>
                <a:gd name="T0" fmla="*/ 13 w 348"/>
                <a:gd name="T1" fmla="*/ 295 h 1048"/>
                <a:gd name="T2" fmla="*/ 9 w 348"/>
                <a:gd name="T3" fmla="*/ 380 h 1048"/>
                <a:gd name="T4" fmla="*/ 13 w 348"/>
                <a:gd name="T5" fmla="*/ 739 h 1048"/>
                <a:gd name="T6" fmla="*/ 26 w 348"/>
                <a:gd name="T7" fmla="*/ 912 h 1048"/>
                <a:gd name="T8" fmla="*/ 35 w 348"/>
                <a:gd name="T9" fmla="*/ 979 h 1048"/>
                <a:gd name="T10" fmla="*/ 35 w 348"/>
                <a:gd name="T11" fmla="*/ 983 h 1048"/>
                <a:gd name="T12" fmla="*/ 26 w 348"/>
                <a:gd name="T13" fmla="*/ 971 h 1048"/>
                <a:gd name="T14" fmla="*/ 26 w 348"/>
                <a:gd name="T15" fmla="*/ 954 h 1048"/>
                <a:gd name="T16" fmla="*/ 26 w 348"/>
                <a:gd name="T17" fmla="*/ 954 h 1048"/>
                <a:gd name="T18" fmla="*/ 30 w 348"/>
                <a:gd name="T19" fmla="*/ 675 h 1048"/>
                <a:gd name="T20" fmla="*/ 26 w 348"/>
                <a:gd name="T21" fmla="*/ 274 h 1048"/>
                <a:gd name="T22" fmla="*/ 17 w 348"/>
                <a:gd name="T23" fmla="*/ 63 h 1048"/>
                <a:gd name="T24" fmla="*/ 9 w 348"/>
                <a:gd name="T25" fmla="*/ 17 h 1048"/>
                <a:gd name="T26" fmla="*/ 13 w 348"/>
                <a:gd name="T27" fmla="*/ 38 h 1048"/>
                <a:gd name="T28" fmla="*/ 69 w 348"/>
                <a:gd name="T29" fmla="*/ 211 h 1048"/>
                <a:gd name="T30" fmla="*/ 160 w 348"/>
                <a:gd name="T31" fmla="*/ 528 h 1048"/>
                <a:gd name="T32" fmla="*/ 260 w 348"/>
                <a:gd name="T33" fmla="*/ 853 h 1048"/>
                <a:gd name="T34" fmla="*/ 312 w 348"/>
                <a:gd name="T35" fmla="*/ 983 h 1048"/>
                <a:gd name="T36" fmla="*/ 338 w 348"/>
                <a:gd name="T37" fmla="*/ 1042 h 1048"/>
                <a:gd name="T38" fmla="*/ 347 w 348"/>
                <a:gd name="T39" fmla="*/ 1047 h 1048"/>
                <a:gd name="T40" fmla="*/ 17 w 348"/>
                <a:gd name="T41" fmla="*/ 705 h 1048"/>
                <a:gd name="T42" fmla="*/ 0 w 348"/>
                <a:gd name="T43" fmla="*/ 734 h 1048"/>
                <a:gd name="T44" fmla="*/ 43 w 348"/>
                <a:gd name="T45" fmla="*/ 768 h 1048"/>
                <a:gd name="T46" fmla="*/ 169 w 348"/>
                <a:gd name="T47" fmla="*/ 705 h 1048"/>
                <a:gd name="T48" fmla="*/ 208 w 348"/>
                <a:gd name="T49" fmla="*/ 688 h 10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8"/>
                <a:gd name="T76" fmla="*/ 0 h 1048"/>
                <a:gd name="T77" fmla="*/ 348 w 348"/>
                <a:gd name="T78" fmla="*/ 1048 h 10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8" h="1048" extrusionOk="0">
                  <a:moveTo>
                    <a:pt x="13" y="295"/>
                  </a:moveTo>
                  <a:cubicBezTo>
                    <a:pt x="11" y="323"/>
                    <a:pt x="9" y="351"/>
                    <a:pt x="9" y="380"/>
                  </a:cubicBezTo>
                  <a:cubicBezTo>
                    <a:pt x="9" y="500"/>
                    <a:pt x="6" y="620"/>
                    <a:pt x="13" y="739"/>
                  </a:cubicBezTo>
                  <a:cubicBezTo>
                    <a:pt x="17" y="797"/>
                    <a:pt x="20" y="854"/>
                    <a:pt x="26" y="912"/>
                  </a:cubicBezTo>
                  <a:cubicBezTo>
                    <a:pt x="28" y="937"/>
                    <a:pt x="31" y="957"/>
                    <a:pt x="35" y="979"/>
                  </a:cubicBezTo>
                  <a:cubicBezTo>
                    <a:pt x="36" y="987"/>
                    <a:pt x="42" y="987"/>
                    <a:pt x="35" y="983"/>
                  </a:cubicBezTo>
                  <a:cubicBezTo>
                    <a:pt x="35" y="976"/>
                    <a:pt x="33" y="973"/>
                    <a:pt x="26" y="971"/>
                  </a:cubicBezTo>
                  <a:cubicBezTo>
                    <a:pt x="26" y="953"/>
                    <a:pt x="26" y="979"/>
                    <a:pt x="26" y="954"/>
                  </a:cubicBezTo>
                  <a:cubicBezTo>
                    <a:pt x="26" y="943"/>
                    <a:pt x="26" y="965"/>
                    <a:pt x="26" y="954"/>
                  </a:cubicBezTo>
                  <a:cubicBezTo>
                    <a:pt x="26" y="861"/>
                    <a:pt x="30" y="768"/>
                    <a:pt x="30" y="675"/>
                  </a:cubicBezTo>
                  <a:cubicBezTo>
                    <a:pt x="30" y="541"/>
                    <a:pt x="28" y="408"/>
                    <a:pt x="26" y="274"/>
                  </a:cubicBezTo>
                  <a:cubicBezTo>
                    <a:pt x="25" y="204"/>
                    <a:pt x="31" y="132"/>
                    <a:pt x="17" y="63"/>
                  </a:cubicBezTo>
                  <a:cubicBezTo>
                    <a:pt x="10" y="40"/>
                    <a:pt x="7" y="33"/>
                    <a:pt x="9" y="17"/>
                  </a:cubicBezTo>
                  <a:cubicBezTo>
                    <a:pt x="15" y="35"/>
                    <a:pt x="8" y="20"/>
                    <a:pt x="13" y="38"/>
                  </a:cubicBezTo>
                  <a:cubicBezTo>
                    <a:pt x="28" y="97"/>
                    <a:pt x="52" y="153"/>
                    <a:pt x="69" y="211"/>
                  </a:cubicBezTo>
                  <a:cubicBezTo>
                    <a:pt x="99" y="317"/>
                    <a:pt x="128" y="423"/>
                    <a:pt x="160" y="528"/>
                  </a:cubicBezTo>
                  <a:cubicBezTo>
                    <a:pt x="192" y="636"/>
                    <a:pt x="222" y="747"/>
                    <a:pt x="260" y="853"/>
                  </a:cubicBezTo>
                  <a:cubicBezTo>
                    <a:pt x="276" y="897"/>
                    <a:pt x="297" y="939"/>
                    <a:pt x="312" y="983"/>
                  </a:cubicBezTo>
                  <a:cubicBezTo>
                    <a:pt x="320" y="1006"/>
                    <a:pt x="323" y="1023"/>
                    <a:pt x="338" y="1042"/>
                  </a:cubicBezTo>
                  <a:cubicBezTo>
                    <a:pt x="341" y="1044"/>
                    <a:pt x="344" y="1045"/>
                    <a:pt x="347" y="1047"/>
                  </a:cubicBezTo>
                </a:path>
                <a:path w="348" h="1048" extrusionOk="0">
                  <a:moveTo>
                    <a:pt x="17" y="705"/>
                  </a:moveTo>
                  <a:cubicBezTo>
                    <a:pt x="2" y="703"/>
                    <a:pt x="-1" y="717"/>
                    <a:pt x="0" y="734"/>
                  </a:cubicBezTo>
                  <a:cubicBezTo>
                    <a:pt x="1" y="756"/>
                    <a:pt x="17" y="777"/>
                    <a:pt x="43" y="768"/>
                  </a:cubicBezTo>
                  <a:cubicBezTo>
                    <a:pt x="87" y="752"/>
                    <a:pt x="126" y="725"/>
                    <a:pt x="169" y="705"/>
                  </a:cubicBezTo>
                  <a:cubicBezTo>
                    <a:pt x="182" y="699"/>
                    <a:pt x="195" y="694"/>
                    <a:pt x="208" y="68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1" name="Freeform 51">
              <a:extLst>
                <a:ext uri="{FF2B5EF4-FFF2-40B4-BE49-F238E27FC236}">
                  <a16:creationId xmlns:a16="http://schemas.microsoft.com/office/drawing/2014/main" id="{37E6F6AF-4C28-E55E-E668-D9CAD2A0DD1F}"/>
                </a:ext>
              </a:extLst>
            </p:cNvPr>
            <p:cNvSpPr>
              <a:spLocks noRot="1" noChangeAspect="1" noEditPoints="1" noChangeArrowheads="1" noChangeShapeType="1" noTextEdit="1"/>
            </p:cNvSpPr>
            <p:nvPr/>
          </p:nvSpPr>
          <p:spPr bwMode="auto">
            <a:xfrm>
              <a:off x="4850" y="297"/>
              <a:ext cx="401" cy="492"/>
            </a:xfrm>
            <a:custGeom>
              <a:avLst/>
              <a:gdLst>
                <a:gd name="T0" fmla="*/ 0 w 1769"/>
                <a:gd name="T1" fmla="*/ 789 h 2170"/>
                <a:gd name="T2" fmla="*/ 0 w 1769"/>
                <a:gd name="T3" fmla="*/ 785 h 2170"/>
                <a:gd name="T4" fmla="*/ 34 w 1769"/>
                <a:gd name="T5" fmla="*/ 950 h 2170"/>
                <a:gd name="T6" fmla="*/ 112 w 1769"/>
                <a:gd name="T7" fmla="*/ 1456 h 2170"/>
                <a:gd name="T8" fmla="*/ 151 w 1769"/>
                <a:gd name="T9" fmla="*/ 1899 h 2170"/>
                <a:gd name="T10" fmla="*/ 195 w 1769"/>
                <a:gd name="T11" fmla="*/ 2169 h 2170"/>
                <a:gd name="T12" fmla="*/ 130 w 1769"/>
                <a:gd name="T13" fmla="*/ 89 h 2170"/>
                <a:gd name="T14" fmla="*/ 160 w 1769"/>
                <a:gd name="T15" fmla="*/ 63 h 2170"/>
                <a:gd name="T16" fmla="*/ 273 w 1769"/>
                <a:gd name="T17" fmla="*/ 17 h 2170"/>
                <a:gd name="T18" fmla="*/ 390 w 1769"/>
                <a:gd name="T19" fmla="*/ 4 h 2170"/>
                <a:gd name="T20" fmla="*/ 411 w 1769"/>
                <a:gd name="T21" fmla="*/ 148 h 2170"/>
                <a:gd name="T22" fmla="*/ 338 w 1769"/>
                <a:gd name="T23" fmla="*/ 355 h 2170"/>
                <a:gd name="T24" fmla="*/ 299 w 1769"/>
                <a:gd name="T25" fmla="*/ 532 h 2170"/>
                <a:gd name="T26" fmla="*/ 338 w 1769"/>
                <a:gd name="T27" fmla="*/ 587 h 2170"/>
                <a:gd name="T28" fmla="*/ 476 w 1769"/>
                <a:gd name="T29" fmla="*/ 557 h 2170"/>
                <a:gd name="T30" fmla="*/ 520 w 1769"/>
                <a:gd name="T31" fmla="*/ 536 h 2170"/>
                <a:gd name="T32" fmla="*/ 524 w 1769"/>
                <a:gd name="T33" fmla="*/ 1173 h 2170"/>
                <a:gd name="T34" fmla="*/ 533 w 1769"/>
                <a:gd name="T35" fmla="*/ 1157 h 2170"/>
                <a:gd name="T36" fmla="*/ 537 w 1769"/>
                <a:gd name="T37" fmla="*/ 1262 h 2170"/>
                <a:gd name="T38" fmla="*/ 559 w 1769"/>
                <a:gd name="T39" fmla="*/ 1520 h 2170"/>
                <a:gd name="T40" fmla="*/ 567 w 1769"/>
                <a:gd name="T41" fmla="*/ 1823 h 2170"/>
                <a:gd name="T42" fmla="*/ 572 w 1769"/>
                <a:gd name="T43" fmla="*/ 2005 h 2170"/>
                <a:gd name="T44" fmla="*/ 572 w 1769"/>
                <a:gd name="T45" fmla="*/ 2013 h 2170"/>
                <a:gd name="T46" fmla="*/ 580 w 1769"/>
                <a:gd name="T47" fmla="*/ 1963 h 2170"/>
                <a:gd name="T48" fmla="*/ 593 w 1769"/>
                <a:gd name="T49" fmla="*/ 1773 h 2170"/>
                <a:gd name="T50" fmla="*/ 593 w 1769"/>
                <a:gd name="T51" fmla="*/ 1439 h 2170"/>
                <a:gd name="T52" fmla="*/ 650 w 1769"/>
                <a:gd name="T53" fmla="*/ 1140 h 2170"/>
                <a:gd name="T54" fmla="*/ 706 w 1769"/>
                <a:gd name="T55" fmla="*/ 988 h 2170"/>
                <a:gd name="T56" fmla="*/ 723 w 1769"/>
                <a:gd name="T57" fmla="*/ 988 h 2170"/>
                <a:gd name="T58" fmla="*/ 793 w 1769"/>
                <a:gd name="T59" fmla="*/ 1114 h 2170"/>
                <a:gd name="T60" fmla="*/ 905 w 1769"/>
                <a:gd name="T61" fmla="*/ 1629 h 2170"/>
                <a:gd name="T62" fmla="*/ 988 w 1769"/>
                <a:gd name="T63" fmla="*/ 1929 h 2170"/>
                <a:gd name="T64" fmla="*/ 1044 w 1769"/>
                <a:gd name="T65" fmla="*/ 2081 h 2170"/>
                <a:gd name="T66" fmla="*/ 671 w 1769"/>
                <a:gd name="T67" fmla="*/ 1769 h 2170"/>
                <a:gd name="T68" fmla="*/ 706 w 1769"/>
                <a:gd name="T69" fmla="*/ 1747 h 2170"/>
                <a:gd name="T70" fmla="*/ 845 w 1769"/>
                <a:gd name="T71" fmla="*/ 1659 h 2170"/>
                <a:gd name="T72" fmla="*/ 957 w 1769"/>
                <a:gd name="T73" fmla="*/ 1608 h 2170"/>
                <a:gd name="T74" fmla="*/ 1278 w 1769"/>
                <a:gd name="T75" fmla="*/ 1612 h 2170"/>
                <a:gd name="T76" fmla="*/ 1278 w 1769"/>
                <a:gd name="T77" fmla="*/ 1608 h 2170"/>
                <a:gd name="T78" fmla="*/ 1278 w 1769"/>
                <a:gd name="T79" fmla="*/ 1655 h 2170"/>
                <a:gd name="T80" fmla="*/ 1330 w 1769"/>
                <a:gd name="T81" fmla="*/ 1676 h 2170"/>
                <a:gd name="T82" fmla="*/ 1477 w 1769"/>
                <a:gd name="T83" fmla="*/ 1659 h 2170"/>
                <a:gd name="T84" fmla="*/ 1633 w 1769"/>
                <a:gd name="T85" fmla="*/ 1646 h 2170"/>
                <a:gd name="T86" fmla="*/ 1746 w 1769"/>
                <a:gd name="T87" fmla="*/ 1650 h 2170"/>
                <a:gd name="T88" fmla="*/ 1768 w 1769"/>
                <a:gd name="T89" fmla="*/ 1633 h 2170"/>
                <a:gd name="T90" fmla="*/ 1555 w 1769"/>
                <a:gd name="T91" fmla="*/ 1207 h 2170"/>
                <a:gd name="T92" fmla="*/ 1547 w 1769"/>
                <a:gd name="T93" fmla="*/ 1207 h 2170"/>
                <a:gd name="T94" fmla="*/ 1573 w 1769"/>
                <a:gd name="T95" fmla="*/ 1427 h 2170"/>
                <a:gd name="T96" fmla="*/ 1603 w 1769"/>
                <a:gd name="T97" fmla="*/ 1823 h 2170"/>
                <a:gd name="T98" fmla="*/ 1620 w 1769"/>
                <a:gd name="T99" fmla="*/ 2022 h 21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69"/>
                <a:gd name="T151" fmla="*/ 0 h 2170"/>
                <a:gd name="T152" fmla="*/ 1769 w 1769"/>
                <a:gd name="T153" fmla="*/ 2170 h 21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69" h="2170" extrusionOk="0">
                  <a:moveTo>
                    <a:pt x="0" y="789"/>
                  </a:moveTo>
                  <a:cubicBezTo>
                    <a:pt x="3" y="801"/>
                    <a:pt x="-2" y="772"/>
                    <a:pt x="0" y="785"/>
                  </a:cubicBezTo>
                  <a:cubicBezTo>
                    <a:pt x="8" y="840"/>
                    <a:pt x="24" y="895"/>
                    <a:pt x="34" y="950"/>
                  </a:cubicBezTo>
                  <a:cubicBezTo>
                    <a:pt x="66" y="1117"/>
                    <a:pt x="91" y="1287"/>
                    <a:pt x="112" y="1456"/>
                  </a:cubicBezTo>
                  <a:cubicBezTo>
                    <a:pt x="130" y="1603"/>
                    <a:pt x="130" y="1753"/>
                    <a:pt x="151" y="1899"/>
                  </a:cubicBezTo>
                  <a:cubicBezTo>
                    <a:pt x="164" y="1990"/>
                    <a:pt x="180" y="2079"/>
                    <a:pt x="195" y="2169"/>
                  </a:cubicBezTo>
                </a:path>
                <a:path w="1769" h="2170" extrusionOk="0">
                  <a:moveTo>
                    <a:pt x="130" y="89"/>
                  </a:moveTo>
                  <a:cubicBezTo>
                    <a:pt x="146" y="61"/>
                    <a:pt x="128" y="81"/>
                    <a:pt x="160" y="63"/>
                  </a:cubicBezTo>
                  <a:cubicBezTo>
                    <a:pt x="192" y="45"/>
                    <a:pt x="236" y="23"/>
                    <a:pt x="273" y="17"/>
                  </a:cubicBezTo>
                  <a:cubicBezTo>
                    <a:pt x="303" y="12"/>
                    <a:pt x="360" y="-11"/>
                    <a:pt x="390" y="4"/>
                  </a:cubicBezTo>
                  <a:cubicBezTo>
                    <a:pt x="431" y="25"/>
                    <a:pt x="415" y="115"/>
                    <a:pt x="411" y="148"/>
                  </a:cubicBezTo>
                  <a:cubicBezTo>
                    <a:pt x="403" y="218"/>
                    <a:pt x="364" y="290"/>
                    <a:pt x="338" y="355"/>
                  </a:cubicBezTo>
                  <a:cubicBezTo>
                    <a:pt x="315" y="414"/>
                    <a:pt x="316" y="475"/>
                    <a:pt x="299" y="532"/>
                  </a:cubicBezTo>
                  <a:cubicBezTo>
                    <a:pt x="287" y="571"/>
                    <a:pt x="300" y="576"/>
                    <a:pt x="338" y="587"/>
                  </a:cubicBezTo>
                  <a:cubicBezTo>
                    <a:pt x="386" y="600"/>
                    <a:pt x="433" y="576"/>
                    <a:pt x="476" y="557"/>
                  </a:cubicBezTo>
                  <a:cubicBezTo>
                    <a:pt x="491" y="550"/>
                    <a:pt x="505" y="543"/>
                    <a:pt x="520" y="536"/>
                  </a:cubicBezTo>
                </a:path>
                <a:path w="1769" h="2170" extrusionOk="0">
                  <a:moveTo>
                    <a:pt x="524" y="1173"/>
                  </a:moveTo>
                  <a:cubicBezTo>
                    <a:pt x="529" y="1178"/>
                    <a:pt x="529" y="1151"/>
                    <a:pt x="533" y="1157"/>
                  </a:cubicBezTo>
                  <a:cubicBezTo>
                    <a:pt x="548" y="1182"/>
                    <a:pt x="534" y="1235"/>
                    <a:pt x="537" y="1262"/>
                  </a:cubicBezTo>
                  <a:cubicBezTo>
                    <a:pt x="546" y="1347"/>
                    <a:pt x="556" y="1434"/>
                    <a:pt x="559" y="1520"/>
                  </a:cubicBezTo>
                  <a:cubicBezTo>
                    <a:pt x="562" y="1621"/>
                    <a:pt x="566" y="1722"/>
                    <a:pt x="567" y="1823"/>
                  </a:cubicBezTo>
                  <a:cubicBezTo>
                    <a:pt x="568" y="1884"/>
                    <a:pt x="570" y="1944"/>
                    <a:pt x="572" y="2005"/>
                  </a:cubicBezTo>
                  <a:cubicBezTo>
                    <a:pt x="572" y="2008"/>
                    <a:pt x="572" y="2010"/>
                    <a:pt x="572" y="2013"/>
                  </a:cubicBezTo>
                  <a:cubicBezTo>
                    <a:pt x="580" y="1989"/>
                    <a:pt x="575" y="1988"/>
                    <a:pt x="580" y="1963"/>
                  </a:cubicBezTo>
                  <a:cubicBezTo>
                    <a:pt x="591" y="1900"/>
                    <a:pt x="593" y="1838"/>
                    <a:pt x="593" y="1773"/>
                  </a:cubicBezTo>
                  <a:cubicBezTo>
                    <a:pt x="594" y="1662"/>
                    <a:pt x="591" y="1550"/>
                    <a:pt x="593" y="1439"/>
                  </a:cubicBezTo>
                  <a:cubicBezTo>
                    <a:pt x="595" y="1335"/>
                    <a:pt x="626" y="1240"/>
                    <a:pt x="650" y="1140"/>
                  </a:cubicBezTo>
                  <a:cubicBezTo>
                    <a:pt x="662" y="1092"/>
                    <a:pt x="671" y="1026"/>
                    <a:pt x="706" y="988"/>
                  </a:cubicBezTo>
                  <a:cubicBezTo>
                    <a:pt x="712" y="988"/>
                    <a:pt x="717" y="988"/>
                    <a:pt x="723" y="988"/>
                  </a:cubicBezTo>
                  <a:cubicBezTo>
                    <a:pt x="757" y="1028"/>
                    <a:pt x="777" y="1057"/>
                    <a:pt x="793" y="1114"/>
                  </a:cubicBezTo>
                  <a:cubicBezTo>
                    <a:pt x="839" y="1283"/>
                    <a:pt x="865" y="1458"/>
                    <a:pt x="905" y="1629"/>
                  </a:cubicBezTo>
                  <a:cubicBezTo>
                    <a:pt x="929" y="1731"/>
                    <a:pt x="959" y="1829"/>
                    <a:pt x="988" y="1929"/>
                  </a:cubicBezTo>
                  <a:cubicBezTo>
                    <a:pt x="1003" y="1983"/>
                    <a:pt x="1020" y="2031"/>
                    <a:pt x="1044" y="2081"/>
                  </a:cubicBezTo>
                </a:path>
                <a:path w="1769" h="2170" extrusionOk="0">
                  <a:moveTo>
                    <a:pt x="671" y="1769"/>
                  </a:moveTo>
                  <a:cubicBezTo>
                    <a:pt x="672" y="1769"/>
                    <a:pt x="697" y="1755"/>
                    <a:pt x="706" y="1747"/>
                  </a:cubicBezTo>
                  <a:cubicBezTo>
                    <a:pt x="749" y="1709"/>
                    <a:pt x="794" y="1686"/>
                    <a:pt x="845" y="1659"/>
                  </a:cubicBezTo>
                  <a:cubicBezTo>
                    <a:pt x="900" y="1630"/>
                    <a:pt x="917" y="1620"/>
                    <a:pt x="957" y="1608"/>
                  </a:cubicBezTo>
                </a:path>
                <a:path w="1769" h="2170" extrusionOk="0">
                  <a:moveTo>
                    <a:pt x="1278" y="1612"/>
                  </a:moveTo>
                  <a:cubicBezTo>
                    <a:pt x="1278" y="1602"/>
                    <a:pt x="1278" y="1598"/>
                    <a:pt x="1278" y="1608"/>
                  </a:cubicBezTo>
                  <a:cubicBezTo>
                    <a:pt x="1278" y="1626"/>
                    <a:pt x="1275" y="1637"/>
                    <a:pt x="1278" y="1655"/>
                  </a:cubicBezTo>
                  <a:cubicBezTo>
                    <a:pt x="1280" y="1665"/>
                    <a:pt x="1321" y="1674"/>
                    <a:pt x="1330" y="1676"/>
                  </a:cubicBezTo>
                  <a:cubicBezTo>
                    <a:pt x="1373" y="1685"/>
                    <a:pt x="1434" y="1666"/>
                    <a:pt x="1477" y="1659"/>
                  </a:cubicBezTo>
                  <a:cubicBezTo>
                    <a:pt x="1528" y="1651"/>
                    <a:pt x="1581" y="1651"/>
                    <a:pt x="1633" y="1646"/>
                  </a:cubicBezTo>
                  <a:cubicBezTo>
                    <a:pt x="1669" y="1643"/>
                    <a:pt x="1712" y="1656"/>
                    <a:pt x="1746" y="1650"/>
                  </a:cubicBezTo>
                  <a:cubicBezTo>
                    <a:pt x="1758" y="1642"/>
                    <a:pt x="1762" y="1640"/>
                    <a:pt x="1768" y="1633"/>
                  </a:cubicBezTo>
                </a:path>
                <a:path w="1769" h="2170" extrusionOk="0">
                  <a:moveTo>
                    <a:pt x="1555" y="1207"/>
                  </a:moveTo>
                  <a:cubicBezTo>
                    <a:pt x="1550" y="1200"/>
                    <a:pt x="1548" y="1173"/>
                    <a:pt x="1547" y="1207"/>
                  </a:cubicBezTo>
                  <a:cubicBezTo>
                    <a:pt x="1546" y="1281"/>
                    <a:pt x="1565" y="1354"/>
                    <a:pt x="1573" y="1427"/>
                  </a:cubicBezTo>
                  <a:cubicBezTo>
                    <a:pt x="1588" y="1558"/>
                    <a:pt x="1592" y="1691"/>
                    <a:pt x="1603" y="1823"/>
                  </a:cubicBezTo>
                  <a:cubicBezTo>
                    <a:pt x="1612" y="1925"/>
                    <a:pt x="1614" y="1956"/>
                    <a:pt x="1620" y="2022"/>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2" name="Freeform 67">
              <a:extLst>
                <a:ext uri="{FF2B5EF4-FFF2-40B4-BE49-F238E27FC236}">
                  <a16:creationId xmlns:a16="http://schemas.microsoft.com/office/drawing/2014/main" id="{CFE71F60-A15D-9917-A5F3-A9265EA3A920}"/>
                </a:ext>
              </a:extLst>
            </p:cNvPr>
            <p:cNvSpPr>
              <a:spLocks noRot="1" noChangeAspect="1" noEditPoints="1" noChangeArrowheads="1" noChangeShapeType="1" noTextEdit="1"/>
            </p:cNvSpPr>
            <p:nvPr/>
          </p:nvSpPr>
          <p:spPr bwMode="auto">
            <a:xfrm>
              <a:off x="5315" y="484"/>
              <a:ext cx="222" cy="464"/>
            </a:xfrm>
            <a:custGeom>
              <a:avLst/>
              <a:gdLst>
                <a:gd name="T0" fmla="*/ 95 w 979"/>
                <a:gd name="T1" fmla="*/ 860 h 2046"/>
                <a:gd name="T2" fmla="*/ 100 w 979"/>
                <a:gd name="T3" fmla="*/ 890 h 2046"/>
                <a:gd name="T4" fmla="*/ 147 w 979"/>
                <a:gd name="T5" fmla="*/ 793 h 2046"/>
                <a:gd name="T6" fmla="*/ 199 w 979"/>
                <a:gd name="T7" fmla="*/ 607 h 2046"/>
                <a:gd name="T8" fmla="*/ 238 w 979"/>
                <a:gd name="T9" fmla="*/ 460 h 2046"/>
                <a:gd name="T10" fmla="*/ 243 w 979"/>
                <a:gd name="T11" fmla="*/ 447 h 2046"/>
                <a:gd name="T12" fmla="*/ 264 w 979"/>
                <a:gd name="T13" fmla="*/ 540 h 2046"/>
                <a:gd name="T14" fmla="*/ 333 w 979"/>
                <a:gd name="T15" fmla="*/ 801 h 2046"/>
                <a:gd name="T16" fmla="*/ 398 w 979"/>
                <a:gd name="T17" fmla="*/ 1244 h 2046"/>
                <a:gd name="T18" fmla="*/ 411 w 979"/>
                <a:gd name="T19" fmla="*/ 1543 h 2046"/>
                <a:gd name="T20" fmla="*/ 381 w 979"/>
                <a:gd name="T21" fmla="*/ 1691 h 2046"/>
                <a:gd name="T22" fmla="*/ 303 w 979"/>
                <a:gd name="T23" fmla="*/ 1687 h 2046"/>
                <a:gd name="T24" fmla="*/ 247 w 979"/>
                <a:gd name="T25" fmla="*/ 1628 h 2046"/>
                <a:gd name="T26" fmla="*/ 0 w 979"/>
                <a:gd name="T27" fmla="*/ 4 h 2046"/>
                <a:gd name="T28" fmla="*/ 0 w 979"/>
                <a:gd name="T29" fmla="*/ 0 h 2046"/>
                <a:gd name="T30" fmla="*/ 658 w 979"/>
                <a:gd name="T31" fmla="*/ 477 h 2046"/>
                <a:gd name="T32" fmla="*/ 701 w 979"/>
                <a:gd name="T33" fmla="*/ 649 h 2046"/>
                <a:gd name="T34" fmla="*/ 853 w 979"/>
                <a:gd name="T35" fmla="*/ 1067 h 2046"/>
                <a:gd name="T36" fmla="*/ 944 w 979"/>
                <a:gd name="T37" fmla="*/ 1421 h 2046"/>
                <a:gd name="T38" fmla="*/ 978 w 979"/>
                <a:gd name="T39" fmla="*/ 1750 h 2046"/>
                <a:gd name="T40" fmla="*/ 926 w 979"/>
                <a:gd name="T41" fmla="*/ 1961 h 2046"/>
                <a:gd name="T42" fmla="*/ 866 w 979"/>
                <a:gd name="T43" fmla="*/ 2045 h 2046"/>
                <a:gd name="T44" fmla="*/ 831 w 979"/>
                <a:gd name="T45" fmla="*/ 1876 h 2046"/>
                <a:gd name="T46" fmla="*/ 848 w 979"/>
                <a:gd name="T47" fmla="*/ 1451 h 2046"/>
                <a:gd name="T48" fmla="*/ 918 w 979"/>
                <a:gd name="T49" fmla="*/ 999 h 2046"/>
                <a:gd name="T50" fmla="*/ 948 w 979"/>
                <a:gd name="T51" fmla="*/ 738 h 20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79"/>
                <a:gd name="T79" fmla="*/ 0 h 2046"/>
                <a:gd name="T80" fmla="*/ 979 w 979"/>
                <a:gd name="T81" fmla="*/ 2046 h 20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79" h="2046" extrusionOk="0">
                  <a:moveTo>
                    <a:pt x="95" y="860"/>
                  </a:moveTo>
                  <a:cubicBezTo>
                    <a:pt x="96" y="873"/>
                    <a:pt x="98" y="877"/>
                    <a:pt x="100" y="890"/>
                  </a:cubicBezTo>
                  <a:cubicBezTo>
                    <a:pt x="121" y="863"/>
                    <a:pt x="132" y="832"/>
                    <a:pt x="147" y="793"/>
                  </a:cubicBezTo>
                  <a:cubicBezTo>
                    <a:pt x="171" y="729"/>
                    <a:pt x="183" y="672"/>
                    <a:pt x="199" y="607"/>
                  </a:cubicBezTo>
                  <a:cubicBezTo>
                    <a:pt x="212" y="556"/>
                    <a:pt x="227" y="511"/>
                    <a:pt x="238" y="460"/>
                  </a:cubicBezTo>
                  <a:cubicBezTo>
                    <a:pt x="240" y="456"/>
                    <a:pt x="241" y="451"/>
                    <a:pt x="243" y="447"/>
                  </a:cubicBezTo>
                  <a:cubicBezTo>
                    <a:pt x="249" y="466"/>
                    <a:pt x="258" y="512"/>
                    <a:pt x="264" y="540"/>
                  </a:cubicBezTo>
                  <a:cubicBezTo>
                    <a:pt x="281" y="627"/>
                    <a:pt x="313" y="714"/>
                    <a:pt x="333" y="801"/>
                  </a:cubicBezTo>
                  <a:cubicBezTo>
                    <a:pt x="367" y="948"/>
                    <a:pt x="384" y="1094"/>
                    <a:pt x="398" y="1244"/>
                  </a:cubicBezTo>
                  <a:cubicBezTo>
                    <a:pt x="408" y="1344"/>
                    <a:pt x="411" y="1442"/>
                    <a:pt x="411" y="1543"/>
                  </a:cubicBezTo>
                  <a:cubicBezTo>
                    <a:pt x="411" y="1591"/>
                    <a:pt x="414" y="1652"/>
                    <a:pt x="381" y="1691"/>
                  </a:cubicBezTo>
                  <a:cubicBezTo>
                    <a:pt x="362" y="1713"/>
                    <a:pt x="323" y="1697"/>
                    <a:pt x="303" y="1687"/>
                  </a:cubicBezTo>
                  <a:cubicBezTo>
                    <a:pt x="273" y="1663"/>
                    <a:pt x="261" y="1652"/>
                    <a:pt x="247" y="1628"/>
                  </a:cubicBezTo>
                </a:path>
                <a:path w="979" h="2046" extrusionOk="0">
                  <a:moveTo>
                    <a:pt x="0" y="4"/>
                  </a:moveTo>
                  <a:cubicBezTo>
                    <a:pt x="0" y="3"/>
                    <a:pt x="0" y="1"/>
                    <a:pt x="0" y="0"/>
                  </a:cubicBezTo>
                </a:path>
                <a:path w="979" h="2046" extrusionOk="0">
                  <a:moveTo>
                    <a:pt x="658" y="477"/>
                  </a:moveTo>
                  <a:cubicBezTo>
                    <a:pt x="669" y="536"/>
                    <a:pt x="682" y="592"/>
                    <a:pt x="701" y="649"/>
                  </a:cubicBezTo>
                  <a:cubicBezTo>
                    <a:pt x="748" y="790"/>
                    <a:pt x="806" y="927"/>
                    <a:pt x="853" y="1067"/>
                  </a:cubicBezTo>
                  <a:cubicBezTo>
                    <a:pt x="891" y="1180"/>
                    <a:pt x="923" y="1303"/>
                    <a:pt x="944" y="1421"/>
                  </a:cubicBezTo>
                  <a:cubicBezTo>
                    <a:pt x="962" y="1523"/>
                    <a:pt x="987" y="1646"/>
                    <a:pt x="978" y="1750"/>
                  </a:cubicBezTo>
                  <a:cubicBezTo>
                    <a:pt x="972" y="1822"/>
                    <a:pt x="956" y="1895"/>
                    <a:pt x="926" y="1961"/>
                  </a:cubicBezTo>
                  <a:cubicBezTo>
                    <a:pt x="908" y="2000"/>
                    <a:pt x="895" y="2019"/>
                    <a:pt x="866" y="2045"/>
                  </a:cubicBezTo>
                  <a:cubicBezTo>
                    <a:pt x="842" y="1987"/>
                    <a:pt x="833" y="1945"/>
                    <a:pt x="831" y="1876"/>
                  </a:cubicBezTo>
                  <a:cubicBezTo>
                    <a:pt x="828" y="1732"/>
                    <a:pt x="835" y="1594"/>
                    <a:pt x="848" y="1451"/>
                  </a:cubicBezTo>
                  <a:cubicBezTo>
                    <a:pt x="862" y="1298"/>
                    <a:pt x="894" y="1150"/>
                    <a:pt x="918" y="999"/>
                  </a:cubicBezTo>
                  <a:cubicBezTo>
                    <a:pt x="932" y="911"/>
                    <a:pt x="943" y="826"/>
                    <a:pt x="948" y="73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3" name="Freeform 53">
              <a:extLst>
                <a:ext uri="{FF2B5EF4-FFF2-40B4-BE49-F238E27FC236}">
                  <a16:creationId xmlns:a16="http://schemas.microsoft.com/office/drawing/2014/main" id="{FD81ABA2-BFAB-A497-35CD-AD09516A2780}"/>
                </a:ext>
              </a:extLst>
            </p:cNvPr>
            <p:cNvSpPr>
              <a:spLocks noRot="1" noChangeAspect="1" noEditPoints="1" noChangeArrowheads="1" noChangeShapeType="1" noTextEdit="1"/>
            </p:cNvSpPr>
            <p:nvPr/>
          </p:nvSpPr>
          <p:spPr bwMode="auto">
            <a:xfrm>
              <a:off x="4686" y="1036"/>
              <a:ext cx="1044" cy="725"/>
            </a:xfrm>
            <a:custGeom>
              <a:avLst/>
              <a:gdLst>
                <a:gd name="T0" fmla="*/ 1673 w 4603"/>
                <a:gd name="T1" fmla="*/ 481 h 3196"/>
                <a:gd name="T2" fmla="*/ 1660 w 4603"/>
                <a:gd name="T3" fmla="*/ 418 h 3196"/>
                <a:gd name="T4" fmla="*/ 1655 w 4603"/>
                <a:gd name="T5" fmla="*/ 477 h 3196"/>
                <a:gd name="T6" fmla="*/ 1699 w 4603"/>
                <a:gd name="T7" fmla="*/ 823 h 3196"/>
                <a:gd name="T8" fmla="*/ 1725 w 4603"/>
                <a:gd name="T9" fmla="*/ 1338 h 3196"/>
                <a:gd name="T10" fmla="*/ 1712 w 4603"/>
                <a:gd name="T11" fmla="*/ 1764 h 3196"/>
                <a:gd name="T12" fmla="*/ 1707 w 4603"/>
                <a:gd name="T13" fmla="*/ 1997 h 3196"/>
                <a:gd name="T14" fmla="*/ 2388 w 4603"/>
                <a:gd name="T15" fmla="*/ 908 h 3196"/>
                <a:gd name="T16" fmla="*/ 2388 w 4603"/>
                <a:gd name="T17" fmla="*/ 908 h 3196"/>
                <a:gd name="T18" fmla="*/ 2383 w 4603"/>
                <a:gd name="T19" fmla="*/ 1089 h 3196"/>
                <a:gd name="T20" fmla="*/ 2357 w 4603"/>
                <a:gd name="T21" fmla="*/ 1355 h 3196"/>
                <a:gd name="T22" fmla="*/ 2336 w 4603"/>
                <a:gd name="T23" fmla="*/ 1499 h 3196"/>
                <a:gd name="T24" fmla="*/ 2340 w 4603"/>
                <a:gd name="T25" fmla="*/ 1456 h 3196"/>
                <a:gd name="T26" fmla="*/ 2383 w 4603"/>
                <a:gd name="T27" fmla="*/ 1195 h 3196"/>
                <a:gd name="T28" fmla="*/ 2431 w 4603"/>
                <a:gd name="T29" fmla="*/ 954 h 3196"/>
                <a:gd name="T30" fmla="*/ 2474 w 4603"/>
                <a:gd name="T31" fmla="*/ 870 h 3196"/>
                <a:gd name="T32" fmla="*/ 2531 w 4603"/>
                <a:gd name="T33" fmla="*/ 929 h 3196"/>
                <a:gd name="T34" fmla="*/ 2609 w 4603"/>
                <a:gd name="T35" fmla="*/ 1131 h 3196"/>
                <a:gd name="T36" fmla="*/ 2691 w 4603"/>
                <a:gd name="T37" fmla="*/ 1410 h 3196"/>
                <a:gd name="T38" fmla="*/ 2756 w 4603"/>
                <a:gd name="T39" fmla="*/ 1575 h 3196"/>
                <a:gd name="T40" fmla="*/ 2765 w 4603"/>
                <a:gd name="T41" fmla="*/ 1596 h 3196"/>
                <a:gd name="T42" fmla="*/ 2466 w 4603"/>
                <a:gd name="T43" fmla="*/ 1258 h 3196"/>
                <a:gd name="T44" fmla="*/ 2513 w 4603"/>
                <a:gd name="T45" fmla="*/ 1241 h 3196"/>
                <a:gd name="T46" fmla="*/ 2648 w 4603"/>
                <a:gd name="T47" fmla="*/ 1195 h 3196"/>
                <a:gd name="T48" fmla="*/ 3159 w 4603"/>
                <a:gd name="T49" fmla="*/ 798 h 3196"/>
                <a:gd name="T50" fmla="*/ 3185 w 4603"/>
                <a:gd name="T51" fmla="*/ 950 h 3196"/>
                <a:gd name="T52" fmla="*/ 3246 w 4603"/>
                <a:gd name="T53" fmla="*/ 1233 h 3196"/>
                <a:gd name="T54" fmla="*/ 3289 w 4603"/>
                <a:gd name="T55" fmla="*/ 1596 h 3196"/>
                <a:gd name="T56" fmla="*/ 3332 w 4603"/>
                <a:gd name="T57" fmla="*/ 1794 h 3196"/>
                <a:gd name="T58" fmla="*/ 3319 w 4603"/>
                <a:gd name="T59" fmla="*/ 292 h 3196"/>
                <a:gd name="T60" fmla="*/ 3367 w 4603"/>
                <a:gd name="T61" fmla="*/ 342 h 3196"/>
                <a:gd name="T62" fmla="*/ 3488 w 4603"/>
                <a:gd name="T63" fmla="*/ 431 h 3196"/>
                <a:gd name="T64" fmla="*/ 3653 w 4603"/>
                <a:gd name="T65" fmla="*/ 456 h 3196"/>
                <a:gd name="T66" fmla="*/ 3766 w 4603"/>
                <a:gd name="T67" fmla="*/ 418 h 3196"/>
                <a:gd name="T68" fmla="*/ 3575 w 4603"/>
                <a:gd name="T69" fmla="*/ 0 h 3196"/>
                <a:gd name="T70" fmla="*/ 3605 w 4603"/>
                <a:gd name="T71" fmla="*/ 64 h 3196"/>
                <a:gd name="T72" fmla="*/ 3662 w 4603"/>
                <a:gd name="T73" fmla="*/ 389 h 3196"/>
                <a:gd name="T74" fmla="*/ 3705 w 4603"/>
                <a:gd name="T75" fmla="*/ 730 h 3196"/>
                <a:gd name="T76" fmla="*/ 4008 w 4603"/>
                <a:gd name="T77" fmla="*/ 1174 h 3196"/>
                <a:gd name="T78" fmla="*/ 4008 w 4603"/>
                <a:gd name="T79" fmla="*/ 1140 h 3196"/>
                <a:gd name="T80" fmla="*/ 4021 w 4603"/>
                <a:gd name="T81" fmla="*/ 1228 h 3196"/>
                <a:gd name="T82" fmla="*/ 4012 w 4603"/>
                <a:gd name="T83" fmla="*/ 1490 h 3196"/>
                <a:gd name="T84" fmla="*/ 3999 w 4603"/>
                <a:gd name="T85" fmla="*/ 1629 h 3196"/>
                <a:gd name="T86" fmla="*/ 3995 w 4603"/>
                <a:gd name="T87" fmla="*/ 1642 h 3196"/>
                <a:gd name="T88" fmla="*/ 4030 w 4603"/>
                <a:gd name="T89" fmla="*/ 1342 h 3196"/>
                <a:gd name="T90" fmla="*/ 4095 w 4603"/>
                <a:gd name="T91" fmla="*/ 1060 h 3196"/>
                <a:gd name="T92" fmla="*/ 4190 w 4603"/>
                <a:gd name="T93" fmla="*/ 895 h 3196"/>
                <a:gd name="T94" fmla="*/ 4229 w 4603"/>
                <a:gd name="T95" fmla="*/ 887 h 3196"/>
                <a:gd name="T96" fmla="*/ 4316 w 4603"/>
                <a:gd name="T97" fmla="*/ 1022 h 3196"/>
                <a:gd name="T98" fmla="*/ 4441 w 4603"/>
                <a:gd name="T99" fmla="*/ 1224 h 3196"/>
                <a:gd name="T100" fmla="*/ 4545 w 4603"/>
                <a:gd name="T101" fmla="*/ 1418 h 3196"/>
                <a:gd name="T102" fmla="*/ 4086 w 4603"/>
                <a:gd name="T103" fmla="*/ 1228 h 3196"/>
                <a:gd name="T104" fmla="*/ 4095 w 4603"/>
                <a:gd name="T105" fmla="*/ 1199 h 3196"/>
                <a:gd name="T106" fmla="*/ 4255 w 4603"/>
                <a:gd name="T107" fmla="*/ 1131 h 3196"/>
                <a:gd name="T108" fmla="*/ 4602 w 4603"/>
                <a:gd name="T109" fmla="*/ 1026 h 3196"/>
                <a:gd name="T110" fmla="*/ 4 w 4603"/>
                <a:gd name="T111" fmla="*/ 148 h 3196"/>
                <a:gd name="T112" fmla="*/ 39 w 4603"/>
                <a:gd name="T113" fmla="*/ 156 h 3196"/>
                <a:gd name="T114" fmla="*/ 763 w 4603"/>
                <a:gd name="T115" fmla="*/ 308 h 3196"/>
                <a:gd name="T116" fmla="*/ 1200 w 4603"/>
                <a:gd name="T117" fmla="*/ 752 h 3196"/>
                <a:gd name="T118" fmla="*/ 1859 w 4603"/>
                <a:gd name="T119" fmla="*/ 2300 h 3196"/>
                <a:gd name="T120" fmla="*/ 2600 w 4603"/>
                <a:gd name="T121" fmla="*/ 2786 h 3196"/>
                <a:gd name="T122" fmla="*/ 3445 w 4603"/>
                <a:gd name="T123" fmla="*/ 3128 h 3196"/>
                <a:gd name="T124" fmla="*/ 3519 w 4603"/>
                <a:gd name="T125" fmla="*/ 3195 h 31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603"/>
                <a:gd name="T190" fmla="*/ 0 h 3196"/>
                <a:gd name="T191" fmla="*/ 4603 w 4603"/>
                <a:gd name="T192" fmla="*/ 3196 h 319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603" h="3196" extrusionOk="0">
                  <a:moveTo>
                    <a:pt x="1673" y="481"/>
                  </a:moveTo>
                  <a:cubicBezTo>
                    <a:pt x="1669" y="459"/>
                    <a:pt x="1665" y="439"/>
                    <a:pt x="1660" y="418"/>
                  </a:cubicBezTo>
                  <a:cubicBezTo>
                    <a:pt x="1659" y="420"/>
                    <a:pt x="1653" y="452"/>
                    <a:pt x="1655" y="477"/>
                  </a:cubicBezTo>
                  <a:cubicBezTo>
                    <a:pt x="1662" y="593"/>
                    <a:pt x="1686" y="708"/>
                    <a:pt x="1699" y="823"/>
                  </a:cubicBezTo>
                  <a:cubicBezTo>
                    <a:pt x="1718" y="993"/>
                    <a:pt x="1722" y="1167"/>
                    <a:pt x="1725" y="1338"/>
                  </a:cubicBezTo>
                  <a:cubicBezTo>
                    <a:pt x="1727" y="1480"/>
                    <a:pt x="1724" y="1622"/>
                    <a:pt x="1712" y="1764"/>
                  </a:cubicBezTo>
                  <a:cubicBezTo>
                    <a:pt x="1705" y="1843"/>
                    <a:pt x="1702" y="1918"/>
                    <a:pt x="1707" y="1997"/>
                  </a:cubicBezTo>
                </a:path>
                <a:path w="4603" h="3196" extrusionOk="0">
                  <a:moveTo>
                    <a:pt x="2388" y="908"/>
                  </a:moveTo>
                  <a:cubicBezTo>
                    <a:pt x="2395" y="896"/>
                    <a:pt x="2391" y="877"/>
                    <a:pt x="2388" y="908"/>
                  </a:cubicBezTo>
                  <a:cubicBezTo>
                    <a:pt x="2382" y="968"/>
                    <a:pt x="2385" y="1028"/>
                    <a:pt x="2383" y="1089"/>
                  </a:cubicBezTo>
                  <a:cubicBezTo>
                    <a:pt x="2380" y="1179"/>
                    <a:pt x="2370" y="1266"/>
                    <a:pt x="2357" y="1355"/>
                  </a:cubicBezTo>
                  <a:cubicBezTo>
                    <a:pt x="2350" y="1404"/>
                    <a:pt x="2343" y="1451"/>
                    <a:pt x="2336" y="1499"/>
                  </a:cubicBezTo>
                  <a:cubicBezTo>
                    <a:pt x="2321" y="1494"/>
                    <a:pt x="2328" y="1502"/>
                    <a:pt x="2340" y="1456"/>
                  </a:cubicBezTo>
                  <a:cubicBezTo>
                    <a:pt x="2362" y="1368"/>
                    <a:pt x="2369" y="1283"/>
                    <a:pt x="2383" y="1195"/>
                  </a:cubicBezTo>
                  <a:cubicBezTo>
                    <a:pt x="2396" y="1115"/>
                    <a:pt x="2412" y="1032"/>
                    <a:pt x="2431" y="954"/>
                  </a:cubicBezTo>
                  <a:cubicBezTo>
                    <a:pt x="2440" y="918"/>
                    <a:pt x="2451" y="895"/>
                    <a:pt x="2474" y="870"/>
                  </a:cubicBezTo>
                  <a:cubicBezTo>
                    <a:pt x="2509" y="876"/>
                    <a:pt x="2514" y="896"/>
                    <a:pt x="2531" y="929"/>
                  </a:cubicBezTo>
                  <a:cubicBezTo>
                    <a:pt x="2564" y="991"/>
                    <a:pt x="2590" y="1064"/>
                    <a:pt x="2609" y="1131"/>
                  </a:cubicBezTo>
                  <a:cubicBezTo>
                    <a:pt x="2636" y="1225"/>
                    <a:pt x="2661" y="1318"/>
                    <a:pt x="2691" y="1410"/>
                  </a:cubicBezTo>
                  <a:cubicBezTo>
                    <a:pt x="2710" y="1468"/>
                    <a:pt x="2733" y="1519"/>
                    <a:pt x="2756" y="1575"/>
                  </a:cubicBezTo>
                  <a:cubicBezTo>
                    <a:pt x="2759" y="1582"/>
                    <a:pt x="2762" y="1589"/>
                    <a:pt x="2765" y="1596"/>
                  </a:cubicBezTo>
                </a:path>
                <a:path w="4603" h="3196" extrusionOk="0">
                  <a:moveTo>
                    <a:pt x="2466" y="1258"/>
                  </a:moveTo>
                  <a:cubicBezTo>
                    <a:pt x="2479" y="1255"/>
                    <a:pt x="2501" y="1247"/>
                    <a:pt x="2513" y="1241"/>
                  </a:cubicBezTo>
                  <a:cubicBezTo>
                    <a:pt x="2557" y="1220"/>
                    <a:pt x="2600" y="1206"/>
                    <a:pt x="2648" y="1195"/>
                  </a:cubicBezTo>
                </a:path>
                <a:path w="4603" h="3196" extrusionOk="0">
                  <a:moveTo>
                    <a:pt x="3159" y="798"/>
                  </a:moveTo>
                  <a:cubicBezTo>
                    <a:pt x="3159" y="852"/>
                    <a:pt x="3169" y="898"/>
                    <a:pt x="3185" y="950"/>
                  </a:cubicBezTo>
                  <a:cubicBezTo>
                    <a:pt x="3213" y="1043"/>
                    <a:pt x="3231" y="1137"/>
                    <a:pt x="3246" y="1233"/>
                  </a:cubicBezTo>
                  <a:cubicBezTo>
                    <a:pt x="3265" y="1353"/>
                    <a:pt x="3272" y="1475"/>
                    <a:pt x="3289" y="1596"/>
                  </a:cubicBezTo>
                  <a:cubicBezTo>
                    <a:pt x="3299" y="1664"/>
                    <a:pt x="3313" y="1728"/>
                    <a:pt x="3332" y="1794"/>
                  </a:cubicBezTo>
                </a:path>
                <a:path w="4603" h="3196" extrusionOk="0">
                  <a:moveTo>
                    <a:pt x="3319" y="292"/>
                  </a:moveTo>
                  <a:cubicBezTo>
                    <a:pt x="3333" y="311"/>
                    <a:pt x="3351" y="325"/>
                    <a:pt x="3367" y="342"/>
                  </a:cubicBezTo>
                  <a:cubicBezTo>
                    <a:pt x="3403" y="380"/>
                    <a:pt x="3441" y="407"/>
                    <a:pt x="3488" y="431"/>
                  </a:cubicBezTo>
                  <a:cubicBezTo>
                    <a:pt x="3545" y="460"/>
                    <a:pt x="3592" y="466"/>
                    <a:pt x="3653" y="456"/>
                  </a:cubicBezTo>
                  <a:cubicBezTo>
                    <a:pt x="3696" y="449"/>
                    <a:pt x="3727" y="437"/>
                    <a:pt x="3766" y="418"/>
                  </a:cubicBezTo>
                </a:path>
                <a:path w="4603" h="3196" extrusionOk="0">
                  <a:moveTo>
                    <a:pt x="3575" y="0"/>
                  </a:moveTo>
                  <a:cubicBezTo>
                    <a:pt x="3581" y="14"/>
                    <a:pt x="3598" y="45"/>
                    <a:pt x="3605" y="64"/>
                  </a:cubicBezTo>
                  <a:cubicBezTo>
                    <a:pt x="3644" y="169"/>
                    <a:pt x="3650" y="279"/>
                    <a:pt x="3662" y="389"/>
                  </a:cubicBezTo>
                  <a:cubicBezTo>
                    <a:pt x="3675" y="503"/>
                    <a:pt x="3691" y="616"/>
                    <a:pt x="3705" y="730"/>
                  </a:cubicBezTo>
                </a:path>
                <a:path w="4603" h="3196" extrusionOk="0">
                  <a:moveTo>
                    <a:pt x="4008" y="1174"/>
                  </a:moveTo>
                  <a:cubicBezTo>
                    <a:pt x="4008" y="1163"/>
                    <a:pt x="4008" y="1151"/>
                    <a:pt x="4008" y="1140"/>
                  </a:cubicBezTo>
                  <a:cubicBezTo>
                    <a:pt x="4011" y="1165"/>
                    <a:pt x="4019" y="1201"/>
                    <a:pt x="4021" y="1228"/>
                  </a:cubicBezTo>
                  <a:cubicBezTo>
                    <a:pt x="4027" y="1315"/>
                    <a:pt x="4021" y="1404"/>
                    <a:pt x="4012" y="1490"/>
                  </a:cubicBezTo>
                  <a:cubicBezTo>
                    <a:pt x="4007" y="1538"/>
                    <a:pt x="4012" y="1583"/>
                    <a:pt x="3999" y="1629"/>
                  </a:cubicBezTo>
                  <a:cubicBezTo>
                    <a:pt x="3999" y="1639"/>
                    <a:pt x="4002" y="1643"/>
                    <a:pt x="3995" y="1642"/>
                  </a:cubicBezTo>
                  <a:cubicBezTo>
                    <a:pt x="3995" y="1538"/>
                    <a:pt x="4020" y="1444"/>
                    <a:pt x="4030" y="1342"/>
                  </a:cubicBezTo>
                  <a:cubicBezTo>
                    <a:pt x="4040" y="1242"/>
                    <a:pt x="4060" y="1155"/>
                    <a:pt x="4095" y="1060"/>
                  </a:cubicBezTo>
                  <a:cubicBezTo>
                    <a:pt x="4116" y="1003"/>
                    <a:pt x="4142" y="936"/>
                    <a:pt x="4190" y="895"/>
                  </a:cubicBezTo>
                  <a:cubicBezTo>
                    <a:pt x="4210" y="883"/>
                    <a:pt x="4215" y="878"/>
                    <a:pt x="4229" y="887"/>
                  </a:cubicBezTo>
                  <a:cubicBezTo>
                    <a:pt x="4259" y="931"/>
                    <a:pt x="4290" y="975"/>
                    <a:pt x="4316" y="1022"/>
                  </a:cubicBezTo>
                  <a:cubicBezTo>
                    <a:pt x="4355" y="1091"/>
                    <a:pt x="4401" y="1156"/>
                    <a:pt x="4441" y="1224"/>
                  </a:cubicBezTo>
                  <a:cubicBezTo>
                    <a:pt x="4478" y="1287"/>
                    <a:pt x="4506" y="1356"/>
                    <a:pt x="4545" y="1418"/>
                  </a:cubicBezTo>
                </a:path>
                <a:path w="4603" h="3196" extrusionOk="0">
                  <a:moveTo>
                    <a:pt x="4086" y="1228"/>
                  </a:moveTo>
                  <a:cubicBezTo>
                    <a:pt x="4088" y="1214"/>
                    <a:pt x="4083" y="1210"/>
                    <a:pt x="4095" y="1199"/>
                  </a:cubicBezTo>
                  <a:cubicBezTo>
                    <a:pt x="4137" y="1160"/>
                    <a:pt x="4200" y="1144"/>
                    <a:pt x="4255" y="1131"/>
                  </a:cubicBezTo>
                  <a:cubicBezTo>
                    <a:pt x="4374" y="1102"/>
                    <a:pt x="4487" y="1069"/>
                    <a:pt x="4602" y="1026"/>
                  </a:cubicBezTo>
                </a:path>
                <a:path w="4603" h="3196" extrusionOk="0">
                  <a:moveTo>
                    <a:pt x="4" y="148"/>
                  </a:moveTo>
                  <a:cubicBezTo>
                    <a:pt x="20" y="149"/>
                    <a:pt x="23" y="155"/>
                    <a:pt x="39" y="156"/>
                  </a:cubicBezTo>
                  <a:cubicBezTo>
                    <a:pt x="284" y="175"/>
                    <a:pt x="541" y="187"/>
                    <a:pt x="763" y="308"/>
                  </a:cubicBezTo>
                  <a:cubicBezTo>
                    <a:pt x="949" y="409"/>
                    <a:pt x="1085" y="579"/>
                    <a:pt x="1200" y="752"/>
                  </a:cubicBezTo>
                  <a:cubicBezTo>
                    <a:pt x="1520" y="1234"/>
                    <a:pt x="1607" y="1793"/>
                    <a:pt x="1859" y="2300"/>
                  </a:cubicBezTo>
                  <a:cubicBezTo>
                    <a:pt x="2008" y="2599"/>
                    <a:pt x="2293" y="2713"/>
                    <a:pt x="2600" y="2786"/>
                  </a:cubicBezTo>
                  <a:cubicBezTo>
                    <a:pt x="2906" y="2858"/>
                    <a:pt x="3198" y="2920"/>
                    <a:pt x="3445" y="3128"/>
                  </a:cubicBezTo>
                  <a:cubicBezTo>
                    <a:pt x="3470" y="3150"/>
                    <a:pt x="3494" y="3173"/>
                    <a:pt x="3519" y="319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4" name="Freeform 54">
              <a:extLst>
                <a:ext uri="{FF2B5EF4-FFF2-40B4-BE49-F238E27FC236}">
                  <a16:creationId xmlns:a16="http://schemas.microsoft.com/office/drawing/2014/main" id="{709E52DA-FD22-1E1A-A593-1370A5840D33}"/>
                </a:ext>
              </a:extLst>
            </p:cNvPr>
            <p:cNvSpPr>
              <a:spLocks noRot="1" noChangeAspect="1" noEditPoints="1" noChangeArrowheads="1" noChangeShapeType="1" noTextEdit="1"/>
            </p:cNvSpPr>
            <p:nvPr/>
          </p:nvSpPr>
          <p:spPr bwMode="auto">
            <a:xfrm>
              <a:off x="668" y="638"/>
              <a:ext cx="75" cy="11"/>
            </a:xfrm>
            <a:custGeom>
              <a:avLst/>
              <a:gdLst>
                <a:gd name="T0" fmla="*/ 117 w 330"/>
                <a:gd name="T1" fmla="*/ 8 h 47"/>
                <a:gd name="T2" fmla="*/ 100 w 330"/>
                <a:gd name="T3" fmla="*/ 25 h 47"/>
                <a:gd name="T4" fmla="*/ 87 w 330"/>
                <a:gd name="T5" fmla="*/ 12 h 47"/>
                <a:gd name="T6" fmla="*/ 83 w 330"/>
                <a:gd name="T7" fmla="*/ 4 h 47"/>
                <a:gd name="T8" fmla="*/ 96 w 330"/>
                <a:gd name="T9" fmla="*/ 17 h 47"/>
                <a:gd name="T10" fmla="*/ 143 w 330"/>
                <a:gd name="T11" fmla="*/ 12 h 47"/>
                <a:gd name="T12" fmla="*/ 226 w 330"/>
                <a:gd name="T13" fmla="*/ 33 h 47"/>
                <a:gd name="T14" fmla="*/ 299 w 330"/>
                <a:gd name="T15" fmla="*/ 33 h 47"/>
                <a:gd name="T16" fmla="*/ 329 w 330"/>
                <a:gd name="T17" fmla="*/ 21 h 47"/>
                <a:gd name="T18" fmla="*/ 329 w 330"/>
                <a:gd name="T19" fmla="*/ 33 h 47"/>
                <a:gd name="T20" fmla="*/ 290 w 330"/>
                <a:gd name="T21" fmla="*/ 29 h 47"/>
                <a:gd name="T22" fmla="*/ 208 w 330"/>
                <a:gd name="T23" fmla="*/ 33 h 47"/>
                <a:gd name="T24" fmla="*/ 100 w 330"/>
                <a:gd name="T25" fmla="*/ 29 h 47"/>
                <a:gd name="T26" fmla="*/ 26 w 330"/>
                <a:gd name="T27" fmla="*/ 38 h 47"/>
                <a:gd name="T28" fmla="*/ 0 w 330"/>
                <a:gd name="T29" fmla="*/ 12 h 47"/>
                <a:gd name="T30" fmla="*/ 57 w 330"/>
                <a:gd name="T31" fmla="*/ 4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0"/>
                <a:gd name="T49" fmla="*/ 0 h 47"/>
                <a:gd name="T50" fmla="*/ 330 w 330"/>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0" h="47" extrusionOk="0">
                  <a:moveTo>
                    <a:pt x="117" y="8"/>
                  </a:moveTo>
                  <a:cubicBezTo>
                    <a:pt x="116" y="20"/>
                    <a:pt x="116" y="30"/>
                    <a:pt x="100" y="25"/>
                  </a:cubicBezTo>
                  <a:cubicBezTo>
                    <a:pt x="89" y="22"/>
                    <a:pt x="89" y="19"/>
                    <a:pt x="87" y="12"/>
                  </a:cubicBezTo>
                  <a:cubicBezTo>
                    <a:pt x="82" y="12"/>
                    <a:pt x="80" y="11"/>
                    <a:pt x="83" y="4"/>
                  </a:cubicBezTo>
                  <a:cubicBezTo>
                    <a:pt x="84" y="11"/>
                    <a:pt x="81" y="25"/>
                    <a:pt x="96" y="17"/>
                  </a:cubicBezTo>
                  <a:cubicBezTo>
                    <a:pt x="118" y="4"/>
                    <a:pt x="117" y="9"/>
                    <a:pt x="143" y="12"/>
                  </a:cubicBezTo>
                  <a:cubicBezTo>
                    <a:pt x="173" y="16"/>
                    <a:pt x="198" y="22"/>
                    <a:pt x="226" y="33"/>
                  </a:cubicBezTo>
                  <a:cubicBezTo>
                    <a:pt x="252" y="43"/>
                    <a:pt x="275" y="43"/>
                    <a:pt x="299" y="33"/>
                  </a:cubicBezTo>
                  <a:cubicBezTo>
                    <a:pt x="305" y="31"/>
                    <a:pt x="322" y="13"/>
                    <a:pt x="329" y="21"/>
                  </a:cubicBezTo>
                  <a:cubicBezTo>
                    <a:pt x="329" y="25"/>
                    <a:pt x="329" y="29"/>
                    <a:pt x="329" y="33"/>
                  </a:cubicBezTo>
                  <a:cubicBezTo>
                    <a:pt x="315" y="9"/>
                    <a:pt x="311" y="24"/>
                    <a:pt x="290" y="29"/>
                  </a:cubicBezTo>
                  <a:cubicBezTo>
                    <a:pt x="274" y="33"/>
                    <a:pt x="223" y="38"/>
                    <a:pt x="208" y="33"/>
                  </a:cubicBezTo>
                  <a:cubicBezTo>
                    <a:pt x="159" y="16"/>
                    <a:pt x="154" y="17"/>
                    <a:pt x="100" y="29"/>
                  </a:cubicBezTo>
                  <a:cubicBezTo>
                    <a:pt x="66" y="36"/>
                    <a:pt x="56" y="43"/>
                    <a:pt x="26" y="38"/>
                  </a:cubicBezTo>
                  <a:cubicBezTo>
                    <a:pt x="2" y="34"/>
                    <a:pt x="12" y="31"/>
                    <a:pt x="0" y="12"/>
                  </a:cubicBezTo>
                  <a:cubicBezTo>
                    <a:pt x="22" y="-2"/>
                    <a:pt x="26" y="0"/>
                    <a:pt x="57" y="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5" name="Freeform 55">
              <a:extLst>
                <a:ext uri="{FF2B5EF4-FFF2-40B4-BE49-F238E27FC236}">
                  <a16:creationId xmlns:a16="http://schemas.microsoft.com/office/drawing/2014/main" id="{2E8578CB-5471-D34D-42B6-2FF4AF423D09}"/>
                </a:ext>
              </a:extLst>
            </p:cNvPr>
            <p:cNvSpPr>
              <a:spLocks noRot="1" noChangeAspect="1" noEditPoints="1" noChangeArrowheads="1" noChangeShapeType="1" noTextEdit="1"/>
            </p:cNvSpPr>
            <p:nvPr/>
          </p:nvSpPr>
          <p:spPr bwMode="auto">
            <a:xfrm>
              <a:off x="2055" y="1247"/>
              <a:ext cx="303" cy="471"/>
            </a:xfrm>
            <a:custGeom>
              <a:avLst/>
              <a:gdLst>
                <a:gd name="T0" fmla="*/ 0 w 1336"/>
                <a:gd name="T1" fmla="*/ 1612 h 2077"/>
                <a:gd name="T2" fmla="*/ 18 w 1336"/>
                <a:gd name="T3" fmla="*/ 1625 h 2077"/>
                <a:gd name="T4" fmla="*/ 48 w 1336"/>
                <a:gd name="T5" fmla="*/ 1595 h 2077"/>
                <a:gd name="T6" fmla="*/ 91 w 1336"/>
                <a:gd name="T7" fmla="*/ 1464 h 2077"/>
                <a:gd name="T8" fmla="*/ 156 w 1336"/>
                <a:gd name="T9" fmla="*/ 1215 h 2077"/>
                <a:gd name="T10" fmla="*/ 200 w 1336"/>
                <a:gd name="T11" fmla="*/ 954 h 2077"/>
                <a:gd name="T12" fmla="*/ 213 w 1336"/>
                <a:gd name="T13" fmla="*/ 886 h 2077"/>
                <a:gd name="T14" fmla="*/ 217 w 1336"/>
                <a:gd name="T15" fmla="*/ 1000 h 2077"/>
                <a:gd name="T16" fmla="*/ 234 w 1336"/>
                <a:gd name="T17" fmla="*/ 1532 h 2077"/>
                <a:gd name="T18" fmla="*/ 243 w 1336"/>
                <a:gd name="T19" fmla="*/ 1878 h 2077"/>
                <a:gd name="T20" fmla="*/ 247 w 1336"/>
                <a:gd name="T21" fmla="*/ 2076 h 2077"/>
                <a:gd name="T22" fmla="*/ 646 w 1336"/>
                <a:gd name="T23" fmla="*/ 1321 h 2077"/>
                <a:gd name="T24" fmla="*/ 620 w 1336"/>
                <a:gd name="T25" fmla="*/ 1333 h 2077"/>
                <a:gd name="T26" fmla="*/ 607 w 1336"/>
                <a:gd name="T27" fmla="*/ 1384 h 2077"/>
                <a:gd name="T28" fmla="*/ 607 w 1336"/>
                <a:gd name="T29" fmla="*/ 1540 h 2077"/>
                <a:gd name="T30" fmla="*/ 668 w 1336"/>
                <a:gd name="T31" fmla="*/ 1869 h 2077"/>
                <a:gd name="T32" fmla="*/ 763 w 1336"/>
                <a:gd name="T33" fmla="*/ 2017 h 2077"/>
                <a:gd name="T34" fmla="*/ 858 w 1336"/>
                <a:gd name="T35" fmla="*/ 1962 h 2077"/>
                <a:gd name="T36" fmla="*/ 923 w 1336"/>
                <a:gd name="T37" fmla="*/ 1734 h 2077"/>
                <a:gd name="T38" fmla="*/ 863 w 1336"/>
                <a:gd name="T39" fmla="*/ 1490 h 2077"/>
                <a:gd name="T40" fmla="*/ 711 w 1336"/>
                <a:gd name="T41" fmla="*/ 1431 h 2077"/>
                <a:gd name="T42" fmla="*/ 681 w 1336"/>
                <a:gd name="T43" fmla="*/ 1460 h 2077"/>
                <a:gd name="T44" fmla="*/ 923 w 1336"/>
                <a:gd name="T45" fmla="*/ 223 h 2077"/>
                <a:gd name="T46" fmla="*/ 936 w 1336"/>
                <a:gd name="T47" fmla="*/ 135 h 2077"/>
                <a:gd name="T48" fmla="*/ 1001 w 1336"/>
                <a:gd name="T49" fmla="*/ 12 h 2077"/>
                <a:gd name="T50" fmla="*/ 1110 w 1336"/>
                <a:gd name="T51" fmla="*/ 8 h 2077"/>
                <a:gd name="T52" fmla="*/ 1201 w 1336"/>
                <a:gd name="T53" fmla="*/ 110 h 2077"/>
                <a:gd name="T54" fmla="*/ 1201 w 1336"/>
                <a:gd name="T55" fmla="*/ 253 h 2077"/>
                <a:gd name="T56" fmla="*/ 1144 w 1336"/>
                <a:gd name="T57" fmla="*/ 375 h 2077"/>
                <a:gd name="T58" fmla="*/ 1101 w 1336"/>
                <a:gd name="T59" fmla="*/ 413 h 2077"/>
                <a:gd name="T60" fmla="*/ 1097 w 1336"/>
                <a:gd name="T61" fmla="*/ 418 h 2077"/>
                <a:gd name="T62" fmla="*/ 1248 w 1336"/>
                <a:gd name="T63" fmla="*/ 472 h 2077"/>
                <a:gd name="T64" fmla="*/ 1322 w 1336"/>
                <a:gd name="T65" fmla="*/ 616 h 2077"/>
                <a:gd name="T66" fmla="*/ 1331 w 1336"/>
                <a:gd name="T67" fmla="*/ 852 h 2077"/>
                <a:gd name="T68" fmla="*/ 1257 w 1336"/>
                <a:gd name="T69" fmla="*/ 1017 h 2077"/>
                <a:gd name="T70" fmla="*/ 1066 w 1336"/>
                <a:gd name="T71" fmla="*/ 1152 h 2077"/>
                <a:gd name="T72" fmla="*/ 915 w 1336"/>
                <a:gd name="T73" fmla="*/ 1203 h 20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36"/>
                <a:gd name="T112" fmla="*/ 0 h 2077"/>
                <a:gd name="T113" fmla="*/ 1336 w 1336"/>
                <a:gd name="T114" fmla="*/ 2077 h 20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36" h="2077" extrusionOk="0">
                  <a:moveTo>
                    <a:pt x="0" y="1612"/>
                  </a:moveTo>
                  <a:cubicBezTo>
                    <a:pt x="9" y="1614"/>
                    <a:pt x="10" y="1629"/>
                    <a:pt x="18" y="1625"/>
                  </a:cubicBezTo>
                  <a:cubicBezTo>
                    <a:pt x="24" y="1622"/>
                    <a:pt x="43" y="1602"/>
                    <a:pt x="48" y="1595"/>
                  </a:cubicBezTo>
                  <a:cubicBezTo>
                    <a:pt x="74" y="1561"/>
                    <a:pt x="77" y="1504"/>
                    <a:pt x="91" y="1464"/>
                  </a:cubicBezTo>
                  <a:cubicBezTo>
                    <a:pt x="119" y="1383"/>
                    <a:pt x="143" y="1301"/>
                    <a:pt x="156" y="1215"/>
                  </a:cubicBezTo>
                  <a:cubicBezTo>
                    <a:pt x="169" y="1127"/>
                    <a:pt x="184" y="1041"/>
                    <a:pt x="200" y="954"/>
                  </a:cubicBezTo>
                  <a:cubicBezTo>
                    <a:pt x="204" y="932"/>
                    <a:pt x="209" y="908"/>
                    <a:pt x="213" y="886"/>
                  </a:cubicBezTo>
                  <a:cubicBezTo>
                    <a:pt x="214" y="924"/>
                    <a:pt x="217" y="962"/>
                    <a:pt x="217" y="1000"/>
                  </a:cubicBezTo>
                  <a:cubicBezTo>
                    <a:pt x="219" y="1178"/>
                    <a:pt x="224" y="1354"/>
                    <a:pt x="234" y="1532"/>
                  </a:cubicBezTo>
                  <a:cubicBezTo>
                    <a:pt x="240" y="1647"/>
                    <a:pt x="242" y="1763"/>
                    <a:pt x="243" y="1878"/>
                  </a:cubicBezTo>
                  <a:cubicBezTo>
                    <a:pt x="243" y="1944"/>
                    <a:pt x="247" y="2010"/>
                    <a:pt x="247" y="2076"/>
                  </a:cubicBezTo>
                </a:path>
                <a:path w="1336" h="2077" extrusionOk="0">
                  <a:moveTo>
                    <a:pt x="646" y="1321"/>
                  </a:moveTo>
                  <a:cubicBezTo>
                    <a:pt x="632" y="1324"/>
                    <a:pt x="630" y="1315"/>
                    <a:pt x="620" y="1333"/>
                  </a:cubicBezTo>
                  <a:cubicBezTo>
                    <a:pt x="615" y="1342"/>
                    <a:pt x="608" y="1368"/>
                    <a:pt x="607" y="1384"/>
                  </a:cubicBezTo>
                  <a:cubicBezTo>
                    <a:pt x="603" y="1437"/>
                    <a:pt x="604" y="1487"/>
                    <a:pt x="607" y="1540"/>
                  </a:cubicBezTo>
                  <a:cubicBezTo>
                    <a:pt x="614" y="1652"/>
                    <a:pt x="631" y="1763"/>
                    <a:pt x="668" y="1869"/>
                  </a:cubicBezTo>
                  <a:cubicBezTo>
                    <a:pt x="686" y="1920"/>
                    <a:pt x="716" y="1986"/>
                    <a:pt x="763" y="2017"/>
                  </a:cubicBezTo>
                  <a:cubicBezTo>
                    <a:pt x="808" y="2047"/>
                    <a:pt x="837" y="1994"/>
                    <a:pt x="858" y="1962"/>
                  </a:cubicBezTo>
                  <a:cubicBezTo>
                    <a:pt x="900" y="1896"/>
                    <a:pt x="918" y="1811"/>
                    <a:pt x="923" y="1734"/>
                  </a:cubicBezTo>
                  <a:cubicBezTo>
                    <a:pt x="929" y="1648"/>
                    <a:pt x="913" y="1562"/>
                    <a:pt x="863" y="1490"/>
                  </a:cubicBezTo>
                  <a:cubicBezTo>
                    <a:pt x="828" y="1439"/>
                    <a:pt x="770" y="1396"/>
                    <a:pt x="711" y="1431"/>
                  </a:cubicBezTo>
                  <a:cubicBezTo>
                    <a:pt x="701" y="1441"/>
                    <a:pt x="691" y="1450"/>
                    <a:pt x="681" y="1460"/>
                  </a:cubicBezTo>
                </a:path>
                <a:path w="1336" h="2077" extrusionOk="0">
                  <a:moveTo>
                    <a:pt x="923" y="223"/>
                  </a:moveTo>
                  <a:cubicBezTo>
                    <a:pt x="923" y="189"/>
                    <a:pt x="925" y="167"/>
                    <a:pt x="936" y="135"/>
                  </a:cubicBezTo>
                  <a:cubicBezTo>
                    <a:pt x="948" y="100"/>
                    <a:pt x="964" y="30"/>
                    <a:pt x="1001" y="12"/>
                  </a:cubicBezTo>
                  <a:cubicBezTo>
                    <a:pt x="1032" y="-3"/>
                    <a:pt x="1078" y="-2"/>
                    <a:pt x="1110" y="8"/>
                  </a:cubicBezTo>
                  <a:cubicBezTo>
                    <a:pt x="1151" y="21"/>
                    <a:pt x="1190" y="69"/>
                    <a:pt x="1201" y="110"/>
                  </a:cubicBezTo>
                  <a:cubicBezTo>
                    <a:pt x="1213" y="155"/>
                    <a:pt x="1212" y="208"/>
                    <a:pt x="1201" y="253"/>
                  </a:cubicBezTo>
                  <a:cubicBezTo>
                    <a:pt x="1191" y="296"/>
                    <a:pt x="1169" y="339"/>
                    <a:pt x="1144" y="375"/>
                  </a:cubicBezTo>
                  <a:cubicBezTo>
                    <a:pt x="1130" y="396"/>
                    <a:pt x="1118" y="399"/>
                    <a:pt x="1101" y="413"/>
                  </a:cubicBezTo>
                  <a:cubicBezTo>
                    <a:pt x="1101" y="418"/>
                    <a:pt x="1101" y="419"/>
                    <a:pt x="1097" y="418"/>
                  </a:cubicBezTo>
                  <a:cubicBezTo>
                    <a:pt x="1155" y="421"/>
                    <a:pt x="1203" y="426"/>
                    <a:pt x="1248" y="472"/>
                  </a:cubicBezTo>
                  <a:cubicBezTo>
                    <a:pt x="1281" y="505"/>
                    <a:pt x="1309" y="572"/>
                    <a:pt x="1322" y="616"/>
                  </a:cubicBezTo>
                  <a:cubicBezTo>
                    <a:pt x="1343" y="688"/>
                    <a:pt x="1341" y="778"/>
                    <a:pt x="1331" y="852"/>
                  </a:cubicBezTo>
                  <a:cubicBezTo>
                    <a:pt x="1322" y="913"/>
                    <a:pt x="1300" y="973"/>
                    <a:pt x="1257" y="1017"/>
                  </a:cubicBezTo>
                  <a:cubicBezTo>
                    <a:pt x="1203" y="1073"/>
                    <a:pt x="1137" y="1120"/>
                    <a:pt x="1066" y="1152"/>
                  </a:cubicBezTo>
                  <a:cubicBezTo>
                    <a:pt x="1017" y="1174"/>
                    <a:pt x="966" y="1189"/>
                    <a:pt x="915" y="120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6" name="Freeform 56">
              <a:extLst>
                <a:ext uri="{FF2B5EF4-FFF2-40B4-BE49-F238E27FC236}">
                  <a16:creationId xmlns:a16="http://schemas.microsoft.com/office/drawing/2014/main" id="{410C8F17-4EDB-76A4-DECC-5A490F277FDA}"/>
                </a:ext>
              </a:extLst>
            </p:cNvPr>
            <p:cNvSpPr>
              <a:spLocks noRot="1" noChangeAspect="1" noEditPoints="1" noChangeArrowheads="1" noChangeShapeType="1" noTextEdit="1"/>
            </p:cNvSpPr>
            <p:nvPr/>
          </p:nvSpPr>
          <p:spPr bwMode="auto">
            <a:xfrm>
              <a:off x="2448" y="1360"/>
              <a:ext cx="526" cy="328"/>
            </a:xfrm>
            <a:custGeom>
              <a:avLst/>
              <a:gdLst>
                <a:gd name="T0" fmla="*/ 0 w 2319"/>
                <a:gd name="T1" fmla="*/ 886 h 1444"/>
                <a:gd name="T2" fmla="*/ 21 w 2319"/>
                <a:gd name="T3" fmla="*/ 891 h 1444"/>
                <a:gd name="T4" fmla="*/ 99 w 2319"/>
                <a:gd name="T5" fmla="*/ 848 h 1444"/>
                <a:gd name="T6" fmla="*/ 208 w 2319"/>
                <a:gd name="T7" fmla="*/ 671 h 1444"/>
                <a:gd name="T8" fmla="*/ 303 w 2319"/>
                <a:gd name="T9" fmla="*/ 397 h 1444"/>
                <a:gd name="T10" fmla="*/ 320 w 2319"/>
                <a:gd name="T11" fmla="*/ 152 h 1444"/>
                <a:gd name="T12" fmla="*/ 247 w 2319"/>
                <a:gd name="T13" fmla="*/ 17 h 1444"/>
                <a:gd name="T14" fmla="*/ 203 w 2319"/>
                <a:gd name="T15" fmla="*/ 0 h 1444"/>
                <a:gd name="T16" fmla="*/ 147 w 2319"/>
                <a:gd name="T17" fmla="*/ 101 h 1444"/>
                <a:gd name="T18" fmla="*/ 138 w 2319"/>
                <a:gd name="T19" fmla="*/ 384 h 1444"/>
                <a:gd name="T20" fmla="*/ 195 w 2319"/>
                <a:gd name="T21" fmla="*/ 895 h 1444"/>
                <a:gd name="T22" fmla="*/ 238 w 2319"/>
                <a:gd name="T23" fmla="*/ 1304 h 1444"/>
                <a:gd name="T24" fmla="*/ 238 w 2319"/>
                <a:gd name="T25" fmla="*/ 1431 h 1444"/>
                <a:gd name="T26" fmla="*/ 281 w 2319"/>
                <a:gd name="T27" fmla="*/ 1169 h 1444"/>
                <a:gd name="T28" fmla="*/ 424 w 2319"/>
                <a:gd name="T29" fmla="*/ 992 h 1444"/>
                <a:gd name="T30" fmla="*/ 511 w 2319"/>
                <a:gd name="T31" fmla="*/ 1026 h 1444"/>
                <a:gd name="T32" fmla="*/ 567 w 2319"/>
                <a:gd name="T33" fmla="*/ 1190 h 1444"/>
                <a:gd name="T34" fmla="*/ 611 w 2319"/>
                <a:gd name="T35" fmla="*/ 1355 h 1444"/>
                <a:gd name="T36" fmla="*/ 676 w 2319"/>
                <a:gd name="T37" fmla="*/ 1410 h 1444"/>
                <a:gd name="T38" fmla="*/ 927 w 2319"/>
                <a:gd name="T39" fmla="*/ 1110 h 1444"/>
                <a:gd name="T40" fmla="*/ 988 w 2319"/>
                <a:gd name="T41" fmla="*/ 1393 h 1444"/>
                <a:gd name="T42" fmla="*/ 1066 w 2319"/>
                <a:gd name="T43" fmla="*/ 1325 h 1444"/>
                <a:gd name="T44" fmla="*/ 1113 w 2319"/>
                <a:gd name="T45" fmla="*/ 1199 h 1444"/>
                <a:gd name="T46" fmla="*/ 1087 w 2319"/>
                <a:gd name="T47" fmla="*/ 1123 h 1444"/>
                <a:gd name="T48" fmla="*/ 1009 w 2319"/>
                <a:gd name="T49" fmla="*/ 1114 h 1444"/>
                <a:gd name="T50" fmla="*/ 962 w 2319"/>
                <a:gd name="T51" fmla="*/ 1131 h 1444"/>
                <a:gd name="T52" fmla="*/ 1009 w 2319"/>
                <a:gd name="T53" fmla="*/ 1085 h 1444"/>
                <a:gd name="T54" fmla="*/ 1096 w 2319"/>
                <a:gd name="T55" fmla="*/ 1017 h 1444"/>
                <a:gd name="T56" fmla="*/ 1209 w 2319"/>
                <a:gd name="T57" fmla="*/ 1009 h 1444"/>
                <a:gd name="T58" fmla="*/ 1287 w 2319"/>
                <a:gd name="T59" fmla="*/ 1110 h 1444"/>
                <a:gd name="T60" fmla="*/ 1326 w 2319"/>
                <a:gd name="T61" fmla="*/ 1283 h 1444"/>
                <a:gd name="T62" fmla="*/ 1378 w 2319"/>
                <a:gd name="T63" fmla="*/ 1410 h 1444"/>
                <a:gd name="T64" fmla="*/ 1447 w 2319"/>
                <a:gd name="T65" fmla="*/ 1422 h 1444"/>
                <a:gd name="T66" fmla="*/ 1512 w 2319"/>
                <a:gd name="T67" fmla="*/ 1342 h 1444"/>
                <a:gd name="T68" fmla="*/ 1551 w 2319"/>
                <a:gd name="T69" fmla="*/ 1211 h 1444"/>
                <a:gd name="T70" fmla="*/ 1555 w 2319"/>
                <a:gd name="T71" fmla="*/ 1026 h 1444"/>
                <a:gd name="T72" fmla="*/ 1568 w 2319"/>
                <a:gd name="T73" fmla="*/ 1102 h 1444"/>
                <a:gd name="T74" fmla="*/ 1616 w 2319"/>
                <a:gd name="T75" fmla="*/ 1220 h 1444"/>
                <a:gd name="T76" fmla="*/ 1655 w 2319"/>
                <a:gd name="T77" fmla="*/ 1304 h 1444"/>
                <a:gd name="T78" fmla="*/ 1681 w 2319"/>
                <a:gd name="T79" fmla="*/ 1321 h 1444"/>
                <a:gd name="T80" fmla="*/ 1729 w 2319"/>
                <a:gd name="T81" fmla="*/ 1287 h 1444"/>
                <a:gd name="T82" fmla="*/ 1763 w 2319"/>
                <a:gd name="T83" fmla="*/ 1199 h 1444"/>
                <a:gd name="T84" fmla="*/ 1811 w 2319"/>
                <a:gd name="T85" fmla="*/ 1123 h 1444"/>
                <a:gd name="T86" fmla="*/ 1867 w 2319"/>
                <a:gd name="T87" fmla="*/ 1102 h 1444"/>
                <a:gd name="T88" fmla="*/ 1941 w 2319"/>
                <a:gd name="T89" fmla="*/ 1173 h 1444"/>
                <a:gd name="T90" fmla="*/ 1984 w 2319"/>
                <a:gd name="T91" fmla="*/ 1283 h 1444"/>
                <a:gd name="T92" fmla="*/ 1993 w 2319"/>
                <a:gd name="T93" fmla="*/ 1334 h 1444"/>
                <a:gd name="T94" fmla="*/ 2002 w 2319"/>
                <a:gd name="T95" fmla="*/ 1300 h 1444"/>
                <a:gd name="T96" fmla="*/ 2032 w 2319"/>
                <a:gd name="T97" fmla="*/ 1190 h 1444"/>
                <a:gd name="T98" fmla="*/ 2080 w 2319"/>
                <a:gd name="T99" fmla="*/ 1064 h 1444"/>
                <a:gd name="T100" fmla="*/ 2171 w 2319"/>
                <a:gd name="T101" fmla="*/ 1000 h 1444"/>
                <a:gd name="T102" fmla="*/ 2270 w 2319"/>
                <a:gd name="T103" fmla="*/ 1017 h 1444"/>
                <a:gd name="T104" fmla="*/ 2318 w 2319"/>
                <a:gd name="T105" fmla="*/ 1118 h 1444"/>
                <a:gd name="T106" fmla="*/ 2288 w 2319"/>
                <a:gd name="T107" fmla="*/ 1216 h 1444"/>
                <a:gd name="T108" fmla="*/ 2262 w 2319"/>
                <a:gd name="T109" fmla="*/ 1245 h 14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19"/>
                <a:gd name="T166" fmla="*/ 0 h 1444"/>
                <a:gd name="T167" fmla="*/ 2319 w 2319"/>
                <a:gd name="T168" fmla="*/ 1444 h 144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19" h="1444" extrusionOk="0">
                  <a:moveTo>
                    <a:pt x="0" y="886"/>
                  </a:moveTo>
                  <a:cubicBezTo>
                    <a:pt x="10" y="885"/>
                    <a:pt x="10" y="891"/>
                    <a:pt x="21" y="891"/>
                  </a:cubicBezTo>
                  <a:cubicBezTo>
                    <a:pt x="56" y="890"/>
                    <a:pt x="74" y="871"/>
                    <a:pt x="99" y="848"/>
                  </a:cubicBezTo>
                  <a:cubicBezTo>
                    <a:pt x="152" y="801"/>
                    <a:pt x="177" y="732"/>
                    <a:pt x="208" y="671"/>
                  </a:cubicBezTo>
                  <a:cubicBezTo>
                    <a:pt x="253" y="583"/>
                    <a:pt x="278" y="493"/>
                    <a:pt x="303" y="397"/>
                  </a:cubicBezTo>
                  <a:cubicBezTo>
                    <a:pt x="323" y="318"/>
                    <a:pt x="336" y="233"/>
                    <a:pt x="320" y="152"/>
                  </a:cubicBezTo>
                  <a:cubicBezTo>
                    <a:pt x="311" y="106"/>
                    <a:pt x="284" y="47"/>
                    <a:pt x="247" y="17"/>
                  </a:cubicBezTo>
                  <a:cubicBezTo>
                    <a:pt x="225" y="2"/>
                    <a:pt x="220" y="-3"/>
                    <a:pt x="203" y="0"/>
                  </a:cubicBezTo>
                  <a:cubicBezTo>
                    <a:pt x="173" y="39"/>
                    <a:pt x="160" y="47"/>
                    <a:pt x="147" y="101"/>
                  </a:cubicBezTo>
                  <a:cubicBezTo>
                    <a:pt x="127" y="186"/>
                    <a:pt x="131" y="298"/>
                    <a:pt x="138" y="384"/>
                  </a:cubicBezTo>
                  <a:cubicBezTo>
                    <a:pt x="151" y="554"/>
                    <a:pt x="170" y="727"/>
                    <a:pt x="195" y="895"/>
                  </a:cubicBezTo>
                  <a:cubicBezTo>
                    <a:pt x="215" y="1030"/>
                    <a:pt x="235" y="1167"/>
                    <a:pt x="238" y="1304"/>
                  </a:cubicBezTo>
                  <a:cubicBezTo>
                    <a:pt x="239" y="1354"/>
                    <a:pt x="238" y="1381"/>
                    <a:pt x="238" y="1431"/>
                  </a:cubicBezTo>
                  <a:cubicBezTo>
                    <a:pt x="238" y="1336"/>
                    <a:pt x="247" y="1259"/>
                    <a:pt x="281" y="1169"/>
                  </a:cubicBezTo>
                  <a:cubicBezTo>
                    <a:pt x="304" y="1107"/>
                    <a:pt x="354" y="1010"/>
                    <a:pt x="424" y="992"/>
                  </a:cubicBezTo>
                  <a:cubicBezTo>
                    <a:pt x="459" y="983"/>
                    <a:pt x="489" y="1000"/>
                    <a:pt x="511" y="1026"/>
                  </a:cubicBezTo>
                  <a:cubicBezTo>
                    <a:pt x="548" y="1070"/>
                    <a:pt x="559" y="1135"/>
                    <a:pt x="567" y="1190"/>
                  </a:cubicBezTo>
                  <a:cubicBezTo>
                    <a:pt x="575" y="1248"/>
                    <a:pt x="588" y="1302"/>
                    <a:pt x="611" y="1355"/>
                  </a:cubicBezTo>
                  <a:cubicBezTo>
                    <a:pt x="631" y="1400"/>
                    <a:pt x="635" y="1396"/>
                    <a:pt x="676" y="1410"/>
                  </a:cubicBezTo>
                </a:path>
                <a:path w="2319" h="1444" extrusionOk="0">
                  <a:moveTo>
                    <a:pt x="927" y="1110"/>
                  </a:moveTo>
                  <a:cubicBezTo>
                    <a:pt x="927" y="1165"/>
                    <a:pt x="915" y="1398"/>
                    <a:pt x="988" y="1393"/>
                  </a:cubicBezTo>
                  <a:cubicBezTo>
                    <a:pt x="1022" y="1391"/>
                    <a:pt x="1048" y="1350"/>
                    <a:pt x="1066" y="1325"/>
                  </a:cubicBezTo>
                  <a:cubicBezTo>
                    <a:pt x="1091" y="1289"/>
                    <a:pt x="1109" y="1243"/>
                    <a:pt x="1113" y="1199"/>
                  </a:cubicBezTo>
                  <a:cubicBezTo>
                    <a:pt x="1116" y="1169"/>
                    <a:pt x="1113" y="1142"/>
                    <a:pt x="1087" y="1123"/>
                  </a:cubicBezTo>
                  <a:cubicBezTo>
                    <a:pt x="1062" y="1105"/>
                    <a:pt x="1039" y="1108"/>
                    <a:pt x="1009" y="1114"/>
                  </a:cubicBezTo>
                  <a:cubicBezTo>
                    <a:pt x="995" y="1117"/>
                    <a:pt x="977" y="1127"/>
                    <a:pt x="962" y="1131"/>
                  </a:cubicBezTo>
                  <a:cubicBezTo>
                    <a:pt x="978" y="1116"/>
                    <a:pt x="993" y="1102"/>
                    <a:pt x="1009" y="1085"/>
                  </a:cubicBezTo>
                  <a:cubicBezTo>
                    <a:pt x="1034" y="1059"/>
                    <a:pt x="1063" y="1034"/>
                    <a:pt x="1096" y="1017"/>
                  </a:cubicBezTo>
                  <a:cubicBezTo>
                    <a:pt x="1128" y="1000"/>
                    <a:pt x="1176" y="992"/>
                    <a:pt x="1209" y="1009"/>
                  </a:cubicBezTo>
                  <a:cubicBezTo>
                    <a:pt x="1252" y="1031"/>
                    <a:pt x="1268" y="1068"/>
                    <a:pt x="1287" y="1110"/>
                  </a:cubicBezTo>
                  <a:cubicBezTo>
                    <a:pt x="1312" y="1166"/>
                    <a:pt x="1316" y="1223"/>
                    <a:pt x="1326" y="1283"/>
                  </a:cubicBezTo>
                  <a:cubicBezTo>
                    <a:pt x="1334" y="1328"/>
                    <a:pt x="1341" y="1380"/>
                    <a:pt x="1378" y="1410"/>
                  </a:cubicBezTo>
                  <a:cubicBezTo>
                    <a:pt x="1402" y="1430"/>
                    <a:pt x="1419" y="1435"/>
                    <a:pt x="1447" y="1422"/>
                  </a:cubicBezTo>
                  <a:cubicBezTo>
                    <a:pt x="1475" y="1408"/>
                    <a:pt x="1500" y="1369"/>
                    <a:pt x="1512" y="1342"/>
                  </a:cubicBezTo>
                  <a:cubicBezTo>
                    <a:pt x="1531" y="1300"/>
                    <a:pt x="1545" y="1257"/>
                    <a:pt x="1551" y="1211"/>
                  </a:cubicBezTo>
                  <a:cubicBezTo>
                    <a:pt x="1559" y="1150"/>
                    <a:pt x="1555" y="1087"/>
                    <a:pt x="1555" y="1026"/>
                  </a:cubicBezTo>
                  <a:cubicBezTo>
                    <a:pt x="1559" y="1052"/>
                    <a:pt x="1560" y="1076"/>
                    <a:pt x="1568" y="1102"/>
                  </a:cubicBezTo>
                  <a:cubicBezTo>
                    <a:pt x="1579" y="1140"/>
                    <a:pt x="1600" y="1183"/>
                    <a:pt x="1616" y="1220"/>
                  </a:cubicBezTo>
                  <a:cubicBezTo>
                    <a:pt x="1626" y="1243"/>
                    <a:pt x="1639" y="1286"/>
                    <a:pt x="1655" y="1304"/>
                  </a:cubicBezTo>
                  <a:cubicBezTo>
                    <a:pt x="1669" y="1315"/>
                    <a:pt x="1671" y="1317"/>
                    <a:pt x="1681" y="1321"/>
                  </a:cubicBezTo>
                  <a:cubicBezTo>
                    <a:pt x="1695" y="1310"/>
                    <a:pt x="1715" y="1307"/>
                    <a:pt x="1729" y="1287"/>
                  </a:cubicBezTo>
                  <a:cubicBezTo>
                    <a:pt x="1745" y="1263"/>
                    <a:pt x="1751" y="1227"/>
                    <a:pt x="1763" y="1199"/>
                  </a:cubicBezTo>
                  <a:cubicBezTo>
                    <a:pt x="1776" y="1169"/>
                    <a:pt x="1790" y="1147"/>
                    <a:pt x="1811" y="1123"/>
                  </a:cubicBezTo>
                  <a:cubicBezTo>
                    <a:pt x="1830" y="1102"/>
                    <a:pt x="1838" y="1091"/>
                    <a:pt x="1867" y="1102"/>
                  </a:cubicBezTo>
                  <a:cubicBezTo>
                    <a:pt x="1895" y="1113"/>
                    <a:pt x="1925" y="1150"/>
                    <a:pt x="1941" y="1173"/>
                  </a:cubicBezTo>
                  <a:cubicBezTo>
                    <a:pt x="1963" y="1206"/>
                    <a:pt x="1973" y="1245"/>
                    <a:pt x="1984" y="1283"/>
                  </a:cubicBezTo>
                  <a:cubicBezTo>
                    <a:pt x="1989" y="1301"/>
                    <a:pt x="1990" y="1316"/>
                    <a:pt x="1993" y="1334"/>
                  </a:cubicBezTo>
                  <a:cubicBezTo>
                    <a:pt x="1994" y="1330"/>
                    <a:pt x="1999" y="1314"/>
                    <a:pt x="2002" y="1300"/>
                  </a:cubicBezTo>
                  <a:cubicBezTo>
                    <a:pt x="2010" y="1264"/>
                    <a:pt x="2022" y="1225"/>
                    <a:pt x="2032" y="1190"/>
                  </a:cubicBezTo>
                  <a:cubicBezTo>
                    <a:pt x="2042" y="1155"/>
                    <a:pt x="2057" y="1093"/>
                    <a:pt x="2080" y="1064"/>
                  </a:cubicBezTo>
                  <a:cubicBezTo>
                    <a:pt x="2101" y="1038"/>
                    <a:pt x="2134" y="1002"/>
                    <a:pt x="2171" y="1000"/>
                  </a:cubicBezTo>
                  <a:cubicBezTo>
                    <a:pt x="2207" y="998"/>
                    <a:pt x="2239" y="1001"/>
                    <a:pt x="2270" y="1017"/>
                  </a:cubicBezTo>
                  <a:cubicBezTo>
                    <a:pt x="2306" y="1035"/>
                    <a:pt x="2320" y="1081"/>
                    <a:pt x="2318" y="1118"/>
                  </a:cubicBezTo>
                  <a:cubicBezTo>
                    <a:pt x="2316" y="1154"/>
                    <a:pt x="2309" y="1185"/>
                    <a:pt x="2288" y="1216"/>
                  </a:cubicBezTo>
                  <a:cubicBezTo>
                    <a:pt x="2275" y="1231"/>
                    <a:pt x="2272" y="1236"/>
                    <a:pt x="2262" y="124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7" name="Freeform 57">
              <a:extLst>
                <a:ext uri="{FF2B5EF4-FFF2-40B4-BE49-F238E27FC236}">
                  <a16:creationId xmlns:a16="http://schemas.microsoft.com/office/drawing/2014/main" id="{3592EB92-1334-D4C2-6636-1250F1D4C134}"/>
                </a:ext>
              </a:extLst>
            </p:cNvPr>
            <p:cNvSpPr>
              <a:spLocks noRot="1" noChangeAspect="1" noEditPoints="1" noChangeArrowheads="1" noChangeShapeType="1" noTextEdit="1"/>
            </p:cNvSpPr>
            <p:nvPr/>
          </p:nvSpPr>
          <p:spPr bwMode="auto">
            <a:xfrm>
              <a:off x="3092" y="1581"/>
              <a:ext cx="128" cy="118"/>
            </a:xfrm>
            <a:custGeom>
              <a:avLst/>
              <a:gdLst>
                <a:gd name="T0" fmla="*/ 4 w 564"/>
                <a:gd name="T1" fmla="*/ 93 h 520"/>
                <a:gd name="T2" fmla="*/ 0 w 564"/>
                <a:gd name="T3" fmla="*/ 97 h 520"/>
                <a:gd name="T4" fmla="*/ 0 w 564"/>
                <a:gd name="T5" fmla="*/ 93 h 520"/>
                <a:gd name="T6" fmla="*/ 30 w 564"/>
                <a:gd name="T7" fmla="*/ 50 h 520"/>
                <a:gd name="T8" fmla="*/ 78 w 564"/>
                <a:gd name="T9" fmla="*/ 25 h 520"/>
                <a:gd name="T10" fmla="*/ 147 w 564"/>
                <a:gd name="T11" fmla="*/ 0 h 520"/>
                <a:gd name="T12" fmla="*/ 221 w 564"/>
                <a:gd name="T13" fmla="*/ 4 h 520"/>
                <a:gd name="T14" fmla="*/ 316 w 564"/>
                <a:gd name="T15" fmla="*/ 55 h 520"/>
                <a:gd name="T16" fmla="*/ 420 w 564"/>
                <a:gd name="T17" fmla="*/ 97 h 520"/>
                <a:gd name="T18" fmla="*/ 520 w 564"/>
                <a:gd name="T19" fmla="*/ 67 h 520"/>
                <a:gd name="T20" fmla="*/ 563 w 564"/>
                <a:gd name="T21" fmla="*/ 42 h 520"/>
                <a:gd name="T22" fmla="*/ 130 w 564"/>
                <a:gd name="T23" fmla="*/ 515 h 520"/>
                <a:gd name="T24" fmla="*/ 121 w 564"/>
                <a:gd name="T25" fmla="*/ 515 h 520"/>
                <a:gd name="T26" fmla="*/ 139 w 564"/>
                <a:gd name="T27" fmla="*/ 519 h 520"/>
                <a:gd name="T28" fmla="*/ 238 w 564"/>
                <a:gd name="T29" fmla="*/ 515 h 520"/>
                <a:gd name="T30" fmla="*/ 394 w 564"/>
                <a:gd name="T31" fmla="*/ 502 h 520"/>
                <a:gd name="T32" fmla="*/ 537 w 564"/>
                <a:gd name="T33" fmla="*/ 481 h 5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4"/>
                <a:gd name="T52" fmla="*/ 0 h 520"/>
                <a:gd name="T53" fmla="*/ 564 w 564"/>
                <a:gd name="T54" fmla="*/ 520 h 5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4" h="520" extrusionOk="0">
                  <a:moveTo>
                    <a:pt x="4" y="93"/>
                  </a:moveTo>
                  <a:cubicBezTo>
                    <a:pt x="-2" y="93"/>
                    <a:pt x="6" y="96"/>
                    <a:pt x="0" y="97"/>
                  </a:cubicBezTo>
                  <a:cubicBezTo>
                    <a:pt x="0" y="96"/>
                    <a:pt x="0" y="94"/>
                    <a:pt x="0" y="93"/>
                  </a:cubicBezTo>
                  <a:cubicBezTo>
                    <a:pt x="8" y="75"/>
                    <a:pt x="14" y="65"/>
                    <a:pt x="30" y="50"/>
                  </a:cubicBezTo>
                  <a:cubicBezTo>
                    <a:pt x="48" y="33"/>
                    <a:pt x="57" y="34"/>
                    <a:pt x="78" y="25"/>
                  </a:cubicBezTo>
                  <a:cubicBezTo>
                    <a:pt x="103" y="14"/>
                    <a:pt x="118" y="1"/>
                    <a:pt x="147" y="0"/>
                  </a:cubicBezTo>
                  <a:cubicBezTo>
                    <a:pt x="169" y="-1"/>
                    <a:pt x="200" y="-2"/>
                    <a:pt x="221" y="4"/>
                  </a:cubicBezTo>
                  <a:cubicBezTo>
                    <a:pt x="258" y="14"/>
                    <a:pt x="284" y="35"/>
                    <a:pt x="316" y="55"/>
                  </a:cubicBezTo>
                  <a:cubicBezTo>
                    <a:pt x="348" y="76"/>
                    <a:pt x="382" y="95"/>
                    <a:pt x="420" y="97"/>
                  </a:cubicBezTo>
                  <a:cubicBezTo>
                    <a:pt x="463" y="100"/>
                    <a:pt x="485" y="93"/>
                    <a:pt x="520" y="67"/>
                  </a:cubicBezTo>
                  <a:cubicBezTo>
                    <a:pt x="540" y="51"/>
                    <a:pt x="546" y="46"/>
                    <a:pt x="563" y="42"/>
                  </a:cubicBezTo>
                </a:path>
                <a:path w="564" h="520" extrusionOk="0">
                  <a:moveTo>
                    <a:pt x="130" y="515"/>
                  </a:moveTo>
                  <a:cubicBezTo>
                    <a:pt x="127" y="515"/>
                    <a:pt x="124" y="515"/>
                    <a:pt x="121" y="515"/>
                  </a:cubicBezTo>
                  <a:cubicBezTo>
                    <a:pt x="123" y="516"/>
                    <a:pt x="132" y="519"/>
                    <a:pt x="139" y="519"/>
                  </a:cubicBezTo>
                  <a:cubicBezTo>
                    <a:pt x="172" y="519"/>
                    <a:pt x="205" y="516"/>
                    <a:pt x="238" y="515"/>
                  </a:cubicBezTo>
                  <a:cubicBezTo>
                    <a:pt x="288" y="513"/>
                    <a:pt x="345" y="513"/>
                    <a:pt x="394" y="502"/>
                  </a:cubicBezTo>
                  <a:cubicBezTo>
                    <a:pt x="442" y="491"/>
                    <a:pt x="488" y="488"/>
                    <a:pt x="537" y="48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8" name="Freeform 58">
              <a:extLst>
                <a:ext uri="{FF2B5EF4-FFF2-40B4-BE49-F238E27FC236}">
                  <a16:creationId xmlns:a16="http://schemas.microsoft.com/office/drawing/2014/main" id="{C96D3603-80E3-47A6-E3EA-E8DD624E986E}"/>
                </a:ext>
              </a:extLst>
            </p:cNvPr>
            <p:cNvSpPr>
              <a:spLocks noRot="1" noChangeAspect="1" noEditPoints="1" noChangeArrowheads="1" noChangeShapeType="1" noTextEdit="1"/>
            </p:cNvSpPr>
            <p:nvPr/>
          </p:nvSpPr>
          <p:spPr bwMode="auto">
            <a:xfrm>
              <a:off x="3394" y="1519"/>
              <a:ext cx="95" cy="201"/>
            </a:xfrm>
            <a:custGeom>
              <a:avLst/>
              <a:gdLst>
                <a:gd name="T0" fmla="*/ 165 w 421"/>
                <a:gd name="T1" fmla="*/ 105 h 883"/>
                <a:gd name="T2" fmla="*/ 139 w 421"/>
                <a:gd name="T3" fmla="*/ 97 h 883"/>
                <a:gd name="T4" fmla="*/ 113 w 421"/>
                <a:gd name="T5" fmla="*/ 118 h 883"/>
                <a:gd name="T6" fmla="*/ 95 w 421"/>
                <a:gd name="T7" fmla="*/ 130 h 883"/>
                <a:gd name="T8" fmla="*/ 87 w 421"/>
                <a:gd name="T9" fmla="*/ 147 h 883"/>
                <a:gd name="T10" fmla="*/ 78 w 421"/>
                <a:gd name="T11" fmla="*/ 152 h 883"/>
                <a:gd name="T12" fmla="*/ 82 w 421"/>
                <a:gd name="T13" fmla="*/ 143 h 883"/>
                <a:gd name="T14" fmla="*/ 178 w 421"/>
                <a:gd name="T15" fmla="*/ 50 h 883"/>
                <a:gd name="T16" fmla="*/ 273 w 421"/>
                <a:gd name="T17" fmla="*/ 0 h 883"/>
                <a:gd name="T18" fmla="*/ 325 w 421"/>
                <a:gd name="T19" fmla="*/ 67 h 883"/>
                <a:gd name="T20" fmla="*/ 256 w 421"/>
                <a:gd name="T21" fmla="*/ 320 h 883"/>
                <a:gd name="T22" fmla="*/ 178 w 421"/>
                <a:gd name="T23" fmla="*/ 451 h 883"/>
                <a:gd name="T24" fmla="*/ 152 w 421"/>
                <a:gd name="T25" fmla="*/ 493 h 883"/>
                <a:gd name="T26" fmla="*/ 160 w 421"/>
                <a:gd name="T27" fmla="*/ 468 h 883"/>
                <a:gd name="T28" fmla="*/ 199 w 421"/>
                <a:gd name="T29" fmla="*/ 422 h 883"/>
                <a:gd name="T30" fmla="*/ 312 w 421"/>
                <a:gd name="T31" fmla="*/ 455 h 883"/>
                <a:gd name="T32" fmla="*/ 407 w 421"/>
                <a:gd name="T33" fmla="*/ 612 h 883"/>
                <a:gd name="T34" fmla="*/ 420 w 421"/>
                <a:gd name="T35" fmla="*/ 717 h 883"/>
                <a:gd name="T36" fmla="*/ 355 w 421"/>
                <a:gd name="T37" fmla="*/ 806 h 883"/>
                <a:gd name="T38" fmla="*/ 191 w 421"/>
                <a:gd name="T39" fmla="*/ 869 h 883"/>
                <a:gd name="T40" fmla="*/ 48 w 421"/>
                <a:gd name="T41" fmla="*/ 882 h 883"/>
                <a:gd name="T42" fmla="*/ 0 w 421"/>
                <a:gd name="T43" fmla="*/ 861 h 88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1"/>
                <a:gd name="T67" fmla="*/ 0 h 883"/>
                <a:gd name="T68" fmla="*/ 421 w 421"/>
                <a:gd name="T69" fmla="*/ 883 h 88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1" h="883" extrusionOk="0">
                  <a:moveTo>
                    <a:pt x="165" y="105"/>
                  </a:moveTo>
                  <a:cubicBezTo>
                    <a:pt x="152" y="98"/>
                    <a:pt x="162" y="91"/>
                    <a:pt x="139" y="97"/>
                  </a:cubicBezTo>
                  <a:cubicBezTo>
                    <a:pt x="123" y="101"/>
                    <a:pt x="126" y="108"/>
                    <a:pt x="113" y="118"/>
                  </a:cubicBezTo>
                  <a:cubicBezTo>
                    <a:pt x="107" y="123"/>
                    <a:pt x="102" y="121"/>
                    <a:pt x="95" y="130"/>
                  </a:cubicBezTo>
                  <a:cubicBezTo>
                    <a:pt x="89" y="137"/>
                    <a:pt x="91" y="143"/>
                    <a:pt x="87" y="147"/>
                  </a:cubicBezTo>
                  <a:cubicBezTo>
                    <a:pt x="83" y="151"/>
                    <a:pt x="82" y="153"/>
                    <a:pt x="78" y="152"/>
                  </a:cubicBezTo>
                  <a:cubicBezTo>
                    <a:pt x="82" y="144"/>
                    <a:pt x="76" y="150"/>
                    <a:pt x="82" y="143"/>
                  </a:cubicBezTo>
                  <a:cubicBezTo>
                    <a:pt x="113" y="106"/>
                    <a:pt x="141" y="80"/>
                    <a:pt x="178" y="50"/>
                  </a:cubicBezTo>
                  <a:cubicBezTo>
                    <a:pt x="209" y="25"/>
                    <a:pt x="231" y="-3"/>
                    <a:pt x="273" y="0"/>
                  </a:cubicBezTo>
                  <a:cubicBezTo>
                    <a:pt x="312" y="2"/>
                    <a:pt x="321" y="33"/>
                    <a:pt x="325" y="67"/>
                  </a:cubicBezTo>
                  <a:cubicBezTo>
                    <a:pt x="334" y="154"/>
                    <a:pt x="289" y="242"/>
                    <a:pt x="256" y="320"/>
                  </a:cubicBezTo>
                  <a:cubicBezTo>
                    <a:pt x="236" y="368"/>
                    <a:pt x="200" y="405"/>
                    <a:pt x="178" y="451"/>
                  </a:cubicBezTo>
                  <a:cubicBezTo>
                    <a:pt x="170" y="468"/>
                    <a:pt x="160" y="481"/>
                    <a:pt x="152" y="493"/>
                  </a:cubicBezTo>
                  <a:cubicBezTo>
                    <a:pt x="153" y="491"/>
                    <a:pt x="157" y="475"/>
                    <a:pt x="160" y="468"/>
                  </a:cubicBezTo>
                  <a:cubicBezTo>
                    <a:pt x="168" y="447"/>
                    <a:pt x="176" y="431"/>
                    <a:pt x="199" y="422"/>
                  </a:cubicBezTo>
                  <a:cubicBezTo>
                    <a:pt x="238" y="407"/>
                    <a:pt x="282" y="431"/>
                    <a:pt x="312" y="455"/>
                  </a:cubicBezTo>
                  <a:cubicBezTo>
                    <a:pt x="361" y="495"/>
                    <a:pt x="390" y="553"/>
                    <a:pt x="407" y="612"/>
                  </a:cubicBezTo>
                  <a:cubicBezTo>
                    <a:pt x="416" y="643"/>
                    <a:pt x="427" y="684"/>
                    <a:pt x="420" y="717"/>
                  </a:cubicBezTo>
                  <a:cubicBezTo>
                    <a:pt x="411" y="759"/>
                    <a:pt x="388" y="782"/>
                    <a:pt x="355" y="806"/>
                  </a:cubicBezTo>
                  <a:cubicBezTo>
                    <a:pt x="306" y="842"/>
                    <a:pt x="249" y="852"/>
                    <a:pt x="191" y="869"/>
                  </a:cubicBezTo>
                  <a:cubicBezTo>
                    <a:pt x="148" y="882"/>
                    <a:pt x="94" y="891"/>
                    <a:pt x="48" y="882"/>
                  </a:cubicBezTo>
                  <a:cubicBezTo>
                    <a:pt x="23" y="873"/>
                    <a:pt x="15" y="871"/>
                    <a:pt x="0" y="86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9" name="Freeform 59">
              <a:extLst>
                <a:ext uri="{FF2B5EF4-FFF2-40B4-BE49-F238E27FC236}">
                  <a16:creationId xmlns:a16="http://schemas.microsoft.com/office/drawing/2014/main" id="{DD083232-F4E5-17D7-ACB2-39A4EA34F241}"/>
                </a:ext>
              </a:extLst>
            </p:cNvPr>
            <p:cNvSpPr>
              <a:spLocks noRot="1" noChangeAspect="1" noEditPoints="1" noChangeArrowheads="1" noChangeShapeType="1" noTextEdit="1"/>
            </p:cNvSpPr>
            <p:nvPr/>
          </p:nvSpPr>
          <p:spPr bwMode="auto">
            <a:xfrm>
              <a:off x="3582" y="1456"/>
              <a:ext cx="172" cy="217"/>
            </a:xfrm>
            <a:custGeom>
              <a:avLst/>
              <a:gdLst>
                <a:gd name="T0" fmla="*/ 17 w 759"/>
                <a:gd name="T1" fmla="*/ 929 h 955"/>
                <a:gd name="T2" fmla="*/ 0 w 759"/>
                <a:gd name="T3" fmla="*/ 920 h 955"/>
                <a:gd name="T4" fmla="*/ 0 w 759"/>
                <a:gd name="T5" fmla="*/ 954 h 955"/>
                <a:gd name="T6" fmla="*/ 468 w 759"/>
                <a:gd name="T7" fmla="*/ 0 h 955"/>
                <a:gd name="T8" fmla="*/ 451 w 759"/>
                <a:gd name="T9" fmla="*/ 63 h 955"/>
                <a:gd name="T10" fmla="*/ 429 w 759"/>
                <a:gd name="T11" fmla="*/ 224 h 955"/>
                <a:gd name="T12" fmla="*/ 451 w 759"/>
                <a:gd name="T13" fmla="*/ 443 h 955"/>
                <a:gd name="T14" fmla="*/ 511 w 759"/>
                <a:gd name="T15" fmla="*/ 718 h 955"/>
                <a:gd name="T16" fmla="*/ 598 w 759"/>
                <a:gd name="T17" fmla="*/ 874 h 955"/>
                <a:gd name="T18" fmla="*/ 702 w 759"/>
                <a:gd name="T19" fmla="*/ 891 h 955"/>
                <a:gd name="T20" fmla="*/ 758 w 759"/>
                <a:gd name="T21" fmla="*/ 781 h 955"/>
                <a:gd name="T22" fmla="*/ 698 w 759"/>
                <a:gd name="T23" fmla="*/ 654 h 955"/>
                <a:gd name="T24" fmla="*/ 663 w 759"/>
                <a:gd name="T25" fmla="*/ 642 h 955"/>
                <a:gd name="T26" fmla="*/ 121 w 759"/>
                <a:gd name="T27" fmla="*/ 819 h 955"/>
                <a:gd name="T28" fmla="*/ 87 w 759"/>
                <a:gd name="T29" fmla="*/ 785 h 955"/>
                <a:gd name="T30" fmla="*/ 43 w 759"/>
                <a:gd name="T31" fmla="*/ 810 h 955"/>
                <a:gd name="T32" fmla="*/ 35 w 759"/>
                <a:gd name="T33" fmla="*/ 831 h 9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9"/>
                <a:gd name="T52" fmla="*/ 0 h 955"/>
                <a:gd name="T53" fmla="*/ 759 w 759"/>
                <a:gd name="T54" fmla="*/ 955 h 9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9" h="955" extrusionOk="0">
                  <a:moveTo>
                    <a:pt x="17" y="929"/>
                  </a:moveTo>
                  <a:cubicBezTo>
                    <a:pt x="10" y="925"/>
                    <a:pt x="6" y="924"/>
                    <a:pt x="0" y="920"/>
                  </a:cubicBezTo>
                  <a:cubicBezTo>
                    <a:pt x="0" y="936"/>
                    <a:pt x="0" y="943"/>
                    <a:pt x="0" y="954"/>
                  </a:cubicBezTo>
                </a:path>
                <a:path w="759" h="955" extrusionOk="0">
                  <a:moveTo>
                    <a:pt x="468" y="0"/>
                  </a:moveTo>
                  <a:cubicBezTo>
                    <a:pt x="463" y="22"/>
                    <a:pt x="457" y="40"/>
                    <a:pt x="451" y="63"/>
                  </a:cubicBezTo>
                  <a:cubicBezTo>
                    <a:pt x="435" y="119"/>
                    <a:pt x="430" y="165"/>
                    <a:pt x="429" y="224"/>
                  </a:cubicBezTo>
                  <a:cubicBezTo>
                    <a:pt x="428" y="298"/>
                    <a:pt x="439" y="370"/>
                    <a:pt x="451" y="443"/>
                  </a:cubicBezTo>
                  <a:cubicBezTo>
                    <a:pt x="466" y="533"/>
                    <a:pt x="481" y="631"/>
                    <a:pt x="511" y="718"/>
                  </a:cubicBezTo>
                  <a:cubicBezTo>
                    <a:pt x="528" y="767"/>
                    <a:pt x="560" y="838"/>
                    <a:pt x="598" y="874"/>
                  </a:cubicBezTo>
                  <a:cubicBezTo>
                    <a:pt x="633" y="907"/>
                    <a:pt x="663" y="916"/>
                    <a:pt x="702" y="891"/>
                  </a:cubicBezTo>
                  <a:cubicBezTo>
                    <a:pt x="732" y="872"/>
                    <a:pt x="753" y="815"/>
                    <a:pt x="758" y="781"/>
                  </a:cubicBezTo>
                  <a:cubicBezTo>
                    <a:pt x="766" y="731"/>
                    <a:pt x="742" y="681"/>
                    <a:pt x="698" y="654"/>
                  </a:cubicBezTo>
                  <a:cubicBezTo>
                    <a:pt x="686" y="650"/>
                    <a:pt x="675" y="646"/>
                    <a:pt x="663" y="642"/>
                  </a:cubicBezTo>
                </a:path>
                <a:path w="759" h="955" extrusionOk="0">
                  <a:moveTo>
                    <a:pt x="121" y="819"/>
                  </a:moveTo>
                  <a:cubicBezTo>
                    <a:pt x="111" y="802"/>
                    <a:pt x="104" y="799"/>
                    <a:pt x="87" y="785"/>
                  </a:cubicBezTo>
                  <a:cubicBezTo>
                    <a:pt x="70" y="770"/>
                    <a:pt x="51" y="793"/>
                    <a:pt x="43" y="810"/>
                  </a:cubicBezTo>
                  <a:cubicBezTo>
                    <a:pt x="40" y="817"/>
                    <a:pt x="38" y="824"/>
                    <a:pt x="35" y="83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10" name="Freeform 60">
              <a:extLst>
                <a:ext uri="{FF2B5EF4-FFF2-40B4-BE49-F238E27FC236}">
                  <a16:creationId xmlns:a16="http://schemas.microsoft.com/office/drawing/2014/main" id="{3815E61C-BA54-2B74-7A7F-C725B3CBC2BC}"/>
                </a:ext>
              </a:extLst>
            </p:cNvPr>
            <p:cNvSpPr>
              <a:spLocks noRot="1" noChangeAspect="1" noEditPoints="1" noChangeArrowheads="1" noChangeShapeType="1" noTextEdit="1"/>
            </p:cNvSpPr>
            <p:nvPr/>
          </p:nvSpPr>
          <p:spPr bwMode="auto">
            <a:xfrm>
              <a:off x="3917" y="1502"/>
              <a:ext cx="108" cy="150"/>
            </a:xfrm>
            <a:custGeom>
              <a:avLst/>
              <a:gdLst>
                <a:gd name="T0" fmla="*/ 0 w 473"/>
                <a:gd name="T1" fmla="*/ 67 h 663"/>
                <a:gd name="T2" fmla="*/ 17 w 473"/>
                <a:gd name="T3" fmla="*/ 114 h 663"/>
                <a:gd name="T4" fmla="*/ 112 w 473"/>
                <a:gd name="T5" fmla="*/ 202 h 663"/>
                <a:gd name="T6" fmla="*/ 260 w 473"/>
                <a:gd name="T7" fmla="*/ 346 h 663"/>
                <a:gd name="T8" fmla="*/ 372 w 473"/>
                <a:gd name="T9" fmla="*/ 493 h 663"/>
                <a:gd name="T10" fmla="*/ 416 w 473"/>
                <a:gd name="T11" fmla="*/ 591 h 663"/>
                <a:gd name="T12" fmla="*/ 424 w 473"/>
                <a:gd name="T13" fmla="*/ 612 h 663"/>
                <a:gd name="T14" fmla="*/ 472 w 473"/>
                <a:gd name="T15" fmla="*/ 38 h 663"/>
                <a:gd name="T16" fmla="*/ 468 w 473"/>
                <a:gd name="T17" fmla="*/ 8 h 663"/>
                <a:gd name="T18" fmla="*/ 416 w 473"/>
                <a:gd name="T19" fmla="*/ 38 h 663"/>
                <a:gd name="T20" fmla="*/ 299 w 473"/>
                <a:gd name="T21" fmla="*/ 194 h 663"/>
                <a:gd name="T22" fmla="*/ 182 w 473"/>
                <a:gd name="T23" fmla="*/ 439 h 663"/>
                <a:gd name="T24" fmla="*/ 134 w 473"/>
                <a:gd name="T25" fmla="*/ 662 h 6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3"/>
                <a:gd name="T40" fmla="*/ 0 h 663"/>
                <a:gd name="T41" fmla="*/ 473 w 473"/>
                <a:gd name="T42" fmla="*/ 663 h 6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3" h="663" extrusionOk="0">
                  <a:moveTo>
                    <a:pt x="0" y="67"/>
                  </a:moveTo>
                  <a:cubicBezTo>
                    <a:pt x="2" y="91"/>
                    <a:pt x="4" y="95"/>
                    <a:pt x="17" y="114"/>
                  </a:cubicBezTo>
                  <a:cubicBezTo>
                    <a:pt x="41" y="148"/>
                    <a:pt x="81" y="176"/>
                    <a:pt x="112" y="202"/>
                  </a:cubicBezTo>
                  <a:cubicBezTo>
                    <a:pt x="165" y="246"/>
                    <a:pt x="216" y="293"/>
                    <a:pt x="260" y="346"/>
                  </a:cubicBezTo>
                  <a:cubicBezTo>
                    <a:pt x="299" y="392"/>
                    <a:pt x="341" y="442"/>
                    <a:pt x="372" y="493"/>
                  </a:cubicBezTo>
                  <a:cubicBezTo>
                    <a:pt x="392" y="526"/>
                    <a:pt x="404" y="555"/>
                    <a:pt x="416" y="591"/>
                  </a:cubicBezTo>
                  <a:cubicBezTo>
                    <a:pt x="420" y="602"/>
                    <a:pt x="421" y="605"/>
                    <a:pt x="424" y="612"/>
                  </a:cubicBezTo>
                </a:path>
                <a:path w="473" h="663" extrusionOk="0">
                  <a:moveTo>
                    <a:pt x="472" y="38"/>
                  </a:moveTo>
                  <a:cubicBezTo>
                    <a:pt x="472" y="24"/>
                    <a:pt x="472" y="18"/>
                    <a:pt x="468" y="8"/>
                  </a:cubicBezTo>
                  <a:cubicBezTo>
                    <a:pt x="454" y="13"/>
                    <a:pt x="437" y="16"/>
                    <a:pt x="416" y="38"/>
                  </a:cubicBezTo>
                  <a:cubicBezTo>
                    <a:pt x="370" y="86"/>
                    <a:pt x="333" y="136"/>
                    <a:pt x="299" y="194"/>
                  </a:cubicBezTo>
                  <a:cubicBezTo>
                    <a:pt x="252" y="275"/>
                    <a:pt x="214" y="352"/>
                    <a:pt x="182" y="439"/>
                  </a:cubicBezTo>
                  <a:cubicBezTo>
                    <a:pt x="155" y="513"/>
                    <a:pt x="136" y="583"/>
                    <a:pt x="134" y="662"/>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11" name="Freeform 61">
              <a:extLst>
                <a:ext uri="{FF2B5EF4-FFF2-40B4-BE49-F238E27FC236}">
                  <a16:creationId xmlns:a16="http://schemas.microsoft.com/office/drawing/2014/main" id="{E069CA99-EB36-E3F4-89B4-CA5D5ED3D393}"/>
                </a:ext>
              </a:extLst>
            </p:cNvPr>
            <p:cNvSpPr>
              <a:spLocks noRot="1" noChangeAspect="1" noEditPoints="1" noChangeArrowheads="1" noChangeShapeType="1" noTextEdit="1"/>
            </p:cNvSpPr>
            <p:nvPr/>
          </p:nvSpPr>
          <p:spPr bwMode="auto">
            <a:xfrm>
              <a:off x="4139" y="1495"/>
              <a:ext cx="12" cy="172"/>
            </a:xfrm>
            <a:custGeom>
              <a:avLst/>
              <a:gdLst>
                <a:gd name="T0" fmla="*/ 0 w 49"/>
                <a:gd name="T1" fmla="*/ 4 h 757"/>
                <a:gd name="T2" fmla="*/ 4 w 49"/>
                <a:gd name="T3" fmla="*/ 30 h 757"/>
                <a:gd name="T4" fmla="*/ 9 w 49"/>
                <a:gd name="T5" fmla="*/ 431 h 757"/>
                <a:gd name="T6" fmla="*/ 35 w 49"/>
                <a:gd name="T7" fmla="*/ 667 h 757"/>
                <a:gd name="T8" fmla="*/ 48 w 49"/>
                <a:gd name="T9" fmla="*/ 756 h 757"/>
                <a:gd name="T10" fmla="*/ 0 60000 65536"/>
                <a:gd name="T11" fmla="*/ 0 60000 65536"/>
                <a:gd name="T12" fmla="*/ 0 60000 65536"/>
                <a:gd name="T13" fmla="*/ 0 60000 65536"/>
                <a:gd name="T14" fmla="*/ 0 60000 65536"/>
                <a:gd name="T15" fmla="*/ 0 w 49"/>
                <a:gd name="T16" fmla="*/ 0 h 757"/>
                <a:gd name="T17" fmla="*/ 49 w 49"/>
                <a:gd name="T18" fmla="*/ 757 h 757"/>
              </a:gdLst>
              <a:ahLst/>
              <a:cxnLst>
                <a:cxn ang="T10">
                  <a:pos x="T0" y="T1"/>
                </a:cxn>
                <a:cxn ang="T11">
                  <a:pos x="T2" y="T3"/>
                </a:cxn>
                <a:cxn ang="T12">
                  <a:pos x="T4" y="T5"/>
                </a:cxn>
                <a:cxn ang="T13">
                  <a:pos x="T6" y="T7"/>
                </a:cxn>
                <a:cxn ang="T14">
                  <a:pos x="T8" y="T9"/>
                </a:cxn>
              </a:cxnLst>
              <a:rect l="T15" t="T16" r="T17" b="T18"/>
              <a:pathLst>
                <a:path w="49" h="757" extrusionOk="0">
                  <a:moveTo>
                    <a:pt x="0" y="4"/>
                  </a:moveTo>
                  <a:cubicBezTo>
                    <a:pt x="2" y="6"/>
                    <a:pt x="3" y="1"/>
                    <a:pt x="4" y="30"/>
                  </a:cubicBezTo>
                  <a:cubicBezTo>
                    <a:pt x="7" y="164"/>
                    <a:pt x="-1" y="298"/>
                    <a:pt x="9" y="431"/>
                  </a:cubicBezTo>
                  <a:cubicBezTo>
                    <a:pt x="15" y="509"/>
                    <a:pt x="21" y="590"/>
                    <a:pt x="35" y="667"/>
                  </a:cubicBezTo>
                  <a:cubicBezTo>
                    <a:pt x="40" y="697"/>
                    <a:pt x="43" y="726"/>
                    <a:pt x="48" y="75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12" name="Freeform 62">
              <a:extLst>
                <a:ext uri="{FF2B5EF4-FFF2-40B4-BE49-F238E27FC236}">
                  <a16:creationId xmlns:a16="http://schemas.microsoft.com/office/drawing/2014/main" id="{7346AC50-9D4B-EAE8-36A7-A871B0EE22F3}"/>
                </a:ext>
              </a:extLst>
            </p:cNvPr>
            <p:cNvSpPr>
              <a:spLocks noRot="1" noChangeAspect="1" noEditPoints="1" noChangeArrowheads="1" noChangeShapeType="1" noTextEdit="1"/>
            </p:cNvSpPr>
            <p:nvPr/>
          </p:nvSpPr>
          <p:spPr bwMode="auto">
            <a:xfrm>
              <a:off x="4240" y="1215"/>
              <a:ext cx="386" cy="443"/>
            </a:xfrm>
            <a:custGeom>
              <a:avLst/>
              <a:gdLst>
                <a:gd name="T0" fmla="*/ 61 w 1704"/>
                <a:gd name="T1" fmla="*/ 1274 h 1955"/>
                <a:gd name="T2" fmla="*/ 43 w 1704"/>
                <a:gd name="T3" fmla="*/ 1304 h 1955"/>
                <a:gd name="T4" fmla="*/ 13 w 1704"/>
                <a:gd name="T5" fmla="*/ 1396 h 1955"/>
                <a:gd name="T6" fmla="*/ 0 w 1704"/>
                <a:gd name="T7" fmla="*/ 1616 h 1955"/>
                <a:gd name="T8" fmla="*/ 43 w 1704"/>
                <a:gd name="T9" fmla="*/ 1768 h 1955"/>
                <a:gd name="T10" fmla="*/ 117 w 1704"/>
                <a:gd name="T11" fmla="*/ 1848 h 1955"/>
                <a:gd name="T12" fmla="*/ 191 w 1704"/>
                <a:gd name="T13" fmla="*/ 1827 h 1955"/>
                <a:gd name="T14" fmla="*/ 269 w 1704"/>
                <a:gd name="T15" fmla="*/ 1688 h 1955"/>
                <a:gd name="T16" fmla="*/ 269 w 1704"/>
                <a:gd name="T17" fmla="*/ 1472 h 1955"/>
                <a:gd name="T18" fmla="*/ 173 w 1704"/>
                <a:gd name="T19" fmla="*/ 1240 h 1955"/>
                <a:gd name="T20" fmla="*/ 152 w 1704"/>
                <a:gd name="T21" fmla="*/ 1228 h 1955"/>
                <a:gd name="T22" fmla="*/ 615 w 1704"/>
                <a:gd name="T23" fmla="*/ 33 h 1955"/>
                <a:gd name="T24" fmla="*/ 615 w 1704"/>
                <a:gd name="T25" fmla="*/ 16 h 1955"/>
                <a:gd name="T26" fmla="*/ 602 w 1704"/>
                <a:gd name="T27" fmla="*/ 33 h 1955"/>
                <a:gd name="T28" fmla="*/ 554 w 1704"/>
                <a:gd name="T29" fmla="*/ 164 h 1955"/>
                <a:gd name="T30" fmla="*/ 533 w 1704"/>
                <a:gd name="T31" fmla="*/ 430 h 1955"/>
                <a:gd name="T32" fmla="*/ 567 w 1704"/>
                <a:gd name="T33" fmla="*/ 637 h 1955"/>
                <a:gd name="T34" fmla="*/ 598 w 1704"/>
                <a:gd name="T35" fmla="*/ 687 h 1955"/>
                <a:gd name="T36" fmla="*/ 650 w 1704"/>
                <a:gd name="T37" fmla="*/ 628 h 1955"/>
                <a:gd name="T38" fmla="*/ 663 w 1704"/>
                <a:gd name="T39" fmla="*/ 476 h 1955"/>
                <a:gd name="T40" fmla="*/ 602 w 1704"/>
                <a:gd name="T41" fmla="*/ 422 h 1955"/>
                <a:gd name="T42" fmla="*/ 1135 w 1704"/>
                <a:gd name="T43" fmla="*/ 1076 h 1955"/>
                <a:gd name="T44" fmla="*/ 1070 w 1704"/>
                <a:gd name="T45" fmla="*/ 1046 h 1955"/>
                <a:gd name="T46" fmla="*/ 970 w 1704"/>
                <a:gd name="T47" fmla="*/ 1135 h 1955"/>
                <a:gd name="T48" fmla="*/ 897 w 1704"/>
                <a:gd name="T49" fmla="*/ 1333 h 1955"/>
                <a:gd name="T50" fmla="*/ 892 w 1704"/>
                <a:gd name="T51" fmla="*/ 1472 h 1955"/>
                <a:gd name="T52" fmla="*/ 970 w 1704"/>
                <a:gd name="T53" fmla="*/ 1544 h 1955"/>
                <a:gd name="T54" fmla="*/ 1066 w 1704"/>
                <a:gd name="T55" fmla="*/ 1591 h 1955"/>
                <a:gd name="T56" fmla="*/ 1105 w 1704"/>
                <a:gd name="T57" fmla="*/ 1667 h 1955"/>
                <a:gd name="T58" fmla="*/ 1092 w 1704"/>
                <a:gd name="T59" fmla="*/ 1755 h 1955"/>
                <a:gd name="T60" fmla="*/ 1027 w 1704"/>
                <a:gd name="T61" fmla="*/ 1823 h 1955"/>
                <a:gd name="T62" fmla="*/ 957 w 1704"/>
                <a:gd name="T63" fmla="*/ 1861 h 1955"/>
                <a:gd name="T64" fmla="*/ 1469 w 1704"/>
                <a:gd name="T65" fmla="*/ 1713 h 1955"/>
                <a:gd name="T66" fmla="*/ 1508 w 1704"/>
                <a:gd name="T67" fmla="*/ 1696 h 1955"/>
                <a:gd name="T68" fmla="*/ 1586 w 1704"/>
                <a:gd name="T69" fmla="*/ 1633 h 1955"/>
                <a:gd name="T70" fmla="*/ 1659 w 1704"/>
                <a:gd name="T71" fmla="*/ 1510 h 1955"/>
                <a:gd name="T72" fmla="*/ 1703 w 1704"/>
                <a:gd name="T73" fmla="*/ 1388 h 1955"/>
                <a:gd name="T74" fmla="*/ 1685 w 1704"/>
                <a:gd name="T75" fmla="*/ 1287 h 1955"/>
                <a:gd name="T76" fmla="*/ 1586 w 1704"/>
                <a:gd name="T77" fmla="*/ 1325 h 1955"/>
                <a:gd name="T78" fmla="*/ 1469 w 1704"/>
                <a:gd name="T79" fmla="*/ 1477 h 1955"/>
                <a:gd name="T80" fmla="*/ 1425 w 1704"/>
                <a:gd name="T81" fmla="*/ 1641 h 1955"/>
                <a:gd name="T82" fmla="*/ 1473 w 1704"/>
                <a:gd name="T83" fmla="*/ 1814 h 1955"/>
                <a:gd name="T84" fmla="*/ 1612 w 1704"/>
                <a:gd name="T85" fmla="*/ 1924 h 1955"/>
                <a:gd name="T86" fmla="*/ 1703 w 1704"/>
                <a:gd name="T87" fmla="*/ 1954 h 19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04"/>
                <a:gd name="T133" fmla="*/ 0 h 1955"/>
                <a:gd name="T134" fmla="*/ 1704 w 1704"/>
                <a:gd name="T135" fmla="*/ 1955 h 195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04" h="1955" extrusionOk="0">
                  <a:moveTo>
                    <a:pt x="61" y="1274"/>
                  </a:moveTo>
                  <a:cubicBezTo>
                    <a:pt x="55" y="1290"/>
                    <a:pt x="45" y="1299"/>
                    <a:pt x="43" y="1304"/>
                  </a:cubicBezTo>
                  <a:cubicBezTo>
                    <a:pt x="29" y="1332"/>
                    <a:pt x="18" y="1363"/>
                    <a:pt x="13" y="1396"/>
                  </a:cubicBezTo>
                  <a:cubicBezTo>
                    <a:pt x="2" y="1468"/>
                    <a:pt x="-4" y="1544"/>
                    <a:pt x="0" y="1616"/>
                  </a:cubicBezTo>
                  <a:cubicBezTo>
                    <a:pt x="3" y="1665"/>
                    <a:pt x="20" y="1724"/>
                    <a:pt x="43" y="1768"/>
                  </a:cubicBezTo>
                  <a:cubicBezTo>
                    <a:pt x="60" y="1800"/>
                    <a:pt x="84" y="1832"/>
                    <a:pt x="117" y="1848"/>
                  </a:cubicBezTo>
                  <a:cubicBezTo>
                    <a:pt x="147" y="1863"/>
                    <a:pt x="169" y="1850"/>
                    <a:pt x="191" y="1827"/>
                  </a:cubicBezTo>
                  <a:cubicBezTo>
                    <a:pt x="224" y="1793"/>
                    <a:pt x="257" y="1733"/>
                    <a:pt x="269" y="1688"/>
                  </a:cubicBezTo>
                  <a:cubicBezTo>
                    <a:pt x="288" y="1617"/>
                    <a:pt x="286" y="1542"/>
                    <a:pt x="269" y="1472"/>
                  </a:cubicBezTo>
                  <a:cubicBezTo>
                    <a:pt x="250" y="1393"/>
                    <a:pt x="230" y="1302"/>
                    <a:pt x="173" y="1240"/>
                  </a:cubicBezTo>
                  <a:cubicBezTo>
                    <a:pt x="166" y="1236"/>
                    <a:pt x="159" y="1232"/>
                    <a:pt x="152" y="1228"/>
                  </a:cubicBezTo>
                </a:path>
                <a:path w="1704" h="1955" extrusionOk="0">
                  <a:moveTo>
                    <a:pt x="615" y="33"/>
                  </a:moveTo>
                  <a:cubicBezTo>
                    <a:pt x="615" y="26"/>
                    <a:pt x="615" y="22"/>
                    <a:pt x="615" y="16"/>
                  </a:cubicBezTo>
                  <a:cubicBezTo>
                    <a:pt x="607" y="-11"/>
                    <a:pt x="615" y="15"/>
                    <a:pt x="602" y="33"/>
                  </a:cubicBezTo>
                  <a:cubicBezTo>
                    <a:pt x="573" y="74"/>
                    <a:pt x="566" y="115"/>
                    <a:pt x="554" y="164"/>
                  </a:cubicBezTo>
                  <a:cubicBezTo>
                    <a:pt x="532" y="251"/>
                    <a:pt x="534" y="341"/>
                    <a:pt x="533" y="430"/>
                  </a:cubicBezTo>
                  <a:cubicBezTo>
                    <a:pt x="532" y="505"/>
                    <a:pt x="541" y="567"/>
                    <a:pt x="567" y="637"/>
                  </a:cubicBezTo>
                  <a:cubicBezTo>
                    <a:pt x="576" y="662"/>
                    <a:pt x="579" y="671"/>
                    <a:pt x="598" y="687"/>
                  </a:cubicBezTo>
                  <a:cubicBezTo>
                    <a:pt x="625" y="672"/>
                    <a:pt x="637" y="663"/>
                    <a:pt x="650" y="628"/>
                  </a:cubicBezTo>
                  <a:cubicBezTo>
                    <a:pt x="667" y="582"/>
                    <a:pt x="669" y="524"/>
                    <a:pt x="663" y="476"/>
                  </a:cubicBezTo>
                  <a:cubicBezTo>
                    <a:pt x="658" y="437"/>
                    <a:pt x="636" y="427"/>
                    <a:pt x="602" y="422"/>
                  </a:cubicBezTo>
                </a:path>
                <a:path w="1704" h="1955" extrusionOk="0">
                  <a:moveTo>
                    <a:pt x="1135" y="1076"/>
                  </a:moveTo>
                  <a:cubicBezTo>
                    <a:pt x="1110" y="1055"/>
                    <a:pt x="1104" y="1047"/>
                    <a:pt x="1070" y="1046"/>
                  </a:cubicBezTo>
                  <a:cubicBezTo>
                    <a:pt x="1024" y="1044"/>
                    <a:pt x="992" y="1098"/>
                    <a:pt x="970" y="1135"/>
                  </a:cubicBezTo>
                  <a:cubicBezTo>
                    <a:pt x="933" y="1196"/>
                    <a:pt x="911" y="1264"/>
                    <a:pt x="897" y="1333"/>
                  </a:cubicBezTo>
                  <a:cubicBezTo>
                    <a:pt x="888" y="1376"/>
                    <a:pt x="887" y="1429"/>
                    <a:pt x="892" y="1472"/>
                  </a:cubicBezTo>
                  <a:cubicBezTo>
                    <a:pt x="898" y="1523"/>
                    <a:pt x="933" y="1526"/>
                    <a:pt x="970" y="1544"/>
                  </a:cubicBezTo>
                  <a:cubicBezTo>
                    <a:pt x="1001" y="1560"/>
                    <a:pt x="1039" y="1568"/>
                    <a:pt x="1066" y="1591"/>
                  </a:cubicBezTo>
                  <a:cubicBezTo>
                    <a:pt x="1085" y="1607"/>
                    <a:pt x="1102" y="1642"/>
                    <a:pt x="1105" y="1667"/>
                  </a:cubicBezTo>
                  <a:cubicBezTo>
                    <a:pt x="1109" y="1695"/>
                    <a:pt x="1106" y="1730"/>
                    <a:pt x="1092" y="1755"/>
                  </a:cubicBezTo>
                  <a:cubicBezTo>
                    <a:pt x="1078" y="1780"/>
                    <a:pt x="1049" y="1806"/>
                    <a:pt x="1027" y="1823"/>
                  </a:cubicBezTo>
                  <a:cubicBezTo>
                    <a:pt x="1004" y="1841"/>
                    <a:pt x="983" y="1850"/>
                    <a:pt x="957" y="1861"/>
                  </a:cubicBezTo>
                </a:path>
                <a:path w="1704" h="1955" extrusionOk="0">
                  <a:moveTo>
                    <a:pt x="1469" y="1713"/>
                  </a:moveTo>
                  <a:cubicBezTo>
                    <a:pt x="1483" y="1708"/>
                    <a:pt x="1495" y="1702"/>
                    <a:pt x="1508" y="1696"/>
                  </a:cubicBezTo>
                  <a:cubicBezTo>
                    <a:pt x="1543" y="1680"/>
                    <a:pt x="1562" y="1664"/>
                    <a:pt x="1586" y="1633"/>
                  </a:cubicBezTo>
                  <a:cubicBezTo>
                    <a:pt x="1618" y="1593"/>
                    <a:pt x="1633" y="1554"/>
                    <a:pt x="1659" y="1510"/>
                  </a:cubicBezTo>
                  <a:cubicBezTo>
                    <a:pt x="1685" y="1467"/>
                    <a:pt x="1701" y="1440"/>
                    <a:pt x="1703" y="1388"/>
                  </a:cubicBezTo>
                  <a:cubicBezTo>
                    <a:pt x="1704" y="1368"/>
                    <a:pt x="1707" y="1300"/>
                    <a:pt x="1685" y="1287"/>
                  </a:cubicBezTo>
                  <a:cubicBezTo>
                    <a:pt x="1656" y="1270"/>
                    <a:pt x="1603" y="1307"/>
                    <a:pt x="1586" y="1325"/>
                  </a:cubicBezTo>
                  <a:cubicBezTo>
                    <a:pt x="1544" y="1371"/>
                    <a:pt x="1499" y="1421"/>
                    <a:pt x="1469" y="1477"/>
                  </a:cubicBezTo>
                  <a:cubicBezTo>
                    <a:pt x="1441" y="1530"/>
                    <a:pt x="1428" y="1581"/>
                    <a:pt x="1425" y="1641"/>
                  </a:cubicBezTo>
                  <a:cubicBezTo>
                    <a:pt x="1422" y="1702"/>
                    <a:pt x="1435" y="1765"/>
                    <a:pt x="1473" y="1814"/>
                  </a:cubicBezTo>
                  <a:cubicBezTo>
                    <a:pt x="1513" y="1865"/>
                    <a:pt x="1559" y="1890"/>
                    <a:pt x="1612" y="1924"/>
                  </a:cubicBezTo>
                  <a:cubicBezTo>
                    <a:pt x="1645" y="1945"/>
                    <a:pt x="1665" y="1950"/>
                    <a:pt x="1703" y="195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13" name="Freeform 63">
              <a:extLst>
                <a:ext uri="{FF2B5EF4-FFF2-40B4-BE49-F238E27FC236}">
                  <a16:creationId xmlns:a16="http://schemas.microsoft.com/office/drawing/2014/main" id="{7A0DFAA1-C687-8997-C2CE-EBD818F3E33E}"/>
                </a:ext>
              </a:extLst>
            </p:cNvPr>
            <p:cNvSpPr>
              <a:spLocks noRot="1" noChangeAspect="1" noEditPoints="1" noChangeArrowheads="1" noChangeShapeType="1" noTextEdit="1"/>
            </p:cNvSpPr>
            <p:nvPr/>
          </p:nvSpPr>
          <p:spPr bwMode="auto">
            <a:xfrm>
              <a:off x="4712" y="1527"/>
              <a:ext cx="54" cy="91"/>
            </a:xfrm>
            <a:custGeom>
              <a:avLst/>
              <a:gdLst>
                <a:gd name="T0" fmla="*/ 182 w 235"/>
                <a:gd name="T1" fmla="*/ 0 h 402"/>
                <a:gd name="T2" fmla="*/ 186 w 235"/>
                <a:gd name="T3" fmla="*/ 9 h 402"/>
                <a:gd name="T4" fmla="*/ 186 w 235"/>
                <a:gd name="T5" fmla="*/ 13 h 402"/>
                <a:gd name="T6" fmla="*/ 152 w 235"/>
                <a:gd name="T7" fmla="*/ 64 h 402"/>
                <a:gd name="T8" fmla="*/ 91 w 235"/>
                <a:gd name="T9" fmla="*/ 173 h 402"/>
                <a:gd name="T10" fmla="*/ 26 w 235"/>
                <a:gd name="T11" fmla="*/ 270 h 402"/>
                <a:gd name="T12" fmla="*/ 0 w 235"/>
                <a:gd name="T13" fmla="*/ 376 h 402"/>
                <a:gd name="T14" fmla="*/ 4 w 235"/>
                <a:gd name="T15" fmla="*/ 401 h 402"/>
                <a:gd name="T16" fmla="*/ 91 w 235"/>
                <a:gd name="T17" fmla="*/ 397 h 402"/>
                <a:gd name="T18" fmla="*/ 234 w 235"/>
                <a:gd name="T19" fmla="*/ 351 h 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5"/>
                <a:gd name="T31" fmla="*/ 0 h 402"/>
                <a:gd name="T32" fmla="*/ 235 w 235"/>
                <a:gd name="T33" fmla="*/ 402 h 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5" h="402" extrusionOk="0">
                  <a:moveTo>
                    <a:pt x="182" y="0"/>
                  </a:moveTo>
                  <a:cubicBezTo>
                    <a:pt x="182" y="33"/>
                    <a:pt x="181" y="4"/>
                    <a:pt x="186" y="9"/>
                  </a:cubicBezTo>
                  <a:cubicBezTo>
                    <a:pt x="186" y="10"/>
                    <a:pt x="186" y="12"/>
                    <a:pt x="186" y="13"/>
                  </a:cubicBezTo>
                  <a:cubicBezTo>
                    <a:pt x="175" y="31"/>
                    <a:pt x="164" y="47"/>
                    <a:pt x="152" y="64"/>
                  </a:cubicBezTo>
                  <a:cubicBezTo>
                    <a:pt x="128" y="98"/>
                    <a:pt x="112" y="137"/>
                    <a:pt x="91" y="173"/>
                  </a:cubicBezTo>
                  <a:cubicBezTo>
                    <a:pt x="72" y="205"/>
                    <a:pt x="39" y="235"/>
                    <a:pt x="26" y="270"/>
                  </a:cubicBezTo>
                  <a:cubicBezTo>
                    <a:pt x="14" y="303"/>
                    <a:pt x="3" y="341"/>
                    <a:pt x="0" y="376"/>
                  </a:cubicBezTo>
                  <a:cubicBezTo>
                    <a:pt x="0" y="390"/>
                    <a:pt x="-1" y="394"/>
                    <a:pt x="4" y="401"/>
                  </a:cubicBezTo>
                  <a:cubicBezTo>
                    <a:pt x="31" y="401"/>
                    <a:pt x="65" y="403"/>
                    <a:pt x="91" y="397"/>
                  </a:cubicBezTo>
                  <a:cubicBezTo>
                    <a:pt x="139" y="386"/>
                    <a:pt x="187" y="367"/>
                    <a:pt x="234" y="35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14" name="Freeform 64">
              <a:extLst>
                <a:ext uri="{FF2B5EF4-FFF2-40B4-BE49-F238E27FC236}">
                  <a16:creationId xmlns:a16="http://schemas.microsoft.com/office/drawing/2014/main" id="{56784D9E-C156-7872-FBF3-285828A6E4C9}"/>
                </a:ext>
              </a:extLst>
            </p:cNvPr>
            <p:cNvSpPr>
              <a:spLocks noRot="1" noChangeAspect="1" noEditPoints="1" noChangeArrowheads="1" noChangeShapeType="1" noTextEdit="1"/>
            </p:cNvSpPr>
            <p:nvPr/>
          </p:nvSpPr>
          <p:spPr bwMode="auto">
            <a:xfrm>
              <a:off x="2038" y="2503"/>
              <a:ext cx="103" cy="206"/>
            </a:xfrm>
            <a:custGeom>
              <a:avLst/>
              <a:gdLst>
                <a:gd name="T0" fmla="*/ 44 w 456"/>
                <a:gd name="T1" fmla="*/ 380 h 909"/>
                <a:gd name="T2" fmla="*/ 39 w 456"/>
                <a:gd name="T3" fmla="*/ 363 h 909"/>
                <a:gd name="T4" fmla="*/ 44 w 456"/>
                <a:gd name="T5" fmla="*/ 342 h 909"/>
                <a:gd name="T6" fmla="*/ 52 w 456"/>
                <a:gd name="T7" fmla="*/ 342 h 909"/>
                <a:gd name="T8" fmla="*/ 104 w 456"/>
                <a:gd name="T9" fmla="*/ 199 h 909"/>
                <a:gd name="T10" fmla="*/ 87 w 456"/>
                <a:gd name="T11" fmla="*/ 211 h 909"/>
                <a:gd name="T12" fmla="*/ 52 w 456"/>
                <a:gd name="T13" fmla="*/ 270 h 909"/>
                <a:gd name="T14" fmla="*/ 18 w 456"/>
                <a:gd name="T15" fmla="*/ 376 h 909"/>
                <a:gd name="T16" fmla="*/ 0 w 456"/>
                <a:gd name="T17" fmla="*/ 608 h 909"/>
                <a:gd name="T18" fmla="*/ 44 w 456"/>
                <a:gd name="T19" fmla="*/ 802 h 909"/>
                <a:gd name="T20" fmla="*/ 143 w 456"/>
                <a:gd name="T21" fmla="*/ 865 h 909"/>
                <a:gd name="T22" fmla="*/ 252 w 456"/>
                <a:gd name="T23" fmla="*/ 823 h 909"/>
                <a:gd name="T24" fmla="*/ 343 w 456"/>
                <a:gd name="T25" fmla="*/ 680 h 909"/>
                <a:gd name="T26" fmla="*/ 364 w 456"/>
                <a:gd name="T27" fmla="*/ 532 h 909"/>
                <a:gd name="T28" fmla="*/ 351 w 456"/>
                <a:gd name="T29" fmla="*/ 515 h 909"/>
                <a:gd name="T30" fmla="*/ 252 w 456"/>
                <a:gd name="T31" fmla="*/ 642 h 909"/>
                <a:gd name="T32" fmla="*/ 295 w 456"/>
                <a:gd name="T33" fmla="*/ 0 h 909"/>
                <a:gd name="T34" fmla="*/ 291 w 456"/>
                <a:gd name="T35" fmla="*/ 30 h 909"/>
                <a:gd name="T36" fmla="*/ 273 w 456"/>
                <a:gd name="T37" fmla="*/ 38 h 909"/>
                <a:gd name="T38" fmla="*/ 265 w 456"/>
                <a:gd name="T39" fmla="*/ 47 h 909"/>
                <a:gd name="T40" fmla="*/ 239 w 456"/>
                <a:gd name="T41" fmla="*/ 72 h 909"/>
                <a:gd name="T42" fmla="*/ 204 w 456"/>
                <a:gd name="T43" fmla="*/ 135 h 909"/>
                <a:gd name="T44" fmla="*/ 165 w 456"/>
                <a:gd name="T45" fmla="*/ 249 h 909"/>
                <a:gd name="T46" fmla="*/ 117 w 456"/>
                <a:gd name="T47" fmla="*/ 574 h 909"/>
                <a:gd name="T48" fmla="*/ 126 w 456"/>
                <a:gd name="T49" fmla="*/ 739 h 909"/>
                <a:gd name="T50" fmla="*/ 152 w 456"/>
                <a:gd name="T51" fmla="*/ 840 h 909"/>
                <a:gd name="T52" fmla="*/ 213 w 456"/>
                <a:gd name="T53" fmla="*/ 899 h 909"/>
                <a:gd name="T54" fmla="*/ 295 w 456"/>
                <a:gd name="T55" fmla="*/ 895 h 909"/>
                <a:gd name="T56" fmla="*/ 399 w 456"/>
                <a:gd name="T57" fmla="*/ 798 h 909"/>
                <a:gd name="T58" fmla="*/ 455 w 456"/>
                <a:gd name="T59" fmla="*/ 684 h 909"/>
                <a:gd name="T60" fmla="*/ 442 w 456"/>
                <a:gd name="T61" fmla="*/ 536 h 909"/>
                <a:gd name="T62" fmla="*/ 382 w 456"/>
                <a:gd name="T63" fmla="*/ 452 h 909"/>
                <a:gd name="T64" fmla="*/ 312 w 456"/>
                <a:gd name="T65" fmla="*/ 443 h 909"/>
                <a:gd name="T66" fmla="*/ 221 w 456"/>
                <a:gd name="T67" fmla="*/ 705 h 909"/>
                <a:gd name="T68" fmla="*/ 165 w 456"/>
                <a:gd name="T69" fmla="*/ 874 h 9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6"/>
                <a:gd name="T106" fmla="*/ 0 h 909"/>
                <a:gd name="T107" fmla="*/ 456 w 456"/>
                <a:gd name="T108" fmla="*/ 909 h 9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6" h="909" extrusionOk="0">
                  <a:moveTo>
                    <a:pt x="44" y="380"/>
                  </a:moveTo>
                  <a:cubicBezTo>
                    <a:pt x="44" y="377"/>
                    <a:pt x="39" y="342"/>
                    <a:pt x="39" y="363"/>
                  </a:cubicBezTo>
                  <a:cubicBezTo>
                    <a:pt x="39" y="354"/>
                    <a:pt x="34" y="343"/>
                    <a:pt x="44" y="342"/>
                  </a:cubicBezTo>
                  <a:cubicBezTo>
                    <a:pt x="47" y="342"/>
                    <a:pt x="49" y="342"/>
                    <a:pt x="52" y="342"/>
                  </a:cubicBezTo>
                </a:path>
                <a:path w="456" h="909" extrusionOk="0">
                  <a:moveTo>
                    <a:pt x="104" y="199"/>
                  </a:moveTo>
                  <a:cubicBezTo>
                    <a:pt x="96" y="205"/>
                    <a:pt x="93" y="203"/>
                    <a:pt x="87" y="211"/>
                  </a:cubicBezTo>
                  <a:cubicBezTo>
                    <a:pt x="77" y="226"/>
                    <a:pt x="56" y="258"/>
                    <a:pt x="52" y="270"/>
                  </a:cubicBezTo>
                  <a:cubicBezTo>
                    <a:pt x="41" y="303"/>
                    <a:pt x="27" y="341"/>
                    <a:pt x="18" y="376"/>
                  </a:cubicBezTo>
                  <a:cubicBezTo>
                    <a:pt x="-2" y="451"/>
                    <a:pt x="-3" y="531"/>
                    <a:pt x="0" y="608"/>
                  </a:cubicBezTo>
                  <a:cubicBezTo>
                    <a:pt x="3" y="670"/>
                    <a:pt x="7" y="749"/>
                    <a:pt x="44" y="802"/>
                  </a:cubicBezTo>
                  <a:cubicBezTo>
                    <a:pt x="64" y="831"/>
                    <a:pt x="107" y="864"/>
                    <a:pt x="143" y="865"/>
                  </a:cubicBezTo>
                  <a:cubicBezTo>
                    <a:pt x="188" y="867"/>
                    <a:pt x="216" y="846"/>
                    <a:pt x="252" y="823"/>
                  </a:cubicBezTo>
                  <a:cubicBezTo>
                    <a:pt x="302" y="790"/>
                    <a:pt x="321" y="735"/>
                    <a:pt x="343" y="680"/>
                  </a:cubicBezTo>
                  <a:cubicBezTo>
                    <a:pt x="359" y="640"/>
                    <a:pt x="377" y="575"/>
                    <a:pt x="364" y="532"/>
                  </a:cubicBezTo>
                  <a:cubicBezTo>
                    <a:pt x="360" y="526"/>
                    <a:pt x="355" y="521"/>
                    <a:pt x="351" y="515"/>
                  </a:cubicBezTo>
                  <a:cubicBezTo>
                    <a:pt x="305" y="544"/>
                    <a:pt x="285" y="574"/>
                    <a:pt x="252" y="642"/>
                  </a:cubicBezTo>
                </a:path>
                <a:path w="456" h="909" extrusionOk="0">
                  <a:moveTo>
                    <a:pt x="295" y="0"/>
                  </a:moveTo>
                  <a:cubicBezTo>
                    <a:pt x="294" y="12"/>
                    <a:pt x="295" y="23"/>
                    <a:pt x="291" y="30"/>
                  </a:cubicBezTo>
                  <a:cubicBezTo>
                    <a:pt x="286" y="40"/>
                    <a:pt x="281" y="31"/>
                    <a:pt x="273" y="38"/>
                  </a:cubicBezTo>
                  <a:cubicBezTo>
                    <a:pt x="266" y="44"/>
                    <a:pt x="272" y="41"/>
                    <a:pt x="265" y="47"/>
                  </a:cubicBezTo>
                  <a:cubicBezTo>
                    <a:pt x="254" y="56"/>
                    <a:pt x="248" y="60"/>
                    <a:pt x="239" y="72"/>
                  </a:cubicBezTo>
                  <a:cubicBezTo>
                    <a:pt x="223" y="93"/>
                    <a:pt x="215" y="111"/>
                    <a:pt x="204" y="135"/>
                  </a:cubicBezTo>
                  <a:cubicBezTo>
                    <a:pt x="187" y="170"/>
                    <a:pt x="175" y="212"/>
                    <a:pt x="165" y="249"/>
                  </a:cubicBezTo>
                  <a:cubicBezTo>
                    <a:pt x="136" y="356"/>
                    <a:pt x="121" y="463"/>
                    <a:pt x="117" y="574"/>
                  </a:cubicBezTo>
                  <a:cubicBezTo>
                    <a:pt x="115" y="630"/>
                    <a:pt x="119" y="684"/>
                    <a:pt x="126" y="739"/>
                  </a:cubicBezTo>
                  <a:cubicBezTo>
                    <a:pt x="130" y="773"/>
                    <a:pt x="137" y="809"/>
                    <a:pt x="152" y="840"/>
                  </a:cubicBezTo>
                  <a:cubicBezTo>
                    <a:pt x="167" y="871"/>
                    <a:pt x="183" y="883"/>
                    <a:pt x="213" y="899"/>
                  </a:cubicBezTo>
                  <a:cubicBezTo>
                    <a:pt x="241" y="914"/>
                    <a:pt x="268" y="912"/>
                    <a:pt x="295" y="895"/>
                  </a:cubicBezTo>
                  <a:cubicBezTo>
                    <a:pt x="333" y="871"/>
                    <a:pt x="371" y="834"/>
                    <a:pt x="399" y="798"/>
                  </a:cubicBezTo>
                  <a:cubicBezTo>
                    <a:pt x="422" y="768"/>
                    <a:pt x="447" y="721"/>
                    <a:pt x="455" y="684"/>
                  </a:cubicBezTo>
                  <a:cubicBezTo>
                    <a:pt x="464" y="642"/>
                    <a:pt x="460" y="573"/>
                    <a:pt x="442" y="536"/>
                  </a:cubicBezTo>
                  <a:cubicBezTo>
                    <a:pt x="424" y="499"/>
                    <a:pt x="409" y="481"/>
                    <a:pt x="382" y="452"/>
                  </a:cubicBezTo>
                  <a:cubicBezTo>
                    <a:pt x="362" y="431"/>
                    <a:pt x="337" y="417"/>
                    <a:pt x="312" y="443"/>
                  </a:cubicBezTo>
                  <a:cubicBezTo>
                    <a:pt x="262" y="494"/>
                    <a:pt x="245" y="640"/>
                    <a:pt x="221" y="705"/>
                  </a:cubicBezTo>
                  <a:cubicBezTo>
                    <a:pt x="190" y="787"/>
                    <a:pt x="179" y="816"/>
                    <a:pt x="165" y="87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15" name="Freeform 65">
              <a:extLst>
                <a:ext uri="{FF2B5EF4-FFF2-40B4-BE49-F238E27FC236}">
                  <a16:creationId xmlns:a16="http://schemas.microsoft.com/office/drawing/2014/main" id="{098B10CC-9DB2-5B08-7931-087E8B6DEEDC}"/>
                </a:ext>
              </a:extLst>
            </p:cNvPr>
            <p:cNvSpPr>
              <a:spLocks noRot="1" noChangeAspect="1" noEditPoints="1" noChangeArrowheads="1" noChangeShapeType="1" noTextEdit="1"/>
            </p:cNvSpPr>
            <p:nvPr/>
          </p:nvSpPr>
          <p:spPr bwMode="auto">
            <a:xfrm>
              <a:off x="4402" y="2706"/>
              <a:ext cx="311" cy="487"/>
            </a:xfrm>
            <a:custGeom>
              <a:avLst/>
              <a:gdLst>
                <a:gd name="T0" fmla="*/ 0 w 1370"/>
                <a:gd name="T1" fmla="*/ 2144 h 2149"/>
                <a:gd name="T2" fmla="*/ 13 w 1370"/>
                <a:gd name="T3" fmla="*/ 2131 h 2149"/>
                <a:gd name="T4" fmla="*/ 43 w 1370"/>
                <a:gd name="T5" fmla="*/ 1979 h 2149"/>
                <a:gd name="T6" fmla="*/ 99 w 1370"/>
                <a:gd name="T7" fmla="*/ 1675 h 2149"/>
                <a:gd name="T8" fmla="*/ 173 w 1370"/>
                <a:gd name="T9" fmla="*/ 1304 h 2149"/>
                <a:gd name="T10" fmla="*/ 203 w 1370"/>
                <a:gd name="T11" fmla="*/ 1047 h 2149"/>
                <a:gd name="T12" fmla="*/ 203 w 1370"/>
                <a:gd name="T13" fmla="*/ 1034 h 2149"/>
                <a:gd name="T14" fmla="*/ 151 w 1370"/>
                <a:gd name="T15" fmla="*/ 1220 h 2149"/>
                <a:gd name="T16" fmla="*/ 112 w 1370"/>
                <a:gd name="T17" fmla="*/ 1561 h 2149"/>
                <a:gd name="T18" fmla="*/ 82 w 1370"/>
                <a:gd name="T19" fmla="*/ 1878 h 2149"/>
                <a:gd name="T20" fmla="*/ 73 w 1370"/>
                <a:gd name="T21" fmla="*/ 2081 h 2149"/>
                <a:gd name="T22" fmla="*/ 524 w 1370"/>
                <a:gd name="T23" fmla="*/ 1279 h 2149"/>
                <a:gd name="T24" fmla="*/ 489 w 1370"/>
                <a:gd name="T25" fmla="*/ 1338 h 2149"/>
                <a:gd name="T26" fmla="*/ 455 w 1370"/>
                <a:gd name="T27" fmla="*/ 1519 h 2149"/>
                <a:gd name="T28" fmla="*/ 442 w 1370"/>
                <a:gd name="T29" fmla="*/ 1777 h 2149"/>
                <a:gd name="T30" fmla="*/ 498 w 1370"/>
                <a:gd name="T31" fmla="*/ 1937 h 2149"/>
                <a:gd name="T32" fmla="*/ 632 w 1370"/>
                <a:gd name="T33" fmla="*/ 1941 h 2149"/>
                <a:gd name="T34" fmla="*/ 762 w 1370"/>
                <a:gd name="T35" fmla="*/ 1747 h 2149"/>
                <a:gd name="T36" fmla="*/ 853 w 1370"/>
                <a:gd name="T37" fmla="*/ 1317 h 2149"/>
                <a:gd name="T38" fmla="*/ 723 w 1370"/>
                <a:gd name="T39" fmla="*/ 1030 h 2149"/>
                <a:gd name="T40" fmla="*/ 667 w 1370"/>
                <a:gd name="T41" fmla="*/ 1030 h 2149"/>
                <a:gd name="T42" fmla="*/ 858 w 1370"/>
                <a:gd name="T43" fmla="*/ 51 h 2149"/>
                <a:gd name="T44" fmla="*/ 888 w 1370"/>
                <a:gd name="T45" fmla="*/ 101 h 2149"/>
                <a:gd name="T46" fmla="*/ 884 w 1370"/>
                <a:gd name="T47" fmla="*/ 274 h 2149"/>
                <a:gd name="T48" fmla="*/ 840 w 1370"/>
                <a:gd name="T49" fmla="*/ 456 h 2149"/>
                <a:gd name="T50" fmla="*/ 823 w 1370"/>
                <a:gd name="T51" fmla="*/ 544 h 2149"/>
                <a:gd name="T52" fmla="*/ 1265 w 1370"/>
                <a:gd name="T53" fmla="*/ 13 h 2149"/>
                <a:gd name="T54" fmla="*/ 1239 w 1370"/>
                <a:gd name="T55" fmla="*/ 46 h 2149"/>
                <a:gd name="T56" fmla="*/ 1196 w 1370"/>
                <a:gd name="T57" fmla="*/ 169 h 2149"/>
                <a:gd name="T58" fmla="*/ 1187 w 1370"/>
                <a:gd name="T59" fmla="*/ 354 h 2149"/>
                <a:gd name="T60" fmla="*/ 1226 w 1370"/>
                <a:gd name="T61" fmla="*/ 456 h 2149"/>
                <a:gd name="T62" fmla="*/ 1291 w 1370"/>
                <a:gd name="T63" fmla="*/ 418 h 2149"/>
                <a:gd name="T64" fmla="*/ 1352 w 1370"/>
                <a:gd name="T65" fmla="*/ 249 h 2149"/>
                <a:gd name="T66" fmla="*/ 1360 w 1370"/>
                <a:gd name="T67" fmla="*/ 72 h 2149"/>
                <a:gd name="T68" fmla="*/ 1256 w 1370"/>
                <a:gd name="T69" fmla="*/ 25 h 21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70"/>
                <a:gd name="T106" fmla="*/ 0 h 2149"/>
                <a:gd name="T107" fmla="*/ 1370 w 1370"/>
                <a:gd name="T108" fmla="*/ 2149 h 214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70" h="2149" extrusionOk="0">
                  <a:moveTo>
                    <a:pt x="0" y="2144"/>
                  </a:moveTo>
                  <a:cubicBezTo>
                    <a:pt x="4" y="2135"/>
                    <a:pt x="11" y="2140"/>
                    <a:pt x="13" y="2131"/>
                  </a:cubicBezTo>
                  <a:cubicBezTo>
                    <a:pt x="24" y="2081"/>
                    <a:pt x="33" y="2030"/>
                    <a:pt x="43" y="1979"/>
                  </a:cubicBezTo>
                  <a:cubicBezTo>
                    <a:pt x="63" y="1878"/>
                    <a:pt x="80" y="1776"/>
                    <a:pt x="99" y="1675"/>
                  </a:cubicBezTo>
                  <a:cubicBezTo>
                    <a:pt x="122" y="1550"/>
                    <a:pt x="156" y="1431"/>
                    <a:pt x="173" y="1304"/>
                  </a:cubicBezTo>
                  <a:cubicBezTo>
                    <a:pt x="185" y="1218"/>
                    <a:pt x="201" y="1134"/>
                    <a:pt x="203" y="1047"/>
                  </a:cubicBezTo>
                  <a:cubicBezTo>
                    <a:pt x="203" y="1043"/>
                    <a:pt x="203" y="1038"/>
                    <a:pt x="203" y="1034"/>
                  </a:cubicBezTo>
                  <a:cubicBezTo>
                    <a:pt x="183" y="1095"/>
                    <a:pt x="161" y="1157"/>
                    <a:pt x="151" y="1220"/>
                  </a:cubicBezTo>
                  <a:cubicBezTo>
                    <a:pt x="133" y="1333"/>
                    <a:pt x="119" y="1446"/>
                    <a:pt x="112" y="1561"/>
                  </a:cubicBezTo>
                  <a:cubicBezTo>
                    <a:pt x="106" y="1666"/>
                    <a:pt x="95" y="1774"/>
                    <a:pt x="82" y="1878"/>
                  </a:cubicBezTo>
                  <a:cubicBezTo>
                    <a:pt x="73" y="1948"/>
                    <a:pt x="66" y="2011"/>
                    <a:pt x="73" y="2081"/>
                  </a:cubicBezTo>
                </a:path>
                <a:path w="1370" h="2149" extrusionOk="0">
                  <a:moveTo>
                    <a:pt x="524" y="1279"/>
                  </a:moveTo>
                  <a:cubicBezTo>
                    <a:pt x="511" y="1293"/>
                    <a:pt x="497" y="1312"/>
                    <a:pt x="489" y="1338"/>
                  </a:cubicBezTo>
                  <a:cubicBezTo>
                    <a:pt x="469" y="1398"/>
                    <a:pt x="464" y="1458"/>
                    <a:pt x="455" y="1519"/>
                  </a:cubicBezTo>
                  <a:cubicBezTo>
                    <a:pt x="443" y="1602"/>
                    <a:pt x="431" y="1693"/>
                    <a:pt x="442" y="1777"/>
                  </a:cubicBezTo>
                  <a:cubicBezTo>
                    <a:pt x="448" y="1825"/>
                    <a:pt x="460" y="1902"/>
                    <a:pt x="498" y="1937"/>
                  </a:cubicBezTo>
                  <a:cubicBezTo>
                    <a:pt x="538" y="1974"/>
                    <a:pt x="591" y="1966"/>
                    <a:pt x="632" y="1941"/>
                  </a:cubicBezTo>
                  <a:cubicBezTo>
                    <a:pt x="697" y="1901"/>
                    <a:pt x="731" y="1812"/>
                    <a:pt x="762" y="1747"/>
                  </a:cubicBezTo>
                  <a:cubicBezTo>
                    <a:pt x="825" y="1617"/>
                    <a:pt x="861" y="1462"/>
                    <a:pt x="853" y="1317"/>
                  </a:cubicBezTo>
                  <a:cubicBezTo>
                    <a:pt x="848" y="1232"/>
                    <a:pt x="814" y="1069"/>
                    <a:pt x="723" y="1030"/>
                  </a:cubicBezTo>
                  <a:cubicBezTo>
                    <a:pt x="704" y="1030"/>
                    <a:pt x="686" y="1030"/>
                    <a:pt x="667" y="1030"/>
                  </a:cubicBezTo>
                </a:path>
                <a:path w="1370" h="2149" extrusionOk="0">
                  <a:moveTo>
                    <a:pt x="858" y="51"/>
                  </a:moveTo>
                  <a:cubicBezTo>
                    <a:pt x="878" y="57"/>
                    <a:pt x="886" y="76"/>
                    <a:pt x="888" y="101"/>
                  </a:cubicBezTo>
                  <a:cubicBezTo>
                    <a:pt x="892" y="155"/>
                    <a:pt x="895" y="222"/>
                    <a:pt x="884" y="274"/>
                  </a:cubicBezTo>
                  <a:cubicBezTo>
                    <a:pt x="871" y="335"/>
                    <a:pt x="849" y="394"/>
                    <a:pt x="840" y="456"/>
                  </a:cubicBezTo>
                  <a:cubicBezTo>
                    <a:pt x="836" y="486"/>
                    <a:pt x="828" y="514"/>
                    <a:pt x="823" y="544"/>
                  </a:cubicBezTo>
                </a:path>
                <a:path w="1370" h="2149" extrusionOk="0">
                  <a:moveTo>
                    <a:pt x="1265" y="13"/>
                  </a:moveTo>
                  <a:cubicBezTo>
                    <a:pt x="1255" y="24"/>
                    <a:pt x="1248" y="31"/>
                    <a:pt x="1239" y="46"/>
                  </a:cubicBezTo>
                  <a:cubicBezTo>
                    <a:pt x="1215" y="85"/>
                    <a:pt x="1207" y="125"/>
                    <a:pt x="1196" y="169"/>
                  </a:cubicBezTo>
                  <a:cubicBezTo>
                    <a:pt x="1182" y="225"/>
                    <a:pt x="1179" y="296"/>
                    <a:pt x="1187" y="354"/>
                  </a:cubicBezTo>
                  <a:cubicBezTo>
                    <a:pt x="1191" y="384"/>
                    <a:pt x="1199" y="437"/>
                    <a:pt x="1226" y="456"/>
                  </a:cubicBezTo>
                  <a:cubicBezTo>
                    <a:pt x="1254" y="476"/>
                    <a:pt x="1281" y="436"/>
                    <a:pt x="1291" y="418"/>
                  </a:cubicBezTo>
                  <a:cubicBezTo>
                    <a:pt x="1320" y="366"/>
                    <a:pt x="1336" y="306"/>
                    <a:pt x="1352" y="249"/>
                  </a:cubicBezTo>
                  <a:cubicBezTo>
                    <a:pt x="1369" y="189"/>
                    <a:pt x="1376" y="133"/>
                    <a:pt x="1360" y="72"/>
                  </a:cubicBezTo>
                  <a:cubicBezTo>
                    <a:pt x="1340" y="-4"/>
                    <a:pt x="1319" y="-5"/>
                    <a:pt x="1256" y="2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16" name="Freeform 66">
              <a:extLst>
                <a:ext uri="{FF2B5EF4-FFF2-40B4-BE49-F238E27FC236}">
                  <a16:creationId xmlns:a16="http://schemas.microsoft.com/office/drawing/2014/main" id="{F92791CA-44EE-1DBC-3DD8-13C25386E142}"/>
                </a:ext>
              </a:extLst>
            </p:cNvPr>
            <p:cNvSpPr>
              <a:spLocks noRot="1" noChangeAspect="1" noEditPoints="1" noChangeArrowheads="1" noChangeShapeType="1" noTextEdit="1"/>
            </p:cNvSpPr>
            <p:nvPr/>
          </p:nvSpPr>
          <p:spPr bwMode="auto">
            <a:xfrm>
              <a:off x="4357" y="2642"/>
              <a:ext cx="361" cy="748"/>
            </a:xfrm>
            <a:custGeom>
              <a:avLst/>
              <a:gdLst>
                <a:gd name="T0" fmla="*/ 239 w 1596"/>
                <a:gd name="T1" fmla="*/ 3119 h 3297"/>
                <a:gd name="T2" fmla="*/ 252 w 1596"/>
                <a:gd name="T3" fmla="*/ 2410 h 3297"/>
                <a:gd name="T4" fmla="*/ 442 w 1596"/>
                <a:gd name="T5" fmla="*/ 1334 h 3297"/>
                <a:gd name="T6" fmla="*/ 598 w 1596"/>
                <a:gd name="T7" fmla="*/ 1047 h 3297"/>
                <a:gd name="T8" fmla="*/ 442 w 1596"/>
                <a:gd name="T9" fmla="*/ 1781 h 3297"/>
                <a:gd name="T10" fmla="*/ 18 w 1596"/>
                <a:gd name="T11" fmla="*/ 3136 h 3297"/>
                <a:gd name="T12" fmla="*/ 18 w 1596"/>
                <a:gd name="T13" fmla="*/ 3013 h 3297"/>
                <a:gd name="T14" fmla="*/ 330 w 1596"/>
                <a:gd name="T15" fmla="*/ 1503 h 3297"/>
                <a:gd name="T16" fmla="*/ 698 w 1596"/>
                <a:gd name="T17" fmla="*/ 498 h 3297"/>
                <a:gd name="T18" fmla="*/ 724 w 1596"/>
                <a:gd name="T19" fmla="*/ 633 h 3297"/>
                <a:gd name="T20" fmla="*/ 408 w 1596"/>
                <a:gd name="T21" fmla="*/ 2140 h 3297"/>
                <a:gd name="T22" fmla="*/ 278 w 1596"/>
                <a:gd name="T23" fmla="*/ 3026 h 3297"/>
                <a:gd name="T24" fmla="*/ 399 w 1596"/>
                <a:gd name="T25" fmla="*/ 2359 h 3297"/>
                <a:gd name="T26" fmla="*/ 789 w 1596"/>
                <a:gd name="T27" fmla="*/ 958 h 3297"/>
                <a:gd name="T28" fmla="*/ 1075 w 1596"/>
                <a:gd name="T29" fmla="*/ 507 h 3297"/>
                <a:gd name="T30" fmla="*/ 967 w 1596"/>
                <a:gd name="T31" fmla="*/ 1359 h 3297"/>
                <a:gd name="T32" fmla="*/ 806 w 1596"/>
                <a:gd name="T33" fmla="*/ 2338 h 3297"/>
                <a:gd name="T34" fmla="*/ 772 w 1596"/>
                <a:gd name="T35" fmla="*/ 2397 h 3297"/>
                <a:gd name="T36" fmla="*/ 984 w 1596"/>
                <a:gd name="T37" fmla="*/ 1317 h 3297"/>
                <a:gd name="T38" fmla="*/ 1344 w 1596"/>
                <a:gd name="T39" fmla="*/ 494 h 3297"/>
                <a:gd name="T40" fmla="*/ 1227 w 1596"/>
                <a:gd name="T41" fmla="*/ 1743 h 3297"/>
                <a:gd name="T42" fmla="*/ 902 w 1596"/>
                <a:gd name="T43" fmla="*/ 2461 h 3297"/>
                <a:gd name="T44" fmla="*/ 1010 w 1596"/>
                <a:gd name="T45" fmla="*/ 1220 h 3297"/>
                <a:gd name="T46" fmla="*/ 1348 w 1596"/>
                <a:gd name="T47" fmla="*/ 372 h 3297"/>
                <a:gd name="T48" fmla="*/ 1326 w 1596"/>
                <a:gd name="T49" fmla="*/ 1161 h 3297"/>
                <a:gd name="T50" fmla="*/ 962 w 1596"/>
                <a:gd name="T51" fmla="*/ 2638 h 3297"/>
                <a:gd name="T52" fmla="*/ 867 w 1596"/>
                <a:gd name="T53" fmla="*/ 2448 h 3297"/>
                <a:gd name="T54" fmla="*/ 1127 w 1596"/>
                <a:gd name="T55" fmla="*/ 1005 h 3297"/>
                <a:gd name="T56" fmla="*/ 1396 w 1596"/>
                <a:gd name="T57" fmla="*/ 507 h 3297"/>
                <a:gd name="T58" fmla="*/ 1296 w 1596"/>
                <a:gd name="T59" fmla="*/ 2182 h 3297"/>
                <a:gd name="T60" fmla="*/ 1032 w 1596"/>
                <a:gd name="T61" fmla="*/ 2870 h 3297"/>
                <a:gd name="T62" fmla="*/ 1040 w 1596"/>
                <a:gd name="T63" fmla="*/ 2017 h 3297"/>
                <a:gd name="T64" fmla="*/ 1482 w 1596"/>
                <a:gd name="T65" fmla="*/ 540 h 3297"/>
                <a:gd name="T66" fmla="*/ 1461 w 1596"/>
                <a:gd name="T67" fmla="*/ 1368 h 3297"/>
                <a:gd name="T68" fmla="*/ 1131 w 1596"/>
                <a:gd name="T69" fmla="*/ 3005 h 3297"/>
                <a:gd name="T70" fmla="*/ 1144 w 1596"/>
                <a:gd name="T71" fmla="*/ 2444 h 3297"/>
                <a:gd name="T72" fmla="*/ 1435 w 1596"/>
                <a:gd name="T73" fmla="*/ 781 h 3297"/>
                <a:gd name="T74" fmla="*/ 1595 w 1596"/>
                <a:gd name="T75" fmla="*/ 182 h 3297"/>
                <a:gd name="T76" fmla="*/ 1335 w 1596"/>
                <a:gd name="T77" fmla="*/ 1853 h 3297"/>
                <a:gd name="T78" fmla="*/ 724 w 1596"/>
                <a:gd name="T79" fmla="*/ 2925 h 3297"/>
                <a:gd name="T80" fmla="*/ 455 w 1596"/>
                <a:gd name="T81" fmla="*/ 2406 h 3297"/>
                <a:gd name="T82" fmla="*/ 473 w 1596"/>
                <a:gd name="T83" fmla="*/ 2098 h 3297"/>
                <a:gd name="T84" fmla="*/ 455 w 1596"/>
                <a:gd name="T85" fmla="*/ 2836 h 3297"/>
                <a:gd name="T86" fmla="*/ 425 w 1596"/>
                <a:gd name="T87" fmla="*/ 3296 h 3297"/>
                <a:gd name="T88" fmla="*/ 460 w 1596"/>
                <a:gd name="T89" fmla="*/ 2351 h 3297"/>
                <a:gd name="T90" fmla="*/ 646 w 1596"/>
                <a:gd name="T91" fmla="*/ 1849 h 3297"/>
                <a:gd name="T92" fmla="*/ 594 w 1596"/>
                <a:gd name="T93" fmla="*/ 2515 h 3297"/>
                <a:gd name="T94" fmla="*/ 949 w 1596"/>
                <a:gd name="T95" fmla="*/ 684 h 3297"/>
                <a:gd name="T96" fmla="*/ 1131 w 1596"/>
                <a:gd name="T97" fmla="*/ 604 h 3297"/>
                <a:gd name="T98" fmla="*/ 1118 w 1596"/>
                <a:gd name="T99" fmla="*/ 1659 h 3297"/>
                <a:gd name="T100" fmla="*/ 1244 w 1596"/>
                <a:gd name="T101" fmla="*/ 1047 h 3297"/>
                <a:gd name="T102" fmla="*/ 1326 w 1596"/>
                <a:gd name="T103" fmla="*/ 42 h 3297"/>
                <a:gd name="T104" fmla="*/ 828 w 1596"/>
                <a:gd name="T105" fmla="*/ 983 h 3297"/>
                <a:gd name="T106" fmla="*/ 698 w 1596"/>
                <a:gd name="T107" fmla="*/ 663 h 3297"/>
                <a:gd name="T108" fmla="*/ 772 w 1596"/>
                <a:gd name="T109" fmla="*/ 156 h 3297"/>
                <a:gd name="T110" fmla="*/ 897 w 1596"/>
                <a:gd name="T111" fmla="*/ 975 h 3297"/>
                <a:gd name="T112" fmla="*/ 1287 w 1596"/>
                <a:gd name="T113" fmla="*/ 692 h 3297"/>
                <a:gd name="T114" fmla="*/ 1500 w 1596"/>
                <a:gd name="T115" fmla="*/ 169 h 32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96"/>
                <a:gd name="T175" fmla="*/ 0 h 3297"/>
                <a:gd name="T176" fmla="*/ 1596 w 1596"/>
                <a:gd name="T177" fmla="*/ 3297 h 329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96" h="3297" extrusionOk="0">
                  <a:moveTo>
                    <a:pt x="334" y="3144"/>
                  </a:moveTo>
                  <a:cubicBezTo>
                    <a:pt x="296" y="3129"/>
                    <a:pt x="268" y="3161"/>
                    <a:pt x="239" y="3119"/>
                  </a:cubicBezTo>
                  <a:cubicBezTo>
                    <a:pt x="212" y="3081"/>
                    <a:pt x="219" y="3031"/>
                    <a:pt x="217" y="2988"/>
                  </a:cubicBezTo>
                  <a:cubicBezTo>
                    <a:pt x="209" y="2799"/>
                    <a:pt x="234" y="2598"/>
                    <a:pt x="252" y="2410"/>
                  </a:cubicBezTo>
                  <a:cubicBezTo>
                    <a:pt x="268" y="2237"/>
                    <a:pt x="302" y="2066"/>
                    <a:pt x="330" y="1895"/>
                  </a:cubicBezTo>
                  <a:cubicBezTo>
                    <a:pt x="360" y="1706"/>
                    <a:pt x="394" y="1519"/>
                    <a:pt x="442" y="1334"/>
                  </a:cubicBezTo>
                  <a:cubicBezTo>
                    <a:pt x="474" y="1213"/>
                    <a:pt x="521" y="1118"/>
                    <a:pt x="581" y="1013"/>
                  </a:cubicBezTo>
                  <a:cubicBezTo>
                    <a:pt x="582" y="1035"/>
                    <a:pt x="599" y="1025"/>
                    <a:pt x="598" y="1047"/>
                  </a:cubicBezTo>
                  <a:cubicBezTo>
                    <a:pt x="595" y="1128"/>
                    <a:pt x="578" y="1207"/>
                    <a:pt x="564" y="1287"/>
                  </a:cubicBezTo>
                  <a:cubicBezTo>
                    <a:pt x="534" y="1454"/>
                    <a:pt x="493" y="1619"/>
                    <a:pt x="442" y="1781"/>
                  </a:cubicBezTo>
                  <a:cubicBezTo>
                    <a:pt x="368" y="2016"/>
                    <a:pt x="299" y="2250"/>
                    <a:pt x="230" y="2486"/>
                  </a:cubicBezTo>
                  <a:cubicBezTo>
                    <a:pt x="166" y="2705"/>
                    <a:pt x="86" y="2919"/>
                    <a:pt x="18" y="3136"/>
                  </a:cubicBezTo>
                  <a:cubicBezTo>
                    <a:pt x="10" y="3168"/>
                    <a:pt x="8" y="3175"/>
                    <a:pt x="5" y="3195"/>
                  </a:cubicBezTo>
                  <a:cubicBezTo>
                    <a:pt x="7" y="3136"/>
                    <a:pt x="9" y="3076"/>
                    <a:pt x="18" y="3013"/>
                  </a:cubicBezTo>
                  <a:cubicBezTo>
                    <a:pt x="51" y="2784"/>
                    <a:pt x="87" y="2557"/>
                    <a:pt x="130" y="2330"/>
                  </a:cubicBezTo>
                  <a:cubicBezTo>
                    <a:pt x="183" y="2051"/>
                    <a:pt x="259" y="1778"/>
                    <a:pt x="330" y="1503"/>
                  </a:cubicBezTo>
                  <a:cubicBezTo>
                    <a:pt x="385" y="1290"/>
                    <a:pt x="454" y="1080"/>
                    <a:pt x="533" y="874"/>
                  </a:cubicBezTo>
                  <a:cubicBezTo>
                    <a:pt x="581" y="748"/>
                    <a:pt x="637" y="618"/>
                    <a:pt x="698" y="498"/>
                  </a:cubicBezTo>
                  <a:cubicBezTo>
                    <a:pt x="715" y="469"/>
                    <a:pt x="714" y="464"/>
                    <a:pt x="728" y="452"/>
                  </a:cubicBezTo>
                  <a:cubicBezTo>
                    <a:pt x="729" y="500"/>
                    <a:pt x="734" y="574"/>
                    <a:pt x="724" y="633"/>
                  </a:cubicBezTo>
                  <a:cubicBezTo>
                    <a:pt x="684" y="878"/>
                    <a:pt x="635" y="1122"/>
                    <a:pt x="577" y="1363"/>
                  </a:cubicBezTo>
                  <a:cubicBezTo>
                    <a:pt x="515" y="1622"/>
                    <a:pt x="457" y="1878"/>
                    <a:pt x="408" y="2140"/>
                  </a:cubicBezTo>
                  <a:cubicBezTo>
                    <a:pt x="366" y="2367"/>
                    <a:pt x="328" y="2595"/>
                    <a:pt x="299" y="2824"/>
                  </a:cubicBezTo>
                  <a:cubicBezTo>
                    <a:pt x="287" y="2931"/>
                    <a:pt x="284" y="2959"/>
                    <a:pt x="278" y="3026"/>
                  </a:cubicBezTo>
                  <a:cubicBezTo>
                    <a:pt x="287" y="2987"/>
                    <a:pt x="275" y="3065"/>
                    <a:pt x="282" y="3026"/>
                  </a:cubicBezTo>
                  <a:cubicBezTo>
                    <a:pt x="320" y="2803"/>
                    <a:pt x="356" y="2581"/>
                    <a:pt x="399" y="2359"/>
                  </a:cubicBezTo>
                  <a:cubicBezTo>
                    <a:pt x="449" y="2103"/>
                    <a:pt x="513" y="1852"/>
                    <a:pt x="577" y="1600"/>
                  </a:cubicBezTo>
                  <a:cubicBezTo>
                    <a:pt x="633" y="1380"/>
                    <a:pt x="698" y="1166"/>
                    <a:pt x="789" y="958"/>
                  </a:cubicBezTo>
                  <a:cubicBezTo>
                    <a:pt x="844" y="833"/>
                    <a:pt x="898" y="705"/>
                    <a:pt x="980" y="595"/>
                  </a:cubicBezTo>
                  <a:cubicBezTo>
                    <a:pt x="1012" y="552"/>
                    <a:pt x="1039" y="494"/>
                    <a:pt x="1075" y="507"/>
                  </a:cubicBezTo>
                  <a:cubicBezTo>
                    <a:pt x="1126" y="525"/>
                    <a:pt x="1079" y="714"/>
                    <a:pt x="1075" y="739"/>
                  </a:cubicBezTo>
                  <a:cubicBezTo>
                    <a:pt x="1043" y="947"/>
                    <a:pt x="1003" y="1152"/>
                    <a:pt x="967" y="1359"/>
                  </a:cubicBezTo>
                  <a:cubicBezTo>
                    <a:pt x="931" y="1568"/>
                    <a:pt x="886" y="1775"/>
                    <a:pt x="850" y="1984"/>
                  </a:cubicBezTo>
                  <a:cubicBezTo>
                    <a:pt x="830" y="2101"/>
                    <a:pt x="820" y="2220"/>
                    <a:pt x="806" y="2338"/>
                  </a:cubicBezTo>
                  <a:cubicBezTo>
                    <a:pt x="800" y="2363"/>
                    <a:pt x="795" y="2389"/>
                    <a:pt x="789" y="2414"/>
                  </a:cubicBezTo>
                  <a:cubicBezTo>
                    <a:pt x="779" y="2411"/>
                    <a:pt x="760" y="2547"/>
                    <a:pt x="772" y="2397"/>
                  </a:cubicBezTo>
                  <a:cubicBezTo>
                    <a:pt x="782" y="2272"/>
                    <a:pt x="819" y="2153"/>
                    <a:pt x="845" y="2030"/>
                  </a:cubicBezTo>
                  <a:cubicBezTo>
                    <a:pt x="894" y="1793"/>
                    <a:pt x="931" y="1554"/>
                    <a:pt x="984" y="1317"/>
                  </a:cubicBezTo>
                  <a:cubicBezTo>
                    <a:pt x="1051" y="1013"/>
                    <a:pt x="1153" y="731"/>
                    <a:pt x="1279" y="448"/>
                  </a:cubicBezTo>
                  <a:cubicBezTo>
                    <a:pt x="1320" y="473"/>
                    <a:pt x="1304" y="351"/>
                    <a:pt x="1344" y="494"/>
                  </a:cubicBezTo>
                  <a:cubicBezTo>
                    <a:pt x="1393" y="670"/>
                    <a:pt x="1354" y="908"/>
                    <a:pt x="1335" y="1085"/>
                  </a:cubicBezTo>
                  <a:cubicBezTo>
                    <a:pt x="1311" y="1306"/>
                    <a:pt x="1284" y="1528"/>
                    <a:pt x="1227" y="1743"/>
                  </a:cubicBezTo>
                  <a:cubicBezTo>
                    <a:pt x="1170" y="1961"/>
                    <a:pt x="1108" y="2215"/>
                    <a:pt x="1006" y="2418"/>
                  </a:cubicBezTo>
                  <a:cubicBezTo>
                    <a:pt x="934" y="2560"/>
                    <a:pt x="971" y="2485"/>
                    <a:pt x="902" y="2461"/>
                  </a:cubicBezTo>
                  <a:cubicBezTo>
                    <a:pt x="885" y="2281"/>
                    <a:pt x="882" y="2106"/>
                    <a:pt x="893" y="1925"/>
                  </a:cubicBezTo>
                  <a:cubicBezTo>
                    <a:pt x="907" y="1684"/>
                    <a:pt x="954" y="1454"/>
                    <a:pt x="1010" y="1220"/>
                  </a:cubicBezTo>
                  <a:cubicBezTo>
                    <a:pt x="1054" y="1034"/>
                    <a:pt x="1112" y="849"/>
                    <a:pt x="1183" y="671"/>
                  </a:cubicBezTo>
                  <a:cubicBezTo>
                    <a:pt x="1228" y="557"/>
                    <a:pt x="1282" y="469"/>
                    <a:pt x="1348" y="372"/>
                  </a:cubicBezTo>
                  <a:cubicBezTo>
                    <a:pt x="1365" y="429"/>
                    <a:pt x="1389" y="482"/>
                    <a:pt x="1391" y="570"/>
                  </a:cubicBezTo>
                  <a:cubicBezTo>
                    <a:pt x="1394" y="765"/>
                    <a:pt x="1359" y="969"/>
                    <a:pt x="1326" y="1161"/>
                  </a:cubicBezTo>
                  <a:cubicBezTo>
                    <a:pt x="1286" y="1398"/>
                    <a:pt x="1222" y="1625"/>
                    <a:pt x="1162" y="1857"/>
                  </a:cubicBezTo>
                  <a:cubicBezTo>
                    <a:pt x="1095" y="2116"/>
                    <a:pt x="1038" y="2381"/>
                    <a:pt x="962" y="2638"/>
                  </a:cubicBezTo>
                  <a:cubicBezTo>
                    <a:pt x="943" y="2703"/>
                    <a:pt x="919" y="2742"/>
                    <a:pt x="893" y="2794"/>
                  </a:cubicBezTo>
                  <a:cubicBezTo>
                    <a:pt x="872" y="2678"/>
                    <a:pt x="863" y="2570"/>
                    <a:pt x="867" y="2448"/>
                  </a:cubicBezTo>
                  <a:cubicBezTo>
                    <a:pt x="875" y="2223"/>
                    <a:pt x="906" y="1998"/>
                    <a:pt x="945" y="1777"/>
                  </a:cubicBezTo>
                  <a:cubicBezTo>
                    <a:pt x="991" y="1516"/>
                    <a:pt x="1053" y="1259"/>
                    <a:pt x="1127" y="1005"/>
                  </a:cubicBezTo>
                  <a:cubicBezTo>
                    <a:pt x="1171" y="855"/>
                    <a:pt x="1211" y="684"/>
                    <a:pt x="1292" y="549"/>
                  </a:cubicBezTo>
                  <a:cubicBezTo>
                    <a:pt x="1371" y="417"/>
                    <a:pt x="1339" y="524"/>
                    <a:pt x="1396" y="507"/>
                  </a:cubicBezTo>
                  <a:cubicBezTo>
                    <a:pt x="1453" y="805"/>
                    <a:pt x="1446" y="1103"/>
                    <a:pt x="1422" y="1406"/>
                  </a:cubicBezTo>
                  <a:cubicBezTo>
                    <a:pt x="1402" y="1669"/>
                    <a:pt x="1356" y="1925"/>
                    <a:pt x="1296" y="2182"/>
                  </a:cubicBezTo>
                  <a:cubicBezTo>
                    <a:pt x="1249" y="2381"/>
                    <a:pt x="1186" y="2574"/>
                    <a:pt x="1101" y="2760"/>
                  </a:cubicBezTo>
                  <a:cubicBezTo>
                    <a:pt x="1070" y="2823"/>
                    <a:pt x="1065" y="2840"/>
                    <a:pt x="1032" y="2870"/>
                  </a:cubicBezTo>
                  <a:cubicBezTo>
                    <a:pt x="989" y="2790"/>
                    <a:pt x="968" y="2809"/>
                    <a:pt x="962" y="2659"/>
                  </a:cubicBezTo>
                  <a:cubicBezTo>
                    <a:pt x="954" y="2446"/>
                    <a:pt x="999" y="2225"/>
                    <a:pt x="1040" y="2017"/>
                  </a:cubicBezTo>
                  <a:cubicBezTo>
                    <a:pt x="1101" y="1701"/>
                    <a:pt x="1178" y="1388"/>
                    <a:pt x="1270" y="1081"/>
                  </a:cubicBezTo>
                  <a:cubicBezTo>
                    <a:pt x="1327" y="893"/>
                    <a:pt x="1393" y="714"/>
                    <a:pt x="1482" y="540"/>
                  </a:cubicBezTo>
                  <a:cubicBezTo>
                    <a:pt x="1489" y="586"/>
                    <a:pt x="1500" y="661"/>
                    <a:pt x="1500" y="722"/>
                  </a:cubicBezTo>
                  <a:cubicBezTo>
                    <a:pt x="1501" y="936"/>
                    <a:pt x="1481" y="1155"/>
                    <a:pt x="1461" y="1368"/>
                  </a:cubicBezTo>
                  <a:cubicBezTo>
                    <a:pt x="1424" y="1761"/>
                    <a:pt x="1376" y="2165"/>
                    <a:pt x="1287" y="2549"/>
                  </a:cubicBezTo>
                  <a:cubicBezTo>
                    <a:pt x="1263" y="2652"/>
                    <a:pt x="1231" y="2936"/>
                    <a:pt x="1131" y="3005"/>
                  </a:cubicBezTo>
                  <a:cubicBezTo>
                    <a:pt x="1111" y="3005"/>
                    <a:pt x="1105" y="2998"/>
                    <a:pt x="1110" y="2971"/>
                  </a:cubicBezTo>
                  <a:cubicBezTo>
                    <a:pt x="1117" y="2795"/>
                    <a:pt x="1124" y="2619"/>
                    <a:pt x="1144" y="2444"/>
                  </a:cubicBezTo>
                  <a:cubicBezTo>
                    <a:pt x="1177" y="2164"/>
                    <a:pt x="1230" y="1885"/>
                    <a:pt x="1279" y="1608"/>
                  </a:cubicBezTo>
                  <a:cubicBezTo>
                    <a:pt x="1328" y="1332"/>
                    <a:pt x="1373" y="1055"/>
                    <a:pt x="1435" y="781"/>
                  </a:cubicBezTo>
                  <a:cubicBezTo>
                    <a:pt x="1475" y="602"/>
                    <a:pt x="1507" y="405"/>
                    <a:pt x="1569" y="232"/>
                  </a:cubicBezTo>
                  <a:cubicBezTo>
                    <a:pt x="1582" y="200"/>
                    <a:pt x="1579" y="194"/>
                    <a:pt x="1595" y="182"/>
                  </a:cubicBezTo>
                  <a:cubicBezTo>
                    <a:pt x="1584" y="452"/>
                    <a:pt x="1559" y="721"/>
                    <a:pt x="1517" y="988"/>
                  </a:cubicBezTo>
                  <a:cubicBezTo>
                    <a:pt x="1471" y="1279"/>
                    <a:pt x="1407" y="1567"/>
                    <a:pt x="1335" y="1853"/>
                  </a:cubicBezTo>
                  <a:cubicBezTo>
                    <a:pt x="1272" y="2102"/>
                    <a:pt x="1179" y="2331"/>
                    <a:pt x="1058" y="2558"/>
                  </a:cubicBezTo>
                  <a:cubicBezTo>
                    <a:pt x="991" y="2683"/>
                    <a:pt x="877" y="2886"/>
                    <a:pt x="724" y="2925"/>
                  </a:cubicBezTo>
                  <a:cubicBezTo>
                    <a:pt x="620" y="2952"/>
                    <a:pt x="588" y="2886"/>
                    <a:pt x="538" y="2819"/>
                  </a:cubicBezTo>
                  <a:cubicBezTo>
                    <a:pt x="460" y="2716"/>
                    <a:pt x="465" y="2528"/>
                    <a:pt x="455" y="2406"/>
                  </a:cubicBezTo>
                  <a:cubicBezTo>
                    <a:pt x="442" y="2241"/>
                    <a:pt x="322" y="1809"/>
                    <a:pt x="451" y="1912"/>
                  </a:cubicBezTo>
                  <a:cubicBezTo>
                    <a:pt x="486" y="1940"/>
                    <a:pt x="472" y="2063"/>
                    <a:pt x="473" y="2098"/>
                  </a:cubicBezTo>
                  <a:cubicBezTo>
                    <a:pt x="473" y="2142"/>
                    <a:pt x="473" y="2185"/>
                    <a:pt x="473" y="2229"/>
                  </a:cubicBezTo>
                  <a:cubicBezTo>
                    <a:pt x="470" y="2431"/>
                    <a:pt x="464" y="2634"/>
                    <a:pt x="455" y="2836"/>
                  </a:cubicBezTo>
                  <a:cubicBezTo>
                    <a:pt x="449" y="2973"/>
                    <a:pt x="439" y="3109"/>
                    <a:pt x="429" y="3246"/>
                  </a:cubicBezTo>
                  <a:cubicBezTo>
                    <a:pt x="429" y="3281"/>
                    <a:pt x="444" y="3297"/>
                    <a:pt x="425" y="3296"/>
                  </a:cubicBezTo>
                  <a:cubicBezTo>
                    <a:pt x="410" y="3198"/>
                    <a:pt x="410" y="3111"/>
                    <a:pt x="416" y="3009"/>
                  </a:cubicBezTo>
                  <a:cubicBezTo>
                    <a:pt x="429" y="2789"/>
                    <a:pt x="442" y="2570"/>
                    <a:pt x="460" y="2351"/>
                  </a:cubicBezTo>
                  <a:cubicBezTo>
                    <a:pt x="465" y="2287"/>
                    <a:pt x="545" y="1515"/>
                    <a:pt x="624" y="1532"/>
                  </a:cubicBezTo>
                  <a:cubicBezTo>
                    <a:pt x="681" y="1545"/>
                    <a:pt x="648" y="1813"/>
                    <a:pt x="646" y="1849"/>
                  </a:cubicBezTo>
                  <a:cubicBezTo>
                    <a:pt x="637" y="2007"/>
                    <a:pt x="610" y="2163"/>
                    <a:pt x="598" y="2321"/>
                  </a:cubicBezTo>
                  <a:cubicBezTo>
                    <a:pt x="593" y="2386"/>
                    <a:pt x="595" y="2450"/>
                    <a:pt x="594" y="2515"/>
                  </a:cubicBezTo>
                  <a:cubicBezTo>
                    <a:pt x="609" y="2430"/>
                    <a:pt x="622" y="2343"/>
                    <a:pt x="637" y="2258"/>
                  </a:cubicBezTo>
                  <a:cubicBezTo>
                    <a:pt x="731" y="1731"/>
                    <a:pt x="841" y="1208"/>
                    <a:pt x="949" y="684"/>
                  </a:cubicBezTo>
                  <a:cubicBezTo>
                    <a:pt x="987" y="499"/>
                    <a:pt x="978" y="-8"/>
                    <a:pt x="1097" y="139"/>
                  </a:cubicBezTo>
                  <a:cubicBezTo>
                    <a:pt x="1177" y="237"/>
                    <a:pt x="1131" y="493"/>
                    <a:pt x="1131" y="604"/>
                  </a:cubicBezTo>
                  <a:cubicBezTo>
                    <a:pt x="1131" y="851"/>
                    <a:pt x="1109" y="1095"/>
                    <a:pt x="1105" y="1342"/>
                  </a:cubicBezTo>
                  <a:cubicBezTo>
                    <a:pt x="1103" y="1437"/>
                    <a:pt x="1081" y="1567"/>
                    <a:pt x="1118" y="1659"/>
                  </a:cubicBezTo>
                  <a:cubicBezTo>
                    <a:pt x="1122" y="1653"/>
                    <a:pt x="1127" y="1648"/>
                    <a:pt x="1131" y="1642"/>
                  </a:cubicBezTo>
                  <a:cubicBezTo>
                    <a:pt x="1176" y="1446"/>
                    <a:pt x="1214" y="1247"/>
                    <a:pt x="1244" y="1047"/>
                  </a:cubicBezTo>
                  <a:cubicBezTo>
                    <a:pt x="1290" y="743"/>
                    <a:pt x="1320" y="429"/>
                    <a:pt x="1344" y="123"/>
                  </a:cubicBezTo>
                  <a:cubicBezTo>
                    <a:pt x="1348" y="68"/>
                    <a:pt x="1377" y="-46"/>
                    <a:pt x="1326" y="42"/>
                  </a:cubicBezTo>
                  <a:cubicBezTo>
                    <a:pt x="1239" y="194"/>
                    <a:pt x="1177" y="369"/>
                    <a:pt x="1101" y="528"/>
                  </a:cubicBezTo>
                  <a:cubicBezTo>
                    <a:pt x="1050" y="636"/>
                    <a:pt x="950" y="927"/>
                    <a:pt x="828" y="983"/>
                  </a:cubicBezTo>
                  <a:cubicBezTo>
                    <a:pt x="763" y="1013"/>
                    <a:pt x="755" y="996"/>
                    <a:pt x="724" y="937"/>
                  </a:cubicBezTo>
                  <a:cubicBezTo>
                    <a:pt x="681" y="856"/>
                    <a:pt x="698" y="750"/>
                    <a:pt x="698" y="663"/>
                  </a:cubicBezTo>
                  <a:cubicBezTo>
                    <a:pt x="713" y="526"/>
                    <a:pt x="728" y="390"/>
                    <a:pt x="741" y="253"/>
                  </a:cubicBezTo>
                  <a:cubicBezTo>
                    <a:pt x="753" y="206"/>
                    <a:pt x="763" y="109"/>
                    <a:pt x="772" y="156"/>
                  </a:cubicBezTo>
                  <a:cubicBezTo>
                    <a:pt x="794" y="272"/>
                    <a:pt x="780" y="402"/>
                    <a:pt x="785" y="519"/>
                  </a:cubicBezTo>
                  <a:cubicBezTo>
                    <a:pt x="791" y="660"/>
                    <a:pt x="799" y="859"/>
                    <a:pt x="897" y="975"/>
                  </a:cubicBezTo>
                  <a:cubicBezTo>
                    <a:pt x="948" y="1036"/>
                    <a:pt x="1012" y="1059"/>
                    <a:pt x="1084" y="1009"/>
                  </a:cubicBezTo>
                  <a:cubicBezTo>
                    <a:pt x="1183" y="941"/>
                    <a:pt x="1243" y="798"/>
                    <a:pt x="1287" y="692"/>
                  </a:cubicBezTo>
                  <a:cubicBezTo>
                    <a:pt x="1351" y="535"/>
                    <a:pt x="1389" y="372"/>
                    <a:pt x="1439" y="211"/>
                  </a:cubicBezTo>
                  <a:cubicBezTo>
                    <a:pt x="1460" y="143"/>
                    <a:pt x="1486" y="65"/>
                    <a:pt x="1500" y="169"/>
                  </a:cubicBezTo>
                  <a:cubicBezTo>
                    <a:pt x="1519" y="306"/>
                    <a:pt x="1499" y="461"/>
                    <a:pt x="1495" y="599"/>
                  </a:cubicBezTo>
                </a:path>
              </a:pathLst>
            </a:custGeom>
            <a:noFill/>
            <a:ln w="228600" cap="sq">
              <a:solidFill>
                <a:srgbClr val="00FFFF">
                  <a:alpha val="33333"/>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17" name="Freeform 69">
              <a:extLst>
                <a:ext uri="{FF2B5EF4-FFF2-40B4-BE49-F238E27FC236}">
                  <a16:creationId xmlns:a16="http://schemas.microsoft.com/office/drawing/2014/main" id="{08E5E33F-E4FA-16A5-4941-136FB0841200}"/>
                </a:ext>
              </a:extLst>
            </p:cNvPr>
            <p:cNvSpPr>
              <a:spLocks noRot="1" noChangeAspect="1" noEditPoints="1" noChangeArrowheads="1" noChangeShapeType="1" noTextEdit="1"/>
            </p:cNvSpPr>
            <p:nvPr/>
          </p:nvSpPr>
          <p:spPr bwMode="auto">
            <a:xfrm>
              <a:off x="5564" y="777"/>
              <a:ext cx="97" cy="121"/>
            </a:xfrm>
            <a:custGeom>
              <a:avLst/>
              <a:gdLst>
                <a:gd name="T0" fmla="*/ 0 w 427"/>
                <a:gd name="T1" fmla="*/ 66 h 534"/>
                <a:gd name="T2" fmla="*/ 63 w 427"/>
                <a:gd name="T3" fmla="*/ 30 h 534"/>
                <a:gd name="T4" fmla="*/ 149 w 427"/>
                <a:gd name="T5" fmla="*/ 0 h 534"/>
                <a:gd name="T6" fmla="*/ 217 w 427"/>
                <a:gd name="T7" fmla="*/ 4 h 534"/>
                <a:gd name="T8" fmla="*/ 231 w 427"/>
                <a:gd name="T9" fmla="*/ 52 h 534"/>
                <a:gd name="T10" fmla="*/ 199 w 427"/>
                <a:gd name="T11" fmla="*/ 136 h 534"/>
                <a:gd name="T12" fmla="*/ 149 w 427"/>
                <a:gd name="T13" fmla="*/ 194 h 534"/>
                <a:gd name="T14" fmla="*/ 127 w 427"/>
                <a:gd name="T15" fmla="*/ 216 h 534"/>
                <a:gd name="T16" fmla="*/ 163 w 427"/>
                <a:gd name="T17" fmla="*/ 203 h 534"/>
                <a:gd name="T18" fmla="*/ 204 w 427"/>
                <a:gd name="T19" fmla="*/ 189 h 534"/>
                <a:gd name="T20" fmla="*/ 258 w 427"/>
                <a:gd name="T21" fmla="*/ 185 h 534"/>
                <a:gd name="T22" fmla="*/ 312 w 427"/>
                <a:gd name="T23" fmla="*/ 189 h 534"/>
                <a:gd name="T24" fmla="*/ 367 w 427"/>
                <a:gd name="T25" fmla="*/ 247 h 534"/>
                <a:gd name="T26" fmla="*/ 412 w 427"/>
                <a:gd name="T27" fmla="*/ 339 h 534"/>
                <a:gd name="T28" fmla="*/ 426 w 427"/>
                <a:gd name="T29" fmla="*/ 419 h 534"/>
                <a:gd name="T30" fmla="*/ 398 w 427"/>
                <a:gd name="T31" fmla="*/ 463 h 534"/>
                <a:gd name="T32" fmla="*/ 321 w 427"/>
                <a:gd name="T33" fmla="*/ 498 h 534"/>
                <a:gd name="T34" fmla="*/ 253 w 427"/>
                <a:gd name="T35" fmla="*/ 533 h 534"/>
                <a:gd name="T36" fmla="*/ 222 w 427"/>
                <a:gd name="T37" fmla="*/ 533 h 5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7"/>
                <a:gd name="T58" fmla="*/ 0 h 534"/>
                <a:gd name="T59" fmla="*/ 427 w 427"/>
                <a:gd name="T60" fmla="*/ 534 h 5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7" h="534" extrusionOk="0">
                  <a:moveTo>
                    <a:pt x="0" y="66"/>
                  </a:moveTo>
                  <a:cubicBezTo>
                    <a:pt x="20" y="54"/>
                    <a:pt x="43" y="44"/>
                    <a:pt x="63" y="30"/>
                  </a:cubicBezTo>
                  <a:cubicBezTo>
                    <a:pt x="87" y="14"/>
                    <a:pt x="120" y="3"/>
                    <a:pt x="149" y="0"/>
                  </a:cubicBezTo>
                  <a:cubicBezTo>
                    <a:pt x="166" y="-2"/>
                    <a:pt x="202" y="-6"/>
                    <a:pt x="217" y="4"/>
                  </a:cubicBezTo>
                  <a:cubicBezTo>
                    <a:pt x="235" y="16"/>
                    <a:pt x="230" y="34"/>
                    <a:pt x="231" y="52"/>
                  </a:cubicBezTo>
                  <a:cubicBezTo>
                    <a:pt x="232" y="85"/>
                    <a:pt x="215" y="109"/>
                    <a:pt x="199" y="136"/>
                  </a:cubicBezTo>
                  <a:cubicBezTo>
                    <a:pt x="185" y="161"/>
                    <a:pt x="166" y="173"/>
                    <a:pt x="149" y="194"/>
                  </a:cubicBezTo>
                  <a:cubicBezTo>
                    <a:pt x="142" y="203"/>
                    <a:pt x="119" y="207"/>
                    <a:pt x="127" y="216"/>
                  </a:cubicBezTo>
                  <a:cubicBezTo>
                    <a:pt x="132" y="221"/>
                    <a:pt x="158" y="206"/>
                    <a:pt x="163" y="203"/>
                  </a:cubicBezTo>
                  <a:cubicBezTo>
                    <a:pt x="180" y="194"/>
                    <a:pt x="185" y="191"/>
                    <a:pt x="204" y="189"/>
                  </a:cubicBezTo>
                  <a:cubicBezTo>
                    <a:pt x="222" y="187"/>
                    <a:pt x="239" y="185"/>
                    <a:pt x="258" y="185"/>
                  </a:cubicBezTo>
                  <a:cubicBezTo>
                    <a:pt x="276" y="185"/>
                    <a:pt x="295" y="183"/>
                    <a:pt x="312" y="189"/>
                  </a:cubicBezTo>
                  <a:cubicBezTo>
                    <a:pt x="336" y="198"/>
                    <a:pt x="354" y="227"/>
                    <a:pt x="367" y="247"/>
                  </a:cubicBezTo>
                  <a:cubicBezTo>
                    <a:pt x="387" y="279"/>
                    <a:pt x="397" y="306"/>
                    <a:pt x="412" y="339"/>
                  </a:cubicBezTo>
                  <a:cubicBezTo>
                    <a:pt x="422" y="361"/>
                    <a:pt x="429" y="395"/>
                    <a:pt x="426" y="419"/>
                  </a:cubicBezTo>
                  <a:cubicBezTo>
                    <a:pt x="424" y="439"/>
                    <a:pt x="415" y="451"/>
                    <a:pt x="398" y="463"/>
                  </a:cubicBezTo>
                  <a:cubicBezTo>
                    <a:pt x="376" y="479"/>
                    <a:pt x="346" y="487"/>
                    <a:pt x="321" y="498"/>
                  </a:cubicBezTo>
                  <a:cubicBezTo>
                    <a:pt x="299" y="508"/>
                    <a:pt x="276" y="527"/>
                    <a:pt x="253" y="533"/>
                  </a:cubicBezTo>
                  <a:cubicBezTo>
                    <a:pt x="244" y="535"/>
                    <a:pt x="232" y="533"/>
                    <a:pt x="222" y="53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grpSp>
      <p:sp>
        <p:nvSpPr>
          <p:cNvPr id="53251" name="Text Box 71">
            <a:extLst>
              <a:ext uri="{FF2B5EF4-FFF2-40B4-BE49-F238E27FC236}">
                <a16:creationId xmlns:a16="http://schemas.microsoft.com/office/drawing/2014/main" id="{2B078FFF-00D7-3CE6-5E9F-DE5ABB0EAFE0}"/>
              </a:ext>
            </a:extLst>
          </p:cNvPr>
          <p:cNvSpPr txBox="1">
            <a:spLocks noChangeArrowheads="1"/>
          </p:cNvSpPr>
          <p:nvPr/>
        </p:nvSpPr>
        <p:spPr bwMode="auto">
          <a:xfrm>
            <a:off x="2438400" y="0"/>
            <a:ext cx="4914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solidFill>
                  <a:schemeClr val="tx2"/>
                </a:solidFill>
              </a:rPr>
              <a:t>Back of the envelope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
            <a:extLst>
              <a:ext uri="{FF2B5EF4-FFF2-40B4-BE49-F238E27FC236}">
                <a16:creationId xmlns:a16="http://schemas.microsoft.com/office/drawing/2014/main" id="{DF251006-4F5A-29B6-F536-7E821DEED668}"/>
              </a:ext>
            </a:extLst>
          </p:cNvPr>
          <p:cNvGrpSpPr>
            <a:grpSpLocks/>
          </p:cNvGrpSpPr>
          <p:nvPr/>
        </p:nvGrpSpPr>
        <p:grpSpPr bwMode="auto">
          <a:xfrm>
            <a:off x="2057400" y="3657600"/>
            <a:ext cx="6400800" cy="2349500"/>
            <a:chOff x="1056" y="2304"/>
            <a:chExt cx="4032" cy="1480"/>
          </a:xfrm>
        </p:grpSpPr>
        <p:grpSp>
          <p:nvGrpSpPr>
            <p:cNvPr id="54290" name="Group 3">
              <a:extLst>
                <a:ext uri="{FF2B5EF4-FFF2-40B4-BE49-F238E27FC236}">
                  <a16:creationId xmlns:a16="http://schemas.microsoft.com/office/drawing/2014/main" id="{9369D840-19A9-251F-8B1C-C23D6F9DBABE}"/>
                </a:ext>
              </a:extLst>
            </p:cNvPr>
            <p:cNvGrpSpPr>
              <a:grpSpLocks/>
            </p:cNvGrpSpPr>
            <p:nvPr/>
          </p:nvGrpSpPr>
          <p:grpSpPr bwMode="auto">
            <a:xfrm>
              <a:off x="1296" y="2304"/>
              <a:ext cx="3360" cy="1104"/>
              <a:chOff x="1296" y="2304"/>
              <a:chExt cx="3360" cy="1104"/>
            </a:xfrm>
          </p:grpSpPr>
          <p:sp>
            <p:nvSpPr>
              <p:cNvPr id="54294" name="Rectangle 4">
                <a:extLst>
                  <a:ext uri="{FF2B5EF4-FFF2-40B4-BE49-F238E27FC236}">
                    <a16:creationId xmlns:a16="http://schemas.microsoft.com/office/drawing/2014/main" id="{7F056B5B-46F1-AAC5-8833-290B0563C34F}"/>
                  </a:ext>
                </a:extLst>
              </p:cNvPr>
              <p:cNvSpPr>
                <a:spLocks noChangeArrowheads="1"/>
              </p:cNvSpPr>
              <p:nvPr/>
            </p:nvSpPr>
            <p:spPr bwMode="auto">
              <a:xfrm>
                <a:off x="3216" y="3024"/>
                <a:ext cx="960" cy="1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295" name="Rectangle 5">
                <a:extLst>
                  <a:ext uri="{FF2B5EF4-FFF2-40B4-BE49-F238E27FC236}">
                    <a16:creationId xmlns:a16="http://schemas.microsoft.com/office/drawing/2014/main" id="{072B369B-4955-9CF2-C356-5D1682063900}"/>
                  </a:ext>
                </a:extLst>
              </p:cNvPr>
              <p:cNvSpPr>
                <a:spLocks noChangeArrowheads="1"/>
              </p:cNvSpPr>
              <p:nvPr/>
            </p:nvSpPr>
            <p:spPr bwMode="auto">
              <a:xfrm>
                <a:off x="1392" y="3024"/>
                <a:ext cx="960" cy="1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296" name="Rectangle 6">
                <a:extLst>
                  <a:ext uri="{FF2B5EF4-FFF2-40B4-BE49-F238E27FC236}">
                    <a16:creationId xmlns:a16="http://schemas.microsoft.com/office/drawing/2014/main" id="{261902EF-226C-62B7-A4E0-A9A4A8FB0256}"/>
                  </a:ext>
                </a:extLst>
              </p:cNvPr>
              <p:cNvSpPr>
                <a:spLocks noChangeArrowheads="1"/>
              </p:cNvSpPr>
              <p:nvPr/>
            </p:nvSpPr>
            <p:spPr bwMode="auto">
              <a:xfrm>
                <a:off x="1968" y="2304"/>
                <a:ext cx="2112" cy="144"/>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297" name="Rectangle 7">
                <a:extLst>
                  <a:ext uri="{FF2B5EF4-FFF2-40B4-BE49-F238E27FC236}">
                    <a16:creationId xmlns:a16="http://schemas.microsoft.com/office/drawing/2014/main" id="{311B62A4-AE67-222C-27CB-0200B708173B}"/>
                  </a:ext>
                </a:extLst>
              </p:cNvPr>
              <p:cNvSpPr>
                <a:spLocks noChangeArrowheads="1"/>
              </p:cNvSpPr>
              <p:nvPr/>
            </p:nvSpPr>
            <p:spPr bwMode="auto">
              <a:xfrm rot="5400000">
                <a:off x="1656" y="2616"/>
                <a:ext cx="768" cy="144"/>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298" name="Rectangle 8">
                <a:extLst>
                  <a:ext uri="{FF2B5EF4-FFF2-40B4-BE49-F238E27FC236}">
                    <a16:creationId xmlns:a16="http://schemas.microsoft.com/office/drawing/2014/main" id="{D96CB55F-4688-FFC3-7E0A-653221DFF50C}"/>
                  </a:ext>
                </a:extLst>
              </p:cNvPr>
              <p:cNvSpPr>
                <a:spLocks noChangeArrowheads="1"/>
              </p:cNvSpPr>
              <p:nvPr/>
            </p:nvSpPr>
            <p:spPr bwMode="auto">
              <a:xfrm rot="5400000">
                <a:off x="3624" y="2616"/>
                <a:ext cx="768" cy="144"/>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138249" name="AutoShape 9">
                <a:extLst>
                  <a:ext uri="{FF2B5EF4-FFF2-40B4-BE49-F238E27FC236}">
                    <a16:creationId xmlns:a16="http://schemas.microsoft.com/office/drawing/2014/main" id="{DEEBEC4B-A8BE-0CE2-D98E-35241A5A3DE2}"/>
                  </a:ext>
                </a:extLst>
              </p:cNvPr>
              <p:cNvSpPr>
                <a:spLocks noChangeArrowheads="1"/>
              </p:cNvSpPr>
              <p:nvPr/>
            </p:nvSpPr>
            <p:spPr bwMode="auto">
              <a:xfrm flipH="1">
                <a:off x="4272" y="2784"/>
                <a:ext cx="384" cy="576"/>
              </a:xfrm>
              <a:prstGeom prst="flowChartMagneticDrum">
                <a:avLst/>
              </a:prstGeom>
              <a:gradFill rotWithShape="1">
                <a:gsLst>
                  <a:gs pos="0">
                    <a:schemeClr val="folHlink">
                      <a:gamma/>
                      <a:shade val="46275"/>
                      <a:invGamma/>
                    </a:schemeClr>
                  </a:gs>
                  <a:gs pos="100000">
                    <a:schemeClr val="folHlink"/>
                  </a:gs>
                </a:gsLst>
                <a:lin ang="18900000" scaled="1"/>
              </a:gradFill>
              <a:ln w="9525">
                <a:solidFill>
                  <a:schemeClr val="tx1"/>
                </a:solidFill>
                <a:round/>
                <a:headEnd/>
                <a:tailEnd/>
              </a:ln>
              <a:effec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300" name="AutoShape 10">
                <a:extLst>
                  <a:ext uri="{FF2B5EF4-FFF2-40B4-BE49-F238E27FC236}">
                    <a16:creationId xmlns:a16="http://schemas.microsoft.com/office/drawing/2014/main" id="{ED2CC8F9-6B42-AE81-0FDE-DB4640E72CD1}"/>
                  </a:ext>
                </a:extLst>
              </p:cNvPr>
              <p:cNvSpPr>
                <a:spLocks noChangeArrowheads="1"/>
              </p:cNvSpPr>
              <p:nvPr/>
            </p:nvSpPr>
            <p:spPr bwMode="auto">
              <a:xfrm flipH="1">
                <a:off x="4128" y="3024"/>
                <a:ext cx="240" cy="144"/>
              </a:xfrm>
              <a:prstGeom prst="flowChartMagneticDrum">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138251" name="AutoShape 11">
                <a:extLst>
                  <a:ext uri="{FF2B5EF4-FFF2-40B4-BE49-F238E27FC236}">
                    <a16:creationId xmlns:a16="http://schemas.microsoft.com/office/drawing/2014/main" id="{9C3FB040-B4F2-EC17-C759-A1242B77629F}"/>
                  </a:ext>
                </a:extLst>
              </p:cNvPr>
              <p:cNvSpPr>
                <a:spLocks noChangeArrowheads="1"/>
              </p:cNvSpPr>
              <p:nvPr/>
            </p:nvSpPr>
            <p:spPr bwMode="auto">
              <a:xfrm flipH="1">
                <a:off x="2352" y="2736"/>
                <a:ext cx="1248" cy="672"/>
              </a:xfrm>
              <a:prstGeom prst="cube">
                <a:avLst>
                  <a:gd name="adj" fmla="val 25000"/>
                </a:avLst>
              </a:prstGeom>
              <a:gradFill rotWithShape="1">
                <a:gsLst>
                  <a:gs pos="0">
                    <a:schemeClr val="folHlink">
                      <a:gamma/>
                      <a:shade val="46275"/>
                      <a:invGamma/>
                    </a:schemeClr>
                  </a:gs>
                  <a:gs pos="100000">
                    <a:schemeClr val="folHlink"/>
                  </a:gs>
                </a:gsLst>
                <a:lin ang="2700000" scaled="1"/>
              </a:gradFill>
              <a:ln w="9525">
                <a:solidFill>
                  <a:schemeClr val="tx1"/>
                </a:solidFill>
                <a:miter lim="800000"/>
                <a:headEnd/>
                <a:tailEnd/>
              </a:ln>
              <a:effec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138252" name="AutoShape 12">
                <a:extLst>
                  <a:ext uri="{FF2B5EF4-FFF2-40B4-BE49-F238E27FC236}">
                    <a16:creationId xmlns:a16="http://schemas.microsoft.com/office/drawing/2014/main" id="{2701584F-1FC3-EAC9-5D69-46013FFDFE3E}"/>
                  </a:ext>
                </a:extLst>
              </p:cNvPr>
              <p:cNvSpPr>
                <a:spLocks noChangeArrowheads="1"/>
              </p:cNvSpPr>
              <p:nvPr/>
            </p:nvSpPr>
            <p:spPr bwMode="auto">
              <a:xfrm flipH="1">
                <a:off x="1296" y="2784"/>
                <a:ext cx="384" cy="576"/>
              </a:xfrm>
              <a:prstGeom prst="flowChartMagneticDrum">
                <a:avLst/>
              </a:prstGeom>
              <a:gradFill rotWithShape="1">
                <a:gsLst>
                  <a:gs pos="0">
                    <a:schemeClr val="folHlink">
                      <a:gamma/>
                      <a:shade val="46275"/>
                      <a:invGamma/>
                    </a:schemeClr>
                  </a:gs>
                  <a:gs pos="100000">
                    <a:schemeClr val="folHlink"/>
                  </a:gs>
                </a:gsLst>
                <a:lin ang="18900000" scaled="1"/>
              </a:gradFill>
              <a:ln w="9525">
                <a:solidFill>
                  <a:schemeClr val="tx1"/>
                </a:solidFill>
                <a:round/>
                <a:headEnd/>
                <a:tailEnd/>
              </a:ln>
              <a:effec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303" name="AutoShape 13">
                <a:extLst>
                  <a:ext uri="{FF2B5EF4-FFF2-40B4-BE49-F238E27FC236}">
                    <a16:creationId xmlns:a16="http://schemas.microsoft.com/office/drawing/2014/main" id="{B26AC6E0-539B-930C-3F3A-623ABAD7F919}"/>
                  </a:ext>
                </a:extLst>
              </p:cNvPr>
              <p:cNvSpPr>
                <a:spLocks noChangeArrowheads="1"/>
              </p:cNvSpPr>
              <p:nvPr/>
            </p:nvSpPr>
            <p:spPr bwMode="auto">
              <a:xfrm flipH="1">
                <a:off x="2208" y="3024"/>
                <a:ext cx="288" cy="144"/>
              </a:xfrm>
              <a:prstGeom prst="flowChartMagneticDrum">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304" name="Rectangle 14">
                <a:extLst>
                  <a:ext uri="{FF2B5EF4-FFF2-40B4-BE49-F238E27FC236}">
                    <a16:creationId xmlns:a16="http://schemas.microsoft.com/office/drawing/2014/main" id="{FC13D153-1B35-DBCC-A6DB-98CE17B5AE14}"/>
                  </a:ext>
                </a:extLst>
              </p:cNvPr>
              <p:cNvSpPr>
                <a:spLocks noChangeArrowheads="1"/>
              </p:cNvSpPr>
              <p:nvPr/>
            </p:nvSpPr>
            <p:spPr bwMode="auto">
              <a:xfrm rot="2700000">
                <a:off x="3944" y="2808"/>
                <a:ext cx="96" cy="528"/>
              </a:xfrm>
              <a:prstGeom prst="rect">
                <a:avLst/>
              </a:prstGeom>
              <a:solidFill>
                <a:srgbClr val="00C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305" name="Rectangle 15">
                <a:extLst>
                  <a:ext uri="{FF2B5EF4-FFF2-40B4-BE49-F238E27FC236}">
                    <a16:creationId xmlns:a16="http://schemas.microsoft.com/office/drawing/2014/main" id="{E987F117-FB04-C983-DF47-5E7A5FB783BD}"/>
                  </a:ext>
                </a:extLst>
              </p:cNvPr>
              <p:cNvSpPr>
                <a:spLocks noChangeArrowheads="1"/>
              </p:cNvSpPr>
              <p:nvPr/>
            </p:nvSpPr>
            <p:spPr bwMode="auto">
              <a:xfrm rot="8100000">
                <a:off x="2016" y="2832"/>
                <a:ext cx="96" cy="528"/>
              </a:xfrm>
              <a:prstGeom prst="rect">
                <a:avLst/>
              </a:prstGeom>
              <a:solidFill>
                <a:srgbClr val="00C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306" name="Line 16">
                <a:extLst>
                  <a:ext uri="{FF2B5EF4-FFF2-40B4-BE49-F238E27FC236}">
                    <a16:creationId xmlns:a16="http://schemas.microsoft.com/office/drawing/2014/main" id="{CDE817E2-3EA1-0A78-12E6-F66C18CBAAC8}"/>
                  </a:ext>
                </a:extLst>
              </p:cNvPr>
              <p:cNvSpPr>
                <a:spLocks noChangeShapeType="1"/>
              </p:cNvSpPr>
              <p:nvPr/>
            </p:nvSpPr>
            <p:spPr bwMode="auto">
              <a:xfrm>
                <a:off x="1872" y="3072"/>
                <a:ext cx="24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54307" name="Line 17">
                <a:extLst>
                  <a:ext uri="{FF2B5EF4-FFF2-40B4-BE49-F238E27FC236}">
                    <a16:creationId xmlns:a16="http://schemas.microsoft.com/office/drawing/2014/main" id="{034FAAED-2248-18F8-98FB-608AA3101D65}"/>
                  </a:ext>
                </a:extLst>
              </p:cNvPr>
              <p:cNvSpPr>
                <a:spLocks noChangeShapeType="1"/>
              </p:cNvSpPr>
              <p:nvPr/>
            </p:nvSpPr>
            <p:spPr bwMode="auto">
              <a:xfrm>
                <a:off x="3888" y="3072"/>
                <a:ext cx="24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54308" name="Line 18">
                <a:extLst>
                  <a:ext uri="{FF2B5EF4-FFF2-40B4-BE49-F238E27FC236}">
                    <a16:creationId xmlns:a16="http://schemas.microsoft.com/office/drawing/2014/main" id="{EC60473A-A139-1282-EC87-282D04B094C4}"/>
                  </a:ext>
                </a:extLst>
              </p:cNvPr>
              <p:cNvSpPr>
                <a:spLocks noChangeShapeType="1"/>
              </p:cNvSpPr>
              <p:nvPr/>
            </p:nvSpPr>
            <p:spPr bwMode="auto">
              <a:xfrm rot="-5400000">
                <a:off x="3864" y="2712"/>
                <a:ext cx="24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54309" name="Line 19">
                <a:extLst>
                  <a:ext uri="{FF2B5EF4-FFF2-40B4-BE49-F238E27FC236}">
                    <a16:creationId xmlns:a16="http://schemas.microsoft.com/office/drawing/2014/main" id="{6C6177D0-3797-BDCE-8224-005B6C42115D}"/>
                  </a:ext>
                </a:extLst>
              </p:cNvPr>
              <p:cNvSpPr>
                <a:spLocks noChangeShapeType="1"/>
              </p:cNvSpPr>
              <p:nvPr/>
            </p:nvSpPr>
            <p:spPr bwMode="auto">
              <a:xfrm flipH="1">
                <a:off x="2832" y="2400"/>
                <a:ext cx="24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54310" name="Line 20">
                <a:extLst>
                  <a:ext uri="{FF2B5EF4-FFF2-40B4-BE49-F238E27FC236}">
                    <a16:creationId xmlns:a16="http://schemas.microsoft.com/office/drawing/2014/main" id="{79B5011B-401C-FBEF-4995-C6E9E366691B}"/>
                  </a:ext>
                </a:extLst>
              </p:cNvPr>
              <p:cNvSpPr>
                <a:spLocks noChangeShapeType="1"/>
              </p:cNvSpPr>
              <p:nvPr/>
            </p:nvSpPr>
            <p:spPr bwMode="auto">
              <a:xfrm rot="5400000">
                <a:off x="1944" y="2712"/>
                <a:ext cx="24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grpSp>
        <p:sp>
          <p:nvSpPr>
            <p:cNvPr id="54291" name="Text Box 21">
              <a:extLst>
                <a:ext uri="{FF2B5EF4-FFF2-40B4-BE49-F238E27FC236}">
                  <a16:creationId xmlns:a16="http://schemas.microsoft.com/office/drawing/2014/main" id="{CF39DA01-60BC-C3E5-6082-930D93E54B08}"/>
                </a:ext>
              </a:extLst>
            </p:cNvPr>
            <p:cNvSpPr txBox="1">
              <a:spLocks noChangeArrowheads="1"/>
            </p:cNvSpPr>
            <p:nvPr/>
          </p:nvSpPr>
          <p:spPr bwMode="auto">
            <a:xfrm>
              <a:off x="2544" y="2880"/>
              <a:ext cx="1008"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1600" b="1">
                  <a:solidFill>
                    <a:srgbClr val="FFFF00"/>
                  </a:solidFill>
                  <a:cs typeface="Arial" panose="020B0604020202020204" pitchFamily="34" charset="0"/>
                </a:rPr>
                <a:t>Nonlinear Optical Material</a:t>
              </a:r>
            </a:p>
          </p:txBody>
        </p:sp>
        <p:sp>
          <p:nvSpPr>
            <p:cNvPr id="54292" name="Text Box 22">
              <a:extLst>
                <a:ext uri="{FF2B5EF4-FFF2-40B4-BE49-F238E27FC236}">
                  <a16:creationId xmlns:a16="http://schemas.microsoft.com/office/drawing/2014/main" id="{E7AAB58B-DA47-4CC5-71DE-4727407EB685}"/>
                </a:ext>
              </a:extLst>
            </p:cNvPr>
            <p:cNvSpPr txBox="1">
              <a:spLocks noChangeArrowheads="1"/>
            </p:cNvSpPr>
            <p:nvPr/>
          </p:nvSpPr>
          <p:spPr bwMode="auto">
            <a:xfrm>
              <a:off x="1056" y="3418"/>
              <a:ext cx="105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600">
                  <a:cs typeface="Arial" panose="020B0604020202020204" pitchFamily="34" charset="0"/>
                </a:rPr>
                <a:t>Spatio-temporal light modulation</a:t>
              </a:r>
            </a:p>
          </p:txBody>
        </p:sp>
        <p:sp>
          <p:nvSpPr>
            <p:cNvPr id="54293" name="Text Box 23">
              <a:extLst>
                <a:ext uri="{FF2B5EF4-FFF2-40B4-BE49-F238E27FC236}">
                  <a16:creationId xmlns:a16="http://schemas.microsoft.com/office/drawing/2014/main" id="{0E5F50AD-4980-91CA-C8B1-E5626C835953}"/>
                </a:ext>
              </a:extLst>
            </p:cNvPr>
            <p:cNvSpPr txBox="1">
              <a:spLocks noChangeArrowheads="1"/>
            </p:cNvSpPr>
            <p:nvPr/>
          </p:nvSpPr>
          <p:spPr bwMode="auto">
            <a:xfrm>
              <a:off x="4224" y="3408"/>
              <a:ext cx="86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600">
                  <a:cs typeface="Arial" panose="020B0604020202020204" pitchFamily="34" charset="0"/>
                </a:rPr>
                <a:t>Detection &amp; Decoding</a:t>
              </a:r>
            </a:p>
          </p:txBody>
        </p:sp>
      </p:grpSp>
      <p:sp>
        <p:nvSpPr>
          <p:cNvPr id="54275" name="Text Box 24">
            <a:extLst>
              <a:ext uri="{FF2B5EF4-FFF2-40B4-BE49-F238E27FC236}">
                <a16:creationId xmlns:a16="http://schemas.microsoft.com/office/drawing/2014/main" id="{77287269-D071-1FED-BEFB-4ABF5CB66F26}"/>
              </a:ext>
            </a:extLst>
          </p:cNvPr>
          <p:cNvSpPr txBox="1">
            <a:spLocks noChangeArrowheads="1"/>
          </p:cNvSpPr>
          <p:nvPr/>
        </p:nvSpPr>
        <p:spPr bwMode="auto">
          <a:xfrm>
            <a:off x="381000" y="1676400"/>
            <a:ext cx="1295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2400" b="1">
                <a:solidFill>
                  <a:srgbClr val="FFCC00"/>
                </a:solidFill>
                <a:cs typeface="Arial" panose="020B0604020202020204" pitchFamily="34" charset="0"/>
              </a:rPr>
              <a:t>Real System</a:t>
            </a:r>
          </a:p>
        </p:txBody>
      </p:sp>
      <p:sp>
        <p:nvSpPr>
          <p:cNvPr id="54276" name="Text Box 25">
            <a:extLst>
              <a:ext uri="{FF2B5EF4-FFF2-40B4-BE49-F238E27FC236}">
                <a16:creationId xmlns:a16="http://schemas.microsoft.com/office/drawing/2014/main" id="{51C2EA4D-7A14-A9C7-16E0-411B4E9645F1}"/>
              </a:ext>
            </a:extLst>
          </p:cNvPr>
          <p:cNvSpPr txBox="1">
            <a:spLocks noChangeArrowheads="1"/>
          </p:cNvSpPr>
          <p:nvPr/>
        </p:nvSpPr>
        <p:spPr bwMode="auto">
          <a:xfrm>
            <a:off x="304800" y="4435475"/>
            <a:ext cx="152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2400" b="1">
                <a:solidFill>
                  <a:srgbClr val="FFCC00"/>
                </a:solidFill>
                <a:cs typeface="Arial" panose="020B0604020202020204" pitchFamily="34" charset="0"/>
              </a:rPr>
              <a:t>Optical metaphor</a:t>
            </a:r>
          </a:p>
        </p:txBody>
      </p:sp>
      <p:sp>
        <p:nvSpPr>
          <p:cNvPr id="54277" name="Rectangle 26">
            <a:extLst>
              <a:ext uri="{FF2B5EF4-FFF2-40B4-BE49-F238E27FC236}">
                <a16:creationId xmlns:a16="http://schemas.microsoft.com/office/drawing/2014/main" id="{65674108-FEBD-192A-C052-26087C29F79A}"/>
              </a:ext>
            </a:extLst>
          </p:cNvPr>
          <p:cNvSpPr>
            <a:spLocks noGrp="1" noChangeArrowheads="1"/>
          </p:cNvSpPr>
          <p:nvPr>
            <p:ph type="title" idx="4294967295"/>
          </p:nvPr>
        </p:nvSpPr>
        <p:spPr>
          <a:xfrm>
            <a:off x="685800" y="76200"/>
            <a:ext cx="7772400" cy="1143000"/>
          </a:xfrm>
        </p:spPr>
        <p:txBody>
          <a:bodyPr/>
          <a:lstStyle/>
          <a:p>
            <a:pPr eaLnBrk="1" hangingPunct="1"/>
            <a:r>
              <a:rPr lang="en-US" altLang="en-CH" sz="3600" b="1"/>
              <a:t>Metaphoric Optical Computing</a:t>
            </a:r>
          </a:p>
        </p:txBody>
      </p:sp>
      <p:grpSp>
        <p:nvGrpSpPr>
          <p:cNvPr id="54278" name="Group 27">
            <a:extLst>
              <a:ext uri="{FF2B5EF4-FFF2-40B4-BE49-F238E27FC236}">
                <a16:creationId xmlns:a16="http://schemas.microsoft.com/office/drawing/2014/main" id="{2B5A42FE-97ED-49B6-A1F6-9ED9D606E00F}"/>
              </a:ext>
            </a:extLst>
          </p:cNvPr>
          <p:cNvGrpSpPr>
            <a:grpSpLocks/>
          </p:cNvGrpSpPr>
          <p:nvPr/>
        </p:nvGrpSpPr>
        <p:grpSpPr bwMode="auto">
          <a:xfrm>
            <a:off x="1905000" y="1600200"/>
            <a:ext cx="5486400" cy="1066800"/>
            <a:chOff x="1200" y="1008"/>
            <a:chExt cx="3456" cy="672"/>
          </a:xfrm>
        </p:grpSpPr>
        <p:sp>
          <p:nvSpPr>
            <p:cNvPr id="138268" name="AutoShape 28">
              <a:extLst>
                <a:ext uri="{FF2B5EF4-FFF2-40B4-BE49-F238E27FC236}">
                  <a16:creationId xmlns:a16="http://schemas.microsoft.com/office/drawing/2014/main" id="{26CAD170-BA36-A801-D7C5-3DE8EB0BBD1A}"/>
                </a:ext>
              </a:extLst>
            </p:cNvPr>
            <p:cNvSpPr>
              <a:spLocks noChangeArrowheads="1"/>
            </p:cNvSpPr>
            <p:nvPr/>
          </p:nvSpPr>
          <p:spPr bwMode="auto">
            <a:xfrm flipH="1">
              <a:off x="2256" y="1008"/>
              <a:ext cx="1248" cy="672"/>
            </a:xfrm>
            <a:prstGeom prst="cube">
              <a:avLst>
                <a:gd name="adj" fmla="val 2500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285" name="Text Box 29">
              <a:extLst>
                <a:ext uri="{FF2B5EF4-FFF2-40B4-BE49-F238E27FC236}">
                  <a16:creationId xmlns:a16="http://schemas.microsoft.com/office/drawing/2014/main" id="{D67E96F2-D231-A521-1517-5EF27B34CA37}"/>
                </a:ext>
              </a:extLst>
            </p:cNvPr>
            <p:cNvSpPr txBox="1">
              <a:spLocks noChangeArrowheads="1"/>
            </p:cNvSpPr>
            <p:nvPr/>
          </p:nvSpPr>
          <p:spPr bwMode="auto">
            <a:xfrm>
              <a:off x="2448" y="1160"/>
              <a:ext cx="1008"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1600" b="1">
                  <a:solidFill>
                    <a:srgbClr val="FFFF00"/>
                  </a:solidFill>
                  <a:cs typeface="Arial" panose="020B0604020202020204" pitchFamily="34" charset="0"/>
                </a:rPr>
                <a:t>Nonlinear Dynamical System</a:t>
              </a:r>
            </a:p>
          </p:txBody>
        </p:sp>
        <p:sp>
          <p:nvSpPr>
            <p:cNvPr id="54286" name="AutoShape 30">
              <a:extLst>
                <a:ext uri="{FF2B5EF4-FFF2-40B4-BE49-F238E27FC236}">
                  <a16:creationId xmlns:a16="http://schemas.microsoft.com/office/drawing/2014/main" id="{5665DA24-88EE-A229-2169-27FDDAA995AA}"/>
                </a:ext>
              </a:extLst>
            </p:cNvPr>
            <p:cNvSpPr>
              <a:spLocks noChangeArrowheads="1"/>
            </p:cNvSpPr>
            <p:nvPr/>
          </p:nvSpPr>
          <p:spPr bwMode="auto">
            <a:xfrm>
              <a:off x="1968" y="1200"/>
              <a:ext cx="384" cy="240"/>
            </a:xfrm>
            <a:prstGeom prst="rightArrow">
              <a:avLst>
                <a:gd name="adj1" fmla="val 50000"/>
                <a:gd name="adj2" fmla="val 40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287" name="AutoShape 31">
              <a:extLst>
                <a:ext uri="{FF2B5EF4-FFF2-40B4-BE49-F238E27FC236}">
                  <a16:creationId xmlns:a16="http://schemas.microsoft.com/office/drawing/2014/main" id="{57F520DA-36F8-0458-4E9F-72AF53210F99}"/>
                </a:ext>
              </a:extLst>
            </p:cNvPr>
            <p:cNvSpPr>
              <a:spLocks noChangeArrowheads="1"/>
            </p:cNvSpPr>
            <p:nvPr/>
          </p:nvSpPr>
          <p:spPr bwMode="auto">
            <a:xfrm>
              <a:off x="3504" y="1248"/>
              <a:ext cx="384" cy="240"/>
            </a:xfrm>
            <a:prstGeom prst="rightArrow">
              <a:avLst>
                <a:gd name="adj1" fmla="val 50000"/>
                <a:gd name="adj2" fmla="val 40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288" name="Text Box 32">
              <a:extLst>
                <a:ext uri="{FF2B5EF4-FFF2-40B4-BE49-F238E27FC236}">
                  <a16:creationId xmlns:a16="http://schemas.microsoft.com/office/drawing/2014/main" id="{7EDC2287-F6B6-5ADC-F508-949F95869A8F}"/>
                </a:ext>
              </a:extLst>
            </p:cNvPr>
            <p:cNvSpPr txBox="1">
              <a:spLocks noChangeArrowheads="1"/>
            </p:cNvSpPr>
            <p:nvPr/>
          </p:nvSpPr>
          <p:spPr bwMode="auto">
            <a:xfrm>
              <a:off x="1200" y="1104"/>
              <a:ext cx="768" cy="422"/>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1800">
                  <a:cs typeface="Arial" panose="020B0604020202020204" pitchFamily="34" charset="0"/>
                </a:rPr>
                <a:t>Initial Conditions</a:t>
              </a:r>
            </a:p>
          </p:txBody>
        </p:sp>
        <p:sp>
          <p:nvSpPr>
            <p:cNvPr id="54289" name="Text Box 33">
              <a:extLst>
                <a:ext uri="{FF2B5EF4-FFF2-40B4-BE49-F238E27FC236}">
                  <a16:creationId xmlns:a16="http://schemas.microsoft.com/office/drawing/2014/main" id="{9E3838A5-6D9A-0EA3-5AAE-7F1561EF1430}"/>
                </a:ext>
              </a:extLst>
            </p:cNvPr>
            <p:cNvSpPr txBox="1">
              <a:spLocks noChangeArrowheads="1"/>
            </p:cNvSpPr>
            <p:nvPr/>
          </p:nvSpPr>
          <p:spPr bwMode="auto">
            <a:xfrm>
              <a:off x="3840" y="1056"/>
              <a:ext cx="816" cy="595"/>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1800">
                  <a:cs typeface="Arial" panose="020B0604020202020204" pitchFamily="34" charset="0"/>
                </a:rPr>
                <a:t>Spatio-temporal Evolution</a:t>
              </a:r>
            </a:p>
          </p:txBody>
        </p:sp>
      </p:grpSp>
      <p:sp>
        <p:nvSpPr>
          <p:cNvPr id="54279" name="Line 34">
            <a:extLst>
              <a:ext uri="{FF2B5EF4-FFF2-40B4-BE49-F238E27FC236}">
                <a16:creationId xmlns:a16="http://schemas.microsoft.com/office/drawing/2014/main" id="{9223F39F-CF15-9544-5294-515C320E51D3}"/>
              </a:ext>
            </a:extLst>
          </p:cNvPr>
          <p:cNvSpPr>
            <a:spLocks noChangeShapeType="1"/>
          </p:cNvSpPr>
          <p:nvPr/>
        </p:nvSpPr>
        <p:spPr bwMode="auto">
          <a:xfrm>
            <a:off x="2057400" y="2438400"/>
            <a:ext cx="0" cy="2438400"/>
          </a:xfrm>
          <a:prstGeom prst="line">
            <a:avLst/>
          </a:prstGeom>
          <a:noFill/>
          <a:ln w="38100">
            <a:solidFill>
              <a:srgbClr val="339966"/>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54280" name="Line 35">
            <a:extLst>
              <a:ext uri="{FF2B5EF4-FFF2-40B4-BE49-F238E27FC236}">
                <a16:creationId xmlns:a16="http://schemas.microsoft.com/office/drawing/2014/main" id="{BC037687-7C95-443B-92DD-4CB0937D4421}"/>
              </a:ext>
            </a:extLst>
          </p:cNvPr>
          <p:cNvSpPr>
            <a:spLocks noChangeShapeType="1"/>
          </p:cNvSpPr>
          <p:nvPr/>
        </p:nvSpPr>
        <p:spPr bwMode="auto">
          <a:xfrm>
            <a:off x="2057400" y="4876800"/>
            <a:ext cx="533400" cy="0"/>
          </a:xfrm>
          <a:prstGeom prst="line">
            <a:avLst/>
          </a:prstGeom>
          <a:noFill/>
          <a:ln w="3810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54281" name="Line 36">
            <a:extLst>
              <a:ext uri="{FF2B5EF4-FFF2-40B4-BE49-F238E27FC236}">
                <a16:creationId xmlns:a16="http://schemas.microsoft.com/office/drawing/2014/main" id="{C889CE32-FF6B-2A3A-9A72-309AC9734834}"/>
              </a:ext>
            </a:extLst>
          </p:cNvPr>
          <p:cNvSpPr>
            <a:spLocks noChangeShapeType="1"/>
          </p:cNvSpPr>
          <p:nvPr/>
        </p:nvSpPr>
        <p:spPr bwMode="auto">
          <a:xfrm>
            <a:off x="7772400" y="4876800"/>
            <a:ext cx="304800" cy="0"/>
          </a:xfrm>
          <a:prstGeom prst="line">
            <a:avLst/>
          </a:prstGeom>
          <a:noFill/>
          <a:ln w="38100">
            <a:solidFill>
              <a:srgbClr val="CC99FF"/>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54282" name="Line 37">
            <a:extLst>
              <a:ext uri="{FF2B5EF4-FFF2-40B4-BE49-F238E27FC236}">
                <a16:creationId xmlns:a16="http://schemas.microsoft.com/office/drawing/2014/main" id="{1AC4135C-305B-5BDC-58F7-7359EC5C54F8}"/>
              </a:ext>
            </a:extLst>
          </p:cNvPr>
          <p:cNvSpPr>
            <a:spLocks noChangeShapeType="1"/>
          </p:cNvSpPr>
          <p:nvPr/>
        </p:nvSpPr>
        <p:spPr bwMode="auto">
          <a:xfrm flipV="1">
            <a:off x="8077200" y="3657600"/>
            <a:ext cx="0" cy="1219200"/>
          </a:xfrm>
          <a:prstGeom prst="line">
            <a:avLst/>
          </a:prstGeom>
          <a:noFill/>
          <a:ln w="38100">
            <a:solidFill>
              <a:srgbClr val="CC99FF"/>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54283" name="Text Box 38">
            <a:extLst>
              <a:ext uri="{FF2B5EF4-FFF2-40B4-BE49-F238E27FC236}">
                <a16:creationId xmlns:a16="http://schemas.microsoft.com/office/drawing/2014/main" id="{413E8619-2A1E-F144-C9E2-DF6244E197F8}"/>
              </a:ext>
            </a:extLst>
          </p:cNvPr>
          <p:cNvSpPr txBox="1">
            <a:spLocks noChangeArrowheads="1"/>
          </p:cNvSpPr>
          <p:nvPr/>
        </p:nvSpPr>
        <p:spPr bwMode="auto">
          <a:xfrm>
            <a:off x="7620000" y="3076575"/>
            <a:ext cx="1143000" cy="609600"/>
          </a:xfrm>
          <a:prstGeom prst="rect">
            <a:avLst/>
          </a:prstGeom>
          <a:noFill/>
          <a:ln w="28575">
            <a:solidFill>
              <a:srgbClr val="CC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600">
                <a:cs typeface="Arial" panose="020B0604020202020204" pitchFamily="34" charset="0"/>
              </a:rPr>
              <a:t>Computed estimate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a:extLst>
              <a:ext uri="{FF2B5EF4-FFF2-40B4-BE49-F238E27FC236}">
                <a16:creationId xmlns:a16="http://schemas.microsoft.com/office/drawing/2014/main" id="{3D3EBCFF-D3EF-E54D-DBEF-3A9DCD1515F3}"/>
              </a:ext>
            </a:extLst>
          </p:cNvPr>
          <p:cNvSpPr txBox="1">
            <a:spLocks noChangeArrowheads="1"/>
          </p:cNvSpPr>
          <p:nvPr/>
        </p:nvSpPr>
        <p:spPr bwMode="auto">
          <a:xfrm>
            <a:off x="381000" y="4991100"/>
            <a:ext cx="4114800" cy="1562100"/>
          </a:xfrm>
          <a:prstGeom prst="rect">
            <a:avLst/>
          </a:prstGeom>
          <a:solidFill>
            <a:srgbClr val="CCFFFF"/>
          </a:solidFill>
          <a:ln w="9525">
            <a:solidFill>
              <a:schemeClr val="tx1"/>
            </a:solidFill>
            <a:miter lim="800000"/>
            <a:headEnd/>
            <a:tailEnd/>
          </a:ln>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zh-TW" sz="2400" b="1">
                <a:solidFill>
                  <a:srgbClr val="0000CC"/>
                </a:solidFill>
                <a:ea typeface="新細明體" panose="02020500000000000000" pitchFamily="18" charset="-120"/>
                <a:sym typeface="Symbol" pitchFamily="2" charset="2"/>
              </a:rPr>
              <a:t>Nonlinear Schrodinger Equation</a:t>
            </a:r>
            <a:endParaRPr lang="en-US" altLang="zh-TW" sz="2400">
              <a:solidFill>
                <a:srgbClr val="0000CC"/>
              </a:solidFill>
              <a:ea typeface="新細明體" panose="02020500000000000000" pitchFamily="18" charset="-120"/>
              <a:sym typeface="Symbol" pitchFamily="2" charset="2"/>
            </a:endParaRPr>
          </a:p>
          <a:p>
            <a:pPr algn="ctr" eaLnBrk="1" hangingPunct="1"/>
            <a:r>
              <a:rPr lang="en-US" altLang="zh-TW" sz="2400">
                <a:solidFill>
                  <a:srgbClr val="0000CC"/>
                </a:solidFill>
                <a:ea typeface="新細明體" panose="02020500000000000000" pitchFamily="18" charset="-120"/>
                <a:sym typeface="Symbol" pitchFamily="2" charset="2"/>
              </a:rPr>
              <a:t></a:t>
            </a:r>
            <a:r>
              <a:rPr lang="en-US" altLang="zh-TW" sz="2400" i="1" baseline="-25000">
                <a:solidFill>
                  <a:srgbClr val="0000CC"/>
                </a:solidFill>
                <a:ea typeface="新細明體" panose="02020500000000000000" pitchFamily="18" charset="-120"/>
              </a:rPr>
              <a:t>z </a:t>
            </a:r>
            <a:r>
              <a:rPr lang="en-US" altLang="zh-TW" sz="2400" i="1">
                <a:solidFill>
                  <a:srgbClr val="0000CC"/>
                </a:solidFill>
                <a:ea typeface="新細明體" panose="02020500000000000000" pitchFamily="18" charset="-120"/>
              </a:rPr>
              <a:t>A = j/</a:t>
            </a:r>
            <a:r>
              <a:rPr lang="en-US" altLang="zh-TW" sz="2400">
                <a:solidFill>
                  <a:srgbClr val="0000CC"/>
                </a:solidFill>
                <a:ea typeface="新細明體" panose="02020500000000000000" pitchFamily="18" charset="-120"/>
              </a:rPr>
              <a:t>2</a:t>
            </a:r>
            <a:r>
              <a:rPr lang="en-US" altLang="zh-TW" sz="2400" i="1">
                <a:solidFill>
                  <a:srgbClr val="0000CC"/>
                </a:solidFill>
                <a:ea typeface="新細明體" panose="02020500000000000000" pitchFamily="18" charset="-120"/>
              </a:rPr>
              <a:t>k</a:t>
            </a:r>
            <a:r>
              <a:rPr lang="en-US" altLang="zh-TW" sz="2400" i="1" baseline="-25000">
                <a:solidFill>
                  <a:srgbClr val="0000CC"/>
                </a:solidFill>
                <a:ea typeface="新細明體" panose="02020500000000000000" pitchFamily="18" charset="-120"/>
              </a:rPr>
              <a:t>0</a:t>
            </a:r>
            <a:r>
              <a:rPr lang="en-US" altLang="zh-TW" sz="2400">
                <a:solidFill>
                  <a:srgbClr val="0000CC"/>
                </a:solidFill>
                <a:ea typeface="新細明體" panose="02020500000000000000" pitchFamily="18" charset="-120"/>
                <a:sym typeface="Symbol" pitchFamily="2" charset="2"/>
              </a:rPr>
              <a:t></a:t>
            </a:r>
            <a:r>
              <a:rPr lang="en-US" altLang="zh-TW" sz="2400" i="1" baseline="30000">
                <a:solidFill>
                  <a:srgbClr val="0000CC"/>
                </a:solidFill>
                <a:ea typeface="新細明體" panose="02020500000000000000" pitchFamily="18" charset="-120"/>
                <a:sym typeface="Symbol" pitchFamily="2" charset="2"/>
              </a:rPr>
              <a:t>2</a:t>
            </a:r>
            <a:r>
              <a:rPr lang="en-US" altLang="zh-TW" sz="2400" i="1">
                <a:solidFill>
                  <a:srgbClr val="0000CC"/>
                </a:solidFill>
                <a:ea typeface="新細明體" panose="02020500000000000000" pitchFamily="18" charset="-120"/>
                <a:sym typeface="Symbol" pitchFamily="2" charset="2"/>
              </a:rPr>
              <a:t>A + j</a:t>
            </a:r>
            <a:r>
              <a:rPr lang="en-US" altLang="zh-TW" sz="2400" i="1">
                <a:solidFill>
                  <a:srgbClr val="0000CC"/>
                </a:solidFill>
                <a:ea typeface="新細明體" panose="02020500000000000000" pitchFamily="18" charset="-120"/>
              </a:rPr>
              <a:t>k</a:t>
            </a:r>
            <a:r>
              <a:rPr lang="en-US" altLang="zh-TW" sz="2400" i="1" baseline="-25000">
                <a:solidFill>
                  <a:srgbClr val="0000CC"/>
                </a:solidFill>
                <a:ea typeface="新細明體" panose="02020500000000000000" pitchFamily="18" charset="-120"/>
              </a:rPr>
              <a:t>0</a:t>
            </a:r>
            <a:r>
              <a:rPr lang="en-US" altLang="zh-TW" sz="2400" i="1" baseline="-25000">
                <a:solidFill>
                  <a:srgbClr val="0000CC"/>
                </a:solidFill>
                <a:ea typeface="新細明體" panose="02020500000000000000" pitchFamily="18" charset="-120"/>
                <a:sym typeface="Symbol" pitchFamily="2" charset="2"/>
              </a:rPr>
              <a:t></a:t>
            </a:r>
            <a:r>
              <a:rPr lang="en-US" altLang="zh-TW" sz="2400">
                <a:solidFill>
                  <a:srgbClr val="0000CC"/>
                </a:solidFill>
                <a:ea typeface="新細明體" panose="02020500000000000000" pitchFamily="18" charset="-120"/>
                <a:sym typeface="Symbol" pitchFamily="2" charset="2"/>
              </a:rPr>
              <a:t></a:t>
            </a:r>
            <a:r>
              <a:rPr lang="en-US" altLang="zh-TW" sz="2400" i="1">
                <a:solidFill>
                  <a:srgbClr val="0000CC"/>
                </a:solidFill>
                <a:ea typeface="新細明體" panose="02020500000000000000" pitchFamily="18" charset="-120"/>
                <a:sym typeface="Symbol" pitchFamily="2" charset="2"/>
              </a:rPr>
              <a:t>n</a:t>
            </a:r>
            <a:r>
              <a:rPr lang="en-US" altLang="zh-TW" sz="2400">
                <a:solidFill>
                  <a:srgbClr val="0000CC"/>
                </a:solidFill>
                <a:ea typeface="新細明體" panose="02020500000000000000" pitchFamily="18" charset="-120"/>
                <a:sym typeface="Symbol" pitchFamily="2" charset="2"/>
              </a:rPr>
              <a:t>(</a:t>
            </a:r>
            <a:r>
              <a:rPr lang="en-US" altLang="zh-TW" sz="2400" i="1">
                <a:solidFill>
                  <a:srgbClr val="0000CC"/>
                </a:solidFill>
                <a:ea typeface="新細明體" panose="02020500000000000000" pitchFamily="18" charset="-120"/>
                <a:sym typeface="Symbol" pitchFamily="2" charset="2"/>
              </a:rPr>
              <a:t>|A|</a:t>
            </a:r>
            <a:r>
              <a:rPr lang="en-US" altLang="zh-TW" sz="2400" i="1" baseline="30000">
                <a:solidFill>
                  <a:srgbClr val="0000CC"/>
                </a:solidFill>
                <a:ea typeface="新細明體" panose="02020500000000000000" pitchFamily="18" charset="-120"/>
                <a:sym typeface="Symbol" pitchFamily="2" charset="2"/>
              </a:rPr>
              <a:t>2</a:t>
            </a:r>
            <a:r>
              <a:rPr lang="en-US" altLang="zh-TW" sz="2400">
                <a:solidFill>
                  <a:srgbClr val="0000CC"/>
                </a:solidFill>
                <a:ea typeface="新細明體" panose="02020500000000000000" pitchFamily="18" charset="-120"/>
                <a:sym typeface="Symbol" pitchFamily="2" charset="2"/>
              </a:rPr>
              <a:t>)</a:t>
            </a:r>
            <a:r>
              <a:rPr lang="en-US" altLang="zh-TW" sz="2400" i="1">
                <a:solidFill>
                  <a:srgbClr val="0000CC"/>
                </a:solidFill>
                <a:ea typeface="新細明體" panose="02020500000000000000" pitchFamily="18" charset="-120"/>
                <a:sym typeface="Symbol" pitchFamily="2" charset="2"/>
              </a:rPr>
              <a:t>A</a:t>
            </a:r>
          </a:p>
          <a:p>
            <a:pPr algn="ctr" eaLnBrk="1" hangingPunct="1"/>
            <a:r>
              <a:rPr lang="en-US" altLang="zh-TW" sz="2400" i="1">
                <a:solidFill>
                  <a:srgbClr val="0000CC"/>
                </a:solidFill>
                <a:ea typeface="新細明體" panose="02020500000000000000" pitchFamily="18" charset="-120"/>
              </a:rPr>
              <a:t>A = |A| </a:t>
            </a:r>
            <a:r>
              <a:rPr lang="en-US" altLang="zh-TW" sz="2400">
                <a:solidFill>
                  <a:srgbClr val="0000CC"/>
                </a:solidFill>
                <a:ea typeface="新細明體" panose="02020500000000000000" pitchFamily="18" charset="-120"/>
              </a:rPr>
              <a:t>exp(</a:t>
            </a:r>
            <a:r>
              <a:rPr lang="en-US" altLang="zh-TW" sz="2400" i="1">
                <a:solidFill>
                  <a:srgbClr val="0000CC"/>
                </a:solidFill>
                <a:ea typeface="新細明體" panose="02020500000000000000" pitchFamily="18" charset="-120"/>
              </a:rPr>
              <a:t>j</a:t>
            </a:r>
            <a:r>
              <a:rPr lang="en-US" altLang="zh-TW" sz="2400" i="1">
                <a:solidFill>
                  <a:srgbClr val="0000CC"/>
                </a:solidFill>
                <a:ea typeface="新細明體" panose="02020500000000000000" pitchFamily="18" charset="-120"/>
                <a:sym typeface="Symbol" pitchFamily="2" charset="2"/>
              </a:rPr>
              <a:t></a:t>
            </a:r>
            <a:r>
              <a:rPr lang="en-US" altLang="zh-TW" sz="2400">
                <a:solidFill>
                  <a:srgbClr val="0000CC"/>
                </a:solidFill>
                <a:ea typeface="新細明體" panose="02020500000000000000" pitchFamily="18" charset="-120"/>
                <a:sym typeface="Symbol" pitchFamily="2" charset="2"/>
              </a:rPr>
              <a:t>)</a:t>
            </a:r>
          </a:p>
        </p:txBody>
      </p:sp>
      <p:sp>
        <p:nvSpPr>
          <p:cNvPr id="55299" name="Text Box 3">
            <a:extLst>
              <a:ext uri="{FF2B5EF4-FFF2-40B4-BE49-F238E27FC236}">
                <a16:creationId xmlns:a16="http://schemas.microsoft.com/office/drawing/2014/main" id="{BA85D427-B83F-25B0-2911-1B89F028DAA8}"/>
              </a:ext>
            </a:extLst>
          </p:cNvPr>
          <p:cNvSpPr txBox="1">
            <a:spLocks noChangeArrowheads="1"/>
          </p:cNvSpPr>
          <p:nvPr/>
        </p:nvSpPr>
        <p:spPr bwMode="auto">
          <a:xfrm>
            <a:off x="304800" y="304800"/>
            <a:ext cx="3124200" cy="1562100"/>
          </a:xfrm>
          <a:prstGeom prst="rect">
            <a:avLst/>
          </a:prstGeom>
          <a:solidFill>
            <a:srgbClr val="FFCC99"/>
          </a:solidFill>
          <a:ln w="9525">
            <a:solidFill>
              <a:schemeClr val="tx1"/>
            </a:solidFill>
            <a:miter lim="800000"/>
            <a:headEnd/>
            <a:tailEnd/>
          </a:ln>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zh-TW" sz="2400" b="1">
                <a:solidFill>
                  <a:srgbClr val="663300"/>
                </a:solidFill>
                <a:ea typeface="新細明體" panose="02020500000000000000" pitchFamily="18" charset="-120"/>
                <a:sym typeface="Symbol" pitchFamily="2" charset="2"/>
              </a:rPr>
              <a:t>Navier-Stokes Equations</a:t>
            </a:r>
            <a:endParaRPr lang="en-US" altLang="zh-TW" sz="2400">
              <a:solidFill>
                <a:srgbClr val="663300"/>
              </a:solidFill>
              <a:ea typeface="新細明體" panose="02020500000000000000" pitchFamily="18" charset="-120"/>
              <a:sym typeface="Symbol" pitchFamily="2" charset="2"/>
            </a:endParaRPr>
          </a:p>
          <a:p>
            <a:pPr algn="ctr" eaLnBrk="1" hangingPunct="1"/>
            <a:r>
              <a:rPr lang="en-US" altLang="zh-TW" sz="2400">
                <a:solidFill>
                  <a:srgbClr val="663300"/>
                </a:solidFill>
                <a:ea typeface="新細明體" panose="02020500000000000000" pitchFamily="18" charset="-120"/>
                <a:sym typeface="Symbol" pitchFamily="2" charset="2"/>
              </a:rPr>
              <a:t></a:t>
            </a:r>
            <a:r>
              <a:rPr lang="en-US" altLang="zh-TW" sz="2400" i="1" baseline="-25000">
                <a:solidFill>
                  <a:srgbClr val="663300"/>
                </a:solidFill>
                <a:ea typeface="新細明體" panose="02020500000000000000" pitchFamily="18" charset="-120"/>
              </a:rPr>
              <a:t>t </a:t>
            </a:r>
            <a:r>
              <a:rPr lang="en-US" altLang="zh-TW" sz="2400" i="1">
                <a:solidFill>
                  <a:srgbClr val="663300"/>
                </a:solidFill>
                <a:ea typeface="新細明體" panose="02020500000000000000" pitchFamily="18" charset="-120"/>
                <a:sym typeface="Symbol" pitchFamily="2" charset="2"/>
              </a:rPr>
              <a:t></a:t>
            </a:r>
            <a:r>
              <a:rPr lang="en-US" altLang="zh-TW" sz="2400" i="1">
                <a:solidFill>
                  <a:srgbClr val="663300"/>
                </a:solidFill>
                <a:ea typeface="新細明體" panose="02020500000000000000" pitchFamily="18" charset="-120"/>
              </a:rPr>
              <a:t> + </a:t>
            </a:r>
            <a:r>
              <a:rPr lang="en-US" altLang="zh-TW" sz="2400">
                <a:solidFill>
                  <a:srgbClr val="663300"/>
                </a:solidFill>
                <a:ea typeface="新細明體" panose="02020500000000000000" pitchFamily="18" charset="-120"/>
                <a:sym typeface="Symbol" pitchFamily="2" charset="2"/>
              </a:rPr>
              <a:t>  (</a:t>
            </a:r>
            <a:r>
              <a:rPr lang="en-US" altLang="zh-TW" sz="2400" i="1">
                <a:solidFill>
                  <a:srgbClr val="663300"/>
                </a:solidFill>
                <a:ea typeface="新細明體" panose="02020500000000000000" pitchFamily="18" charset="-120"/>
                <a:sym typeface="Symbol" pitchFamily="2" charset="2"/>
              </a:rPr>
              <a:t> </a:t>
            </a:r>
            <a:r>
              <a:rPr lang="en-US" altLang="zh-TW" sz="2400" b="1">
                <a:solidFill>
                  <a:srgbClr val="663300"/>
                </a:solidFill>
                <a:ea typeface="新細明體" panose="02020500000000000000" pitchFamily="18" charset="-120"/>
                <a:sym typeface="Symbol" pitchFamily="2" charset="2"/>
              </a:rPr>
              <a:t>v</a:t>
            </a:r>
            <a:r>
              <a:rPr lang="en-US" altLang="zh-TW" sz="2400">
                <a:solidFill>
                  <a:srgbClr val="663300"/>
                </a:solidFill>
                <a:ea typeface="新細明體" panose="02020500000000000000" pitchFamily="18" charset="-120"/>
                <a:sym typeface="Symbol" pitchFamily="2" charset="2"/>
              </a:rPr>
              <a:t>)</a:t>
            </a:r>
            <a:r>
              <a:rPr lang="en-US" altLang="zh-TW" sz="2400" i="1">
                <a:solidFill>
                  <a:srgbClr val="663300"/>
                </a:solidFill>
                <a:ea typeface="新細明體" panose="02020500000000000000" pitchFamily="18" charset="-120"/>
                <a:sym typeface="Symbol" pitchFamily="2" charset="2"/>
              </a:rPr>
              <a:t> = </a:t>
            </a:r>
            <a:r>
              <a:rPr lang="en-US" altLang="zh-TW" sz="2400">
                <a:solidFill>
                  <a:srgbClr val="663300"/>
                </a:solidFill>
                <a:ea typeface="新細明體" panose="02020500000000000000" pitchFamily="18" charset="-120"/>
                <a:sym typeface="Symbol" pitchFamily="2" charset="2"/>
              </a:rPr>
              <a:t>0</a:t>
            </a:r>
          </a:p>
          <a:p>
            <a:pPr algn="ctr" eaLnBrk="1" hangingPunct="1"/>
            <a:r>
              <a:rPr lang="en-US" altLang="zh-TW" sz="2400">
                <a:solidFill>
                  <a:srgbClr val="663300"/>
                </a:solidFill>
                <a:ea typeface="新細明體" panose="02020500000000000000" pitchFamily="18" charset="-120"/>
                <a:sym typeface="Symbol" pitchFamily="2" charset="2"/>
              </a:rPr>
              <a:t></a:t>
            </a:r>
            <a:r>
              <a:rPr lang="en-US" altLang="zh-TW" sz="2400" i="1" baseline="-25000">
                <a:solidFill>
                  <a:srgbClr val="663300"/>
                </a:solidFill>
                <a:ea typeface="新細明體" panose="02020500000000000000" pitchFamily="18" charset="-120"/>
              </a:rPr>
              <a:t>t</a:t>
            </a:r>
            <a:r>
              <a:rPr lang="en-US" altLang="zh-TW" sz="2400" i="1">
                <a:solidFill>
                  <a:srgbClr val="663300"/>
                </a:solidFill>
                <a:ea typeface="新細明體" panose="02020500000000000000" pitchFamily="18" charset="-120"/>
              </a:rPr>
              <a:t> </a:t>
            </a:r>
            <a:r>
              <a:rPr lang="en-US" altLang="zh-TW" sz="2400" b="1">
                <a:solidFill>
                  <a:srgbClr val="663300"/>
                </a:solidFill>
                <a:ea typeface="新細明體" panose="02020500000000000000" pitchFamily="18" charset="-120"/>
                <a:sym typeface="Symbol" pitchFamily="2" charset="2"/>
              </a:rPr>
              <a:t>v</a:t>
            </a:r>
            <a:r>
              <a:rPr lang="en-US" altLang="zh-TW" sz="2400" i="1">
                <a:solidFill>
                  <a:srgbClr val="663300"/>
                </a:solidFill>
                <a:ea typeface="新細明體" panose="02020500000000000000" pitchFamily="18" charset="-120"/>
              </a:rPr>
              <a:t> + </a:t>
            </a:r>
            <a:r>
              <a:rPr lang="en-US" altLang="zh-TW" sz="2400">
                <a:solidFill>
                  <a:srgbClr val="663300"/>
                </a:solidFill>
                <a:ea typeface="新細明體" panose="02020500000000000000" pitchFamily="18" charset="-120"/>
              </a:rPr>
              <a:t>(</a:t>
            </a:r>
            <a:r>
              <a:rPr lang="en-US" altLang="zh-TW" sz="2400" b="1">
                <a:solidFill>
                  <a:srgbClr val="663300"/>
                </a:solidFill>
                <a:ea typeface="新細明體" panose="02020500000000000000" pitchFamily="18" charset="-120"/>
                <a:sym typeface="Symbol" pitchFamily="2" charset="2"/>
              </a:rPr>
              <a:t>v</a:t>
            </a:r>
            <a:r>
              <a:rPr lang="en-US" altLang="zh-TW" sz="2400" i="1">
                <a:solidFill>
                  <a:srgbClr val="663300"/>
                </a:solidFill>
                <a:ea typeface="新細明體" panose="02020500000000000000" pitchFamily="18" charset="-120"/>
              </a:rPr>
              <a:t> </a:t>
            </a:r>
            <a:r>
              <a:rPr lang="en-US" altLang="zh-TW" sz="2400">
                <a:solidFill>
                  <a:srgbClr val="663300"/>
                </a:solidFill>
                <a:ea typeface="新細明體" panose="02020500000000000000" pitchFamily="18" charset="-120"/>
                <a:sym typeface="Symbol" pitchFamily="2" charset="2"/>
              </a:rPr>
              <a:t></a:t>
            </a:r>
            <a:r>
              <a:rPr lang="en-US" altLang="zh-TW" sz="2400" i="1">
                <a:solidFill>
                  <a:srgbClr val="663300"/>
                </a:solidFill>
                <a:ea typeface="新細明體" panose="02020500000000000000" pitchFamily="18" charset="-120"/>
              </a:rPr>
              <a:t> </a:t>
            </a:r>
            <a:r>
              <a:rPr lang="en-US" altLang="zh-TW" sz="2400">
                <a:solidFill>
                  <a:srgbClr val="663300"/>
                </a:solidFill>
                <a:ea typeface="新細明體" panose="02020500000000000000" pitchFamily="18" charset="-120"/>
                <a:sym typeface="Symbol" pitchFamily="2" charset="2"/>
              </a:rPr>
              <a:t>)</a:t>
            </a:r>
            <a:r>
              <a:rPr lang="en-US" altLang="zh-TW" sz="2400" b="1">
                <a:solidFill>
                  <a:srgbClr val="663300"/>
                </a:solidFill>
                <a:ea typeface="新細明體" panose="02020500000000000000" pitchFamily="18" charset="-120"/>
                <a:sym typeface="Symbol" pitchFamily="2" charset="2"/>
              </a:rPr>
              <a:t>v</a:t>
            </a:r>
            <a:r>
              <a:rPr lang="en-US" altLang="zh-TW" sz="2400" i="1">
                <a:solidFill>
                  <a:srgbClr val="663300"/>
                </a:solidFill>
                <a:ea typeface="新細明體" panose="02020500000000000000" pitchFamily="18" charset="-120"/>
                <a:sym typeface="Symbol" pitchFamily="2" charset="2"/>
              </a:rPr>
              <a:t> = -</a:t>
            </a:r>
            <a:r>
              <a:rPr lang="en-US" altLang="zh-TW" sz="2400">
                <a:solidFill>
                  <a:srgbClr val="663300"/>
                </a:solidFill>
                <a:ea typeface="新細明體" panose="02020500000000000000" pitchFamily="18" charset="-120"/>
                <a:sym typeface="Symbol" pitchFamily="2" charset="2"/>
              </a:rPr>
              <a:t></a:t>
            </a:r>
            <a:r>
              <a:rPr lang="en-US" altLang="zh-TW" sz="2400" i="1">
                <a:solidFill>
                  <a:srgbClr val="663300"/>
                </a:solidFill>
                <a:ea typeface="新細明體" panose="02020500000000000000" pitchFamily="18" charset="-120"/>
                <a:sym typeface="Symbol" pitchFamily="2" charset="2"/>
              </a:rPr>
              <a:t>P</a:t>
            </a:r>
            <a:r>
              <a:rPr lang="en-US" altLang="zh-TW" sz="2400">
                <a:solidFill>
                  <a:srgbClr val="663300"/>
                </a:solidFill>
                <a:ea typeface="新細明體" panose="02020500000000000000" pitchFamily="18" charset="-120"/>
                <a:sym typeface="Symbol" pitchFamily="2" charset="2"/>
              </a:rPr>
              <a:t>/</a:t>
            </a:r>
            <a:r>
              <a:rPr lang="en-US" altLang="zh-TW" sz="2400" i="1">
                <a:solidFill>
                  <a:srgbClr val="663300"/>
                </a:solidFill>
                <a:ea typeface="新細明體" panose="02020500000000000000" pitchFamily="18" charset="-120"/>
                <a:sym typeface="Symbol" pitchFamily="2" charset="2"/>
              </a:rPr>
              <a:t></a:t>
            </a:r>
          </a:p>
        </p:txBody>
      </p:sp>
      <p:pic>
        <p:nvPicPr>
          <p:cNvPr id="55300" name="Picture 4" descr="A Vortex Street in the Arctic">
            <a:hlinkClick r:id="rId3"/>
            <a:extLst>
              <a:ext uri="{FF2B5EF4-FFF2-40B4-BE49-F238E27FC236}">
                <a16:creationId xmlns:a16="http://schemas.microsoft.com/office/drawing/2014/main" id="{1BFD1B59-E270-A712-392E-C4589FD6E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3587"/>
          <a:stretch>
            <a:fillRect/>
          </a:stretch>
        </p:blipFill>
        <p:spPr bwMode="auto">
          <a:xfrm>
            <a:off x="4648200" y="173038"/>
            <a:ext cx="4343400"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5">
            <a:extLst>
              <a:ext uri="{FF2B5EF4-FFF2-40B4-BE49-F238E27FC236}">
                <a16:creationId xmlns:a16="http://schemas.microsoft.com/office/drawing/2014/main" id="{16DC69BA-A2E1-945C-281B-1D12E9677F78}"/>
              </a:ext>
            </a:extLst>
          </p:cNvPr>
          <p:cNvSpPr txBox="1">
            <a:spLocks noChangeArrowheads="1"/>
          </p:cNvSpPr>
          <p:nvPr/>
        </p:nvSpPr>
        <p:spPr bwMode="auto">
          <a:xfrm>
            <a:off x="642938" y="2686050"/>
            <a:ext cx="1490662" cy="1123950"/>
          </a:xfrm>
          <a:prstGeom prst="rect">
            <a:avLst/>
          </a:prstGeom>
          <a:solidFill>
            <a:schemeClr val="tx1"/>
          </a:solidFill>
          <a:ln w="57150">
            <a:solidFill>
              <a:srgbClr val="FF0000"/>
            </a:solidFill>
            <a:miter lim="800000"/>
            <a:headEnd/>
            <a:tailEnd/>
          </a:ln>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zh-TW" sz="3200" i="1">
                <a:solidFill>
                  <a:srgbClr val="663300"/>
                </a:solidFill>
                <a:ea typeface="新細明體" panose="02020500000000000000" pitchFamily="18" charset="-120"/>
                <a:sym typeface="Symbol" pitchFamily="2" charset="2"/>
              </a:rPr>
              <a:t></a:t>
            </a:r>
            <a:r>
              <a:rPr lang="en-US" altLang="zh-TW" sz="3200" i="1">
                <a:solidFill>
                  <a:srgbClr val="663300"/>
                </a:solidFill>
                <a:ea typeface="新細明體" panose="02020500000000000000" pitchFamily="18" charset="-120"/>
              </a:rPr>
              <a:t> =|A|</a:t>
            </a:r>
            <a:r>
              <a:rPr lang="en-US" altLang="zh-TW" sz="3200" i="1" baseline="30000">
                <a:solidFill>
                  <a:srgbClr val="663300"/>
                </a:solidFill>
                <a:ea typeface="新細明體" panose="02020500000000000000" pitchFamily="18" charset="-120"/>
              </a:rPr>
              <a:t>2</a:t>
            </a:r>
          </a:p>
          <a:p>
            <a:pPr algn="ctr" eaLnBrk="1" hangingPunct="1"/>
            <a:r>
              <a:rPr lang="en-US" altLang="zh-TW" sz="3200" b="1">
                <a:solidFill>
                  <a:srgbClr val="663300"/>
                </a:solidFill>
                <a:ea typeface="新細明體" panose="02020500000000000000" pitchFamily="18" charset="-120"/>
                <a:sym typeface="Symbol" pitchFamily="2" charset="2"/>
              </a:rPr>
              <a:t>v</a:t>
            </a:r>
            <a:r>
              <a:rPr lang="en-US" altLang="en-CH" sz="3200">
                <a:ea typeface="新細明體" panose="02020500000000000000" pitchFamily="18" charset="-120"/>
              </a:rPr>
              <a:t> </a:t>
            </a:r>
            <a:r>
              <a:rPr lang="en-US" altLang="en-CH" sz="3200" i="1">
                <a:solidFill>
                  <a:srgbClr val="663300"/>
                </a:solidFill>
                <a:ea typeface="新細明體" panose="02020500000000000000" pitchFamily="18" charset="-120"/>
              </a:rPr>
              <a:t>= </a:t>
            </a:r>
            <a:r>
              <a:rPr lang="en-US" altLang="zh-TW" sz="3200">
                <a:solidFill>
                  <a:srgbClr val="663300"/>
                </a:solidFill>
                <a:ea typeface="新細明體" panose="02020500000000000000" pitchFamily="18" charset="-120"/>
                <a:sym typeface="Symbol" pitchFamily="2" charset="2"/>
              </a:rPr>
              <a:t></a:t>
            </a:r>
            <a:r>
              <a:rPr lang="en-US" altLang="zh-TW" sz="3200" i="1">
                <a:solidFill>
                  <a:srgbClr val="3333FF"/>
                </a:solidFill>
                <a:ea typeface="新細明體" panose="02020500000000000000" pitchFamily="18" charset="-120"/>
                <a:sym typeface="Symbol" pitchFamily="2" charset="2"/>
              </a:rPr>
              <a:t></a:t>
            </a:r>
            <a:endParaRPr lang="en-US" altLang="en-CH" sz="3200" i="1">
              <a:solidFill>
                <a:srgbClr val="3333FF"/>
              </a:solidFill>
              <a:ea typeface="新細明體" panose="02020500000000000000" pitchFamily="18" charset="-120"/>
              <a:sym typeface="Symbol" pitchFamily="2" charset="2"/>
            </a:endParaRPr>
          </a:p>
        </p:txBody>
      </p:sp>
      <p:sp>
        <p:nvSpPr>
          <p:cNvPr id="55302" name="Line 6">
            <a:extLst>
              <a:ext uri="{FF2B5EF4-FFF2-40B4-BE49-F238E27FC236}">
                <a16:creationId xmlns:a16="http://schemas.microsoft.com/office/drawing/2014/main" id="{90C5A483-9091-7ABB-B6B0-4152F15F5ED2}"/>
              </a:ext>
            </a:extLst>
          </p:cNvPr>
          <p:cNvSpPr>
            <a:spLocks noChangeShapeType="1"/>
          </p:cNvSpPr>
          <p:nvPr/>
        </p:nvSpPr>
        <p:spPr bwMode="auto">
          <a:xfrm flipH="1">
            <a:off x="2438400" y="2133600"/>
            <a:ext cx="152400" cy="2438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endParaRPr lang="en-CH"/>
          </a:p>
        </p:txBody>
      </p:sp>
      <p:sp>
        <p:nvSpPr>
          <p:cNvPr id="55303" name="Line 7">
            <a:extLst>
              <a:ext uri="{FF2B5EF4-FFF2-40B4-BE49-F238E27FC236}">
                <a16:creationId xmlns:a16="http://schemas.microsoft.com/office/drawing/2014/main" id="{385DC12B-2068-A744-B275-1BB6F0F3EE29}"/>
              </a:ext>
            </a:extLst>
          </p:cNvPr>
          <p:cNvSpPr>
            <a:spLocks noChangeShapeType="1"/>
          </p:cNvSpPr>
          <p:nvPr/>
        </p:nvSpPr>
        <p:spPr bwMode="auto">
          <a:xfrm>
            <a:off x="2362200" y="2209800"/>
            <a:ext cx="0" cy="2438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CH"/>
          </a:p>
        </p:txBody>
      </p:sp>
      <p:sp>
        <p:nvSpPr>
          <p:cNvPr id="55304" name="Line 8">
            <a:extLst>
              <a:ext uri="{FF2B5EF4-FFF2-40B4-BE49-F238E27FC236}">
                <a16:creationId xmlns:a16="http://schemas.microsoft.com/office/drawing/2014/main" id="{0E542B64-092F-AD63-76F6-42E66DF60E37}"/>
              </a:ext>
            </a:extLst>
          </p:cNvPr>
          <p:cNvSpPr>
            <a:spLocks noChangeShapeType="1"/>
          </p:cNvSpPr>
          <p:nvPr/>
        </p:nvSpPr>
        <p:spPr bwMode="auto">
          <a:xfrm>
            <a:off x="3657600" y="1066800"/>
            <a:ext cx="762000"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spAutoFit/>
          </a:bodyPr>
          <a:lstStyle/>
          <a:p>
            <a:endParaRPr lang="en-CH"/>
          </a:p>
        </p:txBody>
      </p:sp>
      <p:sp>
        <p:nvSpPr>
          <p:cNvPr id="55305" name="Line 9">
            <a:extLst>
              <a:ext uri="{FF2B5EF4-FFF2-40B4-BE49-F238E27FC236}">
                <a16:creationId xmlns:a16="http://schemas.microsoft.com/office/drawing/2014/main" id="{6E9FD049-003B-7932-B73C-A22938CC32AD}"/>
              </a:ext>
            </a:extLst>
          </p:cNvPr>
          <p:cNvSpPr>
            <a:spLocks noChangeShapeType="1"/>
          </p:cNvSpPr>
          <p:nvPr/>
        </p:nvSpPr>
        <p:spPr bwMode="auto">
          <a:xfrm>
            <a:off x="4724400" y="5715000"/>
            <a:ext cx="762000"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spAutoFit/>
          </a:bodyPr>
          <a:lstStyle/>
          <a:p>
            <a:endParaRPr lang="en-CH"/>
          </a:p>
        </p:txBody>
      </p:sp>
      <p:sp>
        <p:nvSpPr>
          <p:cNvPr id="55306" name="Line 10">
            <a:extLst>
              <a:ext uri="{FF2B5EF4-FFF2-40B4-BE49-F238E27FC236}">
                <a16:creationId xmlns:a16="http://schemas.microsoft.com/office/drawing/2014/main" id="{96C7E4CD-F871-95E9-9746-913719A0BDDB}"/>
              </a:ext>
            </a:extLst>
          </p:cNvPr>
          <p:cNvSpPr>
            <a:spLocks noChangeShapeType="1"/>
          </p:cNvSpPr>
          <p:nvPr/>
        </p:nvSpPr>
        <p:spPr bwMode="auto">
          <a:xfrm>
            <a:off x="7086600" y="2667000"/>
            <a:ext cx="0" cy="1676400"/>
          </a:xfrm>
          <a:prstGeom prst="line">
            <a:avLst/>
          </a:prstGeom>
          <a:noFill/>
          <a:ln w="57150" cap="rnd">
            <a:solidFill>
              <a:srgbClr val="FF0000"/>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spAutoFit/>
          </a:bodyPr>
          <a:lstStyle/>
          <a:p>
            <a:endParaRPr lang="en-CH"/>
          </a:p>
        </p:txBody>
      </p:sp>
      <p:sp>
        <p:nvSpPr>
          <p:cNvPr id="55307" name="Text Box 11">
            <a:extLst>
              <a:ext uri="{FF2B5EF4-FFF2-40B4-BE49-F238E27FC236}">
                <a16:creationId xmlns:a16="http://schemas.microsoft.com/office/drawing/2014/main" id="{C1399B4B-A170-C4C5-584E-22F47C752751}"/>
              </a:ext>
            </a:extLst>
          </p:cNvPr>
          <p:cNvSpPr txBox="1">
            <a:spLocks noChangeArrowheads="1"/>
          </p:cNvSpPr>
          <p:nvPr/>
        </p:nvSpPr>
        <p:spPr bwMode="auto">
          <a:xfrm>
            <a:off x="7375525" y="3063875"/>
            <a:ext cx="466725" cy="63658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3200">
                <a:latin typeface="Arial" panose="020B0604020202020204" pitchFamily="34" charset="0"/>
                <a:cs typeface="Arial" panose="020B0604020202020204" pitchFamily="34" charset="0"/>
              </a:rPr>
              <a:t>?</a:t>
            </a:r>
          </a:p>
        </p:txBody>
      </p:sp>
      <p:pic>
        <p:nvPicPr>
          <p:cNvPr id="55308" name="Picture 12" descr="positive_intensity_color">
            <a:extLst>
              <a:ext uri="{FF2B5EF4-FFF2-40B4-BE49-F238E27FC236}">
                <a16:creationId xmlns:a16="http://schemas.microsoft.com/office/drawing/2014/main" id="{93B29AC6-699A-C624-1191-179A37A7C7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572000"/>
            <a:ext cx="3200400"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vortex_street_momentum">
            <a:extLst>
              <a:ext uri="{FF2B5EF4-FFF2-40B4-BE49-F238E27FC236}">
                <a16:creationId xmlns:a16="http://schemas.microsoft.com/office/drawing/2014/main" id="{A1899CB3-6CCC-8BE8-DD6C-6FE8BC8F0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116013"/>
            <a:ext cx="4267200"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vortex_street_fluid">
            <a:extLst>
              <a:ext uri="{FF2B5EF4-FFF2-40B4-BE49-F238E27FC236}">
                <a16:creationId xmlns:a16="http://schemas.microsoft.com/office/drawing/2014/main" id="{103AB33A-CD5B-A6CC-7716-C0246F587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191000"/>
            <a:ext cx="60960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4">
            <a:extLst>
              <a:ext uri="{FF2B5EF4-FFF2-40B4-BE49-F238E27FC236}">
                <a16:creationId xmlns:a16="http://schemas.microsoft.com/office/drawing/2014/main" id="{62BCC058-B2EC-5B41-2BD4-1AD56FA9EE0A}"/>
              </a:ext>
            </a:extLst>
          </p:cNvPr>
          <p:cNvSpPr txBox="1">
            <a:spLocks noChangeArrowheads="1"/>
          </p:cNvSpPr>
          <p:nvPr/>
        </p:nvSpPr>
        <p:spPr bwMode="auto">
          <a:xfrm>
            <a:off x="441325" y="4713288"/>
            <a:ext cx="19859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solidFill>
                  <a:schemeClr val="tx2"/>
                </a:solidFill>
                <a:latin typeface="Arial" panose="020B0604020202020204" pitchFamily="34" charset="0"/>
                <a:cs typeface="Arial" panose="020B0604020202020204" pitchFamily="34" charset="0"/>
              </a:rPr>
              <a:t>Fluidics </a:t>
            </a:r>
          </a:p>
          <a:p>
            <a:pPr eaLnBrk="1" hangingPunct="1"/>
            <a:r>
              <a:rPr lang="en-US" altLang="en-CH" sz="2800">
                <a:solidFill>
                  <a:schemeClr val="tx2"/>
                </a:solidFill>
                <a:latin typeface="Arial" panose="020B0604020202020204" pitchFamily="34" charset="0"/>
                <a:cs typeface="Arial" panose="020B0604020202020204" pitchFamily="34" charset="0"/>
              </a:rPr>
              <a:t>Experiment</a:t>
            </a:r>
          </a:p>
        </p:txBody>
      </p:sp>
      <p:sp>
        <p:nvSpPr>
          <p:cNvPr id="67589" name="Text Box 5">
            <a:extLst>
              <a:ext uri="{FF2B5EF4-FFF2-40B4-BE49-F238E27FC236}">
                <a16:creationId xmlns:a16="http://schemas.microsoft.com/office/drawing/2014/main" id="{E187974D-A307-9DE2-A06D-6E777F45E3F4}"/>
              </a:ext>
            </a:extLst>
          </p:cNvPr>
          <p:cNvSpPr txBox="1">
            <a:spLocks noChangeArrowheads="1"/>
          </p:cNvSpPr>
          <p:nvPr/>
        </p:nvSpPr>
        <p:spPr bwMode="auto">
          <a:xfrm>
            <a:off x="381000" y="1730375"/>
            <a:ext cx="18478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solidFill>
                  <a:schemeClr val="tx2"/>
                </a:solidFill>
                <a:latin typeface="Arial" panose="020B0604020202020204" pitchFamily="34" charset="0"/>
                <a:cs typeface="Arial" panose="020B0604020202020204" pitchFamily="34" charset="0"/>
              </a:rPr>
              <a:t>Optical </a:t>
            </a:r>
          </a:p>
          <a:p>
            <a:pPr eaLnBrk="1" hangingPunct="1"/>
            <a:r>
              <a:rPr lang="en-US" altLang="en-CH" sz="2800">
                <a:solidFill>
                  <a:schemeClr val="tx2"/>
                </a:solidFill>
                <a:latin typeface="Arial" panose="020B0604020202020204" pitchFamily="34" charset="0"/>
                <a:cs typeface="Arial" panose="020B0604020202020204" pitchFamily="34" charset="0"/>
              </a:rPr>
              <a:t>Simulation</a:t>
            </a:r>
          </a:p>
        </p:txBody>
      </p:sp>
      <p:sp>
        <p:nvSpPr>
          <p:cNvPr id="67590" name="Text Box 6">
            <a:extLst>
              <a:ext uri="{FF2B5EF4-FFF2-40B4-BE49-F238E27FC236}">
                <a16:creationId xmlns:a16="http://schemas.microsoft.com/office/drawing/2014/main" id="{F66DDC64-996A-171F-F314-7ED4AAB1820C}"/>
              </a:ext>
            </a:extLst>
          </p:cNvPr>
          <p:cNvSpPr txBox="1">
            <a:spLocks noChangeArrowheads="1"/>
          </p:cNvSpPr>
          <p:nvPr/>
        </p:nvSpPr>
        <p:spPr bwMode="auto">
          <a:xfrm>
            <a:off x="2498725" y="69850"/>
            <a:ext cx="314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4000">
                <a:solidFill>
                  <a:schemeClr val="tx2"/>
                </a:solidFill>
                <a:latin typeface="Arial" panose="020B0604020202020204" pitchFamily="34" charset="0"/>
                <a:cs typeface="Arial" panose="020B0604020202020204" pitchFamily="34" charset="0"/>
              </a:rPr>
              <a:t>Vortex Street</a:t>
            </a:r>
            <a:endParaRPr lang="en-US" altLang="en-CH" sz="3200" b="1">
              <a:solidFill>
                <a:schemeClr val="tx2"/>
              </a:solidFill>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
            <a:extLst>
              <a:ext uri="{FF2B5EF4-FFF2-40B4-BE49-F238E27FC236}">
                <a16:creationId xmlns:a16="http://schemas.microsoft.com/office/drawing/2014/main" id="{B1C4F948-1549-6625-F2B2-AB13560F6671}"/>
              </a:ext>
            </a:extLst>
          </p:cNvPr>
          <p:cNvSpPr>
            <a:spLocks noChangeArrowheads="1"/>
          </p:cNvSpPr>
          <p:nvPr/>
        </p:nvSpPr>
        <p:spPr bwMode="auto">
          <a:xfrm>
            <a:off x="2819400" y="4953000"/>
            <a:ext cx="304800" cy="1676400"/>
          </a:xfrm>
          <a:prstGeom prst="can">
            <a:avLst>
              <a:gd name="adj" fmla="val 1375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69635" name="AutoShape 3">
            <a:extLst>
              <a:ext uri="{FF2B5EF4-FFF2-40B4-BE49-F238E27FC236}">
                <a16:creationId xmlns:a16="http://schemas.microsoft.com/office/drawing/2014/main" id="{45E35D3F-C52A-58EF-854F-4DFC26BC1A50}"/>
              </a:ext>
            </a:extLst>
          </p:cNvPr>
          <p:cNvSpPr>
            <a:spLocks noChangeArrowheads="1"/>
          </p:cNvSpPr>
          <p:nvPr/>
        </p:nvSpPr>
        <p:spPr bwMode="auto">
          <a:xfrm rot="5400000">
            <a:off x="1009650" y="2305050"/>
            <a:ext cx="1295400" cy="4229100"/>
          </a:xfrm>
          <a:prstGeom prst="can">
            <a:avLst>
              <a:gd name="adj" fmla="val 6065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pic>
        <p:nvPicPr>
          <p:cNvPr id="69636" name="Picture 4" descr="windtunnel">
            <a:extLst>
              <a:ext uri="{FF2B5EF4-FFF2-40B4-BE49-F238E27FC236}">
                <a16:creationId xmlns:a16="http://schemas.microsoft.com/office/drawing/2014/main" id="{87236CE4-D1DA-C884-AAE4-A421E6F4A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95400"/>
            <a:ext cx="38100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5">
            <a:extLst>
              <a:ext uri="{FF2B5EF4-FFF2-40B4-BE49-F238E27FC236}">
                <a16:creationId xmlns:a16="http://schemas.microsoft.com/office/drawing/2014/main" id="{D80DFE77-B0C0-A4BC-2FD5-3D1A1B92BB64}"/>
              </a:ext>
            </a:extLst>
          </p:cNvPr>
          <p:cNvSpPr txBox="1">
            <a:spLocks noChangeArrowheads="1"/>
          </p:cNvSpPr>
          <p:nvPr/>
        </p:nvSpPr>
        <p:spPr bwMode="auto">
          <a:xfrm>
            <a:off x="2819400" y="304800"/>
            <a:ext cx="28670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4000">
                <a:solidFill>
                  <a:schemeClr val="tx2"/>
                </a:solidFill>
                <a:latin typeface="Arial" panose="020B0604020202020204" pitchFamily="34" charset="0"/>
                <a:cs typeface="Arial" panose="020B0604020202020204" pitchFamily="34" charset="0"/>
              </a:rPr>
              <a:t>Wind tunnel</a:t>
            </a:r>
          </a:p>
        </p:txBody>
      </p:sp>
      <p:sp>
        <p:nvSpPr>
          <p:cNvPr id="69638" name="Text Box 6">
            <a:extLst>
              <a:ext uri="{FF2B5EF4-FFF2-40B4-BE49-F238E27FC236}">
                <a16:creationId xmlns:a16="http://schemas.microsoft.com/office/drawing/2014/main" id="{BC752D9F-FC18-3F48-A3E1-48E9C11FAF7C}"/>
              </a:ext>
            </a:extLst>
          </p:cNvPr>
          <p:cNvSpPr txBox="1">
            <a:spLocks noChangeArrowheads="1"/>
          </p:cNvSpPr>
          <p:nvPr/>
        </p:nvSpPr>
        <p:spPr bwMode="auto">
          <a:xfrm>
            <a:off x="1447800" y="4419600"/>
            <a:ext cx="61483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CH" sz="2000">
              <a:latin typeface="Arial" panose="020B0604020202020204" pitchFamily="34" charset="0"/>
              <a:cs typeface="Arial" panose="020B0604020202020204" pitchFamily="34" charset="0"/>
            </a:endParaRPr>
          </a:p>
          <a:p>
            <a:pPr lvl="1" eaLnBrk="1" hangingPunct="1"/>
            <a:r>
              <a:rPr lang="en-US" altLang="en-CH" sz="2000">
                <a:latin typeface="Arial" panose="020B0604020202020204" pitchFamily="34" charset="0"/>
                <a:cs typeface="Arial" panose="020B0604020202020204" pitchFamily="34" charset="0"/>
              </a:rPr>
              <a:t>Reynolds number:    R=(velocity)(size)/(viscocity)</a:t>
            </a:r>
          </a:p>
          <a:p>
            <a:pPr lvl="1" eaLnBrk="1" hangingPunct="1"/>
            <a:endParaRPr lang="en-US" altLang="en-CH" sz="2000">
              <a:latin typeface="Arial" panose="020B0604020202020204" pitchFamily="34" charset="0"/>
              <a:cs typeface="Arial" panose="020B0604020202020204" pitchFamily="34" charset="0"/>
            </a:endParaRPr>
          </a:p>
          <a:p>
            <a:pPr lvl="1" eaLnBrk="1" hangingPunct="1"/>
            <a:r>
              <a:rPr lang="en-US" altLang="en-CH" sz="2000">
                <a:latin typeface="Arial" panose="020B0604020202020204" pitchFamily="34" charset="0"/>
                <a:cs typeface="Arial" panose="020B0604020202020204" pitchFamily="34" charset="0"/>
              </a:rPr>
              <a:t>Small, faster system exhibits similar behavior</a:t>
            </a:r>
          </a:p>
          <a:p>
            <a:pPr eaLnBrk="1" hangingPunct="1"/>
            <a:endParaRPr lang="en-US" altLang="en-CH" sz="2000">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B68F3-B409-1B46-AB42-C0813A59EA4A}"/>
              </a:ext>
            </a:extLst>
          </p:cNvPr>
          <p:cNvSpPr>
            <a:spLocks noGrp="1"/>
          </p:cNvSpPr>
          <p:nvPr>
            <p:ph type="title"/>
          </p:nvPr>
        </p:nvSpPr>
        <p:spPr/>
        <p:txBody>
          <a:bodyPr/>
          <a:lstStyle/>
          <a:p>
            <a:pPr algn="ctr"/>
            <a:r>
              <a:rPr lang="en-CH" dirty="0">
                <a:solidFill>
                  <a:srgbClr val="0070C0"/>
                </a:solidFill>
              </a:rPr>
              <a:t>Why optical neural networks?</a:t>
            </a:r>
          </a:p>
        </p:txBody>
      </p:sp>
      <p:sp>
        <p:nvSpPr>
          <p:cNvPr id="3" name="Content Placeholder 2">
            <a:extLst>
              <a:ext uri="{FF2B5EF4-FFF2-40B4-BE49-F238E27FC236}">
                <a16:creationId xmlns:a16="http://schemas.microsoft.com/office/drawing/2014/main" id="{1148CCFB-C3DD-1C46-AE32-57696523E1B5}"/>
              </a:ext>
            </a:extLst>
          </p:cNvPr>
          <p:cNvSpPr>
            <a:spLocks noGrp="1"/>
          </p:cNvSpPr>
          <p:nvPr>
            <p:ph idx="1"/>
          </p:nvPr>
        </p:nvSpPr>
        <p:spPr/>
        <p:txBody>
          <a:bodyPr/>
          <a:lstStyle/>
          <a:p>
            <a:pPr marL="0" indent="0" algn="ctr">
              <a:buNone/>
            </a:pPr>
            <a:r>
              <a:rPr lang="en-CH"/>
              <a:t>Connectivity</a:t>
            </a:r>
          </a:p>
          <a:p>
            <a:pPr marL="0" indent="0" algn="ctr">
              <a:buNone/>
            </a:pPr>
            <a:r>
              <a:rPr lang="en-CH"/>
              <a:t>Parallelism </a:t>
            </a:r>
            <a:endParaRPr lang="en-CH" dirty="0"/>
          </a:p>
          <a:p>
            <a:pPr marL="0" indent="0" algn="ctr">
              <a:buNone/>
            </a:pPr>
            <a:r>
              <a:rPr lang="en-CH" dirty="0"/>
              <a:t>Analog</a:t>
            </a:r>
          </a:p>
          <a:p>
            <a:pPr marL="0" indent="0" algn="ctr">
              <a:buNone/>
            </a:pPr>
            <a:r>
              <a:rPr lang="en-CH" dirty="0"/>
              <a:t>Scalable</a:t>
            </a:r>
          </a:p>
          <a:p>
            <a:pPr marL="0" indent="0" algn="ctr">
              <a:buNone/>
            </a:pPr>
            <a:endParaRPr lang="en-CH" dirty="0"/>
          </a:p>
          <a:p>
            <a:pPr marL="0" indent="0" algn="ctr">
              <a:buNone/>
            </a:pPr>
            <a:r>
              <a:rPr lang="en-CH" dirty="0">
                <a:solidFill>
                  <a:srgbClr val="FF0000"/>
                </a:solidFill>
              </a:rPr>
              <a:t>Adaptable? </a:t>
            </a:r>
          </a:p>
          <a:p>
            <a:pPr algn="ctr"/>
            <a:endParaRPr lang="en-CH" dirty="0"/>
          </a:p>
        </p:txBody>
      </p:sp>
    </p:spTree>
    <p:extLst>
      <p:ext uri="{BB962C8B-B14F-4D97-AF65-F5344CB8AC3E}">
        <p14:creationId xmlns:p14="http://schemas.microsoft.com/office/powerpoint/2010/main" val="2138524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642" y="1063229"/>
            <a:ext cx="6172200" cy="857250"/>
          </a:xfrm>
        </p:spPr>
        <p:txBody>
          <a:bodyPr/>
          <a:lstStyle/>
          <a:p>
            <a:r>
              <a:rPr lang="en-US" dirty="0">
                <a:solidFill>
                  <a:srgbClr val="3366FF"/>
                </a:solidFill>
              </a:rPr>
              <a:t>Hopfield Network</a:t>
            </a:r>
          </a:p>
        </p:txBody>
      </p:sp>
      <p:pic>
        <p:nvPicPr>
          <p:cNvPr id="3" name="Picture 2" descr="Screen Shot 2018-12-17 at 08.54.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784" y="2474539"/>
            <a:ext cx="3180727" cy="2240375"/>
          </a:xfrm>
          <a:prstGeom prst="rect">
            <a:avLst/>
          </a:prstGeom>
        </p:spPr>
      </p:pic>
      <p:pic>
        <p:nvPicPr>
          <p:cNvPr id="4" name="Picture 3" descr="Screen Shot 2018-12-17 at 09.01.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513" y="1115480"/>
            <a:ext cx="2765487" cy="1911602"/>
          </a:xfrm>
          <a:prstGeom prst="rect">
            <a:avLst/>
          </a:prstGeom>
        </p:spPr>
      </p:pic>
      <p:pic>
        <p:nvPicPr>
          <p:cNvPr id="5" name="Picture 4" descr="Screen Shot 2018-12-17 at 09.03.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4151" y="3540128"/>
            <a:ext cx="2406770" cy="1830806"/>
          </a:xfrm>
          <a:prstGeom prst="rect">
            <a:avLst/>
          </a:prstGeom>
        </p:spPr>
      </p:pic>
      <p:sp>
        <p:nvSpPr>
          <p:cNvPr id="6" name="TextBox 5"/>
          <p:cNvSpPr txBox="1"/>
          <p:nvPr/>
        </p:nvSpPr>
        <p:spPr>
          <a:xfrm>
            <a:off x="1143000" y="5407861"/>
            <a:ext cx="3908570" cy="715581"/>
          </a:xfrm>
          <a:prstGeom prst="rect">
            <a:avLst/>
          </a:prstGeom>
          <a:noFill/>
        </p:spPr>
        <p:txBody>
          <a:bodyPr wrap="none" rtlCol="0">
            <a:spAutoFit/>
          </a:bodyPr>
          <a:lstStyle/>
          <a:p>
            <a:pPr defTabSz="685800" fontAlgn="auto">
              <a:spcBef>
                <a:spcPts val="0"/>
              </a:spcBef>
              <a:spcAft>
                <a:spcPts val="0"/>
              </a:spcAft>
              <a:defRPr/>
            </a:pPr>
            <a:r>
              <a:rPr lang="en-US" sz="1350" dirty="0">
                <a:solidFill>
                  <a:srgbClr val="008000"/>
                </a:solidFill>
                <a:latin typeface="Calibri"/>
                <a:ea typeface="+mn-ea"/>
              </a:rPr>
              <a:t>Psaltis and </a:t>
            </a:r>
            <a:r>
              <a:rPr lang="en-US" sz="1350" dirty="0" err="1">
                <a:solidFill>
                  <a:srgbClr val="008000"/>
                </a:solidFill>
                <a:latin typeface="Calibri"/>
                <a:ea typeface="+mn-ea"/>
              </a:rPr>
              <a:t>Farhat</a:t>
            </a:r>
            <a:r>
              <a:rPr lang="en-US" sz="1350" dirty="0">
                <a:solidFill>
                  <a:srgbClr val="008000"/>
                </a:solidFill>
                <a:latin typeface="Calibri"/>
                <a:ea typeface="+mn-ea"/>
              </a:rPr>
              <a:t>, Optics Letters Vol. 1985</a:t>
            </a:r>
          </a:p>
          <a:p>
            <a:pPr defTabSz="685800" fontAlgn="auto">
              <a:spcBef>
                <a:spcPts val="0"/>
              </a:spcBef>
              <a:spcAft>
                <a:spcPts val="0"/>
              </a:spcAft>
              <a:defRPr/>
            </a:pPr>
            <a:r>
              <a:rPr lang="en-US" sz="1350" dirty="0" err="1">
                <a:solidFill>
                  <a:srgbClr val="008000"/>
                </a:solidFill>
                <a:latin typeface="Calibri"/>
                <a:ea typeface="+mn-ea"/>
              </a:rPr>
              <a:t>Farhat</a:t>
            </a:r>
            <a:r>
              <a:rPr lang="en-US" sz="1350" dirty="0">
                <a:solidFill>
                  <a:srgbClr val="008000"/>
                </a:solidFill>
                <a:latin typeface="Calibri"/>
                <a:ea typeface="+mn-ea"/>
              </a:rPr>
              <a:t>, Psaltis, </a:t>
            </a:r>
            <a:r>
              <a:rPr lang="en-US" sz="1350" dirty="0" err="1">
                <a:solidFill>
                  <a:srgbClr val="008000"/>
                </a:solidFill>
                <a:latin typeface="Calibri"/>
                <a:ea typeface="+mn-ea"/>
              </a:rPr>
              <a:t>Prata</a:t>
            </a:r>
            <a:r>
              <a:rPr lang="en-US" sz="1350" dirty="0">
                <a:solidFill>
                  <a:srgbClr val="008000"/>
                </a:solidFill>
                <a:latin typeface="Calibri"/>
                <a:ea typeface="+mn-ea"/>
              </a:rPr>
              <a:t>, and </a:t>
            </a:r>
            <a:r>
              <a:rPr lang="en-US" sz="1350" dirty="0" err="1">
                <a:solidFill>
                  <a:srgbClr val="008000"/>
                </a:solidFill>
                <a:latin typeface="Calibri"/>
                <a:ea typeface="+mn-ea"/>
              </a:rPr>
              <a:t>Paek</a:t>
            </a:r>
            <a:r>
              <a:rPr lang="en-US" sz="1350" dirty="0">
                <a:solidFill>
                  <a:srgbClr val="008000"/>
                </a:solidFill>
                <a:latin typeface="Calibri"/>
                <a:ea typeface="+mn-ea"/>
              </a:rPr>
              <a:t>,  Applied Optics, 1985</a:t>
            </a:r>
          </a:p>
          <a:p>
            <a:pPr defTabSz="685800" fontAlgn="auto">
              <a:spcBef>
                <a:spcPts val="0"/>
              </a:spcBef>
              <a:spcAft>
                <a:spcPts val="0"/>
              </a:spcAft>
              <a:defRPr/>
            </a:pPr>
            <a:endParaRPr lang="en-US" sz="1350" dirty="0">
              <a:solidFill>
                <a:srgbClr val="008000"/>
              </a:solidFill>
              <a:latin typeface="Calibri"/>
              <a:ea typeface="+mn-ea"/>
            </a:endParaRPr>
          </a:p>
        </p:txBody>
      </p:sp>
    </p:spTree>
    <p:extLst>
      <p:ext uri="{BB962C8B-B14F-4D97-AF65-F5344CB8AC3E}">
        <p14:creationId xmlns:p14="http://schemas.microsoft.com/office/powerpoint/2010/main" val="2075437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Optical Neural Network</a:t>
            </a:r>
          </a:p>
        </p:txBody>
      </p:sp>
      <p:pic>
        <p:nvPicPr>
          <p:cNvPr id="4" name="Picture 3" descr="Screen Shot 2018-01-04 at 21.20.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34" y="1920479"/>
            <a:ext cx="7674167" cy="3208889"/>
          </a:xfrm>
          <a:prstGeom prst="rect">
            <a:avLst/>
          </a:prstGeom>
        </p:spPr>
      </p:pic>
      <p:sp>
        <p:nvSpPr>
          <p:cNvPr id="3" name="TextBox 2"/>
          <p:cNvSpPr txBox="1"/>
          <p:nvPr/>
        </p:nvSpPr>
        <p:spPr>
          <a:xfrm>
            <a:off x="1715878" y="1342251"/>
            <a:ext cx="6020302" cy="415498"/>
          </a:xfrm>
          <a:prstGeom prst="rect">
            <a:avLst/>
          </a:prstGeom>
          <a:noFill/>
        </p:spPr>
        <p:txBody>
          <a:bodyPr wrap="none" rtlCol="0">
            <a:spAutoFit/>
          </a:bodyPr>
          <a:lstStyle/>
          <a:p>
            <a:pPr defTabSz="342900" fontAlgn="auto">
              <a:spcBef>
                <a:spcPts val="0"/>
              </a:spcBef>
              <a:spcAft>
                <a:spcPts val="0"/>
              </a:spcAft>
              <a:defRPr/>
            </a:pPr>
            <a:r>
              <a:rPr lang="en-US" sz="2100" dirty="0">
                <a:solidFill>
                  <a:srgbClr val="0000FF"/>
                </a:solidFill>
                <a:latin typeface="Calibri"/>
                <a:ea typeface="+mn-ea"/>
              </a:rPr>
              <a:t>Volume hologram implementation of neural network </a:t>
            </a:r>
          </a:p>
        </p:txBody>
      </p:sp>
      <p:sp>
        <p:nvSpPr>
          <p:cNvPr id="5" name="TextBox 4"/>
          <p:cNvSpPr txBox="1"/>
          <p:nvPr/>
        </p:nvSpPr>
        <p:spPr>
          <a:xfrm>
            <a:off x="2571769" y="5307963"/>
            <a:ext cx="4203138" cy="507831"/>
          </a:xfrm>
          <a:prstGeom prst="rect">
            <a:avLst/>
          </a:prstGeom>
          <a:noFill/>
        </p:spPr>
        <p:txBody>
          <a:bodyPr wrap="none" rtlCol="0">
            <a:spAutoFit/>
          </a:bodyPr>
          <a:lstStyle/>
          <a:p>
            <a:pPr defTabSz="342900" fontAlgn="auto">
              <a:spcBef>
                <a:spcPts val="0"/>
              </a:spcBef>
              <a:spcAft>
                <a:spcPts val="0"/>
              </a:spcAft>
              <a:defRPr/>
            </a:pPr>
            <a:r>
              <a:rPr lang="en-US" sz="1350" dirty="0">
                <a:solidFill>
                  <a:srgbClr val="008000"/>
                </a:solidFill>
                <a:latin typeface="Calibri"/>
                <a:ea typeface="+mn-ea"/>
              </a:rPr>
              <a:t>Adaptive optical networks using photorefractive crystals, </a:t>
            </a:r>
          </a:p>
          <a:p>
            <a:pPr defTabSz="342900" fontAlgn="auto">
              <a:spcBef>
                <a:spcPts val="0"/>
              </a:spcBef>
              <a:spcAft>
                <a:spcPts val="0"/>
              </a:spcAft>
              <a:defRPr/>
            </a:pPr>
            <a:r>
              <a:rPr lang="en-US" sz="1350" dirty="0">
                <a:solidFill>
                  <a:srgbClr val="008000"/>
                </a:solidFill>
                <a:latin typeface="Calibri"/>
                <a:ea typeface="+mn-ea"/>
              </a:rPr>
              <a:t>Psaltis, Brady and Wagner, Applied Optics, 1988.  </a:t>
            </a:r>
          </a:p>
        </p:txBody>
      </p:sp>
      <p:cxnSp>
        <p:nvCxnSpPr>
          <p:cNvPr id="8" name="Straight Connector 7"/>
          <p:cNvCxnSpPr/>
          <p:nvPr/>
        </p:nvCxnSpPr>
        <p:spPr>
          <a:xfrm flipV="1">
            <a:off x="2014543" y="3702844"/>
            <a:ext cx="678656" cy="25003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14543" y="3952875"/>
            <a:ext cx="67865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161384" y="3524924"/>
            <a:ext cx="797719" cy="13096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3161385" y="3815974"/>
            <a:ext cx="797719" cy="13096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438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12-03 at 14.44.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651" y="1221065"/>
            <a:ext cx="5772150" cy="4010025"/>
          </a:xfrm>
          <a:prstGeom prst="rect">
            <a:avLst/>
          </a:prstGeom>
        </p:spPr>
      </p:pic>
      <p:sp>
        <p:nvSpPr>
          <p:cNvPr id="3" name="TextBox 2"/>
          <p:cNvSpPr txBox="1"/>
          <p:nvPr/>
        </p:nvSpPr>
        <p:spPr>
          <a:xfrm>
            <a:off x="1669051" y="4599250"/>
            <a:ext cx="3663247" cy="646331"/>
          </a:xfrm>
          <a:prstGeom prst="rect">
            <a:avLst/>
          </a:prstGeom>
          <a:noFill/>
          <a:ln>
            <a:solidFill>
              <a:srgbClr val="FFFFFF"/>
            </a:solidFill>
          </a:ln>
        </p:spPr>
        <p:txBody>
          <a:bodyPr wrap="none" rtlCol="0">
            <a:spAutoFit/>
          </a:bodyPr>
          <a:lstStyle/>
          <a:p>
            <a:pPr defTabSz="342900" fontAlgn="auto">
              <a:spcBef>
                <a:spcPts val="0"/>
              </a:spcBef>
              <a:spcAft>
                <a:spcPts val="0"/>
              </a:spcAft>
              <a:defRPr/>
            </a:pPr>
            <a:r>
              <a:rPr lang="en-US" sz="1200" dirty="0">
                <a:solidFill>
                  <a:srgbClr val="3366FF"/>
                </a:solidFill>
                <a:latin typeface="Calibri"/>
                <a:ea typeface="+mn-ea"/>
              </a:rPr>
              <a:t>Optical network for real-time face recognition, </a:t>
            </a:r>
          </a:p>
          <a:p>
            <a:pPr defTabSz="342900" fontAlgn="auto">
              <a:spcBef>
                <a:spcPts val="0"/>
              </a:spcBef>
              <a:spcAft>
                <a:spcPts val="0"/>
              </a:spcAft>
              <a:defRPr/>
            </a:pPr>
            <a:r>
              <a:rPr lang="en-US" sz="1200" dirty="0">
                <a:solidFill>
                  <a:srgbClr val="3366FF"/>
                </a:solidFill>
                <a:latin typeface="Calibri"/>
                <a:ea typeface="+mn-ea"/>
              </a:rPr>
              <a:t> APPLIED OPTICS / Vol. 32, No. 26 / 10 September 1993 </a:t>
            </a:r>
          </a:p>
          <a:p>
            <a:pPr defTabSz="342900" fontAlgn="auto">
              <a:spcBef>
                <a:spcPts val="0"/>
              </a:spcBef>
              <a:spcAft>
                <a:spcPts val="0"/>
              </a:spcAft>
              <a:defRPr/>
            </a:pPr>
            <a:endParaRPr lang="en-US" sz="1200" dirty="0">
              <a:solidFill>
                <a:srgbClr val="3366FF"/>
              </a:solidFill>
              <a:latin typeface="Calibri"/>
              <a:ea typeface="+mn-ea"/>
            </a:endParaRPr>
          </a:p>
        </p:txBody>
      </p:sp>
    </p:spTree>
    <p:extLst>
      <p:ext uri="{BB962C8B-B14F-4D97-AF65-F5344CB8AC3E}">
        <p14:creationId xmlns:p14="http://schemas.microsoft.com/office/powerpoint/2010/main" val="472334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93B6426B-CE0E-F3CB-B145-9F9C2A2D2D17}"/>
              </a:ext>
            </a:extLst>
          </p:cNvPr>
          <p:cNvSpPr>
            <a:spLocks noGrp="1" noChangeArrowheads="1"/>
          </p:cNvSpPr>
          <p:nvPr>
            <p:ph type="title"/>
          </p:nvPr>
        </p:nvSpPr>
        <p:spPr/>
        <p:txBody>
          <a:bodyPr/>
          <a:lstStyle/>
          <a:p>
            <a:pPr eaLnBrk="1" hangingPunct="1"/>
            <a:r>
              <a:rPr lang="en-US" altLang="en-CH"/>
              <a:t>Outline</a:t>
            </a:r>
          </a:p>
        </p:txBody>
      </p:sp>
      <p:sp>
        <p:nvSpPr>
          <p:cNvPr id="19459" name="Rectangle 3">
            <a:extLst>
              <a:ext uri="{FF2B5EF4-FFF2-40B4-BE49-F238E27FC236}">
                <a16:creationId xmlns:a16="http://schemas.microsoft.com/office/drawing/2014/main" id="{107C3203-8F1C-1FBC-2C05-25CE1DDEC32D}"/>
              </a:ext>
            </a:extLst>
          </p:cNvPr>
          <p:cNvSpPr>
            <a:spLocks noGrp="1" noChangeArrowheads="1"/>
          </p:cNvSpPr>
          <p:nvPr>
            <p:ph type="body" idx="1"/>
          </p:nvPr>
        </p:nvSpPr>
        <p:spPr/>
        <p:txBody>
          <a:bodyPr/>
          <a:lstStyle/>
          <a:p>
            <a:pPr eaLnBrk="1" hangingPunct="1"/>
            <a:r>
              <a:rPr lang="en-US" altLang="en-CH"/>
              <a:t>A brief history of telecommunications</a:t>
            </a:r>
          </a:p>
          <a:p>
            <a:pPr eaLnBrk="1" hangingPunct="1"/>
            <a:r>
              <a:rPr lang="en-US" altLang="en-CH"/>
              <a:t>What happened to optical computing?</a:t>
            </a:r>
          </a:p>
          <a:p>
            <a:pPr eaLnBrk="1" hangingPunct="1"/>
            <a:r>
              <a:rPr lang="en-US" altLang="en-CH"/>
              <a:t>Computing with optical nonlinearities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1">
            <a:hlinkClick r:id="" action="ppaction://media"/>
            <a:extLst>
              <a:ext uri="{FF2B5EF4-FFF2-40B4-BE49-F238E27FC236}">
                <a16:creationId xmlns:a16="http://schemas.microsoft.com/office/drawing/2014/main" id="{2E94F46A-36BF-4CCE-8381-B0038CA4E9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857250"/>
            <a:ext cx="6858000" cy="5143501"/>
          </a:xfrm>
          <a:prstGeom prst="rect">
            <a:avLst/>
          </a:prstGeom>
        </p:spPr>
      </p:pic>
    </p:spTree>
    <p:extLst>
      <p:ext uri="{BB962C8B-B14F-4D97-AF65-F5344CB8AC3E}">
        <p14:creationId xmlns:p14="http://schemas.microsoft.com/office/powerpoint/2010/main" val="334010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918B9-6363-5246-B55E-0B8C86C6E713}"/>
              </a:ext>
            </a:extLst>
          </p:cNvPr>
          <p:cNvPicPr>
            <a:picLocks noChangeAspect="1"/>
          </p:cNvPicPr>
          <p:nvPr/>
        </p:nvPicPr>
        <p:blipFill>
          <a:blip r:embed="rId2"/>
          <a:stretch>
            <a:fillRect/>
          </a:stretch>
        </p:blipFill>
        <p:spPr>
          <a:xfrm>
            <a:off x="307123" y="1829208"/>
            <a:ext cx="8616350" cy="3249386"/>
          </a:xfrm>
          <a:prstGeom prst="rect">
            <a:avLst/>
          </a:prstGeom>
        </p:spPr>
      </p:pic>
      <p:sp>
        <p:nvSpPr>
          <p:cNvPr id="2" name="TextBox 1">
            <a:extLst>
              <a:ext uri="{FF2B5EF4-FFF2-40B4-BE49-F238E27FC236}">
                <a16:creationId xmlns:a16="http://schemas.microsoft.com/office/drawing/2014/main" id="{A2DC69DC-655B-A647-9336-B768CDDDCD85}"/>
              </a:ext>
            </a:extLst>
          </p:cNvPr>
          <p:cNvSpPr txBox="1"/>
          <p:nvPr/>
        </p:nvSpPr>
        <p:spPr>
          <a:xfrm>
            <a:off x="706901" y="5278023"/>
            <a:ext cx="6963508" cy="507831"/>
          </a:xfrm>
          <a:prstGeom prst="rect">
            <a:avLst/>
          </a:prstGeom>
          <a:noFill/>
        </p:spPr>
        <p:txBody>
          <a:bodyPr wrap="square" rtlCol="0">
            <a:spAutoFit/>
          </a:bodyPr>
          <a:lstStyle/>
          <a:p>
            <a:pPr defTabSz="685800" fontAlgn="auto">
              <a:spcBef>
                <a:spcPts val="0"/>
              </a:spcBef>
              <a:spcAft>
                <a:spcPts val="0"/>
              </a:spcAft>
            </a:pPr>
            <a:r>
              <a:rPr lang="en-GB" sz="1350" b="1" dirty="0">
                <a:solidFill>
                  <a:prstClr val="black"/>
                </a:solidFill>
                <a:latin typeface="Calibri" panose="020F0502020204030204"/>
                <a:ea typeface="+mn-ea"/>
              </a:rPr>
              <a:t>Inference in artificial intelligence with deep optics and photonics,  </a:t>
            </a:r>
            <a:r>
              <a:rPr lang="en-GB" sz="1350" b="1" dirty="0" err="1">
                <a:solidFill>
                  <a:prstClr val="black"/>
                </a:solidFill>
                <a:latin typeface="Calibri" panose="020F0502020204030204"/>
                <a:ea typeface="+mn-ea"/>
              </a:rPr>
              <a:t>Wetzstein</a:t>
            </a:r>
            <a:r>
              <a:rPr lang="en-GB" sz="1350" b="1" dirty="0">
                <a:solidFill>
                  <a:prstClr val="black"/>
                </a:solidFill>
                <a:latin typeface="Calibri" panose="020F0502020204030204"/>
                <a:ea typeface="+mn-ea"/>
              </a:rPr>
              <a:t>, </a:t>
            </a:r>
            <a:r>
              <a:rPr lang="en-GB" sz="1350" b="1" dirty="0" err="1">
                <a:solidFill>
                  <a:prstClr val="black"/>
                </a:solidFill>
                <a:latin typeface="Calibri" panose="020F0502020204030204"/>
                <a:ea typeface="+mn-ea"/>
              </a:rPr>
              <a:t>Ozcan</a:t>
            </a:r>
            <a:r>
              <a:rPr lang="en-GB" sz="1350" b="1" dirty="0">
                <a:solidFill>
                  <a:prstClr val="black"/>
                </a:solidFill>
                <a:latin typeface="Calibri" panose="020F0502020204030204"/>
                <a:ea typeface="+mn-ea"/>
              </a:rPr>
              <a:t>, </a:t>
            </a:r>
            <a:r>
              <a:rPr lang="en-GB" sz="1350" b="1" dirty="0" err="1">
                <a:solidFill>
                  <a:prstClr val="black"/>
                </a:solidFill>
                <a:latin typeface="Calibri" panose="020F0502020204030204"/>
                <a:ea typeface="+mn-ea"/>
              </a:rPr>
              <a:t>Gigan</a:t>
            </a:r>
            <a:r>
              <a:rPr lang="en-GB" sz="1350" b="1" dirty="0">
                <a:solidFill>
                  <a:prstClr val="black"/>
                </a:solidFill>
                <a:latin typeface="Calibri" panose="020F0502020204030204"/>
                <a:ea typeface="+mn-ea"/>
              </a:rPr>
              <a:t>, Fan, Englund, </a:t>
            </a:r>
            <a:r>
              <a:rPr lang="en-GB" sz="1350" b="1" dirty="0" err="1">
                <a:solidFill>
                  <a:prstClr val="black"/>
                </a:solidFill>
                <a:latin typeface="Calibri" panose="020F0502020204030204"/>
                <a:ea typeface="+mn-ea"/>
              </a:rPr>
              <a:t>Soljacic</a:t>
            </a:r>
            <a:r>
              <a:rPr lang="en-GB" sz="1350" b="1" dirty="0">
                <a:solidFill>
                  <a:prstClr val="black"/>
                </a:solidFill>
                <a:latin typeface="Calibri" panose="020F0502020204030204"/>
                <a:ea typeface="+mn-ea"/>
              </a:rPr>
              <a:t>, </a:t>
            </a:r>
            <a:r>
              <a:rPr lang="en-GB" sz="1350" b="1" dirty="0" err="1">
                <a:solidFill>
                  <a:prstClr val="black"/>
                </a:solidFill>
                <a:latin typeface="Calibri" panose="020F0502020204030204"/>
                <a:ea typeface="+mn-ea"/>
              </a:rPr>
              <a:t>Denz</a:t>
            </a:r>
            <a:r>
              <a:rPr lang="en-GB" sz="1350" b="1" dirty="0">
                <a:solidFill>
                  <a:prstClr val="black"/>
                </a:solidFill>
                <a:latin typeface="Calibri" panose="020F0502020204030204"/>
                <a:ea typeface="+mn-ea"/>
              </a:rPr>
              <a:t>, Miller, Psaltis, Nature, Vol 588, 2020. </a:t>
            </a:r>
            <a:endParaRPr lang="en-CH" sz="1350" dirty="0">
              <a:solidFill>
                <a:prstClr val="black"/>
              </a:solidFill>
              <a:latin typeface="Calibri" panose="020F0502020204030204"/>
              <a:ea typeface="+mn-ea"/>
            </a:endParaRPr>
          </a:p>
        </p:txBody>
      </p:sp>
    </p:spTree>
    <p:extLst>
      <p:ext uri="{BB962C8B-B14F-4D97-AF65-F5344CB8AC3E}">
        <p14:creationId xmlns:p14="http://schemas.microsoft.com/office/powerpoint/2010/main" val="1386959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a:extLst>
              <a:ext uri="{FF2B5EF4-FFF2-40B4-BE49-F238E27FC236}">
                <a16:creationId xmlns:a16="http://schemas.microsoft.com/office/drawing/2014/main" id="{80D2DB39-5F39-4EFE-7954-F6F429017624}"/>
              </a:ext>
            </a:extLst>
          </p:cNvPr>
          <p:cNvSpPr>
            <a:spLocks noGrp="1" noChangeArrowheads="1"/>
          </p:cNvSpPr>
          <p:nvPr>
            <p:ph type="title" sz="quarter"/>
          </p:nvPr>
        </p:nvSpPr>
        <p:spPr/>
        <p:txBody>
          <a:bodyPr/>
          <a:lstStyle/>
          <a:p>
            <a:pPr eaLnBrk="1" hangingPunct="1"/>
            <a:r>
              <a:rPr lang="en-US" altLang="en-CH"/>
              <a:t>Telegraph</a:t>
            </a:r>
          </a:p>
        </p:txBody>
      </p:sp>
      <p:graphicFrame>
        <p:nvGraphicFramePr>
          <p:cNvPr id="20482" name="Object 2">
            <a:extLst>
              <a:ext uri="{FF2B5EF4-FFF2-40B4-BE49-F238E27FC236}">
                <a16:creationId xmlns:a16="http://schemas.microsoft.com/office/drawing/2014/main" id="{7A07661D-83AE-E084-4AD7-D692C9F16440}"/>
              </a:ext>
            </a:extLst>
          </p:cNvPr>
          <p:cNvGraphicFramePr>
            <a:graphicFrameLocks noChangeAspect="1"/>
          </p:cNvGraphicFramePr>
          <p:nvPr>
            <p:ph sz="quarter" idx="1"/>
          </p:nvPr>
        </p:nvGraphicFramePr>
        <p:xfrm>
          <a:off x="457200" y="2438400"/>
          <a:ext cx="7543800" cy="3517900"/>
        </p:xfrm>
        <a:graphic>
          <a:graphicData uri="http://schemas.openxmlformats.org/presentationml/2006/ole">
            <mc:AlternateContent xmlns:mc="http://schemas.openxmlformats.org/markup-compatibility/2006">
              <mc:Choice xmlns:v="urn:schemas-microsoft-com:vml" Requires="v">
                <p:oleObj name="Photo Editor Photo" r:id="rId3" imgW="2863850" imgH="1320800" progId="MSPhotoEd.3">
                  <p:embed/>
                </p:oleObj>
              </mc:Choice>
              <mc:Fallback>
                <p:oleObj name="Photo Editor Photo" r:id="rId3" imgW="2863850" imgH="132080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38400"/>
                        <a:ext cx="7543800"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484" name="Picture 4" descr="submarine_cable">
            <a:extLst>
              <a:ext uri="{FF2B5EF4-FFF2-40B4-BE49-F238E27FC236}">
                <a16:creationId xmlns:a16="http://schemas.microsoft.com/office/drawing/2014/main" id="{34EAD317-E35D-2345-1177-2A30A898DF4B}"/>
              </a:ext>
            </a:extLst>
          </p:cNvPr>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3810000" y="2514600"/>
            <a:ext cx="869950" cy="792163"/>
          </a:xfrm>
          <a:noFill/>
        </p:spPr>
      </p:pic>
      <p:sp>
        <p:nvSpPr>
          <p:cNvPr id="20485" name="Text Box 5">
            <a:extLst>
              <a:ext uri="{FF2B5EF4-FFF2-40B4-BE49-F238E27FC236}">
                <a16:creationId xmlns:a16="http://schemas.microsoft.com/office/drawing/2014/main" id="{A1A6D9DC-1A25-BEAE-C23B-BF63DCCAE66E}"/>
              </a:ext>
            </a:extLst>
          </p:cNvPr>
          <p:cNvSpPr txBox="1">
            <a:spLocks noChangeArrowheads="1"/>
          </p:cNvSpPr>
          <p:nvPr/>
        </p:nvSpPr>
        <p:spPr bwMode="auto">
          <a:xfrm>
            <a:off x="4105275" y="21336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sz="1400">
              <a:latin typeface="Arial" panose="020B0604020202020204" pitchFamily="34" charset="0"/>
            </a:endParaRPr>
          </a:p>
        </p:txBody>
      </p:sp>
      <p:sp>
        <p:nvSpPr>
          <p:cNvPr id="20486" name="Text Box 6">
            <a:extLst>
              <a:ext uri="{FF2B5EF4-FFF2-40B4-BE49-F238E27FC236}">
                <a16:creationId xmlns:a16="http://schemas.microsoft.com/office/drawing/2014/main" id="{ED86568A-A174-1170-AFE6-4534319FCAAD}"/>
              </a:ext>
            </a:extLst>
          </p:cNvPr>
          <p:cNvSpPr txBox="1">
            <a:spLocks noChangeArrowheads="1"/>
          </p:cNvSpPr>
          <p:nvPr/>
        </p:nvSpPr>
        <p:spPr bwMode="auto">
          <a:xfrm>
            <a:off x="4217988" y="21336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sz="1400">
              <a:latin typeface="Arial" panose="020B0604020202020204" pitchFamily="34" charset="0"/>
            </a:endParaRPr>
          </a:p>
        </p:txBody>
      </p:sp>
      <p:sp>
        <p:nvSpPr>
          <p:cNvPr id="20487" name="Text Box 7">
            <a:extLst>
              <a:ext uri="{FF2B5EF4-FFF2-40B4-BE49-F238E27FC236}">
                <a16:creationId xmlns:a16="http://schemas.microsoft.com/office/drawing/2014/main" id="{7DD60560-9A48-16C6-E80F-1EE8315B66B1}"/>
              </a:ext>
            </a:extLst>
          </p:cNvPr>
          <p:cNvSpPr txBox="1">
            <a:spLocks noChangeArrowheads="1"/>
          </p:cNvSpPr>
          <p:nvPr/>
        </p:nvSpPr>
        <p:spPr bwMode="auto">
          <a:xfrm>
            <a:off x="2017713" y="5759450"/>
            <a:ext cx="947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400">
                <a:latin typeface="Arial" panose="020B0604020202020204" pitchFamily="34" charset="0"/>
              </a:rPr>
              <a:t>	</a:t>
            </a:r>
          </a:p>
        </p:txBody>
      </p:sp>
      <p:pic>
        <p:nvPicPr>
          <p:cNvPr id="20488" name="Picture 8" descr="galvo_tape01">
            <a:extLst>
              <a:ext uri="{FF2B5EF4-FFF2-40B4-BE49-F238E27FC236}">
                <a16:creationId xmlns:a16="http://schemas.microsoft.com/office/drawing/2014/main" id="{90839011-93D4-2D6E-325F-FBE14B9EA0E6}"/>
              </a:ext>
            </a:extLst>
          </p:cNvPr>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1736725" y="5999163"/>
            <a:ext cx="6035675" cy="401637"/>
          </a:xfrm>
          <a:noFill/>
        </p:spPr>
      </p:pic>
      <p:pic>
        <p:nvPicPr>
          <p:cNvPr id="20489" name="Picture 15" descr="morse">
            <a:extLst>
              <a:ext uri="{FF2B5EF4-FFF2-40B4-BE49-F238E27FC236}">
                <a16:creationId xmlns:a16="http://schemas.microsoft.com/office/drawing/2014/main" id="{D344CB95-E263-B26A-613F-0A1C0D5751D1}"/>
              </a:ext>
            </a:extLst>
          </p:cNvPr>
          <p:cNvPicPr>
            <a:picLocks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381000" y="304800"/>
            <a:ext cx="1689100" cy="1981200"/>
          </a:xfrm>
          <a:noFill/>
        </p:spPr>
      </p:pic>
      <p:pic>
        <p:nvPicPr>
          <p:cNvPr id="20490" name="Picture 17" descr="telegraph">
            <a:extLst>
              <a:ext uri="{FF2B5EF4-FFF2-40B4-BE49-F238E27FC236}">
                <a16:creationId xmlns:a16="http://schemas.microsoft.com/office/drawing/2014/main" id="{22D1220B-F139-83ED-7371-03F54468C8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28600"/>
            <a:ext cx="2590800"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BEAB48F-9CC8-8C22-0254-8D4A5EC4CD11}"/>
              </a:ext>
            </a:extLst>
          </p:cNvPr>
          <p:cNvSpPr>
            <a:spLocks noGrp="1" noChangeArrowheads="1"/>
          </p:cNvSpPr>
          <p:nvPr>
            <p:ph type="title"/>
          </p:nvPr>
        </p:nvSpPr>
        <p:spPr>
          <a:xfrm>
            <a:off x="685800" y="304800"/>
            <a:ext cx="7772400" cy="1143000"/>
          </a:xfrm>
        </p:spPr>
        <p:txBody>
          <a:bodyPr/>
          <a:lstStyle/>
          <a:p>
            <a:pPr eaLnBrk="1" hangingPunct="1"/>
            <a:r>
              <a:rPr lang="en-US" altLang="en-CH"/>
              <a:t> Guided Wave Communications</a:t>
            </a:r>
          </a:p>
        </p:txBody>
      </p:sp>
      <p:grpSp>
        <p:nvGrpSpPr>
          <p:cNvPr id="22531" name="Group 3">
            <a:extLst>
              <a:ext uri="{FF2B5EF4-FFF2-40B4-BE49-F238E27FC236}">
                <a16:creationId xmlns:a16="http://schemas.microsoft.com/office/drawing/2014/main" id="{02032A79-E00A-8012-4391-27CA281D55D6}"/>
              </a:ext>
            </a:extLst>
          </p:cNvPr>
          <p:cNvGrpSpPr>
            <a:grpSpLocks/>
          </p:cNvGrpSpPr>
          <p:nvPr/>
        </p:nvGrpSpPr>
        <p:grpSpPr bwMode="auto">
          <a:xfrm>
            <a:off x="0" y="2514600"/>
            <a:ext cx="7848600" cy="1843088"/>
            <a:chOff x="144" y="3120"/>
            <a:chExt cx="4944" cy="1161"/>
          </a:xfrm>
        </p:grpSpPr>
        <p:sp>
          <p:nvSpPr>
            <p:cNvPr id="22532" name="Line 4">
              <a:extLst>
                <a:ext uri="{FF2B5EF4-FFF2-40B4-BE49-F238E27FC236}">
                  <a16:creationId xmlns:a16="http://schemas.microsoft.com/office/drawing/2014/main" id="{AB292503-2EF6-0AC9-C29F-8F0AACEBFF6A}"/>
                </a:ext>
              </a:extLst>
            </p:cNvPr>
            <p:cNvSpPr>
              <a:spLocks noChangeShapeType="1"/>
            </p:cNvSpPr>
            <p:nvPr/>
          </p:nvSpPr>
          <p:spPr bwMode="auto">
            <a:xfrm>
              <a:off x="720" y="3312"/>
              <a:ext cx="4128"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33" name="Line 5">
              <a:extLst>
                <a:ext uri="{FF2B5EF4-FFF2-40B4-BE49-F238E27FC236}">
                  <a16:creationId xmlns:a16="http://schemas.microsoft.com/office/drawing/2014/main" id="{CEA19F87-1F89-9F8F-2575-7A2D04507785}"/>
                </a:ext>
              </a:extLst>
            </p:cNvPr>
            <p:cNvSpPr>
              <a:spLocks noChangeShapeType="1"/>
            </p:cNvSpPr>
            <p:nvPr/>
          </p:nvSpPr>
          <p:spPr bwMode="auto">
            <a:xfrm>
              <a:off x="81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34" name="Line 6">
              <a:extLst>
                <a:ext uri="{FF2B5EF4-FFF2-40B4-BE49-F238E27FC236}">
                  <a16:creationId xmlns:a16="http://schemas.microsoft.com/office/drawing/2014/main" id="{20DAAEB5-6AE5-7A5B-E08F-54443C2CBF9C}"/>
                </a:ext>
              </a:extLst>
            </p:cNvPr>
            <p:cNvSpPr>
              <a:spLocks noChangeShapeType="1"/>
            </p:cNvSpPr>
            <p:nvPr/>
          </p:nvSpPr>
          <p:spPr bwMode="auto">
            <a:xfrm>
              <a:off x="105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35" name="Line 7">
              <a:extLst>
                <a:ext uri="{FF2B5EF4-FFF2-40B4-BE49-F238E27FC236}">
                  <a16:creationId xmlns:a16="http://schemas.microsoft.com/office/drawing/2014/main" id="{EC234719-4C62-C656-FD8D-C18A456307DA}"/>
                </a:ext>
              </a:extLst>
            </p:cNvPr>
            <p:cNvSpPr>
              <a:spLocks noChangeShapeType="1"/>
            </p:cNvSpPr>
            <p:nvPr/>
          </p:nvSpPr>
          <p:spPr bwMode="auto">
            <a:xfrm>
              <a:off x="129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36" name="Line 8">
              <a:extLst>
                <a:ext uri="{FF2B5EF4-FFF2-40B4-BE49-F238E27FC236}">
                  <a16:creationId xmlns:a16="http://schemas.microsoft.com/office/drawing/2014/main" id="{0D6C379D-673C-5E5B-6EE3-730569D7DF66}"/>
                </a:ext>
              </a:extLst>
            </p:cNvPr>
            <p:cNvSpPr>
              <a:spLocks noChangeShapeType="1"/>
            </p:cNvSpPr>
            <p:nvPr/>
          </p:nvSpPr>
          <p:spPr bwMode="auto">
            <a:xfrm>
              <a:off x="153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37" name="Line 9">
              <a:extLst>
                <a:ext uri="{FF2B5EF4-FFF2-40B4-BE49-F238E27FC236}">
                  <a16:creationId xmlns:a16="http://schemas.microsoft.com/office/drawing/2014/main" id="{2AC2FB4E-CFA3-AE90-7E6A-82FD720F7C5B}"/>
                </a:ext>
              </a:extLst>
            </p:cNvPr>
            <p:cNvSpPr>
              <a:spLocks noChangeShapeType="1"/>
            </p:cNvSpPr>
            <p:nvPr/>
          </p:nvSpPr>
          <p:spPr bwMode="auto">
            <a:xfrm>
              <a:off x="177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38" name="Line 10">
              <a:extLst>
                <a:ext uri="{FF2B5EF4-FFF2-40B4-BE49-F238E27FC236}">
                  <a16:creationId xmlns:a16="http://schemas.microsoft.com/office/drawing/2014/main" id="{201B90C2-0E4A-B7E1-094F-AA95A309AD93}"/>
                </a:ext>
              </a:extLst>
            </p:cNvPr>
            <p:cNvSpPr>
              <a:spLocks noChangeShapeType="1"/>
            </p:cNvSpPr>
            <p:nvPr/>
          </p:nvSpPr>
          <p:spPr bwMode="auto">
            <a:xfrm>
              <a:off x="201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39" name="Line 11">
              <a:extLst>
                <a:ext uri="{FF2B5EF4-FFF2-40B4-BE49-F238E27FC236}">
                  <a16:creationId xmlns:a16="http://schemas.microsoft.com/office/drawing/2014/main" id="{F300D51D-253B-1A48-D80E-8E2CDAD19718}"/>
                </a:ext>
              </a:extLst>
            </p:cNvPr>
            <p:cNvSpPr>
              <a:spLocks noChangeShapeType="1"/>
            </p:cNvSpPr>
            <p:nvPr/>
          </p:nvSpPr>
          <p:spPr bwMode="auto">
            <a:xfrm>
              <a:off x="225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0" name="Line 12">
              <a:extLst>
                <a:ext uri="{FF2B5EF4-FFF2-40B4-BE49-F238E27FC236}">
                  <a16:creationId xmlns:a16="http://schemas.microsoft.com/office/drawing/2014/main" id="{45D87A71-EF98-A3BE-1D12-C6D55E567AB6}"/>
                </a:ext>
              </a:extLst>
            </p:cNvPr>
            <p:cNvSpPr>
              <a:spLocks noChangeShapeType="1"/>
            </p:cNvSpPr>
            <p:nvPr/>
          </p:nvSpPr>
          <p:spPr bwMode="auto">
            <a:xfrm>
              <a:off x="249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1" name="Line 13">
              <a:extLst>
                <a:ext uri="{FF2B5EF4-FFF2-40B4-BE49-F238E27FC236}">
                  <a16:creationId xmlns:a16="http://schemas.microsoft.com/office/drawing/2014/main" id="{30368475-1191-D1C1-3BB7-567539D79731}"/>
                </a:ext>
              </a:extLst>
            </p:cNvPr>
            <p:cNvSpPr>
              <a:spLocks noChangeShapeType="1"/>
            </p:cNvSpPr>
            <p:nvPr/>
          </p:nvSpPr>
          <p:spPr bwMode="auto">
            <a:xfrm>
              <a:off x="273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2" name="Line 14">
              <a:extLst>
                <a:ext uri="{FF2B5EF4-FFF2-40B4-BE49-F238E27FC236}">
                  <a16:creationId xmlns:a16="http://schemas.microsoft.com/office/drawing/2014/main" id="{DC047CCE-DE2F-C3AB-271B-C0C444FEF697}"/>
                </a:ext>
              </a:extLst>
            </p:cNvPr>
            <p:cNvSpPr>
              <a:spLocks noChangeShapeType="1"/>
            </p:cNvSpPr>
            <p:nvPr/>
          </p:nvSpPr>
          <p:spPr bwMode="auto">
            <a:xfrm>
              <a:off x="297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3" name="Line 15">
              <a:extLst>
                <a:ext uri="{FF2B5EF4-FFF2-40B4-BE49-F238E27FC236}">
                  <a16:creationId xmlns:a16="http://schemas.microsoft.com/office/drawing/2014/main" id="{B40C3DA8-6D5C-0889-3D7D-314A5C035014}"/>
                </a:ext>
              </a:extLst>
            </p:cNvPr>
            <p:cNvSpPr>
              <a:spLocks noChangeShapeType="1"/>
            </p:cNvSpPr>
            <p:nvPr/>
          </p:nvSpPr>
          <p:spPr bwMode="auto">
            <a:xfrm>
              <a:off x="321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4" name="Line 16">
              <a:extLst>
                <a:ext uri="{FF2B5EF4-FFF2-40B4-BE49-F238E27FC236}">
                  <a16:creationId xmlns:a16="http://schemas.microsoft.com/office/drawing/2014/main" id="{9CDE6342-EFF3-A64E-1A92-630752278250}"/>
                </a:ext>
              </a:extLst>
            </p:cNvPr>
            <p:cNvSpPr>
              <a:spLocks noChangeShapeType="1"/>
            </p:cNvSpPr>
            <p:nvPr/>
          </p:nvSpPr>
          <p:spPr bwMode="auto">
            <a:xfrm>
              <a:off x="345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5" name="Line 17">
              <a:extLst>
                <a:ext uri="{FF2B5EF4-FFF2-40B4-BE49-F238E27FC236}">
                  <a16:creationId xmlns:a16="http://schemas.microsoft.com/office/drawing/2014/main" id="{B0282150-0432-2A5E-CB72-F57ABA6894F1}"/>
                </a:ext>
              </a:extLst>
            </p:cNvPr>
            <p:cNvSpPr>
              <a:spLocks noChangeShapeType="1"/>
            </p:cNvSpPr>
            <p:nvPr/>
          </p:nvSpPr>
          <p:spPr bwMode="auto">
            <a:xfrm>
              <a:off x="369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6" name="Line 18">
              <a:extLst>
                <a:ext uri="{FF2B5EF4-FFF2-40B4-BE49-F238E27FC236}">
                  <a16:creationId xmlns:a16="http://schemas.microsoft.com/office/drawing/2014/main" id="{39AFF290-BFEF-2A98-F696-D7EBFEF32BD9}"/>
                </a:ext>
              </a:extLst>
            </p:cNvPr>
            <p:cNvSpPr>
              <a:spLocks noChangeShapeType="1"/>
            </p:cNvSpPr>
            <p:nvPr/>
          </p:nvSpPr>
          <p:spPr bwMode="auto">
            <a:xfrm>
              <a:off x="393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7" name="Line 19">
              <a:extLst>
                <a:ext uri="{FF2B5EF4-FFF2-40B4-BE49-F238E27FC236}">
                  <a16:creationId xmlns:a16="http://schemas.microsoft.com/office/drawing/2014/main" id="{876DC9D4-6699-1466-0D0E-BBAEE54E53A9}"/>
                </a:ext>
              </a:extLst>
            </p:cNvPr>
            <p:cNvSpPr>
              <a:spLocks noChangeShapeType="1"/>
            </p:cNvSpPr>
            <p:nvPr/>
          </p:nvSpPr>
          <p:spPr bwMode="auto">
            <a:xfrm>
              <a:off x="417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8" name="Line 20">
              <a:extLst>
                <a:ext uri="{FF2B5EF4-FFF2-40B4-BE49-F238E27FC236}">
                  <a16:creationId xmlns:a16="http://schemas.microsoft.com/office/drawing/2014/main" id="{49B5D410-8FA0-6D90-67CD-46DEFDEC610E}"/>
                </a:ext>
              </a:extLst>
            </p:cNvPr>
            <p:cNvSpPr>
              <a:spLocks noChangeShapeType="1"/>
            </p:cNvSpPr>
            <p:nvPr/>
          </p:nvSpPr>
          <p:spPr bwMode="auto">
            <a:xfrm>
              <a:off x="441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9" name="Line 21">
              <a:extLst>
                <a:ext uri="{FF2B5EF4-FFF2-40B4-BE49-F238E27FC236}">
                  <a16:creationId xmlns:a16="http://schemas.microsoft.com/office/drawing/2014/main" id="{F8E7BA2E-EFCB-96F2-06C5-C5787E166338}"/>
                </a:ext>
              </a:extLst>
            </p:cNvPr>
            <p:cNvSpPr>
              <a:spLocks noChangeShapeType="1"/>
            </p:cNvSpPr>
            <p:nvPr/>
          </p:nvSpPr>
          <p:spPr bwMode="auto">
            <a:xfrm>
              <a:off x="465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50" name="Text Box 22">
              <a:extLst>
                <a:ext uri="{FF2B5EF4-FFF2-40B4-BE49-F238E27FC236}">
                  <a16:creationId xmlns:a16="http://schemas.microsoft.com/office/drawing/2014/main" id="{889836C0-5442-8B7C-D966-41DFE840F24A}"/>
                </a:ext>
              </a:extLst>
            </p:cNvPr>
            <p:cNvSpPr txBox="1">
              <a:spLocks noChangeArrowheads="1"/>
            </p:cNvSpPr>
            <p:nvPr/>
          </p:nvSpPr>
          <p:spPr bwMode="auto">
            <a:xfrm>
              <a:off x="624" y="3456"/>
              <a:ext cx="44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a:latin typeface="Arial" panose="020B0604020202020204" pitchFamily="34" charset="0"/>
                </a:rPr>
                <a:t>1840</a:t>
              </a:r>
              <a:r>
                <a:rPr lang="en-US" altLang="en-CH" sz="1200">
                  <a:latin typeface="Arial" panose="020B0604020202020204" pitchFamily="34" charset="0"/>
                </a:rPr>
                <a:t>     50      60     70     80     90   </a:t>
              </a:r>
              <a:r>
                <a:rPr lang="en-US" altLang="en-CH" sz="1200" b="1">
                  <a:latin typeface="Arial" panose="020B0604020202020204" pitchFamily="34" charset="0"/>
                </a:rPr>
                <a:t>1900</a:t>
              </a:r>
              <a:r>
                <a:rPr lang="en-US" altLang="en-CH" sz="1200">
                  <a:latin typeface="Arial" panose="020B0604020202020204" pitchFamily="34" charset="0"/>
                </a:rPr>
                <a:t>   10     20    30     40      50    60     70     80     90   </a:t>
              </a:r>
              <a:r>
                <a:rPr lang="en-US" altLang="en-CH" sz="1200" b="1">
                  <a:latin typeface="Arial" panose="020B0604020202020204" pitchFamily="34" charset="0"/>
                </a:rPr>
                <a:t>2000</a:t>
              </a:r>
              <a:endParaRPr lang="en-US" altLang="en-CH" sz="1200">
                <a:latin typeface="Arial" panose="020B0604020202020204" pitchFamily="34" charset="0"/>
              </a:endParaRPr>
            </a:p>
          </p:txBody>
        </p:sp>
        <p:grpSp>
          <p:nvGrpSpPr>
            <p:cNvPr id="22551" name="Group 23">
              <a:extLst>
                <a:ext uri="{FF2B5EF4-FFF2-40B4-BE49-F238E27FC236}">
                  <a16:creationId xmlns:a16="http://schemas.microsoft.com/office/drawing/2014/main" id="{C7D91E97-5792-5672-64E6-C9DAA287F84E}"/>
                </a:ext>
              </a:extLst>
            </p:cNvPr>
            <p:cNvGrpSpPr>
              <a:grpSpLocks/>
            </p:cNvGrpSpPr>
            <p:nvPr/>
          </p:nvGrpSpPr>
          <p:grpSpPr bwMode="auto">
            <a:xfrm>
              <a:off x="4608" y="3120"/>
              <a:ext cx="240" cy="144"/>
              <a:chOff x="4608" y="3120"/>
              <a:chExt cx="240" cy="144"/>
            </a:xfrm>
          </p:grpSpPr>
          <p:sp>
            <p:nvSpPr>
              <p:cNvPr id="22562" name="Line 24">
                <a:extLst>
                  <a:ext uri="{FF2B5EF4-FFF2-40B4-BE49-F238E27FC236}">
                    <a16:creationId xmlns:a16="http://schemas.microsoft.com/office/drawing/2014/main" id="{565C371D-09CD-98CE-74D0-D8753630D702}"/>
                  </a:ext>
                </a:extLst>
              </p:cNvPr>
              <p:cNvSpPr>
                <a:spLocks noChangeShapeType="1"/>
              </p:cNvSpPr>
              <p:nvPr/>
            </p:nvSpPr>
            <p:spPr bwMode="auto">
              <a:xfrm flipH="1">
                <a:off x="4608" y="3120"/>
                <a:ext cx="240"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63" name="Line 25">
                <a:extLst>
                  <a:ext uri="{FF2B5EF4-FFF2-40B4-BE49-F238E27FC236}">
                    <a16:creationId xmlns:a16="http://schemas.microsoft.com/office/drawing/2014/main" id="{64865AAB-7CCD-32AA-64D3-91E02E05A06D}"/>
                  </a:ext>
                </a:extLst>
              </p:cNvPr>
              <p:cNvSpPr>
                <a:spLocks noChangeShapeType="1"/>
              </p:cNvSpPr>
              <p:nvPr/>
            </p:nvSpPr>
            <p:spPr bwMode="auto">
              <a:xfrm>
                <a:off x="4608" y="3120"/>
                <a:ext cx="0" cy="144"/>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grpSp>
        <p:sp>
          <p:nvSpPr>
            <p:cNvPr id="22552" name="Line 26">
              <a:extLst>
                <a:ext uri="{FF2B5EF4-FFF2-40B4-BE49-F238E27FC236}">
                  <a16:creationId xmlns:a16="http://schemas.microsoft.com/office/drawing/2014/main" id="{9ED8AC14-85EB-FA79-B3DD-86C7E57630FA}"/>
                </a:ext>
              </a:extLst>
            </p:cNvPr>
            <p:cNvSpPr>
              <a:spLocks noChangeShapeType="1"/>
            </p:cNvSpPr>
            <p:nvPr/>
          </p:nvSpPr>
          <p:spPr bwMode="auto">
            <a:xfrm>
              <a:off x="768" y="3696"/>
              <a:ext cx="196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53" name="Line 27">
              <a:extLst>
                <a:ext uri="{FF2B5EF4-FFF2-40B4-BE49-F238E27FC236}">
                  <a16:creationId xmlns:a16="http://schemas.microsoft.com/office/drawing/2014/main" id="{B3025D0F-9DFF-16CD-129A-70C51105C6D8}"/>
                </a:ext>
              </a:extLst>
            </p:cNvPr>
            <p:cNvSpPr>
              <a:spLocks noChangeShapeType="1"/>
            </p:cNvSpPr>
            <p:nvPr/>
          </p:nvSpPr>
          <p:spPr bwMode="auto">
            <a:xfrm>
              <a:off x="1680" y="3792"/>
              <a:ext cx="1584"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54" name="Line 28">
              <a:extLst>
                <a:ext uri="{FF2B5EF4-FFF2-40B4-BE49-F238E27FC236}">
                  <a16:creationId xmlns:a16="http://schemas.microsoft.com/office/drawing/2014/main" id="{2E28FDD4-023E-9AD6-EE79-FA5554D25EC6}"/>
                </a:ext>
              </a:extLst>
            </p:cNvPr>
            <p:cNvSpPr>
              <a:spLocks noChangeShapeType="1"/>
            </p:cNvSpPr>
            <p:nvPr/>
          </p:nvSpPr>
          <p:spPr bwMode="auto">
            <a:xfrm>
              <a:off x="3072" y="3696"/>
              <a:ext cx="1248" cy="0"/>
            </a:xfrm>
            <a:prstGeom prst="line">
              <a:avLst/>
            </a:prstGeom>
            <a:noFill/>
            <a:ln w="38100">
              <a:solidFill>
                <a:srgbClr val="66FF33"/>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55" name="Line 29">
              <a:extLst>
                <a:ext uri="{FF2B5EF4-FFF2-40B4-BE49-F238E27FC236}">
                  <a16:creationId xmlns:a16="http://schemas.microsoft.com/office/drawing/2014/main" id="{6A98A896-912A-2A82-6AFB-E69F623166E6}"/>
                </a:ext>
              </a:extLst>
            </p:cNvPr>
            <p:cNvSpPr>
              <a:spLocks noChangeShapeType="1"/>
            </p:cNvSpPr>
            <p:nvPr/>
          </p:nvSpPr>
          <p:spPr bwMode="auto">
            <a:xfrm>
              <a:off x="4128" y="3792"/>
              <a:ext cx="72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56" name="Text Box 30">
              <a:extLst>
                <a:ext uri="{FF2B5EF4-FFF2-40B4-BE49-F238E27FC236}">
                  <a16:creationId xmlns:a16="http://schemas.microsoft.com/office/drawing/2014/main" id="{6410E9E4-B2E5-10E4-23A4-3FC2523C22C6}"/>
                </a:ext>
              </a:extLst>
            </p:cNvPr>
            <p:cNvSpPr txBox="1">
              <a:spLocks noChangeArrowheads="1"/>
            </p:cNvSpPr>
            <p:nvPr/>
          </p:nvSpPr>
          <p:spPr bwMode="auto">
            <a:xfrm>
              <a:off x="144" y="3792"/>
              <a:ext cx="10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endParaRPr lang="en-CH" altLang="en-CH" sz="1400">
                <a:latin typeface="Arial" panose="020B0604020202020204" pitchFamily="34" charset="0"/>
              </a:endParaRPr>
            </a:p>
          </p:txBody>
        </p:sp>
        <p:sp>
          <p:nvSpPr>
            <p:cNvPr id="22557" name="Text Box 31">
              <a:extLst>
                <a:ext uri="{FF2B5EF4-FFF2-40B4-BE49-F238E27FC236}">
                  <a16:creationId xmlns:a16="http://schemas.microsoft.com/office/drawing/2014/main" id="{94E437EB-6239-DBAF-5168-0B465DEADFBA}"/>
                </a:ext>
              </a:extLst>
            </p:cNvPr>
            <p:cNvSpPr txBox="1">
              <a:spLocks noChangeArrowheads="1"/>
            </p:cNvSpPr>
            <p:nvPr/>
          </p:nvSpPr>
          <p:spPr bwMode="auto">
            <a:xfrm>
              <a:off x="624" y="3888"/>
              <a:ext cx="816"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400">
                  <a:latin typeface="Arial" panose="020B0604020202020204" pitchFamily="34" charset="0"/>
                </a:rPr>
                <a:t>Telegraph</a:t>
              </a:r>
            </a:p>
            <a:p>
              <a:pPr eaLnBrk="1" hangingPunct="1">
                <a:spcBef>
                  <a:spcPct val="50000"/>
                </a:spcBef>
              </a:pPr>
              <a:r>
                <a:rPr lang="en-US" altLang="en-CH" sz="1400">
                  <a:latin typeface="Arial" panose="020B0604020202020204" pitchFamily="34" charset="0"/>
                </a:rPr>
                <a:t>	</a:t>
              </a:r>
            </a:p>
          </p:txBody>
        </p:sp>
        <p:sp>
          <p:nvSpPr>
            <p:cNvPr id="22558" name="Text Box 32">
              <a:extLst>
                <a:ext uri="{FF2B5EF4-FFF2-40B4-BE49-F238E27FC236}">
                  <a16:creationId xmlns:a16="http://schemas.microsoft.com/office/drawing/2014/main" id="{5BE7E34A-0A3D-7A87-6B5E-05EDFBF79D61}"/>
                </a:ext>
              </a:extLst>
            </p:cNvPr>
            <p:cNvSpPr txBox="1">
              <a:spLocks noChangeArrowheads="1"/>
            </p:cNvSpPr>
            <p:nvPr/>
          </p:nvSpPr>
          <p:spPr bwMode="auto">
            <a:xfrm>
              <a:off x="1968" y="3888"/>
              <a:ext cx="64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400">
                  <a:latin typeface="Arial" panose="020B0604020202020204" pitchFamily="34" charset="0"/>
                </a:rPr>
                <a:t>Telephone</a:t>
              </a:r>
            </a:p>
          </p:txBody>
        </p:sp>
        <p:sp>
          <p:nvSpPr>
            <p:cNvPr id="22559" name="Text Box 33">
              <a:extLst>
                <a:ext uri="{FF2B5EF4-FFF2-40B4-BE49-F238E27FC236}">
                  <a16:creationId xmlns:a16="http://schemas.microsoft.com/office/drawing/2014/main" id="{345F3207-ABFB-E8A2-5EC3-2EE273CA4D82}"/>
                </a:ext>
              </a:extLst>
            </p:cNvPr>
            <p:cNvSpPr txBox="1">
              <a:spLocks noChangeArrowheads="1"/>
            </p:cNvSpPr>
            <p:nvPr/>
          </p:nvSpPr>
          <p:spPr bwMode="auto">
            <a:xfrm>
              <a:off x="3120" y="3888"/>
              <a:ext cx="122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400">
                  <a:latin typeface="Arial" panose="020B0604020202020204" pitchFamily="34" charset="0"/>
                </a:rPr>
                <a:t>Broadband Telephone</a:t>
              </a:r>
            </a:p>
            <a:p>
              <a:pPr eaLnBrk="1" hangingPunct="1"/>
              <a:r>
                <a:rPr lang="en-US" altLang="en-CH" sz="1400">
                  <a:latin typeface="Arial" panose="020B0604020202020204" pitchFamily="34" charset="0"/>
                </a:rPr>
                <a:t>(coax)</a:t>
              </a:r>
            </a:p>
          </p:txBody>
        </p:sp>
        <p:sp>
          <p:nvSpPr>
            <p:cNvPr id="22560" name="Text Box 34">
              <a:extLst>
                <a:ext uri="{FF2B5EF4-FFF2-40B4-BE49-F238E27FC236}">
                  <a16:creationId xmlns:a16="http://schemas.microsoft.com/office/drawing/2014/main" id="{4055BFE7-98BC-9971-6CCE-D10222D3D62A}"/>
                </a:ext>
              </a:extLst>
            </p:cNvPr>
            <p:cNvSpPr txBox="1">
              <a:spLocks noChangeArrowheads="1"/>
            </p:cNvSpPr>
            <p:nvPr/>
          </p:nvSpPr>
          <p:spPr bwMode="auto">
            <a:xfrm>
              <a:off x="4416" y="3888"/>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sz="1400">
                <a:latin typeface="Arial" panose="020B0604020202020204" pitchFamily="34" charset="0"/>
              </a:endParaRPr>
            </a:p>
          </p:txBody>
        </p:sp>
        <p:sp>
          <p:nvSpPr>
            <p:cNvPr id="22561" name="Text Box 35">
              <a:extLst>
                <a:ext uri="{FF2B5EF4-FFF2-40B4-BE49-F238E27FC236}">
                  <a16:creationId xmlns:a16="http://schemas.microsoft.com/office/drawing/2014/main" id="{6AFD80A8-E412-B5AB-7B12-105CE67F3FA1}"/>
                </a:ext>
              </a:extLst>
            </p:cNvPr>
            <p:cNvSpPr txBox="1">
              <a:spLocks noChangeArrowheads="1"/>
            </p:cNvSpPr>
            <p:nvPr/>
          </p:nvSpPr>
          <p:spPr bwMode="auto">
            <a:xfrm>
              <a:off x="4368" y="3888"/>
              <a:ext cx="71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400">
                  <a:latin typeface="Arial" panose="020B0604020202020204" pitchFamily="34" charset="0"/>
                </a:rPr>
                <a:t>Fiber Optics</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D6A9C21-AF0D-28DF-7BBE-B5721B8B28A3}"/>
              </a:ext>
            </a:extLst>
          </p:cNvPr>
          <p:cNvSpPr>
            <a:spLocks noChangeArrowheads="1"/>
          </p:cNvSpPr>
          <p:nvPr/>
        </p:nvSpPr>
        <p:spPr bwMode="auto">
          <a:xfrm>
            <a:off x="2362200" y="1695450"/>
            <a:ext cx="1752600" cy="3508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55" name="Rectangle 3">
            <a:extLst>
              <a:ext uri="{FF2B5EF4-FFF2-40B4-BE49-F238E27FC236}">
                <a16:creationId xmlns:a16="http://schemas.microsoft.com/office/drawing/2014/main" id="{BF73EB09-2872-574F-1151-9E19C184076F}"/>
              </a:ext>
            </a:extLst>
          </p:cNvPr>
          <p:cNvSpPr>
            <a:spLocks noChangeArrowheads="1"/>
          </p:cNvSpPr>
          <p:nvPr/>
        </p:nvSpPr>
        <p:spPr bwMode="auto">
          <a:xfrm>
            <a:off x="2362200" y="1695450"/>
            <a:ext cx="4191000" cy="3508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56" name="Oval 4">
            <a:extLst>
              <a:ext uri="{FF2B5EF4-FFF2-40B4-BE49-F238E27FC236}">
                <a16:creationId xmlns:a16="http://schemas.microsoft.com/office/drawing/2014/main" id="{460CB0B5-4730-59D2-81F4-73C8014A6853}"/>
              </a:ext>
            </a:extLst>
          </p:cNvPr>
          <p:cNvSpPr>
            <a:spLocks noChangeArrowheads="1"/>
          </p:cNvSpPr>
          <p:nvPr/>
        </p:nvSpPr>
        <p:spPr bwMode="auto">
          <a:xfrm>
            <a:off x="3886200" y="1300163"/>
            <a:ext cx="457200" cy="920750"/>
          </a:xfrm>
          <a:prstGeom prst="ellipse">
            <a:avLst/>
          </a:pr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57" name="Line 6">
            <a:extLst>
              <a:ext uri="{FF2B5EF4-FFF2-40B4-BE49-F238E27FC236}">
                <a16:creationId xmlns:a16="http://schemas.microsoft.com/office/drawing/2014/main" id="{47D0D650-7DF2-155D-D293-2801F679AF7F}"/>
              </a:ext>
            </a:extLst>
          </p:cNvPr>
          <p:cNvSpPr>
            <a:spLocks noChangeShapeType="1"/>
          </p:cNvSpPr>
          <p:nvPr/>
        </p:nvSpPr>
        <p:spPr bwMode="auto">
          <a:xfrm>
            <a:off x="4267200" y="1431925"/>
            <a:ext cx="76200" cy="131763"/>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23558" name="Line 7">
            <a:extLst>
              <a:ext uri="{FF2B5EF4-FFF2-40B4-BE49-F238E27FC236}">
                <a16:creationId xmlns:a16="http://schemas.microsoft.com/office/drawing/2014/main" id="{5DD158A6-4154-357B-1AEF-42176E1F72E0}"/>
              </a:ext>
            </a:extLst>
          </p:cNvPr>
          <p:cNvSpPr>
            <a:spLocks noChangeShapeType="1"/>
          </p:cNvSpPr>
          <p:nvPr/>
        </p:nvSpPr>
        <p:spPr bwMode="auto">
          <a:xfrm>
            <a:off x="1371600" y="2090738"/>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559" name="Line 8">
            <a:extLst>
              <a:ext uri="{FF2B5EF4-FFF2-40B4-BE49-F238E27FC236}">
                <a16:creationId xmlns:a16="http://schemas.microsoft.com/office/drawing/2014/main" id="{3988F809-1A1A-105B-C293-3D1336DC5567}"/>
              </a:ext>
            </a:extLst>
          </p:cNvPr>
          <p:cNvSpPr>
            <a:spLocks noChangeShapeType="1"/>
          </p:cNvSpPr>
          <p:nvPr/>
        </p:nvSpPr>
        <p:spPr bwMode="auto">
          <a:xfrm>
            <a:off x="1676400" y="1870075"/>
            <a:ext cx="0" cy="2206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560" name="Line 9">
            <a:extLst>
              <a:ext uri="{FF2B5EF4-FFF2-40B4-BE49-F238E27FC236}">
                <a16:creationId xmlns:a16="http://schemas.microsoft.com/office/drawing/2014/main" id="{49C37015-CC06-6191-F53D-B6B06BED20AD}"/>
              </a:ext>
            </a:extLst>
          </p:cNvPr>
          <p:cNvSpPr>
            <a:spLocks noChangeShapeType="1"/>
          </p:cNvSpPr>
          <p:nvPr/>
        </p:nvSpPr>
        <p:spPr bwMode="auto">
          <a:xfrm>
            <a:off x="1676400" y="2220913"/>
            <a:ext cx="0" cy="395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561" name="Line 10">
            <a:extLst>
              <a:ext uri="{FF2B5EF4-FFF2-40B4-BE49-F238E27FC236}">
                <a16:creationId xmlns:a16="http://schemas.microsoft.com/office/drawing/2014/main" id="{3A48B077-EB13-FA60-108B-3E7BA6D46F86}"/>
              </a:ext>
            </a:extLst>
          </p:cNvPr>
          <p:cNvSpPr>
            <a:spLocks noChangeShapeType="1"/>
          </p:cNvSpPr>
          <p:nvPr/>
        </p:nvSpPr>
        <p:spPr bwMode="auto">
          <a:xfrm>
            <a:off x="1371600" y="2220913"/>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562" name="Line 11">
            <a:extLst>
              <a:ext uri="{FF2B5EF4-FFF2-40B4-BE49-F238E27FC236}">
                <a16:creationId xmlns:a16="http://schemas.microsoft.com/office/drawing/2014/main" id="{E0272E7F-409A-0649-B7A6-33552F6DD20E}"/>
              </a:ext>
            </a:extLst>
          </p:cNvPr>
          <p:cNvSpPr>
            <a:spLocks noChangeShapeType="1"/>
          </p:cNvSpPr>
          <p:nvPr/>
        </p:nvSpPr>
        <p:spPr bwMode="auto">
          <a:xfrm>
            <a:off x="1676400" y="1870075"/>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nvGrpSpPr>
          <p:cNvPr id="23563" name="Group 12">
            <a:extLst>
              <a:ext uri="{FF2B5EF4-FFF2-40B4-BE49-F238E27FC236}">
                <a16:creationId xmlns:a16="http://schemas.microsoft.com/office/drawing/2014/main" id="{A32A2420-DD9B-7702-BFB4-5F0DA1DCD414}"/>
              </a:ext>
            </a:extLst>
          </p:cNvPr>
          <p:cNvGrpSpPr>
            <a:grpSpLocks/>
          </p:cNvGrpSpPr>
          <p:nvPr/>
        </p:nvGrpSpPr>
        <p:grpSpPr bwMode="auto">
          <a:xfrm>
            <a:off x="1524000" y="2616200"/>
            <a:ext cx="304800" cy="131763"/>
            <a:chOff x="960" y="3312"/>
            <a:chExt cx="192" cy="144"/>
          </a:xfrm>
        </p:grpSpPr>
        <p:sp>
          <p:nvSpPr>
            <p:cNvPr id="23618" name="Line 13">
              <a:extLst>
                <a:ext uri="{FF2B5EF4-FFF2-40B4-BE49-F238E27FC236}">
                  <a16:creationId xmlns:a16="http://schemas.microsoft.com/office/drawing/2014/main" id="{AA45EC42-EB31-17D9-CDD4-7CF2D89B733C}"/>
                </a:ext>
              </a:extLst>
            </p:cNvPr>
            <p:cNvSpPr>
              <a:spLocks noChangeShapeType="1"/>
            </p:cNvSpPr>
            <p:nvPr/>
          </p:nvSpPr>
          <p:spPr bwMode="auto">
            <a:xfrm>
              <a:off x="960" y="331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19" name="Line 14">
              <a:extLst>
                <a:ext uri="{FF2B5EF4-FFF2-40B4-BE49-F238E27FC236}">
                  <a16:creationId xmlns:a16="http://schemas.microsoft.com/office/drawing/2014/main" id="{21EAB3F4-EDC4-E18A-A440-0F5A32D3D4BA}"/>
                </a:ext>
              </a:extLst>
            </p:cNvPr>
            <p:cNvSpPr>
              <a:spLocks noChangeShapeType="1"/>
            </p:cNvSpPr>
            <p:nvPr/>
          </p:nvSpPr>
          <p:spPr bwMode="auto">
            <a:xfrm>
              <a:off x="960" y="336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20" name="Line 15">
              <a:extLst>
                <a:ext uri="{FF2B5EF4-FFF2-40B4-BE49-F238E27FC236}">
                  <a16:creationId xmlns:a16="http://schemas.microsoft.com/office/drawing/2014/main" id="{171E6340-F72E-C022-C70E-38D60FEA0F65}"/>
                </a:ext>
              </a:extLst>
            </p:cNvPr>
            <p:cNvSpPr>
              <a:spLocks noChangeShapeType="1"/>
            </p:cNvSpPr>
            <p:nvPr/>
          </p:nvSpPr>
          <p:spPr bwMode="auto">
            <a:xfrm>
              <a:off x="960" y="340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21" name="Line 16">
              <a:extLst>
                <a:ext uri="{FF2B5EF4-FFF2-40B4-BE49-F238E27FC236}">
                  <a16:creationId xmlns:a16="http://schemas.microsoft.com/office/drawing/2014/main" id="{FEAAC0D7-56F4-2AAE-E550-E1A77B681697}"/>
                </a:ext>
              </a:extLst>
            </p:cNvPr>
            <p:cNvSpPr>
              <a:spLocks noChangeShapeType="1"/>
            </p:cNvSpPr>
            <p:nvPr/>
          </p:nvSpPr>
          <p:spPr bwMode="auto">
            <a:xfrm>
              <a:off x="960" y="345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sp>
        <p:nvSpPr>
          <p:cNvPr id="23564" name="Text Box 17">
            <a:extLst>
              <a:ext uri="{FF2B5EF4-FFF2-40B4-BE49-F238E27FC236}">
                <a16:creationId xmlns:a16="http://schemas.microsoft.com/office/drawing/2014/main" id="{740B34B3-006E-AEA5-4200-DED52599F908}"/>
              </a:ext>
            </a:extLst>
          </p:cNvPr>
          <p:cNvSpPr txBox="1">
            <a:spLocks noChangeArrowheads="1"/>
          </p:cNvSpPr>
          <p:nvPr/>
        </p:nvSpPr>
        <p:spPr bwMode="auto">
          <a:xfrm>
            <a:off x="2057400" y="1223963"/>
            <a:ext cx="1296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      J</a:t>
            </a:r>
            <a:r>
              <a:rPr lang="en-US" altLang="en-CH" sz="2400">
                <a:latin typeface="Symbol" pitchFamily="2" charset="2"/>
              </a:rPr>
              <a:t>=sE</a:t>
            </a:r>
          </a:p>
        </p:txBody>
      </p:sp>
      <p:sp>
        <p:nvSpPr>
          <p:cNvPr id="23565" name="Text Box 18">
            <a:extLst>
              <a:ext uri="{FF2B5EF4-FFF2-40B4-BE49-F238E27FC236}">
                <a16:creationId xmlns:a16="http://schemas.microsoft.com/office/drawing/2014/main" id="{6DB7E8C6-B256-48EE-2A1F-4B60027A49A7}"/>
              </a:ext>
            </a:extLst>
          </p:cNvPr>
          <p:cNvSpPr txBox="1">
            <a:spLocks noChangeArrowheads="1"/>
          </p:cNvSpPr>
          <p:nvPr/>
        </p:nvSpPr>
        <p:spPr bwMode="auto">
          <a:xfrm>
            <a:off x="4235450" y="2046288"/>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H</a:t>
            </a:r>
          </a:p>
        </p:txBody>
      </p:sp>
      <p:sp>
        <p:nvSpPr>
          <p:cNvPr id="23566" name="Line 19">
            <a:extLst>
              <a:ext uri="{FF2B5EF4-FFF2-40B4-BE49-F238E27FC236}">
                <a16:creationId xmlns:a16="http://schemas.microsoft.com/office/drawing/2014/main" id="{B0393786-2011-3B7A-01F4-8517806EC1F0}"/>
              </a:ext>
            </a:extLst>
          </p:cNvPr>
          <p:cNvSpPr>
            <a:spLocks noChangeShapeType="1"/>
          </p:cNvSpPr>
          <p:nvPr/>
        </p:nvSpPr>
        <p:spPr bwMode="auto">
          <a:xfrm>
            <a:off x="6477000" y="1870075"/>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567" name="Rectangle 20">
            <a:extLst>
              <a:ext uri="{FF2B5EF4-FFF2-40B4-BE49-F238E27FC236}">
                <a16:creationId xmlns:a16="http://schemas.microsoft.com/office/drawing/2014/main" id="{F5EBEF88-B53B-1FB2-12DE-528D3E817AA0}"/>
              </a:ext>
            </a:extLst>
          </p:cNvPr>
          <p:cNvSpPr>
            <a:spLocks noChangeArrowheads="1"/>
          </p:cNvSpPr>
          <p:nvPr/>
        </p:nvSpPr>
        <p:spPr bwMode="auto">
          <a:xfrm>
            <a:off x="6858000" y="2090738"/>
            <a:ext cx="152400" cy="393700"/>
          </a:xfrm>
          <a:prstGeom prst="rect">
            <a:avLst/>
          </a:prstGeom>
          <a:solidFill>
            <a:schemeClr val="tx1"/>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nvGrpSpPr>
          <p:cNvPr id="23568" name="Group 21">
            <a:extLst>
              <a:ext uri="{FF2B5EF4-FFF2-40B4-BE49-F238E27FC236}">
                <a16:creationId xmlns:a16="http://schemas.microsoft.com/office/drawing/2014/main" id="{74885170-47B4-BAB3-5167-A6440E1B2CF5}"/>
              </a:ext>
            </a:extLst>
          </p:cNvPr>
          <p:cNvGrpSpPr>
            <a:grpSpLocks/>
          </p:cNvGrpSpPr>
          <p:nvPr/>
        </p:nvGrpSpPr>
        <p:grpSpPr bwMode="auto">
          <a:xfrm>
            <a:off x="6781800" y="2616200"/>
            <a:ext cx="304800" cy="131763"/>
            <a:chOff x="960" y="3312"/>
            <a:chExt cx="192" cy="144"/>
          </a:xfrm>
        </p:grpSpPr>
        <p:sp>
          <p:nvSpPr>
            <p:cNvPr id="23614" name="Line 22">
              <a:extLst>
                <a:ext uri="{FF2B5EF4-FFF2-40B4-BE49-F238E27FC236}">
                  <a16:creationId xmlns:a16="http://schemas.microsoft.com/office/drawing/2014/main" id="{210EED45-366B-741A-0368-8D5D7DF66938}"/>
                </a:ext>
              </a:extLst>
            </p:cNvPr>
            <p:cNvSpPr>
              <a:spLocks noChangeShapeType="1"/>
            </p:cNvSpPr>
            <p:nvPr/>
          </p:nvSpPr>
          <p:spPr bwMode="auto">
            <a:xfrm>
              <a:off x="960" y="331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15" name="Line 23">
              <a:extLst>
                <a:ext uri="{FF2B5EF4-FFF2-40B4-BE49-F238E27FC236}">
                  <a16:creationId xmlns:a16="http://schemas.microsoft.com/office/drawing/2014/main" id="{4D68B9B9-2499-2581-1A78-507D8E503D78}"/>
                </a:ext>
              </a:extLst>
            </p:cNvPr>
            <p:cNvSpPr>
              <a:spLocks noChangeShapeType="1"/>
            </p:cNvSpPr>
            <p:nvPr/>
          </p:nvSpPr>
          <p:spPr bwMode="auto">
            <a:xfrm>
              <a:off x="960" y="336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16" name="Line 24">
              <a:extLst>
                <a:ext uri="{FF2B5EF4-FFF2-40B4-BE49-F238E27FC236}">
                  <a16:creationId xmlns:a16="http://schemas.microsoft.com/office/drawing/2014/main" id="{C6A6ACF9-9389-F921-EAEF-BCDD05FCA966}"/>
                </a:ext>
              </a:extLst>
            </p:cNvPr>
            <p:cNvSpPr>
              <a:spLocks noChangeShapeType="1"/>
            </p:cNvSpPr>
            <p:nvPr/>
          </p:nvSpPr>
          <p:spPr bwMode="auto">
            <a:xfrm>
              <a:off x="960" y="340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17" name="Line 25">
              <a:extLst>
                <a:ext uri="{FF2B5EF4-FFF2-40B4-BE49-F238E27FC236}">
                  <a16:creationId xmlns:a16="http://schemas.microsoft.com/office/drawing/2014/main" id="{3F3EB0F9-368B-4A7A-22A6-07CFB6EE43BB}"/>
                </a:ext>
              </a:extLst>
            </p:cNvPr>
            <p:cNvSpPr>
              <a:spLocks noChangeShapeType="1"/>
            </p:cNvSpPr>
            <p:nvPr/>
          </p:nvSpPr>
          <p:spPr bwMode="auto">
            <a:xfrm>
              <a:off x="960" y="345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sp>
        <p:nvSpPr>
          <p:cNvPr id="23569" name="Line 26">
            <a:extLst>
              <a:ext uri="{FF2B5EF4-FFF2-40B4-BE49-F238E27FC236}">
                <a16:creationId xmlns:a16="http://schemas.microsoft.com/office/drawing/2014/main" id="{DFD04F03-F690-5AC8-A4DC-083D3816654B}"/>
              </a:ext>
            </a:extLst>
          </p:cNvPr>
          <p:cNvSpPr>
            <a:spLocks noChangeShapeType="1"/>
          </p:cNvSpPr>
          <p:nvPr/>
        </p:nvSpPr>
        <p:spPr bwMode="auto">
          <a:xfrm>
            <a:off x="6934200" y="1870075"/>
            <a:ext cx="0" cy="2206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570" name="Line 27">
            <a:extLst>
              <a:ext uri="{FF2B5EF4-FFF2-40B4-BE49-F238E27FC236}">
                <a16:creationId xmlns:a16="http://schemas.microsoft.com/office/drawing/2014/main" id="{2C2FF69C-76DE-D5EE-B052-60B6ACAB9E74}"/>
              </a:ext>
            </a:extLst>
          </p:cNvPr>
          <p:cNvSpPr>
            <a:spLocks noChangeShapeType="1"/>
          </p:cNvSpPr>
          <p:nvPr/>
        </p:nvSpPr>
        <p:spPr bwMode="auto">
          <a:xfrm>
            <a:off x="6934200" y="2484438"/>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571" name="Text Box 28">
            <a:extLst>
              <a:ext uri="{FF2B5EF4-FFF2-40B4-BE49-F238E27FC236}">
                <a16:creationId xmlns:a16="http://schemas.microsoft.com/office/drawing/2014/main" id="{4B66C728-FC66-ED79-D131-FD2F575ED024}"/>
              </a:ext>
            </a:extLst>
          </p:cNvPr>
          <p:cNvSpPr txBox="1">
            <a:spLocks noChangeArrowheads="1"/>
          </p:cNvSpPr>
          <p:nvPr/>
        </p:nvSpPr>
        <p:spPr bwMode="auto">
          <a:xfrm>
            <a:off x="7146925" y="2157413"/>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R</a:t>
            </a:r>
          </a:p>
        </p:txBody>
      </p:sp>
      <p:sp>
        <p:nvSpPr>
          <p:cNvPr id="23572" name="Text Box 29">
            <a:extLst>
              <a:ext uri="{FF2B5EF4-FFF2-40B4-BE49-F238E27FC236}">
                <a16:creationId xmlns:a16="http://schemas.microsoft.com/office/drawing/2014/main" id="{4F70A213-2127-1129-B1D8-6017DA6F7ADA}"/>
              </a:ext>
            </a:extLst>
          </p:cNvPr>
          <p:cNvSpPr txBox="1">
            <a:spLocks noChangeArrowheads="1"/>
          </p:cNvSpPr>
          <p:nvPr/>
        </p:nvSpPr>
        <p:spPr bwMode="auto">
          <a:xfrm>
            <a:off x="4849813" y="2352675"/>
            <a:ext cx="1093787"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P=ExH</a:t>
            </a:r>
          </a:p>
        </p:txBody>
      </p:sp>
      <p:sp>
        <p:nvSpPr>
          <p:cNvPr id="23573" name="Line 30">
            <a:extLst>
              <a:ext uri="{FF2B5EF4-FFF2-40B4-BE49-F238E27FC236}">
                <a16:creationId xmlns:a16="http://schemas.microsoft.com/office/drawing/2014/main" id="{0A21E78E-77C1-DA6E-BE72-7426C8961A4C}"/>
              </a:ext>
            </a:extLst>
          </p:cNvPr>
          <p:cNvSpPr>
            <a:spLocks noChangeShapeType="1"/>
          </p:cNvSpPr>
          <p:nvPr/>
        </p:nvSpPr>
        <p:spPr bwMode="auto">
          <a:xfrm>
            <a:off x="2667000" y="1870075"/>
            <a:ext cx="685800" cy="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23574" name="Line 32">
            <a:extLst>
              <a:ext uri="{FF2B5EF4-FFF2-40B4-BE49-F238E27FC236}">
                <a16:creationId xmlns:a16="http://schemas.microsoft.com/office/drawing/2014/main" id="{3A2BF8D3-0F82-8FD8-328D-31B21E8EB2D5}"/>
              </a:ext>
            </a:extLst>
          </p:cNvPr>
          <p:cNvSpPr>
            <a:spLocks noChangeShapeType="1"/>
          </p:cNvSpPr>
          <p:nvPr/>
        </p:nvSpPr>
        <p:spPr bwMode="auto">
          <a:xfrm>
            <a:off x="5105400" y="1757363"/>
            <a:ext cx="0" cy="288925"/>
          </a:xfrm>
          <a:prstGeom prst="line">
            <a:avLst/>
          </a:prstGeom>
          <a:noFill/>
          <a:ln w="38100">
            <a:solidFill>
              <a:schemeClr val="hlink"/>
            </a:solidFill>
            <a:round/>
            <a:headEnd type="triangle" w="med" len="med"/>
            <a:tailEnd/>
          </a:ln>
          <a:extLst>
            <a:ext uri="{909E8E84-426E-40DD-AFC4-6F175D3DCCD1}">
              <a14:hiddenFill xmlns:a14="http://schemas.microsoft.com/office/drawing/2010/main">
                <a:noFill/>
              </a14:hiddenFill>
            </a:ext>
          </a:extLst>
        </p:spPr>
        <p:txBody>
          <a:bodyPr/>
          <a:lstStyle/>
          <a:p>
            <a:endParaRPr lang="en-CH"/>
          </a:p>
        </p:txBody>
      </p:sp>
      <p:cxnSp>
        <p:nvCxnSpPr>
          <p:cNvPr id="23575" name="AutoShape 33">
            <a:extLst>
              <a:ext uri="{FF2B5EF4-FFF2-40B4-BE49-F238E27FC236}">
                <a16:creationId xmlns:a16="http://schemas.microsoft.com/office/drawing/2014/main" id="{38560FC3-E7D0-7DFB-F318-97FC3B0427F9}"/>
              </a:ext>
            </a:extLst>
          </p:cNvPr>
          <p:cNvCxnSpPr>
            <a:cxnSpLocks noChangeShapeType="1"/>
          </p:cNvCxnSpPr>
          <p:nvPr/>
        </p:nvCxnSpPr>
        <p:spPr bwMode="auto">
          <a:xfrm rot="5400000" flipH="1">
            <a:off x="5207793" y="2107407"/>
            <a:ext cx="176213" cy="228600"/>
          </a:xfrm>
          <a:prstGeom prst="curvedConnector3">
            <a:avLst>
              <a:gd name="adj1" fmla="val 50000"/>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cxnSp>
      <p:sp>
        <p:nvSpPr>
          <p:cNvPr id="23576" name="Text Box 34">
            <a:extLst>
              <a:ext uri="{FF2B5EF4-FFF2-40B4-BE49-F238E27FC236}">
                <a16:creationId xmlns:a16="http://schemas.microsoft.com/office/drawing/2014/main" id="{C7936CBF-0FD9-92FF-0918-23B263A1CBD1}"/>
              </a:ext>
            </a:extLst>
          </p:cNvPr>
          <p:cNvSpPr txBox="1">
            <a:spLocks noChangeArrowheads="1"/>
          </p:cNvSpPr>
          <p:nvPr/>
        </p:nvSpPr>
        <p:spPr bwMode="auto">
          <a:xfrm>
            <a:off x="898525" y="1997075"/>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t>V</a:t>
            </a:r>
          </a:p>
        </p:txBody>
      </p:sp>
      <p:sp>
        <p:nvSpPr>
          <p:cNvPr id="23577" name="Rectangle 71">
            <a:extLst>
              <a:ext uri="{FF2B5EF4-FFF2-40B4-BE49-F238E27FC236}">
                <a16:creationId xmlns:a16="http://schemas.microsoft.com/office/drawing/2014/main" id="{257BDDA5-28E1-31E6-6E98-BCEAD757270B}"/>
              </a:ext>
            </a:extLst>
          </p:cNvPr>
          <p:cNvSpPr>
            <a:spLocks noChangeArrowheads="1"/>
          </p:cNvSpPr>
          <p:nvPr/>
        </p:nvSpPr>
        <p:spPr bwMode="auto">
          <a:xfrm>
            <a:off x="3733800" y="1706563"/>
            <a:ext cx="381000" cy="3508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78" name="Rectangle 39">
            <a:extLst>
              <a:ext uri="{FF2B5EF4-FFF2-40B4-BE49-F238E27FC236}">
                <a16:creationId xmlns:a16="http://schemas.microsoft.com/office/drawing/2014/main" id="{D77DA727-4981-B750-328F-D3BBB04D4907}"/>
              </a:ext>
            </a:extLst>
          </p:cNvPr>
          <p:cNvSpPr>
            <a:spLocks noChangeArrowheads="1"/>
          </p:cNvSpPr>
          <p:nvPr/>
        </p:nvSpPr>
        <p:spPr bwMode="auto">
          <a:xfrm>
            <a:off x="2371725" y="5048250"/>
            <a:ext cx="1752600" cy="3508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79" name="Rectangle 40">
            <a:extLst>
              <a:ext uri="{FF2B5EF4-FFF2-40B4-BE49-F238E27FC236}">
                <a16:creationId xmlns:a16="http://schemas.microsoft.com/office/drawing/2014/main" id="{F9266DBC-A5EA-EEA7-4BE8-DD914FEBB103}"/>
              </a:ext>
            </a:extLst>
          </p:cNvPr>
          <p:cNvSpPr>
            <a:spLocks noChangeArrowheads="1"/>
          </p:cNvSpPr>
          <p:nvPr/>
        </p:nvSpPr>
        <p:spPr bwMode="auto">
          <a:xfrm>
            <a:off x="2371725" y="5048250"/>
            <a:ext cx="4191000" cy="350838"/>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80" name="Line 44">
            <a:extLst>
              <a:ext uri="{FF2B5EF4-FFF2-40B4-BE49-F238E27FC236}">
                <a16:creationId xmlns:a16="http://schemas.microsoft.com/office/drawing/2014/main" id="{884766A6-C6AA-754D-545B-DF17AEF8226D}"/>
              </a:ext>
            </a:extLst>
          </p:cNvPr>
          <p:cNvSpPr>
            <a:spLocks noChangeShapeType="1"/>
          </p:cNvSpPr>
          <p:nvPr/>
        </p:nvSpPr>
        <p:spPr bwMode="auto">
          <a:xfrm>
            <a:off x="1676400" y="4800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581" name="Line 45">
            <a:extLst>
              <a:ext uri="{FF2B5EF4-FFF2-40B4-BE49-F238E27FC236}">
                <a16:creationId xmlns:a16="http://schemas.microsoft.com/office/drawing/2014/main" id="{121594D6-8712-716C-0262-296666778032}"/>
              </a:ext>
            </a:extLst>
          </p:cNvPr>
          <p:cNvSpPr>
            <a:spLocks noChangeShapeType="1"/>
          </p:cNvSpPr>
          <p:nvPr/>
        </p:nvSpPr>
        <p:spPr bwMode="auto">
          <a:xfrm>
            <a:off x="1676400" y="5410200"/>
            <a:ext cx="9525" cy="55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nvGrpSpPr>
          <p:cNvPr id="23582" name="Group 48">
            <a:extLst>
              <a:ext uri="{FF2B5EF4-FFF2-40B4-BE49-F238E27FC236}">
                <a16:creationId xmlns:a16="http://schemas.microsoft.com/office/drawing/2014/main" id="{E58921F7-A4A7-A9D9-5457-E8E8C2A0932F}"/>
              </a:ext>
            </a:extLst>
          </p:cNvPr>
          <p:cNvGrpSpPr>
            <a:grpSpLocks/>
          </p:cNvGrpSpPr>
          <p:nvPr/>
        </p:nvGrpSpPr>
        <p:grpSpPr bwMode="auto">
          <a:xfrm>
            <a:off x="1533525" y="5969000"/>
            <a:ext cx="304800" cy="131763"/>
            <a:chOff x="960" y="3312"/>
            <a:chExt cx="192" cy="144"/>
          </a:xfrm>
        </p:grpSpPr>
        <p:sp>
          <p:nvSpPr>
            <p:cNvPr id="23610" name="Line 49">
              <a:extLst>
                <a:ext uri="{FF2B5EF4-FFF2-40B4-BE49-F238E27FC236}">
                  <a16:creationId xmlns:a16="http://schemas.microsoft.com/office/drawing/2014/main" id="{CF178350-DF49-030A-4BF2-9045A1B16E0D}"/>
                </a:ext>
              </a:extLst>
            </p:cNvPr>
            <p:cNvSpPr>
              <a:spLocks noChangeShapeType="1"/>
            </p:cNvSpPr>
            <p:nvPr/>
          </p:nvSpPr>
          <p:spPr bwMode="auto">
            <a:xfrm>
              <a:off x="960" y="331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11" name="Line 50">
              <a:extLst>
                <a:ext uri="{FF2B5EF4-FFF2-40B4-BE49-F238E27FC236}">
                  <a16:creationId xmlns:a16="http://schemas.microsoft.com/office/drawing/2014/main" id="{4D7109EF-B293-903E-CCD6-7B76720D30FA}"/>
                </a:ext>
              </a:extLst>
            </p:cNvPr>
            <p:cNvSpPr>
              <a:spLocks noChangeShapeType="1"/>
            </p:cNvSpPr>
            <p:nvPr/>
          </p:nvSpPr>
          <p:spPr bwMode="auto">
            <a:xfrm>
              <a:off x="960" y="336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12" name="Line 51">
              <a:extLst>
                <a:ext uri="{FF2B5EF4-FFF2-40B4-BE49-F238E27FC236}">
                  <a16:creationId xmlns:a16="http://schemas.microsoft.com/office/drawing/2014/main" id="{35B7E74B-0672-1B96-99BC-7C447C738A7C}"/>
                </a:ext>
              </a:extLst>
            </p:cNvPr>
            <p:cNvSpPr>
              <a:spLocks noChangeShapeType="1"/>
            </p:cNvSpPr>
            <p:nvPr/>
          </p:nvSpPr>
          <p:spPr bwMode="auto">
            <a:xfrm>
              <a:off x="960" y="340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13" name="Line 52">
              <a:extLst>
                <a:ext uri="{FF2B5EF4-FFF2-40B4-BE49-F238E27FC236}">
                  <a16:creationId xmlns:a16="http://schemas.microsoft.com/office/drawing/2014/main" id="{AAE29C89-4B03-6B3B-4EEC-BA31700C010B}"/>
                </a:ext>
              </a:extLst>
            </p:cNvPr>
            <p:cNvSpPr>
              <a:spLocks noChangeShapeType="1"/>
            </p:cNvSpPr>
            <p:nvPr/>
          </p:nvSpPr>
          <p:spPr bwMode="auto">
            <a:xfrm>
              <a:off x="960" y="345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sp>
        <p:nvSpPr>
          <p:cNvPr id="23583" name="Text Box 69">
            <a:extLst>
              <a:ext uri="{FF2B5EF4-FFF2-40B4-BE49-F238E27FC236}">
                <a16:creationId xmlns:a16="http://schemas.microsoft.com/office/drawing/2014/main" id="{2FDCD065-A28A-092B-5E7C-AB62B7DDF482}"/>
              </a:ext>
            </a:extLst>
          </p:cNvPr>
          <p:cNvSpPr txBox="1">
            <a:spLocks noChangeArrowheads="1"/>
          </p:cNvSpPr>
          <p:nvPr/>
        </p:nvSpPr>
        <p:spPr bwMode="auto">
          <a:xfrm>
            <a:off x="1447800" y="4267200"/>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t>V</a:t>
            </a:r>
          </a:p>
        </p:txBody>
      </p:sp>
      <p:sp>
        <p:nvSpPr>
          <p:cNvPr id="23584" name="AutoShape 72">
            <a:extLst>
              <a:ext uri="{FF2B5EF4-FFF2-40B4-BE49-F238E27FC236}">
                <a16:creationId xmlns:a16="http://schemas.microsoft.com/office/drawing/2014/main" id="{3F0FBE73-3AE2-F896-D16B-289BB12E9EFD}"/>
              </a:ext>
            </a:extLst>
          </p:cNvPr>
          <p:cNvSpPr>
            <a:spLocks noChangeArrowheads="1"/>
          </p:cNvSpPr>
          <p:nvPr/>
        </p:nvSpPr>
        <p:spPr bwMode="auto">
          <a:xfrm flipV="1">
            <a:off x="1447800" y="5029200"/>
            <a:ext cx="457200" cy="381000"/>
          </a:xfrm>
          <a:prstGeom prst="triangle">
            <a:avLst>
              <a:gd name="adj" fmla="val 50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nvGrpSpPr>
          <p:cNvPr id="23585" name="Group 76">
            <a:extLst>
              <a:ext uri="{FF2B5EF4-FFF2-40B4-BE49-F238E27FC236}">
                <a16:creationId xmlns:a16="http://schemas.microsoft.com/office/drawing/2014/main" id="{1CEE60E8-4F03-F6D5-8CB5-2729E95A3E07}"/>
              </a:ext>
            </a:extLst>
          </p:cNvPr>
          <p:cNvGrpSpPr>
            <a:grpSpLocks/>
          </p:cNvGrpSpPr>
          <p:nvPr/>
        </p:nvGrpSpPr>
        <p:grpSpPr bwMode="auto">
          <a:xfrm>
            <a:off x="7010400" y="4262438"/>
            <a:ext cx="838200" cy="2062162"/>
            <a:chOff x="4224" y="2352"/>
            <a:chExt cx="528" cy="1299"/>
          </a:xfrm>
        </p:grpSpPr>
        <p:sp>
          <p:nvSpPr>
            <p:cNvPr id="23597" name="Line 55">
              <a:extLst>
                <a:ext uri="{FF2B5EF4-FFF2-40B4-BE49-F238E27FC236}">
                  <a16:creationId xmlns:a16="http://schemas.microsoft.com/office/drawing/2014/main" id="{10387375-0A3A-C94E-D0DF-59B59750E683}"/>
                </a:ext>
              </a:extLst>
            </p:cNvPr>
            <p:cNvSpPr>
              <a:spLocks noChangeShapeType="1"/>
            </p:cNvSpPr>
            <p:nvPr/>
          </p:nvSpPr>
          <p:spPr bwMode="auto">
            <a:xfrm>
              <a:off x="4224" y="2832"/>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598" name="Rectangle 56">
              <a:extLst>
                <a:ext uri="{FF2B5EF4-FFF2-40B4-BE49-F238E27FC236}">
                  <a16:creationId xmlns:a16="http://schemas.microsoft.com/office/drawing/2014/main" id="{0E8E16D5-999E-9F66-A5FF-5521BE363F43}"/>
                </a:ext>
              </a:extLst>
            </p:cNvPr>
            <p:cNvSpPr>
              <a:spLocks noChangeArrowheads="1"/>
            </p:cNvSpPr>
            <p:nvPr/>
          </p:nvSpPr>
          <p:spPr bwMode="auto">
            <a:xfrm>
              <a:off x="4326" y="3237"/>
              <a:ext cx="96" cy="248"/>
            </a:xfrm>
            <a:prstGeom prst="rect">
              <a:avLst/>
            </a:prstGeom>
            <a:solidFill>
              <a:schemeClr val="tx1"/>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nvGrpSpPr>
            <p:cNvPr id="23599" name="Group 57">
              <a:extLst>
                <a:ext uri="{FF2B5EF4-FFF2-40B4-BE49-F238E27FC236}">
                  <a16:creationId xmlns:a16="http://schemas.microsoft.com/office/drawing/2014/main" id="{F23FEB50-B085-5BBC-849F-1D5D3A9AF9BD}"/>
                </a:ext>
              </a:extLst>
            </p:cNvPr>
            <p:cNvGrpSpPr>
              <a:grpSpLocks/>
            </p:cNvGrpSpPr>
            <p:nvPr/>
          </p:nvGrpSpPr>
          <p:grpSpPr bwMode="auto">
            <a:xfrm>
              <a:off x="4278" y="3568"/>
              <a:ext cx="192" cy="83"/>
              <a:chOff x="960" y="3312"/>
              <a:chExt cx="192" cy="144"/>
            </a:xfrm>
          </p:grpSpPr>
          <p:sp>
            <p:nvSpPr>
              <p:cNvPr id="23606" name="Line 58">
                <a:extLst>
                  <a:ext uri="{FF2B5EF4-FFF2-40B4-BE49-F238E27FC236}">
                    <a16:creationId xmlns:a16="http://schemas.microsoft.com/office/drawing/2014/main" id="{157AB728-1094-C2C5-3D24-B7C3CA9D5861}"/>
                  </a:ext>
                </a:extLst>
              </p:cNvPr>
              <p:cNvSpPr>
                <a:spLocks noChangeShapeType="1"/>
              </p:cNvSpPr>
              <p:nvPr/>
            </p:nvSpPr>
            <p:spPr bwMode="auto">
              <a:xfrm>
                <a:off x="960" y="331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07" name="Line 59">
                <a:extLst>
                  <a:ext uri="{FF2B5EF4-FFF2-40B4-BE49-F238E27FC236}">
                    <a16:creationId xmlns:a16="http://schemas.microsoft.com/office/drawing/2014/main" id="{0F9B64E3-4C2C-40B4-EE44-3D5D6516F7F9}"/>
                  </a:ext>
                </a:extLst>
              </p:cNvPr>
              <p:cNvSpPr>
                <a:spLocks noChangeShapeType="1"/>
              </p:cNvSpPr>
              <p:nvPr/>
            </p:nvSpPr>
            <p:spPr bwMode="auto">
              <a:xfrm>
                <a:off x="960" y="336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08" name="Line 60">
                <a:extLst>
                  <a:ext uri="{FF2B5EF4-FFF2-40B4-BE49-F238E27FC236}">
                    <a16:creationId xmlns:a16="http://schemas.microsoft.com/office/drawing/2014/main" id="{A442C7B2-91F3-54A6-AE6C-256F616A8F3F}"/>
                  </a:ext>
                </a:extLst>
              </p:cNvPr>
              <p:cNvSpPr>
                <a:spLocks noChangeShapeType="1"/>
              </p:cNvSpPr>
              <p:nvPr/>
            </p:nvSpPr>
            <p:spPr bwMode="auto">
              <a:xfrm>
                <a:off x="960" y="340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09" name="Line 61">
                <a:extLst>
                  <a:ext uri="{FF2B5EF4-FFF2-40B4-BE49-F238E27FC236}">
                    <a16:creationId xmlns:a16="http://schemas.microsoft.com/office/drawing/2014/main" id="{4DA1E607-6E39-EEBB-4E49-2332F9D079AC}"/>
                  </a:ext>
                </a:extLst>
              </p:cNvPr>
              <p:cNvSpPr>
                <a:spLocks noChangeShapeType="1"/>
              </p:cNvSpPr>
              <p:nvPr/>
            </p:nvSpPr>
            <p:spPr bwMode="auto">
              <a:xfrm>
                <a:off x="960" y="345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sp>
          <p:nvSpPr>
            <p:cNvPr id="23600" name="Line 62">
              <a:extLst>
                <a:ext uri="{FF2B5EF4-FFF2-40B4-BE49-F238E27FC236}">
                  <a16:creationId xmlns:a16="http://schemas.microsoft.com/office/drawing/2014/main" id="{9CCDCB7B-C346-97A9-563F-59F0963EB073}"/>
                </a:ext>
              </a:extLst>
            </p:cNvPr>
            <p:cNvSpPr>
              <a:spLocks noChangeShapeType="1"/>
            </p:cNvSpPr>
            <p:nvPr/>
          </p:nvSpPr>
          <p:spPr bwMode="auto">
            <a:xfrm>
              <a:off x="4374" y="3098"/>
              <a:ext cx="0" cy="1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01" name="Line 63">
              <a:extLst>
                <a:ext uri="{FF2B5EF4-FFF2-40B4-BE49-F238E27FC236}">
                  <a16:creationId xmlns:a16="http://schemas.microsoft.com/office/drawing/2014/main" id="{CA4A7440-2358-60B2-1B26-A851ED5A2E40}"/>
                </a:ext>
              </a:extLst>
            </p:cNvPr>
            <p:cNvSpPr>
              <a:spLocks noChangeShapeType="1"/>
            </p:cNvSpPr>
            <p:nvPr/>
          </p:nvSpPr>
          <p:spPr bwMode="auto">
            <a:xfrm>
              <a:off x="4374" y="3485"/>
              <a:ext cx="0" cy="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02" name="Text Box 64">
              <a:extLst>
                <a:ext uri="{FF2B5EF4-FFF2-40B4-BE49-F238E27FC236}">
                  <a16:creationId xmlns:a16="http://schemas.microsoft.com/office/drawing/2014/main" id="{039FDF8F-B01F-E917-D14A-1E22E56EC15F}"/>
                </a:ext>
              </a:extLst>
            </p:cNvPr>
            <p:cNvSpPr txBox="1">
              <a:spLocks noChangeArrowheads="1"/>
            </p:cNvSpPr>
            <p:nvPr/>
          </p:nvSpPr>
          <p:spPr bwMode="auto">
            <a:xfrm>
              <a:off x="4508" y="3279"/>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R</a:t>
              </a:r>
            </a:p>
          </p:txBody>
        </p:sp>
        <p:sp>
          <p:nvSpPr>
            <p:cNvPr id="23603" name="AutoShape 73">
              <a:extLst>
                <a:ext uri="{FF2B5EF4-FFF2-40B4-BE49-F238E27FC236}">
                  <a16:creationId xmlns:a16="http://schemas.microsoft.com/office/drawing/2014/main" id="{C00A6251-5449-A332-03F1-0A4F7674FA27}"/>
                </a:ext>
              </a:extLst>
            </p:cNvPr>
            <p:cNvSpPr>
              <a:spLocks noChangeArrowheads="1"/>
            </p:cNvSpPr>
            <p:nvPr/>
          </p:nvSpPr>
          <p:spPr bwMode="auto">
            <a:xfrm>
              <a:off x="4224" y="2832"/>
              <a:ext cx="288" cy="240"/>
            </a:xfrm>
            <a:prstGeom prst="triangle">
              <a:avLst>
                <a:gd name="adj" fmla="val 50000"/>
              </a:avLst>
            </a:prstGeom>
            <a:solidFill>
              <a:srgbClr val="339933"/>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604" name="Line 74">
              <a:extLst>
                <a:ext uri="{FF2B5EF4-FFF2-40B4-BE49-F238E27FC236}">
                  <a16:creationId xmlns:a16="http://schemas.microsoft.com/office/drawing/2014/main" id="{2AB117AF-4901-2FF7-C1DF-91BB0155C3C7}"/>
                </a:ext>
              </a:extLst>
            </p:cNvPr>
            <p:cNvSpPr>
              <a:spLocks noChangeShapeType="1"/>
            </p:cNvSpPr>
            <p:nvPr/>
          </p:nvSpPr>
          <p:spPr bwMode="auto">
            <a:xfrm>
              <a:off x="4368" y="268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05" name="Text Box 75">
              <a:extLst>
                <a:ext uri="{FF2B5EF4-FFF2-40B4-BE49-F238E27FC236}">
                  <a16:creationId xmlns:a16="http://schemas.microsoft.com/office/drawing/2014/main" id="{49F6A89F-90B6-3560-A230-D85342BD6035}"/>
                </a:ext>
              </a:extLst>
            </p:cNvPr>
            <p:cNvSpPr txBox="1">
              <a:spLocks noChangeArrowheads="1"/>
            </p:cNvSpPr>
            <p:nvPr/>
          </p:nvSpPr>
          <p:spPr bwMode="auto">
            <a:xfrm>
              <a:off x="4224" y="2352"/>
              <a:ext cx="2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t>V</a:t>
              </a:r>
            </a:p>
          </p:txBody>
        </p:sp>
      </p:grpSp>
      <p:sp>
        <p:nvSpPr>
          <p:cNvPr id="23586" name="AutoShape 77">
            <a:extLst>
              <a:ext uri="{FF2B5EF4-FFF2-40B4-BE49-F238E27FC236}">
                <a16:creationId xmlns:a16="http://schemas.microsoft.com/office/drawing/2014/main" id="{66EE32AF-A751-5F80-943F-6C05C2B2073E}"/>
              </a:ext>
            </a:extLst>
          </p:cNvPr>
          <p:cNvSpPr>
            <a:spLocks noChangeArrowheads="1"/>
          </p:cNvSpPr>
          <p:nvPr/>
        </p:nvSpPr>
        <p:spPr bwMode="auto">
          <a:xfrm rot="-3149531">
            <a:off x="1920081" y="5039519"/>
            <a:ext cx="350838" cy="381000"/>
          </a:xfrm>
          <a:prstGeom prst="lightningBolt">
            <a:avLst/>
          </a:prstGeom>
          <a:solidFill>
            <a:schemeClr val="hlink"/>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87" name="AutoShape 78">
            <a:extLst>
              <a:ext uri="{FF2B5EF4-FFF2-40B4-BE49-F238E27FC236}">
                <a16:creationId xmlns:a16="http://schemas.microsoft.com/office/drawing/2014/main" id="{EC27629F-0CC0-2320-7E30-291EE5652AA3}"/>
              </a:ext>
            </a:extLst>
          </p:cNvPr>
          <p:cNvSpPr>
            <a:spLocks noChangeArrowheads="1"/>
          </p:cNvSpPr>
          <p:nvPr/>
        </p:nvSpPr>
        <p:spPr bwMode="auto">
          <a:xfrm rot="-3149531">
            <a:off x="3367881" y="5014119"/>
            <a:ext cx="350838" cy="381000"/>
          </a:xfrm>
          <a:prstGeom prst="lightningBolt">
            <a:avLst/>
          </a:prstGeom>
          <a:solidFill>
            <a:schemeClr val="hlink"/>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88" name="AutoShape 79">
            <a:extLst>
              <a:ext uri="{FF2B5EF4-FFF2-40B4-BE49-F238E27FC236}">
                <a16:creationId xmlns:a16="http://schemas.microsoft.com/office/drawing/2014/main" id="{94C2153F-B784-4765-85BB-A6B2FD493BCA}"/>
              </a:ext>
            </a:extLst>
          </p:cNvPr>
          <p:cNvSpPr>
            <a:spLocks noChangeArrowheads="1"/>
          </p:cNvSpPr>
          <p:nvPr/>
        </p:nvSpPr>
        <p:spPr bwMode="auto">
          <a:xfrm rot="-3149531">
            <a:off x="4891881" y="5014119"/>
            <a:ext cx="350838" cy="381000"/>
          </a:xfrm>
          <a:prstGeom prst="lightningBolt">
            <a:avLst/>
          </a:prstGeom>
          <a:solidFill>
            <a:schemeClr val="hlink"/>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89" name="AutoShape 80">
            <a:extLst>
              <a:ext uri="{FF2B5EF4-FFF2-40B4-BE49-F238E27FC236}">
                <a16:creationId xmlns:a16="http://schemas.microsoft.com/office/drawing/2014/main" id="{AA82A3FC-742A-701B-20FF-C381EF6323AE}"/>
              </a:ext>
            </a:extLst>
          </p:cNvPr>
          <p:cNvSpPr>
            <a:spLocks noChangeArrowheads="1"/>
          </p:cNvSpPr>
          <p:nvPr/>
        </p:nvSpPr>
        <p:spPr bwMode="auto">
          <a:xfrm rot="-3149531">
            <a:off x="6644481" y="5044282"/>
            <a:ext cx="350837" cy="381000"/>
          </a:xfrm>
          <a:prstGeom prst="lightningBolt">
            <a:avLst/>
          </a:prstGeom>
          <a:solidFill>
            <a:schemeClr val="hlink"/>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90" name="Text Box 82">
            <a:extLst>
              <a:ext uri="{FF2B5EF4-FFF2-40B4-BE49-F238E27FC236}">
                <a16:creationId xmlns:a16="http://schemas.microsoft.com/office/drawing/2014/main" id="{BEFE54B6-4947-26FD-9066-7D91692708A0}"/>
              </a:ext>
            </a:extLst>
          </p:cNvPr>
          <p:cNvSpPr txBox="1">
            <a:spLocks noChangeArrowheads="1"/>
          </p:cNvSpPr>
          <p:nvPr/>
        </p:nvSpPr>
        <p:spPr bwMode="auto">
          <a:xfrm>
            <a:off x="898525" y="628650"/>
            <a:ext cx="24749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3200">
                <a:solidFill>
                  <a:schemeClr val="tx2"/>
                </a:solidFill>
              </a:rPr>
              <a:t>Electrical link</a:t>
            </a:r>
          </a:p>
        </p:txBody>
      </p:sp>
      <p:sp>
        <p:nvSpPr>
          <p:cNvPr id="23591" name="Text Box 84">
            <a:extLst>
              <a:ext uri="{FF2B5EF4-FFF2-40B4-BE49-F238E27FC236}">
                <a16:creationId xmlns:a16="http://schemas.microsoft.com/office/drawing/2014/main" id="{7011481C-3243-67F9-68AE-5FE0E7FCEBCE}"/>
              </a:ext>
            </a:extLst>
          </p:cNvPr>
          <p:cNvSpPr txBox="1">
            <a:spLocks noChangeArrowheads="1"/>
          </p:cNvSpPr>
          <p:nvPr/>
        </p:nvSpPr>
        <p:spPr bwMode="auto">
          <a:xfrm>
            <a:off x="877888" y="3535363"/>
            <a:ext cx="21145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3200">
                <a:solidFill>
                  <a:schemeClr val="tx2"/>
                </a:solidFill>
              </a:rPr>
              <a:t>Optical link</a:t>
            </a:r>
          </a:p>
        </p:txBody>
      </p:sp>
      <p:sp>
        <p:nvSpPr>
          <p:cNvPr id="23592" name="Text Box 86">
            <a:extLst>
              <a:ext uri="{FF2B5EF4-FFF2-40B4-BE49-F238E27FC236}">
                <a16:creationId xmlns:a16="http://schemas.microsoft.com/office/drawing/2014/main" id="{6017E939-D252-07C6-7043-031878B113CF}"/>
              </a:ext>
            </a:extLst>
          </p:cNvPr>
          <p:cNvSpPr txBox="1">
            <a:spLocks noChangeArrowheads="1"/>
          </p:cNvSpPr>
          <p:nvPr/>
        </p:nvSpPr>
        <p:spPr bwMode="auto">
          <a:xfrm>
            <a:off x="5638800" y="1081088"/>
            <a:ext cx="8159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t>wire</a:t>
            </a:r>
          </a:p>
        </p:txBody>
      </p:sp>
      <p:sp>
        <p:nvSpPr>
          <p:cNvPr id="23593" name="Text Box 87">
            <a:extLst>
              <a:ext uri="{FF2B5EF4-FFF2-40B4-BE49-F238E27FC236}">
                <a16:creationId xmlns:a16="http://schemas.microsoft.com/office/drawing/2014/main" id="{0142446B-704E-4368-84D7-48EE4E53B2C4}"/>
              </a:ext>
            </a:extLst>
          </p:cNvPr>
          <p:cNvSpPr txBox="1">
            <a:spLocks noChangeArrowheads="1"/>
          </p:cNvSpPr>
          <p:nvPr/>
        </p:nvSpPr>
        <p:spPr bwMode="auto">
          <a:xfrm>
            <a:off x="5486400" y="4433888"/>
            <a:ext cx="8556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t>fiber</a:t>
            </a:r>
          </a:p>
        </p:txBody>
      </p:sp>
      <p:sp>
        <p:nvSpPr>
          <p:cNvPr id="23594" name="Text Box 88">
            <a:extLst>
              <a:ext uri="{FF2B5EF4-FFF2-40B4-BE49-F238E27FC236}">
                <a16:creationId xmlns:a16="http://schemas.microsoft.com/office/drawing/2014/main" id="{46B4F397-7267-C2F8-0E32-DF0F48EBC48D}"/>
              </a:ext>
            </a:extLst>
          </p:cNvPr>
          <p:cNvSpPr txBox="1">
            <a:spLocks noChangeArrowheads="1"/>
          </p:cNvSpPr>
          <p:nvPr/>
        </p:nvSpPr>
        <p:spPr bwMode="auto">
          <a:xfrm>
            <a:off x="3783013" y="5715000"/>
            <a:ext cx="1093787"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P=ExH</a:t>
            </a:r>
          </a:p>
        </p:txBody>
      </p:sp>
      <p:sp>
        <p:nvSpPr>
          <p:cNvPr id="23595" name="Line 89">
            <a:extLst>
              <a:ext uri="{FF2B5EF4-FFF2-40B4-BE49-F238E27FC236}">
                <a16:creationId xmlns:a16="http://schemas.microsoft.com/office/drawing/2014/main" id="{0A360DB9-B954-321D-51AA-7C3F14A40226}"/>
              </a:ext>
            </a:extLst>
          </p:cNvPr>
          <p:cNvSpPr>
            <a:spLocks noChangeShapeType="1"/>
          </p:cNvSpPr>
          <p:nvPr/>
        </p:nvSpPr>
        <p:spPr bwMode="auto">
          <a:xfrm>
            <a:off x="3962400" y="5181600"/>
            <a:ext cx="685800" cy="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cxnSp>
        <p:nvCxnSpPr>
          <p:cNvPr id="23596" name="AutoShape 90">
            <a:extLst>
              <a:ext uri="{FF2B5EF4-FFF2-40B4-BE49-F238E27FC236}">
                <a16:creationId xmlns:a16="http://schemas.microsoft.com/office/drawing/2014/main" id="{E3DCFEEB-F798-B208-AF4C-FB73CE8506E2}"/>
              </a:ext>
            </a:extLst>
          </p:cNvPr>
          <p:cNvCxnSpPr>
            <a:cxnSpLocks noChangeShapeType="1"/>
          </p:cNvCxnSpPr>
          <p:nvPr/>
        </p:nvCxnSpPr>
        <p:spPr bwMode="auto">
          <a:xfrm rot="5400000" flipH="1">
            <a:off x="4305300" y="5372100"/>
            <a:ext cx="381000" cy="152400"/>
          </a:xfrm>
          <a:prstGeom prst="curvedConnector3">
            <a:avLst>
              <a:gd name="adj1" fmla="val 50000"/>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21862249-D5BA-17FF-7066-E88AD072BCCE}"/>
              </a:ext>
            </a:extLst>
          </p:cNvPr>
          <p:cNvSpPr>
            <a:spLocks noGrp="1" noChangeArrowheads="1"/>
          </p:cNvSpPr>
          <p:nvPr>
            <p:ph type="title"/>
          </p:nvPr>
        </p:nvSpPr>
        <p:spPr>
          <a:xfrm>
            <a:off x="457200" y="304800"/>
            <a:ext cx="8229600" cy="1143000"/>
          </a:xfrm>
        </p:spPr>
        <p:txBody>
          <a:bodyPr/>
          <a:lstStyle/>
          <a:p>
            <a:pPr eaLnBrk="1" hangingPunct="1"/>
            <a:r>
              <a:rPr lang="en-US" altLang="en-CH"/>
              <a:t>Waveguide losses</a:t>
            </a:r>
          </a:p>
        </p:txBody>
      </p:sp>
      <p:pic>
        <p:nvPicPr>
          <p:cNvPr id="24579" name="Picture 3" descr="wavguatt">
            <a:extLst>
              <a:ext uri="{FF2B5EF4-FFF2-40B4-BE49-F238E27FC236}">
                <a16:creationId xmlns:a16="http://schemas.microsoft.com/office/drawing/2014/main" id="{DC3C9FE3-1AB3-8CB7-116B-CDD6F2CF3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4572000" cy="5410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0" name="Picture 4" descr="fiber-history-03">
            <a:extLst>
              <a:ext uri="{FF2B5EF4-FFF2-40B4-BE49-F238E27FC236}">
                <a16:creationId xmlns:a16="http://schemas.microsoft.com/office/drawing/2014/main" id="{26B8EEEB-72FC-5486-4E54-62BD2C6E1C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057400"/>
            <a:ext cx="4267200"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5">
            <a:extLst>
              <a:ext uri="{FF2B5EF4-FFF2-40B4-BE49-F238E27FC236}">
                <a16:creationId xmlns:a16="http://schemas.microsoft.com/office/drawing/2014/main" id="{4F27FF13-012B-76CF-E147-9D6B2E096883}"/>
              </a:ext>
            </a:extLst>
          </p:cNvPr>
          <p:cNvSpPr>
            <a:spLocks noChangeArrowheads="1"/>
          </p:cNvSpPr>
          <p:nvPr/>
        </p:nvSpPr>
        <p:spPr bwMode="auto">
          <a:xfrm>
            <a:off x="4425950" y="6488113"/>
            <a:ext cx="3101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a:latin typeface="Arial" panose="020B0604020202020204" pitchFamily="34" charset="0"/>
              </a:rPr>
              <a:t>http://www.fiber-optics.info/fiber-history.htm</a:t>
            </a:r>
          </a:p>
        </p:txBody>
      </p:sp>
      <p:sp>
        <p:nvSpPr>
          <p:cNvPr id="24582" name="Rectangle 6">
            <a:extLst>
              <a:ext uri="{FF2B5EF4-FFF2-40B4-BE49-F238E27FC236}">
                <a16:creationId xmlns:a16="http://schemas.microsoft.com/office/drawing/2014/main" id="{C42F22DA-9797-17FA-5500-1F5E8E2BC4B6}"/>
              </a:ext>
            </a:extLst>
          </p:cNvPr>
          <p:cNvSpPr>
            <a:spLocks noChangeArrowheads="1"/>
          </p:cNvSpPr>
          <p:nvPr/>
        </p:nvSpPr>
        <p:spPr bwMode="auto">
          <a:xfrm>
            <a:off x="609600" y="6583363"/>
            <a:ext cx="34337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a:latin typeface="Arial" panose="020B0604020202020204" pitchFamily="34" charset="0"/>
              </a:rPr>
              <a:t>https://ewhdbks.mugu.navy.mil/WAVEGUID.htm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A8132E1-589B-BD11-BAFD-7008115C103B}"/>
              </a:ext>
            </a:extLst>
          </p:cNvPr>
          <p:cNvSpPr>
            <a:spLocks noGrp="1" noChangeArrowheads="1"/>
          </p:cNvSpPr>
          <p:nvPr>
            <p:ph type="title"/>
          </p:nvPr>
        </p:nvSpPr>
        <p:spPr>
          <a:xfrm>
            <a:off x="457200" y="-304800"/>
            <a:ext cx="8229600" cy="1143000"/>
          </a:xfrm>
        </p:spPr>
        <p:txBody>
          <a:bodyPr/>
          <a:lstStyle/>
          <a:p>
            <a:pPr eaLnBrk="1" hangingPunct="1"/>
            <a:r>
              <a:rPr lang="en-US" altLang="en-CH"/>
              <a:t>   Coaxial                Fiber Optics</a:t>
            </a:r>
          </a:p>
        </p:txBody>
      </p:sp>
      <p:pic>
        <p:nvPicPr>
          <p:cNvPr id="26627" name="Picture 4" descr="milestone_1941">
            <a:extLst>
              <a:ext uri="{FF2B5EF4-FFF2-40B4-BE49-F238E27FC236}">
                <a16:creationId xmlns:a16="http://schemas.microsoft.com/office/drawing/2014/main" id="{E2E34592-19E5-D2BD-26A7-1AC8FAD457E9}"/>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 y="685800"/>
            <a:ext cx="3405188" cy="4114800"/>
          </a:xfrm>
          <a:noFill/>
        </p:spPr>
      </p:pic>
      <p:grpSp>
        <p:nvGrpSpPr>
          <p:cNvPr id="26628" name="Group 5">
            <a:extLst>
              <a:ext uri="{FF2B5EF4-FFF2-40B4-BE49-F238E27FC236}">
                <a16:creationId xmlns:a16="http://schemas.microsoft.com/office/drawing/2014/main" id="{7B413CB1-3181-B2B8-DD7D-CBBE46BCEFD2}"/>
              </a:ext>
            </a:extLst>
          </p:cNvPr>
          <p:cNvGrpSpPr>
            <a:grpSpLocks/>
          </p:cNvGrpSpPr>
          <p:nvPr/>
        </p:nvGrpSpPr>
        <p:grpSpPr bwMode="auto">
          <a:xfrm>
            <a:off x="4865688" y="838200"/>
            <a:ext cx="3368675" cy="3832225"/>
            <a:chOff x="3065" y="1426"/>
            <a:chExt cx="2122" cy="2414"/>
          </a:xfrm>
        </p:grpSpPr>
        <p:pic>
          <p:nvPicPr>
            <p:cNvPr id="26631" name="Picture 6" descr="fiber-optic-corning-spool">
              <a:extLst>
                <a:ext uri="{FF2B5EF4-FFF2-40B4-BE49-F238E27FC236}">
                  <a16:creationId xmlns:a16="http://schemas.microsoft.com/office/drawing/2014/main" id="{77233A9B-98CD-686F-2169-E5F2CD2E8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5" y="1426"/>
              <a:ext cx="1043" cy="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7" descr="SMD4900">
              <a:extLst>
                <a:ext uri="{FF2B5EF4-FFF2-40B4-BE49-F238E27FC236}">
                  <a16:creationId xmlns:a16="http://schemas.microsoft.com/office/drawing/2014/main" id="{2425DD33-F1E5-D07C-A743-77FFFF741D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5" y="2587"/>
              <a:ext cx="2122" cy="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29" name="Text Box 8">
            <a:extLst>
              <a:ext uri="{FF2B5EF4-FFF2-40B4-BE49-F238E27FC236}">
                <a16:creationId xmlns:a16="http://schemas.microsoft.com/office/drawing/2014/main" id="{8F5ABE76-0174-9199-6FB9-DF1258A8D899}"/>
              </a:ext>
            </a:extLst>
          </p:cNvPr>
          <p:cNvSpPr txBox="1">
            <a:spLocks noChangeArrowheads="1"/>
          </p:cNvSpPr>
          <p:nvPr/>
        </p:nvSpPr>
        <p:spPr bwMode="auto">
          <a:xfrm>
            <a:off x="228600" y="5154613"/>
            <a:ext cx="36988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000"/>
              <a:t>Capacity: 10800 voice channels</a:t>
            </a:r>
          </a:p>
          <a:p>
            <a:pPr eaLnBrk="1" hangingPunct="1"/>
            <a:endParaRPr lang="en-US" altLang="en-CH" sz="2000"/>
          </a:p>
          <a:p>
            <a:pPr eaLnBrk="1" hangingPunct="1"/>
            <a:r>
              <a:rPr lang="en-US" altLang="en-CH" sz="2000"/>
              <a:t>Repeater spacing 1 mile at 60MhZ</a:t>
            </a:r>
            <a:endParaRPr lang="en-US" altLang="en-CH" sz="2400"/>
          </a:p>
          <a:p>
            <a:pPr eaLnBrk="1" hangingPunct="1"/>
            <a:endParaRPr lang="en-US" altLang="en-CH" sz="2400"/>
          </a:p>
        </p:txBody>
      </p:sp>
      <p:sp>
        <p:nvSpPr>
          <p:cNvPr id="26630" name="Text Box 9">
            <a:extLst>
              <a:ext uri="{FF2B5EF4-FFF2-40B4-BE49-F238E27FC236}">
                <a16:creationId xmlns:a16="http://schemas.microsoft.com/office/drawing/2014/main" id="{79237AE3-8B07-9979-D62E-DED947FF16DA}"/>
              </a:ext>
            </a:extLst>
          </p:cNvPr>
          <p:cNvSpPr txBox="1">
            <a:spLocks noChangeArrowheads="1"/>
          </p:cNvSpPr>
          <p:nvPr/>
        </p:nvSpPr>
        <p:spPr bwMode="auto">
          <a:xfrm>
            <a:off x="4191000" y="4648200"/>
            <a:ext cx="4191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lvl="4" eaLnBrk="1" hangingPunct="1"/>
            <a:r>
              <a:rPr lang="en-US" altLang="en-CH" sz="1800"/>
              <a:t>  </a:t>
            </a:r>
          </a:p>
          <a:p>
            <a:pPr lvl="2" eaLnBrk="1" hangingPunct="1"/>
            <a:r>
              <a:rPr lang="en-US" altLang="en-CH" sz="1800"/>
              <a:t> Capacity: 17 million digital voice connections</a:t>
            </a:r>
          </a:p>
          <a:p>
            <a:pPr lvl="2" eaLnBrk="1" hangingPunct="1">
              <a:buFontTx/>
              <a:buChar char="•"/>
            </a:pPr>
            <a:endParaRPr lang="en-US" altLang="en-CH" sz="1800"/>
          </a:p>
          <a:p>
            <a:pPr lvl="2" eaLnBrk="1" hangingPunct="1"/>
            <a:r>
              <a:rPr lang="en-US" altLang="en-CH" sz="1800"/>
              <a:t>Repeater spacing &gt; 100 miles  at 1 Terabit/s</a:t>
            </a:r>
          </a:p>
          <a:p>
            <a:pPr lvl="2" eaLnBrk="1" hangingPunct="1"/>
            <a:endParaRPr lang="en-US" altLang="en-CH" sz="1800"/>
          </a:p>
          <a:p>
            <a:pPr lvl="2" eaLnBrk="1" hangingPunct="1">
              <a:buFontTx/>
              <a:buChar char="•"/>
            </a:pPr>
            <a:endParaRPr lang="en-US" altLang="en-CH" sz="1800"/>
          </a:p>
          <a:p>
            <a:pPr lvl="2" eaLnBrk="1" hangingPunct="1">
              <a:buFontTx/>
              <a:buChar char="•"/>
            </a:pPr>
            <a:endParaRPr lang="en-US" altLang="en-CH" sz="1800"/>
          </a:p>
          <a:p>
            <a:pPr eaLnBrk="1" hangingPunct="1"/>
            <a:endParaRPr lang="en-US" altLang="en-CH" sz="800"/>
          </a:p>
          <a:p>
            <a:pPr eaLnBrk="1" hangingPunct="1"/>
            <a:endParaRPr lang="en-US" altLang="en-CH" sz="2000"/>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Beam</Template>
  <TotalTime>11883</TotalTime>
  <Words>1125</Words>
  <Application>Microsoft Macintosh PowerPoint</Application>
  <PresentationFormat>On-screen Show (4:3)</PresentationFormat>
  <Paragraphs>330</Paragraphs>
  <Slides>41</Slides>
  <Notes>11</Notes>
  <HiddenSlides>0</HiddenSlides>
  <MMClips>1</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3</vt:i4>
      </vt:variant>
      <vt:variant>
        <vt:lpstr>Slide Titles</vt:lpstr>
      </vt:variant>
      <vt:variant>
        <vt:i4>41</vt:i4>
      </vt:variant>
    </vt:vector>
  </HeadingPairs>
  <TitlesOfParts>
    <vt:vector size="54" baseType="lpstr">
      <vt:lpstr>Times New Roman</vt:lpstr>
      <vt:lpstr>ＭＳ Ｐゴシック</vt:lpstr>
      <vt:lpstr>Arial</vt:lpstr>
      <vt:lpstr>Symbol</vt:lpstr>
      <vt:lpstr>MS Mincho</vt:lpstr>
      <vt:lpstr>新細明體</vt:lpstr>
      <vt:lpstr>Default Design</vt:lpstr>
      <vt:lpstr>Office Theme</vt:lpstr>
      <vt:lpstr>1_Office Theme</vt:lpstr>
      <vt:lpstr>2_Office Theme</vt:lpstr>
      <vt:lpstr>Microsoft Photo Editor 3.0 Photo</vt:lpstr>
      <vt:lpstr>Bitmap Image</vt:lpstr>
      <vt:lpstr>Microsoft Word Picture</vt:lpstr>
      <vt:lpstr>Optical Computing: Past and Future</vt:lpstr>
      <vt:lpstr>PowerPoint Presentation</vt:lpstr>
      <vt:lpstr>Optics and Electronics</vt:lpstr>
      <vt:lpstr>Outline</vt:lpstr>
      <vt:lpstr>Telegraph</vt:lpstr>
      <vt:lpstr> Guided Wave Communications</vt:lpstr>
      <vt:lpstr>PowerPoint Presentation</vt:lpstr>
      <vt:lpstr>Waveguide losses</vt:lpstr>
      <vt:lpstr>   Coaxial                Fiber Optics</vt:lpstr>
      <vt:lpstr>Why did Fiber Optics Win?</vt:lpstr>
      <vt:lpstr>Electronic Computers</vt:lpstr>
      <vt:lpstr>Why did optical computing even come up?</vt:lpstr>
      <vt:lpstr>SAR Optical Computer</vt:lpstr>
      <vt:lpstr>PowerPoint Presentation</vt:lpstr>
      <vt:lpstr>Digital Optical Computing</vt:lpstr>
      <vt:lpstr>Optical and Electronic Gates: 1985</vt:lpstr>
      <vt:lpstr>Optical and Electronic Gates: 2004</vt:lpstr>
      <vt:lpstr>Future? </vt:lpstr>
      <vt:lpstr>Optical Nonlinearities</vt:lpstr>
      <vt:lpstr>PowerPoint Presentation</vt:lpstr>
      <vt:lpstr>PowerPoint Presentation</vt:lpstr>
      <vt:lpstr>PowerPoint Presentation</vt:lpstr>
      <vt:lpstr>PowerPoint Presentation</vt:lpstr>
      <vt:lpstr>The good the bad  and the ugly</vt:lpstr>
      <vt:lpstr>Experiment</vt:lpstr>
      <vt:lpstr>PowerPoint Presentation</vt:lpstr>
      <vt:lpstr>4</vt:lpstr>
      <vt:lpstr>10</vt:lpstr>
      <vt:lpstr>Conical emission and seeding</vt:lpstr>
      <vt:lpstr>PowerPoint Presentation</vt:lpstr>
      <vt:lpstr>PowerPoint Presentation</vt:lpstr>
      <vt:lpstr>Metaphoric Optical Computing</vt:lpstr>
      <vt:lpstr>PowerPoint Presentation</vt:lpstr>
      <vt:lpstr>PowerPoint Presentation</vt:lpstr>
      <vt:lpstr>PowerPoint Presentation</vt:lpstr>
      <vt:lpstr>Why optical neural networks?</vt:lpstr>
      <vt:lpstr>Hopfield Network</vt:lpstr>
      <vt:lpstr>Optical Neural Network</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Psaltis Demetri</cp:lastModifiedBy>
  <cp:revision>207</cp:revision>
  <dcterms:created xsi:type="dcterms:W3CDTF">2009-04-22T19:24:48Z</dcterms:created>
  <dcterms:modified xsi:type="dcterms:W3CDTF">2024-03-04T07:55:51Z</dcterms:modified>
</cp:coreProperties>
</file>