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71" r:id="rId5"/>
    <p:sldId id="260" r:id="rId6"/>
    <p:sldId id="265" r:id="rId7"/>
    <p:sldId id="272" r:id="rId8"/>
    <p:sldId id="273" r:id="rId9"/>
    <p:sldId id="274" r:id="rId10"/>
    <p:sldId id="275" r:id="rId11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1AAFB1-BA8B-481D-B92F-4D267819030C}">
          <p14:sldIdLst/>
        </p14:section>
        <p14:section name="TItle" id="{9BF3FFFD-C098-4740-BA83-AF7494E26753}">
          <p14:sldIdLst>
            <p14:sldId id="271"/>
            <p14:sldId id="260"/>
            <p14:sldId id="265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4EA93-6054-AC80-7EBB-2F6B578DEE23}" v="5" dt="2025-05-06T15:42:58.624"/>
    <p1510:client id="{B61AA1F3-8E0B-4291-B091-F8CE19E91A41}" v="49" dt="2025-05-06T10:38:27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1" autoAdjust="0"/>
    <p:restoredTop sz="83827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9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06.05.2025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06/05/2025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08DC05-305F-594F-9F18-9CF1E4DB5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543D6B9-C04C-0640-9F0E-12EE3DC37A82}" type="datetime1">
              <a:rPr lang="fr-CH" smtClean="0"/>
              <a:t>06.05.2025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2F41A5-B12E-1843-83F7-B86B38C0CE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D206A73-DDB0-2740-9475-00E48E475A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MRE = </a:t>
            </a:r>
            <a:r>
              <a:rPr lang="en-GB" dirty="0"/>
              <a:t>Magnetic Resonance Elastography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65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13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A1245-06CC-2B20-B1B6-DA9F325AC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9D3642-34CA-D7C2-0C69-4522FD89F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E86571-FA29-87C3-60EC-9A241017E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DB97F-0CD1-743F-517B-9C16311DE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09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55684-E6C6-2182-D92F-CC574B8BD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2348A-7A4F-DDC7-8145-5FB1C3D36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01186-B724-4258-9741-FBFC80054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MRE = </a:t>
            </a:r>
            <a:r>
              <a:rPr lang="en-GB" dirty="0"/>
              <a:t>Magnetic Resonance Elastography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51AD7-C79E-7B05-05E8-E76EA6CB9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585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F4600-01E3-D900-C640-6B45DE635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EA3C6E-E279-5445-9957-9EF2BE23E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074B1-AB2A-D34B-92DC-3FB6245FC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MRE = </a:t>
            </a:r>
            <a:r>
              <a:rPr lang="en-GB" dirty="0"/>
              <a:t>Magnetic Resonance Elastography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77F53-A9DF-2547-84A4-8AFED0822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84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83DDC-F4C5-67C0-AF2E-1D9D17088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55747E-3947-F679-51AD-32BD81A02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B35895-35B7-03CA-EAA1-64B8FA50C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B35DB-18DF-93AA-F8EB-F85C766EF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56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1B481D43-0BA0-C61E-6743-7830D9914C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3579" t="11103" r="14682"/>
          <a:stretch/>
        </p:blipFill>
        <p:spPr>
          <a:xfrm>
            <a:off x="1331913" y="0"/>
            <a:ext cx="7812087" cy="4948238"/>
          </a:xfr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391" y="973394"/>
            <a:ext cx="4819188" cy="2151528"/>
          </a:xfrm>
        </p:spPr>
        <p:txBody>
          <a:bodyPr>
            <a:normAutofit/>
          </a:bodyPr>
          <a:lstStyle/>
          <a:p>
            <a:r>
              <a:rPr lang="en-GB" dirty="0" err="1"/>
              <a:t>Nanomechanics</a:t>
            </a:r>
            <a:r>
              <a:rPr lang="en-GB" dirty="0"/>
              <a:t> of Soft Materials: From AFM to OT</a:t>
            </a:r>
            <a:endParaRPr lang="fr-FR" dirty="0"/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1745" y="3124922"/>
            <a:ext cx="1939834" cy="1565185"/>
          </a:xfrm>
        </p:spPr>
        <p:txBody>
          <a:bodyPr lIns="90000">
            <a:normAutofit/>
          </a:bodyPr>
          <a:lstStyle/>
          <a:p>
            <a:r>
              <a:rPr lang="fr-FR" sz="1400" dirty="0"/>
              <a:t>Alexandre Dao</a:t>
            </a:r>
          </a:p>
          <a:p>
            <a:r>
              <a:rPr lang="fr-FR" sz="1400" dirty="0"/>
              <a:t>Giulia Cortelazzo</a:t>
            </a:r>
          </a:p>
          <a:p>
            <a:r>
              <a:rPr lang="fr-FR" sz="1400" dirty="0"/>
              <a:t>Federico </a:t>
            </a:r>
            <a:r>
              <a:rPr lang="fr-FR" sz="1400" dirty="0" err="1"/>
              <a:t>Mengozzi</a:t>
            </a:r>
            <a:endParaRPr lang="fr-FR" sz="1400" dirty="0"/>
          </a:p>
          <a:p>
            <a:r>
              <a:rPr lang="fr-FR" sz="1400" dirty="0">
                <a:latin typeface="Arial"/>
                <a:cs typeface="Arial"/>
              </a:rPr>
              <a:t>Julian Ruiz Rodriguez</a:t>
            </a:r>
            <a:endParaRPr lang="fr-FR" sz="1400" dirty="0"/>
          </a:p>
          <a:p>
            <a:r>
              <a:rPr lang="fr-FR" sz="1400" dirty="0" err="1"/>
              <a:t>Timofei</a:t>
            </a:r>
            <a:r>
              <a:rPr lang="fr-FR" sz="1400" dirty="0"/>
              <a:t> </a:t>
            </a:r>
            <a:r>
              <a:rPr lang="fr-FR" sz="1400" dirty="0" err="1"/>
              <a:t>Tunekov</a:t>
            </a:r>
            <a:endParaRPr lang="fr-FR" sz="1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F0A55C-66AB-F046-AA02-AFC919A1C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3979" y="4683125"/>
            <a:ext cx="1828800" cy="460375"/>
          </a:xfrm>
        </p:spPr>
        <p:txBody>
          <a:bodyPr/>
          <a:lstStyle/>
          <a:p>
            <a:r>
              <a:rPr lang="fr-FR" b="1" dirty="0"/>
              <a:t>May 2025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2FDFE7B-042A-0ED0-D5CF-E05F335A3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343" y="4169768"/>
            <a:ext cx="1117183" cy="5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04D4F0-9F00-D043-B80F-52268AB0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What is soft matter?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Biopolymers, hydrogels, liquid crystals, cells…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Why measure </a:t>
            </a:r>
            <a:r>
              <a:rPr lang="en-GB" b="1" dirty="0" err="1"/>
              <a:t>nanomechanics</a:t>
            </a:r>
            <a:r>
              <a:rPr lang="en-GB" b="1" dirty="0"/>
              <a:t>?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Mechanical properties (rigidity, elasticity) govern performance in robotics, tissue engineering, biosensors, drug delivery, etc.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Limitations of bulk methods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MRE, ultrasonic testing, tensile tests, micro‑indentation lack spatial resolution and can’t capture transient/singular behaviours 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438849"/>
            <a:ext cx="4110745" cy="511767"/>
          </a:xfrm>
        </p:spPr>
        <p:txBody>
          <a:bodyPr>
            <a:normAutofit/>
          </a:bodyPr>
          <a:lstStyle/>
          <a:p>
            <a:r>
              <a:rPr lang="en-GB" b="1" dirty="0"/>
              <a:t>Introduction &amp; Motivation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MICRO-530 - </a:t>
            </a:r>
            <a:r>
              <a:rPr lang="fr-CH" dirty="0" err="1"/>
              <a:t>Nanomechanics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29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7BC4BC0-7D27-3444-A1AD-65DBA4239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874" y="1563688"/>
            <a:ext cx="3802927" cy="3263504"/>
          </a:xfrm>
        </p:spPr>
        <p:txBody>
          <a:bodyPr/>
          <a:lstStyle/>
          <a:p>
            <a:pPr>
              <a:buNone/>
            </a:pPr>
            <a:r>
              <a:rPr lang="en-GB" b="1" dirty="0"/>
              <a:t>Atomic Force Microscopy (AFM)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High spatial resolution nanoindentation &amp; topography mapping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Operates in liquid, preserves sample integrity (no staining, no cryo‑prep)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Multimodal: force‑spectroscopy, nano‑IR, magnetic and electrochemical modes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EF2C0-AFE0-5A40-B32F-5698F4F0B1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Optical </a:t>
            </a:r>
            <a:r>
              <a:rPr lang="fr-FR" b="1" dirty="0" err="1"/>
              <a:t>Tweezers</a:t>
            </a:r>
            <a:r>
              <a:rPr lang="fr-FR" b="1" dirty="0"/>
              <a:t> (OT)</a:t>
            </a:r>
          </a:p>
          <a:p>
            <a:r>
              <a:rPr lang="fr-FR" dirty="0" err="1"/>
              <a:t>Contactless</a:t>
            </a:r>
            <a:r>
              <a:rPr lang="fr-FR" dirty="0"/>
              <a:t> pico‑ to </a:t>
            </a:r>
            <a:r>
              <a:rPr lang="fr-FR" dirty="0" err="1"/>
              <a:t>nano‑Newton</a:t>
            </a:r>
            <a:r>
              <a:rPr lang="fr-FR" dirty="0"/>
              <a:t> force application on </a:t>
            </a:r>
            <a:r>
              <a:rPr lang="fr-FR" dirty="0" err="1"/>
              <a:t>beads</a:t>
            </a:r>
            <a:r>
              <a:rPr lang="fr-FR" dirty="0"/>
              <a:t>, </a:t>
            </a:r>
            <a:r>
              <a:rPr lang="fr-FR" dirty="0" err="1"/>
              <a:t>biomolecules</a:t>
            </a:r>
            <a:r>
              <a:rPr lang="fr-FR" dirty="0"/>
              <a:t>, </a:t>
            </a:r>
            <a:r>
              <a:rPr lang="fr-FR" dirty="0" err="1"/>
              <a:t>cells</a:t>
            </a:r>
            <a:endParaRPr lang="fr-FR" dirty="0"/>
          </a:p>
          <a:p>
            <a:r>
              <a:rPr lang="fr-FR" dirty="0" err="1"/>
              <a:t>Combined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fluorescence, label‑free </a:t>
            </a:r>
            <a:r>
              <a:rPr lang="fr-FR" dirty="0" err="1"/>
              <a:t>imaging</a:t>
            </a:r>
            <a:r>
              <a:rPr lang="fr-FR" dirty="0"/>
              <a:t>, </a:t>
            </a:r>
            <a:r>
              <a:rPr lang="fr-FR" dirty="0" err="1"/>
              <a:t>microfluidics</a:t>
            </a:r>
            <a:r>
              <a:rPr lang="fr-FR" dirty="0"/>
              <a:t> for real‑time </a:t>
            </a:r>
            <a:r>
              <a:rPr lang="fr-FR" dirty="0" err="1"/>
              <a:t>dynamics</a:t>
            </a:r>
            <a:endParaRPr lang="fr-FR" dirty="0"/>
          </a:p>
          <a:p>
            <a:r>
              <a:rPr lang="fr-FR" dirty="0" err="1"/>
              <a:t>Advances</a:t>
            </a:r>
            <a:r>
              <a:rPr lang="fr-FR" dirty="0"/>
              <a:t> in </a:t>
            </a:r>
            <a:r>
              <a:rPr lang="fr-FR" dirty="0" err="1"/>
              <a:t>structured</a:t>
            </a:r>
            <a:r>
              <a:rPr lang="fr-FR" dirty="0"/>
              <a:t> light and high‑</a:t>
            </a:r>
            <a:r>
              <a:rPr lang="fr-FR" dirty="0" err="1"/>
              <a:t>throughput</a:t>
            </a:r>
            <a:r>
              <a:rPr lang="fr-FR" dirty="0"/>
              <a:t> force‑torque </a:t>
            </a:r>
            <a:r>
              <a:rPr lang="fr-FR" dirty="0" err="1"/>
              <a:t>toolboxes</a:t>
            </a:r>
            <a:r>
              <a:rPr lang="fr-FR" dirty="0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981E69-B0C7-CB4A-8857-52A3E798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594FF-570A-9347-A32A-D6F6024A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8" name="Titre 2">
            <a:extLst>
              <a:ext uri="{FF2B5EF4-FFF2-40B4-BE49-F238E27FC236}">
                <a16:creationId xmlns:a16="http://schemas.microsoft.com/office/drawing/2014/main" id="{2419409D-F18A-4936-8F4E-9A0D0540F534}"/>
              </a:ext>
            </a:extLst>
          </p:cNvPr>
          <p:cNvSpPr txBox="1">
            <a:spLocks/>
          </p:cNvSpPr>
          <p:nvPr/>
        </p:nvSpPr>
        <p:spPr>
          <a:xfrm>
            <a:off x="904875" y="438849"/>
            <a:ext cx="4110745" cy="51176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Innovations of AFM &amp; 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648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97103-319B-2DE5-857D-329E558E0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B25A99A-D9CE-B8DC-17DA-C79379298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874" y="1563688"/>
            <a:ext cx="3802927" cy="3263504"/>
          </a:xfrm>
        </p:spPr>
        <p:txBody>
          <a:bodyPr/>
          <a:lstStyle/>
          <a:p>
            <a:pPr>
              <a:buNone/>
            </a:pPr>
            <a:r>
              <a:rPr lang="en-GB" b="1" dirty="0"/>
              <a:t>Atomic Force Microscopy (AFM)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High spatial resolution nanoindentation &amp; topography mapping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Operates in liquid, preserves sample integrity (no staining, no cryo‑prep)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Multimodal: force‑spectroscopy, nano‑IR, magnetic and electrochemical modes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77EF1C-205E-4DB1-B358-09ACC64D15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Optical </a:t>
            </a:r>
            <a:r>
              <a:rPr lang="fr-FR" b="1" dirty="0" err="1"/>
              <a:t>Tweezers</a:t>
            </a:r>
            <a:r>
              <a:rPr lang="fr-FR" b="1" dirty="0"/>
              <a:t> (OT)</a:t>
            </a:r>
          </a:p>
          <a:p>
            <a:r>
              <a:rPr lang="fr-FR" dirty="0" err="1"/>
              <a:t>Contactless</a:t>
            </a:r>
            <a:r>
              <a:rPr lang="fr-FR" dirty="0"/>
              <a:t> pico‑ to </a:t>
            </a:r>
            <a:r>
              <a:rPr lang="fr-FR" dirty="0" err="1"/>
              <a:t>nano‑Newton</a:t>
            </a:r>
            <a:r>
              <a:rPr lang="fr-FR" dirty="0"/>
              <a:t> force application on </a:t>
            </a:r>
            <a:r>
              <a:rPr lang="fr-FR" dirty="0" err="1"/>
              <a:t>beads</a:t>
            </a:r>
            <a:r>
              <a:rPr lang="fr-FR" dirty="0"/>
              <a:t>, </a:t>
            </a:r>
            <a:r>
              <a:rPr lang="fr-FR" dirty="0" err="1"/>
              <a:t>biomolecules</a:t>
            </a:r>
            <a:r>
              <a:rPr lang="fr-FR" dirty="0"/>
              <a:t>, </a:t>
            </a:r>
            <a:r>
              <a:rPr lang="fr-FR" dirty="0" err="1"/>
              <a:t>cells</a:t>
            </a:r>
            <a:endParaRPr lang="fr-FR" dirty="0"/>
          </a:p>
          <a:p>
            <a:r>
              <a:rPr lang="fr-FR" dirty="0" err="1"/>
              <a:t>Combined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fluorescence, label‑free </a:t>
            </a:r>
            <a:r>
              <a:rPr lang="fr-FR" dirty="0" err="1"/>
              <a:t>imaging</a:t>
            </a:r>
            <a:r>
              <a:rPr lang="fr-FR" dirty="0"/>
              <a:t>, </a:t>
            </a:r>
            <a:r>
              <a:rPr lang="fr-FR" dirty="0" err="1"/>
              <a:t>microfluidics</a:t>
            </a:r>
            <a:r>
              <a:rPr lang="fr-FR" dirty="0"/>
              <a:t> for real‑time </a:t>
            </a:r>
            <a:r>
              <a:rPr lang="fr-FR" dirty="0" err="1"/>
              <a:t>dynamics</a:t>
            </a:r>
            <a:endParaRPr lang="fr-FR" dirty="0"/>
          </a:p>
          <a:p>
            <a:r>
              <a:rPr lang="fr-FR" dirty="0" err="1"/>
              <a:t>Advances</a:t>
            </a:r>
            <a:r>
              <a:rPr lang="fr-FR" dirty="0"/>
              <a:t> in </a:t>
            </a:r>
            <a:r>
              <a:rPr lang="fr-FR" dirty="0" err="1"/>
              <a:t>structured</a:t>
            </a:r>
            <a:r>
              <a:rPr lang="fr-FR" dirty="0"/>
              <a:t> light and high‑</a:t>
            </a:r>
            <a:r>
              <a:rPr lang="fr-FR" dirty="0" err="1"/>
              <a:t>throughput</a:t>
            </a:r>
            <a:r>
              <a:rPr lang="fr-FR" dirty="0"/>
              <a:t> force‑torque </a:t>
            </a:r>
            <a:r>
              <a:rPr lang="fr-FR" dirty="0" err="1"/>
              <a:t>toolboxes</a:t>
            </a:r>
            <a:r>
              <a:rPr lang="fr-FR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21B720-7683-2EF5-C5A8-07087562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4" name="Picture 13" descr="Diagram of different types of hydrogels&#10;&#10;AI-generated content may be incorrect.">
            <a:extLst>
              <a:ext uri="{FF2B5EF4-FFF2-40B4-BE49-F238E27FC236}">
                <a16:creationId xmlns:a16="http://schemas.microsoft.com/office/drawing/2014/main" id="{96540182-DB6D-5273-16B3-BE2ED07C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709" b="52808"/>
          <a:stretch/>
        </p:blipFill>
        <p:spPr>
          <a:xfrm>
            <a:off x="897256" y="1981782"/>
            <a:ext cx="3802927" cy="2427316"/>
          </a:xfrm>
          <a:prstGeom prst="rect">
            <a:avLst/>
          </a:prstGeom>
        </p:spPr>
      </p:pic>
      <p:pic>
        <p:nvPicPr>
          <p:cNvPr id="15" name="Picture 14" descr="Diagram of different types of hydrogels&#10;&#10;AI-generated content may be incorrect.">
            <a:extLst>
              <a:ext uri="{FF2B5EF4-FFF2-40B4-BE49-F238E27FC236}">
                <a16:creationId xmlns:a16="http://schemas.microsoft.com/office/drawing/2014/main" id="{53A83684-9FFD-D488-F769-1AA77590E9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709" t="9" b="52799"/>
          <a:stretch/>
        </p:blipFill>
        <p:spPr>
          <a:xfrm>
            <a:off x="4928604" y="1981782"/>
            <a:ext cx="3802927" cy="2427316"/>
          </a:xfrm>
          <a:prstGeom prst="rect">
            <a:avLst/>
          </a:prstGeom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C2C91E69-EA68-800B-A07B-0128F1DE3D5F}"/>
              </a:ext>
            </a:extLst>
          </p:cNvPr>
          <p:cNvSpPr txBox="1">
            <a:spLocks/>
          </p:cNvSpPr>
          <p:nvPr/>
        </p:nvSpPr>
        <p:spPr>
          <a:xfrm>
            <a:off x="904875" y="438849"/>
            <a:ext cx="4110745" cy="51176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Innovations of AFM &amp; OT</a:t>
            </a:r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EFD537A-7151-089F-4D1D-6FB98FC2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 dirty="0"/>
              <a:t>MICRO-530 - </a:t>
            </a:r>
            <a:r>
              <a:rPr lang="fr-CH" dirty="0" err="1"/>
              <a:t>Nanomechanics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2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E8EB3-7203-237B-7FE3-E90DD225B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BD61C09-0284-2EEB-E2B2-6C701A61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99" y="1821382"/>
            <a:ext cx="5339297" cy="3099968"/>
          </a:xfrm>
        </p:spPr>
        <p:txBody>
          <a:bodyPr>
            <a:normAutofit/>
          </a:bodyPr>
          <a:lstStyle/>
          <a:p>
            <a:r>
              <a:rPr lang="fr-FR" dirty="0"/>
              <a:t>Motivation</a:t>
            </a:r>
          </a:p>
          <a:p>
            <a:pPr lvl="1"/>
            <a:r>
              <a:rPr lang="fr-FR" dirty="0" err="1"/>
              <a:t>Conventional</a:t>
            </a:r>
            <a:r>
              <a:rPr lang="fr-FR" dirty="0"/>
              <a:t> AFM </a:t>
            </a:r>
            <a:r>
              <a:rPr lang="fr-FR" dirty="0" err="1"/>
              <a:t>is</a:t>
            </a:r>
            <a:r>
              <a:rPr lang="fr-FR" dirty="0"/>
              <a:t> slow and </a:t>
            </a:r>
            <a:r>
              <a:rPr lang="fr-FR" dirty="0" err="1"/>
              <a:t>operator</a:t>
            </a:r>
            <a:r>
              <a:rPr lang="fr-FR" dirty="0"/>
              <a:t> </a:t>
            </a:r>
            <a:r>
              <a:rPr lang="fr-FR" dirty="0" err="1"/>
              <a:t>dependent</a:t>
            </a:r>
            <a:endParaRPr lang="fr-FR" dirty="0"/>
          </a:p>
          <a:p>
            <a:pPr lvl="1"/>
            <a:r>
              <a:rPr lang="fr-FR" dirty="0" err="1"/>
              <a:t>Reduce</a:t>
            </a:r>
            <a:r>
              <a:rPr lang="fr-FR" dirty="0"/>
              <a:t> </a:t>
            </a:r>
            <a:r>
              <a:rPr lang="fr-FR" dirty="0" err="1"/>
              <a:t>operator</a:t>
            </a:r>
            <a:r>
              <a:rPr lang="fr-FR" dirty="0"/>
              <a:t> </a:t>
            </a:r>
            <a:r>
              <a:rPr lang="fr-FR" dirty="0" err="1"/>
              <a:t>bias</a:t>
            </a:r>
            <a:r>
              <a:rPr lang="fr-FR" dirty="0"/>
              <a:t> in single-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stiffness</a:t>
            </a:r>
            <a:r>
              <a:rPr lang="fr-FR" dirty="0"/>
              <a:t> mapping</a:t>
            </a:r>
          </a:p>
          <a:p>
            <a:r>
              <a:rPr lang="fr-FR" dirty="0"/>
              <a:t>Innovation</a:t>
            </a:r>
          </a:p>
          <a:p>
            <a:pPr lvl="1"/>
            <a:r>
              <a:rPr lang="fr-FR" dirty="0"/>
              <a:t>Deep‑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optical</a:t>
            </a:r>
            <a:r>
              <a:rPr lang="fr-FR" dirty="0"/>
              <a:t> image recognition </a:t>
            </a:r>
            <a:r>
              <a:rPr lang="fr-FR" dirty="0" err="1"/>
              <a:t>locates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features</a:t>
            </a:r>
            <a:r>
              <a:rPr lang="fr-FR" dirty="0"/>
              <a:t> and AFM tip</a:t>
            </a:r>
          </a:p>
          <a:p>
            <a:pPr lvl="1"/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automated</a:t>
            </a:r>
            <a:r>
              <a:rPr lang="fr-FR" dirty="0"/>
              <a:t> stage/tip control for indentation and force </a:t>
            </a:r>
            <a:r>
              <a:rPr lang="fr-FR" dirty="0" err="1"/>
              <a:t>spectroscopy</a:t>
            </a:r>
            <a:endParaRPr lang="fr-FR" dirty="0"/>
          </a:p>
          <a:p>
            <a:pPr lvl="1"/>
            <a:r>
              <a:rPr lang="fr-FR" dirty="0" err="1"/>
              <a:t>Throughput</a:t>
            </a:r>
            <a:r>
              <a:rPr lang="fr-FR" dirty="0"/>
              <a:t> </a:t>
            </a:r>
            <a:r>
              <a:rPr lang="fr-FR" dirty="0" err="1"/>
              <a:t>increased</a:t>
            </a:r>
            <a:r>
              <a:rPr lang="fr-FR" dirty="0"/>
              <a:t> ≳ 10×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operator‑independent</a:t>
            </a:r>
            <a:r>
              <a:rPr lang="fr-FR" dirty="0"/>
              <a:t> workflows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8C21D78-88FF-A873-23C4-7A9A5AB1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02931"/>
            <a:ext cx="7274849" cy="141503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Paper 1 – Automated High-Throughput  AFM Single-Cell Nanomechanical Assay Enabled by Deep Learning-Based Optical Image Recognition</a:t>
            </a:r>
            <a:br>
              <a:rPr lang="en-GB" dirty="0"/>
            </a:br>
            <a:r>
              <a:rPr lang="en-GB" sz="1600" b="0" dirty="0"/>
              <a:t>Rui </a:t>
            </a:r>
            <a:r>
              <a:rPr lang="en-GB" sz="1600" b="0" dirty="0" err="1"/>
              <a:t>XiaoYanzhu</a:t>
            </a:r>
            <a:r>
              <a:rPr lang="en-GB" sz="1600" b="0" dirty="0"/>
              <a:t> Zhang and Mi Li*(2024)</a:t>
            </a:r>
            <a:br>
              <a:rPr lang="en-GB" sz="1600" b="0" dirty="0"/>
            </a:br>
            <a:endParaRPr lang="fr-FR" sz="1600" b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454CA5-FAAC-08AE-B591-28C4C722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4EFE1C-A008-CE38-9EC8-29765700B5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7994"/>
          <a:stretch/>
        </p:blipFill>
        <p:spPr>
          <a:xfrm>
            <a:off x="6500553" y="1592797"/>
            <a:ext cx="2387066" cy="3328553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D2A6FC0E-95D4-3578-18EF-B3539ED8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 dirty="0"/>
              <a:t>MICRO-530 - </a:t>
            </a:r>
            <a:r>
              <a:rPr lang="fr-CH" dirty="0" err="1"/>
              <a:t>Nanomechanics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60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C875B-EB0F-700E-5D8A-49E1C0B6B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9FFF99A-2A0F-0370-54D6-01CB62595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Motivation</a:t>
            </a:r>
          </a:p>
          <a:p>
            <a:pPr lvl="1"/>
            <a:r>
              <a:rPr lang="fr-FR" dirty="0"/>
              <a:t>Single‑</a:t>
            </a:r>
            <a:r>
              <a:rPr lang="fr-FR" dirty="0" err="1"/>
              <a:t>frequency</a:t>
            </a:r>
            <a:r>
              <a:rPr lang="fr-FR" dirty="0"/>
              <a:t> OT calibration </a:t>
            </a:r>
            <a:r>
              <a:rPr lang="fr-FR" dirty="0" err="1"/>
              <a:t>is</a:t>
            </a:r>
            <a:r>
              <a:rPr lang="fr-FR" dirty="0"/>
              <a:t> slow (minutes), </a:t>
            </a:r>
            <a:r>
              <a:rPr lang="fr-FR" dirty="0" err="1"/>
              <a:t>cells</a:t>
            </a:r>
            <a:r>
              <a:rPr lang="fr-FR" dirty="0"/>
              <a:t> </a:t>
            </a:r>
            <a:r>
              <a:rPr lang="fr-FR" dirty="0" err="1"/>
              <a:t>reorganize</a:t>
            </a:r>
            <a:r>
              <a:rPr lang="fr-FR" dirty="0"/>
              <a:t> over time</a:t>
            </a:r>
          </a:p>
          <a:p>
            <a:pPr lvl="1"/>
            <a:r>
              <a:rPr lang="fr-FR" dirty="0"/>
              <a:t>Need </a:t>
            </a:r>
            <a:r>
              <a:rPr lang="fr-FR" dirty="0" err="1"/>
              <a:t>rapid</a:t>
            </a:r>
            <a:r>
              <a:rPr lang="fr-FR" dirty="0"/>
              <a:t>, </a:t>
            </a:r>
            <a:r>
              <a:rPr lang="fr-FR" dirty="0" err="1"/>
              <a:t>broadband</a:t>
            </a:r>
            <a:r>
              <a:rPr lang="fr-FR" dirty="0"/>
              <a:t> </a:t>
            </a:r>
            <a:r>
              <a:rPr lang="fr-FR" dirty="0" err="1"/>
              <a:t>viscoelastic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r>
              <a:rPr lang="fr-FR" dirty="0"/>
              <a:t> in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fluids</a:t>
            </a:r>
            <a:r>
              <a:rPr lang="fr-FR" dirty="0"/>
              <a:t> </a:t>
            </a:r>
            <a:r>
              <a:rPr lang="en-GB" dirty="0"/>
              <a:t>(e.g. methylcellulose)</a:t>
            </a:r>
          </a:p>
          <a:p>
            <a:pPr lvl="1"/>
            <a:r>
              <a:rPr lang="en-GB" dirty="0"/>
              <a:t>Extracted complex moduli (G′, G″) quickly and reliably</a:t>
            </a:r>
            <a:endParaRPr lang="fr-FR" dirty="0"/>
          </a:p>
          <a:p>
            <a:r>
              <a:rPr lang="fr-FR" dirty="0"/>
              <a:t>Innovation</a:t>
            </a:r>
          </a:p>
          <a:p>
            <a:pPr lvl="1"/>
            <a:r>
              <a:rPr lang="fr-FR" dirty="0"/>
              <a:t>Active–passive calibration </a:t>
            </a:r>
            <a:r>
              <a:rPr lang="fr-FR" dirty="0" err="1"/>
              <a:t>with</a:t>
            </a:r>
            <a:r>
              <a:rPr lang="fr-FR" dirty="0"/>
              <a:t> multi‑</a:t>
            </a:r>
            <a:r>
              <a:rPr lang="fr-FR" dirty="0" err="1"/>
              <a:t>frequency</a:t>
            </a:r>
            <a:r>
              <a:rPr lang="fr-FR" dirty="0"/>
              <a:t> stage </a:t>
            </a:r>
            <a:r>
              <a:rPr lang="fr-FR" dirty="0" err="1"/>
              <a:t>driving</a:t>
            </a:r>
            <a:r>
              <a:rPr lang="fr-FR" dirty="0"/>
              <a:t> (10–400 Hz)</a:t>
            </a:r>
          </a:p>
          <a:p>
            <a:pPr lvl="1"/>
            <a:r>
              <a:rPr lang="fr-FR" dirty="0" err="1"/>
              <a:t>Iterative</a:t>
            </a:r>
            <a:r>
              <a:rPr lang="fr-FR" dirty="0"/>
              <a:t> phase‑</a:t>
            </a:r>
            <a:r>
              <a:rPr lang="fr-FR" dirty="0" err="1"/>
              <a:t>optimization</a:t>
            </a:r>
            <a:r>
              <a:rPr lang="fr-FR" dirty="0"/>
              <a:t> </a:t>
            </a:r>
            <a:r>
              <a:rPr lang="fr-FR" dirty="0" err="1"/>
              <a:t>minimizes</a:t>
            </a:r>
            <a:r>
              <a:rPr lang="fr-FR" dirty="0"/>
              <a:t> </a:t>
            </a:r>
            <a:r>
              <a:rPr lang="fr-FR" dirty="0" err="1"/>
              <a:t>bead</a:t>
            </a:r>
            <a:r>
              <a:rPr lang="fr-FR" dirty="0"/>
              <a:t> oscillation </a:t>
            </a:r>
            <a:r>
              <a:rPr lang="fr-FR" dirty="0" err="1"/>
              <a:t>amplitudeBroadband</a:t>
            </a:r>
            <a:r>
              <a:rPr lang="fr-FR" dirty="0"/>
              <a:t> </a:t>
            </a:r>
            <a:r>
              <a:rPr lang="fr-FR" dirty="0" err="1"/>
              <a:t>rheological</a:t>
            </a:r>
            <a:r>
              <a:rPr lang="fr-FR" dirty="0"/>
              <a:t> mapping in seconds, </a:t>
            </a:r>
            <a:r>
              <a:rPr lang="fr-FR" dirty="0" err="1"/>
              <a:t>preserving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equilibrium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696E425-98E6-F8AE-5ADB-5282C162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5263"/>
            <a:ext cx="7274849" cy="116802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Paper 2 – Multi‑Frequency Passive &amp; Active </a:t>
            </a:r>
            <a:r>
              <a:rPr lang="en-GB" b="1" dirty="0" err="1"/>
              <a:t>Microrheology</a:t>
            </a:r>
            <a:r>
              <a:rPr lang="en-GB" b="1" dirty="0"/>
              <a:t> with Optical Tweezers</a:t>
            </a:r>
            <a:br>
              <a:rPr lang="en-GB" dirty="0"/>
            </a:br>
            <a:r>
              <a:rPr lang="en-GB" sz="1600" b="0" dirty="0"/>
              <a:t>Randhir Kumar et al., Sci. Rep. 11, 13917 (2021)</a:t>
            </a:r>
            <a:br>
              <a:rPr lang="en-GB" sz="1600" b="0" dirty="0"/>
            </a:br>
            <a:endParaRPr lang="fr-FR" sz="1600" b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C0C39E-3EB5-27AA-DE79-177CD165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EE1C269-1DBA-37BD-C149-6FB1EB06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 dirty="0"/>
              <a:t>MICRO-530 - </a:t>
            </a:r>
            <a:r>
              <a:rPr lang="fr-CH" dirty="0" err="1"/>
              <a:t>Nanomechanics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24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73F46-879A-F9F9-29FB-85291DC02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A9696AC-441F-E382-B28C-768CF7607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874" y="1450355"/>
            <a:ext cx="7382915" cy="3263504"/>
          </a:xfrm>
        </p:spPr>
        <p:txBody>
          <a:bodyPr>
            <a:normAutofit/>
          </a:bodyPr>
          <a:lstStyle/>
          <a:p>
            <a:r>
              <a:rPr lang="fr-FR" dirty="0"/>
              <a:t>Synergies</a:t>
            </a:r>
          </a:p>
          <a:p>
            <a:pPr lvl="1"/>
            <a:r>
              <a:rPr lang="fr-FR" dirty="0"/>
              <a:t>AFM + AI → high‑</a:t>
            </a:r>
            <a:r>
              <a:rPr lang="fr-FR" dirty="0" err="1"/>
              <a:t>throughput</a:t>
            </a:r>
            <a:r>
              <a:rPr lang="fr-FR" dirty="0"/>
              <a:t>, high‑</a:t>
            </a:r>
            <a:r>
              <a:rPr lang="fr-FR" dirty="0" err="1"/>
              <a:t>resolution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mechanotyping</a:t>
            </a:r>
            <a:endParaRPr lang="fr-FR" dirty="0"/>
          </a:p>
          <a:p>
            <a:pPr lvl="1"/>
            <a:r>
              <a:rPr lang="fr-FR" dirty="0"/>
              <a:t>OT + </a:t>
            </a:r>
            <a:r>
              <a:rPr lang="fr-FR" dirty="0" err="1"/>
              <a:t>multiplexed</a:t>
            </a:r>
            <a:r>
              <a:rPr lang="fr-FR" dirty="0"/>
              <a:t> calibration → fast, </a:t>
            </a:r>
            <a:r>
              <a:rPr lang="fr-FR" dirty="0" err="1"/>
              <a:t>broadband</a:t>
            </a:r>
            <a:r>
              <a:rPr lang="fr-FR" dirty="0"/>
              <a:t> </a:t>
            </a:r>
            <a:r>
              <a:rPr lang="fr-FR" dirty="0" err="1"/>
              <a:t>microrheology</a:t>
            </a:r>
            <a:endParaRPr lang="fr-FR" dirty="0"/>
          </a:p>
          <a:p>
            <a:r>
              <a:rPr lang="fr-FR" dirty="0"/>
              <a:t>Future Directions</a:t>
            </a:r>
          </a:p>
          <a:p>
            <a:pPr lvl="1"/>
            <a:r>
              <a:rPr lang="fr-FR" dirty="0" err="1"/>
              <a:t>Integrate</a:t>
            </a:r>
            <a:r>
              <a:rPr lang="fr-FR" dirty="0"/>
              <a:t> AFM and OT for </a:t>
            </a:r>
            <a:r>
              <a:rPr lang="fr-FR" dirty="0" err="1"/>
              <a:t>correlative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–</a:t>
            </a:r>
            <a:r>
              <a:rPr lang="fr-FR" dirty="0" err="1"/>
              <a:t>rheological</a:t>
            </a:r>
            <a:r>
              <a:rPr lang="fr-FR" dirty="0"/>
              <a:t> </a:t>
            </a:r>
            <a:r>
              <a:rPr lang="fr-FR" dirty="0" err="1"/>
              <a:t>assays</a:t>
            </a:r>
            <a:endParaRPr lang="fr-FR" dirty="0"/>
          </a:p>
          <a:p>
            <a:pPr lvl="1"/>
            <a:r>
              <a:rPr lang="fr-FR" dirty="0"/>
              <a:t>Apply in vivo: real‑time monitoring of tissue </a:t>
            </a:r>
            <a:r>
              <a:rPr lang="fr-FR" dirty="0" err="1"/>
              <a:t>stiffness</a:t>
            </a:r>
            <a:r>
              <a:rPr lang="fr-FR" dirty="0"/>
              <a:t> changes</a:t>
            </a:r>
          </a:p>
          <a:p>
            <a:pPr lvl="1"/>
            <a:r>
              <a:rPr lang="fr-FR" dirty="0"/>
              <a:t>Expand AI‑</a:t>
            </a:r>
            <a:r>
              <a:rPr lang="fr-FR" dirty="0" err="1"/>
              <a:t>driven</a:t>
            </a:r>
            <a:r>
              <a:rPr lang="fr-FR" dirty="0"/>
              <a:t> automation </a:t>
            </a:r>
            <a:r>
              <a:rPr lang="fr-FR" dirty="0" err="1"/>
              <a:t>across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nanomechanical</a:t>
            </a:r>
            <a:r>
              <a:rPr lang="fr-FR" dirty="0"/>
              <a:t> platforms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DB99C8-7B54-9B03-A258-8FA6C16B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8F7CC725-FA6C-2757-8E18-3F1A66A423C2}"/>
              </a:ext>
            </a:extLst>
          </p:cNvPr>
          <p:cNvSpPr txBox="1">
            <a:spLocks/>
          </p:cNvSpPr>
          <p:nvPr/>
        </p:nvSpPr>
        <p:spPr>
          <a:xfrm>
            <a:off x="904875" y="438849"/>
            <a:ext cx="4972223" cy="51176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Combined Impact &amp; Outlook</a:t>
            </a:r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FC5AC922-9E56-ED5F-A02D-39778E20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fr-CH" dirty="0"/>
              <a:t>MICRO-530 - </a:t>
            </a:r>
            <a:r>
              <a:rPr lang="fr-CH" dirty="0" err="1"/>
              <a:t>Nanomechanics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2710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06E5EE50F21A438A203B1346065F81" ma:contentTypeVersion="8" ma:contentTypeDescription="Crée un document." ma:contentTypeScope="" ma:versionID="7ebda47f7d6b805222c8160d8b55ed91">
  <xsd:schema xmlns:xsd="http://www.w3.org/2001/XMLSchema" xmlns:xs="http://www.w3.org/2001/XMLSchema" xmlns:p="http://schemas.microsoft.com/office/2006/metadata/properties" xmlns:ns3="784c29d4-6842-4e47-a770-4df3542819fa" targetNamespace="http://schemas.microsoft.com/office/2006/metadata/properties" ma:root="true" ma:fieldsID="d1200e6fb4ed333cde77b49c8df26271" ns3:_="">
    <xsd:import namespace="784c29d4-6842-4e47-a770-4df3542819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c29d4-6842-4e47-a770-4df3542819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4c29d4-6842-4e47-a770-4df3542819f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569A22-8DB7-47C9-91B7-A58D456D0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4c29d4-6842-4e47-a770-4df3542819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8A6C70-7FF5-480A-B09B-7D0A19B2F431}">
  <ds:schemaRefs>
    <ds:schemaRef ds:uri="http://schemas.microsoft.com/office/2006/documentManagement/types"/>
    <ds:schemaRef ds:uri="http://purl.org/dc/elements/1.1/"/>
    <ds:schemaRef ds:uri="784c29d4-6842-4e47-a770-4df3542819fa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433</TotalTime>
  <Words>573</Words>
  <Application>Microsoft Office PowerPoint</Application>
  <PresentationFormat>On-screen Show (16:9)</PresentationFormat>
  <Paragraphs>81</Paragraphs>
  <Slides>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Franklin Gothic Demi Cond</vt:lpstr>
      <vt:lpstr>Wingdings</vt:lpstr>
      <vt:lpstr>Thème Office</vt:lpstr>
      <vt:lpstr>Nanomechanics of Soft Materials: From AFM to OT</vt:lpstr>
      <vt:lpstr>Introduction &amp; Motivation</vt:lpstr>
      <vt:lpstr>PowerPoint Presentation</vt:lpstr>
      <vt:lpstr>PowerPoint Presentation</vt:lpstr>
      <vt:lpstr>Paper 1 – Automated High-Throughput  AFM Single-Cell Nanomechanical Assay Enabled by Deep Learning-Based Optical Image Recognition Rui XiaoYanzhu Zhang and Mi Li*(2024) </vt:lpstr>
      <vt:lpstr>Paper 2 – Multi‑Frequency Passive &amp; Active Microrheology with Optical Tweezers Randhir Kumar et al., Sci. Rep. 11, 13917 (2021)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Giulia Cortelazzo</cp:lastModifiedBy>
  <cp:revision>56</cp:revision>
  <dcterms:created xsi:type="dcterms:W3CDTF">2019-04-02T06:24:35Z</dcterms:created>
  <dcterms:modified xsi:type="dcterms:W3CDTF">2025-05-06T20:20:30Z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0x0101008306E5EE50F21A438A203B1346065F81</vt:lpwstr>
  </property>
</Properties>
</file>