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67"/>
  </p:notesMasterIdLst>
  <p:sldIdLst>
    <p:sldId id="524" r:id="rId2"/>
    <p:sldId id="525" r:id="rId3"/>
    <p:sldId id="526" r:id="rId4"/>
    <p:sldId id="527" r:id="rId5"/>
    <p:sldId id="519" r:id="rId6"/>
    <p:sldId id="521" r:id="rId7"/>
    <p:sldId id="523" r:id="rId8"/>
    <p:sldId id="528" r:id="rId9"/>
    <p:sldId id="522" r:id="rId10"/>
    <p:sldId id="351" r:id="rId11"/>
    <p:sldId id="430" r:id="rId12"/>
    <p:sldId id="405" r:id="rId13"/>
    <p:sldId id="406" r:id="rId14"/>
    <p:sldId id="407" r:id="rId15"/>
    <p:sldId id="408" r:id="rId16"/>
    <p:sldId id="431" r:id="rId17"/>
    <p:sldId id="409" r:id="rId18"/>
    <p:sldId id="410" r:id="rId19"/>
    <p:sldId id="517" r:id="rId20"/>
    <p:sldId id="433" r:id="rId21"/>
    <p:sldId id="411" r:id="rId22"/>
    <p:sldId id="412" r:id="rId23"/>
    <p:sldId id="413" r:id="rId24"/>
    <p:sldId id="414" r:id="rId25"/>
    <p:sldId id="415" r:id="rId26"/>
    <p:sldId id="416" r:id="rId27"/>
    <p:sldId id="434" r:id="rId28"/>
    <p:sldId id="435" r:id="rId29"/>
    <p:sldId id="436" r:id="rId30"/>
    <p:sldId id="437" r:id="rId31"/>
    <p:sldId id="438" r:id="rId32"/>
    <p:sldId id="439" r:id="rId33"/>
    <p:sldId id="440" r:id="rId34"/>
    <p:sldId id="441" r:id="rId35"/>
    <p:sldId id="442" r:id="rId36"/>
    <p:sldId id="417" r:id="rId37"/>
    <p:sldId id="418" r:id="rId38"/>
    <p:sldId id="443" r:id="rId39"/>
    <p:sldId id="444" r:id="rId40"/>
    <p:sldId id="445" r:id="rId41"/>
    <p:sldId id="446" r:id="rId42"/>
    <p:sldId id="447" r:id="rId43"/>
    <p:sldId id="448" r:id="rId44"/>
    <p:sldId id="449" r:id="rId45"/>
    <p:sldId id="450" r:id="rId46"/>
    <p:sldId id="451" r:id="rId47"/>
    <p:sldId id="452" r:id="rId48"/>
    <p:sldId id="453" r:id="rId49"/>
    <p:sldId id="454" r:id="rId50"/>
    <p:sldId id="456" r:id="rId51"/>
    <p:sldId id="457" r:id="rId52"/>
    <p:sldId id="419" r:id="rId53"/>
    <p:sldId id="420" r:id="rId54"/>
    <p:sldId id="513" r:id="rId55"/>
    <p:sldId id="458" r:id="rId56"/>
    <p:sldId id="459" r:id="rId57"/>
    <p:sldId id="460" r:id="rId58"/>
    <p:sldId id="461" r:id="rId59"/>
    <p:sldId id="462" r:id="rId60"/>
    <p:sldId id="463" r:id="rId61"/>
    <p:sldId id="464" r:id="rId62"/>
    <p:sldId id="516" r:id="rId63"/>
    <p:sldId id="515" r:id="rId64"/>
    <p:sldId id="294" r:id="rId65"/>
    <p:sldId id="520" r:id="rId66"/>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lio Masinelli" initials="GM" lastIdx="1" clrIdx="0">
    <p:extLst>
      <p:ext uri="{19B8F6BF-5375-455C-9EA6-DF929625EA0E}">
        <p15:presenceInfo xmlns:p15="http://schemas.microsoft.com/office/powerpoint/2012/main" userId="7d09e2dff60773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101"/>
    <a:srgbClr val="990000"/>
    <a:srgbClr val="F4E956"/>
    <a:srgbClr val="00CCFF"/>
    <a:srgbClr val="FF9797"/>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85912" autoAdjust="0"/>
  </p:normalViewPr>
  <p:slideViewPr>
    <p:cSldViewPr>
      <p:cViewPr varScale="1">
        <p:scale>
          <a:sx n="64" d="100"/>
          <a:sy n="64" d="100"/>
        </p:scale>
        <p:origin x="2820" y="7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1854" y="-1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pitchFamily="34" charset="0"/>
                <a:cs typeface="+mn-cs"/>
              </a:defRPr>
            </a:lvl1pPr>
          </a:lstStyle>
          <a:p>
            <a:pPr>
              <a:defRPr/>
            </a:pPr>
            <a:endParaRPr lang="en-GB"/>
          </a:p>
        </p:txBody>
      </p:sp>
      <p:sp>
        <p:nvSpPr>
          <p:cNvPr id="5427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mn-cs"/>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27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mn-cs"/>
              </a:defRPr>
            </a:lvl1pPr>
          </a:lstStyle>
          <a:p>
            <a:pPr>
              <a:defRPr/>
            </a:pPr>
            <a:endParaRPr lang="en-GB"/>
          </a:p>
        </p:txBody>
      </p:sp>
      <p:sp>
        <p:nvSpPr>
          <p:cNvPr id="5427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mn-cs"/>
              </a:defRPr>
            </a:lvl1pPr>
          </a:lstStyle>
          <a:p>
            <a:pPr>
              <a:defRPr/>
            </a:pPr>
            <a:fld id="{7D32D0DD-D841-400D-9EC8-7D901F2C6956}" type="slidenum">
              <a:rPr lang="en-GB"/>
              <a:pPr>
                <a:defRPr/>
              </a:pPr>
              <a:t>‹Nr.›</a:t>
            </a:fld>
            <a:endParaRPr lang="en-GB"/>
          </a:p>
        </p:txBody>
      </p:sp>
    </p:spTree>
    <p:extLst>
      <p:ext uri="{BB962C8B-B14F-4D97-AF65-F5344CB8AC3E}">
        <p14:creationId xmlns:p14="http://schemas.microsoft.com/office/powerpoint/2010/main" val="80358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 </a:t>
            </a:r>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3</a:t>
            </a:fld>
            <a:endParaRPr lang="en-GB"/>
          </a:p>
        </p:txBody>
      </p:sp>
    </p:spTree>
    <p:extLst>
      <p:ext uri="{BB962C8B-B14F-4D97-AF65-F5344CB8AC3E}">
        <p14:creationId xmlns:p14="http://schemas.microsoft.com/office/powerpoint/2010/main" val="30532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the intuition behind it </a:t>
            </a:r>
          </a:p>
          <a:p>
            <a:endParaRPr lang="en-US" dirty="0"/>
          </a:p>
          <a:p>
            <a:r>
              <a:rPr lang="en-US" dirty="0"/>
              <a:t>As t increases, the function g moves to the right. If the two functions do not touch, the multiplication between g and f will give a zero and the integral will be zero as well. And the convolution remains zero as long as the g and f do not overlap. As soon as the two functions start to touch each other, the multiplication will give a positive value, and the integral will start to increase. As the overlap increase, the value of the multiplication increases, and so does the integral. We there will be a full overlap, the integral will peak. The overlap will then decrease in amount and the integral will do the same. </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20</a:t>
            </a:fld>
            <a:endParaRPr lang="en-GB"/>
          </a:p>
        </p:txBody>
      </p:sp>
    </p:spTree>
    <p:extLst>
      <p:ext uri="{BB962C8B-B14F-4D97-AF65-F5344CB8AC3E}">
        <p14:creationId xmlns:p14="http://schemas.microsoft.com/office/powerpoint/2010/main" val="65620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For</a:t>
            </a:r>
            <a:r>
              <a:rPr lang="de-CH" dirty="0"/>
              <a:t> </a:t>
            </a:r>
            <a:r>
              <a:rPr lang="de-CH" dirty="0" err="1"/>
              <a:t>example</a:t>
            </a:r>
            <a:r>
              <a:rPr lang="de-CH" dirty="0"/>
              <a:t>, </a:t>
            </a:r>
            <a:r>
              <a:rPr lang="de-CH" dirty="0" err="1"/>
              <a:t>if</a:t>
            </a:r>
            <a:r>
              <a:rPr lang="de-CH" dirty="0"/>
              <a:t> </a:t>
            </a:r>
            <a:r>
              <a:rPr lang="de-CH" dirty="0" err="1"/>
              <a:t>you</a:t>
            </a:r>
            <a:r>
              <a:rPr lang="de-CH" dirty="0"/>
              <a:t> </a:t>
            </a:r>
            <a:r>
              <a:rPr lang="de-CH" dirty="0" err="1"/>
              <a:t>remembered</a:t>
            </a:r>
            <a:r>
              <a:rPr lang="de-CH" dirty="0"/>
              <a:t> </a:t>
            </a:r>
            <a:r>
              <a:rPr lang="de-CH" dirty="0" err="1"/>
              <a:t>when</a:t>
            </a:r>
            <a:r>
              <a:rPr lang="de-CH" dirty="0"/>
              <a:t> </a:t>
            </a:r>
            <a:r>
              <a:rPr lang="de-CH" dirty="0" err="1"/>
              <a:t>we</a:t>
            </a:r>
            <a:r>
              <a:rPr lang="de-CH" dirty="0"/>
              <a:t> </a:t>
            </a:r>
            <a:r>
              <a:rPr lang="de-CH" dirty="0" err="1"/>
              <a:t>discussed</a:t>
            </a:r>
            <a:r>
              <a:rPr lang="de-CH" dirty="0"/>
              <a:t> </a:t>
            </a:r>
            <a:r>
              <a:rPr lang="de-CH" dirty="0" err="1"/>
              <a:t>tho</a:t>
            </a:r>
            <a:r>
              <a:rPr lang="de-CH" dirty="0"/>
              <a:t> </a:t>
            </a:r>
            <a:r>
              <a:rPr lang="de-CH" dirty="0" err="1"/>
              <a:t>photodiodes</a:t>
            </a:r>
            <a:r>
              <a:rPr lang="de-CH" dirty="0"/>
              <a:t> </a:t>
            </a:r>
            <a:r>
              <a:rPr lang="de-CH" dirty="0" err="1"/>
              <a:t>we</a:t>
            </a:r>
            <a:r>
              <a:rPr lang="de-CH" dirty="0"/>
              <a:t> </a:t>
            </a:r>
            <a:r>
              <a:rPr lang="de-CH" dirty="0" err="1"/>
              <a:t>mentioned</a:t>
            </a:r>
            <a:r>
              <a:rPr lang="de-CH" dirty="0"/>
              <a:t> </a:t>
            </a:r>
            <a:r>
              <a:rPr lang="de-CH" dirty="0" err="1"/>
              <a:t>the</a:t>
            </a:r>
            <a:r>
              <a:rPr lang="de-CH" dirty="0"/>
              <a:t> </a:t>
            </a:r>
            <a:r>
              <a:rPr lang="de-CH" dirty="0" err="1"/>
              <a:t>exposition</a:t>
            </a:r>
            <a:r>
              <a:rPr lang="de-CH" dirty="0"/>
              <a:t> time. </a:t>
            </a:r>
            <a:r>
              <a:rPr lang="de-CH" dirty="0" err="1"/>
              <a:t>It</a:t>
            </a:r>
            <a:r>
              <a:rPr lang="de-CH" dirty="0"/>
              <a:t> </a:t>
            </a:r>
            <a:r>
              <a:rPr lang="de-CH" dirty="0" err="1"/>
              <a:t>measn</a:t>
            </a:r>
            <a:r>
              <a:rPr lang="de-CH" dirty="0"/>
              <a:t> </a:t>
            </a:r>
            <a:r>
              <a:rPr lang="de-CH" dirty="0" err="1"/>
              <a:t>that</a:t>
            </a:r>
            <a:r>
              <a:rPr lang="de-CH" dirty="0"/>
              <a:t> </a:t>
            </a:r>
            <a:r>
              <a:rPr lang="de-CH" dirty="0" err="1"/>
              <a:t>phyiscal</a:t>
            </a:r>
            <a:r>
              <a:rPr lang="de-CH" dirty="0"/>
              <a:t> </a:t>
            </a:r>
            <a:r>
              <a:rPr lang="de-CH" dirty="0" err="1"/>
              <a:t>devices</a:t>
            </a:r>
            <a:r>
              <a:rPr lang="de-CH" dirty="0"/>
              <a:t>/</a:t>
            </a:r>
            <a:r>
              <a:rPr lang="de-CH" dirty="0" err="1"/>
              <a:t>detectors</a:t>
            </a:r>
            <a:r>
              <a:rPr lang="de-CH" dirty="0"/>
              <a:t> </a:t>
            </a:r>
            <a:r>
              <a:rPr lang="de-CH" dirty="0" err="1"/>
              <a:t>need</a:t>
            </a:r>
            <a:r>
              <a:rPr lang="de-CH" dirty="0"/>
              <a:t> time </a:t>
            </a:r>
            <a:r>
              <a:rPr lang="de-CH" dirty="0" err="1"/>
              <a:t>to</a:t>
            </a:r>
            <a:r>
              <a:rPr lang="de-CH" dirty="0"/>
              <a:t> </a:t>
            </a:r>
            <a:r>
              <a:rPr lang="de-CH" dirty="0" err="1"/>
              <a:t>accumulate</a:t>
            </a:r>
            <a:r>
              <a:rPr lang="de-CH" dirty="0"/>
              <a:t> </a:t>
            </a:r>
            <a:r>
              <a:rPr lang="de-CH" dirty="0" err="1"/>
              <a:t>enough</a:t>
            </a:r>
            <a:r>
              <a:rPr lang="de-CH" dirty="0"/>
              <a:t> light </a:t>
            </a:r>
            <a:r>
              <a:rPr lang="de-CH" dirty="0" err="1"/>
              <a:t>to</a:t>
            </a:r>
            <a:r>
              <a:rPr lang="de-CH" dirty="0"/>
              <a:t> </a:t>
            </a:r>
            <a:r>
              <a:rPr lang="de-CH" dirty="0" err="1"/>
              <a:t>be</a:t>
            </a:r>
            <a:r>
              <a:rPr lang="de-CH" dirty="0"/>
              <a:t> </a:t>
            </a:r>
            <a:r>
              <a:rPr lang="de-CH" dirty="0" err="1"/>
              <a:t>able</a:t>
            </a:r>
            <a:r>
              <a:rPr lang="de-CH" dirty="0"/>
              <a:t> </a:t>
            </a:r>
            <a:r>
              <a:rPr lang="de-CH" dirty="0" err="1"/>
              <a:t>to</a:t>
            </a:r>
            <a:r>
              <a:rPr lang="de-CH" dirty="0"/>
              <a:t> </a:t>
            </a:r>
            <a:r>
              <a:rPr lang="de-CH" dirty="0" err="1"/>
              <a:t>recognise</a:t>
            </a:r>
            <a:r>
              <a:rPr lang="de-CH" dirty="0"/>
              <a:t> </a:t>
            </a:r>
            <a:r>
              <a:rPr lang="de-CH" dirty="0" err="1"/>
              <a:t>it</a:t>
            </a:r>
            <a:r>
              <a:rPr lang="de-CH" dirty="0"/>
              <a:t> </a:t>
            </a:r>
            <a:r>
              <a:rPr lang="de-CH" dirty="0" err="1"/>
              <a:t>from</a:t>
            </a:r>
            <a:r>
              <a:rPr lang="de-CH" dirty="0"/>
              <a:t> </a:t>
            </a:r>
            <a:r>
              <a:rPr lang="de-CH" dirty="0" err="1"/>
              <a:t>noise</a:t>
            </a:r>
            <a:r>
              <a:rPr lang="de-CH" dirty="0"/>
              <a:t>. </a:t>
            </a:r>
            <a:r>
              <a:rPr lang="de-CH" dirty="0" err="1"/>
              <a:t>Therefore</a:t>
            </a:r>
            <a:r>
              <a:rPr lang="de-CH" dirty="0"/>
              <a:t> </a:t>
            </a:r>
            <a:r>
              <a:rPr lang="de-CH" dirty="0" err="1"/>
              <a:t>we</a:t>
            </a:r>
            <a:r>
              <a:rPr lang="de-CH" dirty="0"/>
              <a:t> </a:t>
            </a:r>
            <a:r>
              <a:rPr lang="de-CH" dirty="0" err="1"/>
              <a:t>cant</a:t>
            </a:r>
            <a:r>
              <a:rPr lang="de-CH" dirty="0"/>
              <a:t> sense </a:t>
            </a:r>
            <a:r>
              <a:rPr lang="de-CH" dirty="0" err="1"/>
              <a:t>continiously</a:t>
            </a:r>
            <a:r>
              <a:rPr lang="de-CH" dirty="0"/>
              <a:t>.</a:t>
            </a:r>
          </a:p>
        </p:txBody>
      </p:sp>
      <p:sp>
        <p:nvSpPr>
          <p:cNvPr id="4" name="Foliennummernplatzhalter 3"/>
          <p:cNvSpPr>
            <a:spLocks noGrp="1"/>
          </p:cNvSpPr>
          <p:nvPr>
            <p:ph type="sldNum" sz="quarter" idx="5"/>
          </p:nvPr>
        </p:nvSpPr>
        <p:spPr/>
        <p:txBody>
          <a:bodyPr/>
          <a:lstStyle/>
          <a:p>
            <a:pPr>
              <a:defRPr/>
            </a:pPr>
            <a:fld id="{7D32D0DD-D841-400D-9EC8-7D901F2C6956}" type="slidenum">
              <a:rPr lang="en-GB" smtClean="0"/>
              <a:pPr>
                <a:defRPr/>
              </a:pPr>
              <a:t>22</a:t>
            </a:fld>
            <a:endParaRPr lang="en-GB"/>
          </a:p>
        </p:txBody>
      </p:sp>
    </p:spTree>
    <p:extLst>
      <p:ext uri="{BB962C8B-B14F-4D97-AF65-F5344CB8AC3E}">
        <p14:creationId xmlns:p14="http://schemas.microsoft.com/office/powerpoint/2010/main" val="410341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sample a signal-- so think about the blue signal here and think about the red samples. We'd like to sample a signal in a way that we preserve all of the information about that signal. And as you can see from the example that I picked, it's not at all clear that you can do that. In fact, if you look at the bottom picture, I have coerced two signals to follow on the same samples. So the green signal is the cos 7 pi n over 3 and the red signal is the cos pi n over 3. And they all go through the same blue samples. The same blue samples is shared by both of those signals. So it's patently obvious that I cannot uniquely reconstruct a signal from the samples. That's absolutely clear. It's also clear by just thinking about the basic mathematics of signals.</a:t>
            </a:r>
          </a:p>
          <a:p>
            <a:r>
              <a:rPr lang="en-US" dirty="0"/>
              <a:t>A CT signal could move up and down arbitrarily between two samples. How could you possibly learn information about what happened between the samples by looking just at the samples? So it's not at all clear that you're going to be able to do this.</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25</a:t>
            </a:fld>
            <a:endParaRPr lang="en-GB"/>
          </a:p>
        </p:txBody>
      </p:sp>
    </p:spTree>
    <p:extLst>
      <p:ext uri="{BB962C8B-B14F-4D97-AF65-F5344CB8AC3E}">
        <p14:creationId xmlns:p14="http://schemas.microsoft.com/office/powerpoint/2010/main" val="92280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a:t>
            </a:r>
            <a:r>
              <a:rPr lang="en-GB" baseline="0" dirty="0"/>
              <a:t> has a repetition </a:t>
            </a:r>
            <a:r>
              <a:rPr lang="en-GB" baseline="0" dirty="0" err="1"/>
              <a:t>periode</a:t>
            </a:r>
            <a:r>
              <a:rPr lang="en-GB" baseline="0" dirty="0"/>
              <a:t> equal to the sampling period.</a:t>
            </a:r>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28</a:t>
            </a:fld>
            <a:endParaRPr lang="en-GB"/>
          </a:p>
        </p:txBody>
      </p:sp>
    </p:spTree>
    <p:extLst>
      <p:ext uri="{BB962C8B-B14F-4D97-AF65-F5344CB8AC3E}">
        <p14:creationId xmlns:p14="http://schemas.microsoft.com/office/powerpoint/2010/main" val="296291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https://mdav.ece.gatech.edu/ece-6250-fall2019/notes/01-notes-6250-f19.pdf</a:t>
            </a:r>
          </a:p>
          <a:p>
            <a:endParaRPr lang="de-CH" dirty="0"/>
          </a:p>
          <a:p>
            <a:r>
              <a:rPr lang="en-US" dirty="0"/>
              <a:t>When xc(t) is bandlimited, i.e. when </a:t>
            </a:r>
            <a:r>
              <a:rPr lang="en-US" dirty="0" err="1"/>
              <a:t>Xc</a:t>
            </a:r>
            <a:r>
              <a:rPr lang="en-US" dirty="0"/>
              <a:t>(jΩ) = 0 for all |Ω| ≥ π/T where </a:t>
            </a:r>
            <a:r>
              <a:rPr lang="en-US" dirty="0" err="1"/>
              <a:t>Xc</a:t>
            </a:r>
            <a:r>
              <a:rPr lang="en-US" dirty="0"/>
              <a:t>(jΩ) is the continuous time Fourier transform (CTFT) of xc(t): </a:t>
            </a:r>
            <a:r>
              <a:rPr lang="en-US" dirty="0" err="1"/>
              <a:t>Xc</a:t>
            </a:r>
            <a:r>
              <a:rPr lang="en-US" dirty="0"/>
              <a:t>(jΩ) = Z ∞ −∞ xc(t)e −jΩt dt. In other words, the sampling rate (= 1/T in Hz, or 2π/T in rad/sec) must be larger than twice the maximum frequency present in the signal. This is known as the Nyquist criterion.</a:t>
            </a:r>
            <a:endParaRPr lang="de-CH" dirty="0"/>
          </a:p>
        </p:txBody>
      </p:sp>
      <p:sp>
        <p:nvSpPr>
          <p:cNvPr id="4" name="Foliennummernplatzhalter 3"/>
          <p:cNvSpPr>
            <a:spLocks noGrp="1"/>
          </p:cNvSpPr>
          <p:nvPr>
            <p:ph type="sldNum" sz="quarter" idx="5"/>
          </p:nvPr>
        </p:nvSpPr>
        <p:spPr/>
        <p:txBody>
          <a:bodyPr/>
          <a:lstStyle/>
          <a:p>
            <a:pPr>
              <a:defRPr/>
            </a:pPr>
            <a:fld id="{7D32D0DD-D841-400D-9EC8-7D901F2C6956}" type="slidenum">
              <a:rPr lang="en-GB" smtClean="0"/>
              <a:pPr>
                <a:defRPr/>
              </a:pPr>
              <a:t>32</a:t>
            </a:fld>
            <a:endParaRPr lang="en-GB"/>
          </a:p>
        </p:txBody>
      </p:sp>
    </p:spTree>
    <p:extLst>
      <p:ext uri="{BB962C8B-B14F-4D97-AF65-F5344CB8AC3E}">
        <p14:creationId xmlns:p14="http://schemas.microsoft.com/office/powerpoint/2010/main" val="11568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4</a:t>
            </a:fld>
            <a:endParaRPr lang="en-GB"/>
          </a:p>
        </p:txBody>
      </p:sp>
    </p:spTree>
    <p:extLst>
      <p:ext uri="{BB962C8B-B14F-4D97-AF65-F5344CB8AC3E}">
        <p14:creationId xmlns:p14="http://schemas.microsoft.com/office/powerpoint/2010/main" val="107347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Amplitude =&gt; same effect in time and</a:t>
            </a:r>
            <a:r>
              <a:rPr lang="en-GB" baseline="0" dirty="0"/>
              <a:t> frequency domain</a:t>
            </a:r>
          </a:p>
          <a:p>
            <a:r>
              <a:rPr lang="en-GB" baseline="0" dirty="0"/>
              <a:t>But shift in the time =&gt; same amplitude in the frequency domain but phase change linearly </a:t>
            </a:r>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13</a:t>
            </a:fld>
            <a:endParaRPr lang="en-GB"/>
          </a:p>
        </p:txBody>
      </p:sp>
    </p:spTree>
    <p:extLst>
      <p:ext uri="{BB962C8B-B14F-4D97-AF65-F5344CB8AC3E}">
        <p14:creationId xmlns:p14="http://schemas.microsoft.com/office/powerpoint/2010/main" val="116580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bottom time =&gt; effect of low pass filter =&gt; solve difficult</a:t>
            </a:r>
            <a:r>
              <a:rPr lang="en-GB" baseline="0" dirty="0"/>
              <a:t> integral and difficult to see</a:t>
            </a:r>
          </a:p>
          <a:p>
            <a:r>
              <a:rPr lang="en-GB" baseline="0" dirty="0"/>
              <a:t>Then,  go through </a:t>
            </a:r>
            <a:r>
              <a:rPr lang="en-GB" baseline="0" dirty="0" err="1"/>
              <a:t>fourier</a:t>
            </a:r>
            <a:r>
              <a:rPr lang="en-GB" baseline="0" dirty="0"/>
              <a:t> transform of time domain =&gt; left top </a:t>
            </a:r>
          </a:p>
          <a:p>
            <a:r>
              <a:rPr lang="en-GB" baseline="0" dirty="0"/>
              <a:t>Then, apply low pass filter =&gt; red line</a:t>
            </a:r>
          </a:p>
          <a:p>
            <a:r>
              <a:rPr lang="en-GB" baseline="0" dirty="0"/>
              <a:t>Then, to get bottom frequency = point wise multiplication</a:t>
            </a:r>
          </a:p>
          <a:p>
            <a:r>
              <a:rPr lang="en-GB" baseline="0" dirty="0"/>
              <a:t>We know why we call it low pass filter =&gt; supressing high (respect to filter frequency) frequency content</a:t>
            </a:r>
          </a:p>
          <a:p>
            <a:r>
              <a:rPr lang="en-GB" baseline="0" dirty="0"/>
              <a:t>So easy way is top left &gt; top right= bottom right =&gt; bottom left since frequency has same info as time domain</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14</a:t>
            </a:fld>
            <a:endParaRPr lang="en-GB"/>
          </a:p>
        </p:txBody>
      </p:sp>
    </p:spTree>
    <p:extLst>
      <p:ext uri="{BB962C8B-B14F-4D97-AF65-F5344CB8AC3E}">
        <p14:creationId xmlns:p14="http://schemas.microsoft.com/office/powerpoint/2010/main" val="9580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sinusoidal signal is often called a single-tone because of its frequency domain representation contains only a single frequency</a:t>
            </a:r>
          </a:p>
          <a:p>
            <a:endParaRPr lang="en-US" dirty="0"/>
          </a:p>
          <a:p>
            <a:r>
              <a:rPr lang="en-US" dirty="0"/>
              <a:t>For real signal, we mean signals that are physically possible measurable with instruments</a:t>
            </a:r>
          </a:p>
          <a:p>
            <a:endParaRPr lang="en-US" dirty="0"/>
          </a:p>
          <a:p>
            <a:r>
              <a:rPr lang="en-US" dirty="0"/>
              <a:t>If you do the calculations for the </a:t>
            </a:r>
            <a:r>
              <a:rPr lang="en-US" dirty="0" err="1"/>
              <a:t>coeffiencients</a:t>
            </a:r>
            <a:r>
              <a:rPr lang="en-US" dirty="0"/>
              <a:t> of the </a:t>
            </a:r>
            <a:r>
              <a:rPr lang="en-US" dirty="0" err="1"/>
              <a:t>fourier</a:t>
            </a:r>
            <a:r>
              <a:rPr lang="en-US" dirty="0"/>
              <a:t> transform of a </a:t>
            </a:r>
            <a:r>
              <a:rPr lang="en-US" dirty="0" err="1"/>
              <a:t>sinusois</a:t>
            </a:r>
            <a:r>
              <a:rPr lang="en-US" dirty="0"/>
              <a:t>, you end up </a:t>
            </a:r>
            <a:r>
              <a:rPr lang="en-US" dirty="0" err="1"/>
              <a:t>withtwo</a:t>
            </a:r>
            <a:r>
              <a:rPr lang="en-US" dirty="0"/>
              <a:t> coefficients, one of those having a –j 2 pi f1 t terms. </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15</a:t>
            </a:fld>
            <a:endParaRPr lang="en-GB"/>
          </a:p>
        </p:txBody>
      </p:sp>
    </p:spTree>
    <p:extLst>
      <p:ext uri="{BB962C8B-B14F-4D97-AF65-F5344CB8AC3E}">
        <p14:creationId xmlns:p14="http://schemas.microsoft.com/office/powerpoint/2010/main" val="363809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e^j2pift</a:t>
            </a:r>
            <a:r>
              <a:rPr lang="en-GB" baseline="0" dirty="0"/>
              <a:t> = p</a:t>
            </a:r>
            <a:r>
              <a:rPr lang="en-GB" dirty="0"/>
              <a:t>hasor </a:t>
            </a:r>
          </a:p>
          <a:p>
            <a:r>
              <a:rPr lang="en-GB" dirty="0"/>
              <a:t>e^-j has a negative phase</a:t>
            </a:r>
          </a:p>
          <a:p>
            <a:r>
              <a:rPr lang="en-GB" dirty="0" err="1"/>
              <a:t>E^j</a:t>
            </a:r>
            <a:r>
              <a:rPr lang="en-GB" baseline="0" dirty="0"/>
              <a:t> has a</a:t>
            </a:r>
            <a:r>
              <a:rPr lang="en-GB" dirty="0"/>
              <a:t> positive phase </a:t>
            </a:r>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16</a:t>
            </a:fld>
            <a:endParaRPr lang="en-GB"/>
          </a:p>
        </p:txBody>
      </p:sp>
    </p:spTree>
    <p:extLst>
      <p:ext uri="{BB962C8B-B14F-4D97-AF65-F5344CB8AC3E}">
        <p14:creationId xmlns:p14="http://schemas.microsoft.com/office/powerpoint/2010/main" val="293762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to the j is cosine + j sin. So if the signal would have just been this, I would get an imaginary signal. To get a real signal I need to combine two of these e to the j. That removes the imaginary component</a:t>
            </a:r>
          </a:p>
          <a:p>
            <a:endParaRPr lang="en-US" dirty="0"/>
          </a:p>
          <a:p>
            <a:r>
              <a:rPr lang="en-US" dirty="0"/>
              <a:t>So think of this plot as a e to j plot, and this makes very clear why need both components</a:t>
            </a:r>
          </a:p>
          <a:p>
            <a:endParaRPr lang="en-US" dirty="0"/>
          </a:p>
          <a:p>
            <a:r>
              <a:rPr lang="en-US" b="0" i="0" dirty="0">
                <a:solidFill>
                  <a:srgbClr val="0C0D0E"/>
                </a:solidFill>
                <a:effectLst/>
                <a:latin typeface="-apple-system"/>
              </a:rPr>
              <a:t>In the case of real signals, there are always </a:t>
            </a:r>
            <a:r>
              <a:rPr lang="en-US" b="0" i="1" dirty="0">
                <a:solidFill>
                  <a:srgbClr val="0C0D0E"/>
                </a:solidFill>
                <a:effectLst/>
                <a:latin typeface="-apple-system"/>
              </a:rPr>
              <a:t>two</a:t>
            </a:r>
            <a:r>
              <a:rPr lang="en-US" b="0" i="0" dirty="0">
                <a:solidFill>
                  <a:srgbClr val="0C0D0E"/>
                </a:solidFill>
                <a:effectLst/>
                <a:latin typeface="-apple-system"/>
              </a:rPr>
              <a:t> equal-amplitude complex exponentials, rotating in opposite directions, so that their real parts combine and imaginary parts cancel out, leaving only a real sinusoid as the result. This is why the spectrum of a sine wave always has 2 spikes, one positive frequency and one negative. Depending on the phase of the two spirals, they could cancel out, leaving a purely real sine wave, or a real cosine wave, or a purely imaginary sine wave, etc.</a:t>
            </a:r>
          </a:p>
          <a:p>
            <a:endParaRPr lang="en-US" b="0" i="0" dirty="0">
              <a:solidFill>
                <a:srgbClr val="0C0D0E"/>
              </a:solidFill>
              <a:effectLst/>
              <a:latin typeface="-apple-system"/>
            </a:endParaRPr>
          </a:p>
          <a:p>
            <a:r>
              <a:rPr lang="en-US" dirty="0"/>
              <a:t>https://dsp.stackexchange.com/questions/431/what-is-the-physical-significance-of-negative-frequencies</a:t>
            </a:r>
            <a:endParaRPr lang="en-US" b="0" i="0" dirty="0">
              <a:solidFill>
                <a:srgbClr val="0C0D0E"/>
              </a:solidFill>
              <a:effectLst/>
              <a:latin typeface="-apple-system"/>
            </a:endParaRPr>
          </a:p>
          <a:p>
            <a:endParaRPr lang="en-US" b="0" i="0" dirty="0">
              <a:solidFill>
                <a:srgbClr val="0C0D0E"/>
              </a:solidFill>
              <a:effectLst/>
              <a:latin typeface="-apple-system"/>
            </a:endParaRPr>
          </a:p>
          <a:p>
            <a:r>
              <a:rPr lang="en-US" dirty="0"/>
              <a:t>Question: in which cases the positive frequencies can  be different from the negative ones? – </a:t>
            </a:r>
          </a:p>
          <a:p>
            <a:r>
              <a:rPr lang="en-US" dirty="0"/>
              <a:t>Answer: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17</a:t>
            </a:fld>
            <a:endParaRPr lang="en-GB"/>
          </a:p>
        </p:txBody>
      </p:sp>
    </p:spTree>
    <p:extLst>
      <p:ext uri="{BB962C8B-B14F-4D97-AF65-F5344CB8AC3E}">
        <p14:creationId xmlns:p14="http://schemas.microsoft.com/office/powerpoint/2010/main" val="8582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the intuition behind it </a:t>
            </a:r>
          </a:p>
          <a:p>
            <a:endParaRPr lang="en-US" dirty="0"/>
          </a:p>
          <a:p>
            <a:r>
              <a:rPr lang="en-US" dirty="0"/>
              <a:t>As t increases, the function g moves to the right. If the two functions do not touch, the multiplication between g and f will give a zero and the integral will be zero as well. And the convolution remains zero as long as the g and f do not overlap. As soon as the two functions start to touch each other, the multiplication will give a positive value, and the integral will start to increase. As the overlap increase, the value of the multiplication increases, and so does the integral. We there will be a full overlap, the integral will peak. The overlap will then decrease in amount and the integral will do the same. </a:t>
            </a:r>
          </a:p>
          <a:p>
            <a:endParaRPr lang="en-US" dirty="0"/>
          </a:p>
          <a:p>
            <a:r>
              <a:rPr lang="en-US" dirty="0"/>
              <a:t>The meaning of the convolution is </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18</a:t>
            </a:fld>
            <a:endParaRPr lang="en-GB"/>
          </a:p>
        </p:txBody>
      </p:sp>
    </p:spTree>
    <p:extLst>
      <p:ext uri="{BB962C8B-B14F-4D97-AF65-F5344CB8AC3E}">
        <p14:creationId xmlns:p14="http://schemas.microsoft.com/office/powerpoint/2010/main" val="146429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19</a:t>
            </a:fld>
            <a:endParaRPr lang="en-GB"/>
          </a:p>
        </p:txBody>
      </p:sp>
    </p:spTree>
    <p:extLst>
      <p:ext uri="{BB962C8B-B14F-4D97-AF65-F5344CB8AC3E}">
        <p14:creationId xmlns:p14="http://schemas.microsoft.com/office/powerpoint/2010/main" val="358801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Connecteur droit 7"/>
          <p:cNvCxnSpPr/>
          <p:nvPr/>
        </p:nvCxnSpPr>
        <p:spPr>
          <a:xfrm>
            <a:off x="720725" y="3644900"/>
            <a:ext cx="7704138" cy="0"/>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2" descr="C:\Users\vgranata\Desktop\EPFL_LOG_RVB-96.tiff"/>
          <p:cNvPicPr>
            <a:picLocks noChangeAspect="1" noChangeArrowheads="1"/>
          </p:cNvPicPr>
          <p:nvPr/>
        </p:nvPicPr>
        <p:blipFill>
          <a:blip r:embed="rId2" cstate="print"/>
          <a:srcRect/>
          <a:stretch>
            <a:fillRect/>
          </a:stretch>
        </p:blipFill>
        <p:spPr bwMode="auto">
          <a:xfrm>
            <a:off x="7199313" y="71438"/>
            <a:ext cx="1884362" cy="909637"/>
          </a:xfrm>
          <a:prstGeom prst="rect">
            <a:avLst/>
          </a:prstGeom>
          <a:noFill/>
          <a:ln w="9525">
            <a:noFill/>
            <a:miter lim="800000"/>
            <a:headEnd/>
            <a:tailEnd/>
          </a:ln>
        </p:spPr>
      </p:pic>
      <p:sp>
        <p:nvSpPr>
          <p:cNvPr id="122891" name="Rectangle 11"/>
          <p:cNvSpPr>
            <a:spLocks noGrp="1" noChangeArrowheads="1"/>
          </p:cNvSpPr>
          <p:nvPr>
            <p:ph type="ctrTitle"/>
          </p:nvPr>
        </p:nvSpPr>
        <p:spPr>
          <a:xfrm>
            <a:off x="685800" y="2130425"/>
            <a:ext cx="7772400" cy="1470025"/>
          </a:xfrm>
        </p:spPr>
        <p:txBody>
          <a:bodyPr/>
          <a:lstStyle>
            <a:lvl1pPr algn="ctr">
              <a:defRPr sz="2800" b="1"/>
            </a:lvl1pPr>
          </a:lstStyle>
          <a:p>
            <a:r>
              <a:rPr lang="en-US"/>
              <a:t>Click to edit Master title style</a:t>
            </a:r>
            <a:endParaRPr lang="en-GB" dirty="0"/>
          </a:p>
        </p:txBody>
      </p:sp>
      <p:sp>
        <p:nvSpPr>
          <p:cNvPr id="122892" name="Rectangle 12"/>
          <p:cNvSpPr>
            <a:spLocks noGrp="1" noChangeArrowheads="1"/>
          </p:cNvSpPr>
          <p:nvPr>
            <p:ph type="subTitle" idx="1"/>
          </p:nvPr>
        </p:nvSpPr>
        <p:spPr>
          <a:xfrm>
            <a:off x="1371600" y="4077072"/>
            <a:ext cx="6400800" cy="1561728"/>
          </a:xfrm>
        </p:spPr>
        <p:txBody>
          <a:bodyPr/>
          <a:lstStyle>
            <a:lvl1pPr marL="0" indent="0" algn="ctr">
              <a:buFont typeface="Arial" charset="0"/>
              <a:buNone/>
              <a:defRPr sz="2400">
                <a:latin typeface="Arial" charset="0"/>
              </a:defRPr>
            </a:lvl1pPr>
          </a:lstStyle>
          <a:p>
            <a:r>
              <a:rPr lang="en-US"/>
              <a:t>Click to edit Master subtitle style</a:t>
            </a:r>
            <a:endParaRPr lang="en-GB" dirty="0"/>
          </a:p>
        </p:txBody>
      </p:sp>
      <p:cxnSp>
        <p:nvCxnSpPr>
          <p:cNvPr id="7" name="Connecteur droit 7"/>
          <p:cNvCxnSpPr/>
          <p:nvPr userDrawn="1"/>
        </p:nvCxnSpPr>
        <p:spPr>
          <a:xfrm>
            <a:off x="720725" y="3644900"/>
            <a:ext cx="7704138" cy="0"/>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9" name="Picture 2" descr="C:\Users\vgranata\Desktop\EPFL_LOG_RVB-96.tiff"/>
          <p:cNvPicPr>
            <a:picLocks noChangeAspect="1" noChangeArrowheads="1"/>
          </p:cNvPicPr>
          <p:nvPr userDrawn="1"/>
        </p:nvPicPr>
        <p:blipFill>
          <a:blip r:embed="rId2" cstate="print"/>
          <a:srcRect/>
          <a:stretch>
            <a:fillRect/>
          </a:stretch>
        </p:blipFill>
        <p:spPr bwMode="auto">
          <a:xfrm>
            <a:off x="7199313" y="71438"/>
            <a:ext cx="1884362" cy="909637"/>
          </a:xfrm>
          <a:prstGeom prst="rect">
            <a:avLst/>
          </a:prstGeom>
          <a:noFill/>
          <a:ln w="9525">
            <a:noFill/>
            <a:miter lim="800000"/>
            <a:headEnd/>
            <a:tailEnd/>
          </a:ln>
        </p:spPr>
      </p:pic>
      <p:pic>
        <p:nvPicPr>
          <p:cNvPr id="10"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59214"/>
            <a:ext cx="3275587" cy="874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46038"/>
            <a:ext cx="2212975" cy="6191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388" y="46038"/>
            <a:ext cx="6491287"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388" y="981075"/>
            <a:ext cx="4351337"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3125" y="981075"/>
            <a:ext cx="4352925"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ZoneTexte 10"/>
          <p:cNvSpPr txBox="1"/>
          <p:nvPr/>
        </p:nvSpPr>
        <p:spPr>
          <a:xfrm>
            <a:off x="179958" y="6605289"/>
            <a:ext cx="4464050" cy="228600"/>
          </a:xfrm>
          <a:prstGeom prst="rect">
            <a:avLst/>
          </a:prstGeom>
          <a:noFill/>
        </p:spPr>
        <p:txBody>
          <a:bodyPr>
            <a:spAutoFit/>
          </a:bodyPr>
          <a:lstStyle/>
          <a:p>
            <a:pPr algn="l"/>
            <a:r>
              <a:rPr lang="en-GB" sz="900" dirty="0">
                <a:solidFill>
                  <a:srgbClr val="7F7F7F"/>
                </a:solidFill>
              </a:rPr>
              <a:t>Advanced Materials Processing with Intelligent Systems, MT, EPFL</a:t>
            </a:r>
          </a:p>
        </p:txBody>
      </p:sp>
      <p:sp>
        <p:nvSpPr>
          <p:cNvPr id="6" name="ZoneTexte 15"/>
          <p:cNvSpPr txBox="1"/>
          <p:nvPr/>
        </p:nvSpPr>
        <p:spPr>
          <a:xfrm>
            <a:off x="8333233" y="6606008"/>
            <a:ext cx="703263" cy="230188"/>
          </a:xfrm>
          <a:prstGeom prst="rect">
            <a:avLst/>
          </a:prstGeom>
          <a:noFill/>
          <a:ln w="19050">
            <a:noFill/>
          </a:ln>
        </p:spPr>
        <p:txBody>
          <a:bodyPr>
            <a:spAutoFit/>
          </a:bodyPr>
          <a:lstStyle/>
          <a:p>
            <a:pPr algn="r">
              <a:defRPr/>
            </a:pPr>
            <a:r>
              <a:rPr lang="en-GB" sz="900" dirty="0">
                <a:solidFill>
                  <a:srgbClr val="595959"/>
                </a:solidFill>
              </a:rPr>
              <a:t> </a:t>
            </a:r>
            <a:fld id="{F89EAFB6-74E6-4F8C-822E-8E6103700EE6}" type="slidenum">
              <a:rPr lang="en-GB" sz="900">
                <a:solidFill>
                  <a:srgbClr val="595959"/>
                </a:solidFill>
              </a:rPr>
              <a:pPr algn="r">
                <a:defRPr/>
              </a:pPr>
              <a:t>‹Nr.›</a:t>
            </a:fld>
            <a:endParaRPr lang="en-GB" sz="900" dirty="0">
              <a:solidFill>
                <a:srgbClr val="595959"/>
              </a:solidFill>
            </a:endParaRPr>
          </a:p>
        </p:txBody>
      </p:sp>
      <p:cxnSp>
        <p:nvCxnSpPr>
          <p:cNvPr id="7" name="Connecteur droit 7"/>
          <p:cNvCxnSpPr/>
          <p:nvPr/>
        </p:nvCxnSpPr>
        <p:spPr>
          <a:xfrm>
            <a:off x="179512" y="6597352"/>
            <a:ext cx="8787642" cy="7937"/>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155" name="Rectangle 11"/>
          <p:cNvSpPr>
            <a:spLocks noGrp="1" noChangeArrowheads="1"/>
          </p:cNvSpPr>
          <p:nvPr>
            <p:ph type="title"/>
          </p:nvPr>
        </p:nvSpPr>
        <p:spPr bwMode="auto">
          <a:xfrm>
            <a:off x="179512" y="46038"/>
            <a:ext cx="8875587"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156" name="Rectangle 12"/>
          <p:cNvSpPr>
            <a:spLocks noGrp="1" noChangeArrowheads="1"/>
          </p:cNvSpPr>
          <p:nvPr>
            <p:ph type="body" idx="1"/>
          </p:nvPr>
        </p:nvSpPr>
        <p:spPr bwMode="auto">
          <a:xfrm>
            <a:off x="179388" y="981075"/>
            <a:ext cx="8856662"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p:nvSpPr>
        <p:spPr>
          <a:xfrm>
            <a:off x="444595" y="858677"/>
            <a:ext cx="8533051" cy="10800"/>
          </a:xfrm>
          <a:prstGeom prst="rect">
            <a:avLst/>
          </a:prstGeom>
          <a:gradFill flip="none" rotWithShape="1">
            <a:gsLst>
              <a:gs pos="0">
                <a:schemeClr val="tx2">
                  <a:lumMod val="60000"/>
                  <a:lumOff val="40000"/>
                </a:schemeClr>
              </a:gs>
              <a:gs pos="71000">
                <a:srgbClr val="99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10703" y="890427"/>
            <a:ext cx="8533051" cy="10800"/>
          </a:xfrm>
          <a:prstGeom prst="rect">
            <a:avLst/>
          </a:prstGeom>
          <a:gradFill flip="none" rotWithShape="1">
            <a:gsLst>
              <a:gs pos="0">
                <a:schemeClr val="tx2">
                  <a:lumMod val="60000"/>
                  <a:lumOff val="40000"/>
                </a:schemeClr>
              </a:gs>
              <a:gs pos="28000">
                <a:schemeClr val="tx2">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10394" y="858677"/>
            <a:ext cx="8460432" cy="10800"/>
          </a:xfrm>
          <a:prstGeom prst="rect">
            <a:avLst/>
          </a:prstGeom>
          <a:gradFill flip="none" rotWithShape="1">
            <a:gsLst>
              <a:gs pos="0">
                <a:schemeClr val="tx2">
                  <a:lumMod val="60000"/>
                  <a:lumOff val="40000"/>
                </a:schemeClr>
              </a:gs>
              <a:gs pos="71000">
                <a:srgbClr val="99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4494" y="890427"/>
            <a:ext cx="8460432" cy="10800"/>
          </a:xfrm>
          <a:prstGeom prst="rect">
            <a:avLst/>
          </a:prstGeom>
          <a:gradFill flip="none" rotWithShape="1">
            <a:gsLst>
              <a:gs pos="0">
                <a:schemeClr val="tx2">
                  <a:lumMod val="60000"/>
                  <a:lumOff val="40000"/>
                </a:schemeClr>
              </a:gs>
              <a:gs pos="28000">
                <a:schemeClr val="tx2">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5364088" y="6606008"/>
            <a:ext cx="3243783" cy="230832"/>
          </a:xfrm>
          <a:prstGeom prst="rect">
            <a:avLst/>
          </a:prstGeom>
          <a:noFill/>
        </p:spPr>
        <p:txBody>
          <a:bodyPr wrap="square">
            <a:spAutoFit/>
          </a:bodyPr>
          <a:lstStyle/>
          <a:p>
            <a:pPr algn="r">
              <a:defRPr/>
            </a:pPr>
            <a:r>
              <a:rPr lang="en-GB" sz="900" dirty="0">
                <a:solidFill>
                  <a:srgbClr val="7F7F7F"/>
                </a:solidFill>
              </a:rPr>
              <a:t>K. Wasmer, G. Masinelli &amp; P. Hoffmann</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71.png"/><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8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0.png"/><Relationship Id="rId7" Type="http://schemas.openxmlformats.org/officeDocument/2006/relationships/image" Target="../media/image20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0.png"/><Relationship Id="rId5" Type="http://schemas.openxmlformats.org/officeDocument/2006/relationships/image" Target="../media/image25.gif"/><Relationship Id="rId4" Type="http://schemas.openxmlformats.org/officeDocument/2006/relationships/image" Target="../media/image2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0.png"/><Relationship Id="rId5" Type="http://schemas.openxmlformats.org/officeDocument/2006/relationships/image" Target="../media/image25.gif"/><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8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80.png"/></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611.png"/><Relationship Id="rId4" Type="http://schemas.openxmlformats.org/officeDocument/2006/relationships/image" Target="../media/image5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GB" sz="2400" dirty="0"/>
              <a:t>Advanced materials processing with intelligent systems</a:t>
            </a:r>
            <a:br>
              <a:rPr lang="en-GB" sz="2400" dirty="0"/>
            </a:br>
            <a:br>
              <a:rPr lang="en-GB" sz="2800" dirty="0"/>
            </a:br>
            <a:r>
              <a:rPr lang="en-GB" dirty="0">
                <a:solidFill>
                  <a:schemeClr val="accent1">
                    <a:lumMod val="75000"/>
                  </a:schemeClr>
                </a:solidFill>
              </a:rPr>
              <a:t>Signal Processing and Data Acquisition</a:t>
            </a:r>
            <a:endParaRPr lang="en-GB" sz="2800" dirty="0">
              <a:solidFill>
                <a:schemeClr val="accent1">
                  <a:lumMod val="75000"/>
                </a:schemeClr>
              </a:solidFill>
            </a:endParaRPr>
          </a:p>
        </p:txBody>
      </p:sp>
      <p:sp>
        <p:nvSpPr>
          <p:cNvPr id="6" name="Rectangle 3"/>
          <p:cNvSpPr>
            <a:spLocks noGrp="1" noChangeArrowheads="1"/>
          </p:cNvSpPr>
          <p:nvPr>
            <p:ph type="subTitle" idx="1"/>
          </p:nvPr>
        </p:nvSpPr>
        <p:spPr>
          <a:xfrm>
            <a:off x="1367644" y="4077072"/>
            <a:ext cx="6408712" cy="792088"/>
          </a:xfrm>
        </p:spPr>
        <p:txBody>
          <a:bodyPr/>
          <a:lstStyle/>
          <a:p>
            <a:r>
              <a:rPr lang="en-GB" sz="2000" dirty="0"/>
              <a:t>Shevchik Sergey, Giulio Masinelli &amp; Patrik Hoffmann</a:t>
            </a:r>
          </a:p>
        </p:txBody>
      </p:sp>
    </p:spTree>
    <p:extLst>
      <p:ext uri="{BB962C8B-B14F-4D97-AF65-F5344CB8AC3E}">
        <p14:creationId xmlns:p14="http://schemas.microsoft.com/office/powerpoint/2010/main" val="376949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72DC267-B67D-451F-AEE9-864874538338}"/>
              </a:ext>
            </a:extLst>
          </p:cNvPr>
          <p:cNvSpPr>
            <a:spLocks noGrp="1" noChangeArrowheads="1"/>
          </p:cNvSpPr>
          <p:nvPr>
            <p:ph type="title"/>
          </p:nvPr>
        </p:nvSpPr>
        <p:spPr>
          <a:xfrm>
            <a:off x="457200" y="-27384"/>
            <a:ext cx="7931224" cy="857250"/>
          </a:xfrm>
        </p:spPr>
        <p:txBody>
          <a:bodyPr/>
          <a:lstStyle/>
          <a:p>
            <a:pPr eaLnBrk="1" hangingPunct="1"/>
            <a:r>
              <a:rPr lang="en-GB" dirty="0"/>
              <a:t>Frequency domain</a:t>
            </a:r>
          </a:p>
        </p:txBody>
      </p:sp>
      <p:sp>
        <p:nvSpPr>
          <p:cNvPr id="6" name="Title 1">
            <a:extLst>
              <a:ext uri="{FF2B5EF4-FFF2-40B4-BE49-F238E27FC236}">
                <a16:creationId xmlns:a16="http://schemas.microsoft.com/office/drawing/2014/main" id="{B829BCAF-9926-4087-960C-D57247B5F80C}"/>
              </a:ext>
            </a:extLst>
          </p:cNvPr>
          <p:cNvSpPr txBox="1">
            <a:spLocks/>
          </p:cNvSpPr>
          <p:nvPr/>
        </p:nvSpPr>
        <p:spPr>
          <a:xfrm>
            <a:off x="463462" y="1191864"/>
            <a:ext cx="8573033"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Analysis of a function, time series, or a signal with respect to </a:t>
            </a:r>
            <a:r>
              <a:rPr lang="en-US" sz="2000" b="1" dirty="0">
                <a:latin typeface="Arial" panose="020B0604020202020204" pitchFamily="34" charset="0"/>
                <a:cs typeface="Arial" panose="020B0604020202020204" pitchFamily="34" charset="0"/>
              </a:rPr>
              <a:t>frequency</a:t>
            </a:r>
          </a:p>
        </p:txBody>
      </p:sp>
      <mc:AlternateContent xmlns:mc="http://schemas.openxmlformats.org/markup-compatibility/2006" xmlns:a14="http://schemas.microsoft.com/office/drawing/2010/main">
        <mc:Choice Requires="a14">
          <p:sp>
            <p:nvSpPr>
              <p:cNvPr id="8" name="Espace réservé du contenu 2">
                <a:extLst>
                  <a:ext uri="{FF2B5EF4-FFF2-40B4-BE49-F238E27FC236}">
                    <a16:creationId xmlns:a16="http://schemas.microsoft.com/office/drawing/2014/main" id="{EA5B7747-3D48-4C81-BA4F-C73735640142}"/>
                  </a:ext>
                </a:extLst>
              </p:cNvPr>
              <p:cNvSpPr txBox="1">
                <a:spLocks/>
              </p:cNvSpPr>
              <p:nvPr/>
            </p:nvSpPr>
            <p:spPr>
              <a:xfrm>
                <a:off x="179512" y="2073748"/>
                <a:ext cx="4211577" cy="3581400"/>
              </a:xfrm>
              <a:prstGeom prst="rect">
                <a:avLst/>
              </a:prstGeom>
            </p:spPr>
            <p:txBody>
              <a:bodyPr>
                <a:normAutofit fontScale="92500" lnSpcReduction="10000"/>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Abstract concept introduced for better signal representation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Frequency </a:t>
                </a:r>
                <a14:m>
                  <m:oMath xmlns:m="http://schemas.openxmlformats.org/officeDocument/2006/math">
                    <m:r>
                      <a:rPr lang="en-US" dirty="0" smtClean="0">
                        <a:latin typeface="Cambria Math" panose="02040503050406030204" pitchFamily="18" charset="0"/>
                      </a:rPr>
                      <m:t>(</m:t>
                    </m:r>
                    <m:r>
                      <a:rPr lang="en-US" b="0" i="1" dirty="0" smtClean="0">
                        <a:latin typeface="Cambria Math" panose="02040503050406030204" pitchFamily="18" charset="0"/>
                      </a:rPr>
                      <m:t>𝑓</m:t>
                    </m:r>
                    <m:r>
                      <a:rPr lang="en-US" b="0" i="0" dirty="0" smtClean="0">
                        <a:latin typeface="Cambria Math" panose="02040503050406030204" pitchFamily="18" charset="0"/>
                      </a:rPr>
                      <m:t>)</m:t>
                    </m:r>
                  </m:oMath>
                </a14:m>
                <a:r>
                  <a:rPr lang="en-US" dirty="0">
                    <a:latin typeface="Arial" panose="020B0604020202020204" pitchFamily="34" charset="0"/>
                    <a:cs typeface="Arial" panose="020B0604020202020204" pitchFamily="34" charset="0"/>
                  </a:rPr>
                  <a:t> is the independent variable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Any signal can be represented by its frequency components (that have magnitude and  phase!)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refer to those components as </a:t>
                </a:r>
                <a14:m>
                  <m:oMath xmlns:m="http://schemas.openxmlformats.org/officeDocument/2006/math">
                    <m:r>
                      <m:rPr>
                        <m:sty m:val="p"/>
                      </m:rPr>
                      <a:rPr lang="en-US" b="0" i="0" smtClean="0">
                        <a:latin typeface="Cambria Math" panose="02040503050406030204" pitchFamily="18" charset="0"/>
                      </a:rPr>
                      <m:t>X</m:t>
                    </m:r>
                    <m:d>
                      <m:dPr>
                        <m:ctrlPr>
                          <a:rPr lang="en-US" i="1">
                            <a:latin typeface="Cambria Math" panose="02040503050406030204" pitchFamily="18" charset="0"/>
                          </a:rPr>
                        </m:ctrlPr>
                      </m:dPr>
                      <m:e>
                        <m:r>
                          <a:rPr lang="en-US" b="0" i="1" smtClean="0">
                            <a:latin typeface="Cambria Math" panose="02040503050406030204" pitchFamily="18" charset="0"/>
                          </a:rPr>
                          <m:t>𝑓</m:t>
                        </m:r>
                      </m:e>
                    </m:d>
                    <m:r>
                      <a:rPr lang="en-US">
                        <a:latin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rPr>
                      <m:t>ℂ</m:t>
                    </m:r>
                    <m:r>
                      <a:rPr lang="en-US" b="0" i="1" smtClean="0">
                        <a:latin typeface="Cambria Math" panose="02040503050406030204" pitchFamily="18" charset="0"/>
                      </a:rPr>
                      <m:t>, </m:t>
                    </m:r>
                    <m:r>
                      <a:rPr lang="en-US" b="0" i="1" smtClean="0">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ℝ</m:t>
                    </m:r>
                    <m:r>
                      <a:rPr lang="en-US">
                        <a:latin typeface="Cambria Math" panose="02040503050406030204" pitchFamily="18" charset="0"/>
                      </a:rPr>
                      <m:t> </m:t>
                    </m:r>
                  </m:oMath>
                </a14:m>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Wingdings" pitchFamily="2" charset="2"/>
                  <a:buNone/>
                </a:pPr>
                <a:endParaRPr lang="en-US" dirty="0">
                  <a:latin typeface="Arial" panose="020B0604020202020204" pitchFamily="34" charset="0"/>
                  <a:cs typeface="Arial" panose="020B0604020202020204" pitchFamily="34" charset="0"/>
                </a:endParaRPr>
              </a:p>
            </p:txBody>
          </p:sp>
        </mc:Choice>
        <mc:Fallback xmlns="">
          <p:sp>
            <p:nvSpPr>
              <p:cNvPr id="8" name="Espace réservé du contenu 2">
                <a:extLst>
                  <a:ext uri="{FF2B5EF4-FFF2-40B4-BE49-F238E27FC236}">
                    <a16:creationId xmlns:a16="http://schemas.microsoft.com/office/drawing/2014/main" id="{EA5B7747-3D48-4C81-BA4F-C73735640142}"/>
                  </a:ext>
                </a:extLst>
              </p:cNvPr>
              <p:cNvSpPr txBox="1">
                <a:spLocks noRot="1" noChangeAspect="1" noMove="1" noResize="1" noEditPoints="1" noAdjustHandles="1" noChangeArrowheads="1" noChangeShapeType="1" noTextEdit="1"/>
              </p:cNvSpPr>
              <p:nvPr/>
            </p:nvSpPr>
            <p:spPr>
              <a:xfrm>
                <a:off x="179512" y="2073748"/>
                <a:ext cx="4211577" cy="3581400"/>
              </a:xfrm>
              <a:prstGeom prst="rect">
                <a:avLst/>
              </a:prstGeom>
              <a:blipFill>
                <a:blip r:embed="rId2"/>
                <a:stretch>
                  <a:fillRect l="-434" t="-1701" r="-868" b="-1190"/>
                </a:stretch>
              </a:blipFill>
            </p:spPr>
            <p:txBody>
              <a:bodyPr/>
              <a:lstStyle/>
              <a:p>
                <a:r>
                  <a:rPr lang="en-GB">
                    <a:noFill/>
                  </a:rPr>
                  <a:t> </a:t>
                </a:r>
              </a:p>
            </p:txBody>
          </p:sp>
        </mc:Fallback>
      </mc:AlternateContent>
      <p:grpSp>
        <p:nvGrpSpPr>
          <p:cNvPr id="18" name="Group 17">
            <a:extLst>
              <a:ext uri="{FF2B5EF4-FFF2-40B4-BE49-F238E27FC236}">
                <a16:creationId xmlns:a16="http://schemas.microsoft.com/office/drawing/2014/main" id="{B3D671EC-67D9-43E8-B69C-A7D258A3FBC8}"/>
              </a:ext>
            </a:extLst>
          </p:cNvPr>
          <p:cNvGrpSpPr/>
          <p:nvPr/>
        </p:nvGrpSpPr>
        <p:grpSpPr>
          <a:xfrm>
            <a:off x="4283967" y="2193135"/>
            <a:ext cx="4608512" cy="3828153"/>
            <a:chOff x="4825150" y="2132856"/>
            <a:chExt cx="3624937" cy="2818590"/>
          </a:xfrm>
        </p:grpSpPr>
        <p:grpSp>
          <p:nvGrpSpPr>
            <p:cNvPr id="2" name="Group 1">
              <a:extLst>
                <a:ext uri="{FF2B5EF4-FFF2-40B4-BE49-F238E27FC236}">
                  <a16:creationId xmlns:a16="http://schemas.microsoft.com/office/drawing/2014/main" id="{464F446A-AECB-4ED7-843D-D98CE9CB816E}"/>
                </a:ext>
              </a:extLst>
            </p:cNvPr>
            <p:cNvGrpSpPr/>
            <p:nvPr/>
          </p:nvGrpSpPr>
          <p:grpSpPr>
            <a:xfrm>
              <a:off x="4825150" y="2132856"/>
              <a:ext cx="3624937" cy="2818590"/>
              <a:chOff x="4799412" y="1431172"/>
              <a:chExt cx="3624937" cy="281859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548079-198A-4F79-9A6A-BE82F44A2CBE}"/>
                      </a:ext>
                    </a:extLst>
                  </p:cNvPr>
                  <p:cNvSpPr txBox="1"/>
                  <p:nvPr/>
                </p:nvSpPr>
                <p:spPr>
                  <a:xfrm>
                    <a:off x="5105400" y="1431172"/>
                    <a:ext cx="851067" cy="369332"/>
                  </a:xfrm>
                  <a:prstGeom prst="rect">
                    <a:avLst/>
                  </a:prstGeom>
                  <a:noFill/>
                </p:spPr>
                <p:txBody>
                  <a:bodyPr wrap="none" rtlCol="0">
                    <a:spAutoFit/>
                  </a:bodyPr>
                  <a:lstStyle/>
                  <a:p>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X</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oMath>
                    </a14:m>
                    <a:r>
                      <a:rPr lang="en-US" dirty="0"/>
                      <a:t> </a:t>
                    </a:r>
                  </a:p>
                </p:txBody>
              </p:sp>
            </mc:Choice>
            <mc:Fallback xmlns="">
              <p:sp>
                <p:nvSpPr>
                  <p:cNvPr id="9" name="TextBox 8">
                    <a:extLst>
                      <a:ext uri="{FF2B5EF4-FFF2-40B4-BE49-F238E27FC236}">
                        <a16:creationId xmlns:a16="http://schemas.microsoft.com/office/drawing/2014/main" id="{CB548079-198A-4F79-9A6A-BE82F44A2CBE}"/>
                      </a:ext>
                    </a:extLst>
                  </p:cNvPr>
                  <p:cNvSpPr txBox="1">
                    <a:spLocks noRot="1" noChangeAspect="1" noMove="1" noResize="1" noEditPoints="1" noAdjustHandles="1" noChangeArrowheads="1" noChangeShapeType="1" noTextEdit="1"/>
                  </p:cNvSpPr>
                  <p:nvPr/>
                </p:nvSpPr>
                <p:spPr>
                  <a:xfrm>
                    <a:off x="5105400" y="1431172"/>
                    <a:ext cx="851067" cy="369332"/>
                  </a:xfrm>
                  <a:prstGeom prst="rect">
                    <a:avLst/>
                  </a:prstGeom>
                  <a:blipFill>
                    <a:blip r:embed="rId3"/>
                    <a:stretch>
                      <a:fillRect l="-2143" b="-1500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157C815-8C1B-4F34-A002-7EFBE8B2C180}"/>
                  </a:ext>
                </a:extLst>
              </p:cNvPr>
              <p:cNvPicPr>
                <a:picLocks noChangeAspect="1"/>
              </p:cNvPicPr>
              <p:nvPr/>
            </p:nvPicPr>
            <p:blipFill rotWithShape="1">
              <a:blip r:embed="rId4"/>
              <a:srcRect r="8572"/>
              <a:stretch/>
            </p:blipFill>
            <p:spPr>
              <a:xfrm>
                <a:off x="4799412" y="1754022"/>
                <a:ext cx="3624937" cy="2255267"/>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C5C2172-8CBF-4C04-B462-124C1FDE4E6E}"/>
                      </a:ext>
                    </a:extLst>
                  </p:cNvPr>
                  <p:cNvSpPr/>
                  <p:nvPr/>
                </p:nvSpPr>
                <p:spPr>
                  <a:xfrm>
                    <a:off x="7688034" y="3977830"/>
                    <a:ext cx="453996" cy="2719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fr-CH" b="0" i="1" smtClean="0">
                              <a:latin typeface="Cambria Math" panose="02040503050406030204" pitchFamily="18" charset="0"/>
                            </a:rPr>
                            <m:t> [</m:t>
                          </m:r>
                          <m:r>
                            <a:rPr lang="fr-CH" b="0" i="1" smtClean="0">
                              <a:latin typeface="Cambria Math" panose="02040503050406030204" pitchFamily="18" charset="0"/>
                            </a:rPr>
                            <m:t>𝑏𝑝𝑚</m:t>
                          </m:r>
                          <m:r>
                            <a:rPr lang="fr-CH" b="0" i="1" smtClean="0">
                              <a:latin typeface="Cambria Math" panose="02040503050406030204" pitchFamily="18" charset="0"/>
                            </a:rPr>
                            <m:t>]</m:t>
                          </m:r>
                        </m:oMath>
                      </m:oMathPara>
                    </a14:m>
                    <a:endParaRPr lang="en-US" dirty="0"/>
                  </a:p>
                </p:txBody>
              </p:sp>
            </mc:Choice>
            <mc:Fallback xmlns="">
              <p:sp>
                <p:nvSpPr>
                  <p:cNvPr id="11" name="Rectangle 10">
                    <a:extLst>
                      <a:ext uri="{FF2B5EF4-FFF2-40B4-BE49-F238E27FC236}">
                        <a16:creationId xmlns:a16="http://schemas.microsoft.com/office/drawing/2014/main" id="{4C5C2172-8CBF-4C04-B462-124C1FDE4E6E}"/>
                      </a:ext>
                    </a:extLst>
                  </p:cNvPr>
                  <p:cNvSpPr>
                    <a:spLocks noRot="1" noChangeAspect="1" noMove="1" noResize="1" noEditPoints="1" noAdjustHandles="1" noChangeArrowheads="1" noChangeShapeType="1" noTextEdit="1"/>
                  </p:cNvSpPr>
                  <p:nvPr/>
                </p:nvSpPr>
                <p:spPr>
                  <a:xfrm>
                    <a:off x="7688034" y="3977830"/>
                    <a:ext cx="453996" cy="271932"/>
                  </a:xfrm>
                  <a:prstGeom prst="rect">
                    <a:avLst/>
                  </a:prstGeom>
                  <a:blipFill>
                    <a:blip r:embed="rId5"/>
                    <a:stretch>
                      <a:fillRect l="-3158" r="-71579" b="-16393"/>
                    </a:stretch>
                  </a:blipFill>
                </p:spPr>
                <p:txBody>
                  <a:bodyPr/>
                  <a:lstStyle/>
                  <a:p>
                    <a:r>
                      <a:rPr lang="en-GB">
                        <a:noFill/>
                      </a:rPr>
                      <a:t> </a:t>
                    </a:r>
                  </a:p>
                </p:txBody>
              </p:sp>
            </mc:Fallback>
          </mc:AlternateContent>
        </p:grpSp>
        <p:sp>
          <p:nvSpPr>
            <p:cNvPr id="3" name="Rectangle 2">
              <a:extLst>
                <a:ext uri="{FF2B5EF4-FFF2-40B4-BE49-F238E27FC236}">
                  <a16:creationId xmlns:a16="http://schemas.microsoft.com/office/drawing/2014/main" id="{75BAD1B8-38A2-4D76-801B-616F43D93F62}"/>
                </a:ext>
              </a:extLst>
            </p:cNvPr>
            <p:cNvSpPr/>
            <p:nvPr/>
          </p:nvSpPr>
          <p:spPr>
            <a:xfrm>
              <a:off x="6372200" y="2324535"/>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436096" y="2204864"/>
            <a:ext cx="219803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Blood volume pulse</a:t>
            </a:r>
            <a:endParaRPr lang="en-GB" dirty="0"/>
          </a:p>
        </p:txBody>
      </p:sp>
      <p:sp>
        <p:nvSpPr>
          <p:cNvPr id="12"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782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sp>
        <p:nvSpPr>
          <p:cNvPr id="3" name="Rectangle 2">
            <a:extLst>
              <a:ext uri="{FF2B5EF4-FFF2-40B4-BE49-F238E27FC236}">
                <a16:creationId xmlns:a16="http://schemas.microsoft.com/office/drawing/2014/main" id="{0B47F74A-212F-4C6E-9EB6-4926D4A9EEED}"/>
              </a:ext>
            </a:extLst>
          </p:cNvPr>
          <p:cNvSpPr txBox="1">
            <a:spLocks noChangeArrowheads="1"/>
          </p:cNvSpPr>
          <p:nvPr/>
        </p:nvSpPr>
        <p:spPr bwMode="auto">
          <a:xfrm>
            <a:off x="599728" y="816679"/>
            <a:ext cx="713913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endParaRPr lang="en-GB" kern="0" dirty="0"/>
          </a:p>
        </p:txBody>
      </p:sp>
      <p:sp>
        <p:nvSpPr>
          <p:cNvPr id="4" name="Title 1">
            <a:extLst>
              <a:ext uri="{FF2B5EF4-FFF2-40B4-BE49-F238E27FC236}">
                <a16:creationId xmlns:a16="http://schemas.microsoft.com/office/drawing/2014/main" id="{2E01519C-AEAC-4DCC-B772-7D0F193D35A9}"/>
              </a:ext>
            </a:extLst>
          </p:cNvPr>
          <p:cNvSpPr txBox="1">
            <a:spLocks/>
          </p:cNvSpPr>
          <p:nvPr/>
        </p:nvSpPr>
        <p:spPr>
          <a:xfrm>
            <a:off x="608420" y="5373216"/>
            <a:ext cx="8244000"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Every signal can be considered as the sum of several sinusoidal components. The </a:t>
            </a:r>
            <a:r>
              <a:rPr lang="en-US" sz="2000" b="1" dirty="0">
                <a:latin typeface="Arial" panose="020B0604020202020204" pitchFamily="34" charset="0"/>
                <a:cs typeface="Arial" panose="020B0604020202020204" pitchFamily="34" charset="0"/>
              </a:rPr>
              <a:t>frequency analysis </a:t>
            </a:r>
            <a:r>
              <a:rPr lang="en-US" sz="2000" dirty="0">
                <a:latin typeface="Arial" panose="020B0604020202020204" pitchFamily="34" charset="0"/>
                <a:cs typeface="Arial" panose="020B0604020202020204" pitchFamily="34" charset="0"/>
              </a:rPr>
              <a:t>is the visualization of their </a:t>
            </a:r>
            <a:r>
              <a:rPr lang="en-US" sz="2000" b="1" dirty="0">
                <a:latin typeface="Arial" panose="020B0604020202020204" pitchFamily="34" charset="0"/>
                <a:cs typeface="Arial" panose="020B0604020202020204" pitchFamily="34" charset="0"/>
              </a:rPr>
              <a:t>amplitude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phase</a:t>
            </a:r>
          </a:p>
        </p:txBody>
      </p:sp>
      <p:pic>
        <p:nvPicPr>
          <p:cNvPr id="5" name="Picture 8" descr="https://steemitimages.com/DQmZPvxjW5aHawnxU9UrHinVJKD4rTBQ6UKDwbcQZY5aoQc/image.png">
            <a:extLst>
              <a:ext uri="{FF2B5EF4-FFF2-40B4-BE49-F238E27FC236}">
                <a16:creationId xmlns:a16="http://schemas.microsoft.com/office/drawing/2014/main" id="{18FCBBDE-C86D-4063-8766-55789EA77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71600"/>
            <a:ext cx="7385461" cy="3969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pic>
        <p:nvPicPr>
          <p:cNvPr id="8" name="Grafik 7">
            <a:extLst>
              <a:ext uri="{FF2B5EF4-FFF2-40B4-BE49-F238E27FC236}">
                <a16:creationId xmlns:a16="http://schemas.microsoft.com/office/drawing/2014/main" id="{33405E69-1A0A-C619-A067-1AB5377028FC}"/>
              </a:ext>
            </a:extLst>
          </p:cNvPr>
          <p:cNvPicPr>
            <a:picLocks noChangeAspect="1"/>
          </p:cNvPicPr>
          <p:nvPr/>
        </p:nvPicPr>
        <p:blipFill>
          <a:blip r:embed="rId3"/>
          <a:stretch>
            <a:fillRect/>
          </a:stretch>
        </p:blipFill>
        <p:spPr>
          <a:xfrm>
            <a:off x="176016" y="947618"/>
            <a:ext cx="3848100" cy="1533525"/>
          </a:xfrm>
          <a:prstGeom prst="rect">
            <a:avLst/>
          </a:prstGeom>
        </p:spPr>
      </p:pic>
    </p:spTree>
    <p:extLst>
      <p:ext uri="{BB962C8B-B14F-4D97-AF65-F5344CB8AC3E}">
        <p14:creationId xmlns:p14="http://schemas.microsoft.com/office/powerpoint/2010/main" val="6457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sp>
        <p:nvSpPr>
          <p:cNvPr id="13" name="Rectangle 2">
            <a:extLst>
              <a:ext uri="{FF2B5EF4-FFF2-40B4-BE49-F238E27FC236}">
                <a16:creationId xmlns:a16="http://schemas.microsoft.com/office/drawing/2014/main" id="{3CDD2AB3-0736-495E-81EC-AE06C0F92E51}"/>
              </a:ext>
            </a:extLst>
          </p:cNvPr>
          <p:cNvSpPr txBox="1">
            <a:spLocks noChangeArrowheads="1"/>
          </p:cNvSpPr>
          <p:nvPr/>
        </p:nvSpPr>
        <p:spPr bwMode="auto">
          <a:xfrm>
            <a:off x="457201" y="632216"/>
            <a:ext cx="713913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endParaRPr lang="en-GB" kern="0" dirty="0"/>
          </a:p>
        </p:txBody>
      </p:sp>
      <p:sp>
        <p:nvSpPr>
          <p:cNvPr id="14" name="Title 1">
            <a:extLst>
              <a:ext uri="{FF2B5EF4-FFF2-40B4-BE49-F238E27FC236}">
                <a16:creationId xmlns:a16="http://schemas.microsoft.com/office/drawing/2014/main" id="{29D2B74A-B639-483B-989E-7A9B5E63A1EA}"/>
              </a:ext>
            </a:extLst>
          </p:cNvPr>
          <p:cNvSpPr txBox="1">
            <a:spLocks/>
          </p:cNvSpPr>
          <p:nvPr/>
        </p:nvSpPr>
        <p:spPr>
          <a:xfrm>
            <a:off x="450000" y="1196752"/>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instrument should we use for measuring a signal in time or frequency domain? </a:t>
            </a:r>
            <a:endParaRPr lang="en-US" sz="20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68F3150-392C-41AA-AE2B-55FC81F85EB8}"/>
              </a:ext>
            </a:extLst>
          </p:cNvPr>
          <p:cNvPicPr>
            <a:picLocks noChangeAspect="1"/>
          </p:cNvPicPr>
          <p:nvPr/>
        </p:nvPicPr>
        <p:blipFill>
          <a:blip r:embed="rId2"/>
          <a:stretch>
            <a:fillRect/>
          </a:stretch>
        </p:blipFill>
        <p:spPr>
          <a:xfrm>
            <a:off x="5076056" y="1844824"/>
            <a:ext cx="3312368" cy="1840205"/>
          </a:xfrm>
          <a:prstGeom prst="rect">
            <a:avLst/>
          </a:prstGeom>
        </p:spPr>
      </p:pic>
      <p:pic>
        <p:nvPicPr>
          <p:cNvPr id="16" name="Picture 4" descr="Siglent SSA3021X 2.1GHz Spectrum analyzer + FREE TG LICENSE ...">
            <a:extLst>
              <a:ext uri="{FF2B5EF4-FFF2-40B4-BE49-F238E27FC236}">
                <a16:creationId xmlns:a16="http://schemas.microsoft.com/office/drawing/2014/main" id="{6B3CEEA8-F4FA-49EC-8203-A6E8C1AF2D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494" y="4050831"/>
            <a:ext cx="3059914" cy="2042465"/>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contenu 2">
            <a:extLst>
              <a:ext uri="{FF2B5EF4-FFF2-40B4-BE49-F238E27FC236}">
                <a16:creationId xmlns:a16="http://schemas.microsoft.com/office/drawing/2014/main" id="{B7EA0660-658C-4798-B5EA-00CC208C7281}"/>
              </a:ext>
            </a:extLst>
          </p:cNvPr>
          <p:cNvSpPr txBox="1">
            <a:spLocks/>
          </p:cNvSpPr>
          <p:nvPr/>
        </p:nvSpPr>
        <p:spPr>
          <a:xfrm>
            <a:off x="550985" y="2132856"/>
            <a:ext cx="4021015" cy="3581400"/>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Oscilloscope (time)</a:t>
            </a:r>
          </a:p>
          <a:p>
            <a:pPr lvl="1"/>
            <a:r>
              <a:rPr lang="en-US" sz="2000" dirty="0">
                <a:latin typeface="Arial" panose="020B0604020202020204" pitchFamily="34" charset="0"/>
                <a:cs typeface="Arial" panose="020B0604020202020204" pitchFamily="34" charset="0"/>
              </a:rPr>
              <a:t>It displays the amplitude of the signal to the varying of time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Spectrum Analyzer (frequency)</a:t>
            </a:r>
          </a:p>
          <a:p>
            <a:pPr lvl="1"/>
            <a:r>
              <a:rPr lang="en-US" sz="2000" dirty="0">
                <a:latin typeface="Arial" panose="020B0604020202020204" pitchFamily="34" charset="0"/>
                <a:cs typeface="Arial" panose="020B0604020202020204" pitchFamily="34" charset="0"/>
              </a:rPr>
              <a:t>It displays the amplitude (and phase) of the signal to the varying of the frequency  </a:t>
            </a:r>
          </a:p>
          <a:p>
            <a:endParaRPr lang="en-US" dirty="0">
              <a:latin typeface="Arial" panose="020B0604020202020204" pitchFamily="34" charset="0"/>
              <a:cs typeface="Arial" panose="020B0604020202020204" pitchFamily="34" charset="0"/>
            </a:endParaRPr>
          </a:p>
          <a:p>
            <a:pPr marL="0" indent="0">
              <a:buFont typeface="Wingdings" pitchFamily="2" charset="2"/>
              <a:buNone/>
            </a:pPr>
            <a:endParaRPr lang="en-US" dirty="0">
              <a:latin typeface="Arial" panose="020B0604020202020204" pitchFamily="34" charset="0"/>
              <a:cs typeface="Arial" panose="020B0604020202020204" pitchFamily="34" charset="0"/>
            </a:endParaRP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676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sp>
        <p:nvSpPr>
          <p:cNvPr id="4" name="Title 1">
            <a:extLst>
              <a:ext uri="{FF2B5EF4-FFF2-40B4-BE49-F238E27FC236}">
                <a16:creationId xmlns:a16="http://schemas.microsoft.com/office/drawing/2014/main" id="{B3964A0A-3FB7-4190-B8D3-18A2E1DDA1ED}"/>
              </a:ext>
            </a:extLst>
          </p:cNvPr>
          <p:cNvSpPr txBox="1">
            <a:spLocks/>
          </p:cNvSpPr>
          <p:nvPr/>
        </p:nvSpPr>
        <p:spPr>
          <a:xfrm>
            <a:off x="526490" y="1495554"/>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These two representations are linked by the Fourier transformation </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274E9F-D068-4CB1-8306-129E3770EB29}"/>
                  </a:ext>
                </a:extLst>
              </p:cNvPr>
              <p:cNvSpPr txBox="1"/>
              <p:nvPr/>
            </p:nvSpPr>
            <p:spPr>
              <a:xfrm>
                <a:off x="3626705" y="2511155"/>
                <a:ext cx="1981200" cy="430887"/>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𝑥</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oMath>
                </a14:m>
                <a:r>
                  <a:rPr lang="en-US" sz="28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A7274E9F-D068-4CB1-8306-129E3770EB29}"/>
                  </a:ext>
                </a:extLst>
              </p:cNvPr>
              <p:cNvSpPr txBox="1">
                <a:spLocks noRot="1" noChangeAspect="1" noMove="1" noResize="1" noEditPoints="1" noAdjustHandles="1" noChangeArrowheads="1" noChangeShapeType="1" noTextEdit="1"/>
              </p:cNvSpPr>
              <p:nvPr/>
            </p:nvSpPr>
            <p:spPr>
              <a:xfrm>
                <a:off x="3626705" y="2511155"/>
                <a:ext cx="1981200" cy="430887"/>
              </a:xfrm>
              <a:prstGeom prst="rect">
                <a:avLst/>
              </a:prstGeom>
              <a:blipFill>
                <a:blip r:embed="rId3"/>
                <a:stretch>
                  <a:fillRect/>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287DC12C-7FE5-4FB1-B578-C873985D853B}"/>
              </a:ext>
            </a:extLst>
          </p:cNvPr>
          <p:cNvSpPr txBox="1">
            <a:spLocks/>
          </p:cNvSpPr>
          <p:nvPr/>
        </p:nvSpPr>
        <p:spPr>
          <a:xfrm>
            <a:off x="526490" y="3717032"/>
            <a:ext cx="8244000" cy="195035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The two representations contain the </a:t>
            </a:r>
            <a:r>
              <a:rPr lang="en-US" sz="2000" b="1" dirty="0">
                <a:latin typeface="Arial" panose="020B0604020202020204" pitchFamily="34" charset="0"/>
                <a:cs typeface="Arial" panose="020B0604020202020204" pitchFamily="34" charset="0"/>
              </a:rPr>
              <a:t>same information</a:t>
            </a:r>
            <a:r>
              <a:rPr lang="en-US" sz="2000" dirty="0">
                <a:latin typeface="Arial" panose="020B0604020202020204" pitchFamily="34" charset="0"/>
                <a:cs typeface="Arial" panose="020B0604020202020204" pitchFamily="34" charset="0"/>
              </a:rPr>
              <a:t>, meaning that if we modify the signal in one domain, the corresponding representation in the other domain changes as well.</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However, </a:t>
            </a:r>
            <a:r>
              <a:rPr lang="en-US" sz="2000" b="1" dirty="0">
                <a:latin typeface="Arial" panose="020B0604020202020204" pitchFamily="34" charset="0"/>
                <a:cs typeface="Arial" panose="020B0604020202020204" pitchFamily="34" charset="0"/>
              </a:rPr>
              <a:t>the change may have a different effect </a:t>
            </a:r>
            <a:r>
              <a:rPr lang="en-US" sz="2000" dirty="0">
                <a:latin typeface="Arial" panose="020B0604020202020204" pitchFamily="34" charset="0"/>
                <a:cs typeface="Arial" panose="020B0604020202020204" pitchFamily="34" charset="0"/>
              </a:rPr>
              <a:t>on one domain compared to the other (more on that later on). </a:t>
            </a: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26142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pic>
        <p:nvPicPr>
          <p:cNvPr id="4" name="Picture 3">
            <a:extLst>
              <a:ext uri="{FF2B5EF4-FFF2-40B4-BE49-F238E27FC236}">
                <a16:creationId xmlns:a16="http://schemas.microsoft.com/office/drawing/2014/main" id="{7823562D-748C-496D-A1C4-C57AB73A8EDB}"/>
              </a:ext>
            </a:extLst>
          </p:cNvPr>
          <p:cNvPicPr>
            <a:picLocks noChangeAspect="1"/>
          </p:cNvPicPr>
          <p:nvPr/>
        </p:nvPicPr>
        <p:blipFill rotWithShape="1">
          <a:blip r:embed="rId3"/>
          <a:srcRect b="9091"/>
          <a:stretch/>
        </p:blipFill>
        <p:spPr>
          <a:xfrm>
            <a:off x="467544" y="2348877"/>
            <a:ext cx="7982337" cy="4174593"/>
          </a:xfrm>
          <a:prstGeom prst="rect">
            <a:avLst/>
          </a:prstGeom>
        </p:spPr>
      </p:pic>
      <p:sp>
        <p:nvSpPr>
          <p:cNvPr id="5" name="Title 1">
            <a:extLst>
              <a:ext uri="{FF2B5EF4-FFF2-40B4-BE49-F238E27FC236}">
                <a16:creationId xmlns:a16="http://schemas.microsoft.com/office/drawing/2014/main" id="{7E3D2EAA-874F-4703-92BC-1402685FA9C8}"/>
              </a:ext>
            </a:extLst>
          </p:cNvPr>
          <p:cNvSpPr txBox="1">
            <a:spLocks/>
          </p:cNvSpPr>
          <p:nvPr/>
        </p:nvSpPr>
        <p:spPr>
          <a:xfrm>
            <a:off x="449999" y="1232650"/>
            <a:ext cx="8875587"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Example of convenience of the frequency representation: applying a filter </a:t>
            </a:r>
          </a:p>
        </p:txBody>
      </p:sp>
      <p:grpSp>
        <p:nvGrpSpPr>
          <p:cNvPr id="12" name="Group 11">
            <a:extLst>
              <a:ext uri="{FF2B5EF4-FFF2-40B4-BE49-F238E27FC236}">
                <a16:creationId xmlns:a16="http://schemas.microsoft.com/office/drawing/2014/main" id="{085A837B-6711-46C3-8BAA-B55E81F438D3}"/>
              </a:ext>
            </a:extLst>
          </p:cNvPr>
          <p:cNvGrpSpPr>
            <a:grpSpLocks noChangeAspect="1"/>
          </p:cNvGrpSpPr>
          <p:nvPr/>
        </p:nvGrpSpPr>
        <p:grpSpPr>
          <a:xfrm>
            <a:off x="5940152" y="2708920"/>
            <a:ext cx="504056" cy="1069319"/>
            <a:chOff x="5724128" y="2348880"/>
            <a:chExt cx="360040" cy="792088"/>
          </a:xfrm>
        </p:grpSpPr>
        <p:cxnSp>
          <p:nvCxnSpPr>
            <p:cNvPr id="6" name="Straight Connector 5">
              <a:extLst>
                <a:ext uri="{FF2B5EF4-FFF2-40B4-BE49-F238E27FC236}">
                  <a16:creationId xmlns:a16="http://schemas.microsoft.com/office/drawing/2014/main" id="{6C1C61BE-1F32-4CB3-A5C8-9E617AEAF77B}"/>
                </a:ext>
              </a:extLst>
            </p:cNvPr>
            <p:cNvCxnSpPr/>
            <p:nvPr/>
          </p:nvCxnSpPr>
          <p:spPr>
            <a:xfrm flipV="1">
              <a:off x="5724128" y="2348880"/>
              <a:ext cx="0"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DDA1AD-EDC2-43BD-901B-D2B8D826F825}"/>
                </a:ext>
              </a:extLst>
            </p:cNvPr>
            <p:cNvCxnSpPr/>
            <p:nvPr/>
          </p:nvCxnSpPr>
          <p:spPr>
            <a:xfrm flipV="1">
              <a:off x="6084168" y="2348880"/>
              <a:ext cx="0"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D81F1A-A5EC-4062-B685-C7698E10EDFF}"/>
                </a:ext>
              </a:extLst>
            </p:cNvPr>
            <p:cNvCxnSpPr>
              <a:cxnSpLocks/>
            </p:cNvCxnSpPr>
            <p:nvPr/>
          </p:nvCxnSpPr>
          <p:spPr>
            <a:xfrm>
              <a:off x="5724128" y="2348880"/>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8394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Negative frequencies</a:t>
            </a:r>
            <a:endParaRPr lang="en-US" dirty="0"/>
          </a:p>
        </p:txBody>
      </p:sp>
      <p:pic>
        <p:nvPicPr>
          <p:cNvPr id="3" name="Picture 2">
            <a:extLst>
              <a:ext uri="{FF2B5EF4-FFF2-40B4-BE49-F238E27FC236}">
                <a16:creationId xmlns:a16="http://schemas.microsoft.com/office/drawing/2014/main" id="{00E11404-E7E4-4580-B850-3A9ECE497B62}"/>
              </a:ext>
            </a:extLst>
          </p:cNvPr>
          <p:cNvPicPr>
            <a:picLocks noChangeAspect="1"/>
          </p:cNvPicPr>
          <p:nvPr/>
        </p:nvPicPr>
        <p:blipFill>
          <a:blip r:embed="rId3"/>
          <a:stretch>
            <a:fillRect/>
          </a:stretch>
        </p:blipFill>
        <p:spPr>
          <a:xfrm>
            <a:off x="1" y="3011980"/>
            <a:ext cx="9144000" cy="2956816"/>
          </a:xfrm>
          <a:prstGeom prst="rect">
            <a:avLst/>
          </a:prstGeom>
        </p:spPr>
      </p:pic>
      <p:sp>
        <p:nvSpPr>
          <p:cNvPr id="5" name="Title 1">
            <a:extLst>
              <a:ext uri="{FF2B5EF4-FFF2-40B4-BE49-F238E27FC236}">
                <a16:creationId xmlns:a16="http://schemas.microsoft.com/office/drawing/2014/main" id="{B3838596-6C24-4B3D-9E00-9C57A26B25E1}"/>
              </a:ext>
            </a:extLst>
          </p:cNvPr>
          <p:cNvSpPr txBox="1">
            <a:spLocks/>
          </p:cNvSpPr>
          <p:nvPr/>
        </p:nvSpPr>
        <p:spPr>
          <a:xfrm>
            <a:off x="611560" y="1541755"/>
            <a:ext cx="8244000" cy="74350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As the previous plots have shown, the Fourier transform of a </a:t>
            </a:r>
            <a:r>
              <a:rPr lang="en-US" sz="2000" b="1" dirty="0">
                <a:latin typeface="Arial" panose="020B0604020202020204" pitchFamily="34" charset="0"/>
                <a:cs typeface="Arial" panose="020B0604020202020204" pitchFamily="34" charset="0"/>
              </a:rPr>
              <a:t>real signal </a:t>
            </a:r>
            <a:r>
              <a:rPr lang="en-US" sz="2000" dirty="0">
                <a:latin typeface="Arial" panose="020B0604020202020204" pitchFamily="34" charset="0"/>
                <a:cs typeface="Arial" panose="020B0604020202020204" pitchFamily="34" charset="0"/>
              </a:rPr>
              <a:t>is also defined for frequencies that have </a:t>
            </a:r>
            <a:r>
              <a:rPr lang="en-US" sz="2000" b="1" dirty="0">
                <a:latin typeface="Arial" panose="020B0604020202020204" pitchFamily="34" charset="0"/>
                <a:cs typeface="Arial" panose="020B0604020202020204" pitchFamily="34" charset="0"/>
              </a:rPr>
              <a:t>a negative value </a:t>
            </a:r>
            <a:r>
              <a:rPr lang="en-US" sz="2000" dirty="0">
                <a:latin typeface="Arial" panose="020B0604020202020204" pitchFamily="34" charset="0"/>
                <a:cs typeface="Arial" panose="020B0604020202020204" pitchFamily="34" charset="0"/>
              </a:rPr>
              <a:t>– the so-called image frequencies</a:t>
            </a:r>
          </a:p>
        </p:txBody>
      </p:sp>
      <p:sp>
        <p:nvSpPr>
          <p:cNvPr id="6" name="Oval 5">
            <a:extLst>
              <a:ext uri="{FF2B5EF4-FFF2-40B4-BE49-F238E27FC236}">
                <a16:creationId xmlns:a16="http://schemas.microsoft.com/office/drawing/2014/main" id="{3404C597-4C32-46F7-82F8-4B9A2079D164}"/>
              </a:ext>
            </a:extLst>
          </p:cNvPr>
          <p:cNvSpPr/>
          <p:nvPr/>
        </p:nvSpPr>
        <p:spPr>
          <a:xfrm>
            <a:off x="5652120" y="4490388"/>
            <a:ext cx="625152" cy="109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06563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Negative frequencies</a:t>
            </a:r>
            <a:endParaRPr lang="en-US" dirty="0"/>
          </a:p>
        </p:txBody>
      </p:sp>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DE86F217-54E5-4AC2-B442-EF996240B8B7}"/>
                  </a:ext>
                </a:extLst>
              </p:cNvPr>
              <p:cNvSpPr txBox="1">
                <a:spLocks/>
              </p:cNvSpPr>
              <p:nvPr/>
            </p:nvSpPr>
            <p:spPr>
              <a:xfrm>
                <a:off x="611560" y="1373461"/>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we are plotting here are indeed the terms </a:t>
                </a:r>
                <a14:m>
                  <m:oMath xmlns:m="http://schemas.openxmlformats.org/officeDocument/2006/math">
                    <m:sSup>
                      <m:sSupPr>
                        <m:ctrlPr>
                          <a:rPr lang="en-US" sz="2000" i="1">
                            <a:latin typeface="Cambria Math" panose="02040503050406030204" pitchFamily="18" charset="0"/>
                            <a:cs typeface="Arial" panose="020B0604020202020204" pitchFamily="34" charset="0"/>
                          </a:rPr>
                        </m:ctrlPr>
                      </m:sSupPr>
                      <m:e>
                        <m:r>
                          <a:rPr lang="en-US" sz="2000">
                            <a:latin typeface="Cambria Math" panose="02040503050406030204" pitchFamily="18" charset="0"/>
                            <a:cs typeface="Arial" panose="020B0604020202020204" pitchFamily="34" charset="0"/>
                          </a:rPr>
                          <m:t>𝑒</m:t>
                        </m:r>
                      </m:e>
                      <m:sup>
                        <m:r>
                          <a:rPr lang="en-US" sz="2000">
                            <a:latin typeface="Cambria Math" panose="02040503050406030204" pitchFamily="18" charset="0"/>
                            <a:cs typeface="Arial" panose="020B0604020202020204" pitchFamily="34" charset="0"/>
                          </a:rPr>
                          <m:t>𝑗</m:t>
                        </m:r>
                        <m:r>
                          <a:rPr lang="en-US" sz="2000">
                            <a:latin typeface="Cambria Math" panose="02040503050406030204" pitchFamily="18" charset="0"/>
                            <a:cs typeface="Arial" panose="020B0604020202020204" pitchFamily="34" charset="0"/>
                          </a:rPr>
                          <m:t>2</m:t>
                        </m:r>
                        <m:r>
                          <m:rPr>
                            <m:sty m:val="p"/>
                          </m:rPr>
                          <a:rPr lang="el-GR" sz="2000">
                            <a:latin typeface="Cambria Math" panose="02040503050406030204" pitchFamily="18" charset="0"/>
                            <a:cs typeface="Arial" panose="020B0604020202020204" pitchFamily="34" charset="0"/>
                          </a:rPr>
                          <m:t>π</m:t>
                        </m:r>
                        <m:r>
                          <a:rPr lang="en-US" sz="2000">
                            <a:latin typeface="Cambria Math" panose="02040503050406030204" pitchFamily="18" charset="0"/>
                            <a:cs typeface="Arial" panose="020B0604020202020204" pitchFamily="34" charset="0"/>
                          </a:rPr>
                          <m:t>𝑓𝑡</m:t>
                        </m:r>
                      </m:sup>
                    </m:sSup>
                  </m:oMath>
                </a14:m>
                <a:r>
                  <a:rPr lang="en-US" sz="2000" dirty="0">
                    <a:latin typeface="Arial" panose="020B0604020202020204" pitchFamily="34" charset="0"/>
                    <a:cs typeface="Arial" panose="020B0604020202020204" pitchFamily="34" charset="0"/>
                  </a:rPr>
                  <a:t> that comes out form the Fourier transform</a:t>
                </a:r>
              </a:p>
            </p:txBody>
          </p:sp>
        </mc:Choice>
        <mc:Fallback xmlns="">
          <p:sp>
            <p:nvSpPr>
              <p:cNvPr id="8" name="Title 1">
                <a:extLst>
                  <a:ext uri="{FF2B5EF4-FFF2-40B4-BE49-F238E27FC236}">
                    <a16:creationId xmlns:a16="http://schemas.microsoft.com/office/drawing/2014/main" id="{DE86F217-54E5-4AC2-B442-EF996240B8B7}"/>
                  </a:ext>
                </a:extLst>
              </p:cNvPr>
              <p:cNvSpPr txBox="1">
                <a:spLocks noRot="1" noChangeAspect="1" noMove="1" noResize="1" noEditPoints="1" noAdjustHandles="1" noChangeArrowheads="1" noChangeShapeType="1" noTextEdit="1"/>
              </p:cNvSpPr>
              <p:nvPr/>
            </p:nvSpPr>
            <p:spPr>
              <a:xfrm>
                <a:off x="611560" y="1373461"/>
                <a:ext cx="8244000" cy="743508"/>
              </a:xfrm>
              <a:prstGeom prst="rect">
                <a:avLst/>
              </a:prstGeom>
              <a:blipFill>
                <a:blip r:embed="rId3"/>
                <a:stretch>
                  <a:fillRect l="-739" t="-1639" b="-10656"/>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3E00F4C4-7309-4F04-A758-794EE7AD8D4B}"/>
              </a:ext>
            </a:extLst>
          </p:cNvPr>
          <p:cNvGrpSpPr/>
          <p:nvPr/>
        </p:nvGrpSpPr>
        <p:grpSpPr>
          <a:xfrm>
            <a:off x="1619672" y="2200587"/>
            <a:ext cx="5714709" cy="2668573"/>
            <a:chOff x="2827138" y="2076436"/>
            <a:chExt cx="3649862" cy="1562114"/>
          </a:xfrm>
        </p:grpSpPr>
        <p:pic>
          <p:nvPicPr>
            <p:cNvPr id="14" name="Picture 13">
              <a:extLst>
                <a:ext uri="{FF2B5EF4-FFF2-40B4-BE49-F238E27FC236}">
                  <a16:creationId xmlns:a16="http://schemas.microsoft.com/office/drawing/2014/main" id="{5FA1D35B-30AB-4382-911E-AB8458EF43D8}"/>
                </a:ext>
              </a:extLst>
            </p:cNvPr>
            <p:cNvPicPr>
              <a:picLocks noChangeAspect="1"/>
            </p:cNvPicPr>
            <p:nvPr/>
          </p:nvPicPr>
          <p:blipFill rotWithShape="1">
            <a:blip r:embed="rId4"/>
            <a:srcRect l="51064" t="13654" b="14179"/>
            <a:stretch/>
          </p:blipFill>
          <p:spPr>
            <a:xfrm>
              <a:off x="2971800" y="2076436"/>
              <a:ext cx="3505200" cy="1559610"/>
            </a:xfrm>
            <a:prstGeom prst="rect">
              <a:avLst/>
            </a:prstGeom>
          </p:spPr>
        </p:pic>
        <p:sp>
          <p:nvSpPr>
            <p:cNvPr id="15" name="Oval 14">
              <a:extLst>
                <a:ext uri="{FF2B5EF4-FFF2-40B4-BE49-F238E27FC236}">
                  <a16:creationId xmlns:a16="http://schemas.microsoft.com/office/drawing/2014/main" id="{4D5EBC23-57DE-4B3E-A291-7B13B82C2661}"/>
                </a:ext>
              </a:extLst>
            </p:cNvPr>
            <p:cNvSpPr/>
            <p:nvPr/>
          </p:nvSpPr>
          <p:spPr>
            <a:xfrm>
              <a:off x="3657600" y="2800350"/>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1A6EAF4-8147-4527-B288-504AF2DDBD2A}"/>
                    </a:ext>
                  </a:extLst>
                </p:cNvPr>
                <p:cNvSpPr/>
                <p:nvPr/>
              </p:nvSpPr>
              <p:spPr>
                <a:xfrm>
                  <a:off x="5334000" y="2557938"/>
                  <a:ext cx="738367" cy="277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m:t>
                            </m:r>
                            <m:r>
                              <a:rPr lang="en-US" sz="2400" i="1">
                                <a:latin typeface="Cambria Math" panose="02040503050406030204" pitchFamily="18" charset="0"/>
                              </a:rPr>
                              <m:t>2</m:t>
                            </m:r>
                            <m:r>
                              <m:rPr>
                                <m:sty m:val="p"/>
                              </m:rPr>
                              <a:rPr lang="el-GR" sz="2400" i="1">
                                <a:latin typeface="Cambria Math" panose="02040503050406030204" pitchFamily="18" charset="0"/>
                              </a:rPr>
                              <m:t>π</m:t>
                            </m:r>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1</m:t>
                                </m:r>
                              </m:sub>
                            </m:sSub>
                            <m:r>
                              <a:rPr lang="en-US" sz="2400" i="1">
                                <a:latin typeface="Cambria Math" panose="02040503050406030204" pitchFamily="18" charset="0"/>
                              </a:rPr>
                              <m:t>𝑡</m:t>
                            </m:r>
                          </m:sup>
                        </m:sSup>
                      </m:oMath>
                    </m:oMathPara>
                  </a14:m>
                  <a:endParaRPr lang="en-US" sz="2400" dirty="0"/>
                </a:p>
              </p:txBody>
            </p:sp>
          </mc:Choice>
          <mc:Fallback xmlns="">
            <p:sp>
              <p:nvSpPr>
                <p:cNvPr id="16" name="Rectangle 15">
                  <a:extLst>
                    <a:ext uri="{FF2B5EF4-FFF2-40B4-BE49-F238E27FC236}">
                      <a16:creationId xmlns:a16="http://schemas.microsoft.com/office/drawing/2014/main" id="{11A6EAF4-8147-4527-B288-504AF2DDBD2A}"/>
                    </a:ext>
                  </a:extLst>
                </p:cNvPr>
                <p:cNvSpPr>
                  <a:spLocks noRot="1" noChangeAspect="1" noMove="1" noResize="1" noEditPoints="1" noAdjustHandles="1" noChangeArrowheads="1" noChangeShapeType="1" noTextEdit="1"/>
                </p:cNvSpPr>
                <p:nvPr/>
              </p:nvSpPr>
              <p:spPr>
                <a:xfrm>
                  <a:off x="5334000" y="2557938"/>
                  <a:ext cx="738367" cy="27722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F00CFFC-33A1-465F-8FE5-C4F668B9D86E}"/>
                    </a:ext>
                  </a:extLst>
                </p:cNvPr>
                <p:cNvSpPr/>
                <p:nvPr/>
              </p:nvSpPr>
              <p:spPr>
                <a:xfrm>
                  <a:off x="2827138" y="2571750"/>
                  <a:ext cx="844474" cy="277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2</m:t>
                            </m:r>
                            <m:r>
                              <m:rPr>
                                <m:sty m:val="p"/>
                              </m:rPr>
                              <a:rPr lang="el-GR" sz="2400" i="1">
                                <a:latin typeface="Cambria Math" panose="02040503050406030204" pitchFamily="18" charset="0"/>
                              </a:rPr>
                              <m:t>π</m:t>
                            </m:r>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1</m:t>
                                </m:r>
                              </m:sub>
                            </m:sSub>
                            <m:r>
                              <a:rPr lang="en-US" sz="2400" i="1">
                                <a:latin typeface="Cambria Math" panose="02040503050406030204" pitchFamily="18" charset="0"/>
                              </a:rPr>
                              <m:t>𝑡</m:t>
                            </m:r>
                          </m:sup>
                        </m:sSup>
                      </m:oMath>
                    </m:oMathPara>
                  </a14:m>
                  <a:endParaRPr lang="en-US" sz="2400" dirty="0"/>
                </a:p>
              </p:txBody>
            </p:sp>
          </mc:Choice>
          <mc:Fallback xmlns="">
            <p:sp>
              <p:nvSpPr>
                <p:cNvPr id="17" name="Rectangle 16">
                  <a:extLst>
                    <a:ext uri="{FF2B5EF4-FFF2-40B4-BE49-F238E27FC236}">
                      <a16:creationId xmlns:a16="http://schemas.microsoft.com/office/drawing/2014/main" id="{BF00CFFC-33A1-465F-8FE5-C4F668B9D86E}"/>
                    </a:ext>
                  </a:extLst>
                </p:cNvPr>
                <p:cNvSpPr>
                  <a:spLocks noRot="1" noChangeAspect="1" noMove="1" noResize="1" noEditPoints="1" noAdjustHandles="1" noChangeArrowheads="1" noChangeShapeType="1" noTextEdit="1"/>
                </p:cNvSpPr>
                <p:nvPr/>
              </p:nvSpPr>
              <p:spPr>
                <a:xfrm>
                  <a:off x="2827138" y="2571750"/>
                  <a:ext cx="844474" cy="277228"/>
                </a:xfrm>
                <a:prstGeom prst="rect">
                  <a:avLst/>
                </a:prstGeom>
                <a:blipFill>
                  <a:blip r:embed="rId6"/>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BA29B1-8766-41CF-9DB4-807BB55605CC}"/>
                  </a:ext>
                </a:extLst>
              </p:cNvPr>
              <p:cNvSpPr txBox="1"/>
              <p:nvPr/>
            </p:nvSpPr>
            <p:spPr>
              <a:xfrm>
                <a:off x="2693301" y="5152330"/>
                <a:ext cx="4147811" cy="10989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m:t>
                      </m:r>
                      <m:nary>
                        <m:naryPr>
                          <m:limLoc m:val="undOvr"/>
                          <m:ctrlPr>
                            <a:rPr lang="en-US" sz="2400" b="0" i="1" smtClean="0">
                              <a:latin typeface="Cambria Math" panose="02040503050406030204" pitchFamily="18" charset="0"/>
                            </a:rPr>
                          </m:ctrlPr>
                        </m:naryPr>
                        <m:sub>
                          <m:r>
                            <m:rPr>
                              <m:brk m:alnAt="24"/>
                            </m:rP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sup>
                          </m:sSup>
                          <m:r>
                            <a:rPr lang="en-US" sz="2400" b="0" i="1" smtClean="0">
                              <a:latin typeface="Cambria Math" panose="02040503050406030204" pitchFamily="18" charset="0"/>
                            </a:rPr>
                            <m:t>𝑑𝑓</m:t>
                          </m:r>
                        </m:e>
                      </m:nary>
                    </m:oMath>
                  </m:oMathPara>
                </a14:m>
                <a:endParaRPr lang="en-US" sz="2400" dirty="0"/>
              </a:p>
            </p:txBody>
          </p:sp>
        </mc:Choice>
        <mc:Fallback xmlns="">
          <p:sp>
            <p:nvSpPr>
              <p:cNvPr id="9" name="TextBox 8">
                <a:extLst>
                  <a:ext uri="{FF2B5EF4-FFF2-40B4-BE49-F238E27FC236}">
                    <a16:creationId xmlns:a16="http://schemas.microsoft.com/office/drawing/2014/main" id="{15BA29B1-8766-41CF-9DB4-807BB55605CC}"/>
                  </a:ext>
                </a:extLst>
              </p:cNvPr>
              <p:cNvSpPr txBox="1">
                <a:spLocks noRot="1" noChangeAspect="1" noMove="1" noResize="1" noEditPoints="1" noAdjustHandles="1" noChangeArrowheads="1" noChangeShapeType="1" noTextEdit="1"/>
              </p:cNvSpPr>
              <p:nvPr/>
            </p:nvSpPr>
            <p:spPr>
              <a:xfrm>
                <a:off x="2693301" y="5152330"/>
                <a:ext cx="4147811" cy="1098955"/>
              </a:xfrm>
              <a:prstGeom prst="rect">
                <a:avLst/>
              </a:prstGeom>
              <a:blipFill>
                <a:blip r:embed="rId7"/>
                <a:stretch>
                  <a:fillRect/>
                </a:stretch>
              </a:blipFill>
            </p:spPr>
            <p:txBody>
              <a:bodyPr/>
              <a:lstStyle/>
              <a:p>
                <a:r>
                  <a:rPr lang="en-GB">
                    <a:noFill/>
                  </a:rPr>
                  <a:t> </a:t>
                </a:r>
              </a:p>
            </p:txBody>
          </p:sp>
        </mc:Fallback>
      </mc:AlternateContent>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83831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Negative frequencies</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D9E7DA6B-6104-40C5-9EB6-2800AD8482BB}"/>
                  </a:ext>
                </a:extLst>
              </p:cNvPr>
              <p:cNvSpPr txBox="1">
                <a:spLocks/>
              </p:cNvSpPr>
              <p:nvPr/>
            </p:nvSpPr>
            <p:spPr>
              <a:xfrm>
                <a:off x="611560" y="1700808"/>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we are plotting here are indeed the terms </a:t>
                </a:r>
                <a14:m>
                  <m:oMath xmlns:m="http://schemas.openxmlformats.org/officeDocument/2006/math">
                    <m:sSup>
                      <m:sSupPr>
                        <m:ctrlPr>
                          <a:rPr lang="en-US" sz="2000" i="1">
                            <a:latin typeface="Cambria Math" panose="02040503050406030204" pitchFamily="18" charset="0"/>
                            <a:cs typeface="Arial" panose="020B0604020202020204" pitchFamily="34" charset="0"/>
                          </a:rPr>
                        </m:ctrlPr>
                      </m:sSupPr>
                      <m:e>
                        <m:r>
                          <a:rPr lang="en-US" sz="2000">
                            <a:latin typeface="Cambria Math" panose="02040503050406030204" pitchFamily="18" charset="0"/>
                            <a:cs typeface="Arial" panose="020B0604020202020204" pitchFamily="34" charset="0"/>
                          </a:rPr>
                          <m:t>𝑒</m:t>
                        </m:r>
                      </m:e>
                      <m:sup>
                        <m:r>
                          <a:rPr lang="en-US" sz="2000">
                            <a:latin typeface="Cambria Math" panose="02040503050406030204" pitchFamily="18" charset="0"/>
                            <a:cs typeface="Arial" panose="020B0604020202020204" pitchFamily="34" charset="0"/>
                          </a:rPr>
                          <m:t>𝑗</m:t>
                        </m:r>
                        <m:r>
                          <a:rPr lang="en-US" sz="2000">
                            <a:latin typeface="Cambria Math" panose="02040503050406030204" pitchFamily="18" charset="0"/>
                            <a:cs typeface="Arial" panose="020B0604020202020204" pitchFamily="34" charset="0"/>
                          </a:rPr>
                          <m:t>2</m:t>
                        </m:r>
                        <m:r>
                          <m:rPr>
                            <m:sty m:val="p"/>
                          </m:rPr>
                          <a:rPr lang="el-GR" sz="2000">
                            <a:latin typeface="Cambria Math" panose="02040503050406030204" pitchFamily="18" charset="0"/>
                            <a:cs typeface="Arial" panose="020B0604020202020204" pitchFamily="34" charset="0"/>
                          </a:rPr>
                          <m:t>π</m:t>
                        </m:r>
                        <m:r>
                          <a:rPr lang="en-US" sz="2000">
                            <a:latin typeface="Cambria Math" panose="02040503050406030204" pitchFamily="18" charset="0"/>
                            <a:cs typeface="Arial" panose="020B0604020202020204" pitchFamily="34" charset="0"/>
                          </a:rPr>
                          <m:t>𝑓𝑡</m:t>
                        </m:r>
                      </m:sup>
                    </m:sSup>
                  </m:oMath>
                </a14:m>
                <a:r>
                  <a:rPr lang="en-US" sz="2000" dirty="0">
                    <a:latin typeface="Arial" panose="020B0604020202020204" pitchFamily="34" charset="0"/>
                    <a:cs typeface="Arial" panose="020B0604020202020204" pitchFamily="34" charset="0"/>
                  </a:rPr>
                  <a:t> that comes out form the Fourier transform. We know that:</a:t>
                </a:r>
              </a:p>
            </p:txBody>
          </p:sp>
        </mc:Choice>
        <mc:Fallback xmlns="">
          <p:sp>
            <p:nvSpPr>
              <p:cNvPr id="3" name="Title 1">
                <a:extLst>
                  <a:ext uri="{FF2B5EF4-FFF2-40B4-BE49-F238E27FC236}">
                    <a16:creationId xmlns:a16="http://schemas.microsoft.com/office/drawing/2014/main" id="{D9E7DA6B-6104-40C5-9EB6-2800AD8482BB}"/>
                  </a:ext>
                </a:extLst>
              </p:cNvPr>
              <p:cNvSpPr txBox="1">
                <a:spLocks noRot="1" noChangeAspect="1" noMove="1" noResize="1" noEditPoints="1" noAdjustHandles="1" noChangeArrowheads="1" noChangeShapeType="1" noTextEdit="1"/>
              </p:cNvSpPr>
              <p:nvPr/>
            </p:nvSpPr>
            <p:spPr>
              <a:xfrm>
                <a:off x="611560" y="1700808"/>
                <a:ext cx="8244000" cy="743508"/>
              </a:xfrm>
              <a:prstGeom prst="rect">
                <a:avLst/>
              </a:prstGeom>
              <a:blipFill>
                <a:blip r:embed="rId3"/>
                <a:stretch>
                  <a:fillRect l="-739" t="-1639" b="-10656"/>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797CEB63-34E4-4112-A1F4-A85941B08D6A}"/>
              </a:ext>
            </a:extLst>
          </p:cNvPr>
          <p:cNvGrpSpPr/>
          <p:nvPr/>
        </p:nvGrpSpPr>
        <p:grpSpPr>
          <a:xfrm>
            <a:off x="4770992" y="2447434"/>
            <a:ext cx="3869127" cy="2161094"/>
            <a:chOff x="2607873" y="1781375"/>
            <a:chExt cx="3869127" cy="2161094"/>
          </a:xfrm>
        </p:grpSpPr>
        <p:pic>
          <p:nvPicPr>
            <p:cNvPr id="5" name="Picture 4">
              <a:extLst>
                <a:ext uri="{FF2B5EF4-FFF2-40B4-BE49-F238E27FC236}">
                  <a16:creationId xmlns:a16="http://schemas.microsoft.com/office/drawing/2014/main" id="{EEE4B7D5-C70C-4864-8DF2-53B55FF9785E}"/>
                </a:ext>
              </a:extLst>
            </p:cNvPr>
            <p:cNvPicPr>
              <a:picLocks noChangeAspect="1"/>
            </p:cNvPicPr>
            <p:nvPr/>
          </p:nvPicPr>
          <p:blipFill rotWithShape="1">
            <a:blip r:embed="rId4"/>
            <a:srcRect l="51064"/>
            <a:stretch/>
          </p:blipFill>
          <p:spPr>
            <a:xfrm>
              <a:off x="2971800" y="1781375"/>
              <a:ext cx="3505200" cy="2161094"/>
            </a:xfrm>
            <a:prstGeom prst="rect">
              <a:avLst/>
            </a:prstGeom>
          </p:spPr>
        </p:pic>
        <p:sp>
          <p:nvSpPr>
            <p:cNvPr id="6" name="Oval 5">
              <a:extLst>
                <a:ext uri="{FF2B5EF4-FFF2-40B4-BE49-F238E27FC236}">
                  <a16:creationId xmlns:a16="http://schemas.microsoft.com/office/drawing/2014/main" id="{A64D6377-3A09-4314-BCC4-389109256B33}"/>
                </a:ext>
              </a:extLst>
            </p:cNvPr>
            <p:cNvSpPr/>
            <p:nvPr/>
          </p:nvSpPr>
          <p:spPr>
            <a:xfrm>
              <a:off x="3657600" y="2800350"/>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61E3815-A74B-422B-A44A-04CCF8D73DF1}"/>
                    </a:ext>
                  </a:extLst>
                </p:cNvPr>
                <p:cNvSpPr/>
                <p:nvPr/>
              </p:nvSpPr>
              <p:spPr>
                <a:xfrm>
                  <a:off x="5334000" y="2571750"/>
                  <a:ext cx="908839"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2</m:t>
                            </m:r>
                            <m:r>
                              <m:rPr>
                                <m:sty m:val="p"/>
                              </m:rPr>
                              <a:rPr lang="el-GR" i="1">
                                <a:latin typeface="Cambria Math" panose="02040503050406030204" pitchFamily="18" charset="0"/>
                              </a:rPr>
                              <m:t>π</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r>
                              <a:rPr lang="en-US" i="1">
                                <a:latin typeface="Cambria Math" panose="02040503050406030204" pitchFamily="18" charset="0"/>
                              </a:rPr>
                              <m:t>𝑡</m:t>
                            </m:r>
                          </m:sup>
                        </m:sSup>
                      </m:oMath>
                    </m:oMathPara>
                  </a14:m>
                  <a:endParaRPr lang="en-US" dirty="0"/>
                </a:p>
              </p:txBody>
            </p:sp>
          </mc:Choice>
          <mc:Fallback xmlns="">
            <p:sp>
              <p:nvSpPr>
                <p:cNvPr id="2" name="Rectangle 1">
                  <a:extLst>
                    <a:ext uri="{FF2B5EF4-FFF2-40B4-BE49-F238E27FC236}">
                      <a16:creationId xmlns:a16="http://schemas.microsoft.com/office/drawing/2014/main" id="{B2DA0E64-6EB3-4BED-9948-09C45D755DFD}"/>
                    </a:ext>
                  </a:extLst>
                </p:cNvPr>
                <p:cNvSpPr>
                  <a:spLocks noRot="1" noChangeAspect="1" noMove="1" noResize="1" noEditPoints="1" noAdjustHandles="1" noChangeArrowheads="1" noChangeShapeType="1" noTextEdit="1"/>
                </p:cNvSpPr>
                <p:nvPr/>
              </p:nvSpPr>
              <p:spPr>
                <a:xfrm>
                  <a:off x="5334000" y="2571750"/>
                  <a:ext cx="908839" cy="37824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F3E617-B5A8-41A8-A9E6-431EAC042D6C}"/>
                    </a:ext>
                  </a:extLst>
                </p:cNvPr>
                <p:cNvSpPr/>
                <p:nvPr/>
              </p:nvSpPr>
              <p:spPr>
                <a:xfrm>
                  <a:off x="2607873" y="2571750"/>
                  <a:ext cx="1032655"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m:rPr>
                                <m:sty m:val="p"/>
                              </m:rPr>
                              <a:rPr lang="el-GR" i="1">
                                <a:latin typeface="Cambria Math" panose="02040503050406030204" pitchFamily="18" charset="0"/>
                              </a:rPr>
                              <m:t>π</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r>
                              <a:rPr lang="en-US" i="1">
                                <a:latin typeface="Cambria Math" panose="02040503050406030204" pitchFamily="18" charset="0"/>
                              </a:rPr>
                              <m:t>𝑡</m:t>
                            </m:r>
                          </m:sup>
                        </m:sSup>
                      </m:oMath>
                    </m:oMathPara>
                  </a14:m>
                  <a:endParaRPr lang="en-US" dirty="0"/>
                </a:p>
              </p:txBody>
            </p:sp>
          </mc:Choice>
          <mc:Fallback xmlns="">
            <p:sp>
              <p:nvSpPr>
                <p:cNvPr id="8" name="Rectangle 7">
                  <a:extLst>
                    <a:ext uri="{FF2B5EF4-FFF2-40B4-BE49-F238E27FC236}">
                      <a16:creationId xmlns:a16="http://schemas.microsoft.com/office/drawing/2014/main" id="{289A9EDF-C471-4F91-AB27-9BCBD270A3CF}"/>
                    </a:ext>
                  </a:extLst>
                </p:cNvPr>
                <p:cNvSpPr>
                  <a:spLocks noRot="1" noChangeAspect="1" noMove="1" noResize="1" noEditPoints="1" noAdjustHandles="1" noChangeArrowheads="1" noChangeShapeType="1" noTextEdit="1"/>
                </p:cNvSpPr>
                <p:nvPr/>
              </p:nvSpPr>
              <p:spPr>
                <a:xfrm>
                  <a:off x="2607873" y="2571750"/>
                  <a:ext cx="1032655" cy="378245"/>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Espace réservé du contenu 2">
                <a:extLst>
                  <a:ext uri="{FF2B5EF4-FFF2-40B4-BE49-F238E27FC236}">
                    <a16:creationId xmlns:a16="http://schemas.microsoft.com/office/drawing/2014/main" id="{F48FA738-B96B-4D89-ACDD-AD9FB065A984}"/>
                  </a:ext>
                </a:extLst>
              </p:cNvPr>
              <p:cNvSpPr txBox="1">
                <a:spLocks/>
              </p:cNvSpPr>
              <p:nvPr/>
            </p:nvSpPr>
            <p:spPr>
              <a:xfrm>
                <a:off x="422543" y="3038940"/>
                <a:ext cx="4478215" cy="1265669"/>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p>
                      <m:sSupPr>
                        <m:ctrlPr>
                          <a:rPr lang="en-US" i="1" dirty="0" smtClean="0">
                            <a:latin typeface="Cambria Math" panose="02040503050406030204" pitchFamily="18" charset="0"/>
                          </a:rPr>
                        </m:ctrlPr>
                      </m:sSupPr>
                      <m:e>
                        <m:r>
                          <a:rPr lang="en-US" dirty="0" smtClean="0">
                            <a:latin typeface="Cambria Math" panose="02040503050406030204" pitchFamily="18" charset="0"/>
                          </a:rPr>
                          <m:t>ⅇ</m:t>
                        </m:r>
                      </m:e>
                      <m:sup>
                        <m:r>
                          <a:rPr lang="en-US" b="0" i="1" dirty="0" smtClean="0">
                            <a:latin typeface="Cambria Math" panose="02040503050406030204" pitchFamily="18" charset="0"/>
                          </a:rPr>
                          <m:t>𝑗</m:t>
                        </m:r>
                        <m:r>
                          <a:rPr lang="en-US" b="0" i="1" dirty="0" smtClean="0">
                            <a:latin typeface="Cambria Math" panose="02040503050406030204" pitchFamily="18" charset="0"/>
                          </a:rPr>
                          <m:t>2</m:t>
                        </m:r>
                        <m:r>
                          <a:rPr lang="en-US" i="1" dirty="0" smtClean="0">
                            <a:latin typeface="Cambria Math" panose="02040503050406030204" pitchFamily="18" charset="0"/>
                          </a:rPr>
                          <m:t>𝜋</m:t>
                        </m:r>
                        <m:r>
                          <a:rPr lang="en-US" b="0" i="1" dirty="0" smtClean="0">
                            <a:latin typeface="Cambria Math" panose="02040503050406030204" pitchFamily="18" charset="0"/>
                          </a:rPr>
                          <m:t>𝑓𝑡</m:t>
                        </m:r>
                      </m:sup>
                    </m:sSup>
                    <m:r>
                      <a:rPr lang="en-US" i="0"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endChr m:val=""/>
                            <m:ctrlPr>
                              <a:rPr lang="en-US" i="1" dirty="0" smtClean="0">
                                <a:latin typeface="Cambria Math" panose="02040503050406030204" pitchFamily="18" charset="0"/>
                              </a:rPr>
                            </m:ctrlPr>
                          </m:dPr>
                          <m:e>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r>
                              <a:rPr lang="en-US" b="0" i="1" dirty="0" smtClean="0">
                                <a:latin typeface="Cambria Math" panose="02040503050406030204" pitchFamily="18" charset="0"/>
                              </a:rPr>
                              <m:t>)+</m:t>
                            </m:r>
                            <m:r>
                              <a:rPr lang="en-US" b="0" i="1" dirty="0" smtClean="0">
                                <a:latin typeface="Cambria Math" panose="02040503050406030204" pitchFamily="18" charset="0"/>
                              </a:rPr>
                              <m:t>𝑗</m:t>
                            </m:r>
                            <m:r>
                              <m:rPr>
                                <m:sty m:val="p"/>
                              </m:rPr>
                              <a:rPr lang="en-US" b="0" i="0" dirty="0" smtClean="0">
                                <a:latin typeface="Cambria Math" panose="02040503050406030204" pitchFamily="18" charset="0"/>
                              </a:rPr>
                              <m:t>sin</m:t>
                            </m:r>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r>
                              <a:rPr lang="en-US" b="0" i="1" dirty="0" smtClean="0">
                                <a:latin typeface="Cambria Math" panose="02040503050406030204" pitchFamily="18" charset="0"/>
                              </a:rPr>
                              <m:t>)</m:t>
                            </m:r>
                          </m:e>
                        </m:d>
                      </m:e>
                    </m:func>
                  </m:oMath>
                </a14:m>
                <a:endParaRPr lang="en-US" i="1" dirty="0">
                  <a:latin typeface="Cambria Math" panose="02040503050406030204" pitchFamily="18" charset="0"/>
                </a:endParaRPr>
              </a:p>
              <a:p>
                <a14:m>
                  <m:oMath xmlns:m="http://schemas.openxmlformats.org/officeDocument/2006/math">
                    <m:func>
                      <m:funcPr>
                        <m:ctrlPr>
                          <a:rPr lang="en-US" i="1" dirty="0" smtClean="0">
                            <a:latin typeface="Cambria Math" panose="02040503050406030204" pitchFamily="18" charset="0"/>
                          </a:rPr>
                        </m:ctrlPr>
                      </m:funcPr>
                      <m:fName>
                        <m:r>
                          <m:rPr>
                            <m:sty m:val="p"/>
                          </m:rPr>
                          <a:rPr lang="en-US" dirty="0">
                            <a:latin typeface="Cambria Math" panose="02040503050406030204" pitchFamily="18" charset="0"/>
                          </a:rPr>
                          <m:t>cos</m:t>
                        </m:r>
                      </m:fName>
                      <m:e>
                        <m:d>
                          <m:dPr>
                            <m:ctrlPr>
                              <a:rPr lang="en-US" i="1" dirty="0">
                                <a:latin typeface="Cambria Math" panose="02040503050406030204" pitchFamily="18" charset="0"/>
                              </a:rPr>
                            </m:ctrlPr>
                          </m:dPr>
                          <m:e>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e>
                        </m:d>
                      </m:e>
                    </m:func>
                    <m:r>
                      <a:rPr lang="en-US" i="0" dirty="0">
                        <a:latin typeface="Cambria Math" panose="02040503050406030204" pitchFamily="18" charset="0"/>
                      </a:rPr>
                      <m:t>=</m:t>
                    </m:r>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dirty="0">
                                <a:latin typeface="Cambria Math" panose="02040503050406030204" pitchFamily="18" charset="0"/>
                              </a:rPr>
                              <m:t>ⅇ</m:t>
                            </m:r>
                          </m:e>
                          <m:sup>
                            <m:r>
                              <a:rPr lang="en-US" i="1" dirty="0">
                                <a:latin typeface="Cambria Math" panose="02040503050406030204" pitchFamily="18" charset="0"/>
                              </a:rPr>
                              <m:t>𝑗</m:t>
                            </m:r>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sup>
                        </m:sSup>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r>
                              <a:rPr lang="en-US" dirty="0">
                                <a:latin typeface="Cambria Math" panose="02040503050406030204" pitchFamily="18" charset="0"/>
                              </a:rPr>
                              <m:t>ⅇ</m:t>
                            </m:r>
                          </m:e>
                          <m:sup>
                            <m:r>
                              <a:rPr lang="en-US" b="0" i="1" dirty="0" smtClean="0">
                                <a:latin typeface="Cambria Math" panose="02040503050406030204" pitchFamily="18" charset="0"/>
                              </a:rPr>
                              <m:t>−</m:t>
                            </m:r>
                            <m:r>
                              <a:rPr lang="en-US" i="1" dirty="0">
                                <a:latin typeface="Cambria Math" panose="02040503050406030204" pitchFamily="18" charset="0"/>
                              </a:rPr>
                              <m:t>𝑗</m:t>
                            </m:r>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sup>
                        </m:sSup>
                      </m:num>
                      <m:den>
                        <m:r>
                          <a:rPr lang="en-US" b="0" i="1" dirty="0" smtClean="0">
                            <a:latin typeface="Cambria Math" panose="02040503050406030204" pitchFamily="18" charset="0"/>
                          </a:rPr>
                          <m:t>2</m:t>
                        </m:r>
                      </m:den>
                    </m:f>
                  </m:oMath>
                </a14:m>
                <a:endParaRPr lang="en-US" dirty="0"/>
              </a:p>
              <a:p>
                <a:endParaRPr lang="en-US" dirty="0"/>
              </a:p>
            </p:txBody>
          </p:sp>
        </mc:Choice>
        <mc:Fallback xmlns="">
          <p:sp>
            <p:nvSpPr>
              <p:cNvPr id="10" name="Espace réservé du contenu 2">
                <a:extLst>
                  <a:ext uri="{FF2B5EF4-FFF2-40B4-BE49-F238E27FC236}">
                    <a16:creationId xmlns:a16="http://schemas.microsoft.com/office/drawing/2014/main" id="{F48FA738-B96B-4D89-ACDD-AD9FB065A984}"/>
                  </a:ext>
                </a:extLst>
              </p:cNvPr>
              <p:cNvSpPr txBox="1">
                <a:spLocks noRot="1" noChangeAspect="1" noMove="1" noResize="1" noEditPoints="1" noAdjustHandles="1" noChangeArrowheads="1" noChangeShapeType="1" noTextEdit="1"/>
              </p:cNvSpPr>
              <p:nvPr/>
            </p:nvSpPr>
            <p:spPr>
              <a:xfrm>
                <a:off x="422543" y="3038940"/>
                <a:ext cx="4478215" cy="1265669"/>
              </a:xfrm>
              <a:prstGeom prst="rect">
                <a:avLst/>
              </a:prstGeom>
              <a:blipFill>
                <a:blip r:embed="rId7"/>
                <a:stretch>
                  <a:fillRect l="-544" t="-38647"/>
                </a:stretch>
              </a:blipFill>
            </p:spPr>
            <p:txBody>
              <a:bodyPr/>
              <a:lstStyle/>
              <a:p>
                <a:r>
                  <a:rPr lang="en-US">
                    <a:noFill/>
                  </a:rPr>
                  <a:t> </a:t>
                </a:r>
              </a:p>
            </p:txBody>
          </p:sp>
        </mc:Fallback>
      </mc:AlternateContent>
      <p:sp>
        <p:nvSpPr>
          <p:cNvPr id="11"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pic>
        <p:nvPicPr>
          <p:cNvPr id="2050" name="Picture 2" descr="complex exponential showing time and real and imaginary axes">
            <a:extLst>
              <a:ext uri="{FF2B5EF4-FFF2-40B4-BE49-F238E27FC236}">
                <a16:creationId xmlns:a16="http://schemas.microsoft.com/office/drawing/2014/main" id="{5165BFC6-36E8-AF7E-57DB-AED949CB4B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9506" y="4199850"/>
            <a:ext cx="2982613" cy="236877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146DCD3-D6B3-9CC7-309C-1DA69FC144BB}"/>
              </a:ext>
            </a:extLst>
          </p:cNvPr>
          <p:cNvSpPr txBox="1">
            <a:spLocks/>
          </p:cNvSpPr>
          <p:nvPr/>
        </p:nvSpPr>
        <p:spPr>
          <a:xfrm>
            <a:off x="6217775" y="5156726"/>
            <a:ext cx="2188183" cy="743508"/>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de-CH" sz="2000" dirty="0">
                <a:latin typeface="Arial" panose="020B0604020202020204" pitchFamily="34" charset="0"/>
                <a:cs typeface="Arial" panose="020B0604020202020204" pitchFamily="34" charset="0"/>
              </a:rPr>
              <a:t>Can </a:t>
            </a:r>
            <a:r>
              <a:rPr lang="de-CH" sz="2000" dirty="0" err="1">
                <a:latin typeface="Arial" panose="020B0604020202020204" pitchFamily="34" charset="0"/>
                <a:cs typeface="Arial" panose="020B0604020202020204" pitchFamily="34" charset="0"/>
              </a:rPr>
              <a:t>be</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seen</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as</a:t>
            </a:r>
            <a:r>
              <a:rPr lang="de-CH" sz="2000" dirty="0">
                <a:latin typeface="Arial" panose="020B0604020202020204" pitchFamily="34" charset="0"/>
                <a:cs typeface="Arial" panose="020B0604020202020204" pitchFamily="34" charset="0"/>
              </a:rPr>
              <a:t> a </a:t>
            </a:r>
            <a:r>
              <a:rPr lang="de-CH" sz="2000" dirty="0" err="1">
                <a:latin typeface="Arial" panose="020B0604020202020204" pitchFamily="34" charset="0"/>
                <a:cs typeface="Arial" panose="020B0604020202020204" pitchFamily="34" charset="0"/>
              </a:rPr>
              <a:t>phase</a:t>
            </a:r>
            <a:r>
              <a:rPr lang="de-CH" sz="2000" dirty="0">
                <a:latin typeface="Arial" panose="020B0604020202020204" pitchFamily="34" charset="0"/>
                <a:cs typeface="Arial" panose="020B0604020202020204" pitchFamily="34" charset="0"/>
              </a:rPr>
              <a:t> shift (</a:t>
            </a:r>
            <a:r>
              <a:rPr lang="de-CH" sz="2000" dirty="0" err="1">
                <a:latin typeface="Arial" panose="020B0604020202020204" pitchFamily="34" charset="0"/>
                <a:cs typeface="Arial" panose="020B0604020202020204" pitchFamily="34" charset="0"/>
              </a:rPr>
              <a:t>with</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two</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directions</a:t>
            </a:r>
            <a:r>
              <a:rPr lang="de-CH"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36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convolutions</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C4DFAC16-DDFE-43DA-8FB8-C004091F26F9}"/>
                  </a:ext>
                </a:extLst>
              </p:cNvPr>
              <p:cNvSpPr txBox="1">
                <a:spLocks/>
              </p:cNvSpPr>
              <p:nvPr/>
            </p:nvSpPr>
            <p:spPr>
              <a:xfrm>
                <a:off x="683568" y="1148569"/>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Given two signals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latin typeface="Arial" panose="020B0604020202020204" pitchFamily="34" charset="0"/>
                    <a:cs typeface="Arial" panose="020B0604020202020204" pitchFamily="34" charset="0"/>
                  </a:rPr>
                  <a:t>, their </a:t>
                </a:r>
                <a:r>
                  <a:rPr lang="en-US" sz="2000" b="1" dirty="0">
                    <a:latin typeface="Arial" panose="020B0604020202020204" pitchFamily="34" charset="0"/>
                    <a:cs typeface="Arial" panose="020B0604020202020204" pitchFamily="34" charset="0"/>
                  </a:rPr>
                  <a:t>convolution</a:t>
                </a:r>
                <a:r>
                  <a:rPr lang="en-US" sz="2000" dirty="0">
                    <a:latin typeface="Arial" panose="020B0604020202020204" pitchFamily="34" charset="0"/>
                    <a:cs typeface="Arial" panose="020B0604020202020204" pitchFamily="34" charset="0"/>
                  </a:rPr>
                  <a:t> is defined as:</a:t>
                </a:r>
              </a:p>
              <a:p>
                <a:endParaRPr lang="en-US" sz="2000" dirty="0">
                  <a:latin typeface="Arial" panose="020B0604020202020204" pitchFamily="34" charset="0"/>
                  <a:cs typeface="Arial" panose="020B0604020202020204" pitchFamily="34" charset="0"/>
                </a:endParaRPr>
              </a:p>
            </p:txBody>
          </p:sp>
        </mc:Choice>
        <mc:Fallback xmlns="">
          <p:sp>
            <p:nvSpPr>
              <p:cNvPr id="3" name="Title 1">
                <a:extLst>
                  <a:ext uri="{FF2B5EF4-FFF2-40B4-BE49-F238E27FC236}">
                    <a16:creationId xmlns:a16="http://schemas.microsoft.com/office/drawing/2014/main" id="{C4DFAC16-DDFE-43DA-8FB8-C004091F26F9}"/>
                  </a:ext>
                </a:extLst>
              </p:cNvPr>
              <p:cNvSpPr txBox="1">
                <a:spLocks noRot="1" noChangeAspect="1" noMove="1" noResize="1" noEditPoints="1" noAdjustHandles="1" noChangeArrowheads="1" noChangeShapeType="1" noTextEdit="1"/>
              </p:cNvSpPr>
              <p:nvPr/>
            </p:nvSpPr>
            <p:spPr>
              <a:xfrm>
                <a:off x="683568" y="1148569"/>
                <a:ext cx="8244000" cy="743508"/>
              </a:xfrm>
              <a:prstGeom prst="rect">
                <a:avLst/>
              </a:prstGeom>
              <a:blipFill>
                <a:blip r:embed="rId3"/>
                <a:stretch>
                  <a:fillRect l="-740" t="-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36E850-DE6A-4D8C-9F29-0C02BD8AD20B}"/>
                  </a:ext>
                </a:extLst>
              </p:cNvPr>
              <p:cNvSpPr txBox="1"/>
              <p:nvPr/>
            </p:nvSpPr>
            <p:spPr>
              <a:xfrm>
                <a:off x="3059832" y="1577004"/>
                <a:ext cx="3621119" cy="915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𝑔</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i="1" smtClean="0">
                          <a:latin typeface="Cambria Math" panose="02040503050406030204" pitchFamily="18" charset="0"/>
                        </a:rPr>
                        <m:t>≝</m:t>
                      </m:r>
                      <m:nary>
                        <m:naryPr>
                          <m:limLoc m:val="undOvr"/>
                          <m:grow m:val="on"/>
                          <m:ctrlPr>
                            <a:rPr lang="en-US" sz="2000" i="1" dirty="0" smtClean="0">
                              <a:latin typeface="Cambria Math" panose="02040503050406030204" pitchFamily="18" charset="0"/>
                            </a:rPr>
                          </m:ctrlPr>
                        </m:naryPr>
                        <m:sub>
                          <m:r>
                            <a:rPr lang="en-US" sz="2000" i="0" dirty="0">
                              <a:latin typeface="Cambria Math" panose="02040503050406030204" pitchFamily="18" charset="0"/>
                            </a:rPr>
                            <m:t>−∞</m:t>
                          </m:r>
                        </m:sub>
                        <m:sup>
                          <m:r>
                            <a:rPr lang="en-US" sz="2000" i="0" dirty="0">
                              <a:latin typeface="Cambria Math" panose="02040503050406030204" pitchFamily="18" charset="0"/>
                            </a:rPr>
                            <m:t>+∞</m:t>
                          </m:r>
                        </m:sup>
                        <m:e>
                          <m:r>
                            <a:rPr lang="en-US" sz="2000" b="0" i="1" dirty="0" smtClean="0">
                              <a:latin typeface="Cambria Math" panose="02040503050406030204" pitchFamily="18" charset="0"/>
                            </a:rPr>
                            <m:t>𝑓</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𝑔</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𝑡</m:t>
                              </m:r>
                              <m:r>
                                <a:rPr lang="en-US" sz="2000" b="0" i="1" dirty="0" smtClean="0">
                                  <a:latin typeface="Cambria Math" panose="02040503050406030204" pitchFamily="18" charset="0"/>
                                </a:rPr>
                                <m:t>−</m:t>
                              </m:r>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𝑑</m:t>
                          </m:r>
                          <m:r>
                            <a:rPr lang="en-US" sz="2000" b="0" i="1" dirty="0" smtClean="0">
                              <a:latin typeface="Cambria Math" panose="02040503050406030204" pitchFamily="18" charset="0"/>
                            </a:rPr>
                            <m:t>𝜏</m:t>
                          </m:r>
                        </m:e>
                      </m:nary>
                    </m:oMath>
                  </m:oMathPara>
                </a14:m>
                <a:endParaRPr lang="en-US"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436E850-DE6A-4D8C-9F29-0C02BD8AD20B}"/>
                  </a:ext>
                </a:extLst>
              </p:cNvPr>
              <p:cNvSpPr txBox="1">
                <a:spLocks noRot="1" noChangeAspect="1" noMove="1" noResize="1" noEditPoints="1" noAdjustHandles="1" noChangeArrowheads="1" noChangeShapeType="1" noTextEdit="1"/>
              </p:cNvSpPr>
              <p:nvPr/>
            </p:nvSpPr>
            <p:spPr>
              <a:xfrm>
                <a:off x="3059832" y="1577004"/>
                <a:ext cx="3621119" cy="915892"/>
              </a:xfrm>
              <a:prstGeom prst="rect">
                <a:avLst/>
              </a:prstGeom>
              <a:blipFill>
                <a:blip r:embed="rId4"/>
                <a:stretch>
                  <a:fillRect/>
                </a:stretch>
              </a:blipFill>
            </p:spPr>
            <p:txBody>
              <a:bodyPr/>
              <a:lstStyle/>
              <a:p>
                <a:r>
                  <a:rPr lang="en-GB">
                    <a:noFill/>
                  </a:rPr>
                  <a:t> </a:t>
                </a:r>
              </a:p>
            </p:txBody>
          </p:sp>
        </mc:Fallback>
      </mc:AlternateContent>
      <p:pic>
        <p:nvPicPr>
          <p:cNvPr id="5" name="Picture 2">
            <a:extLst>
              <a:ext uri="{FF2B5EF4-FFF2-40B4-BE49-F238E27FC236}">
                <a16:creationId xmlns:a16="http://schemas.microsoft.com/office/drawing/2014/main" id="{EFABE95B-AE7C-48E4-B6F7-7A1F4ADBA8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636912"/>
            <a:ext cx="7520002" cy="23620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A65E0238-505D-4416-861C-2311C9FECE34}"/>
                  </a:ext>
                </a:extLst>
              </p:cNvPr>
              <p:cNvSpPr txBox="1">
                <a:spLocks/>
              </p:cNvSpPr>
              <p:nvPr/>
            </p:nvSpPr>
            <p:spPr>
              <a:xfrm>
                <a:off x="450000" y="4941168"/>
                <a:ext cx="8244000" cy="1656184"/>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we are doing is taking </a:t>
                </a:r>
                <a:r>
                  <a:rPr lang="en-US" sz="2000" b="1" dirty="0">
                    <a:latin typeface="Arial" panose="020B0604020202020204" pitchFamily="34" charset="0"/>
                    <a:cs typeface="Arial" panose="020B0604020202020204" pitchFamily="34" charset="0"/>
                  </a:rPr>
                  <a:t>the reflection of </a:t>
                </a:r>
                <a14:m>
                  <m:oMath xmlns:m="http://schemas.openxmlformats.org/officeDocument/2006/math">
                    <m:r>
                      <a:rPr lang="en-US" sz="2000" b="1" i="1">
                        <a:latin typeface="Cambria Math" panose="02040503050406030204" pitchFamily="18" charset="0"/>
                      </a:rPr>
                      <m:t>𝒈</m:t>
                    </m:r>
                    <m:d>
                      <m:dPr>
                        <m:ctrlPr>
                          <a:rPr lang="en-US" sz="2000" b="1" i="1" dirty="0">
                            <a:latin typeface="Cambria Math" panose="02040503050406030204" pitchFamily="18" charset="0"/>
                          </a:rPr>
                        </m:ctrlPr>
                      </m:dPr>
                      <m:e>
                        <m:r>
                          <a:rPr lang="en-US" sz="2000" b="1" i="1" dirty="0">
                            <a:latin typeface="Cambria Math" panose="02040503050406030204" pitchFamily="18" charset="0"/>
                          </a:rPr>
                          <m:t>𝝉</m:t>
                        </m:r>
                      </m:e>
                    </m:d>
                  </m:oMath>
                </a14:m>
                <a:r>
                  <a:rPr lang="en-US" sz="2000" b="1" dirty="0">
                    <a:latin typeface="Arial" panose="020B0604020202020204" pitchFamily="34" charset="0"/>
                    <a:cs typeface="Arial" panose="020B0604020202020204" pitchFamily="34" charset="0"/>
                  </a:rPr>
                  <a:t> along the vertical axes and shift to the right by the amount </a:t>
                </a:r>
                <a14:m>
                  <m:oMath xmlns:m="http://schemas.openxmlformats.org/officeDocument/2006/math">
                    <m:r>
                      <a:rPr lang="en-US" sz="2000" b="1" i="1">
                        <a:latin typeface="Cambria Math" panose="02040503050406030204" pitchFamily="18" charset="0"/>
                      </a:rPr>
                      <m:t>𝒕</m:t>
                    </m:r>
                  </m:oMath>
                </a14:m>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that is equal to the time at which we are evaluating the integral. As we shift </a:t>
                </a:r>
                <a14:m>
                  <m:oMath xmlns:m="http://schemas.openxmlformats.org/officeDocument/2006/math">
                    <m:r>
                      <a:rPr lang="en-US" sz="2000" i="1">
                        <a:latin typeface="Cambria Math" panose="02040503050406030204" pitchFamily="18" charset="0"/>
                      </a:rPr>
                      <m:t>𝑔</m:t>
                    </m:r>
                    <m:d>
                      <m:dPr>
                        <m:ctrlPr>
                          <a:rPr lang="en-US" sz="2000" i="1" dirty="0">
                            <a:latin typeface="Cambria Math" panose="02040503050406030204" pitchFamily="18" charset="0"/>
                          </a:rPr>
                        </m:ctrlPr>
                      </m:dPr>
                      <m:e>
                        <m:r>
                          <a:rPr lang="en-US" sz="2000" i="1" dirty="0">
                            <a:latin typeface="Cambria Math" panose="02040503050406030204" pitchFamily="18" charset="0"/>
                          </a:rPr>
                          <m:t>𝜏</m:t>
                        </m:r>
                      </m:e>
                    </m:d>
                    <m:r>
                      <a:rPr lang="en-US" sz="2000" i="1" dirty="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to the right, we multiply </a:t>
                </a:r>
                <a14:m>
                  <m:oMath xmlns:m="http://schemas.openxmlformats.org/officeDocument/2006/math">
                    <m:r>
                      <a:rPr lang="en-US" sz="2000" i="1" dirty="0">
                        <a:latin typeface="Cambria Math" panose="02040503050406030204" pitchFamily="18" charset="0"/>
                      </a:rPr>
                      <m:t>𝑓</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oMath>
                </a14:m>
                <a:r>
                  <a:rPr lang="en-US" sz="2000" dirty="0">
                    <a:latin typeface="Arial" panose="020B0604020202020204" pitchFamily="34" charset="0"/>
                    <a:cs typeface="Arial" panose="020B0604020202020204" pitchFamily="34" charset="0"/>
                  </a:rPr>
                  <a:t> along the shift, and integrate the result from </a:t>
                </a:r>
                <a14:m>
                  <m:oMath xmlns:m="http://schemas.openxmlformats.org/officeDocument/2006/math">
                    <m:r>
                      <a:rPr lang="en-US" sz="2000" dirty="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to </a:t>
                </a:r>
                <a14:m>
                  <m:oMath xmlns:m="http://schemas.openxmlformats.org/officeDocument/2006/math">
                    <m:r>
                      <a:rPr lang="en-US" sz="2000" dirty="0" smtClean="0">
                        <a:latin typeface="Cambria Math" panose="02040503050406030204" pitchFamily="18" charset="0"/>
                      </a:rPr>
                      <m:t>+</m:t>
                    </m:r>
                    <m:r>
                      <a:rPr lang="en-US" sz="2000" dirty="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to get the value of the convolution at time </a:t>
                </a:r>
                <a14:m>
                  <m:oMath xmlns:m="http://schemas.openxmlformats.org/officeDocument/2006/math">
                    <m:r>
                      <a:rPr lang="en-US" sz="2000" i="1">
                        <a:latin typeface="Cambria Math" panose="02040503050406030204" pitchFamily="18" charset="0"/>
                      </a:rPr>
                      <m:t>𝑡</m:t>
                    </m:r>
                  </m:oMath>
                </a14:m>
                <a:r>
                  <a:rPr lang="en-US" sz="2000" dirty="0">
                    <a:latin typeface="Arial" panose="020B0604020202020204" pitchFamily="34" charset="0"/>
                    <a:cs typeface="Arial" panose="020B0604020202020204" pitchFamily="34" charset="0"/>
                  </a:rPr>
                  <a:t>.</a:t>
                </a:r>
              </a:p>
            </p:txBody>
          </p:sp>
        </mc:Choice>
        <mc:Fallback xmlns="">
          <p:sp>
            <p:nvSpPr>
              <p:cNvPr id="6" name="Title 1">
                <a:extLst>
                  <a:ext uri="{FF2B5EF4-FFF2-40B4-BE49-F238E27FC236}">
                    <a16:creationId xmlns:a16="http://schemas.microsoft.com/office/drawing/2014/main" id="{A65E0238-505D-4416-861C-2311C9FECE34}"/>
                  </a:ext>
                </a:extLst>
              </p:cNvPr>
              <p:cNvSpPr txBox="1">
                <a:spLocks noRot="1" noChangeAspect="1" noMove="1" noResize="1" noEditPoints="1" noAdjustHandles="1" noChangeArrowheads="1" noChangeShapeType="1" noTextEdit="1"/>
              </p:cNvSpPr>
              <p:nvPr/>
            </p:nvSpPr>
            <p:spPr>
              <a:xfrm>
                <a:off x="450000" y="4941168"/>
                <a:ext cx="8244000" cy="1656184"/>
              </a:xfrm>
              <a:prstGeom prst="rect">
                <a:avLst/>
              </a:prstGeom>
              <a:blipFill>
                <a:blip r:embed="rId6"/>
                <a:stretch>
                  <a:fillRect l="-814" t="-1845" r="-1331" b="-4797"/>
                </a:stretch>
              </a:blipFill>
            </p:spPr>
            <p:txBody>
              <a:bodyPr/>
              <a:lstStyle/>
              <a:p>
                <a:r>
                  <a:rPr lang="en-GB">
                    <a:noFill/>
                  </a:rPr>
                  <a:t> </a:t>
                </a:r>
              </a:p>
            </p:txBody>
          </p:sp>
        </mc:Fallback>
      </mc:AlternateContent>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11903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C4DFAC16-DDFE-43DA-8FB8-C004091F26F9}"/>
                  </a:ext>
                </a:extLst>
              </p:cNvPr>
              <p:cNvSpPr txBox="1">
                <a:spLocks/>
              </p:cNvSpPr>
              <p:nvPr/>
            </p:nvSpPr>
            <p:spPr>
              <a:xfrm>
                <a:off x="683568" y="1282042"/>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Given two signals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latin typeface="Arial" panose="020B0604020202020204" pitchFamily="34" charset="0"/>
                    <a:cs typeface="Arial" panose="020B0604020202020204" pitchFamily="34" charset="0"/>
                  </a:rPr>
                  <a:t>, their </a:t>
                </a:r>
                <a:r>
                  <a:rPr lang="en-US" sz="2000" b="1" dirty="0">
                    <a:latin typeface="Arial" panose="020B0604020202020204" pitchFamily="34" charset="0"/>
                    <a:cs typeface="Arial" panose="020B0604020202020204" pitchFamily="34" charset="0"/>
                  </a:rPr>
                  <a:t>convolution</a:t>
                </a:r>
                <a:r>
                  <a:rPr lang="en-US" sz="2000" dirty="0">
                    <a:latin typeface="Arial" panose="020B0604020202020204" pitchFamily="34" charset="0"/>
                    <a:cs typeface="Arial" panose="020B0604020202020204" pitchFamily="34" charset="0"/>
                  </a:rPr>
                  <a:t> is defined as:</a:t>
                </a:r>
              </a:p>
              <a:p>
                <a:endParaRPr lang="en-US" sz="2000" dirty="0">
                  <a:latin typeface="Arial" panose="020B0604020202020204" pitchFamily="34" charset="0"/>
                  <a:cs typeface="Arial" panose="020B0604020202020204" pitchFamily="34" charset="0"/>
                </a:endParaRPr>
              </a:p>
            </p:txBody>
          </p:sp>
        </mc:Choice>
        <mc:Fallback xmlns="">
          <p:sp>
            <p:nvSpPr>
              <p:cNvPr id="3" name="Title 1">
                <a:extLst>
                  <a:ext uri="{FF2B5EF4-FFF2-40B4-BE49-F238E27FC236}">
                    <a16:creationId xmlns:a16="http://schemas.microsoft.com/office/drawing/2014/main" id="{C4DFAC16-DDFE-43DA-8FB8-C004091F26F9}"/>
                  </a:ext>
                </a:extLst>
              </p:cNvPr>
              <p:cNvSpPr txBox="1">
                <a:spLocks noRot="1" noChangeAspect="1" noMove="1" noResize="1" noEditPoints="1" noAdjustHandles="1" noChangeArrowheads="1" noChangeShapeType="1" noTextEdit="1"/>
              </p:cNvSpPr>
              <p:nvPr/>
            </p:nvSpPr>
            <p:spPr>
              <a:xfrm>
                <a:off x="683568" y="1282042"/>
                <a:ext cx="8244000" cy="743508"/>
              </a:xfrm>
              <a:prstGeom prst="rect">
                <a:avLst/>
              </a:prstGeom>
              <a:blipFill>
                <a:blip r:embed="rId3"/>
                <a:stretch>
                  <a:fillRect l="-740" t="-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36E850-DE6A-4D8C-9F29-0C02BD8AD20B}"/>
                  </a:ext>
                </a:extLst>
              </p:cNvPr>
              <p:cNvSpPr txBox="1"/>
              <p:nvPr/>
            </p:nvSpPr>
            <p:spPr>
              <a:xfrm>
                <a:off x="3083326" y="2106525"/>
                <a:ext cx="3621119" cy="915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𝑔</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i="1" smtClean="0">
                          <a:latin typeface="Cambria Math" panose="02040503050406030204" pitchFamily="18" charset="0"/>
                        </a:rPr>
                        <m:t>≝</m:t>
                      </m:r>
                      <m:nary>
                        <m:naryPr>
                          <m:limLoc m:val="undOvr"/>
                          <m:grow m:val="on"/>
                          <m:ctrlPr>
                            <a:rPr lang="en-US" sz="2000" i="1" dirty="0" smtClean="0">
                              <a:latin typeface="Cambria Math" panose="02040503050406030204" pitchFamily="18" charset="0"/>
                            </a:rPr>
                          </m:ctrlPr>
                        </m:naryPr>
                        <m:sub>
                          <m:r>
                            <a:rPr lang="en-US" sz="2000" i="0" dirty="0">
                              <a:latin typeface="Cambria Math" panose="02040503050406030204" pitchFamily="18" charset="0"/>
                            </a:rPr>
                            <m:t>−∞</m:t>
                          </m:r>
                        </m:sub>
                        <m:sup>
                          <m:r>
                            <a:rPr lang="en-US" sz="2000" i="0" dirty="0">
                              <a:latin typeface="Cambria Math" panose="02040503050406030204" pitchFamily="18" charset="0"/>
                            </a:rPr>
                            <m:t>+∞</m:t>
                          </m:r>
                        </m:sup>
                        <m:e>
                          <m:r>
                            <a:rPr lang="en-US" sz="2000" b="0" i="1" dirty="0" smtClean="0">
                              <a:latin typeface="Cambria Math" panose="02040503050406030204" pitchFamily="18" charset="0"/>
                            </a:rPr>
                            <m:t>𝑓</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𝑔</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𝑡</m:t>
                              </m:r>
                              <m:r>
                                <a:rPr lang="en-US" sz="2000" b="0" i="1" dirty="0" smtClean="0">
                                  <a:latin typeface="Cambria Math" panose="02040503050406030204" pitchFamily="18" charset="0"/>
                                </a:rPr>
                                <m:t>−</m:t>
                              </m:r>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𝑑</m:t>
                          </m:r>
                          <m:r>
                            <a:rPr lang="en-US" sz="2000" b="0" i="1" dirty="0" smtClean="0">
                              <a:latin typeface="Cambria Math" panose="02040503050406030204" pitchFamily="18" charset="0"/>
                            </a:rPr>
                            <m:t>𝜏</m:t>
                          </m:r>
                        </m:e>
                      </m:nary>
                    </m:oMath>
                  </m:oMathPara>
                </a14:m>
                <a:endParaRPr lang="en-US"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436E850-DE6A-4D8C-9F29-0C02BD8AD20B}"/>
                  </a:ext>
                </a:extLst>
              </p:cNvPr>
              <p:cNvSpPr txBox="1">
                <a:spLocks noRot="1" noChangeAspect="1" noMove="1" noResize="1" noEditPoints="1" noAdjustHandles="1" noChangeArrowheads="1" noChangeShapeType="1" noTextEdit="1"/>
              </p:cNvSpPr>
              <p:nvPr/>
            </p:nvSpPr>
            <p:spPr>
              <a:xfrm>
                <a:off x="3083326" y="2106525"/>
                <a:ext cx="3621119" cy="91589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FFA2DA47-580D-4D53-9F38-63B1B797EC60}"/>
                  </a:ext>
                </a:extLst>
              </p:cNvPr>
              <p:cNvSpPr txBox="1">
                <a:spLocks/>
              </p:cNvSpPr>
              <p:nvPr/>
            </p:nvSpPr>
            <p:spPr>
              <a:xfrm>
                <a:off x="251520" y="3284984"/>
                <a:ext cx="8244000" cy="115212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Question: what is the convolution of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e>
                    </m:d>
                  </m:oMath>
                </a14:m>
                <a:r>
                  <a:rPr lang="en-US" sz="2000" dirty="0">
                    <a:latin typeface="Arial" panose="020B0604020202020204" pitchFamily="34" charset="0"/>
                    <a:cs typeface="Arial" panose="020B0604020202020204" pitchFamily="34" charset="0"/>
                  </a:rPr>
                  <a:t> and </a:t>
                </a:r>
                <a14:m>
                  <m:oMath xmlns:m="http://schemas.openxmlformats.org/officeDocument/2006/math">
                    <m:d>
                      <m:dPr>
                        <m:ctrlPr>
                          <a:rPr lang="en-US" sz="2000" i="1">
                            <a:latin typeface="Cambria Math" panose="02040503050406030204" pitchFamily="18" charset="0"/>
                          </a:rPr>
                        </m:ctrlPr>
                      </m:dPr>
                      <m:e>
                        <m:r>
                          <a:rPr lang="fr-CH" sz="2000" b="0" i="1" smtClean="0">
                            <a:latin typeface="Cambria Math" panose="02040503050406030204" pitchFamily="18" charset="0"/>
                          </a:rPr>
                          <m:t>𝑔</m:t>
                        </m:r>
                        <m:r>
                          <a:rPr lang="en-US" sz="2000" i="1">
                            <a:latin typeface="Cambria Math" panose="02040503050406030204" pitchFamily="18" charset="0"/>
                          </a:rPr>
                          <m:t>∗</m:t>
                        </m:r>
                        <m:r>
                          <a:rPr lang="fr-CH" sz="2000" b="0" i="1" smtClean="0">
                            <a:latin typeface="Cambria Math" panose="02040503050406030204" pitchFamily="18" charset="0"/>
                          </a:rPr>
                          <m:t>𝑓</m:t>
                        </m:r>
                      </m:e>
                    </m:d>
                  </m:oMath>
                </a14:m>
                <a:r>
                  <a:rPr lang="en-US" sz="2000" dirty="0">
                    <a:latin typeface="Arial" panose="020B0604020202020204" pitchFamily="34" charset="0"/>
                    <a:cs typeface="Arial" panose="020B0604020202020204" pitchFamily="34" charset="0"/>
                  </a:rPr>
                  <a:t> in the example below. </a:t>
                </a:r>
              </a:p>
            </p:txBody>
          </p:sp>
        </mc:Choice>
        <mc:Fallback xmlns="">
          <p:sp>
            <p:nvSpPr>
              <p:cNvPr id="8" name="Title 1">
                <a:extLst>
                  <a:ext uri="{FF2B5EF4-FFF2-40B4-BE49-F238E27FC236}">
                    <a16:creationId xmlns:a16="http://schemas.microsoft.com/office/drawing/2014/main" id="{FFA2DA47-580D-4D53-9F38-63B1B797EC60}"/>
                  </a:ext>
                </a:extLst>
              </p:cNvPr>
              <p:cNvSpPr txBox="1">
                <a:spLocks noRot="1" noChangeAspect="1" noMove="1" noResize="1" noEditPoints="1" noAdjustHandles="1" noChangeArrowheads="1" noChangeShapeType="1" noTextEdit="1"/>
              </p:cNvSpPr>
              <p:nvPr/>
            </p:nvSpPr>
            <p:spPr>
              <a:xfrm>
                <a:off x="251520" y="3284984"/>
                <a:ext cx="8244000" cy="1152128"/>
              </a:xfrm>
              <a:prstGeom prst="rect">
                <a:avLst/>
              </a:prstGeom>
              <a:blipFill>
                <a:blip r:embed="rId5"/>
                <a:stretch>
                  <a:fillRect l="-739" t="-2646"/>
                </a:stretch>
              </a:blipFill>
            </p:spPr>
            <p:txBody>
              <a:bodyPr/>
              <a:lstStyle/>
              <a:p>
                <a:r>
                  <a:rPr lang="en-GB">
                    <a:noFill/>
                  </a:rPr>
                  <a:t> </a:t>
                </a:r>
              </a:p>
            </p:txBody>
          </p:sp>
        </mc:Fallback>
      </mc:AlternateContent>
      <p:pic>
        <p:nvPicPr>
          <p:cNvPr id="2" name="Picture 1"/>
          <p:cNvPicPr>
            <a:picLocks noChangeAspect="1"/>
          </p:cNvPicPr>
          <p:nvPr/>
        </p:nvPicPr>
        <p:blipFill rotWithShape="1">
          <a:blip r:embed="rId6"/>
          <a:srcRect t="33351" b="33298"/>
          <a:stretch/>
        </p:blipFill>
        <p:spPr>
          <a:xfrm>
            <a:off x="3349984" y="4062090"/>
            <a:ext cx="2740039" cy="2122811"/>
          </a:xfrm>
          <a:prstGeom prst="rect">
            <a:avLst/>
          </a:prstGeom>
        </p:spPr>
      </p:pic>
      <p:pic>
        <p:nvPicPr>
          <p:cNvPr id="6" name="Picture 5"/>
          <p:cNvPicPr>
            <a:picLocks noChangeAspect="1"/>
          </p:cNvPicPr>
          <p:nvPr/>
        </p:nvPicPr>
        <p:blipFill rotWithShape="1">
          <a:blip r:embed="rId6"/>
          <a:srcRect t="6038" b="68191"/>
          <a:stretch/>
        </p:blipFill>
        <p:spPr>
          <a:xfrm>
            <a:off x="251520" y="4239166"/>
            <a:ext cx="2736304" cy="1638106"/>
          </a:xfrm>
          <a:prstGeom prst="rect">
            <a:avLst/>
          </a:prstGeom>
        </p:spPr>
      </p:pic>
      <p:pic>
        <p:nvPicPr>
          <p:cNvPr id="9" name="Picture 8"/>
          <p:cNvPicPr>
            <a:picLocks noChangeAspect="1"/>
          </p:cNvPicPr>
          <p:nvPr/>
        </p:nvPicPr>
        <p:blipFill rotWithShape="1">
          <a:blip r:embed="rId6"/>
          <a:srcRect l="-1556" t="66924" r="1556" b="-275"/>
          <a:stretch/>
        </p:blipFill>
        <p:spPr>
          <a:xfrm>
            <a:off x="6152441" y="4077072"/>
            <a:ext cx="2740039" cy="2122811"/>
          </a:xfrm>
          <a:prstGeom prst="rect">
            <a:avLst/>
          </a:prstGeom>
        </p:spPr>
      </p:pic>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9730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dirty="0"/>
              <a:t>Outline</a:t>
            </a:r>
          </a:p>
        </p:txBody>
      </p:sp>
      <p:sp>
        <p:nvSpPr>
          <p:cNvPr id="10243" name="Rectangle 3"/>
          <p:cNvSpPr>
            <a:spLocks noGrp="1" noChangeArrowheads="1"/>
          </p:cNvSpPr>
          <p:nvPr>
            <p:ph type="body" idx="4294967295"/>
          </p:nvPr>
        </p:nvSpPr>
        <p:spPr>
          <a:xfrm>
            <a:off x="611560" y="1412875"/>
            <a:ext cx="8532440" cy="4824413"/>
          </a:xfrm>
        </p:spPr>
        <p:txBody>
          <a:bodyPr/>
          <a:lstStyle/>
          <a:p>
            <a:pPr>
              <a:defRPr/>
            </a:pPr>
            <a:r>
              <a:rPr lang="en-GB" dirty="0"/>
              <a:t>Set the scene</a:t>
            </a:r>
          </a:p>
          <a:p>
            <a:pPr>
              <a:defRPr/>
            </a:pPr>
            <a:r>
              <a:rPr lang="en-GB" dirty="0"/>
              <a:t>Time vs frequency domains</a:t>
            </a:r>
          </a:p>
          <a:p>
            <a:pPr>
              <a:defRPr/>
            </a:pPr>
            <a:r>
              <a:rPr lang="en-GB" dirty="0"/>
              <a:t>Negative frequencies</a:t>
            </a:r>
          </a:p>
          <a:p>
            <a:pPr>
              <a:defRPr/>
            </a:pPr>
            <a:r>
              <a:rPr lang="en-US" dirty="0"/>
              <a:t>Another fundamental tool: convolution</a:t>
            </a:r>
          </a:p>
          <a:p>
            <a:pPr>
              <a:defRPr/>
            </a:pPr>
            <a:r>
              <a:rPr lang="en-GB" dirty="0"/>
              <a:t>Sampling =&gt; </a:t>
            </a:r>
            <a:r>
              <a:rPr lang="en-GB" sz="2400" dirty="0"/>
              <a:t>conversion continuous to discrete time signal</a:t>
            </a:r>
          </a:p>
          <a:p>
            <a:pPr>
              <a:defRPr/>
            </a:pPr>
            <a:r>
              <a:rPr lang="en-GB" dirty="0"/>
              <a:t>Aliasing demo</a:t>
            </a:r>
          </a:p>
          <a:p>
            <a:pPr>
              <a:defRPr/>
            </a:pPr>
            <a:r>
              <a:rPr lang="en-GB" dirty="0"/>
              <a:t>Anti-aliasing demo </a:t>
            </a:r>
          </a:p>
          <a:p>
            <a:pPr>
              <a:defRPr/>
            </a:pPr>
            <a:endParaRPr lang="en-GB" dirty="0"/>
          </a:p>
          <a:p>
            <a:pPr marL="0" indent="0" eaLnBrk="1" hangingPunct="1">
              <a:buNone/>
              <a:defRPr/>
            </a:pPr>
            <a:endParaRPr lang="en-GB" dirty="0"/>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24793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C4DFAC16-DDFE-43DA-8FB8-C004091F26F9}"/>
                  </a:ext>
                </a:extLst>
              </p:cNvPr>
              <p:cNvSpPr txBox="1">
                <a:spLocks/>
              </p:cNvSpPr>
              <p:nvPr/>
            </p:nvSpPr>
            <p:spPr>
              <a:xfrm>
                <a:off x="683568" y="1282042"/>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Given two signals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latin typeface="Arial" panose="020B0604020202020204" pitchFamily="34" charset="0"/>
                    <a:cs typeface="Arial" panose="020B0604020202020204" pitchFamily="34" charset="0"/>
                  </a:rPr>
                  <a:t>, their </a:t>
                </a:r>
                <a:r>
                  <a:rPr lang="en-US" sz="2000" b="1" dirty="0">
                    <a:latin typeface="Arial" panose="020B0604020202020204" pitchFamily="34" charset="0"/>
                    <a:cs typeface="Arial" panose="020B0604020202020204" pitchFamily="34" charset="0"/>
                  </a:rPr>
                  <a:t>convolution</a:t>
                </a:r>
                <a:r>
                  <a:rPr lang="en-US" sz="2000" dirty="0">
                    <a:latin typeface="Arial" panose="020B0604020202020204" pitchFamily="34" charset="0"/>
                    <a:cs typeface="Arial" panose="020B0604020202020204" pitchFamily="34" charset="0"/>
                  </a:rPr>
                  <a:t> is defined as:</a:t>
                </a:r>
              </a:p>
              <a:p>
                <a:endParaRPr lang="en-US" sz="2000" dirty="0">
                  <a:latin typeface="Arial" panose="020B0604020202020204" pitchFamily="34" charset="0"/>
                  <a:cs typeface="Arial" panose="020B0604020202020204" pitchFamily="34" charset="0"/>
                </a:endParaRPr>
              </a:p>
            </p:txBody>
          </p:sp>
        </mc:Choice>
        <mc:Fallback xmlns="">
          <p:sp>
            <p:nvSpPr>
              <p:cNvPr id="3" name="Title 1">
                <a:extLst>
                  <a:ext uri="{FF2B5EF4-FFF2-40B4-BE49-F238E27FC236}">
                    <a16:creationId xmlns:a16="http://schemas.microsoft.com/office/drawing/2014/main" id="{C4DFAC16-DDFE-43DA-8FB8-C004091F26F9}"/>
                  </a:ext>
                </a:extLst>
              </p:cNvPr>
              <p:cNvSpPr txBox="1">
                <a:spLocks noRot="1" noChangeAspect="1" noMove="1" noResize="1" noEditPoints="1" noAdjustHandles="1" noChangeArrowheads="1" noChangeShapeType="1" noTextEdit="1"/>
              </p:cNvSpPr>
              <p:nvPr/>
            </p:nvSpPr>
            <p:spPr>
              <a:xfrm>
                <a:off x="683568" y="1282042"/>
                <a:ext cx="8244000" cy="743508"/>
              </a:xfrm>
              <a:prstGeom prst="rect">
                <a:avLst/>
              </a:prstGeom>
              <a:blipFill>
                <a:blip r:embed="rId3"/>
                <a:stretch>
                  <a:fillRect l="-740" t="-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36E850-DE6A-4D8C-9F29-0C02BD8AD20B}"/>
                  </a:ext>
                </a:extLst>
              </p:cNvPr>
              <p:cNvSpPr txBox="1"/>
              <p:nvPr/>
            </p:nvSpPr>
            <p:spPr>
              <a:xfrm>
                <a:off x="3083326" y="2106525"/>
                <a:ext cx="3621119" cy="915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𝑔</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i="1" smtClean="0">
                          <a:latin typeface="Cambria Math" panose="02040503050406030204" pitchFamily="18" charset="0"/>
                        </a:rPr>
                        <m:t>≝</m:t>
                      </m:r>
                      <m:nary>
                        <m:naryPr>
                          <m:limLoc m:val="undOvr"/>
                          <m:grow m:val="on"/>
                          <m:ctrlPr>
                            <a:rPr lang="en-US" sz="2000" i="1" dirty="0" smtClean="0">
                              <a:latin typeface="Cambria Math" panose="02040503050406030204" pitchFamily="18" charset="0"/>
                            </a:rPr>
                          </m:ctrlPr>
                        </m:naryPr>
                        <m:sub>
                          <m:r>
                            <a:rPr lang="en-US" sz="2000" i="0" dirty="0">
                              <a:latin typeface="Cambria Math" panose="02040503050406030204" pitchFamily="18" charset="0"/>
                            </a:rPr>
                            <m:t>−∞</m:t>
                          </m:r>
                        </m:sub>
                        <m:sup>
                          <m:r>
                            <a:rPr lang="en-US" sz="2000" i="0" dirty="0">
                              <a:latin typeface="Cambria Math" panose="02040503050406030204" pitchFamily="18" charset="0"/>
                            </a:rPr>
                            <m:t>+∞</m:t>
                          </m:r>
                        </m:sup>
                        <m:e>
                          <m:r>
                            <a:rPr lang="en-US" sz="2000" b="0" i="1" dirty="0" smtClean="0">
                              <a:latin typeface="Cambria Math" panose="02040503050406030204" pitchFamily="18" charset="0"/>
                            </a:rPr>
                            <m:t>𝑓</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𝑔</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𝑡</m:t>
                              </m:r>
                              <m:r>
                                <a:rPr lang="en-US" sz="2000" b="0" i="1" dirty="0" smtClean="0">
                                  <a:latin typeface="Cambria Math" panose="02040503050406030204" pitchFamily="18" charset="0"/>
                                </a:rPr>
                                <m:t>−</m:t>
                              </m:r>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𝑑</m:t>
                          </m:r>
                          <m:r>
                            <a:rPr lang="en-US" sz="2000" b="0" i="1" dirty="0" smtClean="0">
                              <a:latin typeface="Cambria Math" panose="02040503050406030204" pitchFamily="18" charset="0"/>
                            </a:rPr>
                            <m:t>𝜏</m:t>
                          </m:r>
                        </m:e>
                      </m:nary>
                    </m:oMath>
                  </m:oMathPara>
                </a14:m>
                <a:endParaRPr lang="en-US"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436E850-DE6A-4D8C-9F29-0C02BD8AD20B}"/>
                  </a:ext>
                </a:extLst>
              </p:cNvPr>
              <p:cNvSpPr txBox="1">
                <a:spLocks noRot="1" noChangeAspect="1" noMove="1" noResize="1" noEditPoints="1" noAdjustHandles="1" noChangeArrowheads="1" noChangeShapeType="1" noTextEdit="1"/>
              </p:cNvSpPr>
              <p:nvPr/>
            </p:nvSpPr>
            <p:spPr>
              <a:xfrm>
                <a:off x="3083326" y="2106525"/>
                <a:ext cx="3621119" cy="915892"/>
              </a:xfrm>
              <a:prstGeom prst="rect">
                <a:avLst/>
              </a:prstGeom>
              <a:blipFill>
                <a:blip r:embed="rId4"/>
                <a:stretch>
                  <a:fillRect/>
                </a:stretch>
              </a:blipFill>
            </p:spPr>
            <p:txBody>
              <a:bodyPr/>
              <a:lstStyle/>
              <a:p>
                <a:r>
                  <a:rPr lang="en-GB">
                    <a:noFill/>
                  </a:rPr>
                  <a:t> </a:t>
                </a:r>
              </a:p>
            </p:txBody>
          </p:sp>
        </mc:Fallback>
      </mc:AlternateContent>
      <p:pic>
        <p:nvPicPr>
          <p:cNvPr id="5" name="Picture 2">
            <a:extLst>
              <a:ext uri="{FF2B5EF4-FFF2-40B4-BE49-F238E27FC236}">
                <a16:creationId xmlns:a16="http://schemas.microsoft.com/office/drawing/2014/main" id="{EFABE95B-AE7C-48E4-B6F7-7A1F4ADBA8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3227188"/>
            <a:ext cx="4457700" cy="1400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FFA2DA47-580D-4D53-9F38-63B1B797EC60}"/>
                  </a:ext>
                </a:extLst>
              </p:cNvPr>
              <p:cNvSpPr txBox="1">
                <a:spLocks/>
              </p:cNvSpPr>
              <p:nvPr/>
            </p:nvSpPr>
            <p:spPr>
              <a:xfrm>
                <a:off x="395536" y="4797152"/>
                <a:ext cx="8244000" cy="115212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Intuition: the convolution is a </a:t>
                </a:r>
                <a:r>
                  <a:rPr lang="en-US" sz="2000" b="1" dirty="0">
                    <a:latin typeface="Arial" panose="020B0604020202020204" pitchFamily="34" charset="0"/>
                    <a:cs typeface="Arial" panose="020B0604020202020204" pitchFamily="34" charset="0"/>
                  </a:rPr>
                  <a:t>pattern search</a:t>
                </a:r>
                <a:r>
                  <a:rPr lang="en-US" sz="2000" dirty="0">
                    <a:latin typeface="Arial" panose="020B0604020202020204" pitchFamily="34" charset="0"/>
                    <a:cs typeface="Arial" panose="020B0604020202020204" pitchFamily="34" charset="0"/>
                  </a:rPr>
                  <a:t>.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e>
                    </m:d>
                  </m:oMath>
                </a14:m>
                <a:r>
                  <a:rPr lang="en-US" sz="2000" dirty="0">
                    <a:latin typeface="Arial" panose="020B0604020202020204" pitchFamily="34" charset="0"/>
                    <a:cs typeface="Arial" panose="020B0604020202020204" pitchFamily="34" charset="0"/>
                  </a:rPr>
                  <a:t> search if </a:t>
                </a:r>
                <a14:m>
                  <m:oMath xmlns:m="http://schemas.openxmlformats.org/officeDocument/2006/math">
                    <m:r>
                      <a:rPr lang="en-US" sz="2000" b="0" i="1" smtClean="0">
                        <a:latin typeface="Cambria Math" panose="02040503050406030204" pitchFamily="18" charset="0"/>
                      </a:rPr>
                      <m:t>𝑓</m:t>
                    </m:r>
                  </m:oMath>
                </a14:m>
                <a:r>
                  <a:rPr lang="en-US" sz="2000" dirty="0">
                    <a:latin typeface="Arial" panose="020B0604020202020204" pitchFamily="34" charset="0"/>
                    <a:cs typeface="Arial" panose="020B0604020202020204" pitchFamily="34" charset="0"/>
                  </a:rPr>
                  <a:t> has some similarities to </a:t>
                </a:r>
                <a14:m>
                  <m:oMath xmlns:m="http://schemas.openxmlformats.org/officeDocument/2006/math">
                    <m:r>
                      <a:rPr lang="en-US" sz="2000" i="1" dirty="0">
                        <a:latin typeface="Cambria Math" panose="02040503050406030204" pitchFamily="18" charset="0"/>
                      </a:rPr>
                      <m:t>𝑔</m:t>
                    </m:r>
                  </m:oMath>
                </a14:m>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when</a:t>
                </a:r>
                <a:r>
                  <a:rPr lang="en-US" sz="2000" dirty="0">
                    <a:latin typeface="Arial" panose="020B0604020202020204" pitchFamily="34" charset="0"/>
                    <a:cs typeface="Arial" panose="020B0604020202020204" pitchFamily="34" charset="0"/>
                  </a:rPr>
                  <a:t>. The time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at which the convolution peaks is the time when </a:t>
                </a:r>
                <a14:m>
                  <m:oMath xmlns:m="http://schemas.openxmlformats.org/officeDocument/2006/math">
                    <m:r>
                      <a:rPr lang="en-US" sz="2000" i="1">
                        <a:latin typeface="Cambria Math" panose="02040503050406030204" pitchFamily="18" charset="0"/>
                      </a:rPr>
                      <m:t>𝑓</m:t>
                    </m:r>
                  </m:oMath>
                </a14:m>
                <a:r>
                  <a:rPr lang="en-US" sz="2000" dirty="0">
                    <a:latin typeface="Arial" panose="020B0604020202020204" pitchFamily="34" charset="0"/>
                    <a:cs typeface="Arial" panose="020B0604020202020204" pitchFamily="34" charset="0"/>
                  </a:rPr>
                  <a:t> has more similarities to </a:t>
                </a:r>
                <a14:m>
                  <m:oMath xmlns:m="http://schemas.openxmlformats.org/officeDocument/2006/math">
                    <m:r>
                      <a:rPr lang="en-US" sz="2000" i="1" dirty="0">
                        <a:latin typeface="Cambria Math" panose="02040503050406030204" pitchFamily="18" charset="0"/>
                      </a:rPr>
                      <m:t>𝑔</m:t>
                    </m:r>
                  </m:oMath>
                </a14:m>
                <a:r>
                  <a:rPr lang="en-US" sz="2000" dirty="0">
                    <a:latin typeface="Arial" panose="020B0604020202020204" pitchFamily="34" charset="0"/>
                    <a:cs typeface="Arial" panose="020B0604020202020204" pitchFamily="34" charset="0"/>
                  </a:rPr>
                  <a:t>. </a:t>
                </a:r>
              </a:p>
            </p:txBody>
          </p:sp>
        </mc:Choice>
        <mc:Fallback xmlns="">
          <p:sp>
            <p:nvSpPr>
              <p:cNvPr id="8" name="Title 1">
                <a:extLst>
                  <a:ext uri="{FF2B5EF4-FFF2-40B4-BE49-F238E27FC236}">
                    <a16:creationId xmlns:a16="http://schemas.microsoft.com/office/drawing/2014/main" id="{FFA2DA47-580D-4D53-9F38-63B1B797EC60}"/>
                  </a:ext>
                </a:extLst>
              </p:cNvPr>
              <p:cNvSpPr txBox="1">
                <a:spLocks noRot="1" noChangeAspect="1" noMove="1" noResize="1" noEditPoints="1" noAdjustHandles="1" noChangeArrowheads="1" noChangeShapeType="1" noTextEdit="1"/>
              </p:cNvSpPr>
              <p:nvPr/>
            </p:nvSpPr>
            <p:spPr>
              <a:xfrm>
                <a:off x="395536" y="4797152"/>
                <a:ext cx="8244000" cy="1152128"/>
              </a:xfrm>
              <a:prstGeom prst="rect">
                <a:avLst/>
              </a:prstGeom>
              <a:blipFill>
                <a:blip r:embed="rId6"/>
                <a:stretch>
                  <a:fillRect l="-814" t="-2646"/>
                </a:stretch>
              </a:blipFill>
            </p:spPr>
            <p:txBody>
              <a:bodyPr/>
              <a:lstStyle/>
              <a:p>
                <a:r>
                  <a:rPr lang="en-GB">
                    <a:noFill/>
                  </a:rPr>
                  <a:t> </a:t>
                </a:r>
              </a:p>
            </p:txBody>
          </p:sp>
        </mc:Fallback>
      </mc:AlternateContent>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01251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4057F93-3BF3-47B6-92E3-EC2982E1EB18}"/>
                  </a:ext>
                </a:extLst>
              </p:cNvPr>
              <p:cNvSpPr txBox="1"/>
              <p:nvPr/>
            </p:nvSpPr>
            <p:spPr>
              <a:xfrm>
                <a:off x="3018084" y="1484784"/>
                <a:ext cx="3258584" cy="8242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e>
                      </m:d>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i="1" smtClean="0">
                          <a:latin typeface="Cambria Math" panose="02040503050406030204" pitchFamily="18" charset="0"/>
                        </a:rPr>
                        <m:t>≝</m:t>
                      </m:r>
                      <m:nary>
                        <m:naryPr>
                          <m:limLoc m:val="undOvr"/>
                          <m:grow m:val="on"/>
                          <m:ctrlPr>
                            <a:rPr lang="en-US" i="1" dirty="0" smtClean="0">
                              <a:latin typeface="Cambria Math" panose="02040503050406030204" pitchFamily="18" charset="0"/>
                            </a:rPr>
                          </m:ctrlPr>
                        </m:naryPr>
                        <m:sub>
                          <m:r>
                            <a:rPr lang="en-US" i="0" dirty="0">
                              <a:latin typeface="Cambria Math" panose="02040503050406030204" pitchFamily="18" charset="0"/>
                            </a:rPr>
                            <m:t>−∞</m:t>
                          </m:r>
                        </m:sub>
                        <m:sup>
                          <m:r>
                            <a:rPr lang="en-US" i="0" dirty="0">
                              <a:latin typeface="Cambria Math" panose="02040503050406030204" pitchFamily="18" charset="0"/>
                            </a:rPr>
                            <m:t>+∞</m:t>
                          </m:r>
                        </m:sup>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𝜏</m:t>
                              </m:r>
                            </m:e>
                          </m:d>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𝜏</m:t>
                              </m:r>
                            </m:e>
                          </m:d>
                          <m:r>
                            <a:rPr lang="en-US" b="0" i="1" dirty="0" smtClean="0">
                              <a:latin typeface="Cambria Math" panose="02040503050406030204" pitchFamily="18" charset="0"/>
                            </a:rPr>
                            <m:t>𝑑</m:t>
                          </m:r>
                          <m:r>
                            <a:rPr lang="en-US" b="0" i="1" dirty="0" smtClean="0">
                              <a:latin typeface="Cambria Math" panose="02040503050406030204" pitchFamily="18" charset="0"/>
                            </a:rPr>
                            <m:t>𝜏</m:t>
                          </m:r>
                        </m:e>
                      </m:nary>
                    </m:oMath>
                  </m:oMathPara>
                </a14:m>
                <a:endParaRPr lang="en-US" dirty="0"/>
              </a:p>
            </p:txBody>
          </p:sp>
        </mc:Choice>
        <mc:Fallback xmlns="">
          <p:sp>
            <p:nvSpPr>
              <p:cNvPr id="4" name="TextBox 3">
                <a:extLst>
                  <a:ext uri="{FF2B5EF4-FFF2-40B4-BE49-F238E27FC236}">
                    <a16:creationId xmlns:a16="http://schemas.microsoft.com/office/drawing/2014/main" id="{E4057F93-3BF3-47B6-92E3-EC2982E1EB18}"/>
                  </a:ext>
                </a:extLst>
              </p:cNvPr>
              <p:cNvSpPr txBox="1">
                <a:spLocks noRot="1" noChangeAspect="1" noMove="1" noResize="1" noEditPoints="1" noAdjustHandles="1" noChangeArrowheads="1" noChangeShapeType="1" noTextEdit="1"/>
              </p:cNvSpPr>
              <p:nvPr/>
            </p:nvSpPr>
            <p:spPr>
              <a:xfrm>
                <a:off x="3018084" y="1484784"/>
                <a:ext cx="3258584" cy="824200"/>
              </a:xfrm>
              <a:prstGeom prst="rect">
                <a:avLst/>
              </a:prstGeom>
              <a:blipFill>
                <a:blip r:embed="rId2"/>
                <a:stretch>
                  <a:fillRect/>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B413DEBD-A055-4EF4-BA34-5B670F847DDF}"/>
              </a:ext>
            </a:extLst>
          </p:cNvPr>
          <p:cNvSpPr txBox="1">
            <a:spLocks/>
          </p:cNvSpPr>
          <p:nvPr/>
        </p:nvSpPr>
        <p:spPr>
          <a:xfrm>
            <a:off x="602400" y="2571750"/>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Convolution theorem: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853734-AFC1-4349-8B35-1EC7F059E264}"/>
                  </a:ext>
                </a:extLst>
              </p:cNvPr>
              <p:cNvSpPr txBox="1"/>
              <p:nvPr/>
            </p:nvSpPr>
            <p:spPr>
              <a:xfrm>
                <a:off x="2993914" y="3429293"/>
                <a:ext cx="3414653" cy="307777"/>
              </a:xfrm>
              <a:prstGeom prst="rect">
                <a:avLst/>
              </a:prstGeom>
              <a:noFill/>
            </p:spPr>
            <p:txBody>
              <a:bodyPr wrap="none" lIns="0" tIns="0" rIns="0" bIns="0" rtlCol="0">
                <a:spAutoFit/>
              </a:bodyPr>
              <a:lstStyle/>
              <a:p>
                <a:r>
                  <a:rPr lang="en-US" sz="2000" dirty="0">
                    <a:latin typeface="Arial" panose="020B0604020202020204" pitchFamily="34" charset="0"/>
                    <a:cs typeface="Arial" panose="020B0604020202020204" pitchFamily="34" charset="0"/>
                  </a:rPr>
                  <a:t>ℱ[</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e>
                    </m:d>
                    <m:d>
                      <m:dPr>
                        <m:ctrlPr>
                          <a:rPr lang="en-US" sz="2000" i="1" smtClean="0">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m:t>
                    </m:r>
                    <m:r>
                      <m:rPr>
                        <m:nor/>
                      </m:rPr>
                      <a:rPr lang="en-US" sz="2000" dirty="0">
                        <a:latin typeface="Arial" panose="020B0604020202020204" pitchFamily="34" charset="0"/>
                        <a:cs typeface="Arial" panose="020B0604020202020204" pitchFamily="34" charset="0"/>
                      </a:rPr>
                      <m:t>ℱ</m:t>
                    </m:r>
                    <m:r>
                      <m:rPr>
                        <m:nor/>
                      </m:rPr>
                      <a:rPr lang="en-US" sz="2000" b="0" i="0" dirty="0" smtClean="0">
                        <a:latin typeface="Arial" panose="020B0604020202020204" pitchFamily="34" charset="0"/>
                        <a:cs typeface="Arial" panose="020B0604020202020204" pitchFamily="34"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r>
                      <m:rPr>
                        <m:nor/>
                      </m:rPr>
                      <a:rPr lang="en-US" sz="2000" b="0" i="0" dirty="0" smtClean="0">
                        <a:latin typeface="Arial" panose="020B0604020202020204" pitchFamily="34" charset="0"/>
                        <a:cs typeface="Arial" panose="020B0604020202020204" pitchFamily="34" charset="0"/>
                      </a:rPr>
                      <m:t>]</m:t>
                    </m:r>
                  </m:oMath>
                </a14:m>
                <a:r>
                  <a:rPr lang="en-US" sz="2000" dirty="0">
                    <a:latin typeface="Arial" panose="020B0604020202020204" pitchFamily="34" charset="0"/>
                    <a:cs typeface="Arial" panose="020B0604020202020204" pitchFamily="34" charset="0"/>
                  </a:rPr>
                  <a:t> </a:t>
                </a:r>
                <a14:m>
                  <m:oMath xmlns:m="http://schemas.openxmlformats.org/officeDocument/2006/math">
                    <m:r>
                      <m:rPr>
                        <m:nor/>
                      </m:rPr>
                      <a:rPr lang="en-US" sz="2000" dirty="0">
                        <a:latin typeface="Arial" panose="020B0604020202020204" pitchFamily="34" charset="0"/>
                        <a:cs typeface="Arial" panose="020B0604020202020204" pitchFamily="34" charset="0"/>
                      </a:rPr>
                      <m:t>ℱ</m:t>
                    </m:r>
                    <m:r>
                      <m:rPr>
                        <m:nor/>
                      </m:rPr>
                      <a:rPr lang="en-US" sz="2000" dirty="0">
                        <a:latin typeface="Arial" panose="020B0604020202020204" pitchFamily="34" charset="0"/>
                        <a:cs typeface="Arial" panose="020B0604020202020204" pitchFamily="34" charset="0"/>
                      </a:rPr>
                      <m:t>[</m:t>
                    </m:r>
                    <m:r>
                      <a:rPr lang="en-US" sz="2000" b="0" i="1" dirty="0" smtClean="0">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r>
                      <m:rPr>
                        <m:nor/>
                      </m:rPr>
                      <a:rPr lang="en-US" sz="2000" dirty="0">
                        <a:latin typeface="Arial" panose="020B0604020202020204" pitchFamily="34" charset="0"/>
                        <a:cs typeface="Arial" panose="020B0604020202020204" pitchFamily="34" charset="0"/>
                      </a:rPr>
                      <m:t>]</m:t>
                    </m:r>
                  </m:oMath>
                </a14:m>
                <a:endParaRPr lang="en-US" sz="2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B853734-AFC1-4349-8B35-1EC7F059E264}"/>
                  </a:ext>
                </a:extLst>
              </p:cNvPr>
              <p:cNvSpPr txBox="1">
                <a:spLocks noRot="1" noChangeAspect="1" noMove="1" noResize="1" noEditPoints="1" noAdjustHandles="1" noChangeArrowheads="1" noChangeShapeType="1" noTextEdit="1"/>
              </p:cNvSpPr>
              <p:nvPr/>
            </p:nvSpPr>
            <p:spPr>
              <a:xfrm>
                <a:off x="2993914" y="3429293"/>
                <a:ext cx="3414653" cy="307777"/>
              </a:xfrm>
              <a:prstGeom prst="rect">
                <a:avLst/>
              </a:prstGeom>
              <a:blipFill>
                <a:blip r:embed="rId3"/>
                <a:stretch>
                  <a:fillRect l="-4464" t="-26000" r="-2679" b="-52000"/>
                </a:stretch>
              </a:blipFill>
            </p:spPr>
            <p:txBody>
              <a:bodyPr/>
              <a:lstStyle/>
              <a:p>
                <a:r>
                  <a:rPr lang="en-GB">
                    <a:noFill/>
                  </a:rPr>
                  <a:t> </a:t>
                </a:r>
              </a:p>
            </p:txBody>
          </p:sp>
        </mc:Fallback>
      </mc:AlternateContent>
      <p:sp>
        <p:nvSpPr>
          <p:cNvPr id="8" name="Title 1">
            <a:extLst>
              <a:ext uri="{FF2B5EF4-FFF2-40B4-BE49-F238E27FC236}">
                <a16:creationId xmlns:a16="http://schemas.microsoft.com/office/drawing/2014/main" id="{C8BE05C4-6B90-4845-AA39-11BF892155E6}"/>
              </a:ext>
            </a:extLst>
          </p:cNvPr>
          <p:cNvSpPr txBox="1">
            <a:spLocks/>
          </p:cNvSpPr>
          <p:nvPr/>
        </p:nvSpPr>
        <p:spPr>
          <a:xfrm>
            <a:off x="525376" y="4509120"/>
            <a:ext cx="8244000" cy="74350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Very handy results that shows that the Fourier transform of the convolution of two functions is equal to the product of the Fourier transforms of the individual functions. </a:t>
            </a:r>
          </a:p>
          <a:p>
            <a:endParaRPr lang="en-US" sz="2000" dirty="0">
              <a:latin typeface="Arial" panose="020B0604020202020204" pitchFamily="34" charset="0"/>
              <a:cs typeface="Arial" panose="020B0604020202020204" pitchFamily="34" charset="0"/>
            </a:endParaRPr>
          </a:p>
        </p:txBody>
      </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8934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3" name="Title 1">
            <a:extLst>
              <a:ext uri="{FF2B5EF4-FFF2-40B4-BE49-F238E27FC236}">
                <a16:creationId xmlns:a16="http://schemas.microsoft.com/office/drawing/2014/main" id="{B54E0DCD-EB51-4523-BA55-15E909FCB773}"/>
              </a:ext>
            </a:extLst>
          </p:cNvPr>
          <p:cNvSpPr txBox="1">
            <a:spLocks/>
          </p:cNvSpPr>
          <p:nvPr/>
        </p:nvSpPr>
        <p:spPr>
          <a:xfrm>
            <a:off x="467544" y="1988840"/>
            <a:ext cx="4176464" cy="3394472"/>
          </a:xfrm>
          <a:prstGeom prst="rect">
            <a:avLst/>
          </a:prstGeom>
        </p:spPr>
        <p:txBody>
          <a:bodyPr vert="horz" lIns="91440" tIns="45720" rIns="91440" bIns="45720" rtlCol="0">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spcBef>
                <a:spcPct val="20000"/>
              </a:spcBef>
              <a:buClr>
                <a:srgbClr val="FF0000"/>
              </a:buClr>
              <a:buSzPct val="80000"/>
              <a:buFont typeface="Wingdings" pitchFamily="2" charset="2"/>
              <a:buChar char=""/>
            </a:pPr>
            <a:r>
              <a:rPr lang="en-US" sz="2000" dirty="0">
                <a:latin typeface="Arial" panose="020B0604020202020204" pitchFamily="34" charset="0"/>
                <a:ea typeface="+mn-ea"/>
                <a:cs typeface="Arial" panose="020B0604020202020204" pitchFamily="34" charset="0"/>
              </a:rPr>
              <a:t> All the measurement we are interested in (light intensities, temperature, acoustic shockwaves…) are all continuous signals. </a:t>
            </a:r>
          </a:p>
          <a:p>
            <a:pPr>
              <a:spcBef>
                <a:spcPct val="20000"/>
              </a:spcBef>
              <a:buClr>
                <a:srgbClr val="FF0000"/>
              </a:buClr>
              <a:buSzPct val="80000"/>
              <a:buFont typeface="Wingdings" pitchFamily="2" charset="2"/>
              <a:buChar char=""/>
            </a:pPr>
            <a:endParaRPr lang="en-US" sz="2000" dirty="0">
              <a:latin typeface="Arial" panose="020B0604020202020204" pitchFamily="34" charset="0"/>
              <a:ea typeface="+mn-ea"/>
              <a:cs typeface="Arial" panose="020B0604020202020204" pitchFamily="34" charset="0"/>
            </a:endParaRPr>
          </a:p>
          <a:p>
            <a:pPr>
              <a:spcBef>
                <a:spcPct val="20000"/>
              </a:spcBef>
              <a:buClr>
                <a:srgbClr val="FF0000"/>
              </a:buClr>
              <a:buSzPct val="80000"/>
              <a:buFont typeface="Wingdings" pitchFamily="2" charset="2"/>
              <a:buChar char=""/>
            </a:pPr>
            <a:r>
              <a:rPr lang="en-US" sz="2000" dirty="0">
                <a:latin typeface="Arial" panose="020B0604020202020204" pitchFamily="34" charset="0"/>
                <a:ea typeface="+mn-ea"/>
                <a:cs typeface="Arial" panose="020B0604020202020204" pitchFamily="34" charset="0"/>
              </a:rPr>
              <a:t> However, we want to take advantage of the digital electronics, that can only process discrete signals. </a:t>
            </a:r>
          </a:p>
        </p:txBody>
      </p:sp>
      <p:pic>
        <p:nvPicPr>
          <p:cNvPr id="4" name="Picture 2" descr="https://steemitimages.com/640x0/!%5bSignal_Sampling.png%5d(https:/steemitimages.com/DQmNwjKu4tpgr5QwWN9usRHWK8QrPM7B71Pves9AwreEfHa/Signal_Sampling.png))">
            <a:extLst>
              <a:ext uri="{FF2B5EF4-FFF2-40B4-BE49-F238E27FC236}">
                <a16:creationId xmlns:a16="http://schemas.microsoft.com/office/drawing/2014/main" id="{4326E90A-B230-4259-AC2F-1837CF37F8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024" y="2119184"/>
            <a:ext cx="4038600" cy="2619632"/>
          </a:xfrm>
          <a:prstGeom prst="rect">
            <a:avLst/>
          </a:prstGeom>
          <a:solidFill>
            <a:srgbClr val="FFFFFF"/>
          </a:solidFill>
        </p:spPr>
      </p:pic>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216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EF2308-3A23-4277-818D-BFC3B106CFF8}"/>
              </a:ext>
            </a:extLst>
          </p:cNvPr>
          <p:cNvSpPr txBox="1">
            <a:spLocks/>
          </p:cNvSpPr>
          <p:nvPr/>
        </p:nvSpPr>
        <p:spPr>
          <a:xfrm>
            <a:off x="549442" y="1428751"/>
            <a:ext cx="7908758" cy="990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Sampling allows the use of modern digital electronics to process, record, transmit, store, and retrieve continuous signals.</a:t>
            </a:r>
          </a:p>
          <a:p>
            <a:endParaRPr lang="en-US" sz="2000" dirty="0">
              <a:latin typeface="Arial" panose="020B0604020202020204" pitchFamily="34" charset="0"/>
              <a:cs typeface="Arial" panose="020B0604020202020204" pitchFamily="34" charset="0"/>
            </a:endParaRPr>
          </a:p>
        </p:txBody>
      </p:sp>
      <p:pic>
        <p:nvPicPr>
          <p:cNvPr id="4" name="Picture 2" descr="https://steemitimages.com/640x0/!%5bSignal_Sampling.png%5d(https:/steemitimages.com/DQmNwjKu4tpgr5QwWN9usRHWK8QrPM7B71Pves9AwreEfHa/Signal_Sampling.png))">
            <a:extLst>
              <a:ext uri="{FF2B5EF4-FFF2-40B4-BE49-F238E27FC236}">
                <a16:creationId xmlns:a16="http://schemas.microsoft.com/office/drawing/2014/main" id="{DF7EBA70-EAC9-43E4-9C31-36102AA57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249" y="2428040"/>
            <a:ext cx="4477859" cy="290455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505998D0-054F-4867-8E2C-CFB5C92C85C4}"/>
              </a:ext>
            </a:extLst>
          </p:cNvPr>
          <p:cNvSpPr txBox="1">
            <a:spLocks/>
          </p:cNvSpPr>
          <p:nvPr/>
        </p:nvSpPr>
        <p:spPr>
          <a:xfrm>
            <a:off x="467544" y="2391261"/>
            <a:ext cx="4876800" cy="2637858"/>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Pictures, digital cameral, printers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Audio: MP3, wav, smartphones…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Video: MP4, </a:t>
            </a:r>
            <a:r>
              <a:rPr lang="en-US" dirty="0" err="1">
                <a:latin typeface="Arial" panose="020B0604020202020204" pitchFamily="34" charset="0"/>
                <a:cs typeface="Arial" panose="020B0604020202020204" pitchFamily="34" charset="0"/>
              </a:rPr>
              <a:t>avi</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Everything we can find on the web</a:t>
            </a:r>
          </a:p>
        </p:txBody>
      </p:sp>
      <p:sp>
        <p:nvSpPr>
          <p:cNvPr id="6" name="Rectangle 5">
            <a:extLst>
              <a:ext uri="{FF2B5EF4-FFF2-40B4-BE49-F238E27FC236}">
                <a16:creationId xmlns:a16="http://schemas.microsoft.com/office/drawing/2014/main" id="{57FF3616-0C62-47D3-B04D-A9110E56A621}"/>
              </a:ext>
            </a:extLst>
          </p:cNvPr>
          <p:cNvSpPr/>
          <p:nvPr/>
        </p:nvSpPr>
        <p:spPr>
          <a:xfrm>
            <a:off x="683568" y="5293657"/>
            <a:ext cx="6689558"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Thus, there is a huge interest in understanding how to take a continuous time signal and turn it into a discrete representation</a:t>
            </a:r>
          </a:p>
        </p:txBody>
      </p:sp>
      <p:sp>
        <p:nvSpPr>
          <p:cNvPr id="10"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7"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6432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teemitimages.com/640x0/!%5bSignal_Sampling.png%5d(https:/steemitimages.com/DQmNwjKu4tpgr5QwWN9usRHWK8QrPM7B71Pves9AwreEfHa/Signal_Sampling.png))">
            <a:extLst>
              <a:ext uri="{FF2B5EF4-FFF2-40B4-BE49-F238E27FC236}">
                <a16:creationId xmlns:a16="http://schemas.microsoft.com/office/drawing/2014/main" id="{6D87A36C-45F4-44AE-B5D8-E8FE174F8A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2118669"/>
            <a:ext cx="4471715" cy="2900572"/>
          </a:xfrm>
          <a:prstGeom prst="rect">
            <a:avLst/>
          </a:prstGeom>
          <a:solidFill>
            <a:srgbClr val="FFFFFF"/>
          </a:solidFill>
        </p:spPr>
      </p:pic>
      <p:sp>
        <p:nvSpPr>
          <p:cNvPr id="4" name="Title 1">
            <a:extLst>
              <a:ext uri="{FF2B5EF4-FFF2-40B4-BE49-F238E27FC236}">
                <a16:creationId xmlns:a16="http://schemas.microsoft.com/office/drawing/2014/main" id="{3AF91217-D301-4610-86B1-65AC477F4D2B}"/>
              </a:ext>
            </a:extLst>
          </p:cNvPr>
          <p:cNvSpPr txBox="1">
            <a:spLocks/>
          </p:cNvSpPr>
          <p:nvPr/>
        </p:nvSpPr>
        <p:spPr>
          <a:xfrm>
            <a:off x="4644008" y="1467446"/>
            <a:ext cx="4041775" cy="4798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nSpc>
                <a:spcPct val="90000"/>
              </a:lnSpc>
              <a:spcBef>
                <a:spcPct val="20000"/>
              </a:spcBef>
              <a:buClr>
                <a:srgbClr val="FF0000"/>
              </a:buClr>
              <a:buSzPct val="80000"/>
            </a:pPr>
            <a:r>
              <a:rPr lang="en-US" sz="2000" b="1" kern="1200" dirty="0">
                <a:latin typeface="Arial" panose="020B0604020202020204" pitchFamily="34" charset="0"/>
                <a:ea typeface="+mn-ea"/>
                <a:cs typeface="Arial" panose="020B0604020202020204" pitchFamily="34" charset="0"/>
              </a:rPr>
              <a:t>Can we discretize them without loosing information?</a:t>
            </a:r>
            <a:br>
              <a:rPr lang="en-US" sz="2000" b="1" kern="1200" dirty="0">
                <a:latin typeface="Arial" panose="020B0604020202020204" pitchFamily="34" charset="0"/>
                <a:ea typeface="+mn-ea"/>
                <a:cs typeface="Arial" panose="020B0604020202020204" pitchFamily="34" charset="0"/>
              </a:rPr>
            </a:br>
            <a:endParaRPr lang="en-US" sz="2000" b="1" kern="1200" dirty="0">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FB00133-F74F-4059-A731-EA57D3E358BD}"/>
              </a:ext>
            </a:extLst>
          </p:cNvPr>
          <p:cNvSpPr txBox="1"/>
          <p:nvPr/>
        </p:nvSpPr>
        <p:spPr>
          <a:xfrm>
            <a:off x="4644008" y="1947267"/>
            <a:ext cx="4041775" cy="2963466"/>
          </a:xfrm>
          <a:prstGeom prst="rect">
            <a:avLst/>
          </a:prstGeom>
        </p:spPr>
        <p:txBody>
          <a:bodyPr vert="horz" lIns="91440" tIns="45720" rIns="91440" bIns="45720" rtlCol="0">
            <a:normAutofit/>
          </a:bodyPr>
          <a:lstStyle/>
          <a:p>
            <a:pPr>
              <a:spcBef>
                <a:spcPct val="20000"/>
              </a:spcBef>
              <a:buClr>
                <a:srgbClr val="FF0000"/>
              </a:buClr>
              <a:buSzPct val="80000"/>
              <a:buFont typeface="Wingdings" pitchFamily="2" charset="2"/>
              <a:buChar char=""/>
            </a:pPr>
            <a:r>
              <a:rPr lang="en-US" sz="2000" dirty="0">
                <a:latin typeface="Arial" panose="020B0604020202020204" pitchFamily="34" charset="0"/>
                <a:cs typeface="Arial" panose="020B0604020202020204" pitchFamily="34" charset="0"/>
              </a:rPr>
              <a:t> If we properly chose the discretization interval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from a discrete signal we can fully recover the original one</a:t>
            </a:r>
          </a:p>
          <a:p>
            <a:pPr>
              <a:spcBef>
                <a:spcPct val="20000"/>
              </a:spcBef>
              <a:buClr>
                <a:srgbClr val="FF0000"/>
              </a:buClr>
              <a:buSzPct val="80000"/>
              <a:buFont typeface="Wingdings" pitchFamily="2" charset="2"/>
              <a:buChar char=""/>
            </a:pPr>
            <a:endParaRPr lang="en-US" sz="2000" dirty="0">
              <a:latin typeface="Arial" panose="020B0604020202020204" pitchFamily="34" charset="0"/>
              <a:cs typeface="Arial" panose="020B0604020202020204" pitchFamily="34" charset="0"/>
            </a:endParaRPr>
          </a:p>
          <a:p>
            <a:pPr>
              <a:spcBef>
                <a:spcPct val="20000"/>
              </a:spcBef>
              <a:buClr>
                <a:srgbClr val="FF0000"/>
              </a:buClr>
              <a:buSzPct val="80000"/>
              <a:buFont typeface="Wingdings" pitchFamily="2" charset="2"/>
              <a:buChar char=""/>
            </a:pPr>
            <a:r>
              <a:rPr lang="en-US" sz="2000" dirty="0">
                <a:latin typeface="Arial" panose="020B0604020202020204" pitchFamily="34" charset="0"/>
                <a:cs typeface="Arial" panose="020B0604020202020204" pitchFamily="34" charset="0"/>
              </a:rPr>
              <a:t> But we have to know the physical mechanism that generate the signal</a:t>
            </a:r>
          </a:p>
        </p:txBody>
      </p:sp>
      <p:sp>
        <p:nvSpPr>
          <p:cNvPr id="8"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6"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7646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9103F-CDEA-4E11-A83B-05D659B66A9B}"/>
              </a:ext>
            </a:extLst>
          </p:cNvPr>
          <p:cNvPicPr>
            <a:picLocks noChangeAspect="1"/>
          </p:cNvPicPr>
          <p:nvPr/>
        </p:nvPicPr>
        <p:blipFill>
          <a:blip r:embed="rId3"/>
          <a:stretch>
            <a:fillRect/>
          </a:stretch>
        </p:blipFill>
        <p:spPr>
          <a:xfrm>
            <a:off x="1763688" y="1700808"/>
            <a:ext cx="5149661" cy="2176461"/>
          </a:xfrm>
          <a:prstGeom prst="rect">
            <a:avLst/>
          </a:prstGeom>
        </p:spPr>
      </p:pic>
      <p:sp>
        <p:nvSpPr>
          <p:cNvPr id="4" name="TextBox 3">
            <a:extLst>
              <a:ext uri="{FF2B5EF4-FFF2-40B4-BE49-F238E27FC236}">
                <a16:creationId xmlns:a16="http://schemas.microsoft.com/office/drawing/2014/main" id="{4032E731-BB9D-4B5B-A767-A3F7BCF98C83}"/>
              </a:ext>
            </a:extLst>
          </p:cNvPr>
          <p:cNvSpPr txBox="1"/>
          <p:nvPr/>
        </p:nvSpPr>
        <p:spPr>
          <a:xfrm>
            <a:off x="312000" y="3823795"/>
            <a:ext cx="83892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Information between samples is lost. Therefore, the same samples can represent multiple signals.</a:t>
            </a:r>
          </a:p>
        </p:txBody>
      </p:sp>
      <p:sp>
        <p:nvSpPr>
          <p:cNvPr id="5" name="Title 1">
            <a:extLst>
              <a:ext uri="{FF2B5EF4-FFF2-40B4-BE49-F238E27FC236}">
                <a16:creationId xmlns:a16="http://schemas.microsoft.com/office/drawing/2014/main" id="{A5741D0D-6734-4046-A571-326DD1D53779}"/>
              </a:ext>
            </a:extLst>
          </p:cNvPr>
          <p:cNvSpPr txBox="1">
            <a:spLocks/>
          </p:cNvSpPr>
          <p:nvPr/>
        </p:nvSpPr>
        <p:spPr>
          <a:xfrm>
            <a:off x="461789" y="1095600"/>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We would like to sample in a way that preserves information, which may not seem possible</a:t>
            </a:r>
          </a:p>
        </p:txBody>
      </p:sp>
      <p:pic>
        <p:nvPicPr>
          <p:cNvPr id="6" name="Picture 5">
            <a:extLst>
              <a:ext uri="{FF2B5EF4-FFF2-40B4-BE49-F238E27FC236}">
                <a16:creationId xmlns:a16="http://schemas.microsoft.com/office/drawing/2014/main" id="{38DDF9B2-6BA1-46F1-9A94-4264FA20C85D}"/>
              </a:ext>
            </a:extLst>
          </p:cNvPr>
          <p:cNvPicPr>
            <a:picLocks noChangeAspect="1"/>
          </p:cNvPicPr>
          <p:nvPr/>
        </p:nvPicPr>
        <p:blipFill>
          <a:blip r:embed="rId4"/>
          <a:stretch>
            <a:fillRect/>
          </a:stretch>
        </p:blipFill>
        <p:spPr>
          <a:xfrm>
            <a:off x="2051720" y="4509120"/>
            <a:ext cx="4540771" cy="1975656"/>
          </a:xfrm>
          <a:prstGeom prst="rect">
            <a:avLst/>
          </a:prstGeom>
        </p:spPr>
      </p:pic>
      <p:sp>
        <p:nvSpPr>
          <p:cNvPr id="8"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7"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27657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36594E-B48E-4ED7-A46C-147D4C5A0F5D}"/>
              </a:ext>
            </a:extLst>
          </p:cNvPr>
          <p:cNvSpPr txBox="1">
            <a:spLocks/>
          </p:cNvSpPr>
          <p:nvPr/>
        </p:nvSpPr>
        <p:spPr>
          <a:xfrm>
            <a:off x="539552" y="1556792"/>
            <a:ext cx="8244000" cy="1754986"/>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Let’s define</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The sampled signal can be represented as: </a:t>
            </a:r>
          </a:p>
        </p:txBody>
      </p:sp>
      <p:pic>
        <p:nvPicPr>
          <p:cNvPr id="4" name="Picture 3">
            <a:extLst>
              <a:ext uri="{FF2B5EF4-FFF2-40B4-BE49-F238E27FC236}">
                <a16:creationId xmlns:a16="http://schemas.microsoft.com/office/drawing/2014/main" id="{E3556A06-1796-43ED-8DF5-4A0337358AB5}"/>
              </a:ext>
            </a:extLst>
          </p:cNvPr>
          <p:cNvPicPr>
            <a:picLocks noChangeAspect="1"/>
          </p:cNvPicPr>
          <p:nvPr/>
        </p:nvPicPr>
        <p:blipFill>
          <a:blip r:embed="rId2"/>
          <a:stretch>
            <a:fillRect/>
          </a:stretch>
        </p:blipFill>
        <p:spPr>
          <a:xfrm>
            <a:off x="2063552" y="1450231"/>
            <a:ext cx="2209800" cy="562191"/>
          </a:xfrm>
          <a:prstGeom prst="rect">
            <a:avLst/>
          </a:prstGeom>
        </p:spPr>
      </p:pic>
      <p:grpSp>
        <p:nvGrpSpPr>
          <p:cNvPr id="5" name="Group 4">
            <a:extLst>
              <a:ext uri="{FF2B5EF4-FFF2-40B4-BE49-F238E27FC236}">
                <a16:creationId xmlns:a16="http://schemas.microsoft.com/office/drawing/2014/main" id="{6D8BB01B-B155-4BE3-B91C-BBC4D443C120}"/>
              </a:ext>
            </a:extLst>
          </p:cNvPr>
          <p:cNvGrpSpPr/>
          <p:nvPr/>
        </p:nvGrpSpPr>
        <p:grpSpPr>
          <a:xfrm>
            <a:off x="1911152" y="2666942"/>
            <a:ext cx="3711202" cy="800094"/>
            <a:chOff x="1535299" y="3428315"/>
            <a:chExt cx="5752842" cy="1337146"/>
          </a:xfrm>
        </p:grpSpPr>
        <p:pic>
          <p:nvPicPr>
            <p:cNvPr id="6" name="Picture 5">
              <a:extLst>
                <a:ext uri="{FF2B5EF4-FFF2-40B4-BE49-F238E27FC236}">
                  <a16:creationId xmlns:a16="http://schemas.microsoft.com/office/drawing/2014/main" id="{5A697144-C4AE-4A92-BAB4-A11438B6C507}"/>
                </a:ext>
              </a:extLst>
            </p:cNvPr>
            <p:cNvPicPr>
              <a:picLocks noChangeAspect="1"/>
            </p:cNvPicPr>
            <p:nvPr/>
          </p:nvPicPr>
          <p:blipFill>
            <a:blip r:embed="rId3"/>
            <a:stretch>
              <a:fillRect/>
            </a:stretch>
          </p:blipFill>
          <p:spPr>
            <a:xfrm>
              <a:off x="1725059" y="3428315"/>
              <a:ext cx="5563082" cy="1310754"/>
            </a:xfrm>
            <a:prstGeom prst="rect">
              <a:avLst/>
            </a:prstGeom>
          </p:spPr>
        </p:pic>
        <p:sp>
          <p:nvSpPr>
            <p:cNvPr id="8" name="Rectangle 7">
              <a:extLst>
                <a:ext uri="{FF2B5EF4-FFF2-40B4-BE49-F238E27FC236}">
                  <a16:creationId xmlns:a16="http://schemas.microsoft.com/office/drawing/2014/main" id="{A88CF27B-EE4D-4684-B072-518A486E7CE5}"/>
                </a:ext>
              </a:extLst>
            </p:cNvPr>
            <p:cNvSpPr/>
            <p:nvPr/>
          </p:nvSpPr>
          <p:spPr>
            <a:xfrm>
              <a:off x="1535299" y="4308261"/>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2CF0702F-2F52-4866-B43F-BB866DF4CB7D}"/>
              </a:ext>
            </a:extLst>
          </p:cNvPr>
          <p:cNvPicPr>
            <a:picLocks noChangeAspect="1"/>
          </p:cNvPicPr>
          <p:nvPr/>
        </p:nvPicPr>
        <p:blipFill>
          <a:blip r:embed="rId4"/>
          <a:stretch>
            <a:fillRect/>
          </a:stretch>
        </p:blipFill>
        <p:spPr>
          <a:xfrm>
            <a:off x="35496" y="3904862"/>
            <a:ext cx="6048672" cy="1738921"/>
          </a:xfrm>
          <a:prstGeom prst="rect">
            <a:avLst/>
          </a:prstGeom>
        </p:spPr>
      </p:pic>
      <p:sp>
        <p:nvSpPr>
          <p:cNvPr id="13"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pic>
        <p:nvPicPr>
          <p:cNvPr id="17" name="Picture 16"/>
          <p:cNvPicPr>
            <a:picLocks noChangeAspect="1"/>
          </p:cNvPicPr>
          <p:nvPr/>
        </p:nvPicPr>
        <p:blipFill rotWithShape="1">
          <a:blip r:embed="rId5"/>
          <a:srcRect r="4966"/>
          <a:stretch/>
        </p:blipFill>
        <p:spPr>
          <a:xfrm>
            <a:off x="6084168" y="4198200"/>
            <a:ext cx="3024336" cy="1152244"/>
          </a:xfrm>
          <a:prstGeom prst="rect">
            <a:avLst/>
          </a:prstGeom>
        </p:spPr>
      </p:pic>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9448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B8847-ECED-43A2-9797-52A4BFFD2DFA}"/>
              </a:ext>
            </a:extLst>
          </p:cNvPr>
          <p:cNvPicPr>
            <a:picLocks noChangeAspect="1"/>
          </p:cNvPicPr>
          <p:nvPr/>
        </p:nvPicPr>
        <p:blipFill rotWithShape="1">
          <a:blip r:embed="rId2"/>
          <a:srcRect b="10"/>
          <a:stretch/>
        </p:blipFill>
        <p:spPr>
          <a:xfrm>
            <a:off x="323528" y="1196752"/>
            <a:ext cx="4473328" cy="4320480"/>
          </a:xfrm>
          <a:prstGeom prst="rect">
            <a:avLst/>
          </a:prstGeom>
        </p:spPr>
      </p:pic>
      <p:grpSp>
        <p:nvGrpSpPr>
          <p:cNvPr id="4" name="Group 3">
            <a:extLst>
              <a:ext uri="{FF2B5EF4-FFF2-40B4-BE49-F238E27FC236}">
                <a16:creationId xmlns:a16="http://schemas.microsoft.com/office/drawing/2014/main" id="{0E500B18-9FEF-4942-B16D-5FD7778B740F}"/>
              </a:ext>
            </a:extLst>
          </p:cNvPr>
          <p:cNvGrpSpPr/>
          <p:nvPr/>
        </p:nvGrpSpPr>
        <p:grpSpPr>
          <a:xfrm>
            <a:off x="5124128" y="1196752"/>
            <a:ext cx="3166470" cy="1146948"/>
            <a:chOff x="4572000" y="2571749"/>
            <a:chExt cx="4157070" cy="1604149"/>
          </a:xfrm>
        </p:grpSpPr>
        <p:pic>
          <p:nvPicPr>
            <p:cNvPr id="5" name="Picture 4">
              <a:extLst>
                <a:ext uri="{FF2B5EF4-FFF2-40B4-BE49-F238E27FC236}">
                  <a16:creationId xmlns:a16="http://schemas.microsoft.com/office/drawing/2014/main" id="{C617FFB9-D8A0-4105-806F-B65FFDE0A897}"/>
                </a:ext>
              </a:extLst>
            </p:cNvPr>
            <p:cNvPicPr>
              <a:picLocks noChangeAspect="1"/>
            </p:cNvPicPr>
            <p:nvPr/>
          </p:nvPicPr>
          <p:blipFill>
            <a:blip r:embed="rId3"/>
            <a:stretch>
              <a:fillRect/>
            </a:stretch>
          </p:blipFill>
          <p:spPr>
            <a:xfrm>
              <a:off x="4572000" y="2571749"/>
              <a:ext cx="4157070" cy="1604149"/>
            </a:xfrm>
            <a:prstGeom prst="rect">
              <a:avLst/>
            </a:prstGeom>
          </p:spPr>
        </p:pic>
        <p:sp>
          <p:nvSpPr>
            <p:cNvPr id="6" name="Rectangle 5">
              <a:extLst>
                <a:ext uri="{FF2B5EF4-FFF2-40B4-BE49-F238E27FC236}">
                  <a16:creationId xmlns:a16="http://schemas.microsoft.com/office/drawing/2014/main" id="{106B27E3-C3BB-46A4-B0F1-42689717C308}"/>
                </a:ext>
              </a:extLst>
            </p:cNvPr>
            <p:cNvSpPr/>
            <p:nvPr/>
          </p:nvSpPr>
          <p:spPr>
            <a:xfrm>
              <a:off x="4572000" y="3867150"/>
              <a:ext cx="533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4CA625-A88F-4D8C-8B45-1FC70771B877}"/>
                  </a:ext>
                </a:extLst>
              </p:cNvPr>
              <p:cNvSpPr txBox="1"/>
              <p:nvPr/>
            </p:nvSpPr>
            <p:spPr>
              <a:xfrm>
                <a:off x="195784" y="5640089"/>
                <a:ext cx="8408664" cy="10393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sampled signal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𝑥</m:t>
                        </m:r>
                      </m:e>
                      <m:sub>
                        <m:r>
                          <a:rPr lang="en-US" sz="2000" b="0" i="1" dirty="0" smtClean="0">
                            <a:latin typeface="Cambria Math" panose="02040503050406030204" pitchFamily="18" charset="0"/>
                          </a:rPr>
                          <m:t>𝑝</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𝑡</m:t>
                    </m:r>
                    <m:r>
                      <a:rPr lang="en-US" sz="2000" b="0" i="1" dirty="0" smtClean="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can be obtained by multiplying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by an impulse train. Or, equivalently, by </a:t>
                </a:r>
                <a:r>
                  <a:rPr lang="en-US" sz="2000" b="1" dirty="0">
                    <a:latin typeface="Arial" panose="020B0604020202020204" pitchFamily="34" charset="0"/>
                    <a:cs typeface="Arial" panose="020B0604020202020204" pitchFamily="34" charset="0"/>
                  </a:rPr>
                  <a:t>convolving</a:t>
                </a:r>
                <a:r>
                  <a:rPr lang="en-US" sz="2000" dirty="0">
                    <a:latin typeface="Arial" panose="020B0604020202020204" pitchFamily="34" charset="0"/>
                    <a:cs typeface="Arial" panose="020B0604020202020204" pitchFamily="34" charset="0"/>
                  </a:rPr>
                  <a:t> the samples of the signal </a:t>
                </a:r>
                <a14:m>
                  <m:oMath xmlns:m="http://schemas.openxmlformats.org/officeDocument/2006/math">
                    <m:r>
                      <a:rPr lang="en-US" sz="2000" i="1" dirty="0" smtClean="0">
                        <a:latin typeface="Cambria Math" panose="02040503050406030204" pitchFamily="18" charset="0"/>
                      </a:rPr>
                      <m:t>𝑥</m:t>
                    </m:r>
                  </m:oMath>
                </a14:m>
                <a:r>
                  <a:rPr lang="en-US" sz="2000" dirty="0">
                    <a:latin typeface="Arial" panose="020B0604020202020204" pitchFamily="34" charset="0"/>
                    <a:cs typeface="Arial" panose="020B0604020202020204" pitchFamily="34" charset="0"/>
                  </a:rPr>
                  <a:t> with </a:t>
                </a:r>
                <a14:m>
                  <m:oMath xmlns:m="http://schemas.openxmlformats.org/officeDocument/2006/math">
                    <m:r>
                      <a:rPr lang="en-US" sz="2000" i="1" smtClean="0">
                        <a:latin typeface="Cambria Math" panose="02040503050406030204" pitchFamily="18" charset="0"/>
                        <a:ea typeface="Cambria Math" panose="02040503050406030204" pitchFamily="18" charset="0"/>
                      </a:rPr>
                      <m:t>𝛿</m:t>
                    </m:r>
                  </m:oMath>
                </a14:m>
                <a:r>
                  <a:rPr lang="en-US" sz="2000" dirty="0">
                    <a:latin typeface="Arial" panose="020B0604020202020204" pitchFamily="34"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524CA625-A88F-4D8C-8B45-1FC70771B877}"/>
                  </a:ext>
                </a:extLst>
              </p:cNvPr>
              <p:cNvSpPr txBox="1">
                <a:spLocks noRot="1" noChangeAspect="1" noMove="1" noResize="1" noEditPoints="1" noAdjustHandles="1" noChangeArrowheads="1" noChangeShapeType="1" noTextEdit="1"/>
              </p:cNvSpPr>
              <p:nvPr/>
            </p:nvSpPr>
            <p:spPr>
              <a:xfrm>
                <a:off x="195784" y="5640089"/>
                <a:ext cx="8408664" cy="1039323"/>
              </a:xfrm>
              <a:prstGeom prst="rect">
                <a:avLst/>
              </a:prstGeom>
              <a:blipFill>
                <a:blip r:embed="rId4"/>
                <a:stretch>
                  <a:fillRect l="-725" t="-2924" b="-9357"/>
                </a:stretch>
              </a:blipFill>
            </p:spPr>
            <p:txBody>
              <a:bodyPr/>
              <a:lstStyle/>
              <a:p>
                <a:r>
                  <a:rPr lang="en-GB">
                    <a:noFill/>
                  </a:rPr>
                  <a:t> </a:t>
                </a:r>
              </a:p>
            </p:txBody>
          </p:sp>
        </mc:Fallback>
      </mc:AlternateContent>
      <p:sp>
        <p:nvSpPr>
          <p:cNvPr id="9" name="Title 6">
            <a:extLst>
              <a:ext uri="{FF2B5EF4-FFF2-40B4-BE49-F238E27FC236}">
                <a16:creationId xmlns:a16="http://schemas.microsoft.com/office/drawing/2014/main" id="{FB565AAE-1883-40BD-B857-F1E1B32930F1}"/>
              </a:ext>
            </a:extLst>
          </p:cNvPr>
          <p:cNvSpPr>
            <a:spLocks noGrp="1"/>
          </p:cNvSpPr>
          <p:nvPr>
            <p:ph type="title"/>
          </p:nvPr>
        </p:nvSpPr>
        <p:spPr>
          <a:xfrm>
            <a:off x="0" y="58837"/>
            <a:ext cx="9144000" cy="777875"/>
          </a:xfrm>
        </p:spPr>
        <p:txBody>
          <a:bodyPr/>
          <a:lstStyle/>
          <a:p>
            <a:r>
              <a:rPr lang="en-GB" dirty="0"/>
              <a:t>Sampling – </a:t>
            </a:r>
            <a:r>
              <a:rPr lang="en-US" sz="2400" dirty="0"/>
              <a:t>conversion of a continuous-time signal to discrete time </a:t>
            </a:r>
          </a:p>
        </p:txBody>
      </p:sp>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7837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4264D-F4EB-4FD3-BF86-870A0E8BDC87}"/>
              </a:ext>
            </a:extLst>
          </p:cNvPr>
          <p:cNvSpPr txBox="1">
            <a:spLocks/>
          </p:cNvSpPr>
          <p:nvPr/>
        </p:nvSpPr>
        <p:spPr>
          <a:xfrm>
            <a:off x="5220072" y="2204864"/>
            <a:ext cx="3352800" cy="2895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Multiplication by an impulse train in time is equivalent to convolution by an impulse train in frequency.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operation generates multiple copies of the original spectrum.</a:t>
            </a:r>
          </a:p>
        </p:txBody>
      </p:sp>
      <p:pic>
        <p:nvPicPr>
          <p:cNvPr id="4" name="Picture 3">
            <a:extLst>
              <a:ext uri="{FF2B5EF4-FFF2-40B4-BE49-F238E27FC236}">
                <a16:creationId xmlns:a16="http://schemas.microsoft.com/office/drawing/2014/main" id="{54851044-791A-4826-9D1B-2220749E1759}"/>
              </a:ext>
            </a:extLst>
          </p:cNvPr>
          <p:cNvPicPr>
            <a:picLocks noChangeAspect="1"/>
          </p:cNvPicPr>
          <p:nvPr/>
        </p:nvPicPr>
        <p:blipFill>
          <a:blip r:embed="rId3"/>
          <a:stretch>
            <a:fillRect/>
          </a:stretch>
        </p:blipFill>
        <p:spPr>
          <a:xfrm>
            <a:off x="323528" y="1052736"/>
            <a:ext cx="4801016" cy="5226249"/>
          </a:xfrm>
          <a:prstGeom prst="rect">
            <a:avLst/>
          </a:prstGeom>
        </p:spPr>
      </p:pic>
      <p:sp>
        <p:nvSpPr>
          <p:cNvPr id="6"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17220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906A38-5E1C-41FC-8D6B-0C7874F076D7}"/>
              </a:ext>
            </a:extLst>
          </p:cNvPr>
          <p:cNvSpPr txBox="1">
            <a:spLocks/>
          </p:cNvSpPr>
          <p:nvPr/>
        </p:nvSpPr>
        <p:spPr>
          <a:xfrm>
            <a:off x="463012" y="1076810"/>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The high frequency copies can be removed with a low-pass filter (also multiply by T to undo the amplitude scaling). </a:t>
            </a:r>
          </a:p>
        </p:txBody>
      </p:sp>
      <p:pic>
        <p:nvPicPr>
          <p:cNvPr id="4" name="Picture 3">
            <a:extLst>
              <a:ext uri="{FF2B5EF4-FFF2-40B4-BE49-F238E27FC236}">
                <a16:creationId xmlns:a16="http://schemas.microsoft.com/office/drawing/2014/main" id="{4D32BC11-93F8-419C-B546-5930E253A994}"/>
              </a:ext>
            </a:extLst>
          </p:cNvPr>
          <p:cNvPicPr>
            <a:picLocks noChangeAspect="1"/>
          </p:cNvPicPr>
          <p:nvPr/>
        </p:nvPicPr>
        <p:blipFill>
          <a:blip r:embed="rId2"/>
          <a:stretch>
            <a:fillRect/>
          </a:stretch>
        </p:blipFill>
        <p:spPr>
          <a:xfrm>
            <a:off x="1403648" y="3068960"/>
            <a:ext cx="6728128" cy="2192311"/>
          </a:xfrm>
          <a:prstGeom prst="rect">
            <a:avLst/>
          </a:prstGeom>
        </p:spPr>
      </p:pic>
      <p:pic>
        <p:nvPicPr>
          <p:cNvPr id="5" name="Picture 4">
            <a:extLst>
              <a:ext uri="{FF2B5EF4-FFF2-40B4-BE49-F238E27FC236}">
                <a16:creationId xmlns:a16="http://schemas.microsoft.com/office/drawing/2014/main" id="{25F04CDF-AB0F-4585-B4CE-FCF5B562DF68}"/>
              </a:ext>
            </a:extLst>
          </p:cNvPr>
          <p:cNvPicPr>
            <a:picLocks noChangeAspect="1"/>
          </p:cNvPicPr>
          <p:nvPr/>
        </p:nvPicPr>
        <p:blipFill>
          <a:blip r:embed="rId3"/>
          <a:stretch>
            <a:fillRect/>
          </a:stretch>
        </p:blipFill>
        <p:spPr>
          <a:xfrm>
            <a:off x="2195736" y="2077291"/>
            <a:ext cx="4957153" cy="671430"/>
          </a:xfrm>
          <a:prstGeom prst="rect">
            <a:avLst/>
          </a:prstGeom>
        </p:spPr>
      </p:pic>
      <p:sp>
        <p:nvSpPr>
          <p:cNvPr id="6" name="Rectangle 5">
            <a:extLst>
              <a:ext uri="{FF2B5EF4-FFF2-40B4-BE49-F238E27FC236}">
                <a16:creationId xmlns:a16="http://schemas.microsoft.com/office/drawing/2014/main" id="{3304E2F5-6AA0-4FA8-887E-91103B5C6737}"/>
              </a:ext>
            </a:extLst>
          </p:cNvPr>
          <p:cNvSpPr/>
          <p:nvPr/>
        </p:nvSpPr>
        <p:spPr>
          <a:xfrm>
            <a:off x="450000" y="5445224"/>
            <a:ext cx="7933107"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Impulse reconstruction followed by ideal low-pass filtering is called </a:t>
            </a:r>
            <a:r>
              <a:rPr lang="en-US" sz="2000" b="1" dirty="0">
                <a:latin typeface="Arial" panose="020B0604020202020204" pitchFamily="34" charset="0"/>
                <a:cs typeface="Arial" panose="020B0604020202020204" pitchFamily="34" charset="0"/>
              </a:rPr>
              <a:t>bandlimited reconstruction</a:t>
            </a:r>
          </a:p>
        </p:txBody>
      </p:sp>
      <p:sp>
        <p:nvSpPr>
          <p:cNvPr id="8"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7"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30523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457200" y="-27384"/>
            <a:ext cx="7909220" cy="857250"/>
          </a:xfrm>
        </p:spPr>
        <p:txBody>
          <a:bodyPr/>
          <a:lstStyle/>
          <a:p>
            <a:pPr eaLnBrk="1" hangingPunct="1"/>
            <a:r>
              <a:rPr lang="en-GB" dirty="0"/>
              <a:t>Set the scene</a:t>
            </a:r>
          </a:p>
        </p:txBody>
      </p:sp>
      <p:sp>
        <p:nvSpPr>
          <p:cNvPr id="3" name="Rectangle 2"/>
          <p:cNvSpPr/>
          <p:nvPr/>
        </p:nvSpPr>
        <p:spPr>
          <a:xfrm>
            <a:off x="457200" y="848186"/>
            <a:ext cx="8127375" cy="544764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In this lecture we will not:</a:t>
            </a:r>
          </a:p>
          <a:p>
            <a:endParaRPr lang="en-US" sz="12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Tell you which acquisition board to use for which signal</a:t>
            </a:r>
          </a:p>
          <a:p>
            <a:pPr algn="ctr"/>
            <a:r>
              <a:rPr lang="en-US" sz="1600" dirty="0">
                <a:latin typeface="Arial" panose="020B0604020202020204" pitchFamily="34" charset="0"/>
                <a:cs typeface="Arial" panose="020B0604020202020204" pitchFamily="34" charset="0"/>
              </a:rPr>
              <a:t>which board to use for which sensors e.g. a microphone</a:t>
            </a:r>
          </a:p>
          <a:p>
            <a:pPr algn="ct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this lecture we will:</a:t>
            </a:r>
          </a:p>
          <a:p>
            <a:pPr algn="ctr"/>
            <a:endParaRPr lang="en-US" sz="12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See the mathematical foundation of data acquisition</a:t>
            </a:r>
            <a:endParaRPr lang="en-US" sz="20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In particular, life happens in the time domain</a:t>
            </a:r>
          </a:p>
          <a:p>
            <a:pPr algn="ctr"/>
            <a:r>
              <a:rPr lang="en-US" sz="1600" dirty="0">
                <a:latin typeface="Arial" panose="020B0604020202020204" pitchFamily="34" charset="0"/>
                <a:cs typeface="Arial" panose="020B0604020202020204" pitchFamily="34" charset="0"/>
              </a:rPr>
              <a:t>Human perceives the time passing; a continuous variable  </a:t>
            </a:r>
          </a:p>
          <a:p>
            <a:pPr algn="ctr"/>
            <a:endParaRPr lang="en-US" sz="24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See why we need to </a:t>
            </a:r>
            <a:r>
              <a:rPr lang="en-GB" sz="2000" dirty="0">
                <a:latin typeface="Arial" panose="020B0604020202020204" pitchFamily="34" charset="0"/>
                <a:cs typeface="Arial" panose="020B0604020202020204" pitchFamily="34" charset="0"/>
              </a:rPr>
              <a:t>discretize</a:t>
            </a:r>
            <a:r>
              <a:rPr lang="en-US" sz="2000" dirty="0">
                <a:latin typeface="Arial" panose="020B0604020202020204" pitchFamily="34" charset="0"/>
                <a:cs typeface="Arial" panose="020B0604020202020204" pitchFamily="34" charset="0"/>
              </a:rPr>
              <a:t> a signal?</a:t>
            </a:r>
          </a:p>
          <a:p>
            <a:pPr algn="ctr"/>
            <a:r>
              <a:rPr lang="fr-CH" sz="1600" dirty="0">
                <a:latin typeface="Arial" panose="020B0604020202020204" pitchFamily="34" charset="0"/>
                <a:cs typeface="Arial" panose="020B0604020202020204" pitchFamily="34" charset="0"/>
              </a:rPr>
              <a:t>Computer </a:t>
            </a:r>
            <a:r>
              <a:rPr lang="fr-CH" sz="1600" dirty="0" err="1">
                <a:latin typeface="Arial" panose="020B0604020202020204" pitchFamily="34" charset="0"/>
                <a:cs typeface="Arial" panose="020B0604020202020204" pitchFamily="34" charset="0"/>
              </a:rPr>
              <a:t>can</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process</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only</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discrete</a:t>
            </a:r>
            <a:r>
              <a:rPr lang="fr-CH" sz="1600" dirty="0">
                <a:latin typeface="Arial" panose="020B0604020202020204" pitchFamily="34" charset="0"/>
                <a:cs typeface="Arial" panose="020B0604020202020204" pitchFamily="34" charset="0"/>
              </a:rPr>
              <a:t> signal </a:t>
            </a:r>
            <a:endParaRPr lang="en-GB" sz="1600" dirty="0">
              <a:latin typeface="Arial" panose="020B0604020202020204" pitchFamily="34" charset="0"/>
              <a:cs typeface="Arial" panose="020B0604020202020204" pitchFamily="34" charset="0"/>
              <a:sym typeface="Symbol" panose="05050102010706020507" pitchFamily="18" charset="2"/>
            </a:endParaRPr>
          </a:p>
          <a:p>
            <a:pPr algn="ctr"/>
            <a:endParaRPr lang="en-GB" sz="2400" dirty="0">
              <a:latin typeface="Arial" panose="020B0604020202020204" pitchFamily="34" charset="0"/>
              <a:cs typeface="Arial" panose="020B0604020202020204" pitchFamily="34" charset="0"/>
              <a:sym typeface="Symbol" panose="05050102010706020507" pitchFamily="18" charset="2"/>
            </a:endParaRPr>
          </a:p>
          <a:p>
            <a:pPr algn="ctr"/>
            <a:r>
              <a:rPr lang="en-US" sz="2000" dirty="0">
                <a:latin typeface="Arial" panose="020B0604020202020204" pitchFamily="34" charset="0"/>
                <a:cs typeface="Arial" panose="020B0604020202020204" pitchFamily="34" charset="0"/>
              </a:rPr>
              <a:t>See what is the correct data acquisition frequency?</a:t>
            </a:r>
          </a:p>
          <a:p>
            <a:pPr algn="ctr"/>
            <a:endParaRPr lang="en-GB" sz="2400" dirty="0">
              <a:latin typeface="Arial" panose="020B0604020202020204" pitchFamily="34" charset="0"/>
              <a:cs typeface="Arial" panose="020B0604020202020204" pitchFamily="34" charset="0"/>
              <a:sym typeface="Symbol" panose="05050102010706020507" pitchFamily="18" charset="2"/>
            </a:endParaRPr>
          </a:p>
          <a:p>
            <a:pPr algn="ctr"/>
            <a:r>
              <a:rPr lang="en-US" sz="2000" dirty="0">
                <a:latin typeface="Arial" panose="020B0604020202020204" pitchFamily="34" charset="0"/>
                <a:cs typeface="Arial" panose="020B0604020202020204" pitchFamily="34" charset="0"/>
              </a:rPr>
              <a:t>See </a:t>
            </a:r>
            <a:r>
              <a:rPr lang="en-GB" sz="2000" dirty="0">
                <a:latin typeface="Arial" panose="020B0604020202020204" pitchFamily="34" charset="0"/>
                <a:cs typeface="Arial" panose="020B0604020202020204" pitchFamily="34" charset="0"/>
              </a:rPr>
              <a:t>how to </a:t>
            </a:r>
            <a:r>
              <a:rPr lang="en-GB" sz="2000" dirty="0" err="1">
                <a:latin typeface="Arial" panose="020B0604020202020204" pitchFamily="34" charset="0"/>
                <a:cs typeface="Arial" panose="020B0604020202020204" pitchFamily="34" charset="0"/>
              </a:rPr>
              <a:t>downsample</a:t>
            </a:r>
            <a:r>
              <a:rPr lang="en-GB" sz="2000" dirty="0">
                <a:latin typeface="Arial" panose="020B0604020202020204" pitchFamily="34" charset="0"/>
                <a:cs typeface="Arial" panose="020B0604020202020204" pitchFamily="34" charset="0"/>
              </a:rPr>
              <a:t> the signal and their consequences</a:t>
            </a:r>
            <a:r>
              <a:rPr lang="en-US" sz="2000" dirty="0">
                <a:latin typeface="Arial" panose="020B0604020202020204" pitchFamily="34" charset="0"/>
                <a:cs typeface="Arial" panose="020B0604020202020204" pitchFamily="34" charset="0"/>
              </a:rPr>
              <a:t>?</a:t>
            </a:r>
          </a:p>
        </p:txBody>
      </p:sp>
      <p:sp>
        <p:nvSpPr>
          <p:cNvPr id="14" name="Right Arrow 13"/>
          <p:cNvSpPr/>
          <p:nvPr/>
        </p:nvSpPr>
        <p:spPr>
          <a:xfrm rot="5400000">
            <a:off x="4336422" y="3023502"/>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ight Arrow 14"/>
          <p:cNvSpPr/>
          <p:nvPr/>
        </p:nvSpPr>
        <p:spPr>
          <a:xfrm rot="5400000">
            <a:off x="4336422" y="3938976"/>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ight Arrow 15"/>
          <p:cNvSpPr/>
          <p:nvPr/>
        </p:nvSpPr>
        <p:spPr>
          <a:xfrm rot="5400000">
            <a:off x="4336422" y="4854450"/>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ight Arrow 7"/>
          <p:cNvSpPr/>
          <p:nvPr/>
        </p:nvSpPr>
        <p:spPr>
          <a:xfrm rot="5400000">
            <a:off x="4336422" y="5497638"/>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2552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P spid="1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76A009F3-76BA-4136-8775-B0E1713040CB}"/>
                  </a:ext>
                </a:extLst>
              </p:cNvPr>
              <p:cNvSpPr txBox="1">
                <a:spLocks/>
              </p:cNvSpPr>
              <p:nvPr/>
            </p:nvSpPr>
            <p:spPr>
              <a:xfrm>
                <a:off x="457200" y="1218006"/>
                <a:ext cx="8458200" cy="4299226"/>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the </a:t>
                </a:r>
                <a:r>
                  <a:rPr lang="en-US" sz="2000" b="1" dirty="0">
                    <a:latin typeface="Arial" panose="020B0604020202020204" pitchFamily="34" charset="0"/>
                    <a:cs typeface="Arial" panose="020B0604020202020204" pitchFamily="34" charset="0"/>
                  </a:rPr>
                  <a:t>signal</a:t>
                </a:r>
                <a:r>
                  <a:rPr lang="en-US" sz="2000" dirty="0">
                    <a:latin typeface="Arial" panose="020B0604020202020204" pitchFamily="34" charset="0"/>
                    <a:cs typeface="Arial" panose="020B0604020202020204" pitchFamily="34" charset="0"/>
                  </a:rPr>
                  <a:t> is </a:t>
                </a:r>
                <a:r>
                  <a:rPr lang="en-US" sz="2000" b="1" dirty="0">
                    <a:latin typeface="Arial" panose="020B0604020202020204" pitchFamily="34" charset="0"/>
                    <a:cs typeface="Arial" panose="020B0604020202020204" pitchFamily="34" charset="0"/>
                  </a:rPr>
                  <a:t>bandlimited</a:t>
                </a:r>
                <a:r>
                  <a:rPr lang="en-US" sz="2000" dirty="0">
                    <a:latin typeface="Arial" panose="020B0604020202020204" pitchFamily="34" charset="0"/>
                    <a:cs typeface="Arial" panose="020B0604020202020204" pitchFamily="34" charset="0"/>
                  </a:rPr>
                  <a:t> → we can sample it without loosing information.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is bandlimited so that </a:t>
                </a:r>
                <a14:m>
                  <m:oMath xmlns:m="http://schemas.openxmlformats.org/officeDocument/2006/math">
                    <m:r>
                      <a:rPr lang="en-US" sz="2000" i="1" dirty="0" smtClean="0">
                        <a:latin typeface="Cambria Math" panose="02040503050406030204" pitchFamily="18" charset="0"/>
                      </a:rPr>
                      <m:t>𝑋</m:t>
                    </m:r>
                    <m:r>
                      <a:rPr lang="en-US" sz="2000" i="1" dirty="0" smtClean="0">
                        <a:latin typeface="Cambria Math" panose="02040503050406030204" pitchFamily="18" charset="0"/>
                      </a:rPr>
                      <m:t>(</m:t>
                    </m:r>
                    <m:r>
                      <a:rPr lang="en-US" sz="2000" i="1" dirty="0" err="1">
                        <a:latin typeface="Cambria Math" panose="02040503050406030204" pitchFamily="18" charset="0"/>
                      </a:rPr>
                      <m:t>𝑗</m:t>
                    </m:r>
                    <m:r>
                      <a:rPr lang="en-US" sz="2000" i="1" dirty="0" err="1">
                        <a:latin typeface="Cambria Math" panose="02040503050406030204" pitchFamily="18" charset="0"/>
                      </a:rPr>
                      <m:t>𝜔</m:t>
                    </m:r>
                    <m:r>
                      <a:rPr lang="en-US" sz="2000" i="1" dirty="0">
                        <a:latin typeface="Cambria Math" panose="02040503050406030204" pitchFamily="18" charset="0"/>
                      </a:rPr>
                      <m:t>) = 0 </m:t>
                    </m:r>
                  </m:oMath>
                </a14:m>
                <a:r>
                  <a:rPr lang="en-US" sz="2000" dirty="0">
                    <a:latin typeface="Arial" panose="020B0604020202020204" pitchFamily="34" charset="0"/>
                    <a:cs typeface="Arial" panose="020B0604020202020204" pitchFamily="34" charset="0"/>
                  </a:rPr>
                  <a:t> for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𝜔</m:t>
                    </m:r>
                    <m:r>
                      <a:rPr lang="en-US" sz="2000" i="1" dirty="0" smtClean="0">
                        <a:latin typeface="Cambria Math" panose="02040503050406030204" pitchFamily="18" charset="0"/>
                      </a:rPr>
                      <m:t>| &gt; </m:t>
                    </m:r>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𝜔</m:t>
                        </m:r>
                      </m:e>
                      <m:sub>
                        <m:r>
                          <a:rPr lang="en-US" sz="2000" b="0" i="1" dirty="0" smtClean="0">
                            <a:latin typeface="Cambria Math" panose="02040503050406030204" pitchFamily="18" charset="0"/>
                          </a:rPr>
                          <m:t>𝑚</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or</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equivalently</m:t>
                    </m:r>
                    <m:r>
                      <a:rPr lang="en-US" sz="2000" b="0" i="1" dirty="0" smtClean="0">
                        <a:latin typeface="Cambria Math" panose="02040503050406030204" pitchFamily="18" charset="0"/>
                      </a:rPr>
                      <m:t>,  </m:t>
                    </m:r>
                    <m:r>
                      <a:rPr lang="en-US" sz="2000" i="1" dirty="0">
                        <a:latin typeface="Cambria Math" panose="02040503050406030204" pitchFamily="18" charset="0"/>
                      </a:rPr>
                      <m:t>|</m:t>
                    </m:r>
                    <m:r>
                      <a:rPr lang="en-US" sz="2000" b="0" i="1" dirty="0" smtClean="0">
                        <a:latin typeface="Cambria Math" panose="02040503050406030204" pitchFamily="18" charset="0"/>
                      </a:rPr>
                      <m:t>𝑓</m:t>
                    </m:r>
                    <m:r>
                      <a:rPr lang="en-US" sz="2000" i="1" dirty="0">
                        <a:latin typeface="Cambria Math" panose="02040503050406030204" pitchFamily="18" charset="0"/>
                      </a:rPr>
                      <m:t>| &gt; </m:t>
                    </m:r>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𝑓</m:t>
                        </m:r>
                      </m:e>
                      <m:sub>
                        <m:r>
                          <a:rPr lang="en-US" sz="2000" i="1" dirty="0">
                            <a:latin typeface="Cambria Math" panose="02040503050406030204" pitchFamily="18" charset="0"/>
                          </a:rPr>
                          <m:t>𝑚</m:t>
                        </m:r>
                      </m:sub>
                    </m:sSub>
                    <m:r>
                      <a:rPr lang="en-US" sz="2000" b="0" i="1" dirty="0" smtClean="0">
                        <a:latin typeface="Cambria Math" panose="02040503050406030204" pitchFamily="18" charset="0"/>
                      </a:rPr>
                      <m:t>)</m:t>
                    </m:r>
                    <m:r>
                      <a:rPr lang="en-US" sz="2000" i="1" dirty="0">
                        <a:latin typeface="Cambria Math" panose="02040503050406030204" pitchFamily="18" charset="0"/>
                      </a:rPr>
                      <m:t> </m:t>
                    </m:r>
                  </m:oMath>
                </a14:m>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then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is uniquely determined by its samples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err="1">
                        <a:latin typeface="Cambria Math" panose="02040503050406030204" pitchFamily="18" charset="0"/>
                      </a:rPr>
                      <m:t>𝑛𝑇</m:t>
                    </m:r>
                    <m:r>
                      <a:rPr lang="en-US" sz="2000" i="1" dirty="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if </a:t>
                </a:r>
              </a:p>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𝜔</m:t>
                          </m:r>
                        </m:e>
                        <m:sub>
                          <m:r>
                            <a:rPr lang="en-US" sz="2000" b="0" i="1" dirty="0" smtClean="0">
                              <a:latin typeface="Cambria Math" panose="02040503050406030204" pitchFamily="18" charset="0"/>
                            </a:rPr>
                            <m:t>𝑠</m:t>
                          </m:r>
                        </m:sub>
                      </m:sSub>
                      <m:r>
                        <a:rPr lang="en-US" sz="2000" b="0" i="1" dirty="0" smtClean="0">
                          <a:latin typeface="Cambria Math" panose="02040503050406030204" pitchFamily="18" charset="0"/>
                        </a:rPr>
                        <m:t>=2</m:t>
                      </m:r>
                      <m:r>
                        <a:rPr lang="en-US" sz="2000" b="0" i="1" dirty="0" smtClean="0">
                          <a:latin typeface="Cambria Math" panose="02040503050406030204" pitchFamily="18" charset="0"/>
                          <a:ea typeface="Cambria Math" panose="02040503050406030204" pitchFamily="18" charset="0"/>
                        </a:rPr>
                        <m:t>𝜋</m:t>
                      </m:r>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𝑓</m:t>
                          </m:r>
                        </m:e>
                        <m:sub>
                          <m:r>
                            <a:rPr lang="en-US" sz="2000" b="0" i="1" dirty="0" smtClean="0">
                              <a:latin typeface="Cambria Math" panose="02040503050406030204" pitchFamily="18" charset="0"/>
                              <a:ea typeface="Cambria Math" panose="02040503050406030204" pitchFamily="18" charset="0"/>
                            </a:rPr>
                            <m:t>𝑠</m:t>
                          </m:r>
                        </m:sub>
                      </m:sSub>
                      <m:r>
                        <a:rPr lang="en-US" sz="2000" i="1" dirty="0">
                          <a:latin typeface="Cambria Math" panose="02040503050406030204" pitchFamily="18" charset="0"/>
                          <a:ea typeface="Cambria Math" panose="02040503050406030204" pitchFamily="18" charset="0"/>
                        </a:rPr>
                        <m:t>&gt;</m:t>
                      </m:r>
                      <m:r>
                        <a:rPr lang="en-US" sz="2000" i="1" dirty="0">
                          <a:latin typeface="Cambria Math" panose="02040503050406030204" pitchFamily="18" charset="0"/>
                        </a:rPr>
                        <m:t>2</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𝜔</m:t>
                          </m:r>
                        </m:e>
                        <m:sub>
                          <m:r>
                            <a:rPr lang="en-US" sz="2000" i="1" dirty="0">
                              <a:latin typeface="Cambria Math" panose="02040503050406030204" pitchFamily="18" charset="0"/>
                            </a:rPr>
                            <m:t>𝑚</m:t>
                          </m:r>
                        </m:sub>
                      </m:sSub>
                      <m:r>
                        <a:rPr lang="en-US" sz="2000" b="0" i="1" dirty="0" smtClean="0">
                          <a:latin typeface="Cambria Math" panose="02040503050406030204" pitchFamily="18" charset="0"/>
                        </a:rPr>
                        <m:t>=2</m:t>
                      </m:r>
                      <m:r>
                        <a:rPr lang="en-US" sz="2000" b="0" i="1" dirty="0" smtClean="0">
                          <a:latin typeface="Cambria Math" panose="02040503050406030204" pitchFamily="18" charset="0"/>
                          <a:ea typeface="Cambria Math" panose="02040503050406030204" pitchFamily="18" charset="0"/>
                        </a:rPr>
                        <m:t>𝜋</m:t>
                      </m:r>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b="0" i="1" dirty="0" smtClean="0">
                              <a:latin typeface="Cambria Math" panose="02040503050406030204" pitchFamily="18" charset="0"/>
                              <a:ea typeface="Cambria Math" panose="02040503050406030204" pitchFamily="18" charset="0"/>
                            </a:rPr>
                            <m:t>𝑚</m:t>
                          </m:r>
                        </m:sub>
                      </m:sSub>
                    </m:oMath>
                  </m:oMathPara>
                </a14:m>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or, equivalently</a:t>
                </a:r>
              </a:p>
              <a:p>
                <a:pPr algn="ctr"/>
                <a14:m>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i="1" dirty="0">
                            <a:latin typeface="Cambria Math" panose="02040503050406030204" pitchFamily="18" charset="0"/>
                            <a:ea typeface="Cambria Math" panose="02040503050406030204" pitchFamily="18" charset="0"/>
                          </a:rPr>
                          <m:t>𝑠</m:t>
                        </m:r>
                      </m:sub>
                    </m:sSub>
                  </m:oMath>
                </a14:m>
                <a:r>
                  <a:rPr lang="en-US" sz="2000" dirty="0">
                    <a:latin typeface="Arial" panose="020B0604020202020204" pitchFamily="34" charset="0"/>
                    <a:cs typeface="Arial" panose="020B0604020202020204" pitchFamily="34" charset="0"/>
                  </a:rPr>
                  <a:t> &gt; 2</a:t>
                </a:r>
                <a:r>
                  <a:rPr lang="en-US" sz="20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i="1" dirty="0">
                            <a:latin typeface="Cambria Math" panose="02040503050406030204" pitchFamily="18" charset="0"/>
                            <a:ea typeface="Cambria Math" panose="02040503050406030204" pitchFamily="18" charset="0"/>
                          </a:rPr>
                          <m:t>𝑚</m:t>
                        </m:r>
                      </m:sub>
                    </m:sSub>
                  </m:oMath>
                </a14:m>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minimum sampling frequency, 2</a:t>
                </a:r>
                <a:r>
                  <a:rPr lang="en-US" sz="20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i="1" dirty="0">
                            <a:latin typeface="Cambria Math" panose="02040503050406030204" pitchFamily="18" charset="0"/>
                            <a:ea typeface="Cambria Math" panose="02040503050406030204" pitchFamily="18" charset="0"/>
                          </a:rPr>
                          <m:t>𝑚</m:t>
                        </m:r>
                      </m:sub>
                    </m:sSub>
                  </m:oMath>
                </a14:m>
                <a:r>
                  <a:rPr lang="en-US" sz="2000" dirty="0">
                    <a:latin typeface="Arial" panose="020B0604020202020204" pitchFamily="34" charset="0"/>
                    <a:cs typeface="Arial" panose="020B0604020202020204" pitchFamily="34" charset="0"/>
                  </a:rPr>
                  <a:t>, is called the </a:t>
                </a:r>
                <a:r>
                  <a:rPr lang="en-US" sz="2000" b="1" dirty="0">
                    <a:latin typeface="Arial" panose="020B0604020202020204" pitchFamily="34" charset="0"/>
                    <a:cs typeface="Arial" panose="020B0604020202020204" pitchFamily="34" charset="0"/>
                  </a:rPr>
                  <a:t>Nyquist rate</a:t>
                </a:r>
                <a:r>
                  <a:rPr lang="en-US" sz="2000" dirty="0">
                    <a:latin typeface="Arial" panose="020B0604020202020204" pitchFamily="34" charset="0"/>
                    <a:cs typeface="Arial" panose="020B0604020202020204" pitchFamily="34" charset="0"/>
                  </a:rPr>
                  <a:t>.</a:t>
                </a:r>
              </a:p>
            </p:txBody>
          </p:sp>
        </mc:Choice>
        <mc:Fallback xmlns="">
          <p:sp>
            <p:nvSpPr>
              <p:cNvPr id="3" name="Title 1">
                <a:extLst>
                  <a:ext uri="{FF2B5EF4-FFF2-40B4-BE49-F238E27FC236}">
                    <a16:creationId xmlns:a16="http://schemas.microsoft.com/office/drawing/2014/main" id="{76A009F3-76BA-4136-8775-B0E1713040CB}"/>
                  </a:ext>
                </a:extLst>
              </p:cNvPr>
              <p:cNvSpPr txBox="1">
                <a:spLocks noRot="1" noChangeAspect="1" noMove="1" noResize="1" noEditPoints="1" noAdjustHandles="1" noChangeArrowheads="1" noChangeShapeType="1" noTextEdit="1"/>
              </p:cNvSpPr>
              <p:nvPr/>
            </p:nvSpPr>
            <p:spPr>
              <a:xfrm>
                <a:off x="457200" y="1218006"/>
                <a:ext cx="8458200" cy="4299226"/>
              </a:xfrm>
              <a:prstGeom prst="rect">
                <a:avLst/>
              </a:prstGeom>
              <a:blipFill>
                <a:blip r:embed="rId2"/>
                <a:stretch>
                  <a:fillRect l="-648" t="-709"/>
                </a:stretch>
              </a:blipFill>
            </p:spPr>
            <p:txBody>
              <a:bodyPr/>
              <a:lstStyle/>
              <a:p>
                <a:r>
                  <a:rPr lang="en-GB">
                    <a:noFill/>
                  </a:rPr>
                  <a:t> </a:t>
                </a:r>
              </a:p>
            </p:txBody>
          </p:sp>
        </mc:Fallback>
      </mc:AlternateContent>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1116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0E1DC-9172-4087-8AAB-F91667796FB7}"/>
              </a:ext>
            </a:extLst>
          </p:cNvPr>
          <p:cNvPicPr>
            <a:picLocks noChangeAspect="1"/>
          </p:cNvPicPr>
          <p:nvPr/>
        </p:nvPicPr>
        <p:blipFill rotWithShape="1">
          <a:blip r:embed="rId2"/>
          <a:srcRect b="6091"/>
          <a:stretch/>
        </p:blipFill>
        <p:spPr>
          <a:xfrm>
            <a:off x="1855233" y="1988840"/>
            <a:ext cx="6737578" cy="4410370"/>
          </a:xfrm>
          <a:prstGeom prst="rect">
            <a:avLst/>
          </a:prstGeom>
        </p:spPr>
      </p:pic>
      <p:sp>
        <p:nvSpPr>
          <p:cNvPr id="4" name="Title 1">
            <a:extLst>
              <a:ext uri="{FF2B5EF4-FFF2-40B4-BE49-F238E27FC236}">
                <a16:creationId xmlns:a16="http://schemas.microsoft.com/office/drawing/2014/main" id="{BC57C7C6-9ACD-4735-A403-92DB51E53F13}"/>
              </a:ext>
            </a:extLst>
          </p:cNvPr>
          <p:cNvSpPr txBox="1">
            <a:spLocks/>
          </p:cNvSpPr>
          <p:nvPr/>
        </p:nvSpPr>
        <p:spPr>
          <a:xfrm>
            <a:off x="450000" y="1340768"/>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Sampling followed by bandlimited reconstruction is equivalent to multiplying by an impulse train and then low-pass filtering. </a:t>
            </a:r>
          </a:p>
        </p:txBody>
      </p:sp>
      <p:sp>
        <p:nvSpPr>
          <p:cNvPr id="6"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92141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D9336-0510-40BD-850C-7A34E0C186F5}"/>
              </a:ext>
            </a:extLst>
          </p:cNvPr>
          <p:cNvSpPr txBox="1">
            <a:spLocks/>
          </p:cNvSpPr>
          <p:nvPr/>
        </p:nvSpPr>
        <p:spPr>
          <a:xfrm>
            <a:off x="439200" y="999688"/>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Summary</a:t>
            </a:r>
            <a:r>
              <a:rPr lang="en-US" sz="20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9A490142-FF4E-4735-889D-FF1A69BAF8B4}"/>
              </a:ext>
            </a:extLst>
          </p:cNvPr>
          <p:cNvPicPr>
            <a:picLocks noChangeAspect="1"/>
          </p:cNvPicPr>
          <p:nvPr/>
        </p:nvPicPr>
        <p:blipFill rotWithShape="1">
          <a:blip r:embed="rId3"/>
          <a:srcRect l="6918" r="4277"/>
          <a:stretch/>
        </p:blipFill>
        <p:spPr>
          <a:xfrm>
            <a:off x="4355976" y="1857837"/>
            <a:ext cx="4680520" cy="3673844"/>
          </a:xfrm>
          <a:prstGeom prst="rect">
            <a:avLst/>
          </a:prstGeom>
        </p:spPr>
      </p:pic>
      <p:grpSp>
        <p:nvGrpSpPr>
          <p:cNvPr id="5" name="Group 4">
            <a:extLst>
              <a:ext uri="{FF2B5EF4-FFF2-40B4-BE49-F238E27FC236}">
                <a16:creationId xmlns:a16="http://schemas.microsoft.com/office/drawing/2014/main" id="{DE6BC05A-AC2A-4F1A-8EA8-E762876A4886}"/>
              </a:ext>
            </a:extLst>
          </p:cNvPr>
          <p:cNvGrpSpPr/>
          <p:nvPr/>
        </p:nvGrpSpPr>
        <p:grpSpPr>
          <a:xfrm>
            <a:off x="323528" y="1972074"/>
            <a:ext cx="3711202" cy="800094"/>
            <a:chOff x="1535299" y="3428315"/>
            <a:chExt cx="5752842" cy="1337146"/>
          </a:xfrm>
        </p:grpSpPr>
        <p:pic>
          <p:nvPicPr>
            <p:cNvPr id="6" name="Picture 5">
              <a:extLst>
                <a:ext uri="{FF2B5EF4-FFF2-40B4-BE49-F238E27FC236}">
                  <a16:creationId xmlns:a16="http://schemas.microsoft.com/office/drawing/2014/main" id="{C89AFF96-7156-468E-8748-E77A48ACA1F8}"/>
                </a:ext>
              </a:extLst>
            </p:cNvPr>
            <p:cNvPicPr>
              <a:picLocks noChangeAspect="1"/>
            </p:cNvPicPr>
            <p:nvPr/>
          </p:nvPicPr>
          <p:blipFill>
            <a:blip r:embed="rId4"/>
            <a:stretch>
              <a:fillRect/>
            </a:stretch>
          </p:blipFill>
          <p:spPr>
            <a:xfrm>
              <a:off x="1725059" y="3428315"/>
              <a:ext cx="5563082" cy="1310754"/>
            </a:xfrm>
            <a:prstGeom prst="rect">
              <a:avLst/>
            </a:prstGeom>
          </p:spPr>
        </p:pic>
        <p:sp>
          <p:nvSpPr>
            <p:cNvPr id="8" name="Rectangle 7">
              <a:extLst>
                <a:ext uri="{FF2B5EF4-FFF2-40B4-BE49-F238E27FC236}">
                  <a16:creationId xmlns:a16="http://schemas.microsoft.com/office/drawing/2014/main" id="{75C89BA7-0F95-4986-A98D-9B6EB94F47C8}"/>
                </a:ext>
              </a:extLst>
            </p:cNvPr>
            <p:cNvSpPr/>
            <p:nvPr/>
          </p:nvSpPr>
          <p:spPr>
            <a:xfrm>
              <a:off x="1535299" y="4308261"/>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D12040B4-D0ED-436E-955C-982B6D0A5999}"/>
                  </a:ext>
                </a:extLst>
              </p:cNvPr>
              <p:cNvSpPr txBox="1">
                <a:spLocks/>
              </p:cNvSpPr>
              <p:nvPr/>
            </p:nvSpPr>
            <p:spPr>
              <a:xfrm>
                <a:off x="495305" y="3341674"/>
                <a:ext cx="8244000" cy="2367727"/>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Bandlimited reconstruction:</a:t>
                </a:r>
              </a:p>
              <a:p>
                <a:endParaRPr lang="en-US" sz="2000" dirty="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𝑟</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𝐿𝑃𝐹</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𝑚</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𝑝</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oMath>
                  </m:oMathPara>
                </a14:m>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Sampling theorem: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a:t>
                </a:r>
                <a14:m>
                  <m:oMath xmlns:m="http://schemas.openxmlformats.org/officeDocument/2006/math">
                    <m:r>
                      <a:rPr lang="en-US" sz="2000" i="1" dirty="0" smtClean="0">
                        <a:latin typeface="Cambria Math" panose="02040503050406030204" pitchFamily="18" charset="0"/>
                      </a:rPr>
                      <m:t>𝑋</m:t>
                    </m:r>
                    <m:d>
                      <m:dPr>
                        <m:ctrlPr>
                          <a:rPr lang="en-US" sz="2000" i="1" dirty="0" smtClean="0">
                            <a:latin typeface="Cambria Math" panose="02040503050406030204" pitchFamily="18" charset="0"/>
                          </a:rPr>
                        </m:ctrlPr>
                      </m:dPr>
                      <m:e>
                        <m:r>
                          <a:rPr lang="en-US" sz="2000" i="1" dirty="0" err="1">
                            <a:latin typeface="Cambria Math" panose="02040503050406030204" pitchFamily="18" charset="0"/>
                          </a:rPr>
                          <m:t>𝑗</m:t>
                        </m:r>
                        <m:r>
                          <a:rPr lang="en-US" sz="2000" i="1" dirty="0" err="1">
                            <a:latin typeface="Cambria Math" panose="02040503050406030204" pitchFamily="18" charset="0"/>
                          </a:rPr>
                          <m:t>𝜔</m:t>
                        </m:r>
                      </m:e>
                    </m:d>
                    <m:r>
                      <a:rPr lang="en-US" sz="2000" i="1" dirty="0">
                        <a:latin typeface="Cambria Math" panose="02040503050406030204" pitchFamily="18" charset="0"/>
                      </a:rPr>
                      <m:t>= 0 ∀ </m:t>
                    </m:r>
                    <m:d>
                      <m:dPr>
                        <m:begChr m:val="|"/>
                        <m:endChr m:val="|"/>
                        <m:ctrlPr>
                          <a:rPr lang="en-US" sz="2000" i="1" dirty="0" smtClean="0">
                            <a:latin typeface="Cambria Math" panose="02040503050406030204" pitchFamily="18" charset="0"/>
                          </a:rPr>
                        </m:ctrlPr>
                      </m:dPr>
                      <m:e>
                        <m:r>
                          <a:rPr lang="en-US" sz="2000" i="1" dirty="0">
                            <a:latin typeface="Cambria Math" panose="02040503050406030204" pitchFamily="18" charset="0"/>
                          </a:rPr>
                          <m:t>𝜔</m:t>
                        </m:r>
                      </m:e>
                    </m:d>
                    <m:r>
                      <a:rPr lang="en-US" sz="2000" i="1" dirty="0">
                        <a:latin typeface="Cambria Math" panose="02040503050406030204" pitchFamily="18" charset="0"/>
                      </a:rPr>
                      <m:t>&gt;</m:t>
                    </m:r>
                    <m:r>
                      <a:rPr lang="en-US" sz="2000" b="0" i="1" dirty="0" smtClean="0">
                        <a:latin typeface="Cambria Math" panose="02040503050406030204" pitchFamily="18" charset="0"/>
                      </a:rPr>
                      <m:t> </m:t>
                    </m:r>
                    <m:f>
                      <m:fPr>
                        <m:ctrlPr>
                          <a:rPr lang="en-US" sz="2000" b="0" i="1" dirty="0" smtClean="0">
                            <a:latin typeface="Cambria Math" panose="02040503050406030204" pitchFamily="18" charset="0"/>
                          </a:rPr>
                        </m:ctrlPr>
                      </m:fPr>
                      <m:num>
                        <m:sSub>
                          <m:sSubPr>
                            <m:ctrlPr>
                              <a:rPr lang="en-US" sz="2000" i="1" dirty="0">
                                <a:latin typeface="Cambria Math" panose="02040503050406030204" pitchFamily="18" charset="0"/>
                              </a:rPr>
                            </m:ctrlPr>
                          </m:sSubPr>
                          <m:e>
                            <m:r>
                              <a:rPr lang="en-US" sz="2000" i="1" dirty="0">
                                <a:latin typeface="Cambria Math" panose="02040503050406030204" pitchFamily="18" charset="0"/>
                              </a:rPr>
                              <m:t>𝜔</m:t>
                            </m:r>
                          </m:e>
                          <m:sub>
                            <m:r>
                              <a:rPr lang="en-US" sz="2000" i="1" dirty="0">
                                <a:latin typeface="Cambria Math" panose="02040503050406030204" pitchFamily="18" charset="0"/>
                              </a:rPr>
                              <m:t>𝑠</m:t>
                            </m:r>
                          </m:sub>
                        </m:sSub>
                      </m:num>
                      <m:den>
                        <m:r>
                          <a:rPr lang="en-US" sz="2000" b="0" i="1" dirty="0" smtClean="0">
                            <a:latin typeface="Cambria Math" panose="02040503050406030204" pitchFamily="18" charset="0"/>
                          </a:rPr>
                          <m:t>2</m:t>
                        </m:r>
                      </m:den>
                    </m:f>
                  </m:oMath>
                </a14:m>
                <a:r>
                  <a:rPr lang="en-US" sz="2000" dirty="0">
                    <a:latin typeface="Arial" panose="020B0604020202020204" pitchFamily="34" charset="0"/>
                    <a:cs typeface="Arial" panose="020B0604020202020204" pitchFamily="34" charset="0"/>
                  </a:rPr>
                  <a:t>,  then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𝑟</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a:t>
                </a:r>
              </a:p>
            </p:txBody>
          </p:sp>
        </mc:Choice>
        <mc:Fallback xmlns="">
          <p:sp>
            <p:nvSpPr>
              <p:cNvPr id="9" name="Title 1">
                <a:extLst>
                  <a:ext uri="{FF2B5EF4-FFF2-40B4-BE49-F238E27FC236}">
                    <a16:creationId xmlns:a16="http://schemas.microsoft.com/office/drawing/2014/main" id="{D12040B4-D0ED-436E-955C-982B6D0A5999}"/>
                  </a:ext>
                </a:extLst>
              </p:cNvPr>
              <p:cNvSpPr txBox="1">
                <a:spLocks noRot="1" noChangeAspect="1" noMove="1" noResize="1" noEditPoints="1" noAdjustHandles="1" noChangeArrowheads="1" noChangeShapeType="1" noTextEdit="1"/>
              </p:cNvSpPr>
              <p:nvPr/>
            </p:nvSpPr>
            <p:spPr>
              <a:xfrm>
                <a:off x="495305" y="3341674"/>
                <a:ext cx="8244000" cy="2367727"/>
              </a:xfrm>
              <a:prstGeom prst="rect">
                <a:avLst/>
              </a:prstGeom>
              <a:blipFill>
                <a:blip r:embed="rId5"/>
                <a:stretch>
                  <a:fillRect l="-739" t="-1028" b="-1028"/>
                </a:stretch>
              </a:blipFill>
            </p:spPr>
            <p:txBody>
              <a:bodyPr/>
              <a:lstStyle/>
              <a:p>
                <a:r>
                  <a:rPr lang="en-GB">
                    <a:noFill/>
                  </a:rPr>
                  <a:t> </a:t>
                </a:r>
              </a:p>
            </p:txBody>
          </p:sp>
        </mc:Fallback>
      </mc:AlternateContent>
      <p:sp>
        <p:nvSpPr>
          <p:cNvPr id="10"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11"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2036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DDC60-494E-4393-8DC0-AFFC519D2EA8}"/>
              </a:ext>
            </a:extLst>
          </p:cNvPr>
          <p:cNvPicPr>
            <a:picLocks noChangeAspect="1"/>
          </p:cNvPicPr>
          <p:nvPr/>
        </p:nvPicPr>
        <p:blipFill rotWithShape="1">
          <a:blip r:embed="rId2"/>
          <a:srcRect l="9571" r="14594" b="14004"/>
          <a:stretch/>
        </p:blipFill>
        <p:spPr>
          <a:xfrm>
            <a:off x="827584" y="1124744"/>
            <a:ext cx="7416825" cy="5184577"/>
          </a:xfrm>
          <a:prstGeom prst="rect">
            <a:avLst/>
          </a:prstGeom>
        </p:spPr>
      </p:pic>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E9645F62-A95F-4A20-9DEE-B61E25E6096F}"/>
                  </a:ext>
                </a:extLst>
              </p:cNvPr>
              <p:cNvSpPr txBox="1">
                <a:spLocks noChangeArrowheads="1"/>
              </p:cNvSpPr>
              <p:nvPr/>
            </p:nvSpPr>
            <p:spPr>
              <a:xfrm>
                <a:off x="423422" y="2712368"/>
                <a:ext cx="1989015" cy="1676400"/>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What happens of the signal contains information above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/2</m:t>
                    </m:r>
                  </m:oMath>
                </a14:m>
                <a:r>
                  <a:rPr lang="en-US"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mc:Choice>
        <mc:Fallback xmlns="">
          <p:sp>
            <p:nvSpPr>
              <p:cNvPr id="4" name="Rectangle 2">
                <a:extLst>
                  <a:ext uri="{FF2B5EF4-FFF2-40B4-BE49-F238E27FC236}">
                    <a16:creationId xmlns:a16="http://schemas.microsoft.com/office/drawing/2014/main" id="{E9645F62-A95F-4A20-9DEE-B61E25E6096F}"/>
                  </a:ext>
                </a:extLst>
              </p:cNvPr>
              <p:cNvSpPr txBox="1">
                <a:spLocks noRot="1" noChangeAspect="1" noMove="1" noResize="1" noEditPoints="1" noAdjustHandles="1" noChangeArrowheads="1" noChangeShapeType="1" noTextEdit="1"/>
              </p:cNvSpPr>
              <p:nvPr/>
            </p:nvSpPr>
            <p:spPr>
              <a:xfrm>
                <a:off x="423422" y="2712368"/>
                <a:ext cx="1989015" cy="1676400"/>
              </a:xfrm>
              <a:prstGeom prst="rect">
                <a:avLst/>
              </a:prstGeom>
              <a:blipFill>
                <a:blip r:embed="rId3"/>
                <a:stretch>
                  <a:fillRect l="-3976" t="-6182" r="-6728"/>
                </a:stretch>
              </a:blipFill>
            </p:spPr>
            <p:txBody>
              <a:bodyPr/>
              <a:lstStyle/>
              <a:p>
                <a:r>
                  <a:rPr lang="en-GB">
                    <a:noFill/>
                  </a:rPr>
                  <a:t> </a:t>
                </a:r>
              </a:p>
            </p:txBody>
          </p:sp>
        </mc:Fallback>
      </mc:AlternateContent>
      <p:sp>
        <p:nvSpPr>
          <p:cNvPr id="6"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07157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F0B37-5567-4FB0-B770-5AC2394EEC93}"/>
              </a:ext>
            </a:extLst>
          </p:cNvPr>
          <p:cNvPicPr>
            <a:picLocks noChangeAspect="1"/>
          </p:cNvPicPr>
          <p:nvPr/>
        </p:nvPicPr>
        <p:blipFill rotWithShape="1">
          <a:blip r:embed="rId2"/>
          <a:srcRect l="13722" r="16117"/>
          <a:stretch/>
        </p:blipFill>
        <p:spPr>
          <a:xfrm>
            <a:off x="1187624" y="1124744"/>
            <a:ext cx="6875256" cy="515949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42216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17393-AEF2-4569-BEE8-3292295D24F9}"/>
              </a:ext>
            </a:extLst>
          </p:cNvPr>
          <p:cNvPicPr>
            <a:picLocks noChangeAspect="1"/>
          </p:cNvPicPr>
          <p:nvPr/>
        </p:nvPicPr>
        <p:blipFill rotWithShape="1">
          <a:blip r:embed="rId2"/>
          <a:srcRect l="11133" r="20462" b="3384"/>
          <a:stretch/>
        </p:blipFill>
        <p:spPr>
          <a:xfrm>
            <a:off x="971600" y="1124744"/>
            <a:ext cx="6696744" cy="506706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865210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508141-26D3-4BF0-A2BE-3D852A09B132}"/>
              </a:ext>
            </a:extLst>
          </p:cNvPr>
          <p:cNvPicPr>
            <a:picLocks noChangeAspect="1"/>
          </p:cNvPicPr>
          <p:nvPr/>
        </p:nvPicPr>
        <p:blipFill rotWithShape="1">
          <a:blip r:embed="rId2"/>
          <a:srcRect l="10538" r="20991" b="1019"/>
          <a:stretch/>
        </p:blipFill>
        <p:spPr>
          <a:xfrm>
            <a:off x="899591" y="1196751"/>
            <a:ext cx="6696745" cy="525658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22899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3EB9F-810D-4DFF-AF52-D19A22ED43C2}"/>
              </a:ext>
            </a:extLst>
          </p:cNvPr>
          <p:cNvPicPr>
            <a:picLocks noChangeAspect="1"/>
          </p:cNvPicPr>
          <p:nvPr/>
        </p:nvPicPr>
        <p:blipFill rotWithShape="1">
          <a:blip r:embed="rId2"/>
          <a:srcRect l="21770" r="19330" b="3731"/>
          <a:stretch/>
        </p:blipFill>
        <p:spPr>
          <a:xfrm>
            <a:off x="1979712" y="1196752"/>
            <a:ext cx="5760640" cy="511256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516235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5F84B-268F-4E5A-8716-3FEEEE2865D4}"/>
              </a:ext>
            </a:extLst>
          </p:cNvPr>
          <p:cNvPicPr>
            <a:picLocks noChangeAspect="1"/>
          </p:cNvPicPr>
          <p:nvPr/>
        </p:nvPicPr>
        <p:blipFill>
          <a:blip r:embed="rId2"/>
          <a:stretch>
            <a:fillRect/>
          </a:stretch>
        </p:blipFill>
        <p:spPr>
          <a:xfrm>
            <a:off x="1468668" y="908720"/>
            <a:ext cx="7351804" cy="564142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976719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14D65-2D00-469B-B334-383BF2E2E38A}"/>
              </a:ext>
            </a:extLst>
          </p:cNvPr>
          <p:cNvPicPr>
            <a:picLocks noChangeAspect="1"/>
          </p:cNvPicPr>
          <p:nvPr/>
        </p:nvPicPr>
        <p:blipFill rotWithShape="1">
          <a:blip r:embed="rId2"/>
          <a:srcRect b="4281"/>
          <a:stretch/>
        </p:blipFill>
        <p:spPr>
          <a:xfrm>
            <a:off x="1400250" y="980728"/>
            <a:ext cx="7276206" cy="554461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58374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457200" y="-27384"/>
            <a:ext cx="7909220" cy="857250"/>
          </a:xfrm>
        </p:spPr>
        <p:txBody>
          <a:bodyPr/>
          <a:lstStyle/>
          <a:p>
            <a:pPr eaLnBrk="1" hangingPunct="1"/>
            <a:r>
              <a:rPr lang="en-GB" dirty="0"/>
              <a:t>Set the scene</a:t>
            </a:r>
          </a:p>
        </p:txBody>
      </p:sp>
      <p:sp>
        <p:nvSpPr>
          <p:cNvPr id="3" name="Rectangle 2"/>
          <p:cNvSpPr/>
          <p:nvPr/>
        </p:nvSpPr>
        <p:spPr>
          <a:xfrm>
            <a:off x="457200" y="848186"/>
            <a:ext cx="8127375" cy="550920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Before we start speaking about data acquisition, there are a few question to be answered:</a:t>
            </a:r>
          </a:p>
          <a:p>
            <a:endParaRPr lang="en-US" sz="12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is the laser process I am interested in?</a:t>
            </a:r>
          </a:p>
          <a:p>
            <a:pPr algn="ctr"/>
            <a:r>
              <a:rPr lang="en-US" sz="1600" dirty="0">
                <a:latin typeface="Arial" panose="020B0604020202020204" pitchFamily="34" charset="0"/>
                <a:cs typeface="Arial" panose="020B0604020202020204" pitchFamily="34" charset="0"/>
              </a:rPr>
              <a:t>heat treatment, bending, polishing, welding, AM, cutting, drilling</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Which laser shall I choose?</a:t>
            </a:r>
          </a:p>
          <a:p>
            <a:pPr algn="ctr"/>
            <a:r>
              <a:rPr lang="en-US" sz="1600" dirty="0">
                <a:latin typeface="Arial" panose="020B0604020202020204" pitchFamily="34" charset="0"/>
                <a:cs typeface="Arial" panose="020B0604020202020204" pitchFamily="34" charset="0"/>
              </a:rPr>
              <a:t>Continuous wave, pulsed =&gt; long, short, ultrashort</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is the event I am interested in?</a:t>
            </a:r>
          </a:p>
          <a:p>
            <a:pPr algn="ctr"/>
            <a:r>
              <a:rPr lang="en-US" sz="1600" dirty="0">
                <a:latin typeface="Arial" panose="020B0604020202020204" pitchFamily="34" charset="0"/>
                <a:cs typeface="Arial" panose="020B0604020202020204" pitchFamily="34" charset="0"/>
              </a:rPr>
              <a:t>Temperature, ablation rate, defects e.g. pores, crack, phase transformation</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is the dynamic of the event I am interested in?</a:t>
            </a:r>
          </a:p>
          <a:p>
            <a:pPr algn="ctr"/>
            <a:r>
              <a:rPr lang="en-US" sz="1600" dirty="0">
                <a:latin typeface="Arial" panose="020B0604020202020204" pitchFamily="34" charset="0"/>
                <a:cs typeface="Arial" panose="020B0604020202020204" pitchFamily="34" charset="0"/>
              </a:rPr>
              <a:t>Timescale s, </a:t>
            </a:r>
            <a:r>
              <a:rPr lang="en-US" sz="1600" dirty="0" err="1">
                <a:latin typeface="Arial" panose="020B0604020202020204" pitchFamily="34" charset="0"/>
                <a:cs typeface="Arial" panose="020B0604020202020204" pitchFamily="34" charset="0"/>
              </a:rPr>
              <a:t>ms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Symbol" panose="05050102010706020507" pitchFamily="18" charset="2"/>
              </a:rPr>
              <a:t>s, </a:t>
            </a:r>
            <a:r>
              <a:rPr lang="en-US" sz="1600" dirty="0" err="1">
                <a:latin typeface="Arial" panose="020B0604020202020204" pitchFamily="34" charset="0"/>
                <a:cs typeface="Arial" panose="020B0604020202020204" pitchFamily="34" charset="0"/>
                <a:sym typeface="Symbol" panose="05050102010706020507" pitchFamily="18" charset="2"/>
              </a:rPr>
              <a:t>ps</a:t>
            </a:r>
            <a:r>
              <a:rPr lang="en-US" sz="1600" dirty="0">
                <a:latin typeface="Arial" panose="020B0604020202020204" pitchFamily="34" charset="0"/>
                <a:cs typeface="Arial" panose="020B0604020202020204" pitchFamily="34" charset="0"/>
                <a:sym typeface="Symbol" panose="05050102010706020507" pitchFamily="18" charset="2"/>
              </a:rPr>
              <a:t>, fs</a:t>
            </a:r>
            <a:endParaRPr lang="en-GB" sz="1600" dirty="0">
              <a:latin typeface="Arial" panose="020B0604020202020204" pitchFamily="34" charset="0"/>
              <a:cs typeface="Arial" panose="020B0604020202020204" pitchFamily="34" charset="0"/>
              <a:sym typeface="Symbol" panose="05050102010706020507" pitchFamily="18" charset="2"/>
            </a:endParaRPr>
          </a:p>
          <a:p>
            <a:pPr algn="ctr"/>
            <a:endParaRPr lang="en-GB" sz="2000" dirty="0">
              <a:latin typeface="Arial" panose="020B0604020202020204" pitchFamily="34" charset="0"/>
              <a:cs typeface="Arial" panose="020B0604020202020204" pitchFamily="34" charset="0"/>
              <a:sym typeface="Symbol" panose="05050102010706020507" pitchFamily="18" charset="2"/>
            </a:endParaRPr>
          </a:p>
          <a:p>
            <a:pPr algn="ctr"/>
            <a:r>
              <a:rPr lang="en-US" sz="2000" dirty="0">
                <a:latin typeface="Arial" panose="020B0604020202020204" pitchFamily="34" charset="0"/>
                <a:cs typeface="Arial" panose="020B0604020202020204" pitchFamily="34" charset="0"/>
              </a:rPr>
              <a:t>What is the correct data acquisition frequency?</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to do if the required data acquisition frequency is to high?</a:t>
            </a:r>
          </a:p>
          <a:p>
            <a:pPr algn="ctr"/>
            <a:r>
              <a:rPr lang="en-US" sz="1600" dirty="0">
                <a:latin typeface="Arial" panose="020B0604020202020204" pitchFamily="34" charset="0"/>
                <a:cs typeface="Arial" panose="020B0604020202020204" pitchFamily="34" charset="0"/>
              </a:rPr>
              <a:t>How to </a:t>
            </a:r>
            <a:r>
              <a:rPr lang="en-US" sz="1600" dirty="0" err="1">
                <a:latin typeface="Arial" panose="020B0604020202020204" pitchFamily="34" charset="0"/>
                <a:cs typeface="Arial" panose="020B0604020202020204" pitchFamily="34" charset="0"/>
              </a:rPr>
              <a:t>downsample</a:t>
            </a:r>
            <a:r>
              <a:rPr lang="en-US" sz="1600" dirty="0">
                <a:latin typeface="Arial" panose="020B0604020202020204" pitchFamily="34" charset="0"/>
                <a:cs typeface="Arial" panose="020B0604020202020204" pitchFamily="34" charset="0"/>
              </a:rPr>
              <a:t> the signal and for which consequences?</a:t>
            </a:r>
          </a:p>
        </p:txBody>
      </p:sp>
      <p:sp>
        <p:nvSpPr>
          <p:cNvPr id="12" name="Right Arrow 11"/>
          <p:cNvSpPr/>
          <p:nvPr/>
        </p:nvSpPr>
        <p:spPr>
          <a:xfrm rot="5400000">
            <a:off x="4340887" y="2204649"/>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ight Arrow 13"/>
          <p:cNvSpPr/>
          <p:nvPr/>
        </p:nvSpPr>
        <p:spPr>
          <a:xfrm rot="5400000">
            <a:off x="4340887" y="3049798"/>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ight Arrow 14"/>
          <p:cNvSpPr/>
          <p:nvPr/>
        </p:nvSpPr>
        <p:spPr>
          <a:xfrm rot="5400000">
            <a:off x="4334007" y="3953886"/>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ight Arrow 15"/>
          <p:cNvSpPr/>
          <p:nvPr/>
        </p:nvSpPr>
        <p:spPr>
          <a:xfrm rot="5400000">
            <a:off x="4336422" y="4777598"/>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ight Arrow 7"/>
          <p:cNvSpPr/>
          <p:nvPr/>
        </p:nvSpPr>
        <p:spPr>
          <a:xfrm rot="5400000">
            <a:off x="4334007" y="5368695"/>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95049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4" grpId="0" animBg="1"/>
      <p:bldP spid="15" grpId="0" animBg="1"/>
      <p:bldP spid="16"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5F0D9-1F89-4C69-B912-AF8E0055D53A}"/>
              </a:ext>
            </a:extLst>
          </p:cNvPr>
          <p:cNvPicPr>
            <a:picLocks noChangeAspect="1"/>
          </p:cNvPicPr>
          <p:nvPr/>
        </p:nvPicPr>
        <p:blipFill rotWithShape="1">
          <a:blip r:embed="rId2"/>
          <a:srcRect t="2205" b="1130"/>
          <a:stretch/>
        </p:blipFill>
        <p:spPr>
          <a:xfrm>
            <a:off x="1325969" y="980728"/>
            <a:ext cx="7134463" cy="554461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79529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DE0489-71AB-4397-8C0D-872693673867}"/>
              </a:ext>
            </a:extLst>
          </p:cNvPr>
          <p:cNvPicPr>
            <a:picLocks noChangeAspect="1"/>
          </p:cNvPicPr>
          <p:nvPr/>
        </p:nvPicPr>
        <p:blipFill rotWithShape="1">
          <a:blip r:embed="rId2"/>
          <a:srcRect t="2759" b="2296"/>
          <a:stretch/>
        </p:blipFill>
        <p:spPr>
          <a:xfrm>
            <a:off x="899592" y="980729"/>
            <a:ext cx="7918780" cy="554461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419258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86E77-BA8B-45EC-9F7B-CF6193B65019}"/>
              </a:ext>
            </a:extLst>
          </p:cNvPr>
          <p:cNvPicPr>
            <a:picLocks noChangeAspect="1"/>
          </p:cNvPicPr>
          <p:nvPr/>
        </p:nvPicPr>
        <p:blipFill>
          <a:blip r:embed="rId2"/>
          <a:stretch>
            <a:fillRect/>
          </a:stretch>
        </p:blipFill>
        <p:spPr>
          <a:xfrm>
            <a:off x="1403648" y="1052736"/>
            <a:ext cx="6680881" cy="549022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089518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03B8D-C99A-425E-B926-F41F0ED52D25}"/>
              </a:ext>
            </a:extLst>
          </p:cNvPr>
          <p:cNvPicPr>
            <a:picLocks noChangeAspect="1"/>
          </p:cNvPicPr>
          <p:nvPr/>
        </p:nvPicPr>
        <p:blipFill>
          <a:blip r:embed="rId2"/>
          <a:stretch>
            <a:fillRect/>
          </a:stretch>
        </p:blipFill>
        <p:spPr>
          <a:xfrm>
            <a:off x="1403648" y="1025666"/>
            <a:ext cx="6586384" cy="549967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758297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8098F-16DF-4E45-BD6E-5D5A04FA22F8}"/>
              </a:ext>
            </a:extLst>
          </p:cNvPr>
          <p:cNvPicPr>
            <a:picLocks noChangeAspect="1"/>
          </p:cNvPicPr>
          <p:nvPr/>
        </p:nvPicPr>
        <p:blipFill>
          <a:blip r:embed="rId2"/>
          <a:stretch>
            <a:fillRect/>
          </a:stretch>
        </p:blipFill>
        <p:spPr>
          <a:xfrm>
            <a:off x="1619672" y="980728"/>
            <a:ext cx="6435191" cy="549967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768972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9A06A-39F1-4D8D-80E0-00AD1087FD37}"/>
              </a:ext>
            </a:extLst>
          </p:cNvPr>
          <p:cNvPicPr>
            <a:picLocks noChangeAspect="1"/>
          </p:cNvPicPr>
          <p:nvPr/>
        </p:nvPicPr>
        <p:blipFill rotWithShape="1">
          <a:blip r:embed="rId2"/>
          <a:srcRect b="1207"/>
          <a:stretch/>
        </p:blipFill>
        <p:spPr>
          <a:xfrm>
            <a:off x="1259632" y="980728"/>
            <a:ext cx="7068315" cy="553598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5991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7190B-3500-49FA-96EB-95159DE13ADD}"/>
              </a:ext>
            </a:extLst>
          </p:cNvPr>
          <p:cNvPicPr>
            <a:picLocks noChangeAspect="1"/>
          </p:cNvPicPr>
          <p:nvPr/>
        </p:nvPicPr>
        <p:blipFill rotWithShape="1">
          <a:blip r:embed="rId2"/>
          <a:srcRect b="5167"/>
          <a:stretch/>
        </p:blipFill>
        <p:spPr>
          <a:xfrm>
            <a:off x="1093318" y="980728"/>
            <a:ext cx="7295106" cy="5287244"/>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01842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82C44-409A-455B-891A-94234E4869B6}"/>
              </a:ext>
            </a:extLst>
          </p:cNvPr>
          <p:cNvPicPr>
            <a:picLocks noChangeAspect="1"/>
          </p:cNvPicPr>
          <p:nvPr/>
        </p:nvPicPr>
        <p:blipFill>
          <a:blip r:embed="rId2"/>
          <a:stretch>
            <a:fillRect/>
          </a:stretch>
        </p:blipFill>
        <p:spPr>
          <a:xfrm>
            <a:off x="899592" y="1027938"/>
            <a:ext cx="7616392" cy="564142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20366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CFFC0-4224-455D-B757-797E221902E9}"/>
              </a:ext>
            </a:extLst>
          </p:cNvPr>
          <p:cNvPicPr>
            <a:picLocks noChangeAspect="1"/>
          </p:cNvPicPr>
          <p:nvPr/>
        </p:nvPicPr>
        <p:blipFill>
          <a:blip r:embed="rId2"/>
          <a:stretch>
            <a:fillRect/>
          </a:stretch>
        </p:blipFill>
        <p:spPr>
          <a:xfrm>
            <a:off x="1331640" y="980728"/>
            <a:ext cx="6917121" cy="550912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064065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6D964-670E-41D4-B51F-8CB644D139A9}"/>
              </a:ext>
            </a:extLst>
          </p:cNvPr>
          <p:cNvPicPr>
            <a:picLocks noChangeAspect="1"/>
          </p:cNvPicPr>
          <p:nvPr/>
        </p:nvPicPr>
        <p:blipFill>
          <a:blip r:embed="rId2"/>
          <a:stretch>
            <a:fillRect/>
          </a:stretch>
        </p:blipFill>
        <p:spPr>
          <a:xfrm>
            <a:off x="1115616" y="1013945"/>
            <a:ext cx="6964369" cy="5367383"/>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41760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Set the scene – the laser process</a:t>
            </a:r>
          </a:p>
        </p:txBody>
      </p:sp>
      <p:pic>
        <p:nvPicPr>
          <p:cNvPr id="3" name="Picture 2"/>
          <p:cNvPicPr>
            <a:picLocks noChangeAspect="1"/>
          </p:cNvPicPr>
          <p:nvPr/>
        </p:nvPicPr>
        <p:blipFill>
          <a:blip r:embed="rId2"/>
          <a:stretch>
            <a:fillRect/>
          </a:stretch>
        </p:blipFill>
        <p:spPr>
          <a:xfrm>
            <a:off x="4617305" y="980728"/>
            <a:ext cx="4176464" cy="5580437"/>
          </a:xfrm>
          <a:prstGeom prst="rect">
            <a:avLst/>
          </a:prstGeom>
        </p:spPr>
      </p:pic>
      <p:sp>
        <p:nvSpPr>
          <p:cNvPr id="11" name="Text Box 4"/>
          <p:cNvSpPr txBox="1">
            <a:spLocks noChangeArrowheads="1"/>
          </p:cNvSpPr>
          <p:nvPr/>
        </p:nvSpPr>
        <p:spPr bwMode="auto">
          <a:xfrm>
            <a:off x="539552" y="5589240"/>
            <a:ext cx="3331840" cy="461665"/>
          </a:xfrm>
          <a:prstGeom prst="rect">
            <a:avLst/>
          </a:prstGeom>
          <a:noFill/>
          <a:ln w="12700">
            <a:noFill/>
            <a:miter lim="800000"/>
            <a:headEnd/>
            <a:tailEnd/>
          </a:ln>
          <a:effectLst/>
        </p:spPr>
        <p:txBody>
          <a:bodyPr wrap="square">
            <a:spAutoFit/>
          </a:bodyPr>
          <a:lstStyle/>
          <a:p>
            <a:pPr algn="l"/>
            <a:r>
              <a:rPr lang="fr-CH" sz="1200" b="0" dirty="0">
                <a:solidFill>
                  <a:schemeClr val="bg1">
                    <a:lumMod val="65000"/>
                  </a:schemeClr>
                </a:solidFill>
                <a:latin typeface="Arial" charset="0"/>
              </a:rPr>
              <a:t>D. </a:t>
            </a:r>
            <a:r>
              <a:rPr lang="fr-CH" sz="1200" b="0" dirty="0" err="1">
                <a:solidFill>
                  <a:schemeClr val="bg1">
                    <a:lumMod val="65000"/>
                  </a:schemeClr>
                </a:solidFill>
                <a:latin typeface="Arial" charset="0"/>
              </a:rPr>
              <a:t>Bäuerle</a:t>
            </a:r>
            <a:r>
              <a:rPr lang="fr-CH" sz="1200" b="0" dirty="0">
                <a:solidFill>
                  <a:schemeClr val="bg1">
                    <a:lumMod val="65000"/>
                  </a:schemeClr>
                </a:solidFill>
                <a:latin typeface="Arial" charset="0"/>
              </a:rPr>
              <a:t>; Laser </a:t>
            </a:r>
            <a:r>
              <a:rPr lang="fr-CH" sz="1200" b="0" dirty="0" err="1">
                <a:solidFill>
                  <a:schemeClr val="bg1">
                    <a:lumMod val="65000"/>
                  </a:schemeClr>
                </a:solidFill>
                <a:latin typeface="Arial" charset="0"/>
              </a:rPr>
              <a:t>Processing</a:t>
            </a:r>
            <a:r>
              <a:rPr lang="fr-CH" sz="1200" b="0" dirty="0">
                <a:solidFill>
                  <a:schemeClr val="bg1">
                    <a:lumMod val="65000"/>
                  </a:schemeClr>
                </a:solidFill>
                <a:latin typeface="Arial" charset="0"/>
              </a:rPr>
              <a:t> and </a:t>
            </a:r>
            <a:r>
              <a:rPr lang="fr-CH" sz="1200" b="0" dirty="0" err="1">
                <a:solidFill>
                  <a:schemeClr val="bg1">
                    <a:lumMod val="65000"/>
                  </a:schemeClr>
                </a:solidFill>
                <a:latin typeface="Arial" charset="0"/>
              </a:rPr>
              <a:t>Chemistry</a:t>
            </a:r>
            <a:r>
              <a:rPr lang="fr-CH" sz="1200" b="0" dirty="0">
                <a:solidFill>
                  <a:schemeClr val="bg1">
                    <a:lumMod val="65000"/>
                  </a:schemeClr>
                </a:solidFill>
                <a:latin typeface="Arial" charset="0"/>
              </a:rPr>
              <a:t>, 4</a:t>
            </a:r>
            <a:r>
              <a:rPr lang="fr-CH" sz="1200" b="0" baseline="30000" dirty="0">
                <a:solidFill>
                  <a:schemeClr val="bg1">
                    <a:lumMod val="65000"/>
                  </a:schemeClr>
                </a:solidFill>
                <a:latin typeface="Arial" charset="0"/>
              </a:rPr>
              <a:t>th</a:t>
            </a:r>
            <a:r>
              <a:rPr lang="fr-CH" sz="1200" b="0" dirty="0">
                <a:solidFill>
                  <a:schemeClr val="bg1">
                    <a:lumMod val="65000"/>
                  </a:schemeClr>
                </a:solidFill>
                <a:latin typeface="Arial" charset="0"/>
              </a:rPr>
              <a:t> </a:t>
            </a:r>
            <a:r>
              <a:rPr lang="fr-CH" sz="1200" b="0" dirty="0" err="1">
                <a:solidFill>
                  <a:schemeClr val="bg1">
                    <a:lumMod val="65000"/>
                  </a:schemeClr>
                </a:solidFill>
                <a:latin typeface="Arial" charset="0"/>
              </a:rPr>
              <a:t>ed</a:t>
            </a:r>
            <a:r>
              <a:rPr lang="fr-CH" sz="1200" b="0" dirty="0">
                <a:solidFill>
                  <a:schemeClr val="bg1">
                    <a:lumMod val="65000"/>
                  </a:schemeClr>
                </a:solidFill>
                <a:latin typeface="Arial" charset="0"/>
              </a:rPr>
              <a:t>. Springer, Berlin, 2011</a:t>
            </a:r>
            <a:endParaRPr lang="en-US" sz="1200" b="0" dirty="0">
              <a:solidFill>
                <a:schemeClr val="bg1">
                  <a:lumMod val="65000"/>
                </a:schemeClr>
              </a:solidFill>
              <a:latin typeface="Arial" charset="0"/>
            </a:endParaRPr>
          </a:p>
        </p:txBody>
      </p:sp>
      <p:sp>
        <p:nvSpPr>
          <p:cNvPr id="12" name="Rectangle 6"/>
          <p:cNvSpPr>
            <a:spLocks noChangeArrowheads="1"/>
          </p:cNvSpPr>
          <p:nvPr/>
        </p:nvSpPr>
        <p:spPr bwMode="auto">
          <a:xfrm>
            <a:off x="298939" y="1098739"/>
            <a:ext cx="4076700" cy="4031873"/>
          </a:xfrm>
          <a:prstGeom prst="rect">
            <a:avLst/>
          </a:prstGeom>
          <a:noFill/>
          <a:ln w="12700">
            <a:noFill/>
            <a:miter lim="800000"/>
            <a:headEnd/>
            <a:tailEnd/>
          </a:ln>
          <a:effectLst/>
        </p:spPr>
        <p:txBody>
          <a:bodyPr anchor="ctr">
            <a:spAutoFit/>
          </a:bodyPr>
          <a:lstStyle/>
          <a:p>
            <a:pPr marL="444500" indent="-444500" algn="l">
              <a:lnSpc>
                <a:spcPct val="90000"/>
              </a:lnSpc>
              <a:spcBef>
                <a:spcPct val="20000"/>
              </a:spcBef>
            </a:pPr>
            <a:r>
              <a:rPr lang="de-DE" sz="1600" b="0" dirty="0">
                <a:solidFill>
                  <a:schemeClr val="tx1"/>
                </a:solidFill>
                <a:latin typeface="Arial" charset="0"/>
              </a:rPr>
              <a:t>PLA/PLD – </a:t>
            </a:r>
            <a:r>
              <a:rPr lang="de-DE" sz="1600" b="0" dirty="0" err="1">
                <a:solidFill>
                  <a:schemeClr val="tx1"/>
                </a:solidFill>
                <a:latin typeface="Arial" charset="0"/>
              </a:rPr>
              <a:t>pulsed</a:t>
            </a:r>
            <a:r>
              <a:rPr lang="de-DE" sz="1600" b="0" dirty="0">
                <a:solidFill>
                  <a:schemeClr val="tx1"/>
                </a:solidFill>
                <a:latin typeface="Arial" charset="0"/>
              </a:rPr>
              <a:t>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ablation</a:t>
            </a:r>
            <a:r>
              <a:rPr lang="de-DE" sz="1600" b="0" dirty="0">
                <a:solidFill>
                  <a:schemeClr val="tx1"/>
                </a:solidFill>
                <a:latin typeface="Arial" charset="0"/>
              </a:rPr>
              <a:t>/ </a:t>
            </a:r>
            <a:r>
              <a:rPr lang="de-DE" sz="1600" b="0" dirty="0" err="1">
                <a:solidFill>
                  <a:schemeClr val="tx1"/>
                </a:solidFill>
                <a:latin typeface="Arial" charset="0"/>
              </a:rPr>
              <a:t>deposition</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LA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annealing</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LC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cleaning</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LIS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induced</a:t>
            </a:r>
            <a:r>
              <a:rPr lang="de-DE" sz="1600" b="0" dirty="0">
                <a:solidFill>
                  <a:schemeClr val="tx1"/>
                </a:solidFill>
                <a:latin typeface="Arial" charset="0"/>
              </a:rPr>
              <a:t> isotope </a:t>
            </a:r>
            <a:r>
              <a:rPr lang="de-DE" sz="1600" b="0" dirty="0" err="1">
                <a:solidFill>
                  <a:schemeClr val="tx1"/>
                </a:solidFill>
                <a:latin typeface="Arial" charset="0"/>
              </a:rPr>
              <a:t>separation</a:t>
            </a:r>
            <a:r>
              <a:rPr lang="de-DE" sz="1600" b="0" dirty="0">
                <a:solidFill>
                  <a:schemeClr val="tx1"/>
                </a:solidFill>
                <a:latin typeface="Arial" charset="0"/>
              </a:rPr>
              <a:t>/IR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photochemistry</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MPA/MPI – </a:t>
            </a:r>
            <a:r>
              <a:rPr lang="de-DE" sz="1600" b="0" dirty="0" err="1">
                <a:solidFill>
                  <a:schemeClr val="tx1"/>
                </a:solidFill>
                <a:latin typeface="Arial" charset="0"/>
              </a:rPr>
              <a:t>multiphoton</a:t>
            </a:r>
            <a:r>
              <a:rPr lang="de-DE" sz="1600" b="0" dirty="0">
                <a:solidFill>
                  <a:schemeClr val="tx1"/>
                </a:solidFill>
                <a:latin typeface="Arial" charset="0"/>
              </a:rPr>
              <a:t> </a:t>
            </a:r>
            <a:r>
              <a:rPr lang="de-DE" sz="1600" b="0" dirty="0" err="1">
                <a:solidFill>
                  <a:schemeClr val="tx1"/>
                </a:solidFill>
                <a:latin typeface="Arial" charset="0"/>
              </a:rPr>
              <a:t>absorption</a:t>
            </a:r>
            <a:r>
              <a:rPr lang="de-DE" sz="1600" b="0" dirty="0">
                <a:solidFill>
                  <a:schemeClr val="tx1"/>
                </a:solidFill>
                <a:latin typeface="Arial" charset="0"/>
              </a:rPr>
              <a:t> </a:t>
            </a:r>
            <a:r>
              <a:rPr lang="de-DE" sz="1600" b="0" dirty="0" err="1">
                <a:solidFill>
                  <a:schemeClr val="tx1"/>
                </a:solidFill>
                <a:latin typeface="Arial" charset="0"/>
              </a:rPr>
              <a:t>ionization</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LSDW/LSCW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supported</a:t>
            </a:r>
            <a:r>
              <a:rPr lang="de-DE" sz="1600" b="0" dirty="0">
                <a:solidFill>
                  <a:schemeClr val="tx1"/>
                </a:solidFill>
                <a:latin typeface="Arial" charset="0"/>
              </a:rPr>
              <a:t> </a:t>
            </a:r>
            <a:r>
              <a:rPr lang="de-DE" sz="1600" b="0" dirty="0" err="1">
                <a:solidFill>
                  <a:schemeClr val="tx1"/>
                </a:solidFill>
                <a:latin typeface="Arial" charset="0"/>
              </a:rPr>
              <a:t>detonation</a:t>
            </a:r>
            <a:r>
              <a:rPr lang="de-DE" sz="1600" b="0" dirty="0">
                <a:solidFill>
                  <a:schemeClr val="tx1"/>
                </a:solidFill>
                <a:latin typeface="Arial" charset="0"/>
              </a:rPr>
              <a:t>/</a:t>
            </a:r>
            <a:r>
              <a:rPr lang="de-DE" sz="1600" b="0" dirty="0" err="1">
                <a:solidFill>
                  <a:schemeClr val="tx1"/>
                </a:solidFill>
                <a:latin typeface="Arial" charset="0"/>
              </a:rPr>
              <a:t>combustion</a:t>
            </a:r>
            <a:r>
              <a:rPr lang="de-DE" sz="1600" b="0" dirty="0">
                <a:solidFill>
                  <a:schemeClr val="tx1"/>
                </a:solidFill>
                <a:latin typeface="Arial" charset="0"/>
              </a:rPr>
              <a:t> </a:t>
            </a:r>
            <a:r>
              <a:rPr lang="de-DE" sz="1600" b="0" dirty="0" err="1">
                <a:solidFill>
                  <a:schemeClr val="tx1"/>
                </a:solidFill>
                <a:latin typeface="Arial" charset="0"/>
              </a:rPr>
              <a:t>waves</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LCVD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induced</a:t>
            </a:r>
            <a:r>
              <a:rPr lang="de-DE" sz="1600" b="0" dirty="0">
                <a:solidFill>
                  <a:schemeClr val="tx1"/>
                </a:solidFill>
                <a:latin typeface="Arial" charset="0"/>
              </a:rPr>
              <a:t> </a:t>
            </a:r>
            <a:r>
              <a:rPr lang="de-DE" sz="1600" b="0" dirty="0" err="1">
                <a:solidFill>
                  <a:schemeClr val="tx1"/>
                </a:solidFill>
                <a:latin typeface="Arial" charset="0"/>
              </a:rPr>
              <a:t>chemical</a:t>
            </a:r>
            <a:r>
              <a:rPr lang="de-DE" sz="1600" b="0" dirty="0">
                <a:solidFill>
                  <a:schemeClr val="tx1"/>
                </a:solidFill>
                <a:latin typeface="Arial" charset="0"/>
              </a:rPr>
              <a:t> </a:t>
            </a:r>
            <a:r>
              <a:rPr lang="de-DE" sz="1600" b="0" dirty="0" err="1">
                <a:solidFill>
                  <a:schemeClr val="tx1"/>
                </a:solidFill>
                <a:latin typeface="Arial" charset="0"/>
              </a:rPr>
              <a:t>vapour</a:t>
            </a:r>
            <a:r>
              <a:rPr lang="de-DE" sz="1600" b="0" dirty="0">
                <a:solidFill>
                  <a:schemeClr val="tx1"/>
                </a:solidFill>
                <a:latin typeface="Arial" charset="0"/>
              </a:rPr>
              <a:t> </a:t>
            </a:r>
            <a:r>
              <a:rPr lang="de-DE" sz="1600" b="0" dirty="0" err="1">
                <a:solidFill>
                  <a:schemeClr val="tx1"/>
                </a:solidFill>
                <a:latin typeface="Arial" charset="0"/>
              </a:rPr>
              <a:t>deposition</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LEC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induced</a:t>
            </a:r>
            <a:r>
              <a:rPr lang="de-DE" sz="1600" b="0" dirty="0">
                <a:solidFill>
                  <a:schemeClr val="tx1"/>
                </a:solidFill>
                <a:latin typeface="Arial" charset="0"/>
              </a:rPr>
              <a:t> </a:t>
            </a:r>
            <a:r>
              <a:rPr lang="de-DE" sz="1600" b="0" dirty="0" err="1">
                <a:solidFill>
                  <a:schemeClr val="tx1"/>
                </a:solidFill>
                <a:latin typeface="Arial" charset="0"/>
              </a:rPr>
              <a:t>electrochemical</a:t>
            </a:r>
            <a:r>
              <a:rPr lang="de-DE" sz="1600" b="0" dirty="0">
                <a:solidFill>
                  <a:schemeClr val="tx1"/>
                </a:solidFill>
                <a:latin typeface="Arial" charset="0"/>
              </a:rPr>
              <a:t> </a:t>
            </a:r>
            <a:r>
              <a:rPr lang="de-DE" sz="1600" b="0" dirty="0" err="1">
                <a:solidFill>
                  <a:schemeClr val="tx1"/>
                </a:solidFill>
                <a:latin typeface="Arial" charset="0"/>
              </a:rPr>
              <a:t>plating</a:t>
            </a:r>
            <a:r>
              <a:rPr lang="de-DE" sz="1600" b="0" dirty="0">
                <a:solidFill>
                  <a:schemeClr val="tx1"/>
                </a:solidFill>
                <a:latin typeface="Arial" charset="0"/>
              </a:rPr>
              <a:t>/</a:t>
            </a:r>
            <a:r>
              <a:rPr lang="de-DE" sz="1600" b="0" dirty="0" err="1">
                <a:solidFill>
                  <a:schemeClr val="tx1"/>
                </a:solidFill>
                <a:latin typeface="Arial" charset="0"/>
              </a:rPr>
              <a:t>etching</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RED/OX – </a:t>
            </a:r>
            <a:r>
              <a:rPr lang="de-DE" sz="1600" b="0" dirty="0" err="1">
                <a:solidFill>
                  <a:schemeClr val="tx1"/>
                </a:solidFill>
                <a:latin typeface="Arial" charset="0"/>
              </a:rPr>
              <a:t>long</a:t>
            </a:r>
            <a:r>
              <a:rPr lang="de-DE" sz="1600" b="0" dirty="0">
                <a:solidFill>
                  <a:schemeClr val="tx1"/>
                </a:solidFill>
                <a:latin typeface="Arial" charset="0"/>
              </a:rPr>
              <a:t> pulse </a:t>
            </a:r>
            <a:r>
              <a:rPr lang="de-DE" sz="1600" b="0" dirty="0" err="1">
                <a:solidFill>
                  <a:schemeClr val="tx1"/>
                </a:solidFill>
                <a:latin typeface="Arial" charset="0"/>
              </a:rPr>
              <a:t>or</a:t>
            </a:r>
            <a:r>
              <a:rPr lang="de-DE" sz="1600" b="0" dirty="0">
                <a:solidFill>
                  <a:schemeClr val="tx1"/>
                </a:solidFill>
                <a:latin typeface="Arial" charset="0"/>
              </a:rPr>
              <a:t> </a:t>
            </a:r>
            <a:r>
              <a:rPr lang="de-DE" sz="1600" b="0" dirty="0" err="1">
                <a:solidFill>
                  <a:schemeClr val="tx1"/>
                </a:solidFill>
                <a:latin typeface="Arial" charset="0"/>
              </a:rPr>
              <a:t>cw</a:t>
            </a:r>
            <a:r>
              <a:rPr lang="de-DE" sz="1600" b="0" dirty="0">
                <a:solidFill>
                  <a:schemeClr val="tx1"/>
                </a:solidFill>
                <a:latin typeface="Arial" charset="0"/>
              </a:rPr>
              <a:t> CO</a:t>
            </a:r>
            <a:r>
              <a:rPr lang="de-DE" sz="1600" b="0" baseline="-25000" dirty="0">
                <a:solidFill>
                  <a:schemeClr val="tx1"/>
                </a:solidFill>
                <a:latin typeface="Arial" charset="0"/>
              </a:rPr>
              <a:t>2</a:t>
            </a:r>
            <a:r>
              <a:rPr lang="de-DE" sz="1600" b="0" dirty="0">
                <a:solidFill>
                  <a:schemeClr val="tx1"/>
                </a:solidFill>
                <a:latin typeface="Arial" charset="0"/>
              </a:rPr>
              <a:t>-laser </a:t>
            </a:r>
            <a:r>
              <a:rPr lang="de-DE" sz="1600" b="0" dirty="0" err="1">
                <a:solidFill>
                  <a:schemeClr val="tx1"/>
                </a:solidFill>
                <a:latin typeface="Arial" charset="0"/>
              </a:rPr>
              <a:t>induced</a:t>
            </a:r>
            <a:r>
              <a:rPr lang="de-DE" sz="1600" b="0" dirty="0">
                <a:solidFill>
                  <a:schemeClr val="tx1"/>
                </a:solidFill>
                <a:latin typeface="Arial" charset="0"/>
              </a:rPr>
              <a:t> </a:t>
            </a:r>
            <a:r>
              <a:rPr lang="de-DE" sz="1600" b="0" dirty="0" err="1">
                <a:solidFill>
                  <a:schemeClr val="tx1"/>
                </a:solidFill>
                <a:latin typeface="Arial" charset="0"/>
              </a:rPr>
              <a:t>reduction</a:t>
            </a:r>
            <a:r>
              <a:rPr lang="de-DE" sz="1600" b="0" dirty="0">
                <a:solidFill>
                  <a:schemeClr val="tx1"/>
                </a:solidFill>
                <a:latin typeface="Arial" charset="0"/>
              </a:rPr>
              <a:t>/</a:t>
            </a:r>
            <a:r>
              <a:rPr lang="de-DE" sz="1600" b="0" dirty="0" err="1">
                <a:solidFill>
                  <a:schemeClr val="tx1"/>
                </a:solidFill>
                <a:latin typeface="Arial" charset="0"/>
              </a:rPr>
              <a:t>oxidation</a:t>
            </a:r>
            <a:endParaRPr lang="en-US" sz="1600" b="0" dirty="0">
              <a:solidFill>
                <a:schemeClr val="tx1"/>
              </a:solidFill>
              <a:latin typeface="Arial" charset="0"/>
            </a:endParaRPr>
          </a:p>
        </p:txBody>
      </p:sp>
      <p:sp>
        <p:nvSpPr>
          <p:cNvPr id="6"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978195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6C468-0A3C-437D-B9BF-16579575F06A}"/>
              </a:ext>
            </a:extLst>
          </p:cNvPr>
          <p:cNvPicPr>
            <a:picLocks noChangeAspect="1"/>
          </p:cNvPicPr>
          <p:nvPr/>
        </p:nvPicPr>
        <p:blipFill>
          <a:blip r:embed="rId2"/>
          <a:stretch>
            <a:fillRect/>
          </a:stretch>
        </p:blipFill>
        <p:spPr>
          <a:xfrm>
            <a:off x="1257551" y="1044565"/>
            <a:ext cx="7058865" cy="548077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026913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DAD9E-510A-4613-8F35-A55EE909F002}"/>
              </a:ext>
            </a:extLst>
          </p:cNvPr>
          <p:cNvPicPr>
            <a:picLocks noChangeAspect="1"/>
          </p:cNvPicPr>
          <p:nvPr/>
        </p:nvPicPr>
        <p:blipFill>
          <a:blip r:embed="rId2"/>
          <a:stretch>
            <a:fillRect/>
          </a:stretch>
        </p:blipFill>
        <p:spPr>
          <a:xfrm>
            <a:off x="1331640" y="980728"/>
            <a:ext cx="6737578" cy="534848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538648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8EBBD-8F3C-4D3A-84C7-C51E8B38BFC4}"/>
              </a:ext>
            </a:extLst>
          </p:cNvPr>
          <p:cNvPicPr>
            <a:picLocks noChangeAspect="1"/>
          </p:cNvPicPr>
          <p:nvPr/>
        </p:nvPicPr>
        <p:blipFill>
          <a:blip r:embed="rId2"/>
          <a:stretch>
            <a:fillRect/>
          </a:stretch>
        </p:blipFill>
        <p:spPr>
          <a:xfrm>
            <a:off x="1315566" y="980728"/>
            <a:ext cx="6784826" cy="533903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22179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71603-C5B6-4D05-971F-5F8A88E9E585}"/>
              </a:ext>
            </a:extLst>
          </p:cNvPr>
          <p:cNvPicPr>
            <a:picLocks noChangeAspect="1"/>
          </p:cNvPicPr>
          <p:nvPr/>
        </p:nvPicPr>
        <p:blipFill>
          <a:blip r:embed="rId2"/>
          <a:stretch>
            <a:fillRect/>
          </a:stretch>
        </p:blipFill>
        <p:spPr>
          <a:xfrm>
            <a:off x="1187624" y="1052736"/>
            <a:ext cx="6822625" cy="5357933"/>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743587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7F6782-082C-4EA4-8DF7-D629F09D3891}"/>
              </a:ext>
            </a:extLst>
          </p:cNvPr>
          <p:cNvSpPr txBox="1"/>
          <p:nvPr/>
        </p:nvSpPr>
        <p:spPr>
          <a:xfrm>
            <a:off x="2483768" y="2967335"/>
            <a:ext cx="4968552" cy="923330"/>
          </a:xfrm>
          <a:prstGeom prst="rect">
            <a:avLst/>
          </a:prstGeom>
          <a:noFill/>
        </p:spPr>
        <p:txBody>
          <a:bodyPr wrap="square" rtlCol="0">
            <a:spAutoFit/>
          </a:bodyPr>
          <a:lstStyle/>
          <a:p>
            <a:r>
              <a:rPr lang="en-US" sz="5400" dirty="0"/>
              <a:t>Aliasing demo </a:t>
            </a:r>
          </a:p>
        </p:txBody>
      </p:sp>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476638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0EEDF-14D6-4DE9-A2C7-31A48B5ABA5D}"/>
              </a:ext>
            </a:extLst>
          </p:cNvPr>
          <p:cNvPicPr>
            <a:picLocks noChangeAspect="1"/>
          </p:cNvPicPr>
          <p:nvPr/>
        </p:nvPicPr>
        <p:blipFill>
          <a:blip r:embed="rId2"/>
          <a:stretch>
            <a:fillRect/>
          </a:stretch>
        </p:blipFill>
        <p:spPr>
          <a:xfrm>
            <a:off x="0" y="1916832"/>
            <a:ext cx="9147231" cy="3609754"/>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692496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6981D-6A5B-4F65-853F-4DCDF5085463}"/>
              </a:ext>
            </a:extLst>
          </p:cNvPr>
          <p:cNvPicPr>
            <a:picLocks noChangeAspect="1"/>
          </p:cNvPicPr>
          <p:nvPr/>
        </p:nvPicPr>
        <p:blipFill>
          <a:blip r:embed="rId2"/>
          <a:stretch>
            <a:fillRect/>
          </a:stretch>
        </p:blipFill>
        <p:spPr>
          <a:xfrm>
            <a:off x="827584" y="968968"/>
            <a:ext cx="7720339" cy="555637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58596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C7291F-4018-4C26-B5DD-55D72B5CF05F}"/>
              </a:ext>
            </a:extLst>
          </p:cNvPr>
          <p:cNvPicPr>
            <a:picLocks noChangeAspect="1"/>
          </p:cNvPicPr>
          <p:nvPr/>
        </p:nvPicPr>
        <p:blipFill>
          <a:blip r:embed="rId2"/>
          <a:stretch>
            <a:fillRect/>
          </a:stretch>
        </p:blipFill>
        <p:spPr>
          <a:xfrm>
            <a:off x="991644" y="940620"/>
            <a:ext cx="7540796" cy="5584724"/>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875622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79BB1-EC69-4446-A8F1-9D951F45B88B}"/>
              </a:ext>
            </a:extLst>
          </p:cNvPr>
          <p:cNvPicPr>
            <a:picLocks noChangeAspect="1"/>
          </p:cNvPicPr>
          <p:nvPr/>
        </p:nvPicPr>
        <p:blipFill>
          <a:blip r:embed="rId2"/>
          <a:stretch>
            <a:fillRect/>
          </a:stretch>
        </p:blipFill>
        <p:spPr>
          <a:xfrm>
            <a:off x="1600009" y="908720"/>
            <a:ext cx="6860423" cy="531068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748554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6F169-C56B-46B7-99E4-572F50AD6B89}"/>
              </a:ext>
            </a:extLst>
          </p:cNvPr>
          <p:cNvPicPr>
            <a:picLocks noChangeAspect="1"/>
          </p:cNvPicPr>
          <p:nvPr/>
        </p:nvPicPr>
        <p:blipFill>
          <a:blip r:embed="rId2"/>
          <a:stretch>
            <a:fillRect/>
          </a:stretch>
        </p:blipFill>
        <p:spPr>
          <a:xfrm>
            <a:off x="939502" y="957649"/>
            <a:ext cx="7808962" cy="542367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33598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Set the scene – process dynamic</a:t>
            </a:r>
          </a:p>
        </p:txBody>
      </p:sp>
      <p:pic>
        <p:nvPicPr>
          <p:cNvPr id="30822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54" y="1090535"/>
            <a:ext cx="4038600" cy="3919538"/>
          </a:xfrm>
          <a:prstGeom prst="rect">
            <a:avLst/>
          </a:prstGeom>
          <a:noFill/>
          <a:ln w="12700">
            <a:noFill/>
            <a:miter lim="800000"/>
            <a:headEnd/>
            <a:tailEnd/>
          </a:ln>
          <a:effectLst/>
        </p:spPr>
      </p:pic>
      <p:pic>
        <p:nvPicPr>
          <p:cNvPr id="3082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4593" y="959142"/>
            <a:ext cx="4142643" cy="4021138"/>
          </a:xfrm>
          <a:prstGeom prst="rect">
            <a:avLst/>
          </a:prstGeom>
          <a:noFill/>
          <a:ln w="12700">
            <a:noFill/>
            <a:miter lim="800000"/>
            <a:headEnd/>
            <a:tailEnd/>
          </a:ln>
          <a:effectLst/>
        </p:spPr>
      </p:pic>
      <p:pic>
        <p:nvPicPr>
          <p:cNvPr id="308231" name="Picture 7"/>
          <p:cNvPicPr>
            <a:picLocks noChangeAspect="1" noChangeArrowheads="1"/>
          </p:cNvPicPr>
          <p:nvPr/>
        </p:nvPicPr>
        <p:blipFill rotWithShape="1">
          <a:blip r:embed="rId4" cstate="print"/>
          <a:srcRect t="50000"/>
          <a:stretch/>
        </p:blipFill>
        <p:spPr bwMode="auto">
          <a:xfrm>
            <a:off x="5629175" y="5035551"/>
            <a:ext cx="1740877" cy="1419225"/>
          </a:xfrm>
          <a:prstGeom prst="rect">
            <a:avLst/>
          </a:prstGeom>
          <a:noFill/>
          <a:ln w="12700">
            <a:noFill/>
            <a:miter lim="800000"/>
            <a:headEnd/>
            <a:tailEnd/>
          </a:ln>
          <a:effectLst/>
        </p:spPr>
      </p:pic>
      <p:sp>
        <p:nvSpPr>
          <p:cNvPr id="308233" name="Text Box 9"/>
          <p:cNvSpPr txBox="1">
            <a:spLocks noChangeArrowheads="1"/>
          </p:cNvSpPr>
          <p:nvPr/>
        </p:nvSpPr>
        <p:spPr bwMode="auto">
          <a:xfrm>
            <a:off x="3157312" y="5544767"/>
            <a:ext cx="936381" cy="549275"/>
          </a:xfrm>
          <a:prstGeom prst="rect">
            <a:avLst/>
          </a:prstGeom>
          <a:noFill/>
          <a:ln w="12700">
            <a:noFill/>
            <a:miter lim="800000"/>
            <a:headEnd/>
            <a:tailEnd/>
          </a:ln>
          <a:effectLst/>
        </p:spPr>
        <p:txBody>
          <a:bodyPr>
            <a:spAutoFit/>
          </a:bodyPr>
          <a:lstStyle/>
          <a:p>
            <a:r>
              <a:rPr lang="de-DE" dirty="0" err="1">
                <a:solidFill>
                  <a:schemeClr val="tx1"/>
                </a:solidFill>
              </a:rPr>
              <a:t>ns</a:t>
            </a:r>
            <a:endParaRPr lang="en-US" dirty="0">
              <a:solidFill>
                <a:schemeClr val="tx1"/>
              </a:solidFill>
            </a:endParaRPr>
          </a:p>
        </p:txBody>
      </p:sp>
      <p:sp>
        <p:nvSpPr>
          <p:cNvPr id="308234" name="Text Box 10"/>
          <p:cNvSpPr txBox="1">
            <a:spLocks noChangeArrowheads="1"/>
          </p:cNvSpPr>
          <p:nvPr/>
        </p:nvSpPr>
        <p:spPr bwMode="auto">
          <a:xfrm>
            <a:off x="7370053" y="5544767"/>
            <a:ext cx="936381" cy="549275"/>
          </a:xfrm>
          <a:prstGeom prst="rect">
            <a:avLst/>
          </a:prstGeom>
          <a:noFill/>
          <a:ln w="12700">
            <a:noFill/>
            <a:miter lim="800000"/>
            <a:headEnd/>
            <a:tailEnd/>
          </a:ln>
          <a:effectLst/>
        </p:spPr>
        <p:txBody>
          <a:bodyPr>
            <a:spAutoFit/>
          </a:bodyPr>
          <a:lstStyle/>
          <a:p>
            <a:r>
              <a:rPr lang="de-DE">
                <a:solidFill>
                  <a:schemeClr val="tx1"/>
                </a:solidFill>
              </a:rPr>
              <a:t>fs</a:t>
            </a:r>
            <a:endParaRPr lang="en-US">
              <a:solidFill>
                <a:schemeClr val="tx1"/>
              </a:solidFill>
            </a:endParaRPr>
          </a:p>
        </p:txBody>
      </p:sp>
      <p:pic>
        <p:nvPicPr>
          <p:cNvPr id="9" name="Picture 7"/>
          <p:cNvPicPr>
            <a:picLocks noChangeAspect="1" noChangeArrowheads="1"/>
          </p:cNvPicPr>
          <p:nvPr/>
        </p:nvPicPr>
        <p:blipFill rotWithShape="1">
          <a:blip r:embed="rId4" cstate="print"/>
          <a:srcRect b="50000"/>
          <a:stretch/>
        </p:blipFill>
        <p:spPr bwMode="auto">
          <a:xfrm>
            <a:off x="1290602" y="5035551"/>
            <a:ext cx="1740877" cy="1419225"/>
          </a:xfrm>
          <a:prstGeom prst="rect">
            <a:avLst/>
          </a:prstGeom>
          <a:noFill/>
          <a:ln w="12700">
            <a:noFill/>
            <a:miter lim="800000"/>
            <a:headEnd/>
            <a:tailEnd/>
          </a:ln>
          <a:effectLst/>
        </p:spPr>
      </p:pic>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379442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7D3D1B-7CF6-4262-96C9-383A6A7E2677}"/>
              </a:ext>
            </a:extLst>
          </p:cNvPr>
          <p:cNvSpPr txBox="1"/>
          <p:nvPr/>
        </p:nvSpPr>
        <p:spPr>
          <a:xfrm>
            <a:off x="1547664" y="2967335"/>
            <a:ext cx="6480720" cy="923330"/>
          </a:xfrm>
          <a:prstGeom prst="rect">
            <a:avLst/>
          </a:prstGeom>
          <a:noFill/>
        </p:spPr>
        <p:txBody>
          <a:bodyPr wrap="square" rtlCol="0">
            <a:spAutoFit/>
          </a:bodyPr>
          <a:lstStyle/>
          <a:p>
            <a:r>
              <a:rPr lang="en-US" sz="5400" dirty="0"/>
              <a:t>Anti-aliasing demo </a:t>
            </a:r>
          </a:p>
        </p:txBody>
      </p:sp>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98184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9626E-B689-4792-B0E2-72A94E28A756}"/>
              </a:ext>
            </a:extLst>
          </p:cNvPr>
          <p:cNvSpPr txBox="1"/>
          <p:nvPr/>
        </p:nvSpPr>
        <p:spPr>
          <a:xfrm>
            <a:off x="467544" y="1412776"/>
            <a:ext cx="7992888"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effects of sampling are easy to see once we are in the </a:t>
            </a:r>
            <a:r>
              <a:rPr lang="en-US" sz="2000" b="1" dirty="0"/>
              <a:t>frequency</a:t>
            </a:r>
            <a:r>
              <a:rPr lang="en-US" sz="2000" dirty="0"/>
              <a:t> </a:t>
            </a:r>
            <a:r>
              <a:rPr lang="en-US" sz="2000" b="1" dirty="0"/>
              <a:t>domain</a:t>
            </a:r>
            <a:r>
              <a:rPr lang="en-US" sz="2000" dirty="0"/>
              <a:t>.</a:t>
            </a:r>
          </a:p>
          <a:p>
            <a:endParaRPr lang="en-US" sz="2000" dirty="0"/>
          </a:p>
          <a:p>
            <a:pPr marL="285750" indent="-285750">
              <a:buFont typeface="Arial" panose="020B0604020202020204" pitchFamily="34" charset="0"/>
              <a:buChar char="•"/>
            </a:pPr>
            <a:r>
              <a:rPr lang="en-US" sz="2000" dirty="0"/>
              <a:t>Signals that are band limited can be </a:t>
            </a:r>
            <a:r>
              <a:rPr lang="en-US" sz="2000" b="1" dirty="0"/>
              <a:t>sampled</a:t>
            </a:r>
            <a:r>
              <a:rPr lang="en-US" sz="2000" dirty="0"/>
              <a:t> </a:t>
            </a:r>
            <a:r>
              <a:rPr lang="en-US" sz="2000" b="1" dirty="0"/>
              <a:t>without</a:t>
            </a:r>
            <a:r>
              <a:rPr lang="en-US" sz="2000" dirty="0"/>
              <a:t> </a:t>
            </a:r>
            <a:r>
              <a:rPr lang="en-US" sz="2000" b="1" dirty="0"/>
              <a:t>loss</a:t>
            </a:r>
            <a:r>
              <a:rPr lang="en-US" sz="2000" dirty="0"/>
              <a:t> of information.</a:t>
            </a:r>
          </a:p>
          <a:p>
            <a:endParaRPr lang="en-US" sz="2000" dirty="0"/>
          </a:p>
          <a:p>
            <a:pPr marL="285750" indent="-285750">
              <a:buFont typeface="Arial" panose="020B0604020202020204" pitchFamily="34" charset="0"/>
              <a:buChar char="•"/>
            </a:pPr>
            <a:r>
              <a:rPr lang="en-US" sz="2000" dirty="0"/>
              <a:t>The </a:t>
            </a:r>
            <a:r>
              <a:rPr lang="en-US" sz="2000" b="1" dirty="0"/>
              <a:t>minimum</a:t>
            </a:r>
            <a:r>
              <a:rPr lang="en-US" sz="2000" dirty="0"/>
              <a:t> </a:t>
            </a:r>
            <a:r>
              <a:rPr lang="en-US" sz="2000" b="1" dirty="0"/>
              <a:t>sampling</a:t>
            </a:r>
            <a:r>
              <a:rPr lang="en-US" sz="2000" dirty="0"/>
              <a:t> </a:t>
            </a:r>
            <a:r>
              <a:rPr lang="en-US" sz="2000" b="1" dirty="0"/>
              <a:t>rate</a:t>
            </a:r>
            <a:r>
              <a:rPr lang="en-US" sz="2000" dirty="0"/>
              <a:t> for sampling without loss of information is called </a:t>
            </a:r>
            <a:r>
              <a:rPr lang="en-US" sz="2000" b="1" dirty="0"/>
              <a:t>Nyquist rate</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t>
            </a:r>
            <a:r>
              <a:rPr lang="en-US" sz="2000" b="1" dirty="0"/>
              <a:t>Nyquist rate </a:t>
            </a:r>
            <a:r>
              <a:rPr lang="en-US" sz="2000" dirty="0"/>
              <a:t>is </a:t>
            </a:r>
            <a:r>
              <a:rPr lang="en-US" sz="2000" b="1" dirty="0"/>
              <a:t>twice as high as the highest frequency</a:t>
            </a:r>
            <a:r>
              <a:rPr lang="en-US" sz="2000" dirty="0"/>
              <a:t> contained in a limited band signal.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Sampling at frequencies below the Nyquist rate causes </a:t>
            </a:r>
            <a:r>
              <a:rPr lang="en-US" sz="2000" b="1" dirty="0"/>
              <a:t>aliasing</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Aliasing</a:t>
            </a:r>
            <a:r>
              <a:rPr lang="en-US" sz="2000" dirty="0"/>
              <a:t> can be </a:t>
            </a:r>
            <a:r>
              <a:rPr lang="en-US" sz="2000" b="1" dirty="0"/>
              <a:t>eliminated</a:t>
            </a:r>
            <a:r>
              <a:rPr lang="en-US" sz="2000" dirty="0"/>
              <a:t> with a pre-filter to remove frequency components that would otherwise be aliased.</a:t>
            </a:r>
          </a:p>
        </p:txBody>
      </p:sp>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726423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Thank</a:t>
            </a:r>
            <a:r>
              <a:rPr lang="de-CH" dirty="0"/>
              <a:t> </a:t>
            </a:r>
            <a:r>
              <a:rPr lang="de-CH" dirty="0" err="1"/>
              <a:t>you</a:t>
            </a:r>
            <a:r>
              <a:rPr lang="de-CH" dirty="0"/>
              <a:t> </a:t>
            </a:r>
            <a:r>
              <a:rPr lang="de-CH" dirty="0" err="1"/>
              <a:t>for</a:t>
            </a:r>
            <a:r>
              <a:rPr lang="de-CH" dirty="0"/>
              <a:t> </a:t>
            </a:r>
            <a:r>
              <a:rPr lang="de-CH" dirty="0" err="1"/>
              <a:t>your</a:t>
            </a:r>
            <a:r>
              <a:rPr lang="de-CH" dirty="0"/>
              <a:t> </a:t>
            </a:r>
            <a:r>
              <a:rPr lang="de-CH" dirty="0" err="1"/>
              <a:t>attention</a:t>
            </a:r>
            <a:endParaRPr lang="de-CH" dirty="0"/>
          </a:p>
        </p:txBody>
      </p:sp>
      <p:pic>
        <p:nvPicPr>
          <p:cNvPr id="4" name="Picture 2">
            <a:extLst>
              <a:ext uri="{FF2B5EF4-FFF2-40B4-BE49-F238E27FC236}">
                <a16:creationId xmlns:a16="http://schemas.microsoft.com/office/drawing/2014/main" id="{EFABE95B-AE7C-48E4-B6F7-7A1F4ADBA85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7520002" cy="2362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674380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B8847-ECED-43A2-9797-52A4BFFD2DFA}"/>
              </a:ext>
            </a:extLst>
          </p:cNvPr>
          <p:cNvPicPr>
            <a:picLocks noChangeAspect="1"/>
          </p:cNvPicPr>
          <p:nvPr/>
        </p:nvPicPr>
        <p:blipFill rotWithShape="1">
          <a:blip r:embed="rId2"/>
          <a:srcRect b="1243"/>
          <a:stretch/>
        </p:blipFill>
        <p:spPr>
          <a:xfrm>
            <a:off x="323528" y="1196752"/>
            <a:ext cx="4473328" cy="4267200"/>
          </a:xfrm>
          <a:prstGeom prst="rect">
            <a:avLst/>
          </a:prstGeom>
        </p:spPr>
      </p:pic>
      <p:grpSp>
        <p:nvGrpSpPr>
          <p:cNvPr id="4" name="Group 3">
            <a:extLst>
              <a:ext uri="{FF2B5EF4-FFF2-40B4-BE49-F238E27FC236}">
                <a16:creationId xmlns:a16="http://schemas.microsoft.com/office/drawing/2014/main" id="{0E500B18-9FEF-4942-B16D-5FD7778B740F}"/>
              </a:ext>
            </a:extLst>
          </p:cNvPr>
          <p:cNvGrpSpPr/>
          <p:nvPr/>
        </p:nvGrpSpPr>
        <p:grpSpPr>
          <a:xfrm>
            <a:off x="5124128" y="1196752"/>
            <a:ext cx="3166470" cy="1146948"/>
            <a:chOff x="4572000" y="2571749"/>
            <a:chExt cx="4157070" cy="1604149"/>
          </a:xfrm>
        </p:grpSpPr>
        <p:pic>
          <p:nvPicPr>
            <p:cNvPr id="5" name="Picture 4">
              <a:extLst>
                <a:ext uri="{FF2B5EF4-FFF2-40B4-BE49-F238E27FC236}">
                  <a16:creationId xmlns:a16="http://schemas.microsoft.com/office/drawing/2014/main" id="{C617FFB9-D8A0-4105-806F-B65FFDE0A897}"/>
                </a:ext>
              </a:extLst>
            </p:cNvPr>
            <p:cNvPicPr>
              <a:picLocks noChangeAspect="1"/>
            </p:cNvPicPr>
            <p:nvPr/>
          </p:nvPicPr>
          <p:blipFill>
            <a:blip r:embed="rId3"/>
            <a:stretch>
              <a:fillRect/>
            </a:stretch>
          </p:blipFill>
          <p:spPr>
            <a:xfrm>
              <a:off x="4572000" y="2571749"/>
              <a:ext cx="4157070" cy="1604149"/>
            </a:xfrm>
            <a:prstGeom prst="rect">
              <a:avLst/>
            </a:prstGeom>
          </p:spPr>
        </p:pic>
        <p:sp>
          <p:nvSpPr>
            <p:cNvPr id="6" name="Rectangle 5">
              <a:extLst>
                <a:ext uri="{FF2B5EF4-FFF2-40B4-BE49-F238E27FC236}">
                  <a16:creationId xmlns:a16="http://schemas.microsoft.com/office/drawing/2014/main" id="{106B27E3-C3BB-46A4-B0F1-42689717C308}"/>
                </a:ext>
              </a:extLst>
            </p:cNvPr>
            <p:cNvSpPr/>
            <p:nvPr/>
          </p:nvSpPr>
          <p:spPr>
            <a:xfrm>
              <a:off x="4572000" y="3867150"/>
              <a:ext cx="533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4CA625-A88F-4D8C-8B45-1FC70771B877}"/>
                  </a:ext>
                </a:extLst>
              </p:cNvPr>
              <p:cNvSpPr txBox="1"/>
              <p:nvPr/>
            </p:nvSpPr>
            <p:spPr>
              <a:xfrm>
                <a:off x="195784" y="5640089"/>
                <a:ext cx="8408664" cy="10393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sampled signal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𝑥</m:t>
                        </m:r>
                      </m:e>
                      <m:sub>
                        <m:r>
                          <a:rPr lang="en-US" sz="2000" b="0" i="1" dirty="0" smtClean="0">
                            <a:latin typeface="Cambria Math" panose="02040503050406030204" pitchFamily="18" charset="0"/>
                          </a:rPr>
                          <m:t>𝑝</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𝑡</m:t>
                    </m:r>
                    <m:r>
                      <a:rPr lang="en-US" sz="2000" b="0" i="1" dirty="0" smtClean="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can be obtained by multiplying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by an impulse train. Or, equivalently, by </a:t>
                </a:r>
                <a:r>
                  <a:rPr lang="en-US" sz="2000" b="1" dirty="0">
                    <a:latin typeface="Arial" panose="020B0604020202020204" pitchFamily="34" charset="0"/>
                    <a:cs typeface="Arial" panose="020B0604020202020204" pitchFamily="34" charset="0"/>
                  </a:rPr>
                  <a:t>convolving</a:t>
                </a:r>
                <a:r>
                  <a:rPr lang="en-US" sz="2000" dirty="0">
                    <a:latin typeface="Arial" panose="020B0604020202020204" pitchFamily="34" charset="0"/>
                    <a:cs typeface="Arial" panose="020B0604020202020204" pitchFamily="34" charset="0"/>
                  </a:rPr>
                  <a:t> the samples of the signal </a:t>
                </a:r>
                <a14:m>
                  <m:oMath xmlns:m="http://schemas.openxmlformats.org/officeDocument/2006/math">
                    <m:r>
                      <a:rPr lang="en-US" sz="2000" i="1" dirty="0" smtClean="0">
                        <a:latin typeface="Cambria Math" panose="02040503050406030204" pitchFamily="18" charset="0"/>
                      </a:rPr>
                      <m:t>𝑥</m:t>
                    </m:r>
                  </m:oMath>
                </a14:m>
                <a:r>
                  <a:rPr lang="en-US" sz="2000" dirty="0">
                    <a:latin typeface="Arial" panose="020B0604020202020204" pitchFamily="34" charset="0"/>
                    <a:cs typeface="Arial" panose="020B0604020202020204" pitchFamily="34" charset="0"/>
                  </a:rPr>
                  <a:t> with </a:t>
                </a:r>
                <a14:m>
                  <m:oMath xmlns:m="http://schemas.openxmlformats.org/officeDocument/2006/math">
                    <m:r>
                      <a:rPr lang="en-US" sz="2000" i="1" smtClean="0">
                        <a:latin typeface="Cambria Math" panose="02040503050406030204" pitchFamily="18" charset="0"/>
                        <a:ea typeface="Cambria Math" panose="02040503050406030204" pitchFamily="18" charset="0"/>
                      </a:rPr>
                      <m:t>𝛿</m:t>
                    </m:r>
                  </m:oMath>
                </a14:m>
                <a:r>
                  <a:rPr lang="en-US" sz="2000" dirty="0">
                    <a:latin typeface="Arial" panose="020B0604020202020204" pitchFamily="34"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524CA625-A88F-4D8C-8B45-1FC70771B877}"/>
                  </a:ext>
                </a:extLst>
              </p:cNvPr>
              <p:cNvSpPr txBox="1">
                <a:spLocks noRot="1" noChangeAspect="1" noMove="1" noResize="1" noEditPoints="1" noAdjustHandles="1" noChangeArrowheads="1" noChangeShapeType="1" noTextEdit="1"/>
              </p:cNvSpPr>
              <p:nvPr/>
            </p:nvSpPr>
            <p:spPr>
              <a:xfrm>
                <a:off x="195784" y="5640089"/>
                <a:ext cx="8408664" cy="1039323"/>
              </a:xfrm>
              <a:prstGeom prst="rect">
                <a:avLst/>
              </a:prstGeom>
              <a:blipFill>
                <a:blip r:embed="rId4"/>
                <a:stretch>
                  <a:fillRect l="-725" t="-2924" b="-9357"/>
                </a:stretch>
              </a:blipFill>
            </p:spPr>
            <p:txBody>
              <a:bodyPr/>
              <a:lstStyle/>
              <a:p>
                <a:r>
                  <a:rPr lang="en-GB">
                    <a:noFill/>
                  </a:rPr>
                  <a:t> </a:t>
                </a:r>
              </a:p>
            </p:txBody>
          </p:sp>
        </mc:Fallback>
      </mc:AlternateContent>
      <p:sp>
        <p:nvSpPr>
          <p:cNvPr id="9" name="Title 6">
            <a:extLst>
              <a:ext uri="{FF2B5EF4-FFF2-40B4-BE49-F238E27FC236}">
                <a16:creationId xmlns:a16="http://schemas.microsoft.com/office/drawing/2014/main" id="{FB565AAE-1883-40BD-B857-F1E1B32930F1}"/>
              </a:ext>
            </a:extLst>
          </p:cNvPr>
          <p:cNvSpPr>
            <a:spLocks noGrp="1"/>
          </p:cNvSpPr>
          <p:nvPr>
            <p:ph type="title"/>
          </p:nvPr>
        </p:nvSpPr>
        <p:spPr>
          <a:xfrm>
            <a:off x="0" y="58837"/>
            <a:ext cx="9144000" cy="777875"/>
          </a:xfrm>
        </p:spPr>
        <p:txBody>
          <a:bodyPr/>
          <a:lstStyle/>
          <a:p>
            <a:r>
              <a:rPr lang="en-GB" dirty="0"/>
              <a:t>Sampling – </a:t>
            </a:r>
            <a:r>
              <a:rPr lang="en-US" sz="2400" dirty="0"/>
              <a:t>conversion of a continuous-time signal to discrete time </a:t>
            </a:r>
          </a:p>
        </p:txBody>
      </p:sp>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128517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817240" y="148326"/>
            <a:ext cx="7139136" cy="857250"/>
          </a:xfrm>
        </p:spPr>
        <p:txBody>
          <a:bodyPr/>
          <a:lstStyle/>
          <a:p>
            <a:pPr eaLnBrk="1" hangingPunct="1"/>
            <a:r>
              <a:rPr lang="en-GB" dirty="0"/>
              <a:t>Set the scene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112" y="1556792"/>
            <a:ext cx="5201569" cy="4444727"/>
          </a:xfrm>
          <a:prstGeom prst="rect">
            <a:avLst/>
          </a:prstGeom>
        </p:spPr>
      </p:pic>
      <p:pic>
        <p:nvPicPr>
          <p:cNvPr id="4" name="Picture 8" descr="V:\My Documents\_Teaching\Laser Safety\images\Time 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950" y="1125538"/>
            <a:ext cx="8315325" cy="4718050"/>
          </a:xfrm>
          <a:prstGeom prst="rect">
            <a:avLst/>
          </a:prstGeom>
          <a:noFill/>
          <a:ln w="9525">
            <a:noFill/>
            <a:miter lim="800000"/>
            <a:headEnd/>
            <a:tailEnd/>
          </a:ln>
        </p:spPr>
      </p:pic>
      <p:sp>
        <p:nvSpPr>
          <p:cNvPr id="5" name="Text Box 7"/>
          <p:cNvSpPr txBox="1">
            <a:spLocks noChangeArrowheads="1"/>
          </p:cNvSpPr>
          <p:nvPr/>
        </p:nvSpPr>
        <p:spPr bwMode="auto">
          <a:xfrm>
            <a:off x="7704138" y="1341438"/>
            <a:ext cx="1692275" cy="4492625"/>
          </a:xfrm>
          <a:prstGeom prst="rect">
            <a:avLst/>
          </a:prstGeom>
          <a:noFill/>
          <a:ln w="12700">
            <a:noFill/>
            <a:miter lim="800000"/>
            <a:headEnd/>
            <a:tailEnd/>
          </a:ln>
          <a:effectLst/>
        </p:spPr>
        <p:txBody>
          <a:bodyPr>
            <a:spAutoFit/>
          </a:bodyPr>
          <a:lstStyle/>
          <a:p>
            <a:pPr eaLnBrk="0" hangingPunct="0">
              <a:spcBef>
                <a:spcPct val="50000"/>
              </a:spcBef>
              <a:defRPr/>
            </a:pPr>
            <a:r>
              <a:rPr lang="de-DE" sz="1300" b="1" dirty="0">
                <a:solidFill>
                  <a:schemeClr val="accent1">
                    <a:lumMod val="75000"/>
                  </a:schemeClr>
                </a:solidFill>
                <a:latin typeface="Arial Narrow" pitchFamily="34" charset="0"/>
                <a:cs typeface="+mn-cs"/>
              </a:rPr>
              <a:t>Themal processes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Heat diffusion</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Thermalization </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crystalline lattice – electrons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Light absorption</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 by electrons</a:t>
            </a:r>
            <a:endParaRPr lang="en-US" sz="1300" b="1" dirty="0">
              <a:solidFill>
                <a:schemeClr val="accent1">
                  <a:lumMod val="75000"/>
                </a:schemeClr>
              </a:solidFill>
              <a:latin typeface="Arial Narrow" pitchFamily="34" charset="0"/>
              <a:cs typeface="+mn-cs"/>
            </a:endParaRPr>
          </a:p>
        </p:txBody>
      </p:sp>
      <p:sp>
        <p:nvSpPr>
          <p:cNvPr id="6" name="Rectangle 5"/>
          <p:cNvSpPr/>
          <p:nvPr/>
        </p:nvSpPr>
        <p:spPr>
          <a:xfrm>
            <a:off x="7704138" y="3645024"/>
            <a:ext cx="1260350" cy="45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437112" y="802372"/>
            <a:ext cx="4572000" cy="646331"/>
          </a:xfrm>
          <a:prstGeom prst="rect">
            <a:avLst/>
          </a:prstGeom>
        </p:spPr>
        <p:txBody>
          <a:bodyPr>
            <a:spAutoFit/>
          </a:bodyPr>
          <a:lstStyle/>
          <a:p>
            <a:r>
              <a:rPr lang="en-GB" sz="1200" dirty="0">
                <a:solidFill>
                  <a:schemeClr val="bg1">
                    <a:lumMod val="65000"/>
                  </a:schemeClr>
                </a:solidFill>
              </a:rPr>
              <a:t>He, F.; Liao, Y.; Lin, J.; Song, J.; </a:t>
            </a:r>
            <a:r>
              <a:rPr lang="en-GB" sz="1200" dirty="0" err="1">
                <a:solidFill>
                  <a:schemeClr val="bg1">
                    <a:lumMod val="65000"/>
                  </a:schemeClr>
                </a:solidFill>
              </a:rPr>
              <a:t>Qiao</a:t>
            </a:r>
            <a:r>
              <a:rPr lang="en-GB" sz="1200" dirty="0">
                <a:solidFill>
                  <a:schemeClr val="bg1">
                    <a:lumMod val="65000"/>
                  </a:schemeClr>
                </a:solidFill>
              </a:rPr>
              <a:t>, L.; Cheng, Y.; Sugioka, K. Femtosecond Laser Fabrication of Monolithically Integrated Microfluidic Sensors in Glass. </a:t>
            </a:r>
            <a:r>
              <a:rPr lang="en-GB" sz="1200" i="1" dirty="0">
                <a:solidFill>
                  <a:schemeClr val="bg1">
                    <a:lumMod val="65000"/>
                  </a:schemeClr>
                </a:solidFill>
              </a:rPr>
              <a:t>Sensors</a:t>
            </a:r>
            <a:r>
              <a:rPr lang="en-GB" sz="1200" dirty="0">
                <a:solidFill>
                  <a:schemeClr val="bg1">
                    <a:lumMod val="65000"/>
                  </a:schemeClr>
                </a:solidFill>
              </a:rPr>
              <a:t> 2014, </a:t>
            </a:r>
            <a:r>
              <a:rPr lang="en-GB" sz="1200" i="1" dirty="0">
                <a:solidFill>
                  <a:schemeClr val="bg1">
                    <a:lumMod val="65000"/>
                  </a:schemeClr>
                </a:solidFill>
              </a:rPr>
              <a:t>14</a:t>
            </a:r>
            <a:r>
              <a:rPr lang="en-GB" sz="1200" dirty="0">
                <a:solidFill>
                  <a:schemeClr val="bg1">
                    <a:lumMod val="65000"/>
                  </a:schemeClr>
                </a:solidFill>
              </a:rPr>
              <a:t>, 19402-19440.</a:t>
            </a: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817240" y="148326"/>
            <a:ext cx="7139136" cy="857250"/>
          </a:xfrm>
        </p:spPr>
        <p:txBody>
          <a:bodyPr/>
          <a:lstStyle/>
          <a:p>
            <a:pPr eaLnBrk="1" hangingPunct="1"/>
            <a:r>
              <a:rPr lang="en-GB" dirty="0"/>
              <a:t>Set the scene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112" y="1556792"/>
            <a:ext cx="5201569" cy="4444727"/>
          </a:xfrm>
          <a:prstGeom prst="rect">
            <a:avLst/>
          </a:prstGeom>
        </p:spPr>
      </p:pic>
      <p:pic>
        <p:nvPicPr>
          <p:cNvPr id="4" name="Picture 8" descr="V:\My Documents\_Teaching\Laser Safety\images\Time 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950" y="1125538"/>
            <a:ext cx="8315325" cy="4718050"/>
          </a:xfrm>
          <a:prstGeom prst="rect">
            <a:avLst/>
          </a:prstGeom>
          <a:noFill/>
          <a:ln w="9525">
            <a:noFill/>
            <a:miter lim="800000"/>
            <a:headEnd/>
            <a:tailEnd/>
          </a:ln>
        </p:spPr>
      </p:pic>
      <p:sp>
        <p:nvSpPr>
          <p:cNvPr id="5" name="Text Box 7"/>
          <p:cNvSpPr txBox="1">
            <a:spLocks noChangeArrowheads="1"/>
          </p:cNvSpPr>
          <p:nvPr/>
        </p:nvSpPr>
        <p:spPr bwMode="auto">
          <a:xfrm>
            <a:off x="7704138" y="1341438"/>
            <a:ext cx="1692275" cy="4492625"/>
          </a:xfrm>
          <a:prstGeom prst="rect">
            <a:avLst/>
          </a:prstGeom>
          <a:noFill/>
          <a:ln w="12700">
            <a:noFill/>
            <a:miter lim="800000"/>
            <a:headEnd/>
            <a:tailEnd/>
          </a:ln>
          <a:effectLst/>
        </p:spPr>
        <p:txBody>
          <a:bodyPr>
            <a:spAutoFit/>
          </a:bodyPr>
          <a:lstStyle/>
          <a:p>
            <a:pPr eaLnBrk="0" hangingPunct="0">
              <a:spcBef>
                <a:spcPct val="50000"/>
              </a:spcBef>
              <a:defRPr/>
            </a:pPr>
            <a:r>
              <a:rPr lang="de-DE" sz="1300" b="1" dirty="0">
                <a:solidFill>
                  <a:schemeClr val="accent1">
                    <a:lumMod val="75000"/>
                  </a:schemeClr>
                </a:solidFill>
                <a:latin typeface="Arial Narrow" pitchFamily="34" charset="0"/>
                <a:cs typeface="+mn-cs"/>
              </a:rPr>
              <a:t>Themal processes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Heat diffusion</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Thermalization </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crystalline lattice – electrons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Light absorption</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 by electrons</a:t>
            </a:r>
            <a:endParaRPr lang="en-US" sz="1300" b="1" dirty="0">
              <a:solidFill>
                <a:schemeClr val="accent1">
                  <a:lumMod val="75000"/>
                </a:schemeClr>
              </a:solidFill>
              <a:latin typeface="Arial Narrow" pitchFamily="34" charset="0"/>
              <a:cs typeface="+mn-cs"/>
            </a:endParaRPr>
          </a:p>
        </p:txBody>
      </p:sp>
      <p:sp>
        <p:nvSpPr>
          <p:cNvPr id="6" name="Rectangle 5"/>
          <p:cNvSpPr/>
          <p:nvPr/>
        </p:nvSpPr>
        <p:spPr>
          <a:xfrm>
            <a:off x="7704138" y="3645024"/>
            <a:ext cx="1260350" cy="45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437112" y="802372"/>
            <a:ext cx="4572000" cy="646331"/>
          </a:xfrm>
          <a:prstGeom prst="rect">
            <a:avLst/>
          </a:prstGeom>
        </p:spPr>
        <p:txBody>
          <a:bodyPr>
            <a:spAutoFit/>
          </a:bodyPr>
          <a:lstStyle/>
          <a:p>
            <a:r>
              <a:rPr lang="en-GB" sz="1200" dirty="0">
                <a:solidFill>
                  <a:schemeClr val="bg1">
                    <a:lumMod val="65000"/>
                  </a:schemeClr>
                </a:solidFill>
              </a:rPr>
              <a:t>He, F.; Liao, Y.; Lin, J.; Song, J.; </a:t>
            </a:r>
            <a:r>
              <a:rPr lang="en-GB" sz="1200" dirty="0" err="1">
                <a:solidFill>
                  <a:schemeClr val="bg1">
                    <a:lumMod val="65000"/>
                  </a:schemeClr>
                </a:solidFill>
              </a:rPr>
              <a:t>Qiao</a:t>
            </a:r>
            <a:r>
              <a:rPr lang="en-GB" sz="1200" dirty="0">
                <a:solidFill>
                  <a:schemeClr val="bg1">
                    <a:lumMod val="65000"/>
                  </a:schemeClr>
                </a:solidFill>
              </a:rPr>
              <a:t>, L.; Cheng, Y.; Sugioka, K. Femtosecond Laser Fabrication of Monolithically Integrated Microfluidic Sensors in Glass. </a:t>
            </a:r>
            <a:r>
              <a:rPr lang="en-GB" sz="1200" i="1" dirty="0">
                <a:solidFill>
                  <a:schemeClr val="bg1">
                    <a:lumMod val="65000"/>
                  </a:schemeClr>
                </a:solidFill>
              </a:rPr>
              <a:t>Sensors</a:t>
            </a:r>
            <a:r>
              <a:rPr lang="en-GB" sz="1200" dirty="0">
                <a:solidFill>
                  <a:schemeClr val="bg1">
                    <a:lumMod val="65000"/>
                  </a:schemeClr>
                </a:solidFill>
              </a:rPr>
              <a:t> 2014, </a:t>
            </a:r>
            <a:r>
              <a:rPr lang="en-GB" sz="1200" i="1" dirty="0">
                <a:solidFill>
                  <a:schemeClr val="bg1">
                    <a:lumMod val="65000"/>
                  </a:schemeClr>
                </a:solidFill>
              </a:rPr>
              <a:t>14</a:t>
            </a:r>
            <a:r>
              <a:rPr lang="en-GB" sz="1200" dirty="0">
                <a:solidFill>
                  <a:schemeClr val="bg1">
                    <a:lumMod val="65000"/>
                  </a:schemeClr>
                </a:solidFill>
              </a:rPr>
              <a:t>, 19402-19440.</a:t>
            </a:r>
          </a:p>
        </p:txBody>
      </p:sp>
      <p:pic>
        <p:nvPicPr>
          <p:cNvPr id="8" name="Picture 7"/>
          <p:cNvPicPr>
            <a:picLocks noChangeAspect="1"/>
          </p:cNvPicPr>
          <p:nvPr/>
        </p:nvPicPr>
        <p:blipFill>
          <a:blip r:embed="rId4"/>
          <a:stretch>
            <a:fillRect/>
          </a:stretch>
        </p:blipFill>
        <p:spPr>
          <a:xfrm>
            <a:off x="3219380" y="1596931"/>
            <a:ext cx="2705239" cy="3664138"/>
          </a:xfrm>
          <a:prstGeom prst="rect">
            <a:avLst/>
          </a:prstGeom>
        </p:spPr>
      </p:pic>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3631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Set the scene – time scale of the events</a:t>
            </a:r>
          </a:p>
        </p:txBody>
      </p:sp>
      <p:sp>
        <p:nvSpPr>
          <p:cNvPr id="2" name="Rectangle 1"/>
          <p:cNvSpPr/>
          <p:nvPr/>
        </p:nvSpPr>
        <p:spPr>
          <a:xfrm>
            <a:off x="35497" y="3471696"/>
            <a:ext cx="291120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Melting [1s] &amp; solidification [4 </a:t>
            </a:r>
            <a:r>
              <a:rPr lang="en-US" sz="1400" dirty="0" err="1">
                <a:latin typeface="Arial" panose="020B0604020202020204" pitchFamily="34" charset="0"/>
                <a:cs typeface="Arial" panose="020B0604020202020204" pitchFamily="34" charset="0"/>
              </a:rPr>
              <a:t>ms</a:t>
            </a:r>
            <a:r>
              <a:rPr lang="en-US" sz="1400" dirty="0">
                <a:latin typeface="Arial" panose="020B0604020202020204" pitchFamily="34" charset="0"/>
                <a:cs typeface="Arial" panose="020B0604020202020204" pitchFamily="34" charset="0"/>
              </a:rPr>
              <a:t>]</a:t>
            </a:r>
            <a:endParaRPr lang="en-GB" sz="1400" dirty="0"/>
          </a:p>
        </p:txBody>
      </p:sp>
      <p:sp>
        <p:nvSpPr>
          <p:cNvPr id="12" name="Rectangle 11"/>
          <p:cNvSpPr/>
          <p:nvPr/>
        </p:nvSpPr>
        <p:spPr>
          <a:xfrm>
            <a:off x="3112482" y="3471696"/>
            <a:ext cx="2562976"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Pore formation &amp; removal of a moving laser beam [5 </a:t>
            </a:r>
            <a:r>
              <a:rPr lang="en-US" sz="1400" dirty="0" err="1">
                <a:latin typeface="Arial" panose="020B0604020202020204" pitchFamily="34" charset="0"/>
                <a:cs typeface="Arial" panose="020B0604020202020204" pitchFamily="34" charset="0"/>
              </a:rPr>
              <a:t>ms</a:t>
            </a:r>
            <a:r>
              <a:rPr lang="en-US" sz="1400" dirty="0">
                <a:latin typeface="Arial" panose="020B0604020202020204" pitchFamily="34" charset="0"/>
                <a:cs typeface="Arial" panose="020B0604020202020204" pitchFamily="34" charset="0"/>
              </a:rPr>
              <a:t>]</a:t>
            </a:r>
            <a:endParaRPr lang="en-GB" sz="1400" dirty="0"/>
          </a:p>
        </p:txBody>
      </p:sp>
      <p:sp>
        <p:nvSpPr>
          <p:cNvPr id="9" name="Rectangle 8"/>
          <p:cNvSpPr/>
          <p:nvPr/>
        </p:nvSpPr>
        <p:spPr>
          <a:xfrm>
            <a:off x="6185488" y="3517863"/>
            <a:ext cx="2562976"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Crack initiation &amp; propagation</a:t>
            </a:r>
            <a:endParaRPr lang="en-GB" sz="1400" dirty="0"/>
          </a:p>
        </p:txBody>
      </p:sp>
      <p:sp>
        <p:nvSpPr>
          <p:cNvPr id="17" name="Rectangle 16"/>
          <p:cNvSpPr/>
          <p:nvPr/>
        </p:nvSpPr>
        <p:spPr>
          <a:xfrm>
            <a:off x="1266415" y="6270441"/>
            <a:ext cx="291120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Laser plume, material composition </a:t>
            </a:r>
            <a:endParaRPr lang="en-GB" sz="1400" dirty="0"/>
          </a:p>
        </p:txBody>
      </p:sp>
      <p:sp>
        <p:nvSpPr>
          <p:cNvPr id="20" name="Rectangle 19"/>
          <p:cNvSpPr/>
          <p:nvPr/>
        </p:nvSpPr>
        <p:spPr>
          <a:xfrm>
            <a:off x="5436096" y="6289575"/>
            <a:ext cx="3379641"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Stress; other e.g. phase transformation</a:t>
            </a:r>
            <a:endParaRPr lang="en-GB" sz="1400" dirty="0"/>
          </a:p>
        </p:txBody>
      </p:sp>
      <p:pic>
        <p:nvPicPr>
          <p:cNvPr id="22" name="Picture 21"/>
          <p:cNvPicPr>
            <a:picLocks noChangeAspect="1"/>
          </p:cNvPicPr>
          <p:nvPr/>
        </p:nvPicPr>
        <p:blipFill>
          <a:blip r:embed="rId2"/>
          <a:stretch>
            <a:fillRect/>
          </a:stretch>
        </p:blipFill>
        <p:spPr>
          <a:xfrm>
            <a:off x="214344" y="4172199"/>
            <a:ext cx="4574604" cy="2081109"/>
          </a:xfrm>
          <a:prstGeom prst="rect">
            <a:avLst/>
          </a:prstGeom>
        </p:spPr>
      </p:pic>
      <p:pic>
        <p:nvPicPr>
          <p:cNvPr id="23" name="Picture 22"/>
          <p:cNvPicPr>
            <a:picLocks noChangeAspect="1"/>
          </p:cNvPicPr>
          <p:nvPr/>
        </p:nvPicPr>
        <p:blipFill>
          <a:blip r:embed="rId3"/>
          <a:stretch>
            <a:fillRect/>
          </a:stretch>
        </p:blipFill>
        <p:spPr>
          <a:xfrm>
            <a:off x="4954442" y="4093124"/>
            <a:ext cx="3755928" cy="2098242"/>
          </a:xfrm>
          <a:prstGeom prst="rect">
            <a:avLst/>
          </a:prstGeom>
        </p:spPr>
      </p:pic>
      <p:pic>
        <p:nvPicPr>
          <p:cNvPr id="24" name="Picture 23"/>
          <p:cNvPicPr>
            <a:picLocks noChangeAspect="1"/>
          </p:cNvPicPr>
          <p:nvPr/>
        </p:nvPicPr>
        <p:blipFill>
          <a:blip r:embed="rId4"/>
          <a:stretch>
            <a:fillRect/>
          </a:stretch>
        </p:blipFill>
        <p:spPr>
          <a:xfrm>
            <a:off x="5923004" y="980728"/>
            <a:ext cx="2897468" cy="2516008"/>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980727"/>
            <a:ext cx="3025221" cy="2507749"/>
          </a:xfrm>
          <a:prstGeom prst="rect">
            <a:avLst/>
          </a:prstGeom>
        </p:spPr>
      </p:pic>
      <p:pic>
        <p:nvPicPr>
          <p:cNvPr id="26" name="Picture 25"/>
          <p:cNvPicPr>
            <a:picLocks noChangeAspect="1"/>
          </p:cNvPicPr>
          <p:nvPr/>
        </p:nvPicPr>
        <p:blipFill>
          <a:blip r:embed="rId6"/>
          <a:stretch>
            <a:fillRect/>
          </a:stretch>
        </p:blipFill>
        <p:spPr>
          <a:xfrm>
            <a:off x="3161619" y="980726"/>
            <a:ext cx="2634517" cy="2490969"/>
          </a:xfrm>
          <a:prstGeom prst="rect">
            <a:avLst/>
          </a:prstGeom>
        </p:spPr>
      </p:pic>
      <p:sp>
        <p:nvSpPr>
          <p:cNvPr id="13"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0783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Hilbert Spaces</a:t>
            </a:r>
          </a:p>
        </p:txBody>
      </p:sp>
      <p:sp>
        <p:nvSpPr>
          <p:cNvPr id="13"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pic>
        <p:nvPicPr>
          <p:cNvPr id="1026" name="Picture 2" descr="Standard Basis Vectors i, j, k">
            <a:extLst>
              <a:ext uri="{FF2B5EF4-FFF2-40B4-BE49-F238E27FC236}">
                <a16:creationId xmlns:a16="http://schemas.microsoft.com/office/drawing/2014/main" id="{E28BB36F-607E-AAB1-AEF4-7294B4672C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2985"/>
            <a:ext cx="2448272" cy="13771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7">
            <a:extLst>
              <a:ext uri="{FF2B5EF4-FFF2-40B4-BE49-F238E27FC236}">
                <a16:creationId xmlns:a16="http://schemas.microsoft.com/office/drawing/2014/main" id="{80AC3DA1-818E-C2C0-04E8-4E68F5147916}"/>
              </a:ext>
            </a:extLst>
          </p:cNvPr>
          <p:cNvSpPr txBox="1">
            <a:spLocks/>
          </p:cNvSpPr>
          <p:nvPr/>
        </p:nvSpPr>
        <p:spPr bwMode="auto">
          <a:xfrm>
            <a:off x="-252536" y="993527"/>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Euclidian space</a:t>
            </a:r>
          </a:p>
        </p:txBody>
      </p:sp>
      <p:sp>
        <p:nvSpPr>
          <p:cNvPr id="4" name="Rechteck 3">
            <a:extLst>
              <a:ext uri="{FF2B5EF4-FFF2-40B4-BE49-F238E27FC236}">
                <a16:creationId xmlns:a16="http://schemas.microsoft.com/office/drawing/2014/main" id="{2533059A-12F9-BE0B-6EA2-F8C778505CBA}"/>
              </a:ext>
            </a:extLst>
          </p:cNvPr>
          <p:cNvSpPr/>
          <p:nvPr/>
        </p:nvSpPr>
        <p:spPr>
          <a:xfrm>
            <a:off x="683568" y="1552985"/>
            <a:ext cx="2304256" cy="218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le 7">
            <a:extLst>
              <a:ext uri="{FF2B5EF4-FFF2-40B4-BE49-F238E27FC236}">
                <a16:creationId xmlns:a16="http://schemas.microsoft.com/office/drawing/2014/main" id="{289DD66E-65EE-1314-B841-9F515D7FC567}"/>
              </a:ext>
            </a:extLst>
          </p:cNvPr>
          <p:cNvSpPr txBox="1">
            <a:spLocks/>
          </p:cNvSpPr>
          <p:nvPr/>
        </p:nvSpPr>
        <p:spPr bwMode="auto">
          <a:xfrm>
            <a:off x="-282348" y="3342254"/>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Hilbert space</a:t>
            </a:r>
          </a:p>
        </p:txBody>
      </p:sp>
      <p:pic>
        <p:nvPicPr>
          <p:cNvPr id="7" name="Grafik 6">
            <a:extLst>
              <a:ext uri="{FF2B5EF4-FFF2-40B4-BE49-F238E27FC236}">
                <a16:creationId xmlns:a16="http://schemas.microsoft.com/office/drawing/2014/main" id="{2BD8CCFB-6D13-0A7B-ED41-59188AA5D6EC}"/>
              </a:ext>
            </a:extLst>
          </p:cNvPr>
          <p:cNvPicPr>
            <a:picLocks noChangeAspect="1"/>
          </p:cNvPicPr>
          <p:nvPr/>
        </p:nvPicPr>
        <p:blipFill>
          <a:blip r:embed="rId3"/>
          <a:stretch>
            <a:fillRect/>
          </a:stretch>
        </p:blipFill>
        <p:spPr>
          <a:xfrm>
            <a:off x="539552" y="4113019"/>
            <a:ext cx="2286000" cy="396101"/>
          </a:xfrm>
          <a:prstGeom prst="rect">
            <a:avLst/>
          </a:prstGeom>
        </p:spPr>
      </p:pic>
      <p:pic>
        <p:nvPicPr>
          <p:cNvPr id="11" name="Grafik 10">
            <a:extLst>
              <a:ext uri="{FF2B5EF4-FFF2-40B4-BE49-F238E27FC236}">
                <a16:creationId xmlns:a16="http://schemas.microsoft.com/office/drawing/2014/main" id="{88A479EF-7602-ACCA-D005-C91F38E8FA6A}"/>
              </a:ext>
            </a:extLst>
          </p:cNvPr>
          <p:cNvPicPr>
            <a:picLocks noChangeAspect="1"/>
          </p:cNvPicPr>
          <p:nvPr/>
        </p:nvPicPr>
        <p:blipFill>
          <a:blip r:embed="rId4"/>
          <a:stretch>
            <a:fillRect/>
          </a:stretch>
        </p:blipFill>
        <p:spPr>
          <a:xfrm>
            <a:off x="467544" y="4748372"/>
            <a:ext cx="3000375" cy="657225"/>
          </a:xfrm>
          <a:prstGeom prst="rect">
            <a:avLst/>
          </a:prstGeom>
        </p:spPr>
      </p:pic>
      <p:pic>
        <p:nvPicPr>
          <p:cNvPr id="18" name="Grafik 17">
            <a:extLst>
              <a:ext uri="{FF2B5EF4-FFF2-40B4-BE49-F238E27FC236}">
                <a16:creationId xmlns:a16="http://schemas.microsoft.com/office/drawing/2014/main" id="{05BF94DC-6284-A4B6-8045-D76D36552A0E}"/>
              </a:ext>
            </a:extLst>
          </p:cNvPr>
          <p:cNvPicPr>
            <a:picLocks noChangeAspect="1"/>
          </p:cNvPicPr>
          <p:nvPr/>
        </p:nvPicPr>
        <p:blipFill>
          <a:blip r:embed="rId5"/>
          <a:stretch>
            <a:fillRect/>
          </a:stretch>
        </p:blipFill>
        <p:spPr>
          <a:xfrm>
            <a:off x="499399" y="5454898"/>
            <a:ext cx="2800350" cy="819150"/>
          </a:xfrm>
          <a:prstGeom prst="rect">
            <a:avLst/>
          </a:prstGeom>
        </p:spPr>
      </p:pic>
      <p:sp>
        <p:nvSpPr>
          <p:cNvPr id="19" name="Pfeil: nach rechts 18">
            <a:extLst>
              <a:ext uri="{FF2B5EF4-FFF2-40B4-BE49-F238E27FC236}">
                <a16:creationId xmlns:a16="http://schemas.microsoft.com/office/drawing/2014/main" id="{271273CB-F7DC-14BE-EA8A-E955DC9ECE3F}"/>
              </a:ext>
            </a:extLst>
          </p:cNvPr>
          <p:cNvSpPr/>
          <p:nvPr/>
        </p:nvSpPr>
        <p:spPr>
          <a:xfrm>
            <a:off x="3467919" y="2852936"/>
            <a:ext cx="888057" cy="2304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Ellipse 20">
            <a:extLst>
              <a:ext uri="{FF2B5EF4-FFF2-40B4-BE49-F238E27FC236}">
                <a16:creationId xmlns:a16="http://schemas.microsoft.com/office/drawing/2014/main" id="{F045139B-A567-729F-C486-DBA2682E184F}"/>
              </a:ext>
            </a:extLst>
          </p:cNvPr>
          <p:cNvSpPr/>
          <p:nvPr/>
        </p:nvSpPr>
        <p:spPr>
          <a:xfrm>
            <a:off x="4740102" y="1157924"/>
            <a:ext cx="4008362" cy="51161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Title 7">
            <a:extLst>
              <a:ext uri="{FF2B5EF4-FFF2-40B4-BE49-F238E27FC236}">
                <a16:creationId xmlns:a16="http://schemas.microsoft.com/office/drawing/2014/main" id="{8EEADC4C-C272-B642-9B04-F6EDCE732C34}"/>
              </a:ext>
            </a:extLst>
          </p:cNvPr>
          <p:cNvSpPr txBox="1">
            <a:spLocks/>
          </p:cNvSpPr>
          <p:nvPr/>
        </p:nvSpPr>
        <p:spPr bwMode="auto">
          <a:xfrm>
            <a:off x="5016091" y="1248500"/>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Topological</a:t>
            </a:r>
          </a:p>
        </p:txBody>
      </p:sp>
      <p:sp>
        <p:nvSpPr>
          <p:cNvPr id="28" name="Ellipse 27">
            <a:extLst>
              <a:ext uri="{FF2B5EF4-FFF2-40B4-BE49-F238E27FC236}">
                <a16:creationId xmlns:a16="http://schemas.microsoft.com/office/drawing/2014/main" id="{8CE962C4-595F-8797-6C4E-6E0D3AE7CB21}"/>
              </a:ext>
            </a:extLst>
          </p:cNvPr>
          <p:cNvSpPr/>
          <p:nvPr/>
        </p:nvSpPr>
        <p:spPr>
          <a:xfrm>
            <a:off x="5148064" y="1844824"/>
            <a:ext cx="3168352" cy="392621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highlight>
                <a:srgbClr val="FFFF00"/>
              </a:highlight>
            </a:endParaRPr>
          </a:p>
        </p:txBody>
      </p:sp>
      <p:sp>
        <p:nvSpPr>
          <p:cNvPr id="29" name="Title 7">
            <a:extLst>
              <a:ext uri="{FF2B5EF4-FFF2-40B4-BE49-F238E27FC236}">
                <a16:creationId xmlns:a16="http://schemas.microsoft.com/office/drawing/2014/main" id="{5C8A378E-1B37-8E16-C2B5-81E31FD2CB5C}"/>
              </a:ext>
            </a:extLst>
          </p:cNvPr>
          <p:cNvSpPr txBox="1">
            <a:spLocks/>
          </p:cNvSpPr>
          <p:nvPr/>
        </p:nvSpPr>
        <p:spPr bwMode="auto">
          <a:xfrm>
            <a:off x="5016091" y="2026375"/>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Banach </a:t>
            </a:r>
          </a:p>
        </p:txBody>
      </p:sp>
      <p:sp>
        <p:nvSpPr>
          <p:cNvPr id="30" name="Ellipse 29">
            <a:extLst>
              <a:ext uri="{FF2B5EF4-FFF2-40B4-BE49-F238E27FC236}">
                <a16:creationId xmlns:a16="http://schemas.microsoft.com/office/drawing/2014/main" id="{9D90591D-59BD-F1A1-B72A-5A40B1D71AEB}"/>
              </a:ext>
            </a:extLst>
          </p:cNvPr>
          <p:cNvSpPr/>
          <p:nvPr/>
        </p:nvSpPr>
        <p:spPr>
          <a:xfrm>
            <a:off x="5364088" y="2681845"/>
            <a:ext cx="2736305" cy="2547355"/>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highlight>
                <a:srgbClr val="FFFF00"/>
              </a:highlight>
            </a:endParaRPr>
          </a:p>
        </p:txBody>
      </p:sp>
      <p:sp>
        <p:nvSpPr>
          <p:cNvPr id="31" name="Title 7">
            <a:extLst>
              <a:ext uri="{FF2B5EF4-FFF2-40B4-BE49-F238E27FC236}">
                <a16:creationId xmlns:a16="http://schemas.microsoft.com/office/drawing/2014/main" id="{DEA6D5C0-ED9F-3494-4175-5586DB1C3594}"/>
              </a:ext>
            </a:extLst>
          </p:cNvPr>
          <p:cNvSpPr txBox="1">
            <a:spLocks/>
          </p:cNvSpPr>
          <p:nvPr/>
        </p:nvSpPr>
        <p:spPr bwMode="auto">
          <a:xfrm>
            <a:off x="5016091" y="2602812"/>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Hilbert</a:t>
            </a:r>
          </a:p>
        </p:txBody>
      </p:sp>
      <p:sp>
        <p:nvSpPr>
          <p:cNvPr id="32" name="Ellipse 31">
            <a:extLst>
              <a:ext uri="{FF2B5EF4-FFF2-40B4-BE49-F238E27FC236}">
                <a16:creationId xmlns:a16="http://schemas.microsoft.com/office/drawing/2014/main" id="{73AF8D20-6A24-B6F1-6DFF-541FBEF245B8}"/>
              </a:ext>
            </a:extLst>
          </p:cNvPr>
          <p:cNvSpPr/>
          <p:nvPr/>
        </p:nvSpPr>
        <p:spPr>
          <a:xfrm>
            <a:off x="5796329" y="3281773"/>
            <a:ext cx="1872015" cy="165939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highlight>
                <a:srgbClr val="FFFF00"/>
              </a:highlight>
            </a:endParaRPr>
          </a:p>
        </p:txBody>
      </p:sp>
      <p:sp>
        <p:nvSpPr>
          <p:cNvPr id="33" name="Title 7">
            <a:extLst>
              <a:ext uri="{FF2B5EF4-FFF2-40B4-BE49-F238E27FC236}">
                <a16:creationId xmlns:a16="http://schemas.microsoft.com/office/drawing/2014/main" id="{5716DF77-07BE-6866-13FE-CCC444CDFB82}"/>
              </a:ext>
            </a:extLst>
          </p:cNvPr>
          <p:cNvSpPr txBox="1">
            <a:spLocks/>
          </p:cNvSpPr>
          <p:nvPr/>
        </p:nvSpPr>
        <p:spPr bwMode="auto">
          <a:xfrm>
            <a:off x="5032453" y="3660555"/>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RKHS</a:t>
            </a:r>
          </a:p>
        </p:txBody>
      </p:sp>
    </p:spTree>
    <p:extLst>
      <p:ext uri="{BB962C8B-B14F-4D97-AF65-F5344CB8AC3E}">
        <p14:creationId xmlns:p14="http://schemas.microsoft.com/office/powerpoint/2010/main" val="359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p:bldP spid="28" grpId="0" animBg="1"/>
      <p:bldP spid="29" grpId="0"/>
      <p:bldP spid="30" grpId="0" animBg="1"/>
      <p:bldP spid="31" grpId="0"/>
      <p:bldP spid="32"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457200" y="-27384"/>
            <a:ext cx="7909220" cy="857250"/>
          </a:xfrm>
        </p:spPr>
        <p:txBody>
          <a:bodyPr/>
          <a:lstStyle/>
          <a:p>
            <a:pPr eaLnBrk="1" hangingPunct="1"/>
            <a:r>
              <a:rPr lang="en-GB" dirty="0"/>
              <a:t>Time domain</a:t>
            </a:r>
          </a:p>
        </p:txBody>
      </p:sp>
      <p:sp>
        <p:nvSpPr>
          <p:cNvPr id="8" name="Title 1">
            <a:extLst>
              <a:ext uri="{FF2B5EF4-FFF2-40B4-BE49-F238E27FC236}">
                <a16:creationId xmlns:a16="http://schemas.microsoft.com/office/drawing/2014/main" id="{3762D2E9-6469-4AC9-A63C-01B04CD0E386}"/>
              </a:ext>
            </a:extLst>
          </p:cNvPr>
          <p:cNvSpPr txBox="1">
            <a:spLocks/>
          </p:cNvSpPr>
          <p:nvPr/>
        </p:nvSpPr>
        <p:spPr>
          <a:xfrm>
            <a:off x="568313" y="1526749"/>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Analysis of a function, time series, or a signal with respect to </a:t>
            </a:r>
            <a:r>
              <a:rPr lang="en-US" sz="2000" b="1" dirty="0">
                <a:latin typeface="Arial" panose="020B0604020202020204" pitchFamily="34" charset="0"/>
                <a:cs typeface="Arial" panose="020B0604020202020204" pitchFamily="34" charset="0"/>
              </a:rPr>
              <a:t>time</a:t>
            </a:r>
          </a:p>
        </p:txBody>
      </p:sp>
      <p:pic>
        <p:nvPicPr>
          <p:cNvPr id="9" name="Picture 8">
            <a:extLst>
              <a:ext uri="{FF2B5EF4-FFF2-40B4-BE49-F238E27FC236}">
                <a16:creationId xmlns:a16="http://schemas.microsoft.com/office/drawing/2014/main" id="{29BD7160-CAB4-48AE-8F6D-B46FAA437924}"/>
              </a:ext>
            </a:extLst>
          </p:cNvPr>
          <p:cNvPicPr>
            <a:picLocks noChangeAspect="1"/>
          </p:cNvPicPr>
          <p:nvPr/>
        </p:nvPicPr>
        <p:blipFill rotWithShape="1">
          <a:blip r:embed="rId2"/>
          <a:srcRect t="10123" r="5380" b="10093"/>
          <a:stretch/>
        </p:blipFill>
        <p:spPr>
          <a:xfrm>
            <a:off x="3898233" y="2708920"/>
            <a:ext cx="5066255" cy="2952328"/>
          </a:xfrm>
          <a:prstGeom prst="rect">
            <a:avLst/>
          </a:prstGeom>
        </p:spPr>
      </p:pic>
      <mc:AlternateContent xmlns:mc="http://schemas.openxmlformats.org/markup-compatibility/2006" xmlns:a14="http://schemas.microsoft.com/office/drawing/2010/main">
        <mc:Choice Requires="a14">
          <p:sp>
            <p:nvSpPr>
              <p:cNvPr id="10" name="Espace réservé du contenu 2">
                <a:extLst>
                  <a:ext uri="{FF2B5EF4-FFF2-40B4-BE49-F238E27FC236}">
                    <a16:creationId xmlns:a16="http://schemas.microsoft.com/office/drawing/2014/main" id="{62D3A012-68D8-4C0F-B929-844FA1F39192}"/>
                  </a:ext>
                </a:extLst>
              </p:cNvPr>
              <p:cNvSpPr txBox="1">
                <a:spLocks/>
              </p:cNvSpPr>
              <p:nvPr/>
            </p:nvSpPr>
            <p:spPr>
              <a:xfrm>
                <a:off x="251520" y="2708920"/>
                <a:ext cx="3671466" cy="3263504"/>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real world happens in the time domain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Time </a:t>
                </a:r>
                <a14:m>
                  <m:oMath xmlns:m="http://schemas.openxmlformats.org/officeDocument/2006/math">
                    <m:r>
                      <a:rPr lang="en-US" dirty="0" smtClean="0">
                        <a:latin typeface="Cambria Math" panose="02040503050406030204" pitchFamily="18" charset="0"/>
                      </a:rPr>
                      <m:t>(</m:t>
                    </m:r>
                    <m:r>
                      <a:rPr lang="en-US" i="1">
                        <a:latin typeface="Cambria Math" panose="02040503050406030204" pitchFamily="18" charset="0"/>
                      </a:rPr>
                      <m:t>𝑡</m:t>
                    </m:r>
                    <m:r>
                      <a:rPr lang="en-US" b="0" i="0" smtClean="0">
                        <a:latin typeface="Cambria Math" panose="02040503050406030204" pitchFamily="18" charset="0"/>
                      </a:rPr>
                      <m:t>)</m:t>
                    </m:r>
                  </m:oMath>
                </a14:m>
                <a:r>
                  <a:rPr lang="en-US" dirty="0">
                    <a:latin typeface="Arial" panose="020B0604020202020204" pitchFamily="34" charset="0"/>
                    <a:cs typeface="Arial" panose="020B0604020202020204" pitchFamily="34" charset="0"/>
                  </a:rPr>
                  <a:t> is the independent variable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refer to a generic signal as </a:t>
                </a:r>
                <a14:m>
                  <m:oMath xmlns:m="http://schemas.openxmlformats.org/officeDocument/2006/math">
                    <m:r>
                      <a:rPr lang="en-US" i="1">
                        <a:latin typeface="Cambria Math" panose="02040503050406030204" pitchFamily="18" charset="0"/>
                      </a:rPr>
                      <m:t>𝑥</m:t>
                    </m:r>
                    <m:d>
                      <m:dPr>
                        <m:ctrlPr>
                          <a:rPr lang="en-US" i="1" smtClean="0">
                            <a:latin typeface="Cambria Math" panose="02040503050406030204" pitchFamily="18" charset="0"/>
                          </a:rPr>
                        </m:ctrlPr>
                      </m:dPr>
                      <m:e>
                        <m:r>
                          <a:rPr lang="en-US" i="1">
                            <a:latin typeface="Cambria Math" panose="02040503050406030204" pitchFamily="18" charset="0"/>
                          </a:rPr>
                          <m:t>𝑡</m:t>
                        </m:r>
                      </m:e>
                    </m:d>
                    <m:r>
                      <a:rPr lang="en-US" b="0" i="0"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ℝ</m:t>
                    </m:r>
                    <m:r>
                      <a:rPr lang="en-US" b="0" i="0" smtClean="0">
                        <a:latin typeface="Cambria Math" panose="02040503050406030204" pitchFamily="18" charset="0"/>
                      </a:rPr>
                      <m:t> </m:t>
                    </m:r>
                  </m:oMath>
                </a14:m>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Wingdings" pitchFamily="2" charset="2"/>
                  <a:buNone/>
                </a:pPr>
                <a:endParaRPr lang="en-US" dirty="0">
                  <a:latin typeface="Arial" panose="020B0604020202020204" pitchFamily="34" charset="0"/>
                  <a:cs typeface="Arial" panose="020B0604020202020204" pitchFamily="34" charset="0"/>
                </a:endParaRPr>
              </a:p>
            </p:txBody>
          </p:sp>
        </mc:Choice>
        <mc:Fallback xmlns="">
          <p:sp>
            <p:nvSpPr>
              <p:cNvPr id="10" name="Espace réservé du contenu 2">
                <a:extLst>
                  <a:ext uri="{FF2B5EF4-FFF2-40B4-BE49-F238E27FC236}">
                    <a16:creationId xmlns:a16="http://schemas.microsoft.com/office/drawing/2014/main" id="{62D3A012-68D8-4C0F-B929-844FA1F39192}"/>
                  </a:ext>
                </a:extLst>
              </p:cNvPr>
              <p:cNvSpPr txBox="1">
                <a:spLocks noRot="1" noChangeAspect="1" noMove="1" noResize="1" noEditPoints="1" noAdjustHandles="1" noChangeArrowheads="1" noChangeShapeType="1" noTextEdit="1"/>
              </p:cNvSpPr>
              <p:nvPr/>
            </p:nvSpPr>
            <p:spPr>
              <a:xfrm>
                <a:off x="251520" y="2708920"/>
                <a:ext cx="3671466" cy="3263504"/>
              </a:xfrm>
              <a:prstGeom prst="rect">
                <a:avLst/>
              </a:prstGeom>
              <a:blipFill>
                <a:blip r:embed="rId3"/>
                <a:stretch>
                  <a:fillRect l="-663" t="-746" r="-23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C5C2172-8CBF-4C04-B462-124C1FDE4E6E}"/>
                  </a:ext>
                </a:extLst>
              </p:cNvPr>
              <p:cNvSpPr/>
              <p:nvPr/>
            </p:nvSpPr>
            <p:spPr>
              <a:xfrm>
                <a:off x="8366420" y="5651956"/>
                <a:ext cx="4539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CH" b="0" i="1" smtClean="0">
                          <a:latin typeface="Cambria Math" panose="02040503050406030204" pitchFamily="18" charset="0"/>
                        </a:rPr>
                        <m:t>𝑡</m:t>
                      </m:r>
                      <m:r>
                        <a:rPr lang="fr-CH" b="0" i="1" smtClean="0">
                          <a:latin typeface="Cambria Math" panose="02040503050406030204" pitchFamily="18" charset="0"/>
                        </a:rPr>
                        <m:t> [</m:t>
                      </m:r>
                      <m:r>
                        <a:rPr lang="fr-CH" b="0" i="1" smtClean="0">
                          <a:latin typeface="Cambria Math" panose="02040503050406030204" pitchFamily="18" charset="0"/>
                        </a:rPr>
                        <m:t>𝑠</m:t>
                      </m:r>
                      <m:r>
                        <a:rPr lang="fr-CH" b="0" i="1" smtClean="0">
                          <a:latin typeface="Cambria Math" panose="02040503050406030204" pitchFamily="18" charset="0"/>
                        </a:rPr>
                        <m:t>]</m:t>
                      </m:r>
                    </m:oMath>
                  </m:oMathPara>
                </a14:m>
                <a:endParaRPr lang="en-US" dirty="0"/>
              </a:p>
            </p:txBody>
          </p:sp>
        </mc:Choice>
        <mc:Fallback xmlns="">
          <p:sp>
            <p:nvSpPr>
              <p:cNvPr id="6" name="Rectangle 5">
                <a:extLst>
                  <a:ext uri="{FF2B5EF4-FFF2-40B4-BE49-F238E27FC236}">
                    <a16:creationId xmlns:a16="http://schemas.microsoft.com/office/drawing/2014/main" id="{4C5C2172-8CBF-4C04-B462-124C1FDE4E6E}"/>
                  </a:ext>
                </a:extLst>
              </p:cNvPr>
              <p:cNvSpPr>
                <a:spLocks noRot="1" noChangeAspect="1" noMove="1" noResize="1" noEditPoints="1" noAdjustHandles="1" noChangeArrowheads="1" noChangeShapeType="1" noTextEdit="1"/>
              </p:cNvSpPr>
              <p:nvPr/>
            </p:nvSpPr>
            <p:spPr>
              <a:xfrm>
                <a:off x="8366420" y="5651956"/>
                <a:ext cx="453996" cy="369332"/>
              </a:xfrm>
              <a:prstGeom prst="rect">
                <a:avLst/>
              </a:prstGeom>
              <a:blipFill>
                <a:blip r:embed="rId4"/>
                <a:stretch>
                  <a:fillRect r="-36000" b="-163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548079-198A-4F79-9A6A-BE82F44A2CBE}"/>
                  </a:ext>
                </a:extLst>
              </p:cNvPr>
              <p:cNvSpPr txBox="1"/>
              <p:nvPr/>
            </p:nvSpPr>
            <p:spPr>
              <a:xfrm>
                <a:off x="4355976" y="2276281"/>
                <a:ext cx="6678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a:latin typeface="Cambria Math" panose="02040503050406030204" pitchFamily="18" charset="0"/>
                        </a:rPr>
                        <m:t>𝑥</m:t>
                      </m:r>
                      <m:d>
                        <m:dPr>
                          <m:ctrlPr>
                            <a:rPr lang="en-US" i="1">
                              <a:latin typeface="Cambria Math" panose="02040503050406030204" pitchFamily="18" charset="0"/>
                            </a:rPr>
                          </m:ctrlPr>
                        </m:dPr>
                        <m:e>
                          <m:r>
                            <a:rPr lang="fr-CH" i="1">
                              <a:latin typeface="Cambria Math" panose="02040503050406030204" pitchFamily="18" charset="0"/>
                            </a:rPr>
                            <m:t>𝑡</m:t>
                          </m:r>
                        </m:e>
                      </m:d>
                    </m:oMath>
                  </m:oMathPara>
                </a14:m>
                <a:endParaRPr lang="en-US" dirty="0"/>
              </a:p>
            </p:txBody>
          </p:sp>
        </mc:Choice>
        <mc:Fallback xmlns="">
          <p:sp>
            <p:nvSpPr>
              <p:cNvPr id="11" name="TextBox 10">
                <a:extLst>
                  <a:ext uri="{FF2B5EF4-FFF2-40B4-BE49-F238E27FC236}">
                    <a16:creationId xmlns:a16="http://schemas.microsoft.com/office/drawing/2014/main" id="{CB548079-198A-4F79-9A6A-BE82F44A2CBE}"/>
                  </a:ext>
                </a:extLst>
              </p:cNvPr>
              <p:cNvSpPr txBox="1">
                <a:spLocks noRot="1" noChangeAspect="1" noMove="1" noResize="1" noEditPoints="1" noAdjustHandles="1" noChangeArrowheads="1" noChangeShapeType="1" noTextEdit="1"/>
              </p:cNvSpPr>
              <p:nvPr/>
            </p:nvSpPr>
            <p:spPr>
              <a:xfrm>
                <a:off x="4355976" y="2276281"/>
                <a:ext cx="667811" cy="369332"/>
              </a:xfrm>
              <a:prstGeom prst="rect">
                <a:avLst/>
              </a:prstGeom>
              <a:blipFill>
                <a:blip r:embed="rId5"/>
                <a:stretch>
                  <a:fillRect/>
                </a:stretch>
              </a:blipFill>
            </p:spPr>
            <p:txBody>
              <a:bodyPr/>
              <a:lstStyle/>
              <a:p>
                <a:r>
                  <a:rPr lang="en-GB">
                    <a:noFill/>
                  </a:rPr>
                  <a:t> </a:t>
                </a:r>
              </a:p>
            </p:txBody>
          </p:sp>
        </mc:Fallback>
      </mc:AlternateContent>
      <p:sp>
        <p:nvSpPr>
          <p:cNvPr id="2" name="Rectangle 1"/>
          <p:cNvSpPr/>
          <p:nvPr/>
        </p:nvSpPr>
        <p:spPr>
          <a:xfrm>
            <a:off x="5436096" y="2204864"/>
            <a:ext cx="219803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Blood volume pulse</a:t>
            </a:r>
            <a:endParaRPr lang="en-GB" dirty="0"/>
          </a:p>
        </p:txBody>
      </p:sp>
      <p:sp>
        <p:nvSpPr>
          <p:cNvPr id="12"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28426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LP-Lecture Template">
  <a:themeElements>
    <a:clrScheme name="3_Template n 2 SS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emplate n 2 SS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4502</Words>
  <Application>Microsoft Office PowerPoint</Application>
  <PresentationFormat>Bildschirmpräsentation (4:3)</PresentationFormat>
  <Paragraphs>400</Paragraphs>
  <Slides>65</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65</vt:i4>
      </vt:variant>
    </vt:vector>
  </HeadingPairs>
  <TitlesOfParts>
    <vt:vector size="72" baseType="lpstr">
      <vt:lpstr>-apple-system</vt:lpstr>
      <vt:lpstr>Arial</vt:lpstr>
      <vt:lpstr>Arial Narrow</vt:lpstr>
      <vt:lpstr>Calibri</vt:lpstr>
      <vt:lpstr>Cambria Math</vt:lpstr>
      <vt:lpstr>Wingdings</vt:lpstr>
      <vt:lpstr>LP-Lecture Template</vt:lpstr>
      <vt:lpstr>Advanced materials processing with intelligent systems  Signal Processing and Data Acquisition</vt:lpstr>
      <vt:lpstr>Outline</vt:lpstr>
      <vt:lpstr>Set the scene</vt:lpstr>
      <vt:lpstr>Set the scene</vt:lpstr>
      <vt:lpstr>Set the scene – the laser process</vt:lpstr>
      <vt:lpstr>Set the scene – process dynamic</vt:lpstr>
      <vt:lpstr>Set the scene – time scale of the events</vt:lpstr>
      <vt:lpstr>Hilbert Spaces</vt:lpstr>
      <vt:lpstr>Time domain</vt:lpstr>
      <vt:lpstr>Frequency domain</vt:lpstr>
      <vt:lpstr>Time domain vs Frequency domain</vt:lpstr>
      <vt:lpstr>Time domain vs Frequency domain</vt:lpstr>
      <vt:lpstr>Time domain vs Frequency domain</vt:lpstr>
      <vt:lpstr>Time domain vs Frequency domain</vt:lpstr>
      <vt:lpstr>Negative frequencies</vt:lpstr>
      <vt:lpstr>Negative frequencies</vt:lpstr>
      <vt:lpstr>Negative frequencies</vt:lpstr>
      <vt:lpstr>Another fundamental tool: convolutions</vt:lpstr>
      <vt:lpstr>Another fundamental tool: convolution</vt:lpstr>
      <vt:lpstr>Another fundamental tool: convolution</vt:lpstr>
      <vt:lpstr>Another fundamental tool: convolution</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Thank you for your attention</vt:lpstr>
      <vt:lpstr>Sampling – conversion of a continuous-time signal to discrete time </vt:lpstr>
      <vt:lpstr>Set the scene</vt:lpstr>
      <vt:lpstr>Set the scene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materials processing with intelligent systems  Introduction to Machine Learning</dc:title>
  <dc:creator>Giulio Masinelli</dc:creator>
  <cp:lastModifiedBy>Shevchik, Sergey</cp:lastModifiedBy>
  <cp:revision>98</cp:revision>
  <cp:lastPrinted>2020-11-25T16:49:14Z</cp:lastPrinted>
  <dcterms:created xsi:type="dcterms:W3CDTF">2020-09-11T13:29:43Z</dcterms:created>
  <dcterms:modified xsi:type="dcterms:W3CDTF">2024-11-28T16:22:08Z</dcterms:modified>
</cp:coreProperties>
</file>