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86" r:id="rId4"/>
    <p:sldId id="294" r:id="rId5"/>
    <p:sldId id="304" r:id="rId6"/>
    <p:sldId id="305" r:id="rId7"/>
    <p:sldId id="542" r:id="rId8"/>
    <p:sldId id="282" r:id="rId9"/>
    <p:sldId id="287" r:id="rId10"/>
    <p:sldId id="543" r:id="rId11"/>
    <p:sldId id="283" r:id="rId12"/>
    <p:sldId id="279" r:id="rId13"/>
    <p:sldId id="280" r:id="rId14"/>
    <p:sldId id="548" r:id="rId15"/>
    <p:sldId id="266" r:id="rId16"/>
    <p:sldId id="275" r:id="rId17"/>
    <p:sldId id="269" r:id="rId18"/>
    <p:sldId id="550" r:id="rId19"/>
    <p:sldId id="554" r:id="rId20"/>
    <p:sldId id="555" r:id="rId21"/>
    <p:sldId id="296" r:id="rId22"/>
    <p:sldId id="295" r:id="rId23"/>
    <p:sldId id="301" r:id="rId24"/>
    <p:sldId id="297" r:id="rId25"/>
    <p:sldId id="299" r:id="rId26"/>
    <p:sldId id="300" r:id="rId27"/>
    <p:sldId id="551" r:id="rId28"/>
    <p:sldId id="256" r:id="rId29"/>
    <p:sldId id="552" r:id="rId30"/>
    <p:sldId id="553" r:id="rId31"/>
    <p:sldId id="259" r:id="rId32"/>
    <p:sldId id="260" r:id="rId33"/>
    <p:sldId id="261" r:id="rId34"/>
    <p:sldId id="298" r:id="rId3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024"/>
  </p:normalViewPr>
  <p:slideViewPr>
    <p:cSldViewPr snapToGrid="0">
      <p:cViewPr varScale="1">
        <p:scale>
          <a:sx n="161" d="100"/>
          <a:sy n="161" d="100"/>
        </p:scale>
        <p:origin x="260" y="1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C7F58-9264-FF2E-DBD1-3A8F70B6C4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62CFEF-6C51-7857-DC2E-05E43A4211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24A9FA-677D-7109-D162-28E49A8FC6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BCC738-550D-F29B-4054-6906F6122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92BEA5-8DA5-7000-2458-B1575824D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89366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C158B-2CBE-4779-8C28-512027A4E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6E5B5-230F-F7FA-6458-DFD578E8D2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018607-CEF0-23F8-CB59-C6EF8D4EF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6583BF-EA32-CEB6-DAAC-80AC64AF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403747-1E3E-7DFD-13DE-4B46DC5FA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76530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B603D1-9FF1-6CDC-1F64-0D4B362B2E4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BFA583-61CD-8F84-6154-91EB70091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65D6-790D-2B4A-67D5-B1DD44606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A26957-FD4B-6129-8A12-7DD769DE3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F72880-B6A7-BD57-5051-7F3FB444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998741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A8F2B-E8C6-76F1-06AE-E84FA7104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283F1F-C5B4-5E40-9B21-ACDA25B2D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4FD0CA-B7C5-4C69-8CE7-6CF7342E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C13D5A-6303-2FA8-2980-01823144C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8EE08-7F3F-A6DC-0BFF-334A99753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2181126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1A961-AA45-6D17-04EB-6D59CB2C6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87B31C-2B56-854F-EA43-CF809DBA89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E985A-FA58-69FC-AD27-31551D9A7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99E01-B312-19C2-2256-7E06F7094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72ED5-B0A7-9630-65EF-91371ACBB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584120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47A1D-CF78-14A8-63F3-823D3296F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691CD-9096-33DD-A7EC-2A30BBF92C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B5FF02-872B-A672-695A-BE71796B6A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7EC1A-2469-D026-C9B7-5C215686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480F5-C8D4-80F9-D9B1-85853C270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F5946E-0EA0-5CA5-47CF-FB84A236C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195250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5DC05B-A073-FB45-B50A-66637F541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5E8F9-DA22-35B7-E75B-B6AD98F4D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2F683F-2009-CA40-6A31-6E5571927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903A44-64E0-83E9-F2BE-F936277BA7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6A20AA-DF65-5BEC-19C7-365766D70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3735F8-1D19-2E2D-DDD2-71B50A60D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FC329F-33A3-7D11-C654-E72CF125E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9E7BD-BD14-B728-F2D7-21D566C0C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7573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3ADD3-FE37-02BF-D7B2-70F4E9441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66819A-A5AA-F077-028B-DF4F064E1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91EEE9-4D17-14E7-D2D7-36E025AAA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2C79FC-0C89-E4CF-4806-6D69DB82C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72106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EF1A6B-4A16-7A05-D41A-0D0125F78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7B827D-06D7-D136-AE27-8C9E9030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742187-5DF6-CF40-A964-26336488C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56993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71EAB-3148-421D-1CFC-C181C83BA3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4A1F9F-A8A2-3AC7-14AA-BAF28DF4D5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9C58A3-417C-57CA-B058-4515B009F4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688E9D-9579-551D-293B-EAB5E50CB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D05316-AAC1-E212-D24B-5F18C7B77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9B1D50-DEB8-D626-0C28-AF4FD158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910670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84AC2-9F5C-488B-D3C9-B472C31F0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7E8474-D817-216F-9325-1458CBD553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F5FBDF-5744-2950-847E-BD6465AA48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2215-602B-F985-2026-1CE5A3265E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94B89B-F4C7-5AB8-B3C8-B5546C18A4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183C0-8A04-A8D6-51BD-9F1BBA34F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126099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B9F450-AD13-FF8A-515C-B314965EE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09DD51-DDAF-6681-0DB8-9C6DACE2CE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03F84-6B0B-7906-615A-59C1E1A402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342210-26AF-F04F-823D-47D470F236EC}" type="datetimeFigureOut">
              <a:rPr lang="en-CH" smtClean="0"/>
              <a:t>04/04/2025</a:t>
            </a:fld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A0BA8E-4BB0-4BC4-21C5-ED90BC8950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86C9BE-6002-99C2-0CC7-7436DA4D4C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8786697-BAE0-5441-9D95-13999F466AA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21154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lympusfluoview.com/theory/confocalintro.html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tif"/><Relationship Id="rId7" Type="http://schemas.openxmlformats.org/officeDocument/2006/relationships/image" Target="../media/image10.png"/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tif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B3C75F8-5A49-771F-9680-D9398C8A08F5}"/>
              </a:ext>
            </a:extLst>
          </p:cNvPr>
          <p:cNvSpPr txBox="1"/>
          <p:nvPr/>
        </p:nvSpPr>
        <p:spPr>
          <a:xfrm>
            <a:off x="3048953" y="2967335"/>
            <a:ext cx="6097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Computational Optical Imaging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Lecture 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Aptos" panose="02110004020202020204"/>
              </a:rPr>
              <a:t>Superresolution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1500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loud 35"/>
          <p:cNvSpPr/>
          <p:nvPr/>
        </p:nvSpPr>
        <p:spPr>
          <a:xfrm>
            <a:off x="5608092" y="2763373"/>
            <a:ext cx="1158392" cy="2466307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8203" y="14830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96127" y="14830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9644" y="2790062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79647" y="3822733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0951" y="2790061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00392" y="3915250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3933470" y="1966200"/>
            <a:ext cx="559" cy="3713069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154772" y="2871342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54775" y="3904013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76081" y="2871341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375520" y="3996530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408878" y="1966200"/>
            <a:ext cx="559" cy="3713069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>
            <a:off x="6163274" y="2349330"/>
            <a:ext cx="7620" cy="332994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H="1">
            <a:off x="5293364" y="3904013"/>
            <a:ext cx="1696721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5750523" y="17663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774986" y="358944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53" name="Straight Arrow Connector 52"/>
          <p:cNvCxnSpPr/>
          <p:nvPr/>
        </p:nvCxnSpPr>
        <p:spPr>
          <a:xfrm flipH="1">
            <a:off x="10622401" y="2644625"/>
            <a:ext cx="675" cy="12372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0624881" y="4092628"/>
            <a:ext cx="675" cy="12372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Manual Operation 56"/>
          <p:cNvSpPr/>
          <p:nvPr/>
        </p:nvSpPr>
        <p:spPr>
          <a:xfrm rot="16200000">
            <a:off x="10682525" y="3802174"/>
            <a:ext cx="488755" cy="388711"/>
          </a:xfrm>
          <a:prstGeom prst="flowChartManualOpe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/>
          <p:cNvCxnSpPr/>
          <p:nvPr/>
        </p:nvCxnSpPr>
        <p:spPr>
          <a:xfrm flipH="1">
            <a:off x="5675061" y="2905467"/>
            <a:ext cx="1024463" cy="18937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037979" y="4544929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3366FF"/>
                </a:solidFill>
              </a:rPr>
              <a:t>Confocal</a:t>
            </a:r>
            <a:r>
              <a:rPr lang="en-US" sz="5867" dirty="0"/>
              <a:t> </a:t>
            </a:r>
          </a:p>
        </p:txBody>
      </p:sp>
      <p:cxnSp>
        <p:nvCxnSpPr>
          <p:cNvPr id="27" name="Straight Connector 26"/>
          <p:cNvCxnSpPr/>
          <p:nvPr/>
        </p:nvCxnSpPr>
        <p:spPr>
          <a:xfrm flipV="1">
            <a:off x="6609714" y="3134432"/>
            <a:ext cx="1765809" cy="743997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6609714" y="3878427"/>
            <a:ext cx="1765809" cy="920740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409437" y="3134434"/>
            <a:ext cx="3619071" cy="935297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8409437" y="3996530"/>
            <a:ext cx="3490783" cy="802641"/>
          </a:xfrm>
          <a:prstGeom prst="line">
            <a:avLst/>
          </a:prstGeom>
          <a:ln w="381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>
            <a:off x="1680319" y="2905468"/>
            <a:ext cx="0" cy="2255013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0981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/>
          </p:cNvSpPr>
          <p:nvPr/>
        </p:nvSpPr>
        <p:spPr bwMode="auto">
          <a:xfrm>
            <a:off x="5050112" y="625079"/>
            <a:ext cx="523803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Out of plane image rays get blocked by the pinhole</a:t>
            </a: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517" y="1509117"/>
            <a:ext cx="3687961" cy="2866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3" name="Rectangle 5"/>
          <p:cNvSpPr>
            <a:spLocks/>
          </p:cNvSpPr>
          <p:nvPr/>
        </p:nvSpPr>
        <p:spPr bwMode="auto">
          <a:xfrm>
            <a:off x="9489282" y="2160986"/>
            <a:ext cx="10304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Widefield</a:t>
            </a:r>
          </a:p>
        </p:txBody>
      </p:sp>
      <p:sp>
        <p:nvSpPr>
          <p:cNvPr id="37894" name="Rectangle 6"/>
          <p:cNvSpPr>
            <a:spLocks/>
          </p:cNvSpPr>
          <p:nvPr/>
        </p:nvSpPr>
        <p:spPr bwMode="auto">
          <a:xfrm>
            <a:off x="9489281" y="3393282"/>
            <a:ext cx="9919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Confocal</a:t>
            </a:r>
          </a:p>
        </p:txBody>
      </p:sp>
      <p:sp>
        <p:nvSpPr>
          <p:cNvPr id="37895" name="Rectangle 7"/>
          <p:cNvSpPr>
            <a:spLocks/>
          </p:cNvSpPr>
          <p:nvPr/>
        </p:nvSpPr>
        <p:spPr bwMode="auto">
          <a:xfrm>
            <a:off x="7212212" y="5188150"/>
            <a:ext cx="2721577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 sz="800" u="sng">
                <a:latin typeface="Helvetica" charset="0"/>
                <a:ea typeface="ＭＳ Ｐゴシック" charset="0"/>
                <a:cs typeface="Helvetica" charset="0"/>
                <a:sym typeface="Helvetica" charset="0"/>
                <a:hlinkClick r:id="rId3"/>
              </a:rPr>
              <a:t>http://www.olympusfluoview.com/theory/confocalintro.html</a:t>
            </a:r>
            <a:endParaRPr lang="en-US" sz="800" u="sng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</p:txBody>
      </p:sp>
      <p:pic>
        <p:nvPicPr>
          <p:cNvPr id="37896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89" y="1303734"/>
            <a:ext cx="3500438" cy="2920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7" name="Line 9"/>
          <p:cNvSpPr>
            <a:spLocks noChangeShapeType="1"/>
          </p:cNvSpPr>
          <p:nvPr/>
        </p:nvSpPr>
        <p:spPr bwMode="auto">
          <a:xfrm rot="10800000" flipH="1">
            <a:off x="2756298" y="856135"/>
            <a:ext cx="2292697" cy="1135186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157" y="4652367"/>
            <a:ext cx="2125266" cy="1777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7899" name="Rectangle 11"/>
          <p:cNvSpPr>
            <a:spLocks/>
          </p:cNvSpPr>
          <p:nvPr/>
        </p:nvSpPr>
        <p:spPr bwMode="auto">
          <a:xfrm>
            <a:off x="4461869" y="5214939"/>
            <a:ext cx="140230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3-d scanning</a:t>
            </a:r>
          </a:p>
        </p:txBody>
      </p:sp>
      <p:sp>
        <p:nvSpPr>
          <p:cNvPr id="37900" name="Rectangle 12"/>
          <p:cNvSpPr>
            <a:spLocks/>
          </p:cNvSpPr>
          <p:nvPr/>
        </p:nvSpPr>
        <p:spPr bwMode="auto">
          <a:xfrm>
            <a:off x="5506642" y="4375547"/>
            <a:ext cx="134838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ea typeface="ＭＳ Ｐゴシック" charset="0"/>
                <a:cs typeface="Arial" charset="0"/>
              </a:rPr>
              <a:t>fluorescently stained human medulla</a:t>
            </a:r>
          </a:p>
        </p:txBody>
      </p:sp>
      <p:sp>
        <p:nvSpPr>
          <p:cNvPr id="37901" name="Rectangle 13"/>
          <p:cNvSpPr>
            <a:spLocks/>
          </p:cNvSpPr>
          <p:nvPr/>
        </p:nvSpPr>
        <p:spPr bwMode="auto">
          <a:xfrm>
            <a:off x="6855025" y="4375548"/>
            <a:ext cx="1276945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ea typeface="ＭＳ Ｐゴシック" charset="0"/>
                <a:cs typeface="Arial" charset="0"/>
              </a:rPr>
              <a:t>whole rabbit muscle fibers stained with fluorescein</a:t>
            </a:r>
          </a:p>
        </p:txBody>
      </p:sp>
      <p:sp>
        <p:nvSpPr>
          <p:cNvPr id="37902" name="Rectangle 14"/>
          <p:cNvSpPr>
            <a:spLocks/>
          </p:cNvSpPr>
          <p:nvPr/>
        </p:nvSpPr>
        <p:spPr bwMode="auto">
          <a:xfrm>
            <a:off x="8239126" y="4375547"/>
            <a:ext cx="1348383" cy="357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000">
                <a:ea typeface="ＭＳ Ｐゴシック" charset="0"/>
                <a:cs typeface="Arial" charset="0"/>
              </a:rPr>
              <a:t>Autofluorescence in a sunflower pollen grain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Confocal Microscope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1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23 at 10.36.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332770"/>
          </a:xfrm>
          <a:prstGeom prst="rect">
            <a:avLst/>
          </a:prstGeom>
        </p:spPr>
      </p:pic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Confocal Microscope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098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10-23 at 10.40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13" y="1025875"/>
            <a:ext cx="7114111" cy="545218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849651" y="230024"/>
            <a:ext cx="2529220" cy="28441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Confocal Microscope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746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AFFA0-0C2A-4A43-985B-A6EC928C5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7789" y="2502711"/>
            <a:ext cx="10972800" cy="1143000"/>
          </a:xfrm>
        </p:spPr>
        <p:txBody>
          <a:bodyPr/>
          <a:lstStyle/>
          <a:p>
            <a:r>
              <a:rPr lang="en-CH" dirty="0">
                <a:solidFill>
                  <a:srgbClr val="0070C0"/>
                </a:solidFill>
              </a:rPr>
              <a:t>STED superresolution microscopy</a:t>
            </a:r>
          </a:p>
        </p:txBody>
      </p:sp>
    </p:spTree>
    <p:extLst>
      <p:ext uri="{BB962C8B-B14F-4D97-AF65-F5344CB8AC3E}">
        <p14:creationId xmlns:p14="http://schemas.microsoft.com/office/powerpoint/2010/main" val="646720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98" y="391120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98" y="130373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391120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130373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0" y="391120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0" y="130373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969" name="Rectangle 9"/>
          <p:cNvSpPr>
            <a:spLocks/>
          </p:cNvSpPr>
          <p:nvPr/>
        </p:nvSpPr>
        <p:spPr bwMode="auto">
          <a:xfrm>
            <a:off x="5226906" y="892970"/>
            <a:ext cx="1882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0970" name="Rectangle 10"/>
          <p:cNvSpPr>
            <a:spLocks/>
          </p:cNvSpPr>
          <p:nvPr/>
        </p:nvSpPr>
        <p:spPr bwMode="auto">
          <a:xfrm>
            <a:off x="8787920" y="892970"/>
            <a:ext cx="753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 dirty="0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0971" name="Rectangle 11"/>
          <p:cNvSpPr>
            <a:spLocks/>
          </p:cNvSpPr>
          <p:nvPr/>
        </p:nvSpPr>
        <p:spPr bwMode="auto">
          <a:xfrm>
            <a:off x="2885766" y="892970"/>
            <a:ext cx="581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0972" name="Rectangle 12"/>
          <p:cNvSpPr>
            <a:spLocks/>
          </p:cNvSpPr>
          <p:nvPr/>
        </p:nvSpPr>
        <p:spPr bwMode="auto">
          <a:xfrm rot="-5400000">
            <a:off x="1036775" y="2405993"/>
            <a:ext cx="130261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0973" name="Rectangle 13"/>
          <p:cNvSpPr>
            <a:spLocks/>
          </p:cNvSpPr>
          <p:nvPr/>
        </p:nvSpPr>
        <p:spPr bwMode="auto">
          <a:xfrm rot="-5400000">
            <a:off x="1037333" y="5014021"/>
            <a:ext cx="1303735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40974" name="Rectangle 14"/>
          <p:cNvSpPr>
            <a:spLocks/>
          </p:cNvSpPr>
          <p:nvPr/>
        </p:nvSpPr>
        <p:spPr bwMode="auto">
          <a:xfrm>
            <a:off x="1765103" y="625079"/>
            <a:ext cx="10672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/>
            <a:r>
              <a:rPr lang="en-US" dirty="0" err="1">
                <a:ea typeface="ＭＳ Ｐゴシック" charset="0"/>
                <a:cs typeface="Arial" charset="0"/>
              </a:rPr>
              <a:t>λ</a:t>
            </a:r>
            <a:r>
              <a:rPr lang="en-US" dirty="0">
                <a:ea typeface="ＭＳ Ｐゴシック" charset="0"/>
                <a:cs typeface="Arial" charset="0"/>
              </a:rPr>
              <a:t> = 800nm</a:t>
            </a:r>
          </a:p>
        </p:txBody>
      </p:sp>
      <p:sp>
        <p:nvSpPr>
          <p:cNvPr id="17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5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Donut beam with plane phase</a:t>
            </a:r>
            <a:endParaRPr lang="en-GB" sz="3200" dirty="0"/>
          </a:p>
        </p:txBody>
      </p:sp>
      <p:sp>
        <p:nvSpPr>
          <p:cNvPr id="19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1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1139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0" y="391120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980" y="1303735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98" y="391120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9798" y="130373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3911205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199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130373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93" name="Rectangle 9"/>
          <p:cNvSpPr>
            <a:spLocks/>
          </p:cNvSpPr>
          <p:nvPr/>
        </p:nvSpPr>
        <p:spPr bwMode="auto">
          <a:xfrm>
            <a:off x="2012865" y="3250407"/>
            <a:ext cx="743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100μm</a:t>
            </a:r>
          </a:p>
        </p:txBody>
      </p:sp>
      <p:sp>
        <p:nvSpPr>
          <p:cNvPr id="41994" name="Line 10"/>
          <p:cNvSpPr>
            <a:spLocks noChangeShapeType="1"/>
          </p:cNvSpPr>
          <p:nvPr/>
        </p:nvSpPr>
        <p:spPr bwMode="auto">
          <a:xfrm>
            <a:off x="2131219" y="3670103"/>
            <a:ext cx="508992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5" name="Line 11"/>
          <p:cNvSpPr>
            <a:spLocks noChangeShapeType="1"/>
          </p:cNvSpPr>
          <p:nvPr/>
        </p:nvSpPr>
        <p:spPr bwMode="auto">
          <a:xfrm>
            <a:off x="4774407" y="3670103"/>
            <a:ext cx="651867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1996" name="Rectangle 12"/>
          <p:cNvSpPr>
            <a:spLocks/>
          </p:cNvSpPr>
          <p:nvPr/>
        </p:nvSpPr>
        <p:spPr bwMode="auto">
          <a:xfrm>
            <a:off x="4760491" y="3250407"/>
            <a:ext cx="684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20mm</a:t>
            </a:r>
          </a:p>
        </p:txBody>
      </p:sp>
      <p:sp>
        <p:nvSpPr>
          <p:cNvPr id="41997" name="Rectangle 13"/>
          <p:cNvSpPr>
            <a:spLocks/>
          </p:cNvSpPr>
          <p:nvPr/>
        </p:nvSpPr>
        <p:spPr bwMode="auto">
          <a:xfrm>
            <a:off x="5226906" y="892970"/>
            <a:ext cx="1882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1998" name="Rectangle 14"/>
          <p:cNvSpPr>
            <a:spLocks/>
          </p:cNvSpPr>
          <p:nvPr/>
        </p:nvSpPr>
        <p:spPr bwMode="auto">
          <a:xfrm>
            <a:off x="8787920" y="892970"/>
            <a:ext cx="753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1999" name="Rectangle 15"/>
          <p:cNvSpPr>
            <a:spLocks/>
          </p:cNvSpPr>
          <p:nvPr/>
        </p:nvSpPr>
        <p:spPr bwMode="auto">
          <a:xfrm>
            <a:off x="2885766" y="892970"/>
            <a:ext cx="581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2000" name="Rectangle 16"/>
          <p:cNvSpPr>
            <a:spLocks/>
          </p:cNvSpPr>
          <p:nvPr/>
        </p:nvSpPr>
        <p:spPr bwMode="auto">
          <a:xfrm rot="-5400000">
            <a:off x="1036775" y="2405993"/>
            <a:ext cx="130261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2001" name="Rectangle 17"/>
          <p:cNvSpPr>
            <a:spLocks/>
          </p:cNvSpPr>
          <p:nvPr/>
        </p:nvSpPr>
        <p:spPr bwMode="auto">
          <a:xfrm rot="-5400000">
            <a:off x="1037333" y="5014021"/>
            <a:ext cx="1303735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42002" name="Rectangle 18"/>
          <p:cNvSpPr>
            <a:spLocks/>
          </p:cNvSpPr>
          <p:nvPr/>
        </p:nvSpPr>
        <p:spPr bwMode="auto">
          <a:xfrm>
            <a:off x="1765103" y="625079"/>
            <a:ext cx="10672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/>
            <a:r>
              <a:rPr lang="en-US"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5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Vortex</a:t>
            </a:r>
            <a:endParaRPr lang="en-GB" sz="3200" dirty="0"/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1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3374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3875486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978" y="125908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69" y="3875486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0869" y="1259087"/>
            <a:ext cx="2536031" cy="2536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121" y="3875486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40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058" y="1270203"/>
            <a:ext cx="3221385" cy="253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4041" name="Rectangle 9"/>
          <p:cNvSpPr>
            <a:spLocks/>
          </p:cNvSpPr>
          <p:nvPr/>
        </p:nvSpPr>
        <p:spPr bwMode="auto">
          <a:xfrm>
            <a:off x="2012865" y="3250407"/>
            <a:ext cx="74347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100μm</a:t>
            </a:r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>
            <a:off x="2131219" y="3670103"/>
            <a:ext cx="508992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4043" name="Line 11"/>
          <p:cNvSpPr>
            <a:spLocks noChangeShapeType="1"/>
          </p:cNvSpPr>
          <p:nvPr/>
        </p:nvSpPr>
        <p:spPr bwMode="auto">
          <a:xfrm>
            <a:off x="4774407" y="3670103"/>
            <a:ext cx="651867" cy="0"/>
          </a:xfrm>
          <a:prstGeom prst="line">
            <a:avLst/>
          </a:prstGeom>
          <a:noFill/>
          <a:ln w="889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4044" name="Rectangle 12"/>
          <p:cNvSpPr>
            <a:spLocks/>
          </p:cNvSpPr>
          <p:nvPr/>
        </p:nvSpPr>
        <p:spPr bwMode="auto">
          <a:xfrm>
            <a:off x="4760491" y="3250407"/>
            <a:ext cx="68416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solidFill>
                  <a:srgbClr val="FFFFFF"/>
                </a:solidFill>
                <a:ea typeface="ＭＳ Ｐゴシック" charset="0"/>
                <a:cs typeface="Arial" charset="0"/>
              </a:rPr>
              <a:t>20mm</a:t>
            </a:r>
          </a:p>
        </p:txBody>
      </p:sp>
      <p:sp>
        <p:nvSpPr>
          <p:cNvPr id="44045" name="Rectangle 13"/>
          <p:cNvSpPr>
            <a:spLocks/>
          </p:cNvSpPr>
          <p:nvPr/>
        </p:nvSpPr>
        <p:spPr bwMode="auto">
          <a:xfrm>
            <a:off x="1765103" y="625079"/>
            <a:ext cx="10672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/>
            <a:r>
              <a:rPr lang="en-US">
                <a:ea typeface="ＭＳ Ｐゴシック" charset="0"/>
                <a:cs typeface="Arial" charset="0"/>
              </a:rPr>
              <a:t>λ = 800nm</a:t>
            </a:r>
          </a:p>
        </p:txBody>
      </p:sp>
      <p:sp>
        <p:nvSpPr>
          <p:cNvPr id="44046" name="Rectangle 14"/>
          <p:cNvSpPr>
            <a:spLocks/>
          </p:cNvSpPr>
          <p:nvPr/>
        </p:nvSpPr>
        <p:spPr bwMode="auto">
          <a:xfrm>
            <a:off x="5226906" y="892970"/>
            <a:ext cx="18821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Propagation profile</a:t>
            </a:r>
          </a:p>
        </p:txBody>
      </p:sp>
      <p:sp>
        <p:nvSpPr>
          <p:cNvPr id="44047" name="Rectangle 15"/>
          <p:cNvSpPr>
            <a:spLocks/>
          </p:cNvSpPr>
          <p:nvPr/>
        </p:nvSpPr>
        <p:spPr bwMode="auto">
          <a:xfrm>
            <a:off x="8787920" y="892970"/>
            <a:ext cx="7530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Output</a:t>
            </a:r>
          </a:p>
        </p:txBody>
      </p:sp>
      <p:sp>
        <p:nvSpPr>
          <p:cNvPr id="44048" name="Rectangle 16"/>
          <p:cNvSpPr>
            <a:spLocks/>
          </p:cNvSpPr>
          <p:nvPr/>
        </p:nvSpPr>
        <p:spPr bwMode="auto">
          <a:xfrm>
            <a:off x="2885766" y="892970"/>
            <a:ext cx="5815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Input</a:t>
            </a:r>
          </a:p>
        </p:txBody>
      </p:sp>
      <p:sp>
        <p:nvSpPr>
          <p:cNvPr id="44049" name="Rectangle 17"/>
          <p:cNvSpPr>
            <a:spLocks/>
          </p:cNvSpPr>
          <p:nvPr/>
        </p:nvSpPr>
        <p:spPr bwMode="auto">
          <a:xfrm rot="-5400000">
            <a:off x="1036775" y="2405993"/>
            <a:ext cx="1302619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Amplitude</a:t>
            </a:r>
          </a:p>
        </p:txBody>
      </p:sp>
      <p:sp>
        <p:nvSpPr>
          <p:cNvPr id="44050" name="Rectangle 18"/>
          <p:cNvSpPr>
            <a:spLocks/>
          </p:cNvSpPr>
          <p:nvPr/>
        </p:nvSpPr>
        <p:spPr bwMode="auto">
          <a:xfrm rot="-5400000">
            <a:off x="1037333" y="5014021"/>
            <a:ext cx="1303735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40182" algn="ctr"/>
            <a:r>
              <a:rPr lang="en-US">
                <a:ea typeface="ＭＳ Ｐゴシック" charset="0"/>
                <a:cs typeface="Arial" charset="0"/>
              </a:rPr>
              <a:t>Phase</a:t>
            </a:r>
          </a:p>
        </p:txBody>
      </p:sp>
      <p:sp>
        <p:nvSpPr>
          <p:cNvPr id="21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5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Converging vortex, cannot fill the center</a:t>
            </a:r>
            <a:endParaRPr lang="en-GB" sz="3200" dirty="0"/>
          </a:p>
        </p:txBody>
      </p:sp>
      <p:sp>
        <p:nvSpPr>
          <p:cNvPr id="22" name="Rectangle 1"/>
          <p:cNvSpPr>
            <a:spLocks/>
          </p:cNvSpPr>
          <p:nvPr/>
        </p:nvSpPr>
        <p:spPr bwMode="auto">
          <a:xfrm>
            <a:off x="1524001" y="6515100"/>
            <a:ext cx="120523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 anchor="ctr"/>
          <a:lstStyle/>
          <a:p>
            <a:pPr marL="57149"/>
            <a:r>
              <a:rPr lang="en-US" sz="1400" dirty="0">
                <a:ea typeface="ＭＳ Ｐゴシック" charset="0"/>
                <a:cs typeface="ＭＳ Ｐゴシック" charset="0"/>
              </a:rPr>
              <a:t>D. </a:t>
            </a:r>
            <a:r>
              <a:rPr lang="en-US" sz="1400" dirty="0" err="1">
                <a:ea typeface="ＭＳ Ｐゴシック" charset="0"/>
                <a:cs typeface="ＭＳ Ｐゴシック" charset="0"/>
              </a:rPr>
              <a:t>Psaltis</a:t>
            </a:r>
            <a:r>
              <a:rPr lang="en-US" sz="1400" dirty="0">
                <a:ea typeface="ＭＳ Ｐゴシック" charset="0"/>
                <a:cs typeface="ＭＳ Ｐゴシック" charset="0"/>
              </a:rPr>
              <a:t>, </a:t>
            </a:r>
            <a:r>
              <a:rPr lang="en-US" sz="1400" dirty="0"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Optical Waves Propagation</a:t>
            </a:r>
            <a:r>
              <a:rPr lang="en-US" sz="1400" dirty="0">
                <a:ea typeface="ＭＳ Ｐゴシック" charset="0"/>
                <a:cs typeface="ＭＳ Ｐゴシック" charset="0"/>
              </a:rPr>
              <a:t> – EPFL, Fall semester 2013</a:t>
            </a:r>
          </a:p>
        </p:txBody>
      </p:sp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1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17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14761-520B-9D4C-8EC6-E699033D2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B029D-8A3C-A04E-8525-15348AC881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H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885173-04A4-1E4C-9A45-06B0F86BD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316" y="0"/>
            <a:ext cx="1174936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3063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B844B-C35F-9AF8-888E-9666274A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In-painting Face Images</a:t>
            </a:r>
          </a:p>
        </p:txBody>
      </p:sp>
      <p:pic>
        <p:nvPicPr>
          <p:cNvPr id="1026" name="Picture 2" descr="Keras U-Net">
            <a:extLst>
              <a:ext uri="{FF2B5EF4-FFF2-40B4-BE49-F238E27FC236}">
                <a16:creationId xmlns:a16="http://schemas.microsoft.com/office/drawing/2014/main" id="{5F83927B-B324-6C43-2EF8-FB4254E9DE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4" t="17570" r="5080" b="12459"/>
          <a:stretch/>
        </p:blipFill>
        <p:spPr bwMode="auto">
          <a:xfrm>
            <a:off x="901583" y="1996552"/>
            <a:ext cx="4473858" cy="25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C274B93-EDD9-9E80-0501-3E90EA749B97}"/>
              </a:ext>
            </a:extLst>
          </p:cNvPr>
          <p:cNvSpPr txBox="1"/>
          <p:nvPr/>
        </p:nvSpPr>
        <p:spPr>
          <a:xfrm>
            <a:off x="394138" y="4572064"/>
            <a:ext cx="50457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U-Net</a:t>
            </a:r>
          </a:p>
          <a:p>
            <a:r>
              <a:rPr lang="en-GB" dirty="0"/>
              <a:t>-3x3 Convolutions with </a:t>
            </a:r>
            <a:r>
              <a:rPr lang="en-GB" dirty="0" err="1"/>
              <a:t>ReLU</a:t>
            </a:r>
            <a:endParaRPr lang="en-GB" dirty="0"/>
          </a:p>
          <a:p>
            <a:r>
              <a:rPr lang="en-GB" dirty="0"/>
              <a:t>-3 down and 3 </a:t>
            </a:r>
            <a:r>
              <a:rPr lang="en-GB" dirty="0" err="1"/>
              <a:t>upsampling</a:t>
            </a:r>
            <a:r>
              <a:rPr lang="en-GB" dirty="0"/>
              <a:t> layers</a:t>
            </a:r>
          </a:p>
          <a:p>
            <a:r>
              <a:rPr lang="en-GB" dirty="0"/>
              <a:t>-900K parameters</a:t>
            </a:r>
            <a:endParaRPr lang="en-GB" b="1" dirty="0"/>
          </a:p>
          <a:p>
            <a:r>
              <a:rPr lang="en-GB" b="1" dirty="0"/>
              <a:t>Dataset</a:t>
            </a:r>
          </a:p>
          <a:p>
            <a:r>
              <a:rPr lang="en-GB" dirty="0"/>
              <a:t>-2400 training and 600 test images, 64x64 </a:t>
            </a:r>
            <a:r>
              <a:rPr lang="en-GB" dirty="0" err="1"/>
              <a:t>px</a:t>
            </a:r>
            <a:endParaRPr lang="en-GB" dirty="0"/>
          </a:p>
          <a:p>
            <a:r>
              <a:rPr lang="en-GB" dirty="0"/>
              <a:t>-Inputs have 3 randomly placed 12x12 cropped areas</a:t>
            </a:r>
          </a:p>
          <a:p>
            <a:endParaRPr lang="en-GB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5992D43-33F0-BBBC-4043-4C4EA1D97CE7}"/>
              </a:ext>
            </a:extLst>
          </p:cNvPr>
          <p:cNvGrpSpPr/>
          <p:nvPr/>
        </p:nvGrpSpPr>
        <p:grpSpPr>
          <a:xfrm>
            <a:off x="6315296" y="1123931"/>
            <a:ext cx="5301893" cy="4930491"/>
            <a:chOff x="5504276" y="1659960"/>
            <a:chExt cx="5301893" cy="493049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2200DD6-9277-500D-915E-E65EA42804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04277" y="1996552"/>
              <a:ext cx="5301891" cy="1828800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25183A8-8792-4EBE-16CA-37AA7892A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04276" y="4013020"/>
              <a:ext cx="5301893" cy="1828800"/>
            </a:xfrm>
            <a:prstGeom prst="rect">
              <a:avLst/>
            </a:prstGeom>
          </p:spPr>
        </p:pic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B185975-92BE-4E74-EA8A-AC4482451095}"/>
                </a:ext>
              </a:extLst>
            </p:cNvPr>
            <p:cNvSpPr/>
            <p:nvPr/>
          </p:nvSpPr>
          <p:spPr>
            <a:xfrm>
              <a:off x="6384022" y="5788113"/>
              <a:ext cx="1589714" cy="356596"/>
            </a:xfrm>
            <a:custGeom>
              <a:avLst/>
              <a:gdLst>
                <a:gd name="connsiteX0" fmla="*/ 0 w 1589714"/>
                <a:gd name="connsiteY0" fmla="*/ 0 h 356596"/>
                <a:gd name="connsiteX1" fmla="*/ 876650 w 1589714"/>
                <a:gd name="connsiteY1" fmla="*/ 356532 h 356596"/>
                <a:gd name="connsiteX2" fmla="*/ 1589714 w 1589714"/>
                <a:gd name="connsiteY2" fmla="*/ 29361 h 35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9714" h="356596">
                  <a:moveTo>
                    <a:pt x="0" y="0"/>
                  </a:moveTo>
                  <a:cubicBezTo>
                    <a:pt x="305849" y="175819"/>
                    <a:pt x="611698" y="351639"/>
                    <a:pt x="876650" y="356532"/>
                  </a:cubicBezTo>
                  <a:cubicBezTo>
                    <a:pt x="1141602" y="361425"/>
                    <a:pt x="1453393" y="84589"/>
                    <a:pt x="1589714" y="29361"/>
                  </a:cubicBezTo>
                </a:path>
              </a:pathLst>
            </a:custGeom>
            <a:noFill/>
            <a:ln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24A7078-D195-6C86-FDD8-3D23C7B6D4A8}"/>
                </a:ext>
              </a:extLst>
            </p:cNvPr>
            <p:cNvSpPr/>
            <p:nvPr/>
          </p:nvSpPr>
          <p:spPr>
            <a:xfrm>
              <a:off x="8612697" y="5788113"/>
              <a:ext cx="1589714" cy="356596"/>
            </a:xfrm>
            <a:custGeom>
              <a:avLst/>
              <a:gdLst>
                <a:gd name="connsiteX0" fmla="*/ 0 w 1589714"/>
                <a:gd name="connsiteY0" fmla="*/ 0 h 356596"/>
                <a:gd name="connsiteX1" fmla="*/ 876650 w 1589714"/>
                <a:gd name="connsiteY1" fmla="*/ 356532 h 356596"/>
                <a:gd name="connsiteX2" fmla="*/ 1589714 w 1589714"/>
                <a:gd name="connsiteY2" fmla="*/ 29361 h 35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89714" h="356596">
                  <a:moveTo>
                    <a:pt x="0" y="0"/>
                  </a:moveTo>
                  <a:cubicBezTo>
                    <a:pt x="305849" y="175819"/>
                    <a:pt x="611698" y="351639"/>
                    <a:pt x="876650" y="356532"/>
                  </a:cubicBezTo>
                  <a:cubicBezTo>
                    <a:pt x="1141602" y="361425"/>
                    <a:pt x="1453393" y="84589"/>
                    <a:pt x="1589714" y="29361"/>
                  </a:cubicBezTo>
                </a:path>
              </a:pathLst>
            </a:custGeom>
            <a:noFill/>
            <a:ln>
              <a:headEnd type="arrow" w="med" len="med"/>
              <a:tailEnd type="arrow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8B4B1FD-07A8-A737-2792-1C5EBC719536}"/>
                </a:ext>
              </a:extLst>
            </p:cNvPr>
            <p:cNvSpPr txBox="1"/>
            <p:nvPr/>
          </p:nvSpPr>
          <p:spPr>
            <a:xfrm>
              <a:off x="6429117" y="6201679"/>
              <a:ext cx="15446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SSIM: 0.80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D9FC112-CF78-8E0B-92D4-908C0041DFF5}"/>
                </a:ext>
              </a:extLst>
            </p:cNvPr>
            <p:cNvSpPr txBox="1"/>
            <p:nvPr/>
          </p:nvSpPr>
          <p:spPr>
            <a:xfrm>
              <a:off x="8691348" y="6221119"/>
              <a:ext cx="154461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SSIM: 0.94</a:t>
              </a:r>
              <a:endParaRPr lang="en-GB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B77814B-2DF6-DEDE-C833-24F7380BE59C}"/>
                </a:ext>
              </a:extLst>
            </p:cNvPr>
            <p:cNvSpPr txBox="1"/>
            <p:nvPr/>
          </p:nvSpPr>
          <p:spPr>
            <a:xfrm>
              <a:off x="5705752" y="1670587"/>
              <a:ext cx="1446729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Input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B323902-2B75-D3E2-9463-9F351722F624}"/>
                </a:ext>
              </a:extLst>
            </p:cNvPr>
            <p:cNvSpPr txBox="1"/>
            <p:nvPr/>
          </p:nvSpPr>
          <p:spPr>
            <a:xfrm>
              <a:off x="7126643" y="1659960"/>
              <a:ext cx="2215693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Ground Truth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F2913DE-5F34-BB51-830B-4367899140D1}"/>
                </a:ext>
              </a:extLst>
            </p:cNvPr>
            <p:cNvSpPr txBox="1"/>
            <p:nvPr/>
          </p:nvSpPr>
          <p:spPr>
            <a:xfrm>
              <a:off x="9342336" y="1670586"/>
              <a:ext cx="1463832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GB" sz="2400" b="1" dirty="0"/>
                <a:t>Output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24A77FA0-E5E6-E915-91A7-67103C28943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6366"/>
          <a:stretch/>
        </p:blipFill>
        <p:spPr>
          <a:xfrm>
            <a:off x="6508665" y="5987979"/>
            <a:ext cx="4915153" cy="92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438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31B81-2A00-6958-56AD-CA18D1151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E0B94E-0E6E-E07F-F224-B306B02AE5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CH" dirty="0"/>
              <a:t>Diffraction limited resolution delta x and delta z </a:t>
            </a:r>
          </a:p>
          <a:p>
            <a:r>
              <a:rPr lang="en-CH" dirty="0"/>
              <a:t>Localization versus resolution</a:t>
            </a:r>
          </a:p>
          <a:p>
            <a:r>
              <a:rPr lang="en-CH" dirty="0"/>
              <a:t>Solid and oil immersion (BPM simulation of subwavelength features in high index material)</a:t>
            </a:r>
          </a:p>
          <a:p>
            <a:r>
              <a:rPr lang="en-CH" dirty="0"/>
              <a:t>SIM (including confocal?) </a:t>
            </a:r>
          </a:p>
          <a:p>
            <a:r>
              <a:rPr lang="en-CH" dirty="0"/>
              <a:t>STED</a:t>
            </a:r>
          </a:p>
          <a:p>
            <a:r>
              <a:rPr lang="en-CH" dirty="0"/>
              <a:t>Neural network based superresolution</a:t>
            </a:r>
          </a:p>
          <a:p>
            <a:r>
              <a:rPr lang="en-CH" dirty="0">
                <a:solidFill>
                  <a:srgbClr val="FF0000"/>
                </a:solidFill>
              </a:rPr>
              <a:t>Exercise 1 Low  resoluton images to sharp (Ilker)</a:t>
            </a:r>
          </a:p>
          <a:p>
            <a:r>
              <a:rPr lang="en-CH" dirty="0"/>
              <a:t>NSOM</a:t>
            </a:r>
          </a:p>
          <a:p>
            <a:r>
              <a:rPr lang="en-CH" dirty="0"/>
              <a:t>Ulas on converting evanescent to propagating</a:t>
            </a:r>
          </a:p>
          <a:p>
            <a:r>
              <a:rPr lang="en-CH" dirty="0">
                <a:solidFill>
                  <a:srgbClr val="FF0000"/>
                </a:solidFill>
              </a:rPr>
              <a:t>Exercise 2  Exercise on parallel NSOM (Ulas)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7268968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1C098-7158-ADDD-ECFE-4DE146C96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 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877A22-9C60-1ED6-4438-E5623CDA9874}"/>
              </a:ext>
            </a:extLst>
          </p:cNvPr>
          <p:cNvGrpSpPr/>
          <p:nvPr/>
        </p:nvGrpSpPr>
        <p:grpSpPr>
          <a:xfrm>
            <a:off x="5956993" y="1884493"/>
            <a:ext cx="5301893" cy="4427407"/>
            <a:chOff x="2257448" y="1620580"/>
            <a:chExt cx="5301893" cy="442740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9C6B6C1-4CBC-B630-33D3-13CA7162B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7449" y="1620580"/>
              <a:ext cx="5301891" cy="18288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E5BA10C-895F-0D7D-28F8-389CA7F43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57448" y="3637048"/>
              <a:ext cx="5301893" cy="18288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E4D4B08-FC07-C4A8-A700-7BB9B36DB978}"/>
                </a:ext>
              </a:extLst>
            </p:cNvPr>
            <p:cNvSpPr txBox="1"/>
            <p:nvPr/>
          </p:nvSpPr>
          <p:spPr>
            <a:xfrm>
              <a:off x="4419211" y="5678655"/>
              <a:ext cx="978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87.17%</a:t>
              </a:r>
              <a:endParaRPr lang="en-GB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3312AE-8CD6-1F5A-F5C5-BE164F9B60FF}"/>
                </a:ext>
              </a:extLst>
            </p:cNvPr>
            <p:cNvSpPr txBox="1"/>
            <p:nvPr/>
          </p:nvSpPr>
          <p:spPr>
            <a:xfrm>
              <a:off x="6247200" y="5678655"/>
              <a:ext cx="10035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84.83%</a:t>
              </a:r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AD750B6-8A55-F97B-A926-BEB2668E018C}"/>
                </a:ext>
              </a:extLst>
            </p:cNvPr>
            <p:cNvSpPr txBox="1"/>
            <p:nvPr/>
          </p:nvSpPr>
          <p:spPr>
            <a:xfrm>
              <a:off x="2775711" y="5678655"/>
              <a:ext cx="97836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b="0" i="0" dirty="0">
                  <a:solidFill>
                    <a:srgbClr val="3B3B3B"/>
                  </a:solidFill>
                  <a:effectLst/>
                  <a:latin typeface="Consolas" panose="020B0609020204030204" pitchFamily="49" charset="0"/>
                </a:rPr>
                <a:t>75.17%</a:t>
              </a:r>
              <a:endParaRPr lang="en-GB" dirty="0"/>
            </a:p>
          </p:txBody>
        </p:sp>
      </p:grpSp>
      <p:sp>
        <p:nvSpPr>
          <p:cNvPr id="26" name="Title 1">
            <a:extLst>
              <a:ext uri="{FF2B5EF4-FFF2-40B4-BE49-F238E27FC236}">
                <a16:creationId xmlns:a16="http://schemas.microsoft.com/office/drawing/2014/main" id="{822B2CB4-26F4-D0E0-536A-46933D0111B5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/>
              <a:t>Classifying In-Painted Face Images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34F417-9EFE-1B27-3130-37DD8486EBD8}"/>
              </a:ext>
            </a:extLst>
          </p:cNvPr>
          <p:cNvGrpSpPr/>
          <p:nvPr/>
        </p:nvGrpSpPr>
        <p:grpSpPr>
          <a:xfrm>
            <a:off x="111367" y="1690688"/>
            <a:ext cx="3073724" cy="4980262"/>
            <a:chOff x="481856" y="1748985"/>
            <a:chExt cx="3073724" cy="49802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6955CE8D-A633-5A28-C833-F10B9E74DCAC}"/>
                </a:ext>
              </a:extLst>
            </p:cNvPr>
            <p:cNvSpPr/>
            <p:nvPr/>
          </p:nvSpPr>
          <p:spPr>
            <a:xfrm>
              <a:off x="1536985" y="1748985"/>
              <a:ext cx="884637" cy="804042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75D9F373-7C26-2351-3EC9-790828E5D2AB}"/>
                </a:ext>
              </a:extLst>
            </p:cNvPr>
            <p:cNvGrpSpPr/>
            <p:nvPr/>
          </p:nvGrpSpPr>
          <p:grpSpPr>
            <a:xfrm>
              <a:off x="1384585" y="2781342"/>
              <a:ext cx="1189437" cy="1108842"/>
              <a:chOff x="2652824" y="1971840"/>
              <a:chExt cx="1189437" cy="1108842"/>
            </a:xfrm>
          </p:grpSpPr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D2ACF93-3DBB-3DB5-2603-F6A36F3C81D9}"/>
                  </a:ext>
                </a:extLst>
              </p:cNvPr>
              <p:cNvSpPr/>
              <p:nvPr/>
            </p:nvSpPr>
            <p:spPr>
              <a:xfrm>
                <a:off x="2652824" y="19718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539E9F99-4631-6CFC-7299-27816D9E2627}"/>
                  </a:ext>
                </a:extLst>
              </p:cNvPr>
              <p:cNvSpPr/>
              <p:nvPr/>
            </p:nvSpPr>
            <p:spPr>
              <a:xfrm>
                <a:off x="2805224" y="21242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5926A6-040F-5F9B-26A2-7841AA74BAD9}"/>
                  </a:ext>
                </a:extLst>
              </p:cNvPr>
              <p:cNvSpPr/>
              <p:nvPr/>
            </p:nvSpPr>
            <p:spPr>
              <a:xfrm>
                <a:off x="2957624" y="22766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4C10AE66-5F13-A402-0551-E240558E7F69}"/>
                </a:ext>
              </a:extLst>
            </p:cNvPr>
            <p:cNvGrpSpPr/>
            <p:nvPr/>
          </p:nvGrpSpPr>
          <p:grpSpPr>
            <a:xfrm>
              <a:off x="1308385" y="4211871"/>
              <a:ext cx="1341837" cy="1261242"/>
              <a:chOff x="2652824" y="1971840"/>
              <a:chExt cx="1341837" cy="1261242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93516ED3-CC91-1F1D-746D-95614E9C4115}"/>
                  </a:ext>
                </a:extLst>
              </p:cNvPr>
              <p:cNvSpPr/>
              <p:nvPr/>
            </p:nvSpPr>
            <p:spPr>
              <a:xfrm>
                <a:off x="2652824" y="19718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DB5EF07F-97B9-E514-F8A3-BE503ABF2BBF}"/>
                  </a:ext>
                </a:extLst>
              </p:cNvPr>
              <p:cNvSpPr/>
              <p:nvPr/>
            </p:nvSpPr>
            <p:spPr>
              <a:xfrm>
                <a:off x="2805224" y="21242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9FF5AB16-4B27-CED8-9712-6656E0B04172}"/>
                  </a:ext>
                </a:extLst>
              </p:cNvPr>
              <p:cNvSpPr/>
              <p:nvPr/>
            </p:nvSpPr>
            <p:spPr>
              <a:xfrm>
                <a:off x="2957624" y="22766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9530DAFD-5517-35E5-4504-16490AB009ED}"/>
                  </a:ext>
                </a:extLst>
              </p:cNvPr>
              <p:cNvSpPr/>
              <p:nvPr/>
            </p:nvSpPr>
            <p:spPr>
              <a:xfrm>
                <a:off x="3110024" y="2429040"/>
                <a:ext cx="884637" cy="804042"/>
              </a:xfrm>
              <a:prstGeom prst="rec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047B7FB-A93C-EA34-663C-22128E60422B}"/>
                </a:ext>
              </a:extLst>
            </p:cNvPr>
            <p:cNvSpPr/>
            <p:nvPr/>
          </p:nvSpPr>
          <p:spPr>
            <a:xfrm>
              <a:off x="481856" y="5937280"/>
              <a:ext cx="3073724" cy="8162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02901607-6D7B-8783-98C9-44AA043D97C2}"/>
                </a:ext>
              </a:extLst>
            </p:cNvPr>
            <p:cNvSpPr/>
            <p:nvPr/>
          </p:nvSpPr>
          <p:spPr>
            <a:xfrm>
              <a:off x="1911859" y="6534999"/>
              <a:ext cx="213719" cy="194248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33058D9-10BE-B849-7009-98F40F5825CC}"/>
              </a:ext>
            </a:extLst>
          </p:cNvPr>
          <p:cNvCxnSpPr>
            <a:cxnSpLocks/>
          </p:cNvCxnSpPr>
          <p:nvPr/>
        </p:nvCxnSpPr>
        <p:spPr>
          <a:xfrm>
            <a:off x="1656918" y="2494730"/>
            <a:ext cx="0" cy="3807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4AADAA91-BEF0-BFB1-75E0-E30421CAE05B}"/>
              </a:ext>
            </a:extLst>
          </p:cNvPr>
          <p:cNvCxnSpPr>
            <a:cxnSpLocks/>
          </p:cNvCxnSpPr>
          <p:nvPr/>
        </p:nvCxnSpPr>
        <p:spPr>
          <a:xfrm>
            <a:off x="1656918" y="3831887"/>
            <a:ext cx="0" cy="533115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9F31961-8C22-2801-6403-B970EA835771}"/>
              </a:ext>
            </a:extLst>
          </p:cNvPr>
          <p:cNvCxnSpPr>
            <a:cxnSpLocks/>
          </p:cNvCxnSpPr>
          <p:nvPr/>
        </p:nvCxnSpPr>
        <p:spPr>
          <a:xfrm>
            <a:off x="1656918" y="5395306"/>
            <a:ext cx="0" cy="533115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1A7C9F0-B404-802B-5FB0-127B43A4AFF5}"/>
              </a:ext>
            </a:extLst>
          </p:cNvPr>
          <p:cNvCxnSpPr>
            <a:cxnSpLocks/>
          </p:cNvCxnSpPr>
          <p:nvPr/>
        </p:nvCxnSpPr>
        <p:spPr>
          <a:xfrm>
            <a:off x="1656918" y="5960607"/>
            <a:ext cx="0" cy="533115"/>
          </a:xfrm>
          <a:prstGeom prst="straightConnector1">
            <a:avLst/>
          </a:prstGeom>
          <a:ln w="762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B9237B65-A320-75A9-9ECD-502E89ADBBD3}"/>
              </a:ext>
            </a:extLst>
          </p:cNvPr>
          <p:cNvSpPr txBox="1"/>
          <p:nvPr/>
        </p:nvSpPr>
        <p:spPr>
          <a:xfrm>
            <a:off x="2253381" y="1909236"/>
            <a:ext cx="818191" cy="366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0D862BF-9452-5C9B-33F8-5719127250D8}"/>
              </a:ext>
            </a:extLst>
          </p:cNvPr>
          <p:cNvSpPr txBox="1"/>
          <p:nvPr/>
        </p:nvSpPr>
        <p:spPr>
          <a:xfrm>
            <a:off x="1794437" y="6424774"/>
            <a:ext cx="1697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Classification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E40FBC1-DD82-4853-CF3E-DF913577051D}"/>
              </a:ext>
            </a:extLst>
          </p:cNvPr>
          <p:cNvSpPr txBox="1"/>
          <p:nvPr/>
        </p:nvSpPr>
        <p:spPr>
          <a:xfrm>
            <a:off x="1837414" y="2429913"/>
            <a:ext cx="70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4784767-E7C4-1082-468E-64E09ACCEA6F}"/>
              </a:ext>
            </a:extLst>
          </p:cNvPr>
          <p:cNvSpPr txBox="1"/>
          <p:nvPr/>
        </p:nvSpPr>
        <p:spPr>
          <a:xfrm>
            <a:off x="1794437" y="3883955"/>
            <a:ext cx="70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Conv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D8349E7-2EF1-C32F-5DA7-CC262C1589B0}"/>
              </a:ext>
            </a:extLst>
          </p:cNvPr>
          <p:cNvSpPr txBox="1"/>
          <p:nvPr/>
        </p:nvSpPr>
        <p:spPr>
          <a:xfrm>
            <a:off x="2251233" y="3253757"/>
            <a:ext cx="129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64x64x32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9CF1AEF-E17A-07AD-4710-A4E0A6385690}"/>
              </a:ext>
            </a:extLst>
          </p:cNvPr>
          <p:cNvSpPr txBox="1"/>
          <p:nvPr/>
        </p:nvSpPr>
        <p:spPr>
          <a:xfrm>
            <a:off x="1907489" y="5562389"/>
            <a:ext cx="70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FC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CD695C-ED9A-BF96-B0F8-90FDDAC0130D}"/>
              </a:ext>
            </a:extLst>
          </p:cNvPr>
          <p:cNvSpPr txBox="1"/>
          <p:nvPr/>
        </p:nvSpPr>
        <p:spPr>
          <a:xfrm>
            <a:off x="2003862" y="6151517"/>
            <a:ext cx="7041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FC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A3FC21C-9C8D-E4A7-5E6E-7509926AD786}"/>
              </a:ext>
            </a:extLst>
          </p:cNvPr>
          <p:cNvSpPr txBox="1"/>
          <p:nvPr/>
        </p:nvSpPr>
        <p:spPr>
          <a:xfrm>
            <a:off x="2340300" y="4717454"/>
            <a:ext cx="1296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64x64x64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E4CC001-BAD3-76C1-530C-B46468AF0B40}"/>
              </a:ext>
            </a:extLst>
          </p:cNvPr>
          <p:cNvSpPr txBox="1"/>
          <p:nvPr/>
        </p:nvSpPr>
        <p:spPr>
          <a:xfrm>
            <a:off x="3167844" y="5757902"/>
            <a:ext cx="552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128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BDBCC1C-68ED-4061-D0EF-A23169A4DE0B}"/>
              </a:ext>
            </a:extLst>
          </p:cNvPr>
          <p:cNvSpPr txBox="1"/>
          <p:nvPr/>
        </p:nvSpPr>
        <p:spPr>
          <a:xfrm>
            <a:off x="3636308" y="6424774"/>
            <a:ext cx="1542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8.4M params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374DCA6-398B-DF59-2186-DBAA2CCD2E7B}"/>
              </a:ext>
            </a:extLst>
          </p:cNvPr>
          <p:cNvSpPr txBox="1"/>
          <p:nvPr/>
        </p:nvSpPr>
        <p:spPr>
          <a:xfrm>
            <a:off x="6241074" y="1554843"/>
            <a:ext cx="14467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Cropped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A0B03FD-E474-4C52-4BA7-3F998E9D3FA8}"/>
              </a:ext>
            </a:extLst>
          </p:cNvPr>
          <p:cNvSpPr txBox="1"/>
          <p:nvPr/>
        </p:nvSpPr>
        <p:spPr>
          <a:xfrm>
            <a:off x="7960243" y="1566259"/>
            <a:ext cx="14638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Intact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D67C6BD-3009-F3C7-4E4C-AF9152455E05}"/>
              </a:ext>
            </a:extLst>
          </p:cNvPr>
          <p:cNvSpPr txBox="1"/>
          <p:nvPr/>
        </p:nvSpPr>
        <p:spPr>
          <a:xfrm>
            <a:off x="9918753" y="1546025"/>
            <a:ext cx="13401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Filled-in</a:t>
            </a:r>
          </a:p>
        </p:txBody>
      </p:sp>
      <p:sp>
        <p:nvSpPr>
          <p:cNvPr id="1024" name="TextBox 1023">
            <a:extLst>
              <a:ext uri="{FF2B5EF4-FFF2-40B4-BE49-F238E27FC236}">
                <a16:creationId xmlns:a16="http://schemas.microsoft.com/office/drawing/2014/main" id="{8827974D-BD5E-9033-636D-EAA258410C29}"/>
              </a:ext>
            </a:extLst>
          </p:cNvPr>
          <p:cNvSpPr txBox="1"/>
          <p:nvPr/>
        </p:nvSpPr>
        <p:spPr>
          <a:xfrm>
            <a:off x="3548324" y="2221961"/>
            <a:ext cx="24466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Training</a:t>
            </a:r>
          </a:p>
          <a:p>
            <a:r>
              <a:rPr lang="en-GB" dirty="0"/>
              <a:t>2400 intact train images</a:t>
            </a:r>
          </a:p>
          <a:p>
            <a:r>
              <a:rPr lang="en-GB" b="1" dirty="0"/>
              <a:t>Tests</a:t>
            </a:r>
          </a:p>
          <a:p>
            <a:r>
              <a:rPr lang="en-GB" dirty="0"/>
              <a:t>600 intact, cropped and filled-in test images</a:t>
            </a:r>
          </a:p>
          <a:p>
            <a:endParaRPr lang="en-GB" dirty="0"/>
          </a:p>
        </p:txBody>
      </p:sp>
      <p:sp>
        <p:nvSpPr>
          <p:cNvPr id="1025" name="TextBox 1024">
            <a:extLst>
              <a:ext uri="{FF2B5EF4-FFF2-40B4-BE49-F238E27FC236}">
                <a16:creationId xmlns:a16="http://schemas.microsoft.com/office/drawing/2014/main" id="{31B08C4C-D589-943C-ADB9-F62E83EA5BB3}"/>
              </a:ext>
            </a:extLst>
          </p:cNvPr>
          <p:cNvSpPr txBox="1"/>
          <p:nvPr/>
        </p:nvSpPr>
        <p:spPr>
          <a:xfrm>
            <a:off x="4932154" y="5920684"/>
            <a:ext cx="144672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 b="1" dirty="0"/>
              <a:t>Test Acc.</a:t>
            </a:r>
          </a:p>
        </p:txBody>
      </p:sp>
    </p:spTree>
    <p:extLst>
      <p:ext uri="{BB962C8B-B14F-4D97-AF65-F5344CB8AC3E}">
        <p14:creationId xmlns:p14="http://schemas.microsoft.com/office/powerpoint/2010/main" val="3854564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E56D4-AB07-A619-F120-212BC1614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Exercise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AEFBC-3C76-16F6-8552-E9EB55A9E2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H" dirty="0"/>
              <a:t>U-Net to recover resolution from data; Ilker</a:t>
            </a:r>
          </a:p>
        </p:txBody>
      </p:sp>
    </p:spTree>
    <p:extLst>
      <p:ext uri="{BB962C8B-B14F-4D97-AF65-F5344CB8AC3E}">
        <p14:creationId xmlns:p14="http://schemas.microsoft.com/office/powerpoint/2010/main" val="5282113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59370-7463-9595-4849-C29D22FEE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8761"/>
            <a:ext cx="10515600" cy="1325563"/>
          </a:xfrm>
        </p:spPr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NSOM </a:t>
            </a:r>
            <a:br>
              <a:rPr lang="en-CH" dirty="0">
                <a:solidFill>
                  <a:srgbClr val="0070C0"/>
                </a:solidFill>
              </a:rPr>
            </a:br>
            <a:r>
              <a:rPr lang="en-CH" sz="2400" dirty="0">
                <a:solidFill>
                  <a:srgbClr val="0070C0"/>
                </a:solidFill>
              </a:rPr>
              <a:t>Near-field Scanning Optical Microscope</a:t>
            </a:r>
            <a:endParaRPr lang="en-CH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diagram of a scanner&#10;&#10;AI-generated content may be incorrect.">
            <a:extLst>
              <a:ext uri="{FF2B5EF4-FFF2-40B4-BE49-F238E27FC236}">
                <a16:creationId xmlns:a16="http://schemas.microsoft.com/office/drawing/2014/main" id="{6C141513-A580-E3B9-AA3E-1FB5AEB1E6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344324"/>
            <a:ext cx="7406118" cy="514855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E1433A-E791-3D34-F0A4-50B670E36E8B}"/>
              </a:ext>
            </a:extLst>
          </p:cNvPr>
          <p:cNvSpPr txBox="1"/>
          <p:nvPr/>
        </p:nvSpPr>
        <p:spPr>
          <a:xfrm>
            <a:off x="4969951" y="3145730"/>
            <a:ext cx="1247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A=3 µm</a:t>
            </a:r>
          </a:p>
          <a:p>
            <a:r>
              <a:rPr lang="el-GR" dirty="0">
                <a:latin typeface="Times New Roman" panose="02020603050405020304" pitchFamily="18" charset="0"/>
              </a:rPr>
              <a:t>λ</a:t>
            </a:r>
            <a:r>
              <a:rPr lang="en-US" dirty="0">
                <a:latin typeface="Times New Roman" panose="02020603050405020304" pitchFamily="18" charset="0"/>
              </a:rPr>
              <a:t>=</a:t>
            </a:r>
            <a:r>
              <a:rPr lang="en-CH" dirty="0">
                <a:effectLst/>
              </a:rPr>
              <a:t> </a:t>
            </a:r>
            <a:r>
              <a:rPr lang="el-GR" dirty="0">
                <a:effectLst/>
              </a:rPr>
              <a:t>500</a:t>
            </a:r>
            <a:r>
              <a:rPr lang="en-US" dirty="0">
                <a:effectLst/>
              </a:rPr>
              <a:t>nm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8293794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A03439-98A5-1B15-5A29-0B9E298A91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6C7DD-D6F6-17E3-4309-F79FAD4D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509" y="18761"/>
            <a:ext cx="10515600" cy="1325563"/>
          </a:xfrm>
        </p:spPr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NSOM </a:t>
            </a:r>
            <a:br>
              <a:rPr lang="en-CH" dirty="0">
                <a:solidFill>
                  <a:srgbClr val="0070C0"/>
                </a:solidFill>
              </a:rPr>
            </a:br>
            <a:r>
              <a:rPr lang="en-CH" sz="2400" dirty="0">
                <a:solidFill>
                  <a:srgbClr val="0070C0"/>
                </a:solidFill>
              </a:rPr>
              <a:t>Near-field Scanning Optical Microscope</a:t>
            </a:r>
            <a:endParaRPr lang="en-CH" dirty="0">
              <a:solidFill>
                <a:srgbClr val="0070C0"/>
              </a:solidFill>
            </a:endParaRPr>
          </a:p>
        </p:txBody>
      </p:sp>
      <p:pic>
        <p:nvPicPr>
          <p:cNvPr id="5" name="Content Placeholder 4" descr="A diagram of a scanner&#10;&#10;AI-generated content may be incorrect.">
            <a:extLst>
              <a:ext uri="{FF2B5EF4-FFF2-40B4-BE49-F238E27FC236}">
                <a16:creationId xmlns:a16="http://schemas.microsoft.com/office/drawing/2014/main" id="{B06A97D4-CE5E-9CA7-51CD-D1044CC0A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67000" y="1344324"/>
            <a:ext cx="7406118" cy="5148551"/>
          </a:xfrm>
        </p:spPr>
      </p:pic>
    </p:spTree>
    <p:extLst>
      <p:ext uri="{BB962C8B-B14F-4D97-AF65-F5344CB8AC3E}">
        <p14:creationId xmlns:p14="http://schemas.microsoft.com/office/powerpoint/2010/main" val="2324706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graph with a blue square with yellow text&#10;&#10;AI-generated content may be incorrect.">
            <a:extLst>
              <a:ext uri="{FF2B5EF4-FFF2-40B4-BE49-F238E27FC236}">
                <a16:creationId xmlns:a16="http://schemas.microsoft.com/office/drawing/2014/main" id="{2ACD56A3-BB5A-26A2-F738-CAD51B81DA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72088" y="2410692"/>
            <a:ext cx="3747374" cy="2633953"/>
          </a:xfrm>
          <a:prstGeom prst="rect">
            <a:avLst/>
          </a:prstGeom>
        </p:spPr>
      </p:pic>
      <p:pic>
        <p:nvPicPr>
          <p:cNvPr id="6" name="Picture 5" descr="A blue and yellow graph&#10;&#10;AI-generated content may be incorrect.">
            <a:extLst>
              <a:ext uri="{FF2B5EF4-FFF2-40B4-BE49-F238E27FC236}">
                <a16:creationId xmlns:a16="http://schemas.microsoft.com/office/drawing/2014/main" id="{90FE096C-7D3E-8DE3-223D-48362E9A2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3400" y="810966"/>
            <a:ext cx="3747374" cy="2714934"/>
          </a:xfrm>
          <a:prstGeom prst="rect">
            <a:avLst/>
          </a:prstGeom>
        </p:spPr>
      </p:pic>
      <p:pic>
        <p:nvPicPr>
          <p:cNvPr id="8" name="Picture 7" descr="A blue square with yellow and blue text&#10;&#10;AI-generated content may be incorrect.">
            <a:extLst>
              <a:ext uri="{FF2B5EF4-FFF2-40B4-BE49-F238E27FC236}">
                <a16:creationId xmlns:a16="http://schemas.microsoft.com/office/drawing/2014/main" id="{3922FED9-F908-AC78-AC3F-3B3328598A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519" y="3727668"/>
            <a:ext cx="4992936" cy="28557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05EAD21-9642-6141-EC9D-73FCDC28B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447" y="375022"/>
            <a:ext cx="10515600" cy="871888"/>
          </a:xfrm>
        </p:spPr>
        <p:txBody>
          <a:bodyPr>
            <a:normAutofit fontScale="90000"/>
          </a:bodyPr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NSOM </a:t>
            </a:r>
            <a:br>
              <a:rPr lang="en-CH" dirty="0">
                <a:solidFill>
                  <a:srgbClr val="0070C0"/>
                </a:solidFill>
              </a:rPr>
            </a:br>
            <a:endParaRPr lang="en-CH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029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DC5B02C-DC4D-E70B-33AA-BEB6613F6BC2}"/>
              </a:ext>
            </a:extLst>
          </p:cNvPr>
          <p:cNvSpPr txBox="1">
            <a:spLocks/>
          </p:cNvSpPr>
          <p:nvPr/>
        </p:nvSpPr>
        <p:spPr>
          <a:xfrm>
            <a:off x="672447" y="375022"/>
            <a:ext cx="10515600" cy="87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H" dirty="0">
                <a:solidFill>
                  <a:srgbClr val="0070C0"/>
                </a:solidFill>
              </a:rPr>
              <a:t>NSOM </a:t>
            </a:r>
            <a:br>
              <a:rPr lang="en-CH" dirty="0">
                <a:solidFill>
                  <a:srgbClr val="0070C0"/>
                </a:solidFill>
              </a:rPr>
            </a:br>
            <a:endParaRPr lang="en-CH" dirty="0">
              <a:solidFill>
                <a:srgbClr val="0070C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9186B0B-0F27-0922-7239-05A349A40C0C}"/>
              </a:ext>
            </a:extLst>
          </p:cNvPr>
          <p:cNvGrpSpPr/>
          <p:nvPr/>
        </p:nvGrpSpPr>
        <p:grpSpPr>
          <a:xfrm>
            <a:off x="3170712" y="810966"/>
            <a:ext cx="7267699" cy="5920537"/>
            <a:chOff x="0" y="810966"/>
            <a:chExt cx="7267699" cy="5920537"/>
          </a:xfrm>
        </p:grpSpPr>
        <p:pic>
          <p:nvPicPr>
            <p:cNvPr id="8" name="Picture 7" descr="A close up of red text&#10;&#10;AI-generated content may be incorrect.">
              <a:extLst>
                <a:ext uri="{FF2B5EF4-FFF2-40B4-BE49-F238E27FC236}">
                  <a16:creationId xmlns:a16="http://schemas.microsoft.com/office/drawing/2014/main" id="{BA683935-19B6-306D-F4E5-D2974EEF3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230" y="2856417"/>
              <a:ext cx="7051469" cy="916543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8B332A80-3CA0-81A1-FC74-7A2A706B14C3}"/>
                </a:ext>
              </a:extLst>
            </p:cNvPr>
            <p:cNvGrpSpPr/>
            <p:nvPr/>
          </p:nvGrpSpPr>
          <p:grpSpPr>
            <a:xfrm>
              <a:off x="0" y="810966"/>
              <a:ext cx="6775119" cy="5920537"/>
              <a:chOff x="0" y="810966"/>
              <a:chExt cx="6775119" cy="592053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F63D067-D8C8-9ABD-75E6-C6EDD5930F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6230" y="838403"/>
                <a:ext cx="6558889" cy="2059758"/>
              </a:xfrm>
              <a:prstGeom prst="rect">
                <a:avLst/>
              </a:prstGeom>
            </p:spPr>
          </p:pic>
          <p:pic>
            <p:nvPicPr>
              <p:cNvPr id="10" name="Picture 9" descr="A blue square with white text&#10;&#10;AI-generated content may be incorrect.">
                <a:extLst>
                  <a:ext uri="{FF2B5EF4-FFF2-40B4-BE49-F238E27FC236}">
                    <a16:creationId xmlns:a16="http://schemas.microsoft.com/office/drawing/2014/main" id="{6BE05169-3DBB-1A6E-82E6-FB390F16DF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3429000"/>
                <a:ext cx="5683941" cy="3302503"/>
              </a:xfrm>
              <a:prstGeom prst="rect">
                <a:avLst/>
              </a:prstGeom>
            </p:spPr>
          </p:pic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E645378B-2631-F32B-0051-C2FBB3A8CD45}"/>
                  </a:ext>
                </a:extLst>
              </p:cNvPr>
              <p:cNvSpPr/>
              <p:nvPr/>
            </p:nvSpPr>
            <p:spPr>
              <a:xfrm>
                <a:off x="2671948" y="810966"/>
                <a:ext cx="1318161" cy="1984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7122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C3C1A71A-F748-9BEA-27D5-30131C9CAC1E}"/>
              </a:ext>
            </a:extLst>
          </p:cNvPr>
          <p:cNvSpPr txBox="1">
            <a:spLocks/>
          </p:cNvSpPr>
          <p:nvPr/>
        </p:nvSpPr>
        <p:spPr>
          <a:xfrm>
            <a:off x="672447" y="375022"/>
            <a:ext cx="10515600" cy="871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H" dirty="0">
                <a:solidFill>
                  <a:srgbClr val="0070C0"/>
                </a:solidFill>
              </a:rPr>
              <a:t>NSOM </a:t>
            </a:r>
            <a:br>
              <a:rPr lang="en-CH" dirty="0">
                <a:solidFill>
                  <a:srgbClr val="0070C0"/>
                </a:solidFill>
              </a:rPr>
            </a:br>
            <a:endParaRPr lang="en-CH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7E1798-4F24-C66D-F5D4-56C0A7F01EC5}"/>
              </a:ext>
            </a:extLst>
          </p:cNvPr>
          <p:cNvSpPr txBox="1"/>
          <p:nvPr/>
        </p:nvSpPr>
        <p:spPr>
          <a:xfrm>
            <a:off x="4073236" y="877578"/>
            <a:ext cx="427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How about evanescent waves?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470A68-9FB2-B5D7-1E6B-C42FA38EBB6E}"/>
              </a:ext>
            </a:extLst>
          </p:cNvPr>
          <p:cNvGrpSpPr/>
          <p:nvPr/>
        </p:nvGrpSpPr>
        <p:grpSpPr>
          <a:xfrm>
            <a:off x="1544370" y="2066003"/>
            <a:ext cx="4385877" cy="2992169"/>
            <a:chOff x="3141848" y="2197346"/>
            <a:chExt cx="4385877" cy="2992169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7D283284-A743-7124-9B78-53C15705E513}"/>
                </a:ext>
              </a:extLst>
            </p:cNvPr>
            <p:cNvGrpSpPr/>
            <p:nvPr/>
          </p:nvGrpSpPr>
          <p:grpSpPr>
            <a:xfrm>
              <a:off x="3141848" y="2197346"/>
              <a:ext cx="3615212" cy="2992169"/>
              <a:chOff x="5041900" y="2292350"/>
              <a:chExt cx="2449122" cy="2273300"/>
            </a:xfrm>
          </p:grpSpPr>
          <p:pic>
            <p:nvPicPr>
              <p:cNvPr id="18" name="Picture 17" descr="A blue line drawing with a white background&#10;&#10;AI-generated content may be incorrect.">
                <a:extLst>
                  <a:ext uri="{FF2B5EF4-FFF2-40B4-BE49-F238E27FC236}">
                    <a16:creationId xmlns:a16="http://schemas.microsoft.com/office/drawing/2014/main" id="{388DE192-900A-24B8-4A89-75932FB389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041900" y="2438400"/>
                <a:ext cx="2108200" cy="1981200"/>
              </a:xfrm>
              <a:prstGeom prst="rect">
                <a:avLst/>
              </a:prstGeom>
            </p:spPr>
          </p:pic>
          <p:pic>
            <p:nvPicPr>
              <p:cNvPr id="20" name="Picture 19" descr="A blue and black lines&#10;&#10;AI-generated content may be incorrect.">
                <a:extLst>
                  <a:ext uri="{FF2B5EF4-FFF2-40B4-BE49-F238E27FC236}">
                    <a16:creationId xmlns:a16="http://schemas.microsoft.com/office/drawing/2014/main" id="{6EAA3344-216E-F285-1CDA-EE38FD75B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10800000">
                <a:off x="6314867" y="2292350"/>
                <a:ext cx="1176155" cy="2273300"/>
              </a:xfrm>
              <a:prstGeom prst="rect">
                <a:avLst/>
              </a:prstGeom>
            </p:spPr>
          </p:pic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44CF4BB-0044-B544-C8CC-4B0080919302}"/>
                </a:ext>
              </a:extLst>
            </p:cNvPr>
            <p:cNvSpPr/>
            <p:nvPr/>
          </p:nvSpPr>
          <p:spPr>
            <a:xfrm>
              <a:off x="5853358" y="3369622"/>
              <a:ext cx="660571" cy="8223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35" name="Picture 34" descr="A blue lines on a white background&#10;&#10;AI-generated content may be incorrect.">
              <a:extLst>
                <a:ext uri="{FF2B5EF4-FFF2-40B4-BE49-F238E27FC236}">
                  <a16:creationId xmlns:a16="http://schemas.microsoft.com/office/drawing/2014/main" id="{A6852E31-083E-21AC-4EE5-300F304871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5612" y="3274620"/>
              <a:ext cx="1129506" cy="1380507"/>
            </a:xfrm>
            <a:prstGeom prst="rect">
              <a:avLst/>
            </a:prstGeom>
          </p:spPr>
        </p:pic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20110FF-0C55-5BA0-C0E3-CE5B7D79260D}"/>
                </a:ext>
              </a:extLst>
            </p:cNvPr>
            <p:cNvGrpSpPr/>
            <p:nvPr/>
          </p:nvGrpSpPr>
          <p:grpSpPr>
            <a:xfrm>
              <a:off x="6466922" y="2976538"/>
              <a:ext cx="1060803" cy="1347232"/>
              <a:chOff x="9162620" y="3059668"/>
              <a:chExt cx="1060803" cy="1347232"/>
            </a:xfrm>
          </p:grpSpPr>
          <p:pic>
            <p:nvPicPr>
              <p:cNvPr id="22" name="Picture 21" descr="A grey rectangular object with blue border&#10;&#10;AI-generated content may be incorrect.">
                <a:extLst>
                  <a:ext uri="{FF2B5EF4-FFF2-40B4-BE49-F238E27FC236}">
                    <a16:creationId xmlns:a16="http://schemas.microsoft.com/office/drawing/2014/main" id="{E8D4830B-0918-7193-14D2-847290AAAC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337422" y="3429000"/>
                <a:ext cx="711200" cy="97790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9B664D4-E41B-AE03-4BED-CF5882222840}"/>
                  </a:ext>
                </a:extLst>
              </p:cNvPr>
              <p:cNvSpPr txBox="1"/>
              <p:nvPr/>
            </p:nvSpPr>
            <p:spPr>
              <a:xfrm>
                <a:off x="9162620" y="3059668"/>
                <a:ext cx="106080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/>
                  <a:t>Detector</a:t>
                </a:r>
              </a:p>
            </p:txBody>
          </p:sp>
        </p:grp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B9888D7-55F4-CEE8-30D2-9F65E7D6FDD8}"/>
              </a:ext>
            </a:extLst>
          </p:cNvPr>
          <p:cNvSpPr txBox="1"/>
          <p:nvPr/>
        </p:nvSpPr>
        <p:spPr>
          <a:xfrm>
            <a:off x="1404" y="3562087"/>
            <a:ext cx="1751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Subwavelength </a:t>
            </a:r>
          </a:p>
          <a:p>
            <a:pPr algn="ctr"/>
            <a:r>
              <a:rPr lang="en-CH" dirty="0"/>
              <a:t>features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1B58433-96B0-EEF2-4757-779186662B62}"/>
              </a:ext>
            </a:extLst>
          </p:cNvPr>
          <p:cNvSpPr txBox="1"/>
          <p:nvPr/>
        </p:nvSpPr>
        <p:spPr>
          <a:xfrm>
            <a:off x="2030290" y="5469649"/>
            <a:ext cx="1393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Evanescent </a:t>
            </a:r>
          </a:p>
          <a:p>
            <a:pPr algn="ctr"/>
            <a:r>
              <a:rPr lang="en-CH" dirty="0"/>
              <a:t>waves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CC11B98-80E8-F3F9-645D-E5FEE583A00E}"/>
              </a:ext>
            </a:extLst>
          </p:cNvPr>
          <p:cNvSpPr txBox="1"/>
          <p:nvPr/>
        </p:nvSpPr>
        <p:spPr>
          <a:xfrm>
            <a:off x="4271340" y="4995011"/>
            <a:ext cx="1416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Propagating </a:t>
            </a:r>
          </a:p>
          <a:p>
            <a:pPr algn="ctr"/>
            <a:r>
              <a:rPr lang="en-CH" dirty="0"/>
              <a:t>waves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CAC0663A-21B1-FEF4-F792-2B8F3E732C69}"/>
              </a:ext>
            </a:extLst>
          </p:cNvPr>
          <p:cNvSpPr/>
          <p:nvPr/>
        </p:nvSpPr>
        <p:spPr>
          <a:xfrm>
            <a:off x="2079109" y="4792636"/>
            <a:ext cx="1883717" cy="305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C70D7335-FDA9-5DD6-5A3F-58F651BB18D7}"/>
              </a:ext>
            </a:extLst>
          </p:cNvPr>
          <p:cNvCxnSpPr/>
          <p:nvPr/>
        </p:nvCxnSpPr>
        <p:spPr>
          <a:xfrm flipH="1" flipV="1">
            <a:off x="2933205" y="4643252"/>
            <a:ext cx="87762" cy="826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0010F7ED-CD42-8778-580D-0B855BF0D05D}"/>
              </a:ext>
            </a:extLst>
          </p:cNvPr>
          <p:cNvCxnSpPr/>
          <p:nvPr/>
        </p:nvCxnSpPr>
        <p:spPr>
          <a:xfrm flipH="1" flipV="1">
            <a:off x="4699857" y="4098963"/>
            <a:ext cx="87762" cy="826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796A01BA-A81A-2DB4-76FB-0CAF4F44B5AE}"/>
              </a:ext>
            </a:extLst>
          </p:cNvPr>
          <p:cNvSpPr txBox="1"/>
          <p:nvPr/>
        </p:nvSpPr>
        <p:spPr>
          <a:xfrm>
            <a:off x="3423428" y="2100323"/>
            <a:ext cx="17516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Subwavelength </a:t>
            </a:r>
          </a:p>
          <a:p>
            <a:pPr algn="ctr"/>
            <a:r>
              <a:rPr lang="en-CH" dirty="0"/>
              <a:t>aperture</a:t>
            </a:r>
          </a:p>
        </p:txBody>
      </p:sp>
      <p:pic>
        <p:nvPicPr>
          <p:cNvPr id="1026" name="Picture 2" descr="Introduction">
            <a:extLst>
              <a:ext uri="{FF2B5EF4-FFF2-40B4-BE49-F238E27FC236}">
                <a16:creationId xmlns:a16="http://schemas.microsoft.com/office/drawing/2014/main" id="{A64B8579-AF5D-47A9-BF49-D77CF9916E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396" y="2283759"/>
            <a:ext cx="3829194" cy="3185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307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DD03F-B616-0CA3-66AB-87CFFC0364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H" sz="3600" dirty="0">
                <a:solidFill>
                  <a:srgbClr val="0070C0"/>
                </a:solidFill>
              </a:rPr>
              <a:t>Conversion of evanescent waves to propagating modes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56663-7D99-B555-10F8-62159C29AC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6704" y="2481842"/>
            <a:ext cx="3787588" cy="1603375"/>
          </a:xfrm>
        </p:spPr>
        <p:txBody>
          <a:bodyPr/>
          <a:lstStyle/>
          <a:p>
            <a:r>
              <a:rPr lang="en-CH" dirty="0"/>
              <a:t>Ulas slides</a:t>
            </a:r>
          </a:p>
        </p:txBody>
      </p:sp>
    </p:spTree>
    <p:extLst>
      <p:ext uri="{BB962C8B-B14F-4D97-AF65-F5344CB8AC3E}">
        <p14:creationId xmlns:p14="http://schemas.microsoft.com/office/powerpoint/2010/main" val="8092957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6A2A62-1873-68AC-2ECD-882E76305B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111673"/>
            <a:ext cx="10905066" cy="4634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8569FD5-742A-A0EF-F541-908531EF2B22}"/>
              </a:ext>
            </a:extLst>
          </p:cNvPr>
          <p:cNvSpPr txBox="1"/>
          <p:nvPr/>
        </p:nvSpPr>
        <p:spPr>
          <a:xfrm>
            <a:off x="482600" y="289467"/>
            <a:ext cx="1082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Diffraction-limited imaging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51140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ropagation_movie_evanescent (2)">
            <a:hlinkClick r:id="" action="ppaction://media"/>
            <a:extLst>
              <a:ext uri="{FF2B5EF4-FFF2-40B4-BE49-F238E27FC236}">
                <a16:creationId xmlns:a16="http://schemas.microsoft.com/office/drawing/2014/main" id="{18814201-DBAF-623C-BDF0-3DF89040F5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3670" y="944880"/>
            <a:ext cx="10312400" cy="5156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C8382B6-9598-F1BF-7216-668616460C4C}"/>
              </a:ext>
            </a:extLst>
          </p:cNvPr>
          <p:cNvSpPr txBox="1"/>
          <p:nvPr/>
        </p:nvSpPr>
        <p:spPr>
          <a:xfrm>
            <a:off x="482600" y="289467"/>
            <a:ext cx="1082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Evanescent waves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49939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l_le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78" y="1374997"/>
            <a:ext cx="4069358" cy="2290030"/>
          </a:xfrm>
          <a:prstGeom prst="rect">
            <a:avLst/>
          </a:prstGeom>
        </p:spPr>
      </p:pic>
      <p:pic>
        <p:nvPicPr>
          <p:cNvPr id="6" name="Picture 5" descr="250u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6" y="3807910"/>
            <a:ext cx="4069358" cy="2286778"/>
          </a:xfrm>
          <a:prstGeom prst="rect">
            <a:avLst/>
          </a:prstGeom>
        </p:spPr>
      </p:pic>
      <p:pic>
        <p:nvPicPr>
          <p:cNvPr id="7" name="Picture 6" descr="300u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079" y="3807910"/>
            <a:ext cx="4069358" cy="2286778"/>
          </a:xfrm>
          <a:prstGeom prst="rect">
            <a:avLst/>
          </a:prstGeom>
        </p:spPr>
      </p:pic>
      <p:pic>
        <p:nvPicPr>
          <p:cNvPr id="8" name="Picture 7" descr="350u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876" y="1374997"/>
            <a:ext cx="4057830" cy="2290030"/>
          </a:xfrm>
          <a:prstGeom prst="rect">
            <a:avLst/>
          </a:prstGeom>
        </p:spPr>
      </p:pic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3159462" y="1374997"/>
            <a:ext cx="0" cy="229003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2" name="Line 5"/>
          <p:cNvSpPr>
            <a:spLocks noChangeShapeType="1"/>
          </p:cNvSpPr>
          <p:nvPr/>
        </p:nvSpPr>
        <p:spPr bwMode="auto">
          <a:xfrm flipH="1">
            <a:off x="3159462" y="4389120"/>
            <a:ext cx="0" cy="112513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3" name="Line 5"/>
          <p:cNvSpPr>
            <a:spLocks noChangeShapeType="1"/>
          </p:cNvSpPr>
          <p:nvPr/>
        </p:nvSpPr>
        <p:spPr bwMode="auto">
          <a:xfrm flipH="1">
            <a:off x="7617596" y="1893783"/>
            <a:ext cx="0" cy="1269948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H="1">
            <a:off x="7617596" y="4478239"/>
            <a:ext cx="0" cy="946892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478558" y="249144"/>
            <a:ext cx="8229600" cy="975081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Reminder: Resolution in x and z</a:t>
            </a:r>
          </a:p>
          <a:p>
            <a:r>
              <a:rPr lang="el-GR" sz="3200" dirty="0"/>
              <a:t>Δ</a:t>
            </a:r>
            <a:r>
              <a:rPr lang="en-US" sz="3200" dirty="0"/>
              <a:t>x=</a:t>
            </a:r>
            <a:r>
              <a:rPr lang="el-GR" sz="3200" dirty="0"/>
              <a:t>λ</a:t>
            </a:r>
            <a:r>
              <a:rPr lang="el-GR" sz="3200" baseline="-25000" dirty="0"/>
              <a:t>0</a:t>
            </a:r>
            <a:r>
              <a:rPr lang="en-US" sz="3200" dirty="0"/>
              <a:t>/2NA </a:t>
            </a:r>
            <a:r>
              <a:rPr lang="el-GR" sz="3200" dirty="0"/>
              <a:t>     Δ</a:t>
            </a:r>
            <a:r>
              <a:rPr lang="en-US" sz="3200" dirty="0"/>
              <a:t>z=</a:t>
            </a:r>
            <a:r>
              <a:rPr lang="el-GR" sz="3200" dirty="0"/>
              <a:t> λ</a:t>
            </a:r>
            <a:r>
              <a:rPr lang="el-GR" sz="3200" baseline="-25000" dirty="0"/>
              <a:t>0</a:t>
            </a:r>
            <a:r>
              <a:rPr lang="en-US" sz="3200" dirty="0"/>
              <a:t>/NA</a:t>
            </a:r>
            <a:r>
              <a:rPr lang="en-US" sz="3200" baseline="30000" dirty="0"/>
              <a:t>2</a:t>
            </a:r>
            <a:endParaRPr lang="en-US" sz="3200" dirty="0"/>
          </a:p>
          <a:p>
            <a:endParaRPr lang="en-GB" sz="3200" dirty="0"/>
          </a:p>
        </p:txBody>
      </p:sp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6431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E1F8F4-9BC5-4D8D-C741-1BD439DB2D84}"/>
              </a:ext>
            </a:extLst>
          </p:cNvPr>
          <p:cNvSpPr txBox="1"/>
          <p:nvPr/>
        </p:nvSpPr>
        <p:spPr>
          <a:xfrm>
            <a:off x="482600" y="289467"/>
            <a:ext cx="1082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Evanescent waves</a:t>
            </a:r>
            <a:endParaRPr lang="en-US" sz="28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F87E19-D899-2BB8-C1B5-A84DDBC6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96" y="1634519"/>
            <a:ext cx="5183423" cy="4625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EE78FC1-6B8C-479C-D870-36156FBCE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532" y="2872440"/>
            <a:ext cx="6145506" cy="3387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B2B96-DC04-02EB-3E1D-52C4DD110B4B}"/>
                  </a:ext>
                </a:extLst>
              </p:cNvPr>
              <p:cNvSpPr txBox="1"/>
              <p:nvPr/>
            </p:nvSpPr>
            <p:spPr>
              <a:xfrm>
                <a:off x="5897033" y="1060978"/>
                <a:ext cx="5684505" cy="90794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𝐷𝑖𝑓𝑓𝑟𝑎𝑐𝑡𝑖𝑜𝑛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𝑘𝑒𝑟𝑛𝑒𝑙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𝑒𝑥𝑝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Sup>
                                <m:sSub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sub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Sup>
                                        <m:sSub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𝑦</m:t>
                                          </m:r>
                                        </m:sub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rad>
                            </m:den>
                          </m:f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40B2B96-DC04-02EB-3E1D-52C4DD110B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7033" y="1060978"/>
                <a:ext cx="5684505" cy="90794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CDF1FA31-FEF1-E906-3C0F-74B21E5CA22F}"/>
              </a:ext>
            </a:extLst>
          </p:cNvPr>
          <p:cNvSpPr txBox="1"/>
          <p:nvPr/>
        </p:nvSpPr>
        <p:spPr>
          <a:xfrm>
            <a:off x="5897033" y="2217210"/>
            <a:ext cx="7679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DFR = </a:t>
            </a:r>
            <a:r>
              <a:rPr lang="en-US" sz="1400" dirty="0" err="1"/>
              <a:t>np.exp</a:t>
            </a:r>
            <a:r>
              <a:rPr lang="en-US" sz="1400" dirty="0"/>
              <a:t>(-1j * K2 * 0.5 * </a:t>
            </a:r>
            <a:r>
              <a:rPr lang="en-US" sz="1400" dirty="0" err="1"/>
              <a:t>dz</a:t>
            </a:r>
            <a:r>
              <a:rPr lang="en-US" sz="1400" dirty="0"/>
              <a:t> * </a:t>
            </a:r>
            <a:r>
              <a:rPr lang="en-US" sz="1400" dirty="0" err="1"/>
              <a:t>scale_ratio</a:t>
            </a:r>
            <a:r>
              <a:rPr lang="en-US" sz="1400" dirty="0"/>
              <a:t> / (k + </a:t>
            </a:r>
            <a:r>
              <a:rPr lang="en-US" sz="1400" dirty="0" err="1"/>
              <a:t>np.emath.sqrt</a:t>
            </a:r>
            <a:r>
              <a:rPr lang="en-US" sz="1400" dirty="0"/>
              <a:t>(k**2 - K2)))</a:t>
            </a:r>
          </a:p>
        </p:txBody>
      </p:sp>
    </p:spTree>
    <p:extLst>
      <p:ext uri="{BB962C8B-B14F-4D97-AF65-F5344CB8AC3E}">
        <p14:creationId xmlns:p14="http://schemas.microsoft.com/office/powerpoint/2010/main" val="39690141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9A6976B-4834-90FF-B4A5-9590A7F520AE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How to image them?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FE15E89-7274-DDFD-1E7E-EE28ED18F3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638" y="643466"/>
            <a:ext cx="6222055" cy="556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72234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able&#10;&#10;Description automatically generated">
            <a:extLst>
              <a:ext uri="{FF2B5EF4-FFF2-40B4-BE49-F238E27FC236}">
                <a16:creationId xmlns:a16="http://schemas.microsoft.com/office/drawing/2014/main" id="{6FFE68EC-5BAE-C1CF-D87A-0FFAF9B102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51" y="2228193"/>
            <a:ext cx="10195284" cy="342637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B11DF-F936-7F4F-1980-5FAFCD648E33}"/>
              </a:ext>
            </a:extLst>
          </p:cNvPr>
          <p:cNvSpPr txBox="1"/>
          <p:nvPr/>
        </p:nvSpPr>
        <p:spPr>
          <a:xfrm>
            <a:off x="482600" y="289467"/>
            <a:ext cx="1082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 hybrid method proposal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671971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418D8D9D-F1AA-2870-1F0A-6F40962B12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735724" y="633745"/>
            <a:ext cx="11067393" cy="62242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42898-0993-5EAE-638F-47C52B6259A5}"/>
              </a:ext>
            </a:extLst>
          </p:cNvPr>
          <p:cNvSpPr txBox="1"/>
          <p:nvPr/>
        </p:nvSpPr>
        <p:spPr>
          <a:xfrm>
            <a:off x="566682" y="55263"/>
            <a:ext cx="1082886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Proof of concept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21141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F0B4F-163B-8D12-D92C-E9F4D27E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Exercise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0DDD14-26B8-4344-BD46-53E7CD9EDC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multiple scattering</a:t>
            </a:r>
            <a:r>
              <a:rPr lang="en-CH" dirty="0"/>
              <a:t>; Ulas</a:t>
            </a:r>
          </a:p>
        </p:txBody>
      </p:sp>
    </p:spTree>
    <p:extLst>
      <p:ext uri="{BB962C8B-B14F-4D97-AF65-F5344CB8AC3E}">
        <p14:creationId xmlns:p14="http://schemas.microsoft.com/office/powerpoint/2010/main" val="15805344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res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61" y="4420432"/>
            <a:ext cx="2781946" cy="2312042"/>
          </a:xfrm>
          <a:prstGeom prst="rect">
            <a:avLst/>
          </a:prstGeom>
        </p:spPr>
      </p:pic>
      <p:pic>
        <p:nvPicPr>
          <p:cNvPr id="16" name="Picture 15" descr="res2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62" y="2337272"/>
            <a:ext cx="2681677" cy="2562885"/>
          </a:xfrm>
          <a:prstGeom prst="rect">
            <a:avLst/>
          </a:prstGeom>
        </p:spPr>
      </p:pic>
      <p:pic>
        <p:nvPicPr>
          <p:cNvPr id="3" name="Picture 2" descr="Screen Shot 2013-10-23 at 13.00.08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67" y="861161"/>
            <a:ext cx="1805250" cy="1805250"/>
          </a:xfrm>
          <a:prstGeom prst="rect">
            <a:avLst/>
          </a:prstGeom>
        </p:spPr>
      </p:pic>
      <p:pic>
        <p:nvPicPr>
          <p:cNvPr id="4" name="Picture 3" descr="res_1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462" y="354370"/>
            <a:ext cx="2681677" cy="2562885"/>
          </a:xfrm>
          <a:prstGeom prst="rect">
            <a:avLst/>
          </a:prstGeom>
        </p:spPr>
      </p:pic>
      <p:pic>
        <p:nvPicPr>
          <p:cNvPr id="9" name="Picture 8" descr="Screen Shot 2013-10-23 at 13.00.5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13" y="1071840"/>
            <a:ext cx="2659919" cy="1421863"/>
          </a:xfrm>
          <a:prstGeom prst="rect">
            <a:avLst/>
          </a:prstGeom>
        </p:spPr>
      </p:pic>
      <p:pic>
        <p:nvPicPr>
          <p:cNvPr id="10" name="Picture 9" descr="Screen Shot 2013-10-23 at 13.02.47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68" y="2803913"/>
            <a:ext cx="1806738" cy="1814405"/>
          </a:xfrm>
          <a:prstGeom prst="rect">
            <a:avLst/>
          </a:prstGeom>
        </p:spPr>
      </p:pic>
      <p:pic>
        <p:nvPicPr>
          <p:cNvPr id="17" name="Picture 16" descr="Screen Shot 2013-10-23 at 13.03.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13" y="3191615"/>
            <a:ext cx="2659919" cy="1426703"/>
          </a:xfrm>
          <a:prstGeom prst="rect">
            <a:avLst/>
          </a:prstGeom>
        </p:spPr>
      </p:pic>
      <p:pic>
        <p:nvPicPr>
          <p:cNvPr id="18" name="Picture 17" descr="Screen Shot 2013-10-23 at 13.05.11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68" y="4810221"/>
            <a:ext cx="1805249" cy="1802703"/>
          </a:xfrm>
          <a:prstGeom prst="rect">
            <a:avLst/>
          </a:prstGeom>
        </p:spPr>
      </p:pic>
      <p:pic>
        <p:nvPicPr>
          <p:cNvPr id="20" name="Picture 19" descr="Screen Shot 2013-10-23 at 13.05.21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412" y="5100471"/>
            <a:ext cx="2871600" cy="1512452"/>
          </a:xfrm>
          <a:prstGeom prst="rect">
            <a:avLst/>
          </a:prstGeom>
        </p:spPr>
      </p:pic>
      <p:sp>
        <p:nvSpPr>
          <p:cNvPr id="23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4</a:t>
            </a:fld>
            <a:endParaRPr lang="en-US" dirty="0"/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Resolution</a:t>
            </a:r>
            <a:endParaRPr lang="en-GB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00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CC6E7-FA44-1842-8A9E-FB750AE18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24733"/>
            <a:ext cx="10515600" cy="1325563"/>
          </a:xfrm>
        </p:spPr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Oil immersion microscope</a:t>
            </a:r>
          </a:p>
        </p:txBody>
      </p:sp>
      <p:pic>
        <p:nvPicPr>
          <p:cNvPr id="2050" name="Picture 2" descr="Oil Immersion Flow Microscopy ...">
            <a:extLst>
              <a:ext uri="{FF2B5EF4-FFF2-40B4-BE49-F238E27FC236}">
                <a16:creationId xmlns:a16="http://schemas.microsoft.com/office/drawing/2014/main" id="{0197DF4F-F065-A1E4-4E80-D300A3B5A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65" y="790142"/>
            <a:ext cx="5722402" cy="253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7CC7E02-55EF-3564-E394-DAD98A15F2A7}"/>
              </a:ext>
            </a:extLst>
          </p:cNvPr>
          <p:cNvSpPr txBox="1"/>
          <p:nvPr/>
        </p:nvSpPr>
        <p:spPr>
          <a:xfrm>
            <a:off x="1708068" y="4062351"/>
            <a:ext cx="2308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r>
              <a:rPr lang="en-US" dirty="0"/>
              <a:t>x=</a:t>
            </a:r>
            <a:r>
              <a:rPr lang="el-GR" dirty="0"/>
              <a:t>λ</a:t>
            </a:r>
            <a:r>
              <a:rPr lang="en-US" dirty="0"/>
              <a:t>/2NA   NA=n sin</a:t>
            </a:r>
            <a:r>
              <a:rPr lang="el-GR" dirty="0"/>
              <a:t>θ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30FABA5-4B57-E6D9-DCE4-E192C9487FEE}"/>
              </a:ext>
            </a:extLst>
          </p:cNvPr>
          <p:cNvSpPr txBox="1"/>
          <p:nvPr/>
        </p:nvSpPr>
        <p:spPr>
          <a:xfrm>
            <a:off x="7660163" y="4744263"/>
            <a:ext cx="364394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x</a:t>
            </a:r>
            <a:r>
              <a:rPr lang="en-US" dirty="0"/>
              <a:t> = 2</a:t>
            </a:r>
            <a:r>
              <a:rPr lang="el-GR" dirty="0"/>
              <a:t>π</a:t>
            </a:r>
            <a:r>
              <a:rPr lang="en-US" dirty="0"/>
              <a:t> cos</a:t>
            </a:r>
            <a:r>
              <a:rPr lang="el-GR" dirty="0"/>
              <a:t>θ</a:t>
            </a:r>
            <a:r>
              <a:rPr lang="en-US" sz="1600" dirty="0"/>
              <a:t>x/</a:t>
            </a:r>
            <a:r>
              <a:rPr lang="el-GR" sz="1600" dirty="0"/>
              <a:t>λ</a:t>
            </a:r>
            <a:r>
              <a:rPr lang="el-GR" dirty="0"/>
              <a:t>=</a:t>
            </a:r>
            <a:r>
              <a:rPr lang="en-US" dirty="0"/>
              <a:t> 2</a:t>
            </a:r>
            <a:r>
              <a:rPr lang="el-GR" dirty="0"/>
              <a:t>π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 cos</a:t>
            </a:r>
            <a:r>
              <a:rPr lang="el-GR" dirty="0"/>
              <a:t>θ</a:t>
            </a:r>
            <a:r>
              <a:rPr lang="en-US" sz="1600" dirty="0"/>
              <a:t>x/</a:t>
            </a:r>
            <a:r>
              <a:rPr lang="el-GR" sz="1600" dirty="0"/>
              <a:t>λ</a:t>
            </a:r>
            <a:r>
              <a:rPr lang="en-US" sz="1600" baseline="-25000" dirty="0"/>
              <a:t>0</a:t>
            </a:r>
            <a:r>
              <a:rPr lang="el-GR" dirty="0"/>
              <a:t>= </a:t>
            </a:r>
            <a:r>
              <a:rPr lang="en-US" dirty="0"/>
              <a:t>2</a:t>
            </a:r>
            <a:r>
              <a:rPr lang="el-GR" dirty="0"/>
              <a:t>π </a:t>
            </a:r>
            <a:r>
              <a:rPr lang="en-US" dirty="0"/>
              <a:t>u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cos</a:t>
            </a:r>
            <a:r>
              <a:rPr lang="el-GR" dirty="0" err="1"/>
              <a:t>θ</a:t>
            </a:r>
            <a:r>
              <a:rPr lang="el-GR" baseline="-25000" dirty="0" err="1"/>
              <a:t>χ</a:t>
            </a:r>
            <a:r>
              <a:rPr lang="el-GR" dirty="0"/>
              <a:t> =λ</a:t>
            </a:r>
            <a:r>
              <a:rPr lang="el-GR" baseline="-25000" dirty="0"/>
              <a:t>0</a:t>
            </a:r>
            <a:r>
              <a:rPr lang="en-US" baseline="-25000" dirty="0"/>
              <a:t>  </a:t>
            </a:r>
            <a:r>
              <a:rPr lang="en-US" dirty="0"/>
              <a:t>u/n</a:t>
            </a:r>
            <a:endParaRPr lang="en-CH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1DF0C15-6666-B664-277B-BB5722843630}"/>
              </a:ext>
            </a:extLst>
          </p:cNvPr>
          <p:cNvCxnSpPr>
            <a:cxnSpLocks/>
          </p:cNvCxnSpPr>
          <p:nvPr/>
        </p:nvCxnSpPr>
        <p:spPr>
          <a:xfrm>
            <a:off x="5516088" y="4276107"/>
            <a:ext cx="0" cy="1632857"/>
          </a:xfrm>
          <a:prstGeom prst="line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D4CD601D-66BD-E8D8-33ED-73C657A24D72}"/>
              </a:ext>
            </a:extLst>
          </p:cNvPr>
          <p:cNvGrpSpPr/>
          <p:nvPr/>
        </p:nvGrpSpPr>
        <p:grpSpPr>
          <a:xfrm>
            <a:off x="7291449" y="1060266"/>
            <a:ext cx="4127665" cy="2771505"/>
            <a:chOff x="5680363" y="276494"/>
            <a:chExt cx="5564580" cy="3517157"/>
          </a:xfrm>
        </p:grpSpPr>
        <p:pic>
          <p:nvPicPr>
            <p:cNvPr id="2052" name="Picture 4" descr="How to Use Microscope Immersion Oil to ...">
              <a:extLst>
                <a:ext uri="{FF2B5EF4-FFF2-40B4-BE49-F238E27FC236}">
                  <a16:creationId xmlns:a16="http://schemas.microsoft.com/office/drawing/2014/main" id="{5C9EEEBB-345F-87C6-EF63-6829A7B004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0363" y="276494"/>
              <a:ext cx="5171171" cy="35171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C7FE4C8-A704-6DB4-9B6C-A77A8683A38C}"/>
                </a:ext>
              </a:extLst>
            </p:cNvPr>
            <p:cNvSpPr/>
            <p:nvPr/>
          </p:nvSpPr>
          <p:spPr>
            <a:xfrm>
              <a:off x="5680363" y="280419"/>
              <a:ext cx="5280562" cy="8734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9F6FC3B-7D46-6180-2B7C-68A16819903E}"/>
                </a:ext>
              </a:extLst>
            </p:cNvPr>
            <p:cNvSpPr/>
            <p:nvPr/>
          </p:nvSpPr>
          <p:spPr>
            <a:xfrm>
              <a:off x="7455082" y="871517"/>
              <a:ext cx="797270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D869A1A5-CADE-1143-C621-771814B4C5AA}"/>
                </a:ext>
              </a:extLst>
            </p:cNvPr>
            <p:cNvSpPr/>
            <p:nvPr/>
          </p:nvSpPr>
          <p:spPr>
            <a:xfrm>
              <a:off x="7607482" y="871513"/>
              <a:ext cx="797270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58F0808-D031-6BB7-C21A-C3119A5FDEE8}"/>
                </a:ext>
              </a:extLst>
            </p:cNvPr>
            <p:cNvSpPr/>
            <p:nvPr/>
          </p:nvSpPr>
          <p:spPr>
            <a:xfrm>
              <a:off x="10111197" y="860634"/>
              <a:ext cx="1133746" cy="3741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62B41AF-8EC8-2B3B-493D-82324FF28D96}"/>
              </a:ext>
            </a:extLst>
          </p:cNvPr>
          <p:cNvSpPr txBox="1"/>
          <p:nvPr/>
        </p:nvSpPr>
        <p:spPr>
          <a:xfrm>
            <a:off x="3940628" y="6052457"/>
            <a:ext cx="2311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t</a:t>
            </a:r>
            <a:r>
              <a:rPr lang="en-CH" dirty="0"/>
              <a:t>(x)=1/2(1+cos(2</a:t>
            </a:r>
            <a:r>
              <a:rPr lang="el-GR" dirty="0"/>
              <a:t>π</a:t>
            </a:r>
            <a:r>
              <a:rPr lang="en-US" dirty="0" err="1"/>
              <a:t>ux</a:t>
            </a:r>
            <a:r>
              <a:rPr lang="en-US" dirty="0"/>
              <a:t>))</a:t>
            </a:r>
            <a:endParaRPr lang="en-CH" dirty="0"/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9A3D2DF7-49E2-135F-5500-8EFB7757FC63}"/>
              </a:ext>
            </a:extLst>
          </p:cNvPr>
          <p:cNvCxnSpPr>
            <a:stCxn id="8" idx="0"/>
          </p:cNvCxnSpPr>
          <p:nvPr/>
        </p:nvCxnSpPr>
        <p:spPr>
          <a:xfrm rot="5400000" flipH="1" flipV="1">
            <a:off x="5019331" y="5705138"/>
            <a:ext cx="424542" cy="270096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662C21F-B516-4119-FAB8-AACD57E0457E}"/>
              </a:ext>
            </a:extLst>
          </p:cNvPr>
          <p:cNvCxnSpPr>
            <a:cxnSpLocks/>
          </p:cNvCxnSpPr>
          <p:nvPr/>
        </p:nvCxnSpPr>
        <p:spPr>
          <a:xfrm>
            <a:off x="5704114" y="5399315"/>
            <a:ext cx="685800" cy="195942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0772C59-F51E-15AC-601A-0A03A491BAF0}"/>
              </a:ext>
            </a:extLst>
          </p:cNvPr>
          <p:cNvCxnSpPr/>
          <p:nvPr/>
        </p:nvCxnSpPr>
        <p:spPr>
          <a:xfrm>
            <a:off x="4680857" y="5181600"/>
            <a:ext cx="71845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0937DD1-F68B-0AF3-385C-DCB0BD3E0C22}"/>
              </a:ext>
            </a:extLst>
          </p:cNvPr>
          <p:cNvCxnSpPr>
            <a:cxnSpLocks/>
          </p:cNvCxnSpPr>
          <p:nvPr/>
        </p:nvCxnSpPr>
        <p:spPr>
          <a:xfrm flipV="1">
            <a:off x="5736771" y="4463143"/>
            <a:ext cx="620486" cy="326571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7021E53-2199-CEF7-E5C0-7BA03699F6D5}"/>
              </a:ext>
            </a:extLst>
          </p:cNvPr>
          <p:cNvCxnSpPr/>
          <p:nvPr/>
        </p:nvCxnSpPr>
        <p:spPr>
          <a:xfrm>
            <a:off x="5747657" y="5050972"/>
            <a:ext cx="718457" cy="0"/>
          </a:xfrm>
          <a:prstGeom prst="straightConnector1">
            <a:avLst/>
          </a:prstGeom>
          <a:ln w="57150"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AB092A8A-46E5-AC4F-FFC7-7D93978754A3}"/>
              </a:ext>
            </a:extLst>
          </p:cNvPr>
          <p:cNvSpPr txBox="1"/>
          <p:nvPr/>
        </p:nvSpPr>
        <p:spPr>
          <a:xfrm>
            <a:off x="5802085" y="3875314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θ</a:t>
            </a:r>
            <a:r>
              <a:rPr lang="en-US" sz="1600" dirty="0"/>
              <a:t>x</a:t>
            </a:r>
            <a:endParaRPr lang="en-CH" dirty="0"/>
          </a:p>
        </p:txBody>
      </p:sp>
      <p:sp>
        <p:nvSpPr>
          <p:cNvPr id="26" name="Arc 25">
            <a:extLst>
              <a:ext uri="{FF2B5EF4-FFF2-40B4-BE49-F238E27FC236}">
                <a16:creationId xmlns:a16="http://schemas.microsoft.com/office/drawing/2014/main" id="{4F68A846-A66D-C5E7-AB1B-1447B51F8E25}"/>
              </a:ext>
            </a:extLst>
          </p:cNvPr>
          <p:cNvSpPr/>
          <p:nvPr/>
        </p:nvSpPr>
        <p:spPr>
          <a:xfrm>
            <a:off x="5192486" y="4125685"/>
            <a:ext cx="914400" cy="914400"/>
          </a:xfrm>
          <a:prstGeom prst="arc">
            <a:avLst>
              <a:gd name="adj1" fmla="val 15616339"/>
              <a:gd name="adj2" fmla="val 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08540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46F68-2295-1CC7-C4A2-78EF74048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CH" dirty="0">
                <a:solidFill>
                  <a:srgbClr val="0070C0"/>
                </a:solidFill>
              </a:rPr>
              <a:t>SIM</a:t>
            </a:r>
            <a:br>
              <a:rPr lang="en-CH" dirty="0">
                <a:solidFill>
                  <a:srgbClr val="0070C0"/>
                </a:solidFill>
              </a:rPr>
            </a:br>
            <a:r>
              <a:rPr lang="en-CH" sz="3200" dirty="0">
                <a:solidFill>
                  <a:srgbClr val="0070C0"/>
                </a:solidFill>
              </a:rPr>
              <a:t>Structured Illumination Microscopy</a:t>
            </a:r>
            <a:endParaRPr lang="en-CH" dirty="0">
              <a:solidFill>
                <a:srgbClr val="0070C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91FC23-D292-CB81-E3E7-C9D3CE11FCCA}"/>
              </a:ext>
            </a:extLst>
          </p:cNvPr>
          <p:cNvGrpSpPr/>
          <p:nvPr/>
        </p:nvGrpSpPr>
        <p:grpSpPr>
          <a:xfrm>
            <a:off x="2488496" y="1965481"/>
            <a:ext cx="8429875" cy="488900"/>
            <a:chOff x="2532039" y="844253"/>
            <a:chExt cx="5898058" cy="488900"/>
          </a:xfrm>
        </p:grpSpPr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28F564A-AB5D-6835-9281-B1EF4BF3CEE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2039" y="1333153"/>
              <a:ext cx="1487909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758983D-E525-2574-1878-4FEE8541852F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002087" y="1333153"/>
              <a:ext cx="148791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89F40A61-1780-94D6-1280-E579A49FB564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5472139" y="1333153"/>
              <a:ext cx="1487909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40226AA-88D9-5E50-9432-FFCA329DBE4D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6942187" y="1333153"/>
              <a:ext cx="1487910" cy="0"/>
            </a:xfrm>
            <a:prstGeom prst="straightConnector1">
              <a:avLst/>
            </a:prstGeom>
            <a:noFill/>
            <a:ln w="25400">
              <a:solidFill>
                <a:schemeClr val="accent1"/>
              </a:solidFill>
              <a:round/>
              <a:headEnd type="arrow" w="med" len="med"/>
              <a:tailEnd type="arrow" w="med" len="med"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0D1661B-1D9F-F0A5-0FED-989FA68F78F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76550" y="844253"/>
              <a:ext cx="316110" cy="35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9" tIns="45719" rIns="91439" bIns="45719">
              <a:spAutoFit/>
            </a:bodyPr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r>
                <a:rPr lang="en-US" altLang="en-US" sz="1687">
                  <a:solidFill>
                    <a:srgbClr val="000000"/>
                  </a:solidFill>
                  <a:cs typeface="Arial"/>
                </a:rPr>
                <a:t>F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3C4540A6-FA87-70D3-A34E-CC1803FA5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97028" y="881088"/>
              <a:ext cx="316110" cy="35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9" tIns="45719" rIns="91439" bIns="45719">
              <a:spAutoFit/>
            </a:bodyPr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r>
                <a:rPr lang="en-US" altLang="en-US" sz="1687">
                  <a:solidFill>
                    <a:srgbClr val="000000"/>
                  </a:solidFill>
                  <a:cs typeface="Arial"/>
                </a:rPr>
                <a:t>F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3841599-57BA-C1A3-A551-A926E6F4981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18622" y="917923"/>
              <a:ext cx="316110" cy="35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9" tIns="45719" rIns="91439" bIns="45719">
              <a:spAutoFit/>
            </a:bodyPr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r>
                <a:rPr lang="en-US" altLang="en-US" sz="1687">
                  <a:solidFill>
                    <a:srgbClr val="000000"/>
                  </a:solidFill>
                  <a:cs typeface="Arial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DCDFEA5-D2E7-B8BF-2E3D-F97815C00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39099" y="954758"/>
              <a:ext cx="316110" cy="351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1439" tIns="45719" rIns="91439" bIns="45719">
              <a:spAutoFit/>
            </a:bodyPr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r>
                <a:rPr lang="en-US" altLang="en-US" sz="1687">
                  <a:solidFill>
                    <a:srgbClr val="000000"/>
                  </a:solidFill>
                  <a:cs typeface="Arial"/>
                </a:rPr>
                <a:t>F</a:t>
              </a:r>
            </a:p>
          </p:txBody>
        </p:sp>
      </p:grpSp>
      <p:cxnSp>
        <p:nvCxnSpPr>
          <p:cNvPr id="38" name="Curved Connector 37">
            <a:extLst>
              <a:ext uri="{FF2B5EF4-FFF2-40B4-BE49-F238E27FC236}">
                <a16:creationId xmlns:a16="http://schemas.microsoft.com/office/drawing/2014/main" id="{DA9DB2B7-614F-2B5D-57E5-867E2B8F969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0461172" y="4898574"/>
            <a:ext cx="740229" cy="326569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7C89B05F-8E45-6973-7860-9D2B0C5BBEAC}"/>
              </a:ext>
            </a:extLst>
          </p:cNvPr>
          <p:cNvSpPr txBox="1"/>
          <p:nvPr/>
        </p:nvSpPr>
        <p:spPr>
          <a:xfrm>
            <a:off x="1030834" y="5210628"/>
            <a:ext cx="490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b="0" dirty="0">
                <a:solidFill>
                  <a:srgbClr val="FF0000"/>
                </a:solidFill>
              </a:rPr>
              <a:t>(x)</a:t>
            </a:r>
            <a:endParaRPr lang="en-CH" dirty="0">
              <a:solidFill>
                <a:srgbClr val="FF0000"/>
              </a:solidFill>
            </a:endParaRPr>
          </a:p>
        </p:txBody>
      </p:sp>
      <p:cxnSp>
        <p:nvCxnSpPr>
          <p:cNvPr id="40" name="Curved Connector 39">
            <a:extLst>
              <a:ext uri="{FF2B5EF4-FFF2-40B4-BE49-F238E27FC236}">
                <a16:creationId xmlns:a16="http://schemas.microsoft.com/office/drawing/2014/main" id="{C8E1F39E-1318-B4ED-93F4-2C47ADF48C5A}"/>
              </a:ext>
            </a:extLst>
          </p:cNvPr>
          <p:cNvCxnSpPr>
            <a:cxnSpLocks/>
          </p:cNvCxnSpPr>
          <p:nvPr/>
        </p:nvCxnSpPr>
        <p:spPr>
          <a:xfrm flipV="1">
            <a:off x="1284514" y="4296228"/>
            <a:ext cx="1143000" cy="914400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0F881ED-9A25-09D3-DCD8-9EC8F4BF1624}"/>
              </a:ext>
            </a:extLst>
          </p:cNvPr>
          <p:cNvSpPr txBox="1"/>
          <p:nvPr/>
        </p:nvSpPr>
        <p:spPr>
          <a:xfrm>
            <a:off x="483730" y="2130665"/>
            <a:ext cx="13688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dirty="0"/>
              <a:t>Laser</a:t>
            </a:r>
          </a:p>
          <a:p>
            <a:pPr algn="ctr"/>
            <a:r>
              <a:rPr lang="en-CH" dirty="0"/>
              <a:t>illumination</a:t>
            </a:r>
          </a:p>
        </p:txBody>
      </p:sp>
      <p:sp>
        <p:nvSpPr>
          <p:cNvPr id="42" name="Oval 5">
            <a:extLst>
              <a:ext uri="{FF2B5EF4-FFF2-40B4-BE49-F238E27FC236}">
                <a16:creationId xmlns:a16="http://schemas.microsoft.com/office/drawing/2014/main" id="{34118432-537A-065A-5F9B-BC65FEAFA7BC}"/>
              </a:ext>
            </a:extLst>
          </p:cNvPr>
          <p:cNvSpPr>
            <a:spLocks/>
          </p:cNvSpPr>
          <p:nvPr/>
        </p:nvSpPr>
        <p:spPr bwMode="auto">
          <a:xfrm>
            <a:off x="4407576" y="2648603"/>
            <a:ext cx="362430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  <a:cs typeface="Arial"/>
            </a:endParaRPr>
          </a:p>
        </p:txBody>
      </p:sp>
      <p:sp>
        <p:nvSpPr>
          <p:cNvPr id="43" name="Oval 6">
            <a:extLst>
              <a:ext uri="{FF2B5EF4-FFF2-40B4-BE49-F238E27FC236}">
                <a16:creationId xmlns:a16="http://schemas.microsoft.com/office/drawing/2014/main" id="{DA869EAA-3485-502D-1FDF-2FD9F820BB40}"/>
              </a:ext>
            </a:extLst>
          </p:cNvPr>
          <p:cNvSpPr>
            <a:spLocks/>
          </p:cNvSpPr>
          <p:nvPr/>
        </p:nvSpPr>
        <p:spPr bwMode="auto">
          <a:xfrm>
            <a:off x="8666127" y="2648603"/>
            <a:ext cx="362430" cy="2018109"/>
          </a:xfrm>
          <a:prstGeom prst="ellipse">
            <a:avLst/>
          </a:prstGeom>
          <a:solidFill>
            <a:srgbClr val="BBE8FF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>
              <a:spcBef>
                <a:spcPts val="1100"/>
              </a:spcBef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defRPr sz="34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2pPr>
            <a:lvl3pPr marL="1143000" indent="-228600">
              <a:spcBef>
                <a:spcPts val="8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3pPr>
            <a:lvl4pPr marL="16002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4pPr>
            <a:lvl5pPr marL="2057400" indent="-228600">
              <a:spcBef>
                <a:spcPts val="700"/>
              </a:spcBef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-"/>
              <a:defRPr sz="2800">
                <a:solidFill>
                  <a:schemeClr val="tx1"/>
                </a:solidFill>
                <a:latin typeface="Arial" panose="020B0604020202020204" pitchFamily="34" charset="0"/>
                <a:ea typeface="ヒラギノ角ゴ ProN W3" panose="020B0300000000000000" pitchFamily="34" charset="-128"/>
                <a:sym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</a:pPr>
            <a:endParaRPr lang="en-GB" altLang="en-US" sz="1687">
              <a:solidFill>
                <a:srgbClr val="000000"/>
              </a:solidFill>
              <a:cs typeface="Arial"/>
            </a:endParaRP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DD630163-47A5-C48E-7786-983E5BAA996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444953" y="2648603"/>
            <a:ext cx="37214" cy="2018109"/>
          </a:xfrm>
          <a:prstGeom prst="line">
            <a:avLst/>
          </a:prstGeom>
          <a:noFill/>
          <a:ln w="25400">
            <a:solidFill>
              <a:srgbClr val="FF0000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BBC107FF-1A6E-A34C-8793-60B034E7206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881157" y="2639673"/>
            <a:ext cx="37214" cy="2018109"/>
          </a:xfrm>
          <a:prstGeom prst="line">
            <a:avLst/>
          </a:prstGeom>
          <a:noFill/>
          <a:ln w="25400">
            <a:solidFill>
              <a:schemeClr val="tx1"/>
            </a:solidFill>
            <a:prstDash val="dot"/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F764D6E-0DD5-064B-9D43-82D2FF5FCAE8}"/>
              </a:ext>
            </a:extLst>
          </p:cNvPr>
          <p:cNvCxnSpPr>
            <a:cxnSpLocks/>
          </p:cNvCxnSpPr>
          <p:nvPr/>
        </p:nvCxnSpPr>
        <p:spPr>
          <a:xfrm>
            <a:off x="6782640" y="2688771"/>
            <a:ext cx="0" cy="88174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997D8C9-FC64-A3D7-6A5F-CB766AD4A04C}"/>
              </a:ext>
            </a:extLst>
          </p:cNvPr>
          <p:cNvCxnSpPr>
            <a:cxnSpLocks/>
          </p:cNvCxnSpPr>
          <p:nvPr/>
        </p:nvCxnSpPr>
        <p:spPr>
          <a:xfrm>
            <a:off x="6766862" y="3712027"/>
            <a:ext cx="0" cy="82368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91E1CE-CD09-FD48-3842-A7B0B6DFC397}"/>
                  </a:ext>
                </a:extLst>
              </p:cNvPr>
              <p:cNvSpPr txBox="1"/>
              <p:nvPr/>
            </p:nvSpPr>
            <p:spPr>
              <a:xfrm>
                <a:off x="8879840" y="5848532"/>
                <a:ext cx="316818" cy="5241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1891E1CE-CD09-FD48-3842-A7B0B6DFC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9840" y="5848532"/>
                <a:ext cx="316818" cy="524182"/>
              </a:xfrm>
              <a:prstGeom prst="rect">
                <a:avLst/>
              </a:prstGeom>
              <a:blipFill>
                <a:blip r:embed="rId2"/>
                <a:stretch>
                  <a:fillRect l="-19231" t="-2381" r="-11538" b="-142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TextBox 48">
            <a:extLst>
              <a:ext uri="{FF2B5EF4-FFF2-40B4-BE49-F238E27FC236}">
                <a16:creationId xmlns:a16="http://schemas.microsoft.com/office/drawing/2014/main" id="{AEC85463-E7C8-57B6-736C-ED489D04EEE8}"/>
              </a:ext>
            </a:extLst>
          </p:cNvPr>
          <p:cNvSpPr txBox="1"/>
          <p:nvPr/>
        </p:nvSpPr>
        <p:spPr>
          <a:xfrm>
            <a:off x="7153835" y="5987144"/>
            <a:ext cx="1796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Resolution   </a:t>
            </a:r>
            <a:r>
              <a:rPr lang="el-GR" dirty="0"/>
              <a:t>Δ</a:t>
            </a:r>
            <a:r>
              <a:rPr lang="en-US" dirty="0"/>
              <a:t>x</a:t>
            </a:r>
            <a:r>
              <a:rPr lang="en-GB" dirty="0"/>
              <a:t> =</a:t>
            </a:r>
            <a:endParaRPr lang="en-CH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B529B99-EFFD-7642-3AC1-2138F98A700F}"/>
              </a:ext>
            </a:extLst>
          </p:cNvPr>
          <p:cNvSpPr txBox="1"/>
          <p:nvPr/>
        </p:nvSpPr>
        <p:spPr>
          <a:xfrm>
            <a:off x="6444341" y="5170714"/>
            <a:ext cx="4288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/>
              <a:t>Max Spatial Frequency  (Bandwidth) = B/</a:t>
            </a:r>
            <a:r>
              <a:rPr lang="en-CH" sz="1600" dirty="0">
                <a:solidFill>
                  <a:srgbClr val="FF0000"/>
                </a:solidFill>
              </a:rPr>
              <a:t>2</a:t>
            </a:r>
            <a:r>
              <a:rPr lang="el-GR" sz="1600" dirty="0"/>
              <a:t>λ</a:t>
            </a:r>
            <a:r>
              <a:rPr lang="en-US" sz="1600" dirty="0"/>
              <a:t>F</a:t>
            </a:r>
            <a:endParaRPr lang="en-CH" sz="1600" dirty="0"/>
          </a:p>
        </p:txBody>
      </p:sp>
      <p:sp>
        <p:nvSpPr>
          <p:cNvPr id="51" name="Line 38">
            <a:extLst>
              <a:ext uri="{FF2B5EF4-FFF2-40B4-BE49-F238E27FC236}">
                <a16:creationId xmlns:a16="http://schemas.microsoft.com/office/drawing/2014/main" id="{6CA433BD-827B-BFF4-9A17-D08EBBBF811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1080" y="3637846"/>
            <a:ext cx="1917491" cy="335447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2" name="Line 39">
            <a:extLst>
              <a:ext uri="{FF2B5EF4-FFF2-40B4-BE49-F238E27FC236}">
                <a16:creationId xmlns:a16="http://schemas.microsoft.com/office/drawing/2014/main" id="{BDB8FBFE-B0A9-1F99-6825-DDB4B54D7616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788993" y="3265720"/>
            <a:ext cx="2050206" cy="361239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3" name="Line 40">
            <a:extLst>
              <a:ext uri="{FF2B5EF4-FFF2-40B4-BE49-F238E27FC236}">
                <a16:creationId xmlns:a16="http://schemas.microsoft.com/office/drawing/2014/main" id="{2BD957F5-5520-ADD0-5602-DFBAAC09C81B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962727" y="3273514"/>
            <a:ext cx="1814128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sp>
        <p:nvSpPr>
          <p:cNvPr id="54" name="Line 41">
            <a:extLst>
              <a:ext uri="{FF2B5EF4-FFF2-40B4-BE49-F238E27FC236}">
                <a16:creationId xmlns:a16="http://schemas.microsoft.com/office/drawing/2014/main" id="{09DC38A1-51C8-EE14-BD87-8FCC07850CB0}"/>
              </a:ext>
            </a:extLst>
          </p:cNvPr>
          <p:cNvSpPr>
            <a:spLocks noChangeShapeType="1"/>
          </p:cNvSpPr>
          <p:nvPr/>
        </p:nvSpPr>
        <p:spPr bwMode="auto">
          <a:xfrm rot="10800000">
            <a:off x="8914389" y="3932100"/>
            <a:ext cx="1862465" cy="0"/>
          </a:xfrm>
          <a:prstGeom prst="line">
            <a:avLst/>
          </a:prstGeom>
          <a:noFill/>
          <a:ln w="38100">
            <a:solidFill>
              <a:srgbClr val="92D05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pPr defTabSz="457200"/>
            <a:endParaRPr lang="en-CH" sz="1266">
              <a:solidFill>
                <a:srgbClr val="000000"/>
              </a:solidFill>
              <a:latin typeface="Arial"/>
              <a:ea typeface="ＭＳ Ｐゴシック"/>
              <a:cs typeface="Arial"/>
            </a:endParaRP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C3C79D73-5FF0-7C78-0561-CF2E29E7435C}"/>
              </a:ext>
            </a:extLst>
          </p:cNvPr>
          <p:cNvGrpSpPr/>
          <p:nvPr/>
        </p:nvGrpSpPr>
        <p:grpSpPr>
          <a:xfrm>
            <a:off x="1194106" y="2952936"/>
            <a:ext cx="5435294" cy="1053005"/>
            <a:chOff x="1281192" y="1831708"/>
            <a:chExt cx="5435294" cy="1053005"/>
          </a:xfrm>
        </p:grpSpPr>
        <p:sp>
          <p:nvSpPr>
            <p:cNvPr id="56" name="Line 32">
              <a:extLst>
                <a:ext uri="{FF2B5EF4-FFF2-40B4-BE49-F238E27FC236}">
                  <a16:creationId xmlns:a16="http://schemas.microsoft.com/office/drawing/2014/main" id="{959ED510-4A51-5208-2364-674C5B2838D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680856" y="2743200"/>
              <a:ext cx="2035630" cy="108859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7" name="Line 32">
              <a:extLst>
                <a:ext uri="{FF2B5EF4-FFF2-40B4-BE49-F238E27FC236}">
                  <a16:creationId xmlns:a16="http://schemas.microsoft.com/office/drawing/2014/main" id="{E4A158DB-CA81-B2B7-5FC7-5F1794F9B0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665848" y="2653028"/>
              <a:ext cx="2004123" cy="231685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8" name="Line 32">
              <a:extLst>
                <a:ext uri="{FF2B5EF4-FFF2-40B4-BE49-F238E27FC236}">
                  <a16:creationId xmlns:a16="http://schemas.microsoft.com/office/drawing/2014/main" id="{5A5B75C4-D33A-C5C6-EB59-13537EBBE96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762807" y="2010771"/>
              <a:ext cx="1931907" cy="329657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59" name="Line 32">
              <a:extLst>
                <a:ext uri="{FF2B5EF4-FFF2-40B4-BE49-F238E27FC236}">
                  <a16:creationId xmlns:a16="http://schemas.microsoft.com/office/drawing/2014/main" id="{3C3EBD60-1C96-DF6E-684A-B543A88EB1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20924" y="2024747"/>
              <a:ext cx="1994566" cy="160196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prstDash val="solid"/>
              <a:round/>
              <a:headEnd type="arrow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 dirty="0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D1566E4E-8DC4-4374-3C77-E0E5633C1D68}"/>
                </a:ext>
              </a:extLst>
            </p:cNvPr>
            <p:cNvGrpSpPr/>
            <p:nvPr/>
          </p:nvGrpSpPr>
          <p:grpSpPr>
            <a:xfrm>
              <a:off x="1281192" y="1831708"/>
              <a:ext cx="1215405" cy="960120"/>
              <a:chOff x="1346509" y="2016760"/>
              <a:chExt cx="898136" cy="960120"/>
            </a:xfrm>
          </p:grpSpPr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05182C37-5231-6790-F6A2-D22E3AD5FB2E}"/>
                  </a:ext>
                </a:extLst>
              </p:cNvPr>
              <p:cNvCxnSpPr/>
              <p:nvPr/>
            </p:nvCxnSpPr>
            <p:spPr>
              <a:xfrm>
                <a:off x="1346509" y="2016760"/>
                <a:ext cx="898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C7990248-C72B-A44A-9FF7-ADAE310B7DB1}"/>
                  </a:ext>
                </a:extLst>
              </p:cNvPr>
              <p:cNvCxnSpPr/>
              <p:nvPr/>
            </p:nvCxnSpPr>
            <p:spPr>
              <a:xfrm>
                <a:off x="1346509" y="2256790"/>
                <a:ext cx="898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4CDD59E6-350B-677C-DA75-167B89D8C9E3}"/>
                  </a:ext>
                </a:extLst>
              </p:cNvPr>
              <p:cNvCxnSpPr/>
              <p:nvPr/>
            </p:nvCxnSpPr>
            <p:spPr>
              <a:xfrm>
                <a:off x="1346509" y="2496820"/>
                <a:ext cx="898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Arrow Connector 63">
                <a:extLst>
                  <a:ext uri="{FF2B5EF4-FFF2-40B4-BE49-F238E27FC236}">
                    <a16:creationId xmlns:a16="http://schemas.microsoft.com/office/drawing/2014/main" id="{DB6EA432-E44A-70B7-22E4-78A124692E20}"/>
                  </a:ext>
                </a:extLst>
              </p:cNvPr>
              <p:cNvCxnSpPr/>
              <p:nvPr/>
            </p:nvCxnSpPr>
            <p:spPr>
              <a:xfrm>
                <a:off x="1346509" y="2736850"/>
                <a:ext cx="898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Arrow Connector 64">
                <a:extLst>
                  <a:ext uri="{FF2B5EF4-FFF2-40B4-BE49-F238E27FC236}">
                    <a16:creationId xmlns:a16="http://schemas.microsoft.com/office/drawing/2014/main" id="{BD1D48D3-1478-F943-CD9C-549702252909}"/>
                  </a:ext>
                </a:extLst>
              </p:cNvPr>
              <p:cNvCxnSpPr/>
              <p:nvPr/>
            </p:nvCxnSpPr>
            <p:spPr>
              <a:xfrm>
                <a:off x="1346509" y="2976880"/>
                <a:ext cx="898136" cy="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75510D2C-7549-322B-0A22-C368804558A4}"/>
              </a:ext>
            </a:extLst>
          </p:cNvPr>
          <p:cNvCxnSpPr/>
          <p:nvPr/>
        </p:nvCxnSpPr>
        <p:spPr>
          <a:xfrm>
            <a:off x="6651171" y="3428999"/>
            <a:ext cx="0" cy="4136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3992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6E26AB3-4C25-1782-10BA-E3D748C0B5B9}"/>
              </a:ext>
            </a:extLst>
          </p:cNvPr>
          <p:cNvSpPr txBox="1">
            <a:spLocks/>
          </p:cNvSpPr>
          <p:nvPr/>
        </p:nvSpPr>
        <p:spPr>
          <a:xfrm>
            <a:off x="990600" y="5175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CH">
                <a:solidFill>
                  <a:srgbClr val="0070C0"/>
                </a:solidFill>
              </a:rPr>
              <a:t>SIM</a:t>
            </a:r>
            <a:br>
              <a:rPr lang="en-CH">
                <a:solidFill>
                  <a:srgbClr val="0070C0"/>
                </a:solidFill>
              </a:rPr>
            </a:br>
            <a:r>
              <a:rPr lang="en-CH" sz="3200">
                <a:solidFill>
                  <a:srgbClr val="0070C0"/>
                </a:solidFill>
              </a:rPr>
              <a:t>Structured Illumination Microscopy</a:t>
            </a:r>
            <a:endParaRPr lang="en-CH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EAC7C9-48C0-C1DB-2F1C-72FBE88370DB}"/>
                  </a:ext>
                </a:extLst>
              </p:cNvPr>
              <p:cNvSpPr txBox="1"/>
              <p:nvPr/>
            </p:nvSpPr>
            <p:spPr>
              <a:xfrm>
                <a:off x="8966926" y="7122163"/>
                <a:ext cx="333232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4DEAC7C9-48C0-C1DB-2F1C-72FBE88370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6926" y="7122163"/>
                <a:ext cx="333232" cy="524182"/>
              </a:xfrm>
              <a:prstGeom prst="rect">
                <a:avLst/>
              </a:prstGeom>
              <a:blipFill>
                <a:blip r:embed="rId2"/>
                <a:stretch>
                  <a:fillRect l="-18519" t="-2381" r="-11111" b="-16667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3" name="TextBox 62">
            <a:extLst>
              <a:ext uri="{FF2B5EF4-FFF2-40B4-BE49-F238E27FC236}">
                <a16:creationId xmlns:a16="http://schemas.microsoft.com/office/drawing/2014/main" id="{0C0EF5D0-5073-0706-2CE2-E26F184C43CD}"/>
              </a:ext>
            </a:extLst>
          </p:cNvPr>
          <p:cNvSpPr txBox="1"/>
          <p:nvPr/>
        </p:nvSpPr>
        <p:spPr>
          <a:xfrm>
            <a:off x="7557589" y="726077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Resolution =</a:t>
            </a:r>
            <a:endParaRPr lang="en-CH" dirty="0"/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99497A1A-82B2-B5B2-3E77-8732352F0F88}"/>
              </a:ext>
            </a:extLst>
          </p:cNvPr>
          <p:cNvGrpSpPr/>
          <p:nvPr/>
        </p:nvGrpSpPr>
        <p:grpSpPr>
          <a:xfrm>
            <a:off x="385761" y="2009019"/>
            <a:ext cx="10499957" cy="3716861"/>
            <a:chOff x="570816" y="2313827"/>
            <a:chExt cx="10499957" cy="3716861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8B15E892-B580-A80D-34A1-A9A649F69562}"/>
                </a:ext>
              </a:extLst>
            </p:cNvPr>
            <p:cNvGrpSpPr/>
            <p:nvPr/>
          </p:nvGrpSpPr>
          <p:grpSpPr>
            <a:xfrm>
              <a:off x="2575582" y="2313827"/>
              <a:ext cx="8429875" cy="488900"/>
              <a:chOff x="2532039" y="844253"/>
              <a:chExt cx="5898058" cy="488900"/>
            </a:xfrm>
          </p:grpSpPr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65F4CDEC-CDFC-D607-696D-1B3D47A52187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2532039" y="1333153"/>
                <a:ext cx="1487909" cy="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C89DC2F-C3C0-F2CC-EF9A-D6A109E986B0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4002087" y="1333153"/>
                <a:ext cx="1487910" cy="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DD964DC1-7A03-FE9C-EA97-60780AF41CF6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472139" y="1333153"/>
                <a:ext cx="1487909" cy="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A040996-515D-F466-7588-3AD68E9E13E8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6942187" y="1333153"/>
                <a:ext cx="1487910" cy="0"/>
              </a:xfrm>
              <a:prstGeom prst="straightConnector1">
                <a:avLst/>
              </a:prstGeom>
              <a:noFill/>
              <a:ln w="25400">
                <a:solidFill>
                  <a:schemeClr val="accent1"/>
                </a:solidFill>
                <a:round/>
                <a:headEnd type="arrow" w="med" len="med"/>
                <a:tailEnd type="arrow" w="med" len="med"/>
              </a:ln>
              <a:effectLst>
                <a:outerShdw blurRad="40000" dist="20000" dir="5400000" rotWithShape="0">
                  <a:srgbClr val="808080">
                    <a:alpha val="37999"/>
                  </a:srgb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2DB44C7B-3CBF-EF31-50DD-FC7F7F61B86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276550" y="844253"/>
                <a:ext cx="316110" cy="351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9" tIns="45719" rIns="91439" bIns="45719">
                <a:spAutoFit/>
              </a:bodyPr>
              <a:lstStyle>
                <a:lvl1pPr>
                  <a:spcBef>
                    <a:spcPts val="1100"/>
                  </a:spcBef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</a:pPr>
                <a:r>
                  <a:rPr lang="en-US" altLang="en-US" sz="1687">
                    <a:solidFill>
                      <a:srgbClr val="000000"/>
                    </a:solidFill>
                    <a:cs typeface="Arial"/>
                  </a:rPr>
                  <a:t>F</a:t>
                </a: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7FDEBC9-8441-E77B-13BE-958F5176590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97028" y="881088"/>
                <a:ext cx="316110" cy="351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9" tIns="45719" rIns="91439" bIns="45719">
                <a:spAutoFit/>
              </a:bodyPr>
              <a:lstStyle>
                <a:lvl1pPr>
                  <a:spcBef>
                    <a:spcPts val="1100"/>
                  </a:spcBef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</a:pPr>
                <a:r>
                  <a:rPr lang="en-US" altLang="en-US" sz="1687">
                    <a:solidFill>
                      <a:srgbClr val="000000"/>
                    </a:solidFill>
                    <a:cs typeface="Arial"/>
                  </a:rPr>
                  <a:t>F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14206AD5-7358-17FF-1F1C-DE424F57F21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918622" y="917923"/>
                <a:ext cx="316110" cy="351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9" tIns="45719" rIns="91439" bIns="45719">
                <a:spAutoFit/>
              </a:bodyPr>
              <a:lstStyle>
                <a:lvl1pPr>
                  <a:spcBef>
                    <a:spcPts val="1100"/>
                  </a:spcBef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</a:pPr>
                <a:r>
                  <a:rPr lang="en-US" altLang="en-US" sz="1687">
                    <a:solidFill>
                      <a:srgbClr val="000000"/>
                    </a:solidFill>
                    <a:cs typeface="Arial"/>
                  </a:rPr>
                  <a:t>F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4A75112-5401-6C0B-89C3-963F73AFB0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239099" y="954758"/>
                <a:ext cx="316110" cy="3519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1439" tIns="45719" rIns="91439" bIns="45719">
                <a:spAutoFit/>
              </a:bodyPr>
              <a:lstStyle>
                <a:lvl1pPr>
                  <a:spcBef>
                    <a:spcPts val="1100"/>
                  </a:spcBef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•"/>
                  <a:defRPr sz="34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2pPr>
                <a:lvl3pPr marL="1143000" indent="-228600">
                  <a:spcBef>
                    <a:spcPts val="8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3pPr>
                <a:lvl4pPr marL="16002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4pPr>
                <a:lvl5pPr marL="2057400" indent="-228600">
                  <a:spcBef>
                    <a:spcPts val="700"/>
                  </a:spcBef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ts val="7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Arial" panose="020B0604020202020204" pitchFamily="34" charset="0"/>
                  <a:buChar char="-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  <a:ea typeface="ヒラギノ角ゴ ProN W3" panose="020B0300000000000000" pitchFamily="34" charset="-128"/>
                    <a:sym typeface="Arial" panose="020B0604020202020204" pitchFamily="34" charset="0"/>
                  </a:defRPr>
                </a:lvl9pPr>
              </a:lstStyle>
              <a:p>
                <a:pPr defTabSz="457200">
                  <a:spcBef>
                    <a:spcPct val="0"/>
                  </a:spcBef>
                </a:pPr>
                <a:r>
                  <a:rPr lang="en-US" altLang="en-US" sz="1687">
                    <a:solidFill>
                      <a:srgbClr val="000000"/>
                    </a:solidFill>
                    <a:cs typeface="Arial"/>
                  </a:rPr>
                  <a:t>F</a:t>
                </a:r>
              </a:p>
            </p:txBody>
          </p:sp>
        </p:grpSp>
        <p:cxnSp>
          <p:nvCxnSpPr>
            <p:cNvPr id="52" name="Curved Connector 51">
              <a:extLst>
                <a:ext uri="{FF2B5EF4-FFF2-40B4-BE49-F238E27FC236}">
                  <a16:creationId xmlns:a16="http://schemas.microsoft.com/office/drawing/2014/main" id="{2B89D216-ADCF-6F5D-FA44-9D33F2D20AF1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10423077" y="5382993"/>
              <a:ext cx="1023251" cy="272140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F491BC5-291E-62C3-8164-1DC3055630D9}"/>
                </a:ext>
              </a:extLst>
            </p:cNvPr>
            <p:cNvSpPr txBox="1"/>
            <p:nvPr/>
          </p:nvSpPr>
          <p:spPr>
            <a:xfrm>
              <a:off x="1117920" y="5558974"/>
              <a:ext cx="4908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0000"/>
                  </a:solidFill>
                </a:rPr>
                <a:t>f</a:t>
              </a:r>
              <a:r>
                <a:rPr lang="en-US" b="0" dirty="0">
                  <a:solidFill>
                    <a:srgbClr val="FF0000"/>
                  </a:solidFill>
                </a:rPr>
                <a:t>(x)</a:t>
              </a:r>
              <a:endParaRPr lang="en-CH" dirty="0">
                <a:solidFill>
                  <a:srgbClr val="FF0000"/>
                </a:solidFill>
              </a:endParaRPr>
            </a:p>
          </p:txBody>
        </p:sp>
        <p:cxnSp>
          <p:nvCxnSpPr>
            <p:cNvPr id="54" name="Curved Connector 53">
              <a:extLst>
                <a:ext uri="{FF2B5EF4-FFF2-40B4-BE49-F238E27FC236}">
                  <a16:creationId xmlns:a16="http://schemas.microsoft.com/office/drawing/2014/main" id="{8B8F3A63-582C-1EA9-7B81-BF29E5BCA8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371600" y="4644574"/>
              <a:ext cx="1143000" cy="914400"/>
            </a:xfrm>
            <a:prstGeom prst="curvedConnector3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355E1F-B2AF-0F6F-0F87-99BEEAABC1EF}"/>
                </a:ext>
              </a:extLst>
            </p:cNvPr>
            <p:cNvSpPr txBox="1"/>
            <p:nvPr/>
          </p:nvSpPr>
          <p:spPr>
            <a:xfrm>
              <a:off x="570816" y="2479011"/>
              <a:ext cx="136883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CH" dirty="0"/>
                <a:t>Laser</a:t>
              </a:r>
            </a:p>
            <a:p>
              <a:pPr algn="ctr"/>
              <a:r>
                <a:rPr lang="en-CH" dirty="0"/>
                <a:t>illumination</a:t>
              </a:r>
            </a:p>
          </p:txBody>
        </p:sp>
        <p:sp>
          <p:nvSpPr>
            <p:cNvPr id="56" name="Oval 5">
              <a:extLst>
                <a:ext uri="{FF2B5EF4-FFF2-40B4-BE49-F238E27FC236}">
                  <a16:creationId xmlns:a16="http://schemas.microsoft.com/office/drawing/2014/main" id="{47D7E370-C154-2D88-2C33-436797F433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4662" y="2996949"/>
              <a:ext cx="362430" cy="2018109"/>
            </a:xfrm>
            <a:prstGeom prst="ellipse">
              <a:avLst/>
            </a:prstGeom>
            <a:solidFill>
              <a:srgbClr val="BBE8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endParaRPr lang="en-GB" altLang="en-US" sz="1687">
                <a:solidFill>
                  <a:srgbClr val="000000"/>
                </a:solidFill>
                <a:cs typeface="Arial"/>
              </a:endParaRPr>
            </a:p>
          </p:txBody>
        </p:sp>
        <p:sp>
          <p:nvSpPr>
            <p:cNvPr id="57" name="Oval 6">
              <a:extLst>
                <a:ext uri="{FF2B5EF4-FFF2-40B4-BE49-F238E27FC236}">
                  <a16:creationId xmlns:a16="http://schemas.microsoft.com/office/drawing/2014/main" id="{9EE39BC6-CA6A-2B13-CE7C-1796546E208A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3213" y="2996949"/>
              <a:ext cx="362430" cy="2018109"/>
            </a:xfrm>
            <a:prstGeom prst="ellipse">
              <a:avLst/>
            </a:prstGeom>
            <a:solidFill>
              <a:srgbClr val="BBE8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>
                <a:spcBef>
                  <a:spcPts val="1100"/>
                </a:spcBef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•"/>
                <a:defRPr sz="34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2pPr>
              <a:lvl3pPr marL="1143000" indent="-228600">
                <a:spcBef>
                  <a:spcPts val="8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3pPr>
              <a:lvl4pPr marL="16002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4pPr>
              <a:lvl5pPr marL="2057400" indent="-228600">
                <a:spcBef>
                  <a:spcPts val="700"/>
                </a:spcBef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ts val="70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Arial" panose="020B0604020202020204" pitchFamily="34" charset="0"/>
                <a:buChar char="-"/>
                <a:defRPr sz="2800">
                  <a:solidFill>
                    <a:schemeClr val="tx1"/>
                  </a:solidFill>
                  <a:latin typeface="Arial" panose="020B0604020202020204" pitchFamily="34" charset="0"/>
                  <a:ea typeface="ヒラギノ角ゴ ProN W3" panose="020B0300000000000000" pitchFamily="34" charset="-128"/>
                  <a:sym typeface="Arial" panose="020B0604020202020204" pitchFamily="34" charset="0"/>
                </a:defRPr>
              </a:lvl9pPr>
            </a:lstStyle>
            <a:p>
              <a:pPr defTabSz="457200">
                <a:spcBef>
                  <a:spcPct val="0"/>
                </a:spcBef>
              </a:pPr>
              <a:endParaRPr lang="en-GB" altLang="en-US" sz="1687">
                <a:solidFill>
                  <a:srgbClr val="000000"/>
                </a:solidFill>
                <a:cs typeface="Arial"/>
              </a:endParaRP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37B97F57-913F-1E6E-F4D9-A823C0DD2481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2532039" y="2996949"/>
              <a:ext cx="37214" cy="2018109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5457661-4D41-1839-4B15-8A7885852CB8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10968243" y="2988019"/>
              <a:ext cx="37214" cy="2018109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prstDash val="dot"/>
              <a:round/>
              <a:headEnd/>
              <a:tailEnd/>
            </a:ln>
            <a:effectLst>
              <a:outerShdw blurRad="40000" dist="20000" dir="5400000" rotWithShape="0">
                <a:srgbClr val="808080">
                  <a:alpha val="37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D2BAA850-69BE-3A7F-9B32-83B8BA9991DE}"/>
                </a:ext>
              </a:extLst>
            </p:cNvPr>
            <p:cNvCxnSpPr>
              <a:cxnSpLocks/>
            </p:cNvCxnSpPr>
            <p:nvPr/>
          </p:nvCxnSpPr>
          <p:spPr>
            <a:xfrm>
              <a:off x="6869726" y="3037117"/>
              <a:ext cx="0" cy="881743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3B35867-75F4-9273-AF14-D6D08258C1DC}"/>
                </a:ext>
              </a:extLst>
            </p:cNvPr>
            <p:cNvCxnSpPr>
              <a:cxnSpLocks/>
            </p:cNvCxnSpPr>
            <p:nvPr/>
          </p:nvCxnSpPr>
          <p:spPr>
            <a:xfrm>
              <a:off x="6853948" y="4060373"/>
              <a:ext cx="0" cy="823686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Line 38">
              <a:extLst>
                <a:ext uri="{FF2B5EF4-FFF2-40B4-BE49-F238E27FC236}">
                  <a16:creationId xmlns:a16="http://schemas.microsoft.com/office/drawing/2014/main" id="{D0F82D45-0845-7F5E-99DA-116427526A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78166" y="3986192"/>
              <a:ext cx="1917491" cy="335447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66" name="Line 39">
              <a:extLst>
                <a:ext uri="{FF2B5EF4-FFF2-40B4-BE49-F238E27FC236}">
                  <a16:creationId xmlns:a16="http://schemas.microsoft.com/office/drawing/2014/main" id="{DC04DD9B-BD92-1C17-6DED-D4F5072F88CE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 flipH="1">
              <a:off x="6876079" y="3614066"/>
              <a:ext cx="2050206" cy="361239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67" name="Line 40">
              <a:extLst>
                <a:ext uri="{FF2B5EF4-FFF2-40B4-BE49-F238E27FC236}">
                  <a16:creationId xmlns:a16="http://schemas.microsoft.com/office/drawing/2014/main" id="{61767FEA-71C4-6DE6-9006-45DF8774F01F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9049813" y="3621860"/>
              <a:ext cx="1814128" cy="0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sp>
          <p:nvSpPr>
            <p:cNvPr id="68" name="Line 41">
              <a:extLst>
                <a:ext uri="{FF2B5EF4-FFF2-40B4-BE49-F238E27FC236}">
                  <a16:creationId xmlns:a16="http://schemas.microsoft.com/office/drawing/2014/main" id="{073E35F6-FD21-A161-5487-94A28071F357}"/>
                </a:ext>
              </a:extLst>
            </p:cNvPr>
            <p:cNvSpPr>
              <a:spLocks noChangeShapeType="1"/>
            </p:cNvSpPr>
            <p:nvPr/>
          </p:nvSpPr>
          <p:spPr bwMode="auto">
            <a:xfrm rot="10800000">
              <a:off x="9001475" y="4280446"/>
              <a:ext cx="1862465" cy="0"/>
            </a:xfrm>
            <a:prstGeom prst="line">
              <a:avLst/>
            </a:prstGeom>
            <a:noFill/>
            <a:ln w="38100">
              <a:solidFill>
                <a:srgbClr val="92D05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pPr defTabSz="457200"/>
              <a:endParaRPr lang="en-CH" sz="1266">
                <a:solidFill>
                  <a:srgbClr val="000000"/>
                </a:solidFill>
                <a:latin typeface="Arial"/>
                <a:ea typeface="ＭＳ Ｐゴシック"/>
                <a:cs typeface="Arial"/>
              </a:endParaRP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9891636-E4A2-943E-9DEA-405698A9FE35}"/>
                </a:ext>
              </a:extLst>
            </p:cNvPr>
            <p:cNvGrpSpPr/>
            <p:nvPr/>
          </p:nvGrpSpPr>
          <p:grpSpPr>
            <a:xfrm rot="21408880">
              <a:off x="1281192" y="3301282"/>
              <a:ext cx="5435294" cy="1053005"/>
              <a:chOff x="1281192" y="1831708"/>
              <a:chExt cx="5435294" cy="1053005"/>
            </a:xfrm>
          </p:grpSpPr>
          <p:sp>
            <p:nvSpPr>
              <p:cNvPr id="70" name="Line 32">
                <a:extLst>
                  <a:ext uri="{FF2B5EF4-FFF2-40B4-BE49-F238E27FC236}">
                    <a16:creationId xmlns:a16="http://schemas.microsoft.com/office/drawing/2014/main" id="{5B3105C2-BE2A-9A9F-3654-2F25448E2B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680856" y="2743200"/>
                <a:ext cx="2035630" cy="108859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457200"/>
                <a:endParaRPr lang="en-CH" sz="1266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1" name="Line 32">
                <a:extLst>
                  <a:ext uri="{FF2B5EF4-FFF2-40B4-BE49-F238E27FC236}">
                    <a16:creationId xmlns:a16="http://schemas.microsoft.com/office/drawing/2014/main" id="{213757B5-911D-921D-4E91-AF9FBEEBC32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65848" y="2653028"/>
                <a:ext cx="2004123" cy="231685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457200"/>
                <a:endParaRPr lang="en-CH" sz="1266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2" name="Line 32">
                <a:extLst>
                  <a:ext uri="{FF2B5EF4-FFF2-40B4-BE49-F238E27FC236}">
                    <a16:creationId xmlns:a16="http://schemas.microsoft.com/office/drawing/2014/main" id="{80EE3C26-54E4-CB95-945D-52FFCA85E97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62807" y="2010771"/>
                <a:ext cx="1931907" cy="329657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457200"/>
                <a:endParaRPr lang="en-CH" sz="1266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sp>
            <p:nvSpPr>
              <p:cNvPr id="73" name="Line 32">
                <a:extLst>
                  <a:ext uri="{FF2B5EF4-FFF2-40B4-BE49-F238E27FC236}">
                    <a16:creationId xmlns:a16="http://schemas.microsoft.com/office/drawing/2014/main" id="{9469CB8D-9413-3D81-4B7C-BDDDEE2C3E3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2720924" y="2024747"/>
                <a:ext cx="1994566" cy="160196"/>
              </a:xfrm>
              <a:prstGeom prst="line">
                <a:avLst/>
              </a:prstGeom>
              <a:noFill/>
              <a:ln w="38100">
                <a:solidFill>
                  <a:srgbClr val="92D050"/>
                </a:solidFill>
                <a:prstDash val="solid"/>
                <a:round/>
                <a:headEnd type="arrow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pPr defTabSz="457200"/>
                <a:endParaRPr lang="en-CH" sz="1266" dirty="0">
                  <a:solidFill>
                    <a:srgbClr val="000000"/>
                  </a:solidFill>
                  <a:latin typeface="Arial"/>
                  <a:ea typeface="ＭＳ Ｐゴシック"/>
                  <a:cs typeface="Arial"/>
                </a:endParaRPr>
              </a:p>
            </p:txBody>
          </p:sp>
          <p:grpSp>
            <p:nvGrpSpPr>
              <p:cNvPr id="74" name="Group 73">
                <a:extLst>
                  <a:ext uri="{FF2B5EF4-FFF2-40B4-BE49-F238E27FC236}">
                    <a16:creationId xmlns:a16="http://schemas.microsoft.com/office/drawing/2014/main" id="{2ACF9398-8F0D-EA08-DA04-51D0477CE256}"/>
                  </a:ext>
                </a:extLst>
              </p:cNvPr>
              <p:cNvGrpSpPr/>
              <p:nvPr/>
            </p:nvGrpSpPr>
            <p:grpSpPr>
              <a:xfrm>
                <a:off x="1281192" y="1831708"/>
                <a:ext cx="1215405" cy="960120"/>
                <a:chOff x="1346509" y="2016760"/>
                <a:chExt cx="898136" cy="960120"/>
              </a:xfrm>
            </p:grpSpPr>
            <p:cxnSp>
              <p:nvCxnSpPr>
                <p:cNvPr id="75" name="Straight Arrow Connector 74">
                  <a:extLst>
                    <a:ext uri="{FF2B5EF4-FFF2-40B4-BE49-F238E27FC236}">
                      <a16:creationId xmlns:a16="http://schemas.microsoft.com/office/drawing/2014/main" id="{9CEA2FCF-7C31-5174-0D7A-FDA3255071C4}"/>
                    </a:ext>
                  </a:extLst>
                </p:cNvPr>
                <p:cNvCxnSpPr/>
                <p:nvPr/>
              </p:nvCxnSpPr>
              <p:spPr>
                <a:xfrm>
                  <a:off x="1346509" y="2016760"/>
                  <a:ext cx="8981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6" name="Straight Arrow Connector 75">
                  <a:extLst>
                    <a:ext uri="{FF2B5EF4-FFF2-40B4-BE49-F238E27FC236}">
                      <a16:creationId xmlns:a16="http://schemas.microsoft.com/office/drawing/2014/main" id="{B2DE6F26-8830-943F-EE13-D1302B7ECEF0}"/>
                    </a:ext>
                  </a:extLst>
                </p:cNvPr>
                <p:cNvCxnSpPr/>
                <p:nvPr/>
              </p:nvCxnSpPr>
              <p:spPr>
                <a:xfrm>
                  <a:off x="1346509" y="2256790"/>
                  <a:ext cx="8981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A8D5D0BA-3B68-F241-BAF7-1F47B8D6867C}"/>
                    </a:ext>
                  </a:extLst>
                </p:cNvPr>
                <p:cNvCxnSpPr/>
                <p:nvPr/>
              </p:nvCxnSpPr>
              <p:spPr>
                <a:xfrm>
                  <a:off x="1346509" y="2496820"/>
                  <a:ext cx="8981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Straight Arrow Connector 77">
                  <a:extLst>
                    <a:ext uri="{FF2B5EF4-FFF2-40B4-BE49-F238E27FC236}">
                      <a16:creationId xmlns:a16="http://schemas.microsoft.com/office/drawing/2014/main" id="{0C6D583F-FBD1-B7F6-0C90-95146A3DE1D2}"/>
                    </a:ext>
                  </a:extLst>
                </p:cNvPr>
                <p:cNvCxnSpPr/>
                <p:nvPr/>
              </p:nvCxnSpPr>
              <p:spPr>
                <a:xfrm>
                  <a:off x="1346509" y="2736850"/>
                  <a:ext cx="8981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9" name="Straight Arrow Connector 78">
                  <a:extLst>
                    <a:ext uri="{FF2B5EF4-FFF2-40B4-BE49-F238E27FC236}">
                      <a16:creationId xmlns:a16="http://schemas.microsoft.com/office/drawing/2014/main" id="{92114809-FF77-B6BC-C580-F4C65A4B2107}"/>
                    </a:ext>
                  </a:extLst>
                </p:cNvPr>
                <p:cNvCxnSpPr/>
                <p:nvPr/>
              </p:nvCxnSpPr>
              <p:spPr>
                <a:xfrm>
                  <a:off x="1346509" y="2976880"/>
                  <a:ext cx="898136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F47752C-EE49-E4D0-089B-491D74A49329}"/>
                </a:ext>
              </a:extLst>
            </p:cNvPr>
            <p:cNvCxnSpPr/>
            <p:nvPr/>
          </p:nvCxnSpPr>
          <p:spPr>
            <a:xfrm>
              <a:off x="6738257" y="3635831"/>
              <a:ext cx="0" cy="41365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6A131C53-9622-0273-D968-2670E4FFB9F4}"/>
              </a:ext>
            </a:extLst>
          </p:cNvPr>
          <p:cNvSpPr txBox="1"/>
          <p:nvPr/>
        </p:nvSpPr>
        <p:spPr>
          <a:xfrm>
            <a:off x="6498769" y="5486400"/>
            <a:ext cx="42889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1600" dirty="0"/>
              <a:t>Max Spatial Frequency  (Bandwidth) = B/</a:t>
            </a:r>
            <a:r>
              <a:rPr lang="el-GR" sz="1600" dirty="0"/>
              <a:t>λ</a:t>
            </a:r>
            <a:r>
              <a:rPr lang="en-US" sz="1600" dirty="0"/>
              <a:t>F</a:t>
            </a:r>
            <a:endParaRPr lang="en-CH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52EB3CD-CE07-DF51-9F0A-7971BC158803}"/>
                  </a:ext>
                </a:extLst>
              </p:cNvPr>
              <p:cNvSpPr txBox="1"/>
              <p:nvPr/>
            </p:nvSpPr>
            <p:spPr>
              <a:xfrm>
                <a:off x="9500326" y="5848534"/>
                <a:ext cx="333232" cy="5241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H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  <a:endParaRPr lang="en-CH" dirty="0"/>
              </a:p>
            </p:txBody>
          </p:sp>
        </mc:Choice>
        <mc:Fallback xmlns=""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252EB3CD-CE07-DF51-9F0A-7971BC1588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00326" y="5848534"/>
                <a:ext cx="333232" cy="524182"/>
              </a:xfrm>
              <a:prstGeom prst="rect">
                <a:avLst/>
              </a:prstGeom>
              <a:blipFill>
                <a:blip r:embed="rId3"/>
                <a:stretch>
                  <a:fillRect l="-14286" t="-2381" r="-14286" b="-14286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9" name="TextBox 88">
            <a:extLst>
              <a:ext uri="{FF2B5EF4-FFF2-40B4-BE49-F238E27FC236}">
                <a16:creationId xmlns:a16="http://schemas.microsoft.com/office/drawing/2014/main" id="{7DA9F57A-CC13-0321-2D5F-60CB7832D8D2}"/>
              </a:ext>
            </a:extLst>
          </p:cNvPr>
          <p:cNvSpPr txBox="1"/>
          <p:nvPr/>
        </p:nvSpPr>
        <p:spPr>
          <a:xfrm>
            <a:off x="8058332" y="5954489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Resolution =</a:t>
            </a:r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96531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1742" y="3393281"/>
            <a:ext cx="3839766" cy="287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1694" y="580431"/>
            <a:ext cx="4257229" cy="2884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6869" name="Oval 5"/>
          <p:cNvSpPr>
            <a:spLocks/>
          </p:cNvSpPr>
          <p:nvPr/>
        </p:nvSpPr>
        <p:spPr bwMode="auto">
          <a:xfrm>
            <a:off x="5863828" y="1419820"/>
            <a:ext cx="53578" cy="125016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0" name="Oval 6"/>
          <p:cNvSpPr>
            <a:spLocks/>
          </p:cNvSpPr>
          <p:nvPr/>
        </p:nvSpPr>
        <p:spPr bwMode="auto">
          <a:xfrm>
            <a:off x="1720453" y="2643187"/>
            <a:ext cx="53578" cy="125016"/>
          </a:xfrm>
          <a:prstGeom prst="ellipse">
            <a:avLst/>
          </a:prstGeom>
          <a:solidFill>
            <a:srgbClr val="FF0000"/>
          </a:solidFill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rot="10800000" flipH="1">
            <a:off x="1756173" y="1839516"/>
            <a:ext cx="1062633" cy="80367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rot="10800000" flipH="1">
            <a:off x="2818806" y="1321594"/>
            <a:ext cx="2482453" cy="517922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1758405" y="2772669"/>
            <a:ext cx="1059285" cy="102691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rot="10800000" flipH="1">
            <a:off x="2818806" y="2244702"/>
            <a:ext cx="2481337" cy="630659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5" name="Line 11"/>
          <p:cNvSpPr>
            <a:spLocks noChangeShapeType="1"/>
          </p:cNvSpPr>
          <p:nvPr/>
        </p:nvSpPr>
        <p:spPr bwMode="auto">
          <a:xfrm>
            <a:off x="5301259" y="1324944"/>
            <a:ext cx="597173" cy="90413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6" name="Line 12"/>
          <p:cNvSpPr>
            <a:spLocks noChangeShapeType="1"/>
          </p:cNvSpPr>
          <p:nvPr/>
        </p:nvSpPr>
        <p:spPr bwMode="auto">
          <a:xfrm rot="10800000" flipH="1">
            <a:off x="5301259" y="1555998"/>
            <a:ext cx="575965" cy="685354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7" name="Line 13"/>
          <p:cNvSpPr>
            <a:spLocks noChangeShapeType="1"/>
          </p:cNvSpPr>
          <p:nvPr/>
        </p:nvSpPr>
        <p:spPr bwMode="auto">
          <a:xfrm flipH="1">
            <a:off x="3961805" y="6456164"/>
            <a:ext cx="2160984" cy="0"/>
          </a:xfrm>
          <a:prstGeom prst="line">
            <a:avLst/>
          </a:prstGeom>
          <a:noFill/>
          <a:ln w="25400" cap="flat">
            <a:solidFill>
              <a:schemeClr val="tx1"/>
            </a:solidFill>
            <a:prstDash val="solid"/>
            <a:round/>
            <a:headEnd type="stealth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78" name="Rectangle 14"/>
          <p:cNvSpPr>
            <a:spLocks/>
          </p:cNvSpPr>
          <p:nvPr/>
        </p:nvSpPr>
        <p:spPr bwMode="auto">
          <a:xfrm>
            <a:off x="3728518" y="6081118"/>
            <a:ext cx="19684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8" bIns="0">
            <a:spAutoFit/>
          </a:bodyPr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z</a:t>
            </a:r>
          </a:p>
        </p:txBody>
      </p:sp>
      <p:sp>
        <p:nvSpPr>
          <p:cNvPr id="36879" name="Freeform 15"/>
          <p:cNvSpPr>
            <a:spLocks/>
          </p:cNvSpPr>
          <p:nvPr/>
        </p:nvSpPr>
        <p:spPr bwMode="auto">
          <a:xfrm>
            <a:off x="5595937" y="1223367"/>
            <a:ext cx="928688" cy="1080492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21600 h 21600"/>
              <a:gd name="T4" fmla="*/ 21600 w 21600"/>
              <a:gd name="T5" fmla="*/ 21600 h 21600"/>
              <a:gd name="T6" fmla="*/ 21600 w 21600"/>
              <a:gd name="T7" fmla="*/ 0 h 21600"/>
              <a:gd name="T8" fmla="*/ 0 w 21600"/>
              <a:gd name="T9" fmla="*/ 0 h 21600"/>
              <a:gd name="T10" fmla="*/ 0 w 21600"/>
              <a:gd name="T11" fmla="*/ 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1600" h="2160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80" name="Line 16"/>
          <p:cNvSpPr>
            <a:spLocks noChangeShapeType="1"/>
          </p:cNvSpPr>
          <p:nvPr/>
        </p:nvSpPr>
        <p:spPr bwMode="auto">
          <a:xfrm flipH="1">
            <a:off x="3961805" y="2316139"/>
            <a:ext cx="1630785" cy="1308199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81" name="Line 17"/>
          <p:cNvSpPr>
            <a:spLocks noChangeShapeType="1"/>
          </p:cNvSpPr>
          <p:nvPr/>
        </p:nvSpPr>
        <p:spPr bwMode="auto">
          <a:xfrm>
            <a:off x="6531323" y="2316139"/>
            <a:ext cx="385093" cy="1307083"/>
          </a:xfrm>
          <a:prstGeom prst="line">
            <a:avLst/>
          </a:prstGeom>
          <a:noFill/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82" name="Oval 18"/>
          <p:cNvSpPr>
            <a:spLocks/>
          </p:cNvSpPr>
          <p:nvPr/>
        </p:nvSpPr>
        <p:spPr bwMode="auto">
          <a:xfrm>
            <a:off x="6024032" y="4279246"/>
            <a:ext cx="491133" cy="928688"/>
          </a:xfrm>
          <a:prstGeom prst="ellipse">
            <a:avLst/>
          </a:prstGeom>
          <a:noFill/>
          <a:ln w="12700" cap="flat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36883" name="Rectangle 19"/>
          <p:cNvSpPr>
            <a:spLocks/>
          </p:cNvSpPr>
          <p:nvPr/>
        </p:nvSpPr>
        <p:spPr bwMode="auto">
          <a:xfrm>
            <a:off x="7301508" y="3670103"/>
            <a:ext cx="3250406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8" bIns="0"/>
          <a:lstStyle/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Out of focus light can deteriorate the performance of the imaging system</a:t>
            </a:r>
          </a:p>
          <a:p>
            <a:pPr marL="40182"/>
            <a:endParaRPr lang="en-US">
              <a:latin typeface="Helvetica" charset="0"/>
              <a:ea typeface="ＭＳ Ｐゴシック" charset="0"/>
              <a:cs typeface="Helvetica" charset="0"/>
              <a:sym typeface="Helvetica" charset="0"/>
            </a:endParaRPr>
          </a:p>
          <a:p>
            <a:pPr marL="40182"/>
            <a:r>
              <a:rPr lang="en-US">
                <a:latin typeface="Helvetica" charset="0"/>
                <a:ea typeface="ＭＳ Ｐゴシック" charset="0"/>
                <a:cs typeface="Helvetica" charset="0"/>
                <a:sym typeface="Helvetica" charset="0"/>
              </a:rPr>
              <a:t>We only need to probe at a very small region to capture the light by a point source at the focal plane</a:t>
            </a: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1524000" y="0"/>
            <a:ext cx="8229600" cy="1143000"/>
          </a:xfrm>
          <a:prstGeom prst="rect">
            <a:avLst/>
          </a:prstGeom>
          <a:ln/>
        </p:spPr>
        <p:txBody>
          <a:bodyPr vert="horz" lIns="91440" tIns="45720" rIns="116994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</a:rPr>
              <a:t>Point Spread Function</a:t>
            </a:r>
            <a:endParaRPr lang="en-GB" sz="3200" dirty="0">
              <a:solidFill>
                <a:srgbClr val="0070C0"/>
              </a:solidFill>
            </a:endParaRPr>
          </a:p>
        </p:txBody>
      </p:sp>
      <p:sp>
        <p:nvSpPr>
          <p:cNvPr id="25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9880601" y="6515100"/>
            <a:ext cx="787400" cy="342900"/>
          </a:xfrm>
        </p:spPr>
        <p:txBody>
          <a:bodyPr/>
          <a:lstStyle/>
          <a:p>
            <a:pPr algn="r">
              <a:defRPr/>
            </a:pPr>
            <a:fld id="{BA749C85-5235-1042-B22D-37B50ECEBD6D}" type="slidenum">
              <a:rPr lang="en-US" smtClean="0"/>
              <a:pPr algn="r"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8483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Cloud 24"/>
          <p:cNvSpPr/>
          <p:nvPr/>
        </p:nvSpPr>
        <p:spPr>
          <a:xfrm>
            <a:off x="5771417" y="2356292"/>
            <a:ext cx="1158392" cy="2466307"/>
          </a:xfrm>
          <a:prstGeom prst="cloud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88203" y="14830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96127" y="14830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F2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679644" y="2790062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79647" y="3822733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900951" y="2790061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V="1">
            <a:off x="3900392" y="3915250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 flipH="1">
            <a:off x="3933470" y="1966200"/>
            <a:ext cx="559" cy="3713069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6154772" y="2871342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154775" y="3904013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8376081" y="2871341"/>
            <a:ext cx="2253823" cy="1125187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8375520" y="3996530"/>
            <a:ext cx="2254381" cy="1032673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8408878" y="1966200"/>
            <a:ext cx="559" cy="3713069"/>
          </a:xfrm>
          <a:prstGeom prst="straightConnector1">
            <a:avLst/>
          </a:prstGeom>
          <a:ln w="571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10622401" y="2644625"/>
            <a:ext cx="675" cy="12372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 flipH="1">
            <a:off x="10624881" y="4092628"/>
            <a:ext cx="675" cy="1237209"/>
          </a:xfrm>
          <a:prstGeom prst="straightConnector1">
            <a:avLst/>
          </a:prstGeom>
          <a:ln w="38100">
            <a:solidFill>
              <a:srgbClr val="FF000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Flowchart: Manual Operation 56"/>
          <p:cNvSpPr/>
          <p:nvPr/>
        </p:nvSpPr>
        <p:spPr>
          <a:xfrm rot="16200000">
            <a:off x="10682525" y="3802174"/>
            <a:ext cx="488755" cy="388711"/>
          </a:xfrm>
          <a:prstGeom prst="flowChartManualOperation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346700" y="5523265"/>
            <a:ext cx="3793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Scanning</a:t>
            </a:r>
          </a:p>
          <a:p>
            <a:pPr algn="ctr"/>
            <a:r>
              <a:rPr lang="en-US" sz="3200" dirty="0"/>
              <a:t>the sample in XYZ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>
            <a:off x="6163274" y="2349330"/>
            <a:ext cx="7620" cy="332994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5293364" y="3904013"/>
            <a:ext cx="1696721" cy="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750523" y="176632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74986" y="3589446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z</a:t>
            </a:r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5675061" y="2905467"/>
            <a:ext cx="1024463" cy="1893700"/>
          </a:xfrm>
          <a:prstGeom prst="straightConnector1">
            <a:avLst/>
          </a:prstGeom>
          <a:ln w="38100">
            <a:solidFill>
              <a:srgbClr val="FF0000"/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037979" y="4544929"/>
            <a:ext cx="825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" name="Title 1"/>
          <p:cNvSpPr txBox="1">
            <a:spLocks/>
          </p:cNvSpPr>
          <p:nvPr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867" dirty="0">
                <a:solidFill>
                  <a:srgbClr val="3366FF"/>
                </a:solidFill>
              </a:rPr>
              <a:t>Confocal</a:t>
            </a:r>
            <a:r>
              <a:rPr lang="en-US" sz="5867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2826110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596</Words>
  <Application>Microsoft Office PowerPoint</Application>
  <PresentationFormat>Widescreen</PresentationFormat>
  <Paragraphs>181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Aptos</vt:lpstr>
      <vt:lpstr>Aptos Display</vt:lpstr>
      <vt:lpstr>Arial</vt:lpstr>
      <vt:lpstr>Arial Italic</vt:lpstr>
      <vt:lpstr>Calibri</vt:lpstr>
      <vt:lpstr>Cambria Math</vt:lpstr>
      <vt:lpstr>Consolas</vt:lpstr>
      <vt:lpstr>Helvetica</vt:lpstr>
      <vt:lpstr>Times New Roman</vt:lpstr>
      <vt:lpstr>1_Office Theme</vt:lpstr>
      <vt:lpstr>PowerPoint Presentation</vt:lpstr>
      <vt:lpstr>Outline</vt:lpstr>
      <vt:lpstr>PowerPoint Presentation</vt:lpstr>
      <vt:lpstr>PowerPoint Presentation</vt:lpstr>
      <vt:lpstr>Oil immersion microscope</vt:lpstr>
      <vt:lpstr>SIM Structured Illumination Microscopy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STED superresolution microscopy</vt:lpstr>
      <vt:lpstr>PowerPoint Presentation</vt:lpstr>
      <vt:lpstr>PowerPoint Presentation</vt:lpstr>
      <vt:lpstr>PowerPoint Presentation</vt:lpstr>
      <vt:lpstr>PowerPoint Presentation</vt:lpstr>
      <vt:lpstr>In-painting Face Images</vt:lpstr>
      <vt:lpstr>  </vt:lpstr>
      <vt:lpstr>Exercise 1</vt:lpstr>
      <vt:lpstr>NSOM  Near-field Scanning Optical Microscope</vt:lpstr>
      <vt:lpstr>NSOM  Near-field Scanning Optical Microscope</vt:lpstr>
      <vt:lpstr>NSOM  </vt:lpstr>
      <vt:lpstr>PowerPoint Presentation</vt:lpstr>
      <vt:lpstr>PowerPoint Presentation</vt:lpstr>
      <vt:lpstr>Conversion of evanescent waves to propagating modes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Exercise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Demetri Psaltis</dc:creator>
  <cp:lastModifiedBy>Ilker Oguz</cp:lastModifiedBy>
  <cp:revision>32</cp:revision>
  <dcterms:created xsi:type="dcterms:W3CDTF">2025-03-28T14:22:08Z</dcterms:created>
  <dcterms:modified xsi:type="dcterms:W3CDTF">2025-04-04T05:57:30Z</dcterms:modified>
</cp:coreProperties>
</file>