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3"/>
  </p:notesMasterIdLst>
  <p:sldIdLst>
    <p:sldId id="358" r:id="rId3"/>
    <p:sldId id="359" r:id="rId4"/>
    <p:sldId id="303" r:id="rId5"/>
    <p:sldId id="300" r:id="rId6"/>
    <p:sldId id="304" r:id="rId7"/>
    <p:sldId id="285" r:id="rId8"/>
    <p:sldId id="425" r:id="rId9"/>
    <p:sldId id="426" r:id="rId10"/>
    <p:sldId id="427" r:id="rId11"/>
    <p:sldId id="428" r:id="rId12"/>
    <p:sldId id="429" r:id="rId13"/>
    <p:sldId id="430" r:id="rId14"/>
    <p:sldId id="434" r:id="rId15"/>
    <p:sldId id="556" r:id="rId16"/>
    <p:sldId id="557" r:id="rId17"/>
    <p:sldId id="257" r:id="rId18"/>
    <p:sldId id="258" r:id="rId19"/>
    <p:sldId id="259" r:id="rId20"/>
    <p:sldId id="260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555" r:id="rId38"/>
    <p:sldId id="256" r:id="rId39"/>
    <p:sldId id="548" r:id="rId40"/>
    <p:sldId id="552" r:id="rId41"/>
    <p:sldId id="558" r:id="rId42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8:47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24575,'0'22'0,"0"7"-9831,0 34 8341,0-6 4308,0 14-2818,0-21 0,0-7 1719,4 13-1719,-3-15 0,8 3 0,-8-16 6784,7-3-6784,-3-1 0,5 0 0,-1-6 0,-1-4 0,1-2 0,4-3 0,5-5 0,13 0 0,0-4 0,11 0 0,-5 0 0,1 0 0,-3 0 0,-5-4 0,-5 3 0,-2-4 0,-9 5 0,-2 0 0,-4 0 0,-3 4 0,-1 30 0,-4 12 0,0 47 0,-13 5-573,6-42 1,-2 2 572,-5 1 0,-1-3 0,-11 34 0,15-35 0,0-1 0,-13 27-290,9 14 290,-4-19 0,12-10 0,-3-20 0,9-8 0,-3-15 0,4-10 1128,0 0-1128,0-5 307,0 0-307,0 0 0,0 0 0,4 5 0,1 5 0,11 46 0,-4-12 0,-3-3 0,0 3 0,3 18 0,-5 6 0,4-2 0,-9-14 0,8 6 0,-8-14 0,7-8 0,-8-13 0,4-8 0,-5-9 0,0-2 0,0-4 0,0 1 0,0-1 0,0 15 0,0 28 0,0 40 0,0-23 0,0 4-1927,0-2 0,0 3 1927,0 23 0,0 2 0,0-13 0,0-2 0,0-8 0,0 0-1419,0 4 1,0-5 1418,-6 16-132,4 8 132,-9-30 0,10-24 0,-4-14 3165,5-11-3165,0-6 3462,0-5-3462,0-1 196,0 1-196,0 0 0,4 0 0,1 10 0,5 8 0,1 18 0,0 8 0,-5 14 0,5-5 0,-10 12 0,9-12 0,-8 5 0,3-20 0,0 2 0,-4-11 0,4 1 0,-5-3 0,0 1 0,0 2 0,0 12 0,0-5 0,0 11 0,0-11 0,0 5 0,0-6 0,0-12 0,0-3 0,0-11 0,0-4 0,0-1 0,0-5 0,0 0 0,0 0 0,0-1 0,0-2 0,0-1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09.7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0 246 24575,'33'-24'0,"42"-19"0,-6 2-988,-15 13 1,2 1 987,-8 6 0,-1 2 0,50-4 636,-2 4-636,-19 22 0,0 10 0,12 26-424,-18-8 0,-5 8 424,-31 7 0,-6 6 0,2-1 0,-3 0-256,16 37 256,1-3 0,-18-17 0,9-5 938,-11-11-938,9-14 0,-13-17 0,22 0 1218,-1-16-1218,18 0 287,7-16-287,13-24 0,-37 8 0,-1-3 0,0-2 0,0 0 0,0-3 0,-1 2 0,33-20 0,-2 8 0,-7 1 0,-14 20 0,-11-2 0,-13 19 0,-4-6 0,-12 12 0,7-7 0,-4 7 0,5-3 0,6 4 0,13 0 0,2 0 0,11 4 0,-4 26 0,2 9 0,-16 16 0,9 11 0,-23-19 0,16 24 0,-17-36 0,1 3 0,-9-25 0,-1-5 0,10-3 0,2-2 0,16-3 0,8-10 0,1 2 0,19-9 0,-10 0 0,19 3 0,-12-3 0,-2 5 0,-9 6 0,-18 1 0,-2 5 0,-20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11.0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2 711 8191,'-1'-6'0,"19"-14"5063,21-25-5063,25-13 0,-23 27 0,1-1 957,5-7 0,1 1-957,6 2 0,3 2 0,3-5 0,2 2 0,-2 5 0,0 4 0,4 3 0,-3 5 0,16-3 820,-23 15 1,-2 4-821,7 4 0,26 0 0,-19 0 6298,-14 0-6298,18 0 0,-28 0 0,20 0 1152,-18 0-1152,1 0 316,12 0-316,-12 0 0,5 0 0,-13 0 0,5 0 0,-11 0 0,11 0 0,-11 0 0,5-5 0,-6-5 0,0-5 0,-6-5 0,5 1 0,-10 0 0,4 4 0,-5-2 0,6 6 0,13-3 0,2 8 0,18 1 0,-5 5 0,-1 10 0,10 22 0,-20-1 0,15 31 0,-20-15 0,6 9 0,-7 1 0,-5-4 0,-2-1 0,-7-8 0,-5-8 0,-2-11 0,-5-7 0,0-5 0,-1-5 0,0 0 0,1-3 0,-1-1 0,0-4 0,0 0 0,10 0 0,-3 0 0,8 0 0,-9 0 0,3 0 0,-8 0 0,4 0 0,-9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12.9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24575,'0'30'0,"0"6"0,0 30 0,0 10 0,0 2 0,0 14 0,0 3 0,0-6-385,0-39 1,0 1 384,0 35 0,0 8 0,0 1 0,0-1 0,0 1 0,0-1 0,0 0 0,0-8 0,0 7 0,0-7 0,0 0 0,0 6 0,0-6 0,0-35 0,0 1 0,0 45 0,0-46 0,0 2 0,0 4 0,0-1 0,0 43 0,0-37 0,0-1 0,6 36 0,1-10 0,6 4 0,6-13 0,-4 16 0,9-8 0,-4-2 0,6-8 0,-1-1 0,-6-7 0,5 6 153,-6-14-153,1 14 0,-2-14 0,-5 7 0,0-1 0,0-6 0,0 6 0,0-14 577,-6 5-577,3-18 39,-8 3-39,4-17 0,-5-2 0,0-9 0,0-2 0,0 1 0,3-4 0,-2 8 0,6-7 0,-6 2 0,3 1 0,0-4 0,-3 4 0,2-5 0,-3 0 0,-10-4 0,-12-5 0,-26-17 0,20 9 0,-6-8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14.7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24575,'26'0'0,"6"0"0,-2 0 0,5 0 0,-16 0 0,-2 0 0,-5 0 0,0 0 0,1 0 0,8 0 0,-6 0 0,8 0 0,0 0 0,8 0 0,32 0 0,-19 0 0,25 0 0,-38 0 0,18 9 0,-16-7 0,10 11 0,-18-8 0,3 5 0,-9-1 0,10 1 0,-5 4 0,7 7 0,1 6 0,-1 0 0,1 4 0,-7-11 0,0 5 0,-7-11 0,-5-1 0,0-5 0,-5 0 0,1 5 0,-1 1 0,-3 4 0,-1 5 0,-4 8 0,0 13 0,0 15 0,-12 17 0,-3 10 0,2-34 0,-1 0 0,-8 45-301,8-41 0,1 0 301,5-3 0,1 0 0,-4 4 0,1 1 0,5 0 0,2-1 0,-1 1 0,2-1 0,1-4 0,2 0 0,-1 3 0,0 1 0,0-5 0,0 1 0,0 9 0,0 1 0,0-4 0,0 0 0,0 8 0,0 0 0,-1-7 0,2-2 0,1 4 0,2 1 0,-1-5 0,2-1 0,2 0 0,0 1 0,0 4 0,1 1 0,2-5 0,1 1 0,-4 3 0,2 1 0,5 1 0,0-3 0,1 31 0,-2-36 0,0-2 0,7 16 0,6 14 0,-7-9 0,4-7 0,-10-8 0,4-10 0,-2 6 0,-4-15 0,4 3 602,-5-16-602,-5-13 0,-1 7 0,0-13 0,-3 4 0,2-5 0,-3 0 0,0 1 0,0-1 0,0 0 0,0 0 0,0 0 0,0 1 0,-8 3 0,-2-2 0,-13 8 0,-2-3 0,0 0 0,-3-1 0,3-4 0,-5-1 0,-6-3 0,5-2 0,-11-4 0,10 0 0,-3 0 0,5 0 0,-3-8 0,12 3 0,-4-9 0,11 6 0,-4-2 0,-1 1 0,1-4 0,4 3 0,1-3 0,5 5 0,0 0 0,3 3 0,2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16.4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603 1774 24575,'0'71'0,"0"-17"0,0 3 0,0 3 0,0 26 0,0-34 0,0 0 0,0 36 0,0-37 0,0-1 0,0 20 0,0 13 0,0-41 0,0 20 0,9-29 0,-2 11 0,7-17 0,-4-5 0,-6-13 0,-3-14 0,-12-14 0,-18-36 0,-13-18 0,5 1 0,-7-17 0,3 6 0,2 1 0,1-2-760,8 16 0,-2-8 1,0 1-1,5 7 760,-3-16 0,5 6 0,0-3 0,1 1-799,3-1 0,1 0 799,3 5 0,2 1 0,-1 1 0,2 0-275,5 9 1,2 3 274,-2 11 0,2 2 0,1-51 0,6 22 0,0-17 0,0 9 0,0 2 0,0 16 0,0 8 2665,0 3-2665,16 11 1812,3-6-1812,16 4 709,5 7-709,7 0 0,7 11 0,4 7 0,17 11 0,-20 7 0,18 5 0,-28 0 0,12 10 0,-10 8 0,-3 5 0,-11 8 0,-2 2 0,-9 5 0,2 14 0,-8 7 0,-4 9 0,-5 16-644,-1 2 644,-6-35 0,0 2 0,0-1 0,0 1 0,0 5 0,0-1 0,-6 33 0,1-35 0,-4-1 0,-11 27 0,9-30 0,0 1 0,-14 34 0,6-9 0,-10 8 0,10-29 0,-6 8 0,14-29 0,-9 1 0,9-4 644,-10 9-644,10-9 0,-9 3 0,9-5 0,-3-5 0,5-2 0,3-9 0,-1-2 0,6-4 0,-7-3 0,4-1 0,-4-4 0,-1 0 0,1-8 0,0 2 0,-2-11 0,2 7 0,3-2 0,-2 3 0,6 1 0,-7 3 0,4-2 0,-5 6 0,5-3 0,0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17.6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388 18 8191,'8'-10'0,"-17"2"5063,-15 13-5063,-20 11 2818,10 13-2818,-21 22 1719,16 3-1719,0 10 0,0 5 0,0 23 2771,10-18 1,5 1-2772,15-22 0,4-2 0,-1 45-353,6-40 1,0 1 352,0-3 0,0-2 0,0 31 0,0 15 0,0-27-49,0 8 49,0 3 0,5-28 0,6 3 0,5-20 0,4-6 1193,4-7-1193,0-5 748,6-3-748,0-2 54,0-9-54,-1 0 0,1-5 0,0 0 0,0 0 0,-1 0 0,1-9 0,-5-1 0,4-16 0,-8 1 0,5-12 0,-5 0 0,5-2 0,-8-3 0,8 3 0,-14-4 0,4-7 0,-6 5 0,6-25 0,-4 33 0,3-17 0,-10 39 0,-1 1 0,-4 10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23.7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7872.875"/>
      <inkml:brushProperty name="anchorY" value="-185961.25"/>
      <inkml:brushProperty name="scaleFactor" value="0.5"/>
    </inkml:brush>
  </inkml:definitions>
  <inkml:trace contextRef="#ctx0" brushRef="#br0">3251 56 8191,'-11'-1'0,"-14"3"5063,-6 2-5063,-12 1 2818,11-5-2818,-32 0 1719,20 0-1719,-24 0 0,11 0 0,-2 0 0,-27 0 0,6 0 2975,20 0 0,-1 0-2975,-30 0 0,31 0 0,-2 0 0,9 0 0,0 0 0,-5 0 0,1 0 0,3 0 0,2 0 0,0 0 0,0 0 0,0 0 0,0 0 0,-44 0-241,15 0 241,0 0 0,20 0 0,-7-5 0,2-7 0,14 4 0,2-12 823,12 18-823,2-8 252,12 6-252,0 3 0,6-3 0,0 4 0,-1 0 0,6 0 0,-5 0 0,9 0 0,-8 8 0,7 7 0,-4 10 0,8 25 0,2-15 0,-1 28 0,3-17 0,-3 12 0,5 1 0,0-8 0,-5-1 0,-1-6 0,-4-7 0,-4 2 0,3-14 0,-11-3 0,1-8 0,-9-4 0,0 0 0,-6-5 0,-1 0 0,0-5 0,1 0 0,6 0 0,5 0 0,2-4 0,4-5 0,6-1 0,-5-3 0,9 8 0,-8-3 0,3 3 0,-4 0 0,0-4 0,-1 8 0,-4-3 0,3 4 0,-8 0 0,3 0 0,-11 0 0,5 5 0,0 0 0,3 5 0,8-5 0,1 3 0,2-7 0,8 2 0,-4-3 0,5 0 0,0 0 0,0 0 0,0-3 0,-5-6 0,-6-6 0,-1-9 0,-5-1 0,14 8 0,2 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25.1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62868.1875"/>
      <inkml:brushProperty name="anchorY" value="-197360.375"/>
      <inkml:brushProperty name="scaleFactor" value="0.5"/>
    </inkml:brush>
  </inkml:definitions>
  <inkml:trace contextRef="#ctx0" brushRef="#br0">2445 107 8191,'-28'6'0,"-4"-2"5063,2-4-5063,-14 0 2818,-15 0-2818,-18 0-1409,26 0 0,-3 0 1409,0 0 0,0 0 0,-10-3 0,3 0 4494,-29 1-4494,34-4 0,3-1 0,-20 0 0,23 3 0,-1 0 0,-27-7 0,-6-2 0,8-1 0,1-4 0,6 6 0,-4 5 0,5 2 0,-16 5 0,-3 0 0,1 0-330,-6 0 330,6 0 0,14 4 0,-8 9 0,26 5 6600,-12 1-6600,14-3 62,1-5-62,19-5 495,-2-1-495,19-5 0,-8 0 0,14 0 0,-4 0 0,9-3 0,4-6 0,1 4 0,3-3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26.9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78443.5625"/>
      <inkml:brushProperty name="anchorY" value="-206106.875"/>
      <inkml:brushProperty name="scaleFactor" value="0.5"/>
    </inkml:brush>
  </inkml:definitions>
  <inkml:trace contextRef="#ctx0" brushRef="#br0">3031 8 8191,'-2'-4'0,"-10"0"5063,-17 4-5063,-15 5 0,-3 12 0,-5 8 0,-1 4 0,12-2 2818,-9-11-2818,18-1 1719,-4-9-1719,12-2 6784,5-4-6784,1 0 0,5 0 0,-1 0 0,1 0 0,5 0 0,0 0 0,-1 0 0,1 0 0,-4 0 0,-2 0 0,-4 0 0,-1 0 0,1 0 0,-5 0 0,-2 0 0,-5 0 0,0 0 0,0-4 0,-6 2 0,5-2 0,-11 4 0,11-4 0,-5-2 0,6-4 0,0-5 0,0 4 0,5-7 0,2 8 0,9-3 0,2 4 0,3 5 0,1 0 0,0 4 0,-5 0 0,3 0 0,-7 0 0,4 0 0,-6 0 0,1 0 0,4 0 0,-3 0 0,8 0 0,-8 0 0,7 3 0,-12 3 0,2 7 0,-16 4 0,-3 15 0,-12-2 0,-4 17 0,-15-2 0,-3 8 0,9-14 0,-5 10 0,9-17 0,-4 17 0,-3-11 0,6-1 0,8-4 0,2-9 0,12 3 0,-2-10 0,3 2 0,1-7 0,1 3 0,0-5 0,5 0 0,-5 1 0,6-6 0,0 0 0,-6-1 0,-9 2 0,6 4 0,-4 0 0,13 0 0,0 0 0,0 0 0,5-1 0,2 5 0,5 0 0,0 4 0,3 5 0,-2-3 0,6 3 0,2-5 0,1 0 0,7-4 0,-7-1 0,7-5 0,-6-4 0,6 4 0,-6-7 0,6 6 0,-6-6 0,6 6 0,-6-6 0,6 6 0,-3-2 0,0 3 0,0 0 0,-5 10 0,-4-3 0,2 8 0,-2-5 0,4 0 0,0-4 0,4-1 0,-2-5 0,2-4 0,-3 0 0,3-4 0,1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30.1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88980.84375"/>
      <inkml:brushProperty name="anchorY" value="-215613.89063"/>
      <inkml:brushProperty name="scaleFactor" value="0.5"/>
    </inkml:brush>
  </inkml:definitions>
  <inkml:trace contextRef="#ctx0" brushRef="#br0">2965 764 8191,'-39'18'0,"5"-3"5063,26-15-5063,-4 0 2818,-2 0-2818,-12 0 1719,5-4-1719,-5-1 6784,7-14-6784,1 4 0,-1-8 0,-4 5 0,4 4 0,-9 0 0,8 4 0,1 5 0,-3 1 0,2 4 0,-5 0 0,-4 0 0,-1 0 0,-2 0 0,-16 0 0,9 0 0,-34 0 0,9 11 0,-20-3 0,23 10 0,11-11 0,0-1 0,-4 5 0,5-3 0,-1-2 0,-11 0 0,-7 0 0,1-6 0,15 0 0,2 0 0,7 0 0,5-9 0,8-1 0,6-5 0,10 5 0,2 3 0,-1 2 0,4 0 0,-9 1 0,5 4 0,-6-4 0,-4 3 0,3-3 0,-8 4 0,3 0 0,0-4 0,-3 3 0,3-8 0,-5 8 0,6-8 0,0 4 0,1 0 0,3-3 0,-3 3 0,5 0 0,-1-3 0,6 3 0,-5 0 0,5-3 0,-6 7 0,-4-7 0,3 2 0,-8-8 0,8 0 0,-8-6 0,8 1 0,-3 5 0,5-4 0,-4 4 0,7 1 0,-2 4 0,9 2 0,-5 6 0,0-7 0,-11 7 0,5-7 0,-16 2 0,9-4 0,-16-6 0,-2 4 0,-1-8 0,-12 2 0,12-4 0,-7-7 0,1 5 0,11-3 0,-9 5 0,23 2 0,-4 5 0,12 1 0,4 6 0,8 3 0,12 1 0,2 4 0,9 4 0,-7-3 0,6 7 0,-3-8 0,-1 8 0,0-8 0,-8 10 0,-1 5 0,-3 8 0,0 27 0,0-15 0,6 28 0,5-17 0,24 46 0,-8-25 0,-7-20 0,0-2 0,9 8 0,-6-8 0,3-13 0,-7-9 0,-5-5 0,-2-4 0,-3-1 0,-1-5 0,0-4 0,1 0 0,-5-7 0,-14-7 0,-2-9 0,-13-12 0,4-7 0,-1-5 0,5-7 0,-4-2 0,8-7 0,-4 13 0,6-2 0,6 21 0,-5-7 0,9 3 0,-3 5 0,4-9 0,0 11 0,0-1 0,0 6 0,0 2 0,0 7 0,0-7 0,0 8 0,0-4 0,0 5 0,8 4 0,7-4 0,15 2 0,2-5 0,16-5 0,-9 4 0,18-5 0,-12 1 0,5 4 0,-13-3 0,-6 4 0,-8 2 0,-5 4 0,-4-3 0,-1 7 0,-5-3 0,0 1 0,-3-2 0,-2-3 0,-14 0 0,8 3 0,-9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8:3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288 189 8191,'0'18'0,"0"14"5063,-12 30-5063,-3 17 0,-4-24 0,-4 3-1078,4-5 1,0 2 1077,-8 17 0,1 2 0,6-10 0,1 2 758,-2 18 1,2 2-759,10-9 0,1 0 0,-4 9 0,2 0 0,8-10 0,2-1 0,-4 4 0,1 1 0,2-5 0,2 0 0,-1 6 0,0 0 0,-1 0 0,2-1 0,1-8 0,2-3 0,1-13 0,2-2 0,2 2 0,4-3 3672,17 19-3672,-3 14 0,2-27 0,-12-15 0,2-17 0,-9-9 6039,3-10-6039,-5 1 1366,0-5-1366,0 0 882,5-4-882,-4 0 0,15-15 0,-1-9 0,3-4 0,12-16 0,-4 15 0,13-11 0,-2 11 0,0 6 0,-1 12 0,-7 6 0,5 5 0,-5 0 0,0 9 0,7 9 0,-5 10 0,1 6 0,6 1 0,-14-8 0,12 0 0,-7-11 0,0 0 0,5-11 0,-5 0 0,1-5 0,3 0 0,-8-15 0,11-4 0,-2-27 0,0-3 0,1-19 0,-15 20 0,2-23 0,-2 24 0,-3-20 0,-2 15 0,-2 2 0,-9 7 0,4-7 0,-4-10 0,0 0 0,0-14 0,0 6 0,1-8 0,-6 8 0,4-6 0,-4 6 0,5-7 0,-5-1 0,4 8 0,-10 2 0,5 7 0,-6 0 0,0 1 0,0-1 0,0 0 0,0 1 0,0-1 0,0 0 0,0 7 0,0-5 0,-6 6 0,-5-1 0,-7-5 0,-4 12 0,-5-1 0,-2 2 0,-4 10 0,-7-6 0,-1 6 0,-4 5 0,-7 0 0,7 7 0,-12 4 0,5 2 0,-26 4 0,22 1 0,-8 4 0,28 3 0,6 4 0,6 0 0,0-5 0,6 0 0,-5-9 0,2-5 0,-3-7 0,4-4 0,1 6 0,-1-5 0,2 10 0,3-5 0,-3 10 0,9 1 0,-4 8 0,5 2 0,0 3 0,4 13 0,0 3 0,4 27 0,0-4 0,0-8 0,0-12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31.5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00998.09375"/>
      <inkml:brushProperty name="anchorY" value="-226799.3125"/>
      <inkml:brushProperty name="scaleFactor" value="0.5"/>
    </inkml:brush>
  </inkml:definitions>
  <inkml:trace contextRef="#ctx0" brushRef="#br0">1 0 24575,'0'33'0,"0"4"0,0-17 0,0 5 0,0-6 0,0-7 0,0-4 0,0 4 0,0 1 0,0 15 0,0-2 0,0 16 0,0 2 0,0 1 0,0 12 0,0-18 0,0 3 0,0-17 0,0-6 0,0-6 0,0-5 0,3-4 0,1-4 0,4-4 0,5-9 0,1-1 0,9-5 0,-4 5 0,10-1 0,-10 2 0,10 2 0,-5-3 0,6 4 0,0 0 0,-1 0 0,1 5 0,0-4 0,0 8 0,6-4 0,8 5 0,1 0 0,5 0 0,0 0 0,-5 0 0,12 0 0,-13 0 0,7 0 0,-14-4 0,5-2 0,-11-4 0,5-5 0,-12 4 0,0-7 0,-6 8 0,-5-3 0,0 4 0,-5 5 0,0-4 0,0 7 0,-3-2 0,-1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51.9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5979.75"/>
      <inkml:brushProperty name="anchorY" value="-237926.9375"/>
      <inkml:brushProperty name="scaleFactor" value="0.5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8:38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24575,'7'0'0,"1"0"0,5 0 0,0 0 0,6 0 0,-6 0 0,0 0 0,-5 0 0,0 0 0,-4-7 0,-1 2 0,-6-6 0,-1 3 0,-1 4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8:39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8:40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24575,'0'16'0,"0"-4"0,0 1 0,0-9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8:41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0 0,0 3 0,0 3 0,0 7 0,0-1 0,0 8 0,0 3 0,0 6 0,0 21 0,4-12 0,2 12 0,0-8 0,4 2 0,-8-6 0,3-4 0,-1-17 0,-3-2 0,3-9 0,-4-2 0,0-7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8:43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1 208 24575,'12'0'0,"-1"0"0,-3 0 0,4 0 0,1 0 0,18-8 0,-5-3 0,18-4 0,-13-4 0,11 2 0,-11 1 0,11-4 0,-11 9 0,5-9 0,-6 9 0,-1-4 0,-4 6 0,3 3 0,-3 2 0,5 4 0,0 0 0,-6 0 0,5 0 0,-5 0 0,1 0 0,-2 0 0,0 0 0,-3 0 0,3 0 0,-5 0 0,-4 0 0,-1 4 0,-5-3 0,0 6 0,0-6 0,0 2 0,0-3 0,0 0 0,1 0 0,-2 0 0,2 0 0,3 0 0,-2 0 0,7 0 0,-4 0 0,1 0 0,-1-3 0,-5-2 0,0-3 0,0 3 0,0-2 0,-3 2 0,2 1 0,-6 0 0,3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06.4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1021 8191,'3'0'0,"-1"0"5063,13-8-5063,-1-3 2818,5-12-2818,10-21 1719,-5-3-1719,10-1 6784,-6 5-6784,22 25 0,7 2 0,27 10 0,-33 6 0,3 0-586,4 0 1,2 0 585,8 0 0,1 0 0,1 0 0,-2 0 0,-17 0 0,0 0-222,9 0 1,-2 0 221,23 0 0,14 0 0,-43 0 0,-2 0 0,30 0 0,-25 0 0,0 0 0,25 0 0,13 0 0,-9 0 0,-6 0 0,14 0 0,-6 0 0,9 0 0,-1 0 0,-16-10 0,4-4 0,-14-11 0,0 1 0,-2-6 0,-20 7 0,-3-4 0,-19 12 1143,0 1-1143,-11 5 471,0 1-471,-5 3 0,0-2 0,0 6 0,0-7 0,0 4 0,0-5 0,5 1 0,6-6 0,6-1 0,10-1 0,3-4 0,5 3 0,2-10 0,-2 3 0,2-3 0,0-1 0,-7 6 0,-1-5 0,-1 6 0,-9-4 0,8 4 0,-15 1 0,3 2 0,-5 8 0,-4-3 0,-2 4 0,-3 1 0,-1 0 0,0-1 0,0 5 0,5-8 0,0 6 0,19-12 0,-6 8 0,7-8 0,-10 11 0,-5-5 0,-4 7 0,-1-3 0,-5 3 0,0 1 0,0 1 0,-7 2 0,-24-3 0,-20 4 0,8 0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6T14:39:07.8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24575,'74'0'0,"-30"0"0,13 0 0,3 0-1224,23 0 1224,-26 0 0,1 0 0,0 0 0,-1 0 0,-4 0 0,0 0-3881,9 0 1,-3 0 3880,17 0 1785,10 15-1785,-46 10 0,15 36 0,-24-26 416,7 32-416,-15-42 6784,1 19-6784,15-11 0,8 8 0,7-14 0,7 7 0,5-21 0,2-1 0,16-7 0,2-5-749,8 0 749,-43 0 0,1 0 0,1 1 0,0-2 0,5-4 0,-1-2 0,1-3 0,-1-3 0,-3-3 0,-2-3 0,36-21-320,-6 1 320,-22 4 0,6-1 0,-14 11 0,-2 3 0,-18 16 0,3 2 736,-16 4-736,8 8 333,-11 13-333,1 11 0,-6 11 0,0 0 0,0 8 0,0-6 0,1 27 0,5-16 0,1 12 0,11-11 0,0-6 0,6 3 0,0-2 0,5-11 0,-5-1 0,9-12 0,-11-2 0,2-10 0,-10-2 0,-2-8 0,-5-2 0,0-4 0,1 0 0,-6 0 0,0 0 0,-5 0 0,0-4 0,0-1 0,1-3 0,3-1 0,2 1 0,4-2 0,0 5 0,0-3 0,0 7 0,0-3 0,1 4 0,-6 0 0,0 0 0,-5 0 0,0 0 0,-7-3 0,2 2 0,-6-3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DE0A5-A7A4-EE4C-8379-A70F2092D51E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8FDD8-B3CE-3F4A-A8AA-2A643940430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37896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1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5187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9C33-FF89-EDB6-35AC-807DC8813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16C20-557D-C977-45BD-62652414D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8C245-B48F-8951-05F1-06367A90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970C3-6FF5-A8DC-1996-A85DE2A0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C1900-87CF-B32E-8F37-47D404AF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598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A8251-EC8A-918A-6DB1-B31F4260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DABD5-4CF2-D88B-43E9-3342BE4A5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6CF54-F451-F0E5-AEC3-BCAEACAE8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92D6D-952C-C42E-144B-18ABB53D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E6359-FD73-8512-35A2-5C8D1572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3834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E094C-9315-0796-D5FF-85D7CD379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2414A-A753-B577-BAD2-81415B71E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0ADC2-9229-F23F-03F9-37627E03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55C23-F87C-497F-98FD-BC1F99AB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5032A-0F83-C419-7E2B-6B46AB6D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1937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220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302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433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849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297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2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84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8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48A6-4ED1-AF43-6663-6D7924ED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F6B07-857C-D94A-5751-FE376F8C2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AC141-6D7B-B032-BDE5-EE86B2AD7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E0BC8-21D0-5536-0308-E6BB34D2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EB5A7-B1BC-4B24-2F6A-F9F56E4F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19811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199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57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836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70811" y="2220373"/>
            <a:ext cx="491066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‹#›</a:t>
            </a:fld>
            <a:endParaRPr lang="en-CH" spc="-25" dirty="0"/>
          </a:p>
        </p:txBody>
      </p:sp>
    </p:spTree>
    <p:extLst>
      <p:ext uri="{BB962C8B-B14F-4D97-AF65-F5344CB8AC3E}">
        <p14:creationId xmlns:p14="http://schemas.microsoft.com/office/powerpoint/2010/main" val="3324127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‹#›</a:t>
            </a:fld>
            <a:endParaRPr lang="en-CH" spc="-25" dirty="0"/>
          </a:p>
        </p:txBody>
      </p:sp>
    </p:spTree>
    <p:extLst>
      <p:ext uri="{BB962C8B-B14F-4D97-AF65-F5344CB8AC3E}">
        <p14:creationId xmlns:p14="http://schemas.microsoft.com/office/powerpoint/2010/main" val="128017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854C-6DFF-82B7-7CF2-5FDA9824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26967-22C7-8741-1F41-FC0A16292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12CA-FF27-18D7-7A6B-D7D1BAFF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51D52-18FE-E71A-69CF-D62D583C6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2A450-D1A0-7B0A-E2E4-E844E9A1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7033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36C27-86D3-7B27-E04E-CAD727871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5B043-C418-C20C-7186-40DE39DBF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FF60B-EC45-1552-B6E4-BA2FF76B8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3EB81-7264-759E-4EE2-1626E0A3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6DDC2-4716-DF98-A557-CF5D05B2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2707E-F724-AD62-4279-A6ADABBC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6208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415EB-351B-472A-CADE-181BCAB4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ED553-660C-7758-A4B3-CB7D86636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E9069-9BC0-C121-A11B-BD337AA97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4317C-90E4-35C0-5FC7-017BD20A4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8D477-3740-B720-C0A4-79B5C3515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E3D586-2349-C9F4-6A83-8761D94F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A7B2A-2259-0396-E2A4-84EBE519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55AC5-F73B-CD5E-B1D5-A818A39C7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0666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DB714-A85F-AA0E-E786-137E0D9E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8A915-E415-3977-763A-117AC10B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C41FC-76CE-EC2C-F6AC-2969C2A08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51402-844D-44BE-1D30-0D84C95E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4586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D9EB1-D8AF-AC8B-71DD-D255E2F5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E0CF26-1DAA-8955-6F35-B985D154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6B1B0-F45D-0008-2953-45A95D91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7222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A63B-9E4A-60DD-A461-453D3DC7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8DEB0-70D5-C4C6-0C4D-6106FFBD5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7166A-AAE3-FD7C-17DB-43F6C8BDD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896DC-735C-72DA-2FB1-B70E0E61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63DC8-DFE5-055C-5B9A-6FE4F1945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30885-DCE5-3243-F221-E4A99B7B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3236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364E-E8DE-8C12-8FC9-F0EE7CC9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C9446-D496-8780-2E5A-BE5FC8B64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02811-3ED2-92EF-697D-29F70B880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D4E8E-B877-05BC-527A-FF6ADB09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888D5-C866-6843-415C-71D085B8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AB9E3-BCB5-CCEC-B0B8-4E537508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220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C09DB-0354-7744-D1B3-EDFC6BFAE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C002A-9046-4AF0-A78E-8CE2AB614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19701-267C-E46F-1584-4E166B50B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CD51E-9B73-1342-AE2A-65924944F483}" type="datetimeFigureOut">
              <a:rPr lang="en-CH" smtClean="0"/>
              <a:t>11.04.2025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D4D63-CC71-27A5-15F4-C9135657D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06133-C9EF-D70B-2166-1E3E932E0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A6C5A-A9A2-3943-910A-C80382556D5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0757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C662-5300-E240-947F-67E381AA0401}" type="datetimeFigureOut">
              <a:rPr lang="en-US" smtClean="0"/>
              <a:t>4/11/25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198F8-EA1A-2943-9188-CDB7C7845B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58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71.png"/><Relationship Id="rId21" Type="http://schemas.openxmlformats.org/officeDocument/2006/relationships/image" Target="../media/image62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7" Type="http://schemas.openxmlformats.org/officeDocument/2006/relationships/image" Target="../media/image55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66.png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3.xml"/><Relationship Id="rId11" Type="http://schemas.openxmlformats.org/officeDocument/2006/relationships/image" Target="../media/image5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70.png"/><Relationship Id="rId40" Type="http://schemas.openxmlformats.org/officeDocument/2006/relationships/customXml" Target="../ink/ink20.xml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61.png"/><Relationship Id="rId31" Type="http://schemas.openxmlformats.org/officeDocument/2006/relationships/image" Target="../media/image67.png"/><Relationship Id="rId4" Type="http://schemas.openxmlformats.org/officeDocument/2006/relationships/customXml" Target="../ink/ink2.xml"/><Relationship Id="rId9" Type="http://schemas.openxmlformats.org/officeDocument/2006/relationships/image" Target="../media/image5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65.png"/><Relationship Id="rId30" Type="http://schemas.openxmlformats.org/officeDocument/2006/relationships/customXml" Target="../ink/ink15.xml"/><Relationship Id="rId35" Type="http://schemas.openxmlformats.org/officeDocument/2006/relationships/image" Target="../media/image69.png"/><Relationship Id="rId43" Type="http://schemas.openxmlformats.org/officeDocument/2006/relationships/image" Target="../media/image73.png"/><Relationship Id="rId8" Type="http://schemas.openxmlformats.org/officeDocument/2006/relationships/customXml" Target="../ink/ink4.xml"/><Relationship Id="rId3" Type="http://schemas.openxmlformats.org/officeDocument/2006/relationships/image" Target="../media/image53.png"/><Relationship Id="rId12" Type="http://schemas.openxmlformats.org/officeDocument/2006/relationships/customXml" Target="../ink/ink6.xml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33" Type="http://schemas.openxmlformats.org/officeDocument/2006/relationships/image" Target="../media/image68.png"/><Relationship Id="rId38" Type="http://schemas.openxmlformats.org/officeDocument/2006/relationships/customXml" Target="../ink/ink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sv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17" Type="http://schemas.openxmlformats.org/officeDocument/2006/relationships/image" Target="../media/image92.sv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sv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5.png"/><Relationship Id="rId19" Type="http://schemas.openxmlformats.org/officeDocument/2006/relationships/image" Target="../media/image94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svg"/><Relationship Id="rId22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1DCC4A-D3A9-8C4B-A5B9-8B3B5FCA7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2435347"/>
            <a:ext cx="6400800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srgbClr val="0070C0"/>
                </a:solidFill>
              </a:rPr>
              <a:t>Computational Optical Imaging</a:t>
            </a:r>
          </a:p>
          <a:p>
            <a:pPr>
              <a:buFont typeface="Arial" charset="0"/>
              <a:buNone/>
              <a:defRPr/>
            </a:pPr>
            <a:r>
              <a:rPr lang="en-US" dirty="0"/>
              <a:t>Lecture 8</a:t>
            </a:r>
          </a:p>
          <a:p>
            <a:pPr>
              <a:buFont typeface="Arial" charset="0"/>
              <a:buNone/>
              <a:defRPr/>
            </a:pPr>
            <a:r>
              <a:rPr lang="en-US" dirty="0"/>
              <a:t>Phase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27">
            <a:extLst>
              <a:ext uri="{FF2B5EF4-FFF2-40B4-BE49-F238E27FC236}">
                <a16:creationId xmlns:a16="http://schemas.microsoft.com/office/drawing/2014/main" id="{BC7D7101-7A63-5B03-C1FC-3833DE0BF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18161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input</a:t>
            </a:r>
          </a:p>
        </p:txBody>
      </p:sp>
      <p:sp>
        <p:nvSpPr>
          <p:cNvPr id="82946" name="TextBox 28">
            <a:extLst>
              <a:ext uri="{FF2B5EF4-FFF2-40B4-BE49-F238E27FC236}">
                <a16:creationId xmlns:a16="http://schemas.microsoft.com/office/drawing/2014/main" id="{8EFB66F9-978E-6738-3438-3EE2671FD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181610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output</a:t>
            </a:r>
          </a:p>
        </p:txBody>
      </p:sp>
      <p:sp>
        <p:nvSpPr>
          <p:cNvPr id="82947" name="TextBox 29">
            <a:extLst>
              <a:ext uri="{FF2B5EF4-FFF2-40B4-BE49-F238E27FC236}">
                <a16:creationId xmlns:a16="http://schemas.microsoft.com/office/drawing/2014/main" id="{3815E523-2352-1552-7FFD-596C24C8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1816100"/>
            <a:ext cx="332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Amplitude profile</a:t>
            </a:r>
          </a:p>
        </p:txBody>
      </p:sp>
      <p:pic>
        <p:nvPicPr>
          <p:cNvPr id="82948" name="Picture 10" descr="Screen Shot 2013-12-04 at 10.07.06.png">
            <a:extLst>
              <a:ext uri="{FF2B5EF4-FFF2-40B4-BE49-F238E27FC236}">
                <a16:creationId xmlns:a16="http://schemas.microsoft.com/office/drawing/2014/main" id="{9E2BD116-85A5-1B5C-53D9-A98FE09FD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6" y="2403475"/>
            <a:ext cx="22082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11" descr="Screen Shot 2013-12-04 at 10.07.37.png">
            <a:extLst>
              <a:ext uri="{FF2B5EF4-FFF2-40B4-BE49-F238E27FC236}">
                <a16:creationId xmlns:a16="http://schemas.microsoft.com/office/drawing/2014/main" id="{BCCAC9C9-4A8A-2622-93AE-898B4BC99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403475"/>
            <a:ext cx="3321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12" descr="Screen Shot 2013-12-04 at 10.07.25.png">
            <a:extLst>
              <a:ext uri="{FF2B5EF4-FFF2-40B4-BE49-F238E27FC236}">
                <a16:creationId xmlns:a16="http://schemas.microsoft.com/office/drawing/2014/main" id="{8269D4E2-ECB3-9158-FA8C-AAAB01019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2403475"/>
            <a:ext cx="21986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Slide Number Placeholder 3">
            <a:extLst>
              <a:ext uri="{FF2B5EF4-FFF2-40B4-BE49-F238E27FC236}">
                <a16:creationId xmlns:a16="http://schemas.microsoft.com/office/drawing/2014/main" id="{5A4295B2-17A6-91E1-908F-4E72E291A8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80600" y="6515100"/>
            <a:ext cx="7874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F4C69F-BED2-A94D-88E8-C3CB84FFB305}" type="slidenum">
              <a:rPr lang="en-US" altLang="en-CH" sz="1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CH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2952" name="Rectangle 4">
            <a:extLst>
              <a:ext uri="{FF2B5EF4-FFF2-40B4-BE49-F238E27FC236}">
                <a16:creationId xmlns:a16="http://schemas.microsoft.com/office/drawing/2014/main" id="{24150310-AFB3-2662-0BB8-F99ACAA3B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CH" dirty="0">
                <a:solidFill>
                  <a:srgbClr val="0070C0"/>
                </a:solidFill>
              </a:rPr>
              <a:t>Phase conjugation: Amplitude only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17">
            <a:extLst>
              <a:ext uri="{FF2B5EF4-FFF2-40B4-BE49-F238E27FC236}">
                <a16:creationId xmlns:a16="http://schemas.microsoft.com/office/drawing/2014/main" id="{36B1810C-BBF0-2901-CA29-A2609600E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71513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input</a:t>
            </a:r>
          </a:p>
        </p:txBody>
      </p:sp>
      <p:sp>
        <p:nvSpPr>
          <p:cNvPr id="83970" name="TextBox 19">
            <a:extLst>
              <a:ext uri="{FF2B5EF4-FFF2-40B4-BE49-F238E27FC236}">
                <a16:creationId xmlns:a16="http://schemas.microsoft.com/office/drawing/2014/main" id="{F615E1E2-1329-0ECB-683B-92255E8B2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671513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output</a:t>
            </a:r>
          </a:p>
        </p:txBody>
      </p:sp>
      <p:sp>
        <p:nvSpPr>
          <p:cNvPr id="83971" name="TextBox 20">
            <a:extLst>
              <a:ext uri="{FF2B5EF4-FFF2-40B4-BE49-F238E27FC236}">
                <a16:creationId xmlns:a16="http://schemas.microsoft.com/office/drawing/2014/main" id="{A7052F80-2830-91F5-3180-29FD34D16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671513"/>
            <a:ext cx="3321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Amplitude profile</a:t>
            </a:r>
          </a:p>
        </p:txBody>
      </p:sp>
      <p:pic>
        <p:nvPicPr>
          <p:cNvPr id="83972" name="Picture 16" descr="Screen Shot 2013-12-04 at 10.10.31.png">
            <a:extLst>
              <a:ext uri="{FF2B5EF4-FFF2-40B4-BE49-F238E27FC236}">
                <a16:creationId xmlns:a16="http://schemas.microsoft.com/office/drawing/2014/main" id="{BA898D90-9B26-16E5-B280-8010D110E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1157288"/>
            <a:ext cx="220821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18" descr="Screen Shot 2013-12-04 at 10.09.56.png">
            <a:extLst>
              <a:ext uri="{FF2B5EF4-FFF2-40B4-BE49-F238E27FC236}">
                <a16:creationId xmlns:a16="http://schemas.microsoft.com/office/drawing/2014/main" id="{0112DB3C-A46C-362D-E216-8328C5607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403475"/>
            <a:ext cx="3321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21" descr="Screen Shot 2013-12-04 at 10.10.19.png">
            <a:extLst>
              <a:ext uri="{FF2B5EF4-FFF2-40B4-BE49-F238E27FC236}">
                <a16:creationId xmlns:a16="http://schemas.microsoft.com/office/drawing/2014/main" id="{30CBB710-A858-5562-E8DF-E4FA6AA6B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6" y="2403475"/>
            <a:ext cx="22018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22" descr="Screen Shot 2013-12-04 at 10.13.10.png">
            <a:extLst>
              <a:ext uri="{FF2B5EF4-FFF2-40B4-BE49-F238E27FC236}">
                <a16:creationId xmlns:a16="http://schemas.microsoft.com/office/drawing/2014/main" id="{AD7B1D01-F632-6FFE-42B2-BD052E4CE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3641725"/>
            <a:ext cx="2208213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Slide Number Placeholder 3">
            <a:extLst>
              <a:ext uri="{FF2B5EF4-FFF2-40B4-BE49-F238E27FC236}">
                <a16:creationId xmlns:a16="http://schemas.microsoft.com/office/drawing/2014/main" id="{48EB4975-A219-8486-6D69-7BF1BD2BF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80600" y="6515100"/>
            <a:ext cx="7874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B38858-9650-104B-B454-23F0A7FDECB2}" type="slidenum">
              <a:rPr lang="en-US" altLang="en-CH" sz="1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CH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3977" name="Rectangle 4">
            <a:extLst>
              <a:ext uri="{FF2B5EF4-FFF2-40B4-BE49-F238E27FC236}">
                <a16:creationId xmlns:a16="http://schemas.microsoft.com/office/drawing/2014/main" id="{9087803F-E14E-CA98-373C-01708A39E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CH" dirty="0">
                <a:solidFill>
                  <a:srgbClr val="0070C0"/>
                </a:solidFill>
              </a:rPr>
              <a:t>Phase conjugation: Phase only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21">
            <a:extLst>
              <a:ext uri="{FF2B5EF4-FFF2-40B4-BE49-F238E27FC236}">
                <a16:creationId xmlns:a16="http://schemas.microsoft.com/office/drawing/2014/main" id="{E72B13B8-9C71-00B8-C51F-921C431A4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71513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input</a:t>
            </a:r>
          </a:p>
        </p:txBody>
      </p:sp>
      <p:sp>
        <p:nvSpPr>
          <p:cNvPr id="84994" name="TextBox 22">
            <a:extLst>
              <a:ext uri="{FF2B5EF4-FFF2-40B4-BE49-F238E27FC236}">
                <a16:creationId xmlns:a16="http://schemas.microsoft.com/office/drawing/2014/main" id="{476F30D1-DC52-D7A9-6015-C0BBDCCB5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671513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output</a:t>
            </a:r>
          </a:p>
        </p:txBody>
      </p:sp>
      <p:sp>
        <p:nvSpPr>
          <p:cNvPr id="84995" name="TextBox 23">
            <a:extLst>
              <a:ext uri="{FF2B5EF4-FFF2-40B4-BE49-F238E27FC236}">
                <a16:creationId xmlns:a16="http://schemas.microsoft.com/office/drawing/2014/main" id="{C643A4E5-0D38-426A-BDC9-DEAEE8807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671513"/>
            <a:ext cx="3321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Amplitude profile</a:t>
            </a:r>
          </a:p>
        </p:txBody>
      </p:sp>
      <p:pic>
        <p:nvPicPr>
          <p:cNvPr id="84996" name="Picture 11" descr="Screen Shot 2013-12-04 at 10.07.06.png">
            <a:extLst>
              <a:ext uri="{FF2B5EF4-FFF2-40B4-BE49-F238E27FC236}">
                <a16:creationId xmlns:a16="http://schemas.microsoft.com/office/drawing/2014/main" id="{40BCB671-CF3D-E1C6-B5E7-BFD6EB985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1157288"/>
            <a:ext cx="220821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12" descr="Screen Shot 2013-12-04 at 10.13.10.png">
            <a:extLst>
              <a:ext uri="{FF2B5EF4-FFF2-40B4-BE49-F238E27FC236}">
                <a16:creationId xmlns:a16="http://schemas.microsoft.com/office/drawing/2014/main" id="{1E7241E6-F915-D859-1FED-EF7A9217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3641725"/>
            <a:ext cx="2208213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17" descr="Screen Shot 2013-12-04 at 10.03.48.png">
            <a:extLst>
              <a:ext uri="{FF2B5EF4-FFF2-40B4-BE49-F238E27FC236}">
                <a16:creationId xmlns:a16="http://schemas.microsoft.com/office/drawing/2014/main" id="{AD2A3015-DFC7-FA10-16A5-65548461A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4" y="2403476"/>
            <a:ext cx="22050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8" descr="Screen Shot 2013-12-04 at 10.15.28.png">
            <a:extLst>
              <a:ext uri="{FF2B5EF4-FFF2-40B4-BE49-F238E27FC236}">
                <a16:creationId xmlns:a16="http://schemas.microsoft.com/office/drawing/2014/main" id="{2806163F-0EBA-85DB-F80E-1CA3072ED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403475"/>
            <a:ext cx="3321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Slide Number Placeholder 3">
            <a:extLst>
              <a:ext uri="{FF2B5EF4-FFF2-40B4-BE49-F238E27FC236}">
                <a16:creationId xmlns:a16="http://schemas.microsoft.com/office/drawing/2014/main" id="{C94ED94C-F30C-51B0-4217-3C294D1877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80600" y="6515100"/>
            <a:ext cx="7874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D9E801-D021-CA4C-B1BC-8BF75C85620B}" type="slidenum">
              <a:rPr lang="en-US" altLang="en-CH" sz="1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CH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5001" name="Rectangle 4">
            <a:extLst>
              <a:ext uri="{FF2B5EF4-FFF2-40B4-BE49-F238E27FC236}">
                <a16:creationId xmlns:a16="http://schemas.microsoft.com/office/drawing/2014/main" id="{DDD1680F-6BE5-CDD5-062A-660F173BB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CH" dirty="0">
                <a:solidFill>
                  <a:srgbClr val="0070C0"/>
                </a:solidFill>
              </a:rPr>
              <a:t>Phase conjugation: Amplitude and Phase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3" descr="Screen Shot 2013-12-03 at 19.50.22.png">
            <a:extLst>
              <a:ext uri="{FF2B5EF4-FFF2-40B4-BE49-F238E27FC236}">
                <a16:creationId xmlns:a16="http://schemas.microsoft.com/office/drawing/2014/main" id="{1A908A9A-D2C1-6877-E456-EB4464AC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74851" y="1157288"/>
            <a:ext cx="220821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14" descr="Screen Shot 2013-12-03 at 20.11.46.png">
            <a:extLst>
              <a:ext uri="{FF2B5EF4-FFF2-40B4-BE49-F238E27FC236}">
                <a16:creationId xmlns:a16="http://schemas.microsoft.com/office/drawing/2014/main" id="{F9D854E9-79FA-53FB-FDD1-06816B663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71676" y="3641725"/>
            <a:ext cx="2208213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15" descr="Screen Shot 2013-12-03 at 20.10.14.png">
            <a:extLst>
              <a:ext uri="{FF2B5EF4-FFF2-40B4-BE49-F238E27FC236}">
                <a16:creationId xmlns:a16="http://schemas.microsoft.com/office/drawing/2014/main" id="{83204988-482B-DEAE-ECE0-0BC05201B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403475"/>
            <a:ext cx="3321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16" descr="Screen Shot 2013-12-03 at 19.50.03.png">
            <a:extLst>
              <a:ext uri="{FF2B5EF4-FFF2-40B4-BE49-F238E27FC236}">
                <a16:creationId xmlns:a16="http://schemas.microsoft.com/office/drawing/2014/main" id="{EEA3B663-A2B0-EA14-E555-067827744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31164" y="2403475"/>
            <a:ext cx="22050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21">
            <a:extLst>
              <a:ext uri="{FF2B5EF4-FFF2-40B4-BE49-F238E27FC236}">
                <a16:creationId xmlns:a16="http://schemas.microsoft.com/office/drawing/2014/main" id="{66B2FF96-17EE-99C8-304D-4A12EBBE7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71513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input</a:t>
            </a:r>
          </a:p>
        </p:txBody>
      </p:sp>
      <p:sp>
        <p:nvSpPr>
          <p:cNvPr id="86022" name="TextBox 22">
            <a:extLst>
              <a:ext uri="{FF2B5EF4-FFF2-40B4-BE49-F238E27FC236}">
                <a16:creationId xmlns:a16="http://schemas.microsoft.com/office/drawing/2014/main" id="{5217133F-A6A0-F472-315C-E68E47F50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671513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output</a:t>
            </a:r>
          </a:p>
        </p:txBody>
      </p:sp>
      <p:sp>
        <p:nvSpPr>
          <p:cNvPr id="86023" name="TextBox 23">
            <a:extLst>
              <a:ext uri="{FF2B5EF4-FFF2-40B4-BE49-F238E27FC236}">
                <a16:creationId xmlns:a16="http://schemas.microsoft.com/office/drawing/2014/main" id="{A1423957-2804-CCD0-AD6D-E111387CE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671513"/>
            <a:ext cx="3321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Amplitude profile</a:t>
            </a:r>
          </a:p>
        </p:txBody>
      </p:sp>
      <p:sp>
        <p:nvSpPr>
          <p:cNvPr id="86024" name="Slide Number Placeholder 3">
            <a:extLst>
              <a:ext uri="{FF2B5EF4-FFF2-40B4-BE49-F238E27FC236}">
                <a16:creationId xmlns:a16="http://schemas.microsoft.com/office/drawing/2014/main" id="{A5A2CCA6-9FAC-F45A-6826-6FEB689B71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80600" y="6515100"/>
            <a:ext cx="7874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FAB4CA-7B16-7A42-A63D-23EA3D6502BE}" type="slidenum">
              <a:rPr lang="en-US" altLang="en-CH" sz="1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CH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6025" name="Rectangle 4">
            <a:extLst>
              <a:ext uri="{FF2B5EF4-FFF2-40B4-BE49-F238E27FC236}">
                <a16:creationId xmlns:a16="http://schemas.microsoft.com/office/drawing/2014/main" id="{1C79B5B4-44BC-1E81-C837-99097CE00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CH" dirty="0">
                <a:solidFill>
                  <a:srgbClr val="0070C0"/>
                </a:solidFill>
              </a:rPr>
              <a:t>Phase conjugation: Newton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DD75-8FC0-F25A-DCF6-C676FF6D1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70C0"/>
                </a:solidFill>
              </a:rPr>
              <a:t>Exercise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7CAEB-FF38-0970-9E11-9826968E0913}"/>
              </a:ext>
            </a:extLst>
          </p:cNvPr>
          <p:cNvSpPr txBox="1"/>
          <p:nvPr/>
        </p:nvSpPr>
        <p:spPr>
          <a:xfrm>
            <a:off x="3703320" y="2148840"/>
            <a:ext cx="479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Phase conjugation throug a random phase mask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8CCF562-D50B-D243-FFF3-20A6E3B22C48}"/>
                  </a:ext>
                </a:extLst>
              </p14:cNvPr>
              <p14:cNvContentPartPr/>
              <p14:nvPr/>
            </p14:nvContentPartPr>
            <p14:xfrm>
              <a:off x="4580370" y="2829150"/>
              <a:ext cx="155160" cy="1909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8CCF562-D50B-D243-FFF3-20A6E3B22C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1730" y="2820150"/>
                <a:ext cx="172800" cy="19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A514B4-0C98-BE15-CE44-04F1C774E4C7}"/>
                  </a:ext>
                </a:extLst>
              </p14:cNvPr>
              <p14:cNvContentPartPr/>
              <p14:nvPr/>
            </p14:nvContentPartPr>
            <p14:xfrm>
              <a:off x="2307690" y="3159630"/>
              <a:ext cx="611640" cy="102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A514B4-0C98-BE15-CE44-04F1C774E4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8690" y="3150990"/>
                <a:ext cx="629280" cy="10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850C5DB-BF89-B51E-C7E9-36CDFA32230D}"/>
                  </a:ext>
                </a:extLst>
              </p14:cNvPr>
              <p14:cNvContentPartPr/>
              <p14:nvPr/>
            </p14:nvContentPartPr>
            <p14:xfrm>
              <a:off x="2452050" y="3575070"/>
              <a:ext cx="39960" cy="14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850C5DB-BF89-B51E-C7E9-36CDFA32230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3410" y="3566070"/>
                <a:ext cx="5760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73EF31-AAFC-035D-F615-32BFAD6ED5E6}"/>
                  </a:ext>
                </a:extLst>
              </p14:cNvPr>
              <p14:cNvContentPartPr/>
              <p14:nvPr/>
            </p14:nvContentPartPr>
            <p14:xfrm>
              <a:off x="2560410" y="357975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73EF31-AAFC-035D-F615-32BFAD6ED5E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1770" y="3570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57FC0B3-168A-6B98-1FF7-9C5F9FDA01B7}"/>
                  </a:ext>
                </a:extLst>
              </p14:cNvPr>
              <p14:cNvContentPartPr/>
              <p14:nvPr/>
            </p14:nvContentPartPr>
            <p14:xfrm>
              <a:off x="2524050" y="3732750"/>
              <a:ext cx="360" cy="18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57FC0B3-168A-6B98-1FF7-9C5F9FDA01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5410" y="3724110"/>
                <a:ext cx="180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97CF809-5FA1-BD7F-7B9D-56AB5CDDA0DD}"/>
                  </a:ext>
                </a:extLst>
              </p14:cNvPr>
              <p14:cNvContentPartPr/>
              <p14:nvPr/>
            </p14:nvContentPartPr>
            <p14:xfrm>
              <a:off x="2524050" y="3750390"/>
              <a:ext cx="15480" cy="22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97CF809-5FA1-BD7F-7B9D-56AB5CDDA0D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15410" y="3741750"/>
                <a:ext cx="331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6CB1A24-35E7-5FC0-CBE8-F3FD7B22EADE}"/>
                  </a:ext>
                </a:extLst>
              </p14:cNvPr>
              <p14:cNvContentPartPr/>
              <p14:nvPr/>
            </p14:nvContentPartPr>
            <p14:xfrm>
              <a:off x="2413890" y="3906990"/>
              <a:ext cx="361800" cy="74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6CB1A24-35E7-5FC0-CBE8-F3FD7B22EAD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05250" y="3898350"/>
                <a:ext cx="3794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89C5FFF-DDB2-87FB-2959-45736F09E4F9}"/>
                  </a:ext>
                </a:extLst>
              </p14:cNvPr>
              <p14:cNvContentPartPr/>
              <p14:nvPr/>
            </p14:nvContentPartPr>
            <p14:xfrm>
              <a:off x="2985570" y="3275910"/>
              <a:ext cx="1323000" cy="367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89C5FFF-DDB2-87FB-2959-45736F09E4F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979450" y="3269790"/>
                <a:ext cx="133524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979DA7B-F6B9-7173-D4C2-2C8A993372C3}"/>
                  </a:ext>
                </a:extLst>
              </p14:cNvPr>
              <p14:cNvContentPartPr/>
              <p14:nvPr/>
            </p14:nvContentPartPr>
            <p14:xfrm>
              <a:off x="3008970" y="3845070"/>
              <a:ext cx="1290960" cy="356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979DA7B-F6B9-7173-D4C2-2C8A993372C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02850" y="3838950"/>
                <a:ext cx="1303200" cy="36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9CF1AB1-E984-CD00-D092-E8198E0D8CEA}"/>
              </a:ext>
            </a:extLst>
          </p:cNvPr>
          <p:cNvGrpSpPr/>
          <p:nvPr/>
        </p:nvGrpSpPr>
        <p:grpSpPr>
          <a:xfrm>
            <a:off x="5005170" y="2385270"/>
            <a:ext cx="2647080" cy="2127240"/>
            <a:chOff x="5005170" y="2385270"/>
            <a:chExt cx="2647080" cy="21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AF4017A-3CE3-3E7D-6688-B3151350F5C7}"/>
                    </a:ext>
                  </a:extLst>
                </p14:cNvPr>
                <p14:cNvContentPartPr/>
                <p14:nvPr/>
              </p14:nvContentPartPr>
              <p14:xfrm>
                <a:off x="5005170" y="3231990"/>
                <a:ext cx="1171800" cy="278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AF4017A-3CE3-3E7D-6688-B3151350F5C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99050" y="3225870"/>
                  <a:ext cx="11840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423B773-A127-D63B-4B05-C99AA73FC238}"/>
                    </a:ext>
                  </a:extLst>
                </p14:cNvPr>
                <p14:cNvContentPartPr/>
                <p14:nvPr/>
              </p14:nvContentPartPr>
              <p14:xfrm>
                <a:off x="5184810" y="3931110"/>
                <a:ext cx="1027440" cy="256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423B773-A127-D63B-4B05-C99AA73FC23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78690" y="3924990"/>
                  <a:ext cx="103968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245147F-D832-D228-B9C2-772D9864C354}"/>
                    </a:ext>
                  </a:extLst>
                </p14:cNvPr>
                <p14:cNvContentPartPr/>
                <p14:nvPr/>
              </p14:nvContentPartPr>
              <p14:xfrm>
                <a:off x="6327810" y="2990790"/>
                <a:ext cx="128880" cy="1521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245147F-D832-D228-B9C2-772D9864C35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321690" y="2984670"/>
                  <a:ext cx="141120" cy="153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9FDF02D-B2EA-108D-0002-08A4CD1814CB}"/>
                    </a:ext>
                  </a:extLst>
                </p14:cNvPr>
                <p14:cNvContentPartPr/>
                <p14:nvPr/>
              </p14:nvContentPartPr>
              <p14:xfrm>
                <a:off x="6287850" y="3040110"/>
                <a:ext cx="433080" cy="1468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9FDF02D-B2EA-108D-0002-08A4CD1814C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81730" y="3033990"/>
                  <a:ext cx="445320" cy="14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5DCC618-82CE-89C5-587A-3C3C802B2E82}"/>
                    </a:ext>
                  </a:extLst>
                </p14:cNvPr>
                <p14:cNvContentPartPr/>
                <p14:nvPr/>
              </p14:nvContentPartPr>
              <p14:xfrm>
                <a:off x="6894450" y="2385270"/>
                <a:ext cx="294120" cy="1003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5DCC618-82CE-89C5-587A-3C3C802B2E8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88330" y="2379150"/>
                  <a:ext cx="306360" cy="10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0CFB9B2-5F3B-35A7-879F-FE235BF03730}"/>
                    </a:ext>
                  </a:extLst>
                </p14:cNvPr>
                <p14:cNvContentPartPr/>
                <p14:nvPr/>
              </p14:nvContentPartPr>
              <p14:xfrm>
                <a:off x="7417890" y="2901870"/>
                <a:ext cx="234360" cy="584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0CFB9B2-5F3B-35A7-879F-FE235BF0373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411770" y="2895750"/>
                  <a:ext cx="246600" cy="59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BD6914F-EFD3-B63D-178D-6F25D867CBA3}"/>
                  </a:ext>
                </a:extLst>
              </p14:cNvPr>
              <p14:cNvContentPartPr/>
              <p14:nvPr/>
            </p14:nvContentPartPr>
            <p14:xfrm>
              <a:off x="4883850" y="4107510"/>
              <a:ext cx="1170360" cy="241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BD6914F-EFD3-B63D-178D-6F25D867CBA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865850" y="4089510"/>
                <a:ext cx="1206000" cy="27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EFB4B09E-7077-4365-9B0F-D61DE57D6C75}"/>
              </a:ext>
            </a:extLst>
          </p:cNvPr>
          <p:cNvGrpSpPr/>
          <p:nvPr/>
        </p:nvGrpSpPr>
        <p:grpSpPr>
          <a:xfrm>
            <a:off x="3278970" y="3202110"/>
            <a:ext cx="2691720" cy="415080"/>
            <a:chOff x="3278970" y="3202110"/>
            <a:chExt cx="2691720" cy="415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2B5A5-74F5-C5D1-9D39-DCE89B89595E}"/>
                    </a:ext>
                  </a:extLst>
                </p14:cNvPr>
                <p14:cNvContentPartPr/>
                <p14:nvPr/>
              </p14:nvContentPartPr>
              <p14:xfrm>
                <a:off x="5090490" y="3318750"/>
                <a:ext cx="880200" cy="42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2B5A5-74F5-C5D1-9D39-DCE89B89595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72850" y="3301110"/>
                  <a:ext cx="9158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9715131-F614-E1C6-9679-0F18CB7880E6}"/>
                    </a:ext>
                  </a:extLst>
                </p14:cNvPr>
                <p14:cNvContentPartPr/>
                <p14:nvPr/>
              </p14:nvContentPartPr>
              <p14:xfrm>
                <a:off x="3278970" y="3202110"/>
                <a:ext cx="1091520" cy="415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9715131-F614-E1C6-9679-0F18CB7880E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60970" y="3184110"/>
                  <a:ext cx="1127160" cy="45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B776CA5-901D-2843-C058-0ED6E95E6A68}"/>
                  </a:ext>
                </a:extLst>
              </p14:cNvPr>
              <p14:cNvContentPartPr/>
              <p14:nvPr/>
            </p14:nvContentPartPr>
            <p14:xfrm>
              <a:off x="3577770" y="4220910"/>
              <a:ext cx="1067760" cy="317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B776CA5-901D-2843-C058-0ED6E95E6A6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559770" y="4202910"/>
                <a:ext cx="110340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D974AD8-0CEF-8976-B6B3-7F2933F000AF}"/>
                  </a:ext>
                </a:extLst>
              </p14:cNvPr>
              <p14:cNvContentPartPr/>
              <p14:nvPr/>
            </p14:nvContentPartPr>
            <p14:xfrm>
              <a:off x="3583890" y="3180870"/>
              <a:ext cx="380880" cy="2059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D974AD8-0CEF-8976-B6B3-7F2933F000A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66250" y="3162870"/>
                <a:ext cx="4165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954CC44-B350-CD64-0359-CFE4B518CF1E}"/>
                  </a:ext>
                </a:extLst>
              </p14:cNvPr>
              <p14:cNvContentPartPr/>
              <p14:nvPr/>
            </p14:nvContentPartPr>
            <p14:xfrm>
              <a:off x="1043730" y="79191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954CC44-B350-CD64-0359-CFE4B518CF1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5730" y="77427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7970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6682700" y="1566140"/>
            <a:ext cx="4910667" cy="14305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95885" rIns="0" bIns="0" rtlCol="0" anchor="ctr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sz="4800" spc="-10" dirty="0">
                <a:solidFill>
                  <a:srgbClr val="0070C0"/>
                </a:solidFill>
              </a:rPr>
              <a:t>Iterative Numerical </a:t>
            </a:r>
            <a:r>
              <a:rPr sz="4800" spc="-20" dirty="0">
                <a:solidFill>
                  <a:srgbClr val="0070C0"/>
                </a:solidFill>
              </a:rPr>
              <a:t>Phase</a:t>
            </a:r>
            <a:r>
              <a:rPr sz="4800" spc="-254" dirty="0">
                <a:solidFill>
                  <a:srgbClr val="0070C0"/>
                </a:solidFill>
              </a:rPr>
              <a:t> </a:t>
            </a:r>
            <a:r>
              <a:rPr sz="4800" spc="-55" dirty="0">
                <a:solidFill>
                  <a:srgbClr val="0070C0"/>
                </a:solidFill>
              </a:rPr>
              <a:t>Retrieval</a:t>
            </a:r>
            <a:endParaRPr sz="4800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1" y="4298441"/>
            <a:ext cx="1781810" cy="901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99"/>
              </a:lnSpc>
              <a:spcBef>
                <a:spcPts val="100"/>
              </a:spcBef>
            </a:pPr>
            <a:r>
              <a:rPr sz="2400" i="1" dirty="0">
                <a:latin typeface="Calibri"/>
                <a:cs typeface="Calibri"/>
              </a:rPr>
              <a:t>Navid</a:t>
            </a:r>
            <a:r>
              <a:rPr sz="2400" i="1" spc="-65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Borhani 04.12.2018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2263" y="1549908"/>
            <a:ext cx="4015740" cy="40645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16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4086" y="367085"/>
            <a:ext cx="10972800" cy="865509"/>
          </a:xfrm>
          <a:prstGeom prst="rect">
            <a:avLst/>
          </a:prstGeom>
        </p:spPr>
        <p:txBody>
          <a:bodyPr vert="horz" wrap="square" lIns="0" tIns="186579" rIns="0" bIns="0" rtlCol="0" anchor="ctr">
            <a:spAutoFit/>
          </a:bodyPr>
          <a:lstStyle/>
          <a:p>
            <a:pPr marL="199390">
              <a:spcBef>
                <a:spcPts val="105"/>
              </a:spcBef>
            </a:pPr>
            <a:r>
              <a:rPr spc="-40" dirty="0">
                <a:solidFill>
                  <a:srgbClr val="0070C0"/>
                </a:solidFill>
              </a:rPr>
              <a:t>Iterative</a:t>
            </a:r>
            <a:r>
              <a:rPr spc="-140" dirty="0">
                <a:solidFill>
                  <a:srgbClr val="0070C0"/>
                </a:solidFill>
              </a:rPr>
              <a:t> </a:t>
            </a:r>
            <a:r>
              <a:rPr spc="-30" dirty="0">
                <a:solidFill>
                  <a:srgbClr val="0070C0"/>
                </a:solidFill>
              </a:rPr>
              <a:t>Numerical</a:t>
            </a:r>
            <a:r>
              <a:rPr spc="-110" dirty="0">
                <a:solidFill>
                  <a:srgbClr val="0070C0"/>
                </a:solidFill>
              </a:rPr>
              <a:t> </a:t>
            </a:r>
            <a:r>
              <a:rPr spc="-10" dirty="0">
                <a:solidFill>
                  <a:srgbClr val="0070C0"/>
                </a:solidFill>
              </a:rPr>
              <a:t>Phase</a:t>
            </a:r>
            <a:r>
              <a:rPr spc="-130" dirty="0">
                <a:solidFill>
                  <a:srgbClr val="0070C0"/>
                </a:solidFill>
              </a:rPr>
              <a:t> </a:t>
            </a:r>
            <a:r>
              <a:rPr spc="-10" dirty="0">
                <a:solidFill>
                  <a:srgbClr val="0070C0"/>
                </a:solidFill>
              </a:rPr>
              <a:t>retrieval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53717" y="1833006"/>
            <a:ext cx="7177405" cy="3497579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240665" indent="-227965">
              <a:spcBef>
                <a:spcPts val="815"/>
              </a:spcBef>
              <a:buFont typeface="Arial"/>
              <a:buChar char="•"/>
              <a:tabLst>
                <a:tab pos="240665" algn="l"/>
              </a:tabLst>
            </a:pPr>
            <a:r>
              <a:rPr sz="2400" spc="-10" dirty="0">
                <a:latin typeface="Calibri"/>
                <a:cs typeface="Calibri"/>
              </a:rPr>
              <a:t>Motivation</a:t>
            </a:r>
            <a:endParaRPr sz="2400">
              <a:latin typeface="Calibri"/>
              <a:cs typeface="Calibri"/>
            </a:endParaRPr>
          </a:p>
          <a:p>
            <a:pPr marL="240029" indent="-227329">
              <a:spcBef>
                <a:spcPts val="720"/>
              </a:spcBef>
              <a:buFont typeface="Arial"/>
              <a:buChar char="•"/>
              <a:tabLst>
                <a:tab pos="240029" algn="l"/>
              </a:tabLst>
            </a:pPr>
            <a:r>
              <a:rPr sz="2400" spc="-10" dirty="0">
                <a:latin typeface="Calibri"/>
                <a:cs typeface="Calibri"/>
              </a:rPr>
              <a:t>Iterative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numerical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phase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retrieval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algorithms</a:t>
            </a:r>
            <a:endParaRPr sz="2400">
              <a:latin typeface="Calibri"/>
              <a:cs typeface="Calibri"/>
            </a:endParaRPr>
          </a:p>
          <a:p>
            <a:pPr marL="697230" marR="5080" lvl="1" indent="-227329">
              <a:lnSpc>
                <a:spcPct val="98800"/>
              </a:lnSpc>
              <a:spcBef>
                <a:spcPts val="240"/>
              </a:spcBef>
              <a:buFont typeface="Arial"/>
              <a:buChar char="•"/>
              <a:tabLst>
                <a:tab pos="927100" algn="l"/>
              </a:tabLst>
            </a:pPr>
            <a:r>
              <a:rPr sz="2400" i="1" spc="-20" dirty="0">
                <a:latin typeface="Calibri"/>
                <a:cs typeface="Calibri"/>
              </a:rPr>
              <a:t>‘Gerchberg-</a:t>
            </a:r>
            <a:r>
              <a:rPr sz="2400" i="1" dirty="0">
                <a:latin typeface="Calibri"/>
                <a:cs typeface="Calibri"/>
              </a:rPr>
              <a:t>Saxton’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error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reduction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algorithm 	Recovers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complex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amplitude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object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from 	</a:t>
            </a:r>
            <a:r>
              <a:rPr sz="2400" dirty="0">
                <a:latin typeface="Calibri"/>
                <a:cs typeface="Calibri"/>
              </a:rPr>
              <a:t>its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intensity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diffracted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image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intensity</a:t>
            </a:r>
            <a:endParaRPr sz="2400">
              <a:latin typeface="Calibri"/>
              <a:cs typeface="Calibri"/>
            </a:endParaRPr>
          </a:p>
          <a:p>
            <a:pPr marL="697230" marR="5080" lvl="1" indent="-227329">
              <a:lnSpc>
                <a:spcPct val="107100"/>
              </a:lnSpc>
              <a:spcBef>
                <a:spcPts val="15"/>
              </a:spcBef>
              <a:buFont typeface="Arial"/>
              <a:buChar char="•"/>
              <a:tabLst>
                <a:tab pos="927100" algn="l"/>
              </a:tabLst>
            </a:pPr>
            <a:r>
              <a:rPr sz="2400" i="1" dirty="0">
                <a:latin typeface="Calibri"/>
                <a:cs typeface="Calibri"/>
              </a:rPr>
              <a:t>‘Fienup</a:t>
            </a:r>
            <a:r>
              <a:rPr sz="2400" i="1" spc="-7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Hybrid</a:t>
            </a:r>
            <a:r>
              <a:rPr sz="2400" i="1" spc="-60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Input-</a:t>
            </a:r>
            <a:r>
              <a:rPr sz="2400" i="1" dirty="0">
                <a:latin typeface="Calibri"/>
                <a:cs typeface="Calibri"/>
              </a:rPr>
              <a:t>Output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HIO’</a:t>
            </a:r>
            <a:r>
              <a:rPr sz="2400" i="1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algorithm</a:t>
            </a:r>
            <a:r>
              <a:rPr sz="2400" spc="600" dirty="0">
                <a:latin typeface="Calibri"/>
                <a:cs typeface="Calibri"/>
              </a:rPr>
              <a:t> 	</a:t>
            </a:r>
            <a:r>
              <a:rPr sz="2400" spc="-10" dirty="0">
                <a:latin typeface="Calibri"/>
                <a:cs typeface="Calibri"/>
              </a:rPr>
              <a:t>Recovers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complex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amplitude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object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from</a:t>
            </a:r>
            <a:endParaRPr sz="2400">
              <a:latin typeface="Calibri"/>
              <a:cs typeface="Calibri"/>
            </a:endParaRPr>
          </a:p>
          <a:p>
            <a:pPr marL="927100" marR="271780">
              <a:lnSpc>
                <a:spcPts val="2590"/>
              </a:lnSpc>
              <a:spcBef>
                <a:spcPts val="40"/>
              </a:spcBef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intensity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diffracted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image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known </a:t>
            </a:r>
            <a:r>
              <a:rPr sz="2400" dirty="0">
                <a:latin typeface="Calibri"/>
                <a:cs typeface="Calibri"/>
              </a:rPr>
              <a:t>object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support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i="1" spc="-20" dirty="0">
                <a:latin typeface="Calibri"/>
                <a:cs typeface="Calibri"/>
              </a:rPr>
              <a:t>Anti-</a:t>
            </a:r>
            <a:r>
              <a:rPr sz="2400" i="1" spc="-10" dirty="0">
                <a:latin typeface="Calibri"/>
                <a:cs typeface="Calibri"/>
              </a:rPr>
              <a:t>holography</a:t>
            </a:r>
            <a:r>
              <a:rPr sz="2400" i="1" spc="-20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technique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3063" y="270645"/>
            <a:ext cx="10972800" cy="1012088"/>
          </a:xfrm>
          <a:prstGeom prst="rect">
            <a:avLst/>
          </a:prstGeom>
        </p:spPr>
        <p:txBody>
          <a:bodyPr vert="horz" wrap="square" lIns="0" tIns="331740" rIns="0" bIns="0" rtlCol="0" anchor="ctr">
            <a:spAutoFit/>
          </a:bodyPr>
          <a:lstStyle/>
          <a:p>
            <a:pPr marL="199390">
              <a:spcBef>
                <a:spcPts val="105"/>
              </a:spcBef>
            </a:pPr>
            <a:r>
              <a:rPr spc="-35" dirty="0">
                <a:solidFill>
                  <a:srgbClr val="0070C0"/>
                </a:solidFill>
              </a:rPr>
              <a:t>Importance</a:t>
            </a:r>
            <a:r>
              <a:rPr spc="-130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of</a:t>
            </a:r>
            <a:r>
              <a:rPr spc="-95" dirty="0">
                <a:solidFill>
                  <a:srgbClr val="0070C0"/>
                </a:solidFill>
              </a:rPr>
              <a:t> </a:t>
            </a:r>
            <a:r>
              <a:rPr spc="-10" dirty="0">
                <a:solidFill>
                  <a:srgbClr val="0070C0"/>
                </a:solidFill>
              </a:rPr>
              <a:t>phase</a:t>
            </a:r>
            <a:r>
              <a:rPr spc="-120" dirty="0">
                <a:solidFill>
                  <a:srgbClr val="0070C0"/>
                </a:solidFill>
              </a:rPr>
              <a:t> </a:t>
            </a:r>
            <a:r>
              <a:rPr spc="-40" dirty="0">
                <a:solidFill>
                  <a:srgbClr val="0070C0"/>
                </a:solidFill>
              </a:rPr>
              <a:t>information</a:t>
            </a:r>
            <a:r>
              <a:rPr spc="-114" dirty="0">
                <a:solidFill>
                  <a:srgbClr val="0070C0"/>
                </a:solidFill>
              </a:rPr>
              <a:t> </a:t>
            </a:r>
            <a:r>
              <a:rPr spc="-50" dirty="0">
                <a:solidFill>
                  <a:srgbClr val="0070C0"/>
                </a:solidFill>
              </a:rPr>
              <a:t>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3359" y="2056040"/>
            <a:ext cx="8291034" cy="34434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2592" y="212773"/>
            <a:ext cx="10972800" cy="1012088"/>
          </a:xfrm>
          <a:prstGeom prst="rect">
            <a:avLst/>
          </a:prstGeom>
        </p:spPr>
        <p:txBody>
          <a:bodyPr vert="horz" wrap="square" lIns="0" tIns="331740" rIns="0" bIns="0" rtlCol="0" anchor="ctr">
            <a:spAutoFit/>
          </a:bodyPr>
          <a:lstStyle/>
          <a:p>
            <a:pPr marL="199390">
              <a:spcBef>
                <a:spcPts val="105"/>
              </a:spcBef>
            </a:pPr>
            <a:r>
              <a:rPr spc="-35" dirty="0">
                <a:solidFill>
                  <a:srgbClr val="0070C0"/>
                </a:solidFill>
              </a:rPr>
              <a:t>Importance</a:t>
            </a:r>
            <a:r>
              <a:rPr spc="-130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of</a:t>
            </a:r>
            <a:r>
              <a:rPr spc="-95" dirty="0">
                <a:solidFill>
                  <a:srgbClr val="0070C0"/>
                </a:solidFill>
              </a:rPr>
              <a:t> </a:t>
            </a:r>
            <a:r>
              <a:rPr spc="-10" dirty="0">
                <a:solidFill>
                  <a:srgbClr val="0070C0"/>
                </a:solidFill>
              </a:rPr>
              <a:t>phase</a:t>
            </a:r>
            <a:r>
              <a:rPr spc="-120" dirty="0">
                <a:solidFill>
                  <a:srgbClr val="0070C0"/>
                </a:solidFill>
              </a:rPr>
              <a:t> </a:t>
            </a:r>
            <a:r>
              <a:rPr spc="-40" dirty="0">
                <a:solidFill>
                  <a:srgbClr val="0070C0"/>
                </a:solidFill>
              </a:rPr>
              <a:t>information</a:t>
            </a:r>
            <a:r>
              <a:rPr spc="-114" dirty="0">
                <a:solidFill>
                  <a:srgbClr val="0070C0"/>
                </a:solidFill>
              </a:rPr>
              <a:t> </a:t>
            </a:r>
            <a:r>
              <a:rPr spc="-25" dirty="0">
                <a:solidFill>
                  <a:srgbClr val="0070C0"/>
                </a:solidFill>
              </a:rPr>
              <a:t>II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22066" y="1430477"/>
            <a:ext cx="55486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i="1" dirty="0">
                <a:latin typeface="Calibri"/>
                <a:cs typeface="Calibri"/>
              </a:rPr>
              <a:t>Are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Lena</a:t>
            </a:r>
            <a:r>
              <a:rPr sz="2800" i="1" spc="-25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and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the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cameraman</a:t>
            </a:r>
            <a:r>
              <a:rPr sz="2800" i="1" spc="-25" dirty="0">
                <a:latin typeface="Calibri"/>
                <a:cs typeface="Calibri"/>
              </a:rPr>
              <a:t> </a:t>
            </a:r>
            <a:r>
              <a:rPr sz="2800" i="1" spc="-10" dirty="0">
                <a:latin typeface="Calibri"/>
                <a:cs typeface="Calibri"/>
              </a:rPr>
              <a:t>related?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50991" y="3810001"/>
            <a:ext cx="899160" cy="276225"/>
            <a:chOff x="4126991" y="3810000"/>
            <a:chExt cx="899160" cy="276225"/>
          </a:xfrm>
        </p:grpSpPr>
        <p:sp>
          <p:nvSpPr>
            <p:cNvPr id="5" name="object 5"/>
            <p:cNvSpPr/>
            <p:nvPr/>
          </p:nvSpPr>
          <p:spPr>
            <a:xfrm>
              <a:off x="4133087" y="3816095"/>
              <a:ext cx="887094" cy="264160"/>
            </a:xfrm>
            <a:custGeom>
              <a:avLst/>
              <a:gdLst/>
              <a:ahLst/>
              <a:cxnLst/>
              <a:rect l="l" t="t" r="r" b="b"/>
              <a:pathLst>
                <a:path w="887095" h="264160">
                  <a:moveTo>
                    <a:pt x="755141" y="0"/>
                  </a:moveTo>
                  <a:lnTo>
                    <a:pt x="755141" y="65912"/>
                  </a:lnTo>
                  <a:lnTo>
                    <a:pt x="0" y="65912"/>
                  </a:lnTo>
                  <a:lnTo>
                    <a:pt x="0" y="197738"/>
                  </a:lnTo>
                  <a:lnTo>
                    <a:pt x="755141" y="197738"/>
                  </a:lnTo>
                  <a:lnTo>
                    <a:pt x="755141" y="263651"/>
                  </a:lnTo>
                  <a:lnTo>
                    <a:pt x="886967" y="131825"/>
                  </a:lnTo>
                  <a:lnTo>
                    <a:pt x="7551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3087" y="3816095"/>
              <a:ext cx="887094" cy="264160"/>
            </a:xfrm>
            <a:custGeom>
              <a:avLst/>
              <a:gdLst/>
              <a:ahLst/>
              <a:cxnLst/>
              <a:rect l="l" t="t" r="r" b="b"/>
              <a:pathLst>
                <a:path w="887095" h="264160">
                  <a:moveTo>
                    <a:pt x="0" y="65912"/>
                  </a:moveTo>
                  <a:lnTo>
                    <a:pt x="755141" y="65912"/>
                  </a:lnTo>
                  <a:lnTo>
                    <a:pt x="755141" y="0"/>
                  </a:lnTo>
                  <a:lnTo>
                    <a:pt x="886967" y="131825"/>
                  </a:lnTo>
                  <a:lnTo>
                    <a:pt x="755141" y="263651"/>
                  </a:lnTo>
                  <a:lnTo>
                    <a:pt x="755141" y="197738"/>
                  </a:lnTo>
                  <a:lnTo>
                    <a:pt x="0" y="197738"/>
                  </a:lnTo>
                  <a:lnTo>
                    <a:pt x="0" y="6591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874511" y="2741117"/>
            <a:ext cx="49657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8000" b="1" spc="-50" dirty="0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sz="8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4100" y="2414017"/>
            <a:ext cx="3005328" cy="300532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2571" y="2414017"/>
            <a:ext cx="3005328" cy="300532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076" y="85451"/>
            <a:ext cx="10972800" cy="1012088"/>
          </a:xfrm>
          <a:prstGeom prst="rect">
            <a:avLst/>
          </a:prstGeom>
        </p:spPr>
        <p:txBody>
          <a:bodyPr vert="horz" wrap="square" lIns="0" tIns="331740" rIns="0" bIns="0" rtlCol="0" anchor="ctr">
            <a:spAutoFit/>
          </a:bodyPr>
          <a:lstStyle/>
          <a:p>
            <a:pPr marL="199390">
              <a:spcBef>
                <a:spcPts val="105"/>
              </a:spcBef>
            </a:pPr>
            <a:r>
              <a:rPr spc="-35" dirty="0">
                <a:solidFill>
                  <a:srgbClr val="0070C0"/>
                </a:solidFill>
              </a:rPr>
              <a:t>Importance</a:t>
            </a:r>
            <a:r>
              <a:rPr spc="-130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of</a:t>
            </a:r>
            <a:r>
              <a:rPr spc="-95" dirty="0">
                <a:solidFill>
                  <a:srgbClr val="0070C0"/>
                </a:solidFill>
              </a:rPr>
              <a:t> </a:t>
            </a:r>
            <a:r>
              <a:rPr spc="-10" dirty="0">
                <a:solidFill>
                  <a:srgbClr val="0070C0"/>
                </a:solidFill>
              </a:rPr>
              <a:t>phase</a:t>
            </a:r>
            <a:r>
              <a:rPr spc="-120" dirty="0">
                <a:solidFill>
                  <a:srgbClr val="0070C0"/>
                </a:solidFill>
              </a:rPr>
              <a:t> </a:t>
            </a:r>
            <a:r>
              <a:rPr spc="-40" dirty="0">
                <a:solidFill>
                  <a:srgbClr val="0070C0"/>
                </a:solidFill>
              </a:rPr>
              <a:t>information</a:t>
            </a:r>
            <a:r>
              <a:rPr spc="-114" dirty="0">
                <a:solidFill>
                  <a:srgbClr val="0070C0"/>
                </a:solidFill>
              </a:rPr>
              <a:t> </a:t>
            </a:r>
            <a:r>
              <a:rPr spc="-25" dirty="0">
                <a:solidFill>
                  <a:srgbClr val="0070C0"/>
                </a:solidFill>
              </a:rPr>
              <a:t>II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22066" y="1430477"/>
            <a:ext cx="55486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i="1" dirty="0">
                <a:latin typeface="Calibri"/>
                <a:cs typeface="Calibri"/>
              </a:rPr>
              <a:t>Are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Lena</a:t>
            </a:r>
            <a:r>
              <a:rPr sz="2800" i="1" spc="-25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and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the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cameraman</a:t>
            </a:r>
            <a:r>
              <a:rPr sz="2800" i="1" spc="-25" dirty="0">
                <a:latin typeface="Calibri"/>
                <a:cs typeface="Calibri"/>
              </a:rPr>
              <a:t> </a:t>
            </a:r>
            <a:r>
              <a:rPr sz="2800" i="1" spc="-10" dirty="0">
                <a:latin typeface="Calibri"/>
                <a:cs typeface="Calibri"/>
              </a:rPr>
              <a:t>related?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50991" y="3810001"/>
            <a:ext cx="899160" cy="276225"/>
            <a:chOff x="4126991" y="3810000"/>
            <a:chExt cx="899160" cy="276225"/>
          </a:xfrm>
        </p:grpSpPr>
        <p:sp>
          <p:nvSpPr>
            <p:cNvPr id="5" name="object 5"/>
            <p:cNvSpPr/>
            <p:nvPr/>
          </p:nvSpPr>
          <p:spPr>
            <a:xfrm>
              <a:off x="4133087" y="3816095"/>
              <a:ext cx="887094" cy="264160"/>
            </a:xfrm>
            <a:custGeom>
              <a:avLst/>
              <a:gdLst/>
              <a:ahLst/>
              <a:cxnLst/>
              <a:rect l="l" t="t" r="r" b="b"/>
              <a:pathLst>
                <a:path w="887095" h="264160">
                  <a:moveTo>
                    <a:pt x="755141" y="0"/>
                  </a:moveTo>
                  <a:lnTo>
                    <a:pt x="755141" y="65912"/>
                  </a:lnTo>
                  <a:lnTo>
                    <a:pt x="0" y="65912"/>
                  </a:lnTo>
                  <a:lnTo>
                    <a:pt x="0" y="197738"/>
                  </a:lnTo>
                  <a:lnTo>
                    <a:pt x="755141" y="197738"/>
                  </a:lnTo>
                  <a:lnTo>
                    <a:pt x="755141" y="263651"/>
                  </a:lnTo>
                  <a:lnTo>
                    <a:pt x="886967" y="131825"/>
                  </a:lnTo>
                  <a:lnTo>
                    <a:pt x="7551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3087" y="3816095"/>
              <a:ext cx="887094" cy="264160"/>
            </a:xfrm>
            <a:custGeom>
              <a:avLst/>
              <a:gdLst/>
              <a:ahLst/>
              <a:cxnLst/>
              <a:rect l="l" t="t" r="r" b="b"/>
              <a:pathLst>
                <a:path w="887095" h="264160">
                  <a:moveTo>
                    <a:pt x="0" y="65912"/>
                  </a:moveTo>
                  <a:lnTo>
                    <a:pt x="755141" y="65912"/>
                  </a:lnTo>
                  <a:lnTo>
                    <a:pt x="755141" y="0"/>
                  </a:lnTo>
                  <a:lnTo>
                    <a:pt x="886967" y="131825"/>
                  </a:lnTo>
                  <a:lnTo>
                    <a:pt x="755141" y="263651"/>
                  </a:lnTo>
                  <a:lnTo>
                    <a:pt x="755141" y="197738"/>
                  </a:lnTo>
                  <a:lnTo>
                    <a:pt x="0" y="197738"/>
                  </a:lnTo>
                  <a:lnTo>
                    <a:pt x="0" y="6591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68874" y="2787141"/>
            <a:ext cx="13074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3670"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Fourier 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Transform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4100" y="2414017"/>
            <a:ext cx="3005328" cy="300532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2571" y="2414017"/>
            <a:ext cx="3005328" cy="30053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537711" y="5819647"/>
            <a:ext cx="30854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Under</a:t>
            </a:r>
            <a:r>
              <a:rPr sz="24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certain</a:t>
            </a:r>
            <a:r>
              <a:rPr sz="240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conditions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493D8-0B70-D20D-7C47-DE2D0134C085}"/>
              </a:ext>
            </a:extLst>
          </p:cNvPr>
          <p:cNvSpPr txBox="1"/>
          <p:nvPr/>
        </p:nvSpPr>
        <p:spPr>
          <a:xfrm>
            <a:off x="536448" y="646176"/>
            <a:ext cx="106436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200" dirty="0">
                <a:solidFill>
                  <a:schemeClr val="accent1"/>
                </a:solidFill>
              </a:rPr>
              <a:t>Outline</a:t>
            </a:r>
          </a:p>
          <a:p>
            <a:pPr algn="ctr"/>
            <a:endParaRPr lang="en-CH" sz="3200" dirty="0"/>
          </a:p>
          <a:p>
            <a:pPr marL="342900" indent="-342900">
              <a:buAutoNum type="arabicPeriod"/>
            </a:pPr>
            <a:r>
              <a:rPr lang="en-CH" sz="3200" dirty="0"/>
              <a:t>The importance of phase</a:t>
            </a:r>
          </a:p>
          <a:p>
            <a:pPr marL="342900" indent="-342900">
              <a:buAutoNum type="arabicPeriod"/>
            </a:pPr>
            <a:r>
              <a:rPr lang="en-CH" sz="3200" dirty="0"/>
              <a:t>Phase conjugation</a:t>
            </a:r>
          </a:p>
          <a:p>
            <a:pPr marL="342900" indent="-342900">
              <a:buAutoNum type="arabicPeriod"/>
            </a:pPr>
            <a:r>
              <a:rPr lang="en-CH" sz="3200" dirty="0">
                <a:solidFill>
                  <a:srgbClr val="FF0000"/>
                </a:solidFill>
              </a:rPr>
              <a:t>Exercise 1: phase conjugation</a:t>
            </a:r>
          </a:p>
          <a:p>
            <a:pPr marL="342900" indent="-342900">
              <a:buAutoNum type="arabicPeriod"/>
            </a:pPr>
            <a:r>
              <a:rPr lang="en-CH" sz="3200" dirty="0"/>
              <a:t>Phase from intensity measurements: Gerchberg-Saxton</a:t>
            </a:r>
          </a:p>
          <a:p>
            <a:pPr marL="342900" indent="-342900">
              <a:buAutoNum type="arabicPeriod"/>
            </a:pPr>
            <a:r>
              <a:rPr lang="en-CH" sz="3200" dirty="0"/>
              <a:t>Phase from intensity measurements: DNN’s </a:t>
            </a:r>
          </a:p>
          <a:p>
            <a:pPr marL="342900" indent="-342900">
              <a:buAutoNum type="arabicPeriod"/>
            </a:pPr>
            <a:r>
              <a:rPr lang="en-CH" sz="3200" dirty="0">
                <a:solidFill>
                  <a:srgbClr val="FF0000"/>
                </a:solidFill>
              </a:rPr>
              <a:t>Exercise 2: Gerchberg-Saxton</a:t>
            </a:r>
          </a:p>
        </p:txBody>
      </p:sp>
    </p:spTree>
    <p:extLst>
      <p:ext uri="{BB962C8B-B14F-4D97-AF65-F5344CB8AC3E}">
        <p14:creationId xmlns:p14="http://schemas.microsoft.com/office/powerpoint/2010/main" val="380475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20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0547" y="356280"/>
            <a:ext cx="10972800" cy="863971"/>
          </a:xfrm>
          <a:prstGeom prst="rect">
            <a:avLst/>
          </a:prstGeom>
        </p:spPr>
        <p:txBody>
          <a:bodyPr vert="horz" wrap="square" lIns="0" tIns="306975" rIns="0" bIns="0" rtlCol="0" anchor="ctr">
            <a:spAutoFit/>
          </a:bodyPr>
          <a:lstStyle/>
          <a:p>
            <a:pPr marL="199390">
              <a:spcBef>
                <a:spcPts val="100"/>
              </a:spcBef>
            </a:pPr>
            <a:r>
              <a:rPr sz="3600" spc="-10" dirty="0">
                <a:solidFill>
                  <a:srgbClr val="0070C0"/>
                </a:solidFill>
              </a:rPr>
              <a:t>Phase</a:t>
            </a:r>
            <a:r>
              <a:rPr sz="3600" spc="-165" dirty="0">
                <a:solidFill>
                  <a:srgbClr val="0070C0"/>
                </a:solidFill>
              </a:rPr>
              <a:t> </a:t>
            </a:r>
            <a:r>
              <a:rPr sz="3600" spc="-35" dirty="0">
                <a:solidFill>
                  <a:srgbClr val="0070C0"/>
                </a:solidFill>
              </a:rPr>
              <a:t>retrieval</a:t>
            </a:r>
            <a:endParaRPr sz="3600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6143" y="1492708"/>
            <a:ext cx="7460615" cy="22358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24485" marR="30480" indent="-287020">
              <a:lnSpc>
                <a:spcPct val="100400"/>
              </a:lnSpc>
              <a:spcBef>
                <a:spcPts val="85"/>
              </a:spcBef>
              <a:buFont typeface="Arial"/>
              <a:buChar char="•"/>
              <a:tabLst>
                <a:tab pos="324485" algn="l"/>
                <a:tab pos="5248910" algn="l"/>
              </a:tabLst>
            </a:pPr>
            <a:r>
              <a:rPr sz="2800" spc="-10" dirty="0">
                <a:latin typeface="Calibri"/>
                <a:cs typeface="Calibri"/>
              </a:rPr>
              <a:t>Measurements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typically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record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i="1" dirty="0">
                <a:solidFill>
                  <a:srgbClr val="FF0000"/>
                </a:solidFill>
                <a:latin typeface="Calibri"/>
                <a:cs typeface="Calibri"/>
              </a:rPr>
              <a:t>intensity</a:t>
            </a:r>
            <a:r>
              <a:rPr sz="2800" i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a </a:t>
            </a:r>
            <a:r>
              <a:rPr sz="2800" dirty="0">
                <a:latin typeface="Calibri"/>
                <a:cs typeface="Calibri"/>
              </a:rPr>
              <a:t>signal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object,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where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intensity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square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signal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amplitude: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i="1" dirty="0">
                <a:latin typeface="Times New Roman"/>
                <a:cs typeface="Times New Roman"/>
              </a:rPr>
              <a:t>I</a:t>
            </a:r>
            <a:r>
              <a:rPr sz="2800" i="1" spc="-1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=</a:t>
            </a:r>
            <a:r>
              <a:rPr sz="2800" i="1" spc="-2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|A.e</a:t>
            </a:r>
            <a:r>
              <a:rPr sz="2800" i="1" spc="-20" dirty="0">
                <a:latin typeface="Times New Roman"/>
                <a:cs typeface="Times New Roman"/>
              </a:rPr>
              <a:t> </a:t>
            </a:r>
            <a:r>
              <a:rPr sz="2775" i="1" spc="-30" baseline="25525" dirty="0">
                <a:latin typeface="Times New Roman"/>
                <a:cs typeface="Times New Roman"/>
              </a:rPr>
              <a:t>i</a:t>
            </a:r>
            <a:r>
              <a:rPr sz="2925" spc="-30" baseline="24216" dirty="0">
                <a:latin typeface="Symbol"/>
                <a:cs typeface="Symbol"/>
              </a:rPr>
              <a:t></a:t>
            </a:r>
            <a:r>
              <a:rPr sz="2800" i="1" spc="-20" dirty="0">
                <a:latin typeface="Times New Roman"/>
                <a:cs typeface="Times New Roman"/>
              </a:rPr>
              <a:t>|</a:t>
            </a:r>
            <a:r>
              <a:rPr sz="2775" i="1" spc="-30" baseline="25525" dirty="0">
                <a:latin typeface="Times New Roman"/>
                <a:cs typeface="Times New Roman"/>
              </a:rPr>
              <a:t>2</a:t>
            </a:r>
            <a:endParaRPr sz="2775" baseline="25525">
              <a:latin typeface="Times New Roman"/>
              <a:cs typeface="Times New Roman"/>
            </a:endParaRPr>
          </a:p>
          <a:p>
            <a:pPr marL="324485" marR="998219" indent="-287020">
              <a:spcBef>
                <a:spcPts val="575"/>
              </a:spcBef>
              <a:buFont typeface="Arial"/>
              <a:buChar char="•"/>
              <a:tabLst>
                <a:tab pos="324485" algn="l"/>
              </a:tabLst>
            </a:pPr>
            <a:r>
              <a:rPr sz="2800" spc="-10" dirty="0">
                <a:latin typeface="Calibri"/>
                <a:cs typeface="Calibri"/>
              </a:rPr>
              <a:t>Therefore,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i="1" dirty="0">
                <a:solidFill>
                  <a:srgbClr val="FF0000"/>
                </a:solidFill>
                <a:latin typeface="Calibri"/>
                <a:cs typeface="Calibri"/>
              </a:rPr>
              <a:t>phase</a:t>
            </a:r>
            <a:r>
              <a:rPr sz="2800"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i="1" dirty="0">
                <a:solidFill>
                  <a:srgbClr val="FF0000"/>
                </a:solidFill>
                <a:latin typeface="Calibri"/>
                <a:cs typeface="Calibri"/>
              </a:rPr>
              <a:t>information</a:t>
            </a:r>
            <a:r>
              <a:rPr sz="2800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i="1" dirty="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sz="2800" i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i="1" dirty="0">
                <a:solidFill>
                  <a:srgbClr val="FF0000"/>
                </a:solidFill>
                <a:latin typeface="Calibri"/>
                <a:cs typeface="Calibri"/>
              </a:rPr>
              <a:t>lost</a:t>
            </a:r>
            <a:r>
              <a:rPr sz="28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during measurement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8850" y="4152138"/>
            <a:ext cx="7724140" cy="17466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68580" algn="ctr">
              <a:lnSpc>
                <a:spcPts val="5555"/>
              </a:lnSpc>
            </a:pPr>
            <a:r>
              <a:rPr sz="4800" spc="-10" dirty="0">
                <a:solidFill>
                  <a:srgbClr val="FF0000"/>
                </a:solidFill>
                <a:latin typeface="Calibri"/>
                <a:cs typeface="Calibri"/>
              </a:rPr>
              <a:t>Motivation</a:t>
            </a:r>
            <a:endParaRPr sz="4800">
              <a:latin typeface="Calibri"/>
              <a:cs typeface="Calibri"/>
            </a:endParaRPr>
          </a:p>
          <a:p>
            <a:pPr marL="156845" marR="225425" algn="ctr">
              <a:spcBef>
                <a:spcPts val="1330"/>
              </a:spcBef>
            </a:pPr>
            <a:r>
              <a:rPr sz="2800" spc="-10" dirty="0">
                <a:latin typeface="Calibri"/>
                <a:cs typeface="Calibri"/>
              </a:rPr>
              <a:t>Recover</a:t>
            </a:r>
            <a:r>
              <a:rPr sz="2800" spc="-114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lost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phase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information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through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optical </a:t>
            </a:r>
            <a:r>
              <a:rPr sz="2800" dirty="0">
                <a:latin typeface="Calibri"/>
                <a:cs typeface="Calibri"/>
              </a:rPr>
              <a:t>and/or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numerical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techniques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972" y="0"/>
            <a:ext cx="10972800" cy="1048713"/>
          </a:xfrm>
          <a:prstGeom prst="rect">
            <a:avLst/>
          </a:prstGeom>
        </p:spPr>
        <p:txBody>
          <a:bodyPr vert="horz" wrap="square" lIns="0" tIns="368011" rIns="0" bIns="0" rtlCol="0" anchor="ctr">
            <a:spAutoFit/>
          </a:bodyPr>
          <a:lstStyle/>
          <a:p>
            <a:pPr marL="199390">
              <a:spcBef>
                <a:spcPts val="105"/>
              </a:spcBef>
            </a:pPr>
            <a:r>
              <a:rPr i="1" spc="-40" dirty="0" err="1">
                <a:solidFill>
                  <a:srgbClr val="0070C0"/>
                </a:solidFill>
                <a:latin typeface="Calibri Light"/>
                <a:cs typeface="Calibri Light"/>
              </a:rPr>
              <a:t>Gerchberg</a:t>
            </a:r>
            <a:r>
              <a:rPr i="1" spc="-40" dirty="0">
                <a:solidFill>
                  <a:srgbClr val="0070C0"/>
                </a:solidFill>
                <a:latin typeface="Calibri Light"/>
                <a:cs typeface="Calibri Light"/>
              </a:rPr>
              <a:t>-</a:t>
            </a:r>
            <a:r>
              <a:rPr i="1" spc="-25" dirty="0">
                <a:solidFill>
                  <a:srgbClr val="0070C0"/>
                </a:solidFill>
                <a:latin typeface="Calibri Light"/>
                <a:cs typeface="Calibri Light"/>
              </a:rPr>
              <a:t>Saxton</a:t>
            </a:r>
            <a:r>
              <a:rPr lang="en-US" i="1" spc="-25" dirty="0">
                <a:solidFill>
                  <a:srgbClr val="0070C0"/>
                </a:solidFill>
                <a:latin typeface="Calibri Light"/>
                <a:cs typeface="Calibri Light"/>
              </a:rPr>
              <a:t> Algorithm </a:t>
            </a:r>
            <a:endParaRPr spc="-50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5667" y="1473200"/>
            <a:ext cx="7637780" cy="473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dirty="0">
                <a:latin typeface="Calibri"/>
                <a:cs typeface="Calibri"/>
              </a:rPr>
              <a:t>Input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images</a:t>
            </a:r>
            <a:r>
              <a:rPr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that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record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intensity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2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complex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fields,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object</a:t>
            </a:r>
            <a:r>
              <a:rPr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25" dirty="0">
                <a:latin typeface="Calibri"/>
                <a:cs typeface="Calibri"/>
              </a:rPr>
              <a:t> the</a:t>
            </a:r>
            <a:endParaRPr>
              <a:latin typeface="Calibri"/>
              <a:cs typeface="Calibri"/>
            </a:endParaRPr>
          </a:p>
          <a:p>
            <a:pPr marL="299085"/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target</a:t>
            </a:r>
            <a:r>
              <a:rPr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fields,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which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are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related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by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FF0000"/>
                </a:solidFill>
                <a:latin typeface="Calibri"/>
                <a:cs typeface="Calibri"/>
              </a:rPr>
              <a:t>complex</a:t>
            </a:r>
            <a:r>
              <a:rPr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linear</a:t>
            </a:r>
            <a:r>
              <a:rPr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reversible</a:t>
            </a:r>
            <a:r>
              <a:rPr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FF0000"/>
                </a:solidFill>
                <a:latin typeface="Calibri"/>
                <a:cs typeface="Calibri"/>
              </a:rPr>
              <a:t>transformation</a:t>
            </a:r>
            <a:endParaRPr>
              <a:latin typeface="Calibri"/>
              <a:cs typeface="Calibri"/>
            </a:endParaRPr>
          </a:p>
          <a:p>
            <a:pPr marL="299085" indent="-286385">
              <a:spcBef>
                <a:spcPts val="600"/>
              </a:spcBef>
              <a:buFont typeface="Arial"/>
              <a:buChar char="•"/>
              <a:tabLst>
                <a:tab pos="299085" algn="l"/>
              </a:tabLst>
            </a:pPr>
            <a:r>
              <a:rPr dirty="0">
                <a:latin typeface="Calibri"/>
                <a:cs typeface="Calibri"/>
              </a:rPr>
              <a:t>Suitable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transforms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include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Fourier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Fresnel</a:t>
            </a:r>
            <a:endParaRPr>
              <a:latin typeface="Calibri"/>
              <a:cs typeface="Calibri"/>
            </a:endParaRPr>
          </a:p>
          <a:p>
            <a:pPr marL="299085" indent="-286385">
              <a:spcBef>
                <a:spcPts val="600"/>
              </a:spcBef>
              <a:buFont typeface="Arial"/>
              <a:buChar char="•"/>
              <a:tabLst>
                <a:tab pos="299085" algn="l"/>
              </a:tabLst>
            </a:pPr>
            <a:r>
              <a:rPr dirty="0">
                <a:latin typeface="Calibri"/>
                <a:cs typeface="Calibri"/>
              </a:rPr>
              <a:t>The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i="1" spc="-10" dirty="0">
                <a:latin typeface="Calibri"/>
                <a:cs typeface="Calibri"/>
              </a:rPr>
              <a:t>‘Gerchberg-</a:t>
            </a:r>
            <a:r>
              <a:rPr i="1" dirty="0">
                <a:latin typeface="Calibri"/>
                <a:cs typeface="Calibri"/>
              </a:rPr>
              <a:t>Saxton’</a:t>
            </a:r>
            <a:r>
              <a:rPr i="1"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algorithm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iterative</a:t>
            </a:r>
            <a:r>
              <a:rPr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error</a:t>
            </a:r>
            <a:r>
              <a:rPr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reduction</a:t>
            </a:r>
            <a:r>
              <a:rPr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technique</a:t>
            </a:r>
            <a:endParaRPr>
              <a:latin typeface="Calibri"/>
              <a:cs typeface="Calibri"/>
            </a:endParaRPr>
          </a:p>
          <a:p>
            <a:pPr marL="299085" marR="5080" indent="-287020">
              <a:spcBef>
                <a:spcPts val="600"/>
              </a:spcBef>
              <a:buFont typeface="Arial"/>
              <a:buChar char="•"/>
              <a:tabLst>
                <a:tab pos="299085" algn="l"/>
              </a:tabLst>
            </a:pPr>
            <a:r>
              <a:rPr dirty="0">
                <a:latin typeface="Calibri"/>
                <a:cs typeface="Calibri"/>
              </a:rPr>
              <a:t>After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initial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guess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for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phase,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projected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to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target </a:t>
            </a:r>
            <a:r>
              <a:rPr dirty="0">
                <a:latin typeface="Calibri"/>
                <a:cs typeface="Calibri"/>
              </a:rPr>
              <a:t>domain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with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forward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transform,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where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its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amplitude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constrained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to </a:t>
            </a:r>
            <a:r>
              <a:rPr dirty="0">
                <a:latin typeface="Calibri"/>
                <a:cs typeface="Calibri"/>
              </a:rPr>
              <a:t>equal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recorded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target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intensity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whilst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estimated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phase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retained</a:t>
            </a:r>
            <a:endParaRPr>
              <a:latin typeface="Calibri"/>
              <a:cs typeface="Calibri"/>
            </a:endParaRPr>
          </a:p>
          <a:p>
            <a:pPr marL="299085" marR="74930" indent="-287020">
              <a:spcBef>
                <a:spcPts val="605"/>
              </a:spcBef>
              <a:buFont typeface="Arial"/>
              <a:buChar char="•"/>
              <a:tabLst>
                <a:tab pos="299085" algn="l"/>
              </a:tabLst>
            </a:pPr>
            <a:r>
              <a:rPr dirty="0">
                <a:latin typeface="Calibri"/>
                <a:cs typeface="Calibri"/>
              </a:rPr>
              <a:t>The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resulting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estimated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complex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target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projected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back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to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object </a:t>
            </a:r>
            <a:r>
              <a:rPr dirty="0">
                <a:latin typeface="Calibri"/>
                <a:cs typeface="Calibri"/>
              </a:rPr>
              <a:t>domain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with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inverse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transform,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where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its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amplitude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constrained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to </a:t>
            </a:r>
            <a:r>
              <a:rPr dirty="0">
                <a:latin typeface="Calibri"/>
                <a:cs typeface="Calibri"/>
              </a:rPr>
              <a:t>equal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recorded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intensity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whilst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estimated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phase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retained</a:t>
            </a:r>
            <a:endParaRPr>
              <a:latin typeface="Calibri"/>
              <a:cs typeface="Calibri"/>
            </a:endParaRPr>
          </a:p>
          <a:p>
            <a:pPr marL="299085" marR="37465" indent="-287020">
              <a:spcBef>
                <a:spcPts val="600"/>
              </a:spcBef>
              <a:buFont typeface="Arial"/>
              <a:buChar char="•"/>
              <a:tabLst>
                <a:tab pos="299085" algn="l"/>
              </a:tabLst>
            </a:pPr>
            <a:r>
              <a:rPr dirty="0">
                <a:latin typeface="Calibri"/>
                <a:cs typeface="Calibri"/>
              </a:rPr>
              <a:t>The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iterations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stop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when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mean</a:t>
            </a:r>
            <a:r>
              <a:rPr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square</a:t>
            </a:r>
            <a:r>
              <a:rPr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error</a:t>
            </a:r>
            <a:r>
              <a:rPr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between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estimated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object </a:t>
            </a:r>
            <a:r>
              <a:rPr dirty="0">
                <a:latin typeface="Calibri"/>
                <a:cs typeface="Calibri"/>
              </a:rPr>
              <a:t>intensity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recorded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intensity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below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predefined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threshold, </a:t>
            </a:r>
            <a:r>
              <a:rPr dirty="0">
                <a:latin typeface="Calibri"/>
                <a:cs typeface="Calibri"/>
              </a:rPr>
              <a:t>thus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providing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estimate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complex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target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fields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that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satisfy </a:t>
            </a:r>
            <a:r>
              <a:rPr dirty="0">
                <a:latin typeface="Calibri"/>
                <a:cs typeface="Calibri"/>
              </a:rPr>
              <a:t>both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recorded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intensities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transformation</a:t>
            </a:r>
            <a:endParaRPr>
              <a:latin typeface="Calibri"/>
              <a:cs typeface="Calibri"/>
            </a:endParaRPr>
          </a:p>
          <a:p>
            <a:pPr marL="279400">
              <a:spcBef>
                <a:spcPts val="1689"/>
              </a:spcBef>
            </a:pPr>
            <a:r>
              <a:rPr i="1" dirty="0">
                <a:latin typeface="Calibri"/>
                <a:cs typeface="Calibri"/>
              </a:rPr>
              <a:t>Gerchberg,</a:t>
            </a:r>
            <a:r>
              <a:rPr i="1" spc="-35" dirty="0">
                <a:latin typeface="Calibri"/>
                <a:cs typeface="Calibri"/>
              </a:rPr>
              <a:t> </a:t>
            </a:r>
            <a:r>
              <a:rPr i="1" spc="-65" dirty="0">
                <a:latin typeface="Calibri"/>
                <a:cs typeface="Calibri"/>
              </a:rPr>
              <a:t>R.W.</a:t>
            </a:r>
            <a:r>
              <a:rPr i="1" spc="-4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&amp;</a:t>
            </a:r>
            <a:r>
              <a:rPr i="1" spc="-2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Saxton,</a:t>
            </a:r>
            <a:r>
              <a:rPr i="1" spc="-35" dirty="0">
                <a:latin typeface="Calibri"/>
                <a:cs typeface="Calibri"/>
              </a:rPr>
              <a:t> </a:t>
            </a:r>
            <a:r>
              <a:rPr i="1" spc="-50" dirty="0">
                <a:latin typeface="Calibri"/>
                <a:cs typeface="Calibri"/>
              </a:rPr>
              <a:t>W.O.</a:t>
            </a:r>
            <a:r>
              <a:rPr i="1" spc="-4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(1972)</a:t>
            </a:r>
            <a:r>
              <a:rPr i="1" spc="-1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Optik,</a:t>
            </a:r>
            <a:r>
              <a:rPr i="1" spc="-2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35,</a:t>
            </a:r>
            <a:r>
              <a:rPr i="1" spc="-35" dirty="0">
                <a:latin typeface="Calibri"/>
                <a:cs typeface="Calibri"/>
              </a:rPr>
              <a:t> </a:t>
            </a:r>
            <a:r>
              <a:rPr i="1" spc="-10" dirty="0">
                <a:latin typeface="Calibri"/>
                <a:cs typeface="Calibri"/>
              </a:rPr>
              <a:t>237-</a:t>
            </a:r>
            <a:r>
              <a:rPr i="1" spc="-25" dirty="0">
                <a:latin typeface="Calibri"/>
                <a:cs typeface="Calibri"/>
              </a:rPr>
              <a:t>246</a:t>
            </a:r>
            <a:endParaRPr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37994" y="2830829"/>
            <a:ext cx="0" cy="1671320"/>
          </a:xfrm>
          <a:custGeom>
            <a:avLst/>
            <a:gdLst/>
            <a:ahLst/>
            <a:cxnLst/>
            <a:rect l="l" t="t" r="r" b="b"/>
            <a:pathLst>
              <a:path h="1671320">
                <a:moveTo>
                  <a:pt x="0" y="0"/>
                </a:moveTo>
                <a:lnTo>
                  <a:pt x="0" y="1671193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13483" y="3026610"/>
            <a:ext cx="234038" cy="13214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b="1" dirty="0">
                <a:solidFill>
                  <a:srgbClr val="FF0000"/>
                </a:solidFill>
                <a:latin typeface="Calibri"/>
                <a:cs typeface="Calibri"/>
              </a:rPr>
              <a:t>Iteration</a:t>
            </a:r>
            <a:r>
              <a:rPr b="1" spc="-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b="1" spc="-20" dirty="0">
                <a:solidFill>
                  <a:srgbClr val="FF0000"/>
                </a:solidFill>
                <a:latin typeface="Calibri"/>
                <a:cs typeface="Calibri"/>
              </a:rPr>
              <a:t>loop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2982" y="194914"/>
            <a:ext cx="10972800" cy="1024656"/>
          </a:xfrm>
          <a:prstGeom prst="rect">
            <a:avLst/>
          </a:prstGeom>
        </p:spPr>
        <p:txBody>
          <a:bodyPr vert="horz" wrap="square" lIns="0" tIns="344186" rIns="0" bIns="0" rtlCol="0" anchor="ctr">
            <a:spAutoFit/>
          </a:bodyPr>
          <a:lstStyle/>
          <a:p>
            <a:pPr marL="199390">
              <a:spcBef>
                <a:spcPts val="105"/>
              </a:spcBef>
            </a:pPr>
            <a:r>
              <a:rPr spc="-45" dirty="0">
                <a:solidFill>
                  <a:srgbClr val="0070C0"/>
                </a:solidFill>
              </a:rPr>
              <a:t>‘</a:t>
            </a:r>
            <a:r>
              <a:rPr i="1" spc="-45" dirty="0">
                <a:solidFill>
                  <a:srgbClr val="0070C0"/>
                </a:solidFill>
                <a:latin typeface="Calibri Light"/>
                <a:cs typeface="Calibri Light"/>
              </a:rPr>
              <a:t>Gerchberg-</a:t>
            </a:r>
            <a:r>
              <a:rPr i="1" spc="-30" dirty="0">
                <a:solidFill>
                  <a:srgbClr val="0070C0"/>
                </a:solidFill>
                <a:latin typeface="Calibri Light"/>
                <a:cs typeface="Calibri Light"/>
              </a:rPr>
              <a:t>Saxton</a:t>
            </a:r>
            <a:r>
              <a:rPr spc="-30" dirty="0">
                <a:solidFill>
                  <a:srgbClr val="0070C0"/>
                </a:solidFill>
              </a:rPr>
              <a:t>’</a:t>
            </a:r>
            <a:r>
              <a:rPr spc="-50" dirty="0">
                <a:solidFill>
                  <a:srgbClr val="0070C0"/>
                </a:solidFill>
              </a:rPr>
              <a:t> </a:t>
            </a:r>
            <a:r>
              <a:rPr spc="-25" dirty="0">
                <a:solidFill>
                  <a:srgbClr val="0070C0"/>
                </a:solidFill>
              </a:rPr>
              <a:t>algorithm</a:t>
            </a:r>
            <a:r>
              <a:rPr spc="-75" dirty="0">
                <a:solidFill>
                  <a:srgbClr val="0070C0"/>
                </a:solidFill>
              </a:rPr>
              <a:t> </a:t>
            </a:r>
            <a:r>
              <a:rPr spc="-25" dirty="0">
                <a:solidFill>
                  <a:srgbClr val="0070C0"/>
                </a:solidFill>
              </a:rPr>
              <a:t>II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2696" y="1540764"/>
            <a:ext cx="5728715" cy="43190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005" y="0"/>
            <a:ext cx="10972800" cy="904623"/>
          </a:xfrm>
          <a:prstGeom prst="rect">
            <a:avLst/>
          </a:prstGeom>
        </p:spPr>
        <p:txBody>
          <a:bodyPr vert="horz" wrap="square" lIns="0" tIns="225314" rIns="0" bIns="0" rtlCol="0" anchor="ctr">
            <a:spAutoFit/>
          </a:bodyPr>
          <a:lstStyle/>
          <a:p>
            <a:pPr marL="332105">
              <a:spcBef>
                <a:spcPts val="105"/>
              </a:spcBef>
            </a:pPr>
            <a:r>
              <a:rPr spc="-45" dirty="0">
                <a:solidFill>
                  <a:srgbClr val="0070C0"/>
                </a:solidFill>
              </a:rPr>
              <a:t>‘</a:t>
            </a:r>
            <a:r>
              <a:rPr i="1" spc="-45" dirty="0">
                <a:solidFill>
                  <a:srgbClr val="0070C0"/>
                </a:solidFill>
                <a:latin typeface="Calibri Light"/>
                <a:cs typeface="Calibri Light"/>
              </a:rPr>
              <a:t>Gerchberg-</a:t>
            </a:r>
            <a:r>
              <a:rPr i="1" spc="-30" dirty="0">
                <a:solidFill>
                  <a:srgbClr val="0070C0"/>
                </a:solidFill>
                <a:latin typeface="Calibri Light"/>
                <a:cs typeface="Calibri Light"/>
              </a:rPr>
              <a:t>Saxton</a:t>
            </a:r>
            <a:r>
              <a:rPr spc="-30" dirty="0">
                <a:solidFill>
                  <a:srgbClr val="0070C0"/>
                </a:solidFill>
              </a:rPr>
              <a:t>’</a:t>
            </a:r>
            <a:r>
              <a:rPr spc="-60" dirty="0">
                <a:solidFill>
                  <a:srgbClr val="0070C0"/>
                </a:solidFill>
              </a:rPr>
              <a:t> </a:t>
            </a:r>
            <a:r>
              <a:rPr spc="-25" dirty="0">
                <a:solidFill>
                  <a:srgbClr val="0070C0"/>
                </a:solidFill>
              </a:rPr>
              <a:t>algorithm</a:t>
            </a:r>
            <a:r>
              <a:rPr spc="-95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:</a:t>
            </a:r>
            <a:r>
              <a:rPr spc="-35" dirty="0">
                <a:solidFill>
                  <a:srgbClr val="0070C0"/>
                </a:solidFill>
              </a:rPr>
              <a:t> </a:t>
            </a:r>
            <a:r>
              <a:rPr spc="-10" dirty="0">
                <a:solidFill>
                  <a:srgbClr val="0070C0"/>
                </a:solidFill>
              </a:rPr>
              <a:t>Example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4763" y="1232916"/>
            <a:ext cx="6120384" cy="53568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23</a:t>
            </a:fld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388890"/>
            <a:ext cx="10972800" cy="914497"/>
          </a:xfrm>
          <a:prstGeom prst="rect">
            <a:avLst/>
          </a:prstGeom>
        </p:spPr>
        <p:txBody>
          <a:bodyPr vert="horz" wrap="square" lIns="0" tIns="235093" rIns="0" bIns="0" rtlCol="0" anchor="ctr">
            <a:spAutoFit/>
          </a:bodyPr>
          <a:lstStyle/>
          <a:p>
            <a:pPr marL="231140">
              <a:spcBef>
                <a:spcPts val="105"/>
              </a:spcBef>
            </a:pPr>
            <a:r>
              <a:rPr spc="-45" dirty="0"/>
              <a:t>‘</a:t>
            </a:r>
            <a:r>
              <a:rPr i="1" spc="-45" dirty="0">
                <a:latin typeface="Calibri Light"/>
                <a:cs typeface="Calibri Light"/>
              </a:rPr>
              <a:t>Gerchberg-</a:t>
            </a:r>
            <a:r>
              <a:rPr i="1" spc="-30" dirty="0">
                <a:latin typeface="Calibri Light"/>
                <a:cs typeface="Calibri Light"/>
              </a:rPr>
              <a:t>Saxton</a:t>
            </a:r>
            <a:r>
              <a:rPr spc="-30" dirty="0"/>
              <a:t>’</a:t>
            </a:r>
            <a:r>
              <a:rPr spc="-60" dirty="0"/>
              <a:t> </a:t>
            </a:r>
            <a:r>
              <a:rPr spc="-25" dirty="0"/>
              <a:t>algorithm</a:t>
            </a:r>
            <a:r>
              <a:rPr spc="-95" dirty="0"/>
              <a:t> </a:t>
            </a:r>
            <a:r>
              <a:rPr dirty="0"/>
              <a:t>:</a:t>
            </a:r>
            <a:r>
              <a:rPr spc="-35" dirty="0"/>
              <a:t> </a:t>
            </a:r>
            <a:r>
              <a:rPr spc="-10" dirty="0"/>
              <a:t>Example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4845" y="1424939"/>
            <a:ext cx="4782311" cy="4114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17292" y="5782767"/>
            <a:ext cx="6144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latin typeface="Calibri"/>
                <a:cs typeface="Calibri"/>
              </a:rPr>
              <a:t>Reconstruction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error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converges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monotonically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to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local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minimum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6471" y="-33664"/>
            <a:ext cx="7186295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45" dirty="0"/>
              <a:t>‘</a:t>
            </a:r>
            <a:r>
              <a:rPr i="1" spc="-45" dirty="0" err="1">
                <a:latin typeface="Calibri Light"/>
                <a:cs typeface="Calibri Light"/>
              </a:rPr>
              <a:t>Ger</a:t>
            </a:r>
            <a:r>
              <a:rPr lang="en-US" i="1" spc="-45" dirty="0" err="1"/>
              <a:t>c</a:t>
            </a:r>
            <a:r>
              <a:rPr i="1" spc="-45" dirty="0" err="1">
                <a:latin typeface="Calibri Light"/>
                <a:cs typeface="Calibri Light"/>
              </a:rPr>
              <a:t>hberg</a:t>
            </a:r>
            <a:r>
              <a:rPr i="1" spc="-45" dirty="0">
                <a:latin typeface="Calibri Light"/>
                <a:cs typeface="Calibri Light"/>
              </a:rPr>
              <a:t>-</a:t>
            </a:r>
            <a:r>
              <a:rPr i="1" spc="-30" dirty="0">
                <a:latin typeface="Calibri Light"/>
                <a:cs typeface="Calibri Light"/>
              </a:rPr>
              <a:t>Saxton</a:t>
            </a:r>
            <a:r>
              <a:rPr spc="-30" dirty="0"/>
              <a:t>’</a:t>
            </a:r>
            <a:r>
              <a:rPr spc="-60" dirty="0"/>
              <a:t> </a:t>
            </a:r>
            <a:r>
              <a:rPr spc="-25" dirty="0"/>
              <a:t>algorithm</a:t>
            </a:r>
            <a:r>
              <a:rPr spc="-95" dirty="0"/>
              <a:t> </a:t>
            </a:r>
            <a:r>
              <a:rPr dirty="0"/>
              <a:t>:</a:t>
            </a:r>
            <a:r>
              <a:rPr spc="-35" dirty="0"/>
              <a:t> </a:t>
            </a:r>
            <a:r>
              <a:rPr spc="-10" dirty="0"/>
              <a:t>Cryptography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04681" y="1886649"/>
            <a:ext cx="1646555" cy="3804285"/>
            <a:chOff x="1380680" y="1886648"/>
            <a:chExt cx="1646555" cy="3804285"/>
          </a:xfrm>
        </p:grpSpPr>
        <p:sp>
          <p:nvSpPr>
            <p:cNvPr id="4" name="object 4"/>
            <p:cNvSpPr/>
            <p:nvPr/>
          </p:nvSpPr>
          <p:spPr>
            <a:xfrm>
              <a:off x="1393697" y="4057650"/>
              <a:ext cx="1620520" cy="1620520"/>
            </a:xfrm>
            <a:custGeom>
              <a:avLst/>
              <a:gdLst/>
              <a:ahLst/>
              <a:cxnLst/>
              <a:rect l="l" t="t" r="r" b="b"/>
              <a:pathLst>
                <a:path w="1620520" h="1620520">
                  <a:moveTo>
                    <a:pt x="0" y="1620012"/>
                  </a:moveTo>
                  <a:lnTo>
                    <a:pt x="1620012" y="1620012"/>
                  </a:lnTo>
                  <a:lnTo>
                    <a:pt x="1620012" y="0"/>
                  </a:lnTo>
                  <a:lnTo>
                    <a:pt x="0" y="0"/>
                  </a:lnTo>
                  <a:lnTo>
                    <a:pt x="0" y="162001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93697" y="1899665"/>
              <a:ext cx="1620520" cy="1620520"/>
            </a:xfrm>
            <a:custGeom>
              <a:avLst/>
              <a:gdLst/>
              <a:ahLst/>
              <a:cxnLst/>
              <a:rect l="l" t="t" r="r" b="b"/>
              <a:pathLst>
                <a:path w="1620520" h="1620520">
                  <a:moveTo>
                    <a:pt x="0" y="1620012"/>
                  </a:moveTo>
                  <a:lnTo>
                    <a:pt x="1620012" y="1620012"/>
                  </a:lnTo>
                  <a:lnTo>
                    <a:pt x="1620012" y="0"/>
                  </a:lnTo>
                  <a:lnTo>
                    <a:pt x="0" y="0"/>
                  </a:lnTo>
                  <a:lnTo>
                    <a:pt x="0" y="162001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93214" y="1071753"/>
            <a:ext cx="2840355" cy="675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algn="ctr">
              <a:lnSpc>
                <a:spcPts val="286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0000"/>
                </a:solidFill>
                <a:latin typeface="Calibri"/>
                <a:cs typeface="Calibri"/>
              </a:rPr>
              <a:t>Key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260"/>
              </a:lnSpc>
            </a:pPr>
            <a:r>
              <a:rPr spc="-10" dirty="0">
                <a:latin typeface="Calibri"/>
                <a:cs typeface="Calibri"/>
              </a:rPr>
              <a:t>Retrieved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source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phase:</a:t>
            </a:r>
            <a:r>
              <a:rPr spc="360" dirty="0">
                <a:latin typeface="Calibri"/>
                <a:cs typeface="Calibri"/>
              </a:rPr>
              <a:t> </a:t>
            </a:r>
            <a:r>
              <a:rPr sz="1900" dirty="0">
                <a:latin typeface="Symbol"/>
                <a:cs typeface="Symbol"/>
              </a:rPr>
              <a:t></a:t>
            </a:r>
            <a:r>
              <a:rPr sz="1900" spc="-70" dirty="0">
                <a:latin typeface="Times New Roman"/>
                <a:cs typeface="Times New Roman"/>
              </a:rPr>
              <a:t> </a:t>
            </a:r>
            <a:r>
              <a:rPr i="1" baseline="-20833" dirty="0">
                <a:latin typeface="Calibri"/>
                <a:cs typeface="Calibri"/>
              </a:rPr>
              <a:t>S-</a:t>
            </a:r>
            <a:r>
              <a:rPr i="1" spc="-37" baseline="-20833" dirty="0">
                <a:latin typeface="Calibri"/>
                <a:cs typeface="Calibri"/>
              </a:rPr>
              <a:t>GS</a:t>
            </a:r>
            <a:endParaRPr baseline="-20833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20163" y="5758992"/>
            <a:ext cx="3013710" cy="67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Container</a:t>
            </a:r>
            <a:endParaRPr sz="240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pc="-10" dirty="0">
                <a:latin typeface="Calibri"/>
                <a:cs typeface="Calibri"/>
              </a:rPr>
              <a:t>Recorded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source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amplitude:</a:t>
            </a:r>
            <a:r>
              <a:rPr spc="350" dirty="0">
                <a:latin typeface="Calibri"/>
                <a:cs typeface="Calibri"/>
              </a:rPr>
              <a:t> </a:t>
            </a:r>
            <a:r>
              <a:rPr i="1" spc="-25" dirty="0">
                <a:latin typeface="Times New Roman"/>
                <a:cs typeface="Times New Roman"/>
              </a:rPr>
              <a:t>A</a:t>
            </a:r>
            <a:r>
              <a:rPr i="1" spc="-37" baseline="-20833" dirty="0">
                <a:latin typeface="Times New Roman"/>
                <a:cs typeface="Times New Roman"/>
              </a:rPr>
              <a:t>S</a:t>
            </a:r>
            <a:endParaRPr baseline="-2083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09153" y="3038094"/>
            <a:ext cx="1620520" cy="1620520"/>
          </a:xfrm>
          <a:custGeom>
            <a:avLst/>
            <a:gdLst/>
            <a:ahLst/>
            <a:cxnLst/>
            <a:rect l="l" t="t" r="r" b="b"/>
            <a:pathLst>
              <a:path w="1620520" h="1620520">
                <a:moveTo>
                  <a:pt x="0" y="1620011"/>
                </a:moveTo>
                <a:lnTo>
                  <a:pt x="1620011" y="1620011"/>
                </a:lnTo>
                <a:lnTo>
                  <a:pt x="1620011" y="0"/>
                </a:lnTo>
                <a:lnTo>
                  <a:pt x="0" y="0"/>
                </a:lnTo>
                <a:lnTo>
                  <a:pt x="0" y="1620011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96685" y="4756530"/>
            <a:ext cx="3043555" cy="67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Encrypted</a:t>
            </a:r>
            <a:r>
              <a:rPr sz="2400" b="1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message</a:t>
            </a:r>
            <a:endParaRPr sz="240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pc="-10" dirty="0">
                <a:latin typeface="Calibri"/>
                <a:cs typeface="Calibri"/>
              </a:rPr>
              <a:t>Recovered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target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amplitude:</a:t>
            </a:r>
            <a:r>
              <a:rPr spc="310" dirty="0">
                <a:latin typeface="Calibri"/>
                <a:cs typeface="Calibri"/>
              </a:rPr>
              <a:t> </a:t>
            </a:r>
            <a:r>
              <a:rPr i="1" spc="-25" dirty="0">
                <a:latin typeface="Times New Roman"/>
                <a:cs typeface="Times New Roman"/>
              </a:rPr>
              <a:t>A</a:t>
            </a:r>
            <a:r>
              <a:rPr i="1" spc="-37" baseline="-20833" dirty="0">
                <a:latin typeface="Times New Roman"/>
                <a:cs typeface="Times New Roman"/>
              </a:rPr>
              <a:t>T</a:t>
            </a:r>
            <a:endParaRPr baseline="-2083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84291" y="2942082"/>
            <a:ext cx="594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20" dirty="0">
                <a:solidFill>
                  <a:srgbClr val="4471C4"/>
                </a:solidFill>
                <a:latin typeface="Calibri"/>
                <a:cs typeface="Calibri"/>
              </a:rPr>
              <a:t>Lock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23382" y="3390138"/>
            <a:ext cx="914400" cy="661720"/>
          </a:xfrm>
          <a:prstGeom prst="rect">
            <a:avLst/>
          </a:prstGeom>
          <a:ln w="25907">
            <a:solidFill>
              <a:srgbClr val="4471C4"/>
            </a:solidFill>
          </a:ln>
        </p:spPr>
        <p:txBody>
          <a:bodyPr vert="horz" wrap="square" lIns="0" tIns="228600" rIns="0" bIns="0" rtlCol="0">
            <a:spAutoFit/>
          </a:bodyPr>
          <a:lstStyle/>
          <a:p>
            <a:pPr marL="246379">
              <a:spcBef>
                <a:spcPts val="1800"/>
              </a:spcBef>
            </a:pPr>
            <a:r>
              <a:rPr sz="2800" i="1" spc="-25" dirty="0">
                <a:solidFill>
                  <a:srgbClr val="4471C4"/>
                </a:solidFill>
                <a:latin typeface="Times New Roman"/>
                <a:cs typeface="Times New Roman"/>
              </a:rPr>
              <a:t>FT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977896" y="1959864"/>
            <a:ext cx="2745740" cy="3677920"/>
            <a:chOff x="1453896" y="1959864"/>
            <a:chExt cx="2745740" cy="3677920"/>
          </a:xfrm>
        </p:grpSpPr>
        <p:sp>
          <p:nvSpPr>
            <p:cNvPr id="13" name="object 13"/>
            <p:cNvSpPr/>
            <p:nvPr/>
          </p:nvSpPr>
          <p:spPr>
            <a:xfrm>
              <a:off x="3024378" y="2708910"/>
              <a:ext cx="517525" cy="2173605"/>
            </a:xfrm>
            <a:custGeom>
              <a:avLst/>
              <a:gdLst/>
              <a:ahLst/>
              <a:cxnLst/>
              <a:rect l="l" t="t" r="r" b="b"/>
              <a:pathLst>
                <a:path w="517525" h="2173604">
                  <a:moveTo>
                    <a:pt x="0" y="0"/>
                  </a:moveTo>
                  <a:lnTo>
                    <a:pt x="517144" y="0"/>
                  </a:lnTo>
                </a:path>
                <a:path w="517525" h="2173604">
                  <a:moveTo>
                    <a:pt x="0" y="2159508"/>
                  </a:moveTo>
                  <a:lnTo>
                    <a:pt x="517144" y="2173351"/>
                  </a:lnTo>
                </a:path>
                <a:path w="517525" h="2173604">
                  <a:moveTo>
                    <a:pt x="516636" y="0"/>
                  </a:moveTo>
                  <a:lnTo>
                    <a:pt x="516636" y="2172716"/>
                  </a:lnTo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41013" y="3782568"/>
              <a:ext cx="658495" cy="129539"/>
            </a:xfrm>
            <a:custGeom>
              <a:avLst/>
              <a:gdLst/>
              <a:ahLst/>
              <a:cxnLst/>
              <a:rect l="l" t="t" r="r" b="b"/>
              <a:pathLst>
                <a:path w="658495" h="129539">
                  <a:moveTo>
                    <a:pt x="580771" y="64769"/>
                  </a:moveTo>
                  <a:lnTo>
                    <a:pt x="528955" y="129539"/>
                  </a:lnTo>
                  <a:lnTo>
                    <a:pt x="632587" y="77723"/>
                  </a:lnTo>
                  <a:lnTo>
                    <a:pt x="580771" y="77723"/>
                  </a:lnTo>
                  <a:lnTo>
                    <a:pt x="580771" y="64769"/>
                  </a:lnTo>
                  <a:close/>
                </a:path>
                <a:path w="658495" h="129539">
                  <a:moveTo>
                    <a:pt x="570407" y="51815"/>
                  </a:moveTo>
                  <a:lnTo>
                    <a:pt x="0" y="51815"/>
                  </a:lnTo>
                  <a:lnTo>
                    <a:pt x="0" y="77723"/>
                  </a:lnTo>
                  <a:lnTo>
                    <a:pt x="570407" y="77723"/>
                  </a:lnTo>
                  <a:lnTo>
                    <a:pt x="580771" y="64769"/>
                  </a:lnTo>
                  <a:lnTo>
                    <a:pt x="570407" y="51815"/>
                  </a:lnTo>
                  <a:close/>
                </a:path>
                <a:path w="658495" h="129539">
                  <a:moveTo>
                    <a:pt x="632587" y="51815"/>
                  </a:moveTo>
                  <a:lnTo>
                    <a:pt x="580771" y="51815"/>
                  </a:lnTo>
                  <a:lnTo>
                    <a:pt x="580771" y="77723"/>
                  </a:lnTo>
                  <a:lnTo>
                    <a:pt x="632587" y="77723"/>
                  </a:lnTo>
                  <a:lnTo>
                    <a:pt x="658495" y="64769"/>
                  </a:lnTo>
                  <a:lnTo>
                    <a:pt x="632587" y="51815"/>
                  </a:lnTo>
                  <a:close/>
                </a:path>
                <a:path w="658495" h="129539">
                  <a:moveTo>
                    <a:pt x="528955" y="0"/>
                  </a:moveTo>
                  <a:lnTo>
                    <a:pt x="580771" y="64769"/>
                  </a:lnTo>
                  <a:lnTo>
                    <a:pt x="580771" y="51815"/>
                  </a:lnTo>
                  <a:lnTo>
                    <a:pt x="632587" y="51815"/>
                  </a:lnTo>
                  <a:lnTo>
                    <a:pt x="5289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3896" y="1959864"/>
              <a:ext cx="1511808" cy="15118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3896" y="4125468"/>
              <a:ext cx="1511808" cy="1511808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637783" y="3110484"/>
            <a:ext cx="2623185" cy="1500505"/>
            <a:chOff x="5113782" y="3110483"/>
            <a:chExt cx="2623185" cy="1500505"/>
          </a:xfrm>
        </p:grpSpPr>
        <p:sp>
          <p:nvSpPr>
            <p:cNvPr id="18" name="object 18"/>
            <p:cNvSpPr/>
            <p:nvPr/>
          </p:nvSpPr>
          <p:spPr>
            <a:xfrm>
              <a:off x="5113782" y="3782567"/>
              <a:ext cx="1070610" cy="129539"/>
            </a:xfrm>
            <a:custGeom>
              <a:avLst/>
              <a:gdLst/>
              <a:ahLst/>
              <a:cxnLst/>
              <a:rect l="l" t="t" r="r" b="b"/>
              <a:pathLst>
                <a:path w="1070610" h="129539">
                  <a:moveTo>
                    <a:pt x="992758" y="64769"/>
                  </a:moveTo>
                  <a:lnTo>
                    <a:pt x="940942" y="129539"/>
                  </a:lnTo>
                  <a:lnTo>
                    <a:pt x="1044574" y="77723"/>
                  </a:lnTo>
                  <a:lnTo>
                    <a:pt x="992758" y="77723"/>
                  </a:lnTo>
                  <a:lnTo>
                    <a:pt x="992758" y="64769"/>
                  </a:lnTo>
                  <a:close/>
                </a:path>
                <a:path w="1070610" h="129539">
                  <a:moveTo>
                    <a:pt x="982395" y="51815"/>
                  </a:moveTo>
                  <a:lnTo>
                    <a:pt x="0" y="51815"/>
                  </a:lnTo>
                  <a:lnTo>
                    <a:pt x="0" y="77723"/>
                  </a:lnTo>
                  <a:lnTo>
                    <a:pt x="982395" y="77723"/>
                  </a:lnTo>
                  <a:lnTo>
                    <a:pt x="992758" y="64769"/>
                  </a:lnTo>
                  <a:lnTo>
                    <a:pt x="982395" y="51815"/>
                  </a:lnTo>
                  <a:close/>
                </a:path>
                <a:path w="1070610" h="129539">
                  <a:moveTo>
                    <a:pt x="1044574" y="51815"/>
                  </a:moveTo>
                  <a:lnTo>
                    <a:pt x="992758" y="51815"/>
                  </a:lnTo>
                  <a:lnTo>
                    <a:pt x="992758" y="77723"/>
                  </a:lnTo>
                  <a:lnTo>
                    <a:pt x="1044574" y="77723"/>
                  </a:lnTo>
                  <a:lnTo>
                    <a:pt x="1070482" y="64769"/>
                  </a:lnTo>
                  <a:lnTo>
                    <a:pt x="1044574" y="51815"/>
                  </a:lnTo>
                  <a:close/>
                </a:path>
                <a:path w="1070610" h="129539">
                  <a:moveTo>
                    <a:pt x="940942" y="0"/>
                  </a:moveTo>
                  <a:lnTo>
                    <a:pt x="992758" y="64769"/>
                  </a:lnTo>
                  <a:lnTo>
                    <a:pt x="992758" y="51815"/>
                  </a:lnTo>
                  <a:lnTo>
                    <a:pt x="1044574" y="51815"/>
                  </a:lnTo>
                  <a:lnTo>
                    <a:pt x="94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2212" y="3110483"/>
              <a:ext cx="1464563" cy="1499996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0" rIns="0" bIns="0" rtlCol="0" anchor="ctr">
            <a:spAutoFit/>
          </a:bodyPr>
          <a:lstStyle/>
          <a:p>
            <a:pPr marL="12700">
              <a:spcBef>
                <a:spcPts val="1000"/>
              </a:spcBef>
            </a:pPr>
            <a:r>
              <a:rPr i="1" spc="-10" dirty="0">
                <a:latin typeface="Calibri Light"/>
                <a:cs typeface="Calibri Light"/>
              </a:rPr>
              <a:t>‘Fienup</a:t>
            </a:r>
            <a:r>
              <a:rPr i="1" spc="-135" dirty="0">
                <a:latin typeface="Calibri Light"/>
                <a:cs typeface="Calibri Light"/>
              </a:rPr>
              <a:t> </a:t>
            </a:r>
            <a:r>
              <a:rPr i="1" spc="-20" dirty="0">
                <a:latin typeface="Calibri Light"/>
                <a:cs typeface="Calibri Light"/>
              </a:rPr>
              <a:t>Hybrid</a:t>
            </a:r>
            <a:r>
              <a:rPr i="1" spc="-140" dirty="0">
                <a:latin typeface="Calibri Light"/>
                <a:cs typeface="Calibri Light"/>
              </a:rPr>
              <a:t> </a:t>
            </a:r>
            <a:r>
              <a:rPr i="1" spc="-35" dirty="0">
                <a:latin typeface="Calibri Light"/>
                <a:cs typeface="Calibri Light"/>
              </a:rPr>
              <a:t>Input-</a:t>
            </a:r>
            <a:r>
              <a:rPr i="1" dirty="0">
                <a:latin typeface="Calibri Light"/>
                <a:cs typeface="Calibri Light"/>
              </a:rPr>
              <a:t>Output’</a:t>
            </a:r>
            <a:r>
              <a:rPr i="1" spc="-105" dirty="0">
                <a:latin typeface="Calibri Light"/>
                <a:cs typeface="Calibri Light"/>
              </a:rPr>
              <a:t> </a:t>
            </a:r>
            <a:r>
              <a:rPr spc="-25" dirty="0"/>
              <a:t>algorithm</a:t>
            </a:r>
            <a:r>
              <a:rPr spc="-145" dirty="0"/>
              <a:t> </a:t>
            </a:r>
            <a:r>
              <a:rPr spc="-50" dirty="0"/>
              <a:t>I</a:t>
            </a:r>
          </a:p>
          <a:p>
            <a:pPr marR="5080" algn="r">
              <a:spcBef>
                <a:spcPts val="500"/>
              </a:spcBef>
            </a:pPr>
            <a:r>
              <a:rPr sz="1800" dirty="0">
                <a:latin typeface="Calibri"/>
                <a:cs typeface="Calibri"/>
              </a:rPr>
              <a:t>Known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object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support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4454" y="1387551"/>
            <a:ext cx="5589905" cy="2798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229235" indent="-285750" algn="just"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pc="-10" dirty="0">
                <a:latin typeface="Calibri"/>
                <a:cs typeface="Calibri"/>
              </a:rPr>
              <a:t>Recovers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complex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amplitude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from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the 	</a:t>
            </a:r>
            <a:r>
              <a:rPr spc="-10" dirty="0">
                <a:latin typeface="Calibri"/>
                <a:cs typeface="Calibri"/>
              </a:rPr>
              <a:t>recorded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intensity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its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diffracted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image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known 	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support</a:t>
            </a:r>
            <a:endParaRPr>
              <a:latin typeface="Calibri"/>
              <a:cs typeface="Calibri"/>
            </a:endParaRPr>
          </a:p>
          <a:p>
            <a:pPr marL="299085" marR="195580" indent="-287020" algn="just">
              <a:spcBef>
                <a:spcPts val="5"/>
              </a:spcBef>
              <a:buFont typeface="Arial"/>
              <a:buChar char="•"/>
              <a:tabLst>
                <a:tab pos="299085" algn="l"/>
              </a:tabLst>
            </a:pPr>
            <a:r>
              <a:rPr spc="-10" dirty="0">
                <a:latin typeface="Calibri"/>
                <a:cs typeface="Calibri"/>
              </a:rPr>
              <a:t>Iterative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projection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algorithm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based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on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Gerchberg- </a:t>
            </a:r>
            <a:r>
              <a:rPr dirty="0">
                <a:latin typeface="Calibri"/>
                <a:cs typeface="Calibri"/>
              </a:rPr>
              <a:t>Saxton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technique</a:t>
            </a:r>
            <a:endParaRPr>
              <a:latin typeface="Calibri"/>
              <a:cs typeface="Calibri"/>
            </a:endParaRPr>
          </a:p>
          <a:p>
            <a:pPr marL="298450" indent="-285750" algn="just">
              <a:buFont typeface="Arial"/>
              <a:buChar char="•"/>
              <a:tabLst>
                <a:tab pos="298450" algn="l"/>
              </a:tabLst>
            </a:pPr>
            <a:r>
              <a:rPr dirty="0">
                <a:latin typeface="Calibri"/>
                <a:cs typeface="Calibri"/>
              </a:rPr>
              <a:t>The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recorded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target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intensity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still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used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to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constrain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the</a:t>
            </a:r>
            <a:endParaRPr>
              <a:latin typeface="Calibri"/>
              <a:cs typeface="Calibri"/>
            </a:endParaRPr>
          </a:p>
          <a:p>
            <a:pPr marL="299085" algn="just"/>
            <a:r>
              <a:rPr spc="-10" dirty="0">
                <a:latin typeface="Calibri"/>
                <a:cs typeface="Calibri"/>
              </a:rPr>
              <a:t>estimated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Fourier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magnitude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target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plane</a:t>
            </a:r>
            <a:endParaRPr>
              <a:latin typeface="Calibri"/>
              <a:cs typeface="Calibri"/>
            </a:endParaRPr>
          </a:p>
          <a:p>
            <a:pPr marL="299085" marR="653415" indent="-287020">
              <a:lnSpc>
                <a:spcPts val="2180"/>
              </a:lnSpc>
              <a:spcBef>
                <a:spcPts val="55"/>
              </a:spcBef>
              <a:buFont typeface="Arial"/>
              <a:buChar char="•"/>
              <a:tabLst>
                <a:tab pos="299085" algn="l"/>
              </a:tabLst>
            </a:pPr>
            <a:r>
              <a:rPr dirty="0">
                <a:latin typeface="Calibri"/>
                <a:cs typeface="Calibri"/>
              </a:rPr>
              <a:t>Applies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known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object</a:t>
            </a:r>
            <a:r>
              <a:rPr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support</a:t>
            </a:r>
            <a:r>
              <a:rPr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so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that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only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pixels </a:t>
            </a:r>
            <a:r>
              <a:rPr dirty="0">
                <a:latin typeface="Calibri"/>
                <a:cs typeface="Calibri"/>
              </a:rPr>
              <a:t>violating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this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region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are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updated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at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each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iteration</a:t>
            </a:r>
            <a:endParaRPr>
              <a:latin typeface="Calibri"/>
              <a:cs typeface="Calibri"/>
            </a:endParaRPr>
          </a:p>
          <a:p>
            <a:pPr marL="299085" indent="-286385">
              <a:lnSpc>
                <a:spcPts val="2065"/>
              </a:lnSpc>
              <a:buFont typeface="Arial"/>
              <a:buChar char="•"/>
              <a:tabLst>
                <a:tab pos="299085" algn="l"/>
              </a:tabLst>
            </a:pPr>
            <a:r>
              <a:rPr dirty="0">
                <a:latin typeface="Calibri"/>
                <a:cs typeface="Calibri"/>
              </a:rPr>
              <a:t>Uses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feedback</a:t>
            </a:r>
            <a:r>
              <a:rPr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parameter</a:t>
            </a:r>
            <a:r>
              <a:rPr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plane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update:</a:t>
            </a:r>
            <a:endParaRPr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4454" y="4131386"/>
            <a:ext cx="551243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285" indent="-286385">
              <a:spcBef>
                <a:spcPts val="100"/>
              </a:spcBef>
              <a:buFont typeface="Arial"/>
              <a:buChar char="•"/>
              <a:tabLst>
                <a:tab pos="756285" algn="l"/>
              </a:tabLst>
            </a:pPr>
            <a:r>
              <a:rPr dirty="0">
                <a:latin typeface="Calibri"/>
                <a:cs typeface="Calibri"/>
              </a:rPr>
              <a:t>Damps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application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object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support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so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the</a:t>
            </a:r>
            <a:endParaRPr>
              <a:latin typeface="Calibri"/>
              <a:cs typeface="Calibri"/>
            </a:endParaRPr>
          </a:p>
          <a:p>
            <a:pPr marL="756285">
              <a:spcBef>
                <a:spcPts val="5"/>
              </a:spcBef>
            </a:pPr>
            <a:r>
              <a:rPr dirty="0">
                <a:latin typeface="Calibri"/>
                <a:cs typeface="Calibri"/>
              </a:rPr>
              <a:t>solution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does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not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become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unstable</a:t>
            </a:r>
            <a:endParaRPr>
              <a:latin typeface="Calibri"/>
              <a:cs typeface="Calibri"/>
            </a:endParaRPr>
          </a:p>
          <a:p>
            <a:pPr marL="756285" marR="5080" indent="-287020">
              <a:buFont typeface="Arial"/>
              <a:buChar char="•"/>
              <a:tabLst>
                <a:tab pos="756285" algn="l"/>
              </a:tabLst>
            </a:pPr>
            <a:r>
              <a:rPr dirty="0">
                <a:latin typeface="Calibri"/>
                <a:cs typeface="Calibri"/>
              </a:rPr>
              <a:t>Causes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solution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to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oscillate</a:t>
            </a:r>
            <a:r>
              <a:rPr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thus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allowing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it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to </a:t>
            </a:r>
            <a:r>
              <a:rPr dirty="0">
                <a:latin typeface="Calibri"/>
                <a:cs typeface="Calibri"/>
              </a:rPr>
              <a:t>emerge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from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local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minima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so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it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is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more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likely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that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solution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FF0000"/>
                </a:solidFill>
                <a:latin typeface="Calibri"/>
                <a:cs typeface="Calibri"/>
              </a:rPr>
              <a:t>converges</a:t>
            </a:r>
            <a:r>
              <a:rPr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0000"/>
                </a:solidFill>
                <a:latin typeface="Calibri"/>
                <a:cs typeface="Calibri"/>
              </a:rPr>
              <a:t>global</a:t>
            </a:r>
            <a:r>
              <a:rPr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FF0000"/>
                </a:solidFill>
                <a:latin typeface="Calibri"/>
                <a:cs typeface="Calibri"/>
              </a:rPr>
              <a:t>minima</a:t>
            </a:r>
            <a:endParaRPr>
              <a:latin typeface="Calibri"/>
              <a:cs typeface="Calibri"/>
            </a:endParaRPr>
          </a:p>
          <a:p>
            <a:pPr>
              <a:spcBef>
                <a:spcPts val="2120"/>
              </a:spcBef>
            </a:pPr>
            <a:endParaRPr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i="1" dirty="0">
                <a:latin typeface="Calibri"/>
                <a:cs typeface="Calibri"/>
              </a:rPr>
              <a:t>Fienup,</a:t>
            </a:r>
            <a:r>
              <a:rPr i="1" spc="-4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J.R.</a:t>
            </a:r>
            <a:r>
              <a:rPr i="1" spc="-5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(1978)</a:t>
            </a:r>
            <a:r>
              <a:rPr i="1" spc="-3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Optics</a:t>
            </a:r>
            <a:r>
              <a:rPr i="1" spc="-3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Letters,</a:t>
            </a:r>
            <a:r>
              <a:rPr i="1" spc="-2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3,</a:t>
            </a:r>
            <a:r>
              <a:rPr i="1" spc="-4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p27-</a:t>
            </a:r>
            <a:r>
              <a:rPr i="1" spc="-25" dirty="0">
                <a:latin typeface="Calibri"/>
                <a:cs typeface="Calibri"/>
              </a:rPr>
              <a:t>29.</a:t>
            </a:r>
            <a:endParaRPr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5641" y="3378709"/>
            <a:ext cx="505967" cy="23164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906003" y="2794508"/>
            <a:ext cx="2424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Measured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target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intensity</a:t>
            </a:r>
            <a:endParaRPr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392668" y="1280160"/>
            <a:ext cx="1440180" cy="1440180"/>
            <a:chOff x="6868668" y="1280160"/>
            <a:chExt cx="1440180" cy="14401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8668" y="1280160"/>
              <a:ext cx="1440179" cy="14401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4908" y="2386584"/>
              <a:ext cx="667511" cy="304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5764" y="1888236"/>
              <a:ext cx="665987" cy="30480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95717" y="3168396"/>
            <a:ext cx="1440179" cy="144017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8150352" y="4741162"/>
            <a:ext cx="2004060" cy="2117090"/>
            <a:chOff x="6626352" y="4741162"/>
            <a:chExt cx="2004060" cy="211709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6352" y="4741162"/>
              <a:ext cx="2004059" cy="211683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87312" y="6653783"/>
              <a:ext cx="568960" cy="166370"/>
            </a:xfrm>
            <a:custGeom>
              <a:avLst/>
              <a:gdLst/>
              <a:ahLst/>
              <a:cxnLst/>
              <a:rect l="l" t="t" r="r" b="b"/>
              <a:pathLst>
                <a:path w="568959" h="166370">
                  <a:moveTo>
                    <a:pt x="568451" y="0"/>
                  </a:moveTo>
                  <a:lnTo>
                    <a:pt x="0" y="0"/>
                  </a:lnTo>
                  <a:lnTo>
                    <a:pt x="0" y="166116"/>
                  </a:lnTo>
                  <a:lnTo>
                    <a:pt x="568451" y="166116"/>
                  </a:lnTo>
                  <a:lnTo>
                    <a:pt x="5684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333810"/>
            <a:ext cx="10972800" cy="1024656"/>
          </a:xfrm>
          <a:prstGeom prst="rect">
            <a:avLst/>
          </a:prstGeom>
        </p:spPr>
        <p:txBody>
          <a:bodyPr vert="horz" wrap="square" lIns="0" tIns="344186" rIns="0" bIns="0" rtlCol="0" anchor="ctr">
            <a:spAutoFit/>
          </a:bodyPr>
          <a:lstStyle/>
          <a:p>
            <a:pPr marL="199390">
              <a:spcBef>
                <a:spcPts val="105"/>
              </a:spcBef>
            </a:pPr>
            <a:r>
              <a:rPr i="1" spc="-25" dirty="0">
                <a:latin typeface="Calibri Light"/>
                <a:cs typeface="Calibri Light"/>
              </a:rPr>
              <a:t>‘Fienup</a:t>
            </a:r>
            <a:r>
              <a:rPr i="1" spc="-125" dirty="0">
                <a:latin typeface="Calibri Light"/>
                <a:cs typeface="Calibri Light"/>
              </a:rPr>
              <a:t> </a:t>
            </a:r>
            <a:r>
              <a:rPr i="1" spc="-20" dirty="0">
                <a:latin typeface="Calibri Light"/>
                <a:cs typeface="Calibri Light"/>
              </a:rPr>
              <a:t>Hybrid</a:t>
            </a:r>
            <a:r>
              <a:rPr i="1" spc="-125" dirty="0">
                <a:latin typeface="Calibri Light"/>
                <a:cs typeface="Calibri Light"/>
              </a:rPr>
              <a:t> </a:t>
            </a:r>
            <a:r>
              <a:rPr i="1" spc="-40" dirty="0">
                <a:latin typeface="Calibri Light"/>
                <a:cs typeface="Calibri Light"/>
              </a:rPr>
              <a:t>Input-</a:t>
            </a:r>
            <a:r>
              <a:rPr i="1" spc="-10" dirty="0">
                <a:latin typeface="Calibri Light"/>
                <a:cs typeface="Calibri Light"/>
              </a:rPr>
              <a:t>Output’</a:t>
            </a:r>
            <a:r>
              <a:rPr i="1" spc="-90" dirty="0">
                <a:latin typeface="Calibri Light"/>
                <a:cs typeface="Calibri Light"/>
              </a:rPr>
              <a:t> </a:t>
            </a:r>
            <a:r>
              <a:rPr spc="-25" dirty="0"/>
              <a:t>algorithm</a:t>
            </a:r>
            <a:r>
              <a:rPr spc="-130" dirty="0"/>
              <a:t> </a:t>
            </a:r>
            <a:r>
              <a:rPr spc="-25" dirty="0"/>
              <a:t>II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8647" y="1668779"/>
            <a:ext cx="6394704" cy="43205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3453" y="535879"/>
            <a:ext cx="10972800" cy="620519"/>
          </a:xfrm>
          <a:prstGeom prst="rect">
            <a:avLst/>
          </a:prstGeom>
        </p:spPr>
        <p:txBody>
          <a:bodyPr vert="horz" wrap="square" lIns="0" tIns="126838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i="1" spc="-10" dirty="0">
                <a:solidFill>
                  <a:srgbClr val="0070C0"/>
                </a:solidFill>
              </a:rPr>
              <a:t>‘Fienup</a:t>
            </a:r>
            <a:r>
              <a:rPr i="1" spc="-135" dirty="0">
                <a:solidFill>
                  <a:srgbClr val="0070C0"/>
                </a:solidFill>
              </a:rPr>
              <a:t> </a:t>
            </a:r>
            <a:r>
              <a:rPr i="1" dirty="0">
                <a:solidFill>
                  <a:srgbClr val="0070C0"/>
                </a:solidFill>
                <a:latin typeface="Calibri Light"/>
                <a:cs typeface="Calibri Light"/>
              </a:rPr>
              <a:t>HIO’</a:t>
            </a:r>
            <a:r>
              <a:rPr i="1" spc="-110" dirty="0">
                <a:solidFill>
                  <a:srgbClr val="0070C0"/>
                </a:solidFill>
              </a:rPr>
              <a:t> </a:t>
            </a:r>
            <a:r>
              <a:rPr spc="-25" dirty="0">
                <a:solidFill>
                  <a:srgbClr val="0070C0"/>
                </a:solidFill>
              </a:rPr>
              <a:t>algorithm</a:t>
            </a:r>
            <a:r>
              <a:rPr spc="-145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:</a:t>
            </a:r>
            <a:r>
              <a:rPr spc="-85" dirty="0">
                <a:solidFill>
                  <a:srgbClr val="0070C0"/>
                </a:solidFill>
              </a:rPr>
              <a:t> </a:t>
            </a:r>
            <a:r>
              <a:rPr spc="-35" dirty="0">
                <a:solidFill>
                  <a:srgbClr val="0070C0"/>
                </a:solidFill>
              </a:rPr>
              <a:t>Example</a:t>
            </a:r>
            <a:r>
              <a:rPr spc="-130" dirty="0">
                <a:solidFill>
                  <a:srgbClr val="0070C0"/>
                </a:solidFill>
              </a:rPr>
              <a:t> </a:t>
            </a:r>
            <a:r>
              <a:rPr spc="-5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69667" y="2043431"/>
            <a:ext cx="23044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Known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object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support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97574" y="2043431"/>
            <a:ext cx="26943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Measured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target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intensity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3533" y="2511551"/>
            <a:ext cx="2438399" cy="2438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0068" y="2511551"/>
            <a:ext cx="2438399" cy="24384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0261600" y="6460912"/>
            <a:ext cx="2844800" cy="1560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pPr marL="38100">
                <a:lnSpc>
                  <a:spcPts val="1240"/>
                </a:lnSpc>
              </a:pPr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352" y="119207"/>
            <a:ext cx="10972800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>
              <a:spcBef>
                <a:spcPts val="100"/>
              </a:spcBef>
            </a:pPr>
            <a:r>
              <a:rPr i="1" spc="-25" dirty="0">
                <a:solidFill>
                  <a:srgbClr val="0070C0"/>
                </a:solidFill>
                <a:latin typeface="Calibri Light"/>
                <a:cs typeface="Calibri Light"/>
              </a:rPr>
              <a:t>‘Fienup</a:t>
            </a:r>
            <a:r>
              <a:rPr i="1" spc="-125" dirty="0">
                <a:solidFill>
                  <a:srgbClr val="0070C0"/>
                </a:solidFill>
                <a:latin typeface="Calibri Light"/>
                <a:cs typeface="Calibri Light"/>
              </a:rPr>
              <a:t> </a:t>
            </a:r>
            <a:r>
              <a:rPr i="1" dirty="0">
                <a:solidFill>
                  <a:srgbClr val="0070C0"/>
                </a:solidFill>
                <a:latin typeface="Calibri Light"/>
                <a:cs typeface="Calibri Light"/>
              </a:rPr>
              <a:t>HIO’</a:t>
            </a:r>
            <a:r>
              <a:rPr i="1" spc="-95" dirty="0">
                <a:solidFill>
                  <a:srgbClr val="0070C0"/>
                </a:solidFill>
                <a:latin typeface="Calibri Light"/>
                <a:cs typeface="Calibri Light"/>
              </a:rPr>
              <a:t> </a:t>
            </a:r>
            <a:r>
              <a:rPr spc="-25" dirty="0">
                <a:solidFill>
                  <a:srgbClr val="0070C0"/>
                </a:solidFill>
              </a:rPr>
              <a:t>algorithm</a:t>
            </a:r>
            <a:r>
              <a:rPr spc="-130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:</a:t>
            </a:r>
            <a:r>
              <a:rPr spc="-75" dirty="0">
                <a:solidFill>
                  <a:srgbClr val="0070C0"/>
                </a:solidFill>
              </a:rPr>
              <a:t> </a:t>
            </a:r>
            <a:r>
              <a:rPr spc="-35" dirty="0">
                <a:solidFill>
                  <a:srgbClr val="0070C0"/>
                </a:solidFill>
              </a:rPr>
              <a:t>Example</a:t>
            </a:r>
            <a:r>
              <a:rPr spc="-120" dirty="0">
                <a:solidFill>
                  <a:srgbClr val="0070C0"/>
                </a:solidFill>
              </a:rPr>
              <a:t> </a:t>
            </a:r>
            <a:r>
              <a:rPr spc="-50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5808" y="999744"/>
            <a:ext cx="6120384" cy="53568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-565674"/>
            <a:ext cx="5990276" cy="85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7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7872" y="254286"/>
            <a:ext cx="7360920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i="1" spc="-25" dirty="0">
                <a:solidFill>
                  <a:srgbClr val="0070C0"/>
                </a:solidFill>
                <a:latin typeface="Calibri Light"/>
                <a:cs typeface="Calibri Light"/>
              </a:rPr>
              <a:t>‘Fienup</a:t>
            </a:r>
            <a:r>
              <a:rPr sz="3200" i="1" spc="-130" dirty="0">
                <a:solidFill>
                  <a:srgbClr val="0070C0"/>
                </a:solidFill>
                <a:latin typeface="Calibri Light"/>
                <a:cs typeface="Calibri Light"/>
              </a:rPr>
              <a:t> </a:t>
            </a:r>
            <a:r>
              <a:rPr sz="3200" i="1" dirty="0">
                <a:solidFill>
                  <a:srgbClr val="0070C0"/>
                </a:solidFill>
                <a:latin typeface="Calibri Light"/>
                <a:cs typeface="Calibri Light"/>
              </a:rPr>
              <a:t>HIO’</a:t>
            </a:r>
            <a:r>
              <a:rPr sz="3200" i="1" spc="-100" dirty="0">
                <a:solidFill>
                  <a:srgbClr val="0070C0"/>
                </a:solidFill>
                <a:latin typeface="Calibri Light"/>
                <a:cs typeface="Calibri Light"/>
              </a:rPr>
              <a:t> </a:t>
            </a:r>
            <a:r>
              <a:rPr sz="3200" spc="-25" dirty="0">
                <a:solidFill>
                  <a:srgbClr val="0070C0"/>
                </a:solidFill>
              </a:rPr>
              <a:t>algorithm</a:t>
            </a:r>
            <a:r>
              <a:rPr sz="3200" spc="-140" dirty="0">
                <a:solidFill>
                  <a:srgbClr val="0070C0"/>
                </a:solidFill>
              </a:rPr>
              <a:t> </a:t>
            </a:r>
            <a:r>
              <a:rPr sz="3200" dirty="0">
                <a:solidFill>
                  <a:srgbClr val="0070C0"/>
                </a:solidFill>
              </a:rPr>
              <a:t>:</a:t>
            </a:r>
            <a:r>
              <a:rPr sz="3200" spc="-80" dirty="0">
                <a:solidFill>
                  <a:srgbClr val="0070C0"/>
                </a:solidFill>
              </a:rPr>
              <a:t> </a:t>
            </a:r>
            <a:r>
              <a:rPr sz="3200" spc="-50" dirty="0">
                <a:solidFill>
                  <a:srgbClr val="0070C0"/>
                </a:solidFill>
              </a:rPr>
              <a:t>Twin</a:t>
            </a:r>
            <a:r>
              <a:rPr sz="3200" spc="-114" dirty="0">
                <a:solidFill>
                  <a:srgbClr val="0070C0"/>
                </a:solidFill>
              </a:rPr>
              <a:t> </a:t>
            </a:r>
            <a:r>
              <a:rPr sz="3200" spc="-25" dirty="0">
                <a:solidFill>
                  <a:srgbClr val="0070C0"/>
                </a:solidFill>
              </a:rPr>
              <a:t>image</a:t>
            </a:r>
            <a:r>
              <a:rPr sz="3200" spc="-125" dirty="0">
                <a:solidFill>
                  <a:srgbClr val="0070C0"/>
                </a:solidFill>
              </a:rPr>
              <a:t> </a:t>
            </a:r>
            <a:r>
              <a:rPr sz="3200" spc="-30" dirty="0">
                <a:solidFill>
                  <a:srgbClr val="0070C0"/>
                </a:solidFill>
              </a:rPr>
              <a:t>problem</a:t>
            </a:r>
            <a:r>
              <a:rPr sz="3200" spc="-140" dirty="0">
                <a:solidFill>
                  <a:srgbClr val="0070C0"/>
                </a:solidFill>
              </a:rPr>
              <a:t> </a:t>
            </a:r>
            <a:r>
              <a:rPr sz="3200" spc="-50" dirty="0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92335" y="6477915"/>
            <a:ext cx="155575" cy="146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7880" y="3086100"/>
            <a:ext cx="1620012" cy="162001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169664" y="1261872"/>
            <a:ext cx="1815464" cy="5270500"/>
            <a:chOff x="2645664" y="1261872"/>
            <a:chExt cx="1815464" cy="52705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6248" y="3086100"/>
              <a:ext cx="1620012" cy="16200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0820" y="4821936"/>
              <a:ext cx="1620011" cy="16200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6248" y="1350264"/>
              <a:ext cx="1620012" cy="16200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58618" y="1274826"/>
              <a:ext cx="1789430" cy="5244465"/>
            </a:xfrm>
            <a:custGeom>
              <a:avLst/>
              <a:gdLst/>
              <a:ahLst/>
              <a:cxnLst/>
              <a:rect l="l" t="t" r="r" b="b"/>
              <a:pathLst>
                <a:path w="1789429" h="5244465">
                  <a:moveTo>
                    <a:pt x="0" y="5244084"/>
                  </a:moveTo>
                  <a:lnTo>
                    <a:pt x="1789176" y="5244084"/>
                  </a:lnTo>
                  <a:lnTo>
                    <a:pt x="1789176" y="0"/>
                  </a:lnTo>
                  <a:lnTo>
                    <a:pt x="0" y="0"/>
                  </a:lnTo>
                  <a:lnTo>
                    <a:pt x="0" y="5244084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51371" y="4831139"/>
            <a:ext cx="3113320" cy="179366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57188" y="1197864"/>
            <a:ext cx="3779520" cy="325221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475078" y="3147518"/>
            <a:ext cx="8388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True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object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88129" y="868171"/>
            <a:ext cx="2030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0" dirty="0">
                <a:latin typeface="Calibri"/>
                <a:cs typeface="Calibri"/>
              </a:rPr>
              <a:t>Reconstructed</a:t>
            </a:r>
            <a:r>
              <a:rPr b="1" spc="1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object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43045" y="3139439"/>
            <a:ext cx="1083945" cy="250068"/>
          </a:xfrm>
          <a:prstGeom prst="rect">
            <a:avLst/>
          </a:prstGeom>
          <a:ln w="15240">
            <a:solidFill>
              <a:srgbClr val="EC7C3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805">
              <a:spcBef>
                <a:spcPts val="27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Twin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images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74465" y="1403604"/>
            <a:ext cx="1221105" cy="249427"/>
          </a:xfrm>
          <a:prstGeom prst="rect">
            <a:avLst/>
          </a:prstGeom>
          <a:ln w="15240">
            <a:solidFill>
              <a:srgbClr val="FFFFF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spcBef>
                <a:spcPts val="26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Upright</a:t>
            </a:r>
            <a:r>
              <a:rPr sz="1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image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80560" y="4867656"/>
            <a:ext cx="1209040" cy="251351"/>
          </a:xfrm>
          <a:prstGeom prst="rect">
            <a:avLst/>
          </a:prstGeom>
          <a:ln w="15240">
            <a:solidFill>
              <a:srgbClr val="C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2075">
              <a:spcBef>
                <a:spcPts val="28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Flipped</a:t>
            </a:r>
            <a:r>
              <a:rPr sz="1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image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6603" y="558303"/>
            <a:ext cx="10972800" cy="760865"/>
          </a:xfrm>
          <a:prstGeom prst="rect">
            <a:avLst/>
          </a:prstGeom>
        </p:spPr>
        <p:txBody>
          <a:bodyPr vert="horz" wrap="square" lIns="0" tIns="265827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i="1" spc="-25" dirty="0">
                <a:solidFill>
                  <a:srgbClr val="0070C0"/>
                </a:solidFill>
              </a:rPr>
              <a:t>‘Fienup</a:t>
            </a:r>
            <a:r>
              <a:rPr i="1" spc="-125" dirty="0">
                <a:solidFill>
                  <a:srgbClr val="0070C0"/>
                </a:solidFill>
              </a:rPr>
              <a:t> </a:t>
            </a:r>
            <a:r>
              <a:rPr i="1" dirty="0">
                <a:solidFill>
                  <a:srgbClr val="0070C0"/>
                </a:solidFill>
                <a:latin typeface="Calibri Light"/>
                <a:cs typeface="Calibri Light"/>
              </a:rPr>
              <a:t>HIO’</a:t>
            </a:r>
            <a:r>
              <a:rPr i="1" spc="-95" dirty="0">
                <a:solidFill>
                  <a:srgbClr val="0070C0"/>
                </a:solidFill>
              </a:rPr>
              <a:t> </a:t>
            </a:r>
            <a:r>
              <a:rPr spc="-25" dirty="0">
                <a:solidFill>
                  <a:srgbClr val="0070C0"/>
                </a:solidFill>
              </a:rPr>
              <a:t>algorithm</a:t>
            </a:r>
            <a:r>
              <a:rPr spc="-130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:</a:t>
            </a:r>
            <a:r>
              <a:rPr spc="-75" dirty="0">
                <a:solidFill>
                  <a:srgbClr val="0070C0"/>
                </a:solidFill>
              </a:rPr>
              <a:t> </a:t>
            </a:r>
            <a:r>
              <a:rPr spc="-35" dirty="0">
                <a:solidFill>
                  <a:srgbClr val="0070C0"/>
                </a:solidFill>
              </a:rPr>
              <a:t>Example</a:t>
            </a:r>
            <a:r>
              <a:rPr spc="-120" dirty="0">
                <a:solidFill>
                  <a:srgbClr val="0070C0"/>
                </a:solidFill>
              </a:rPr>
              <a:t> </a:t>
            </a:r>
            <a:r>
              <a:rPr spc="-5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3533" y="2511551"/>
            <a:ext cx="2438399" cy="2438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69667" y="2043431"/>
            <a:ext cx="23044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Known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object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support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0068" y="2511551"/>
            <a:ext cx="2438399" cy="24384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97574" y="2043431"/>
            <a:ext cx="26943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Measured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target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intensity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0261600" y="6460912"/>
            <a:ext cx="2844800" cy="1560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pPr marL="38100">
                <a:lnSpc>
                  <a:spcPts val="1240"/>
                </a:lnSpc>
              </a:pPr>
              <a:t>31</a:t>
            </a:fld>
            <a:endParaRPr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6132" y="152935"/>
            <a:ext cx="10972800" cy="807673"/>
          </a:xfrm>
          <a:prstGeom prst="rect">
            <a:avLst/>
          </a:prstGeom>
        </p:spPr>
        <p:txBody>
          <a:bodyPr vert="horz" wrap="square" lIns="0" tIns="129302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i="1" spc="-25" dirty="0">
                <a:solidFill>
                  <a:srgbClr val="0070C0"/>
                </a:solidFill>
                <a:latin typeface="Calibri Light"/>
                <a:cs typeface="Calibri Light"/>
              </a:rPr>
              <a:t>‘Fienup</a:t>
            </a:r>
            <a:r>
              <a:rPr i="1" spc="-125" dirty="0">
                <a:solidFill>
                  <a:srgbClr val="0070C0"/>
                </a:solidFill>
                <a:latin typeface="Calibri Light"/>
                <a:cs typeface="Calibri Light"/>
              </a:rPr>
              <a:t> </a:t>
            </a:r>
            <a:r>
              <a:rPr i="1" dirty="0">
                <a:solidFill>
                  <a:srgbClr val="0070C0"/>
                </a:solidFill>
                <a:latin typeface="Calibri Light"/>
                <a:cs typeface="Calibri Light"/>
              </a:rPr>
              <a:t>HIO’</a:t>
            </a:r>
            <a:r>
              <a:rPr i="1" spc="-95" dirty="0">
                <a:solidFill>
                  <a:srgbClr val="0070C0"/>
                </a:solidFill>
                <a:latin typeface="Calibri Light"/>
                <a:cs typeface="Calibri Light"/>
              </a:rPr>
              <a:t> </a:t>
            </a:r>
            <a:r>
              <a:rPr spc="-25" dirty="0">
                <a:solidFill>
                  <a:srgbClr val="0070C0"/>
                </a:solidFill>
              </a:rPr>
              <a:t>algorithm</a:t>
            </a:r>
            <a:r>
              <a:rPr spc="-130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:</a:t>
            </a:r>
            <a:r>
              <a:rPr spc="-75" dirty="0">
                <a:solidFill>
                  <a:srgbClr val="0070C0"/>
                </a:solidFill>
              </a:rPr>
              <a:t> </a:t>
            </a:r>
            <a:r>
              <a:rPr spc="-35" dirty="0">
                <a:solidFill>
                  <a:srgbClr val="0070C0"/>
                </a:solidFill>
              </a:rPr>
              <a:t>Example</a:t>
            </a:r>
            <a:r>
              <a:rPr spc="-120" dirty="0">
                <a:solidFill>
                  <a:srgbClr val="0070C0"/>
                </a:solidFill>
              </a:rPr>
              <a:t> </a:t>
            </a:r>
            <a:r>
              <a:rPr spc="-5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5808" y="1143000"/>
            <a:ext cx="6120384" cy="53568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0371" y="244263"/>
            <a:ext cx="5559425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i="1" spc="-25" dirty="0">
                <a:solidFill>
                  <a:srgbClr val="0070C0"/>
                </a:solidFill>
                <a:latin typeface="Calibri Light"/>
                <a:cs typeface="Calibri Light"/>
              </a:rPr>
              <a:t>‘Fienup</a:t>
            </a:r>
            <a:r>
              <a:rPr sz="3200" i="1" spc="-125" dirty="0">
                <a:solidFill>
                  <a:srgbClr val="0070C0"/>
                </a:solidFill>
                <a:latin typeface="Calibri Light"/>
                <a:cs typeface="Calibri Light"/>
              </a:rPr>
              <a:t> </a:t>
            </a:r>
            <a:r>
              <a:rPr sz="3200" i="1" dirty="0">
                <a:solidFill>
                  <a:srgbClr val="0070C0"/>
                </a:solidFill>
                <a:latin typeface="Calibri Light"/>
                <a:cs typeface="Calibri Light"/>
              </a:rPr>
              <a:t>HIO’</a:t>
            </a:r>
            <a:r>
              <a:rPr sz="3200" i="1" spc="-95" dirty="0">
                <a:solidFill>
                  <a:srgbClr val="0070C0"/>
                </a:solidFill>
                <a:latin typeface="Calibri Light"/>
                <a:cs typeface="Calibri Light"/>
              </a:rPr>
              <a:t> </a:t>
            </a:r>
            <a:r>
              <a:rPr sz="3200" spc="-25" dirty="0">
                <a:solidFill>
                  <a:srgbClr val="0070C0"/>
                </a:solidFill>
              </a:rPr>
              <a:t>algorithm</a:t>
            </a:r>
            <a:r>
              <a:rPr sz="3200" spc="-130" dirty="0">
                <a:solidFill>
                  <a:srgbClr val="0070C0"/>
                </a:solidFill>
              </a:rPr>
              <a:t> </a:t>
            </a:r>
            <a:r>
              <a:rPr sz="3200" dirty="0">
                <a:solidFill>
                  <a:srgbClr val="0070C0"/>
                </a:solidFill>
              </a:rPr>
              <a:t>:</a:t>
            </a:r>
            <a:r>
              <a:rPr sz="3200" spc="-75" dirty="0">
                <a:solidFill>
                  <a:srgbClr val="0070C0"/>
                </a:solidFill>
              </a:rPr>
              <a:t> </a:t>
            </a:r>
            <a:r>
              <a:rPr sz="3200" spc="-35" dirty="0">
                <a:solidFill>
                  <a:srgbClr val="0070C0"/>
                </a:solidFill>
              </a:rPr>
              <a:t>Example</a:t>
            </a:r>
            <a:r>
              <a:rPr sz="3200" spc="-120" dirty="0">
                <a:solidFill>
                  <a:srgbClr val="0070C0"/>
                </a:solidFill>
              </a:rPr>
              <a:t> </a:t>
            </a:r>
            <a:r>
              <a:rPr sz="3200" spc="-5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9612" y="1464564"/>
            <a:ext cx="2159508" cy="21595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29612" y="4335779"/>
            <a:ext cx="2159508" cy="21595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71515" y="1467611"/>
            <a:ext cx="4782312" cy="41148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683756" y="995934"/>
            <a:ext cx="19386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Convergence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error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33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2188261" y="3914395"/>
            <a:ext cx="22218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Reconstructed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object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68296" y="1045846"/>
            <a:ext cx="11893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True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object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2104" y="5897676"/>
            <a:ext cx="5267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Error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converges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oscillatory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fashion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due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to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feedback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190" y="384428"/>
            <a:ext cx="10972800" cy="807673"/>
          </a:xfrm>
          <a:prstGeom prst="rect">
            <a:avLst/>
          </a:prstGeom>
        </p:spPr>
        <p:txBody>
          <a:bodyPr vert="horz" wrap="square" lIns="0" tIns="129302" rIns="0" bIns="0" rtlCol="0" anchor="ctr">
            <a:spAutoFit/>
          </a:bodyPr>
          <a:lstStyle/>
          <a:p>
            <a:pPr marL="118745">
              <a:spcBef>
                <a:spcPts val="105"/>
              </a:spcBef>
            </a:pPr>
            <a:r>
              <a:rPr spc="-25" dirty="0">
                <a:solidFill>
                  <a:srgbClr val="0070C0"/>
                </a:solidFill>
              </a:rPr>
              <a:t>Conclusions</a:t>
            </a:r>
            <a:r>
              <a:rPr spc="-100" dirty="0">
                <a:solidFill>
                  <a:srgbClr val="0070C0"/>
                </a:solidFill>
              </a:rPr>
              <a:t> </a:t>
            </a:r>
            <a:endParaRPr spc="-20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86765" y="1715949"/>
            <a:ext cx="10972800" cy="2672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spcBef>
                <a:spcPts val="105"/>
              </a:spcBef>
              <a:tabLst>
                <a:tab pos="299085" algn="l"/>
              </a:tabLst>
            </a:pPr>
            <a:r>
              <a:rPr dirty="0"/>
              <a:t>The</a:t>
            </a:r>
            <a:r>
              <a:rPr spc="-25" dirty="0"/>
              <a:t> </a:t>
            </a:r>
            <a:r>
              <a:rPr i="1" dirty="0">
                <a:latin typeface="Calibri"/>
                <a:cs typeface="Calibri"/>
              </a:rPr>
              <a:t>‘Fienup</a:t>
            </a:r>
            <a:r>
              <a:rPr i="1" spc="-5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Hybrid</a:t>
            </a:r>
            <a:r>
              <a:rPr i="1" spc="-3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Input-Output</a:t>
            </a:r>
            <a:r>
              <a:rPr i="1" spc="-5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HIO’</a:t>
            </a:r>
            <a:r>
              <a:rPr i="1" spc="-30" dirty="0">
                <a:latin typeface="Calibri"/>
                <a:cs typeface="Calibri"/>
              </a:rPr>
              <a:t> </a:t>
            </a:r>
            <a:r>
              <a:rPr dirty="0"/>
              <a:t>phase</a:t>
            </a:r>
            <a:r>
              <a:rPr spc="-20" dirty="0"/>
              <a:t> </a:t>
            </a:r>
            <a:r>
              <a:rPr spc="-10" dirty="0"/>
              <a:t>retrieval</a:t>
            </a:r>
            <a:r>
              <a:rPr spc="-5" dirty="0"/>
              <a:t> </a:t>
            </a:r>
            <a:r>
              <a:rPr dirty="0"/>
              <a:t>algorithm</a:t>
            </a:r>
            <a:r>
              <a:rPr spc="-25" dirty="0"/>
              <a:t> is </a:t>
            </a:r>
            <a:r>
              <a:rPr dirty="0"/>
              <a:t>a</a:t>
            </a:r>
            <a:r>
              <a:rPr spc="-55" dirty="0"/>
              <a:t> </a:t>
            </a:r>
            <a:r>
              <a:rPr dirty="0"/>
              <a:t>powerfully</a:t>
            </a:r>
            <a:r>
              <a:rPr spc="-80" dirty="0"/>
              <a:t> </a:t>
            </a:r>
            <a:r>
              <a:rPr dirty="0"/>
              <a:t>elegant</a:t>
            </a:r>
            <a:r>
              <a:rPr spc="-55" dirty="0"/>
              <a:t> </a:t>
            </a:r>
            <a:r>
              <a:rPr spc="-25" dirty="0"/>
              <a:t>‘anti-</a:t>
            </a:r>
            <a:r>
              <a:rPr dirty="0"/>
              <a:t>holography’</a:t>
            </a:r>
            <a:r>
              <a:rPr spc="-95" dirty="0"/>
              <a:t> </a:t>
            </a:r>
            <a:r>
              <a:rPr dirty="0"/>
              <a:t>technique.</a:t>
            </a:r>
            <a:r>
              <a:rPr spc="-65" dirty="0"/>
              <a:t> </a:t>
            </a:r>
            <a:r>
              <a:rPr spc="-30" dirty="0"/>
              <a:t>However,</a:t>
            </a:r>
            <a:r>
              <a:rPr spc="-50" dirty="0"/>
              <a:t> </a:t>
            </a:r>
            <a:r>
              <a:rPr spc="-25" dirty="0"/>
              <a:t>the </a:t>
            </a:r>
            <a:r>
              <a:rPr spc="-10" dirty="0">
                <a:solidFill>
                  <a:srgbClr val="FF0000"/>
                </a:solidFill>
              </a:rPr>
              <a:t>twin-</a:t>
            </a:r>
            <a:r>
              <a:rPr dirty="0">
                <a:solidFill>
                  <a:srgbClr val="FF0000"/>
                </a:solidFill>
              </a:rPr>
              <a:t>image</a:t>
            </a:r>
            <a:r>
              <a:rPr spc="-5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problem</a:t>
            </a:r>
            <a:r>
              <a:rPr spc="-6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severely</a:t>
            </a:r>
            <a:r>
              <a:rPr spc="-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limits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its</a:t>
            </a:r>
            <a:r>
              <a:rPr spc="-4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practical</a:t>
            </a:r>
            <a:r>
              <a:rPr spc="-5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application</a:t>
            </a:r>
          </a:p>
          <a:p>
            <a:pPr marL="299085" indent="-286385">
              <a:tabLst>
                <a:tab pos="299085" algn="l"/>
              </a:tabLst>
            </a:pPr>
            <a:r>
              <a:rPr dirty="0"/>
              <a:t>The</a:t>
            </a:r>
            <a:r>
              <a:rPr spc="-30" dirty="0"/>
              <a:t> </a:t>
            </a:r>
            <a:r>
              <a:rPr i="1" spc="-10" dirty="0">
                <a:latin typeface="Calibri"/>
                <a:cs typeface="Calibri"/>
              </a:rPr>
              <a:t>‘Gerchberg-</a:t>
            </a:r>
            <a:r>
              <a:rPr i="1" dirty="0">
                <a:latin typeface="Calibri"/>
                <a:cs typeface="Calibri"/>
              </a:rPr>
              <a:t>Saxton’</a:t>
            </a:r>
            <a:r>
              <a:rPr i="1" spc="-55" dirty="0">
                <a:latin typeface="Calibri"/>
                <a:cs typeface="Calibri"/>
              </a:rPr>
              <a:t> </a:t>
            </a:r>
            <a:r>
              <a:rPr dirty="0"/>
              <a:t>error</a:t>
            </a:r>
            <a:r>
              <a:rPr spc="-25" dirty="0"/>
              <a:t> </a:t>
            </a:r>
            <a:r>
              <a:rPr dirty="0"/>
              <a:t>reduction</a:t>
            </a:r>
            <a:r>
              <a:rPr spc="-35" dirty="0"/>
              <a:t> </a:t>
            </a:r>
            <a:r>
              <a:rPr dirty="0"/>
              <a:t>algorithm</a:t>
            </a:r>
            <a:r>
              <a:rPr spc="-25" dirty="0"/>
              <a:t> </a:t>
            </a:r>
            <a:r>
              <a:rPr dirty="0"/>
              <a:t>is</a:t>
            </a:r>
            <a:r>
              <a:rPr spc="-35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spc="-10" dirty="0"/>
              <a:t>robust</a:t>
            </a:r>
          </a:p>
          <a:p>
            <a:pPr marL="299085"/>
            <a:r>
              <a:rPr dirty="0"/>
              <a:t>technique</a:t>
            </a:r>
            <a:r>
              <a:rPr spc="-55" dirty="0"/>
              <a:t> </a:t>
            </a:r>
            <a:r>
              <a:rPr dirty="0"/>
              <a:t>for</a:t>
            </a:r>
            <a:r>
              <a:rPr spc="-50" dirty="0"/>
              <a:t> </a:t>
            </a:r>
            <a:r>
              <a:rPr dirty="0"/>
              <a:t>phase</a:t>
            </a:r>
            <a:r>
              <a:rPr spc="-40" dirty="0"/>
              <a:t> </a:t>
            </a:r>
            <a:r>
              <a:rPr spc="-10" dirty="0"/>
              <a:t>recovery</a:t>
            </a:r>
            <a:r>
              <a:rPr spc="-45" dirty="0"/>
              <a:t> </a:t>
            </a:r>
            <a:r>
              <a:rPr dirty="0"/>
              <a:t>from</a:t>
            </a:r>
            <a:r>
              <a:rPr spc="-40" dirty="0"/>
              <a:t> </a:t>
            </a:r>
            <a:r>
              <a:rPr dirty="0"/>
              <a:t>two</a:t>
            </a:r>
            <a:r>
              <a:rPr spc="-50" dirty="0"/>
              <a:t> </a:t>
            </a:r>
            <a:r>
              <a:rPr dirty="0"/>
              <a:t>or</a:t>
            </a:r>
            <a:r>
              <a:rPr spc="-50" dirty="0"/>
              <a:t> </a:t>
            </a:r>
            <a:r>
              <a:rPr dirty="0"/>
              <a:t>more</a:t>
            </a:r>
            <a:r>
              <a:rPr spc="-45" dirty="0"/>
              <a:t> </a:t>
            </a:r>
            <a:r>
              <a:rPr dirty="0"/>
              <a:t>intensity</a:t>
            </a:r>
            <a:r>
              <a:rPr spc="-30" dirty="0"/>
              <a:t> </a:t>
            </a:r>
            <a:r>
              <a:rPr spc="-10" dirty="0"/>
              <a:t>images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9549" y="4502551"/>
            <a:ext cx="2322287" cy="143943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4669" y="1828819"/>
            <a:ext cx="5763767" cy="34518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230234" y="64652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CH" spc="-25" smtClean="0"/>
              <a:pPr marL="38100">
                <a:lnSpc>
                  <a:spcPts val="1240"/>
                </a:lnSpc>
              </a:pPr>
              <a:t>35</a:t>
            </a:fld>
            <a:endParaRPr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63BE-5CDC-CABA-94E9-63B65A5A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7" y="2372829"/>
            <a:ext cx="10515600" cy="1325563"/>
          </a:xfrm>
        </p:spPr>
        <p:txBody>
          <a:bodyPr/>
          <a:lstStyle/>
          <a:p>
            <a:pPr algn="ctr"/>
            <a:r>
              <a:rPr lang="en-CH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Ptychography</a:t>
            </a:r>
          </a:p>
        </p:txBody>
      </p:sp>
      <p:pic>
        <p:nvPicPr>
          <p:cNvPr id="1026" name="Picture 2" descr="Collection of a ptychographic imaging data set in the simplest single-aperture configuration.">
            <a:extLst>
              <a:ext uri="{FF2B5EF4-FFF2-40B4-BE49-F238E27FC236}">
                <a16:creationId xmlns:a16="http://schemas.microsoft.com/office/drawing/2014/main" id="{867C4C40-B4FC-3D34-2F61-0164CEC4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0"/>
            <a:ext cx="9864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939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983F568-9354-42B9-A8C6-C8C47F608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2007" y="1857962"/>
            <a:ext cx="3750181" cy="288072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D14A3CB-D141-4BD1-90CE-39BE5227B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1354" y="1857963"/>
            <a:ext cx="2535039" cy="250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65372-23D6-4724-B104-CD9AA071A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450" y="3262781"/>
            <a:ext cx="1508663" cy="1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B29E6B-F97D-4DF2-9180-B3F1314A3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243" y="1863457"/>
            <a:ext cx="733379" cy="287065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49DC4DE-945F-41B4-B95D-2903C1693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96636" y="3030035"/>
            <a:ext cx="502819" cy="502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38359B-3ABF-4840-807E-32D7C6A7B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7450" y="2011448"/>
            <a:ext cx="1309604" cy="76480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DAA90AC-CA56-4ED4-A251-73650EB79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5243" y="2144323"/>
            <a:ext cx="733276" cy="287025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675DC86-05B2-4A0E-A308-3F2F4F4D7A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34289" y="3030036"/>
            <a:ext cx="502819" cy="502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C64118-2BA6-4B83-AAE8-5E24533D10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7449" y="3885609"/>
            <a:ext cx="1309604" cy="76480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F34D78A-AA3E-47A4-9550-8A67BA367D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65243" y="1573969"/>
            <a:ext cx="733276" cy="287025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52A93D6-8C16-4669-8DA0-493270F273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868036" y="3030036"/>
            <a:ext cx="502819" cy="502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C125CD-8CE9-4DC1-9F20-3F5234B213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2482" y="5452101"/>
            <a:ext cx="2105319" cy="581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389D4F-2178-43E8-8F40-EF6666451B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44024" y="5448504"/>
            <a:ext cx="2095792" cy="5811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2AD019-10B7-4FC2-BAAE-748EC0FAAF4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06042" y="5448504"/>
            <a:ext cx="2105319" cy="5811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5C6047-332C-49B2-937C-D730E35AE5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20345" y="5448504"/>
            <a:ext cx="2105319" cy="581107"/>
          </a:xfrm>
          <a:prstGeom prst="rect">
            <a:avLst/>
          </a:prstGeom>
        </p:spPr>
      </p:pic>
      <p:sp>
        <p:nvSpPr>
          <p:cNvPr id="27" name="Plus Sign 26">
            <a:extLst>
              <a:ext uri="{FF2B5EF4-FFF2-40B4-BE49-F238E27FC236}">
                <a16:creationId xmlns:a16="http://schemas.microsoft.com/office/drawing/2014/main" id="{9C45B9A7-46BA-40A0-B34D-D265DB9AD0CC}"/>
              </a:ext>
            </a:extLst>
          </p:cNvPr>
          <p:cNvSpPr/>
          <p:nvPr/>
        </p:nvSpPr>
        <p:spPr>
          <a:xfrm>
            <a:off x="2940739" y="5568884"/>
            <a:ext cx="340347" cy="340347"/>
          </a:xfrm>
          <a:prstGeom prst="mathPlus">
            <a:avLst>
              <a:gd name="adj1" fmla="val 128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1A03664B-AE6D-483B-BC95-BC966420FCE6}"/>
              </a:ext>
            </a:extLst>
          </p:cNvPr>
          <p:cNvSpPr/>
          <p:nvPr/>
        </p:nvSpPr>
        <p:spPr>
          <a:xfrm>
            <a:off x="5902755" y="5568884"/>
            <a:ext cx="340347" cy="340347"/>
          </a:xfrm>
          <a:prstGeom prst="mathPlus">
            <a:avLst>
              <a:gd name="adj1" fmla="val 128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9" name="Equals 28">
            <a:extLst>
              <a:ext uri="{FF2B5EF4-FFF2-40B4-BE49-F238E27FC236}">
                <a16:creationId xmlns:a16="http://schemas.microsoft.com/office/drawing/2014/main" id="{5311941A-C191-4E7B-9F0B-B51940B435A0}"/>
              </a:ext>
            </a:extLst>
          </p:cNvPr>
          <p:cNvSpPr/>
          <p:nvPr/>
        </p:nvSpPr>
        <p:spPr>
          <a:xfrm>
            <a:off x="8874299" y="5665709"/>
            <a:ext cx="283109" cy="190123"/>
          </a:xfrm>
          <a:prstGeom prst="mathEqual">
            <a:avLst>
              <a:gd name="adj1" fmla="val 20180"/>
              <a:gd name="adj2" fmla="val 318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F7492FD-8533-EF43-A044-A99B3CD6F2EE}"/>
              </a:ext>
            </a:extLst>
          </p:cNvPr>
          <p:cNvSpPr txBox="1">
            <a:spLocks/>
          </p:cNvSpPr>
          <p:nvPr/>
        </p:nvSpPr>
        <p:spPr>
          <a:xfrm>
            <a:off x="354419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5867">
                <a:solidFill>
                  <a:srgbClr val="0070C0"/>
                </a:solidFill>
              </a:rPr>
              <a:t>Ptychography</a:t>
            </a:r>
            <a:endParaRPr lang="en-CH" sz="5867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1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0FD82-2402-1845-9290-B821CF12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19" y="274639"/>
            <a:ext cx="10972800" cy="1143000"/>
          </a:xfrm>
        </p:spPr>
        <p:txBody>
          <a:bodyPr/>
          <a:lstStyle/>
          <a:p>
            <a:r>
              <a:rPr lang="en-CH" dirty="0">
                <a:solidFill>
                  <a:srgbClr val="0070C0"/>
                </a:solidFill>
              </a:rPr>
              <a:t>Ptychography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8A597-7224-894A-885C-EB92D57C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4" y="1417639"/>
            <a:ext cx="9414933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1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4A83861-FDA8-3845-894E-4ECFF6E41AD1}"/>
              </a:ext>
            </a:extLst>
          </p:cNvPr>
          <p:cNvSpPr txBox="1">
            <a:spLocks/>
          </p:cNvSpPr>
          <p:nvPr/>
        </p:nvSpPr>
        <p:spPr>
          <a:xfrm>
            <a:off x="354419" y="274639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5867" dirty="0">
                <a:solidFill>
                  <a:srgbClr val="0070C0"/>
                </a:solidFill>
              </a:rPr>
              <a:t>Ptychography</a:t>
            </a:r>
          </a:p>
        </p:txBody>
      </p:sp>
      <p:pic>
        <p:nvPicPr>
          <p:cNvPr id="17410" name="Picture 2" descr="Fourier Ptychographic Microscopy (FPM) with an LED array source: (a)... |  Download Scientific Diagram">
            <a:extLst>
              <a:ext uri="{FF2B5EF4-FFF2-40B4-BE49-F238E27FC236}">
                <a16:creationId xmlns:a16="http://schemas.microsoft.com/office/drawing/2014/main" id="{4EAE291A-98E4-9E4C-A69A-7E555D50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99" y="1417639"/>
            <a:ext cx="8035420" cy="526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55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The pluses and the minuses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Goodman’s notation </a:t>
            </a:r>
          </a:p>
          <a:p>
            <a:pPr marL="0" indent="0" algn="ctr">
              <a:buNone/>
            </a:pPr>
            <a:r>
              <a:rPr lang="en-US" dirty="0"/>
              <a:t>Forward and backward</a:t>
            </a:r>
          </a:p>
          <a:p>
            <a:pPr marL="0" indent="0" algn="ctr">
              <a:buNone/>
            </a:pPr>
            <a:r>
              <a:rPr lang="en-US" dirty="0"/>
              <a:t>Upward and downward</a:t>
            </a:r>
          </a:p>
        </p:txBody>
      </p:sp>
    </p:spTree>
    <p:extLst>
      <p:ext uri="{BB962C8B-B14F-4D97-AF65-F5344CB8AC3E}">
        <p14:creationId xmlns:p14="http://schemas.microsoft.com/office/powerpoint/2010/main" val="2636081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219F-433F-FC8C-BC36-7AEAEB30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4045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CH" dirty="0">
                <a:solidFill>
                  <a:srgbClr val="0070C0"/>
                </a:solidFill>
              </a:rPr>
              <a:t>Exercise 2</a:t>
            </a:r>
            <a:br>
              <a:rPr lang="en-CH" dirty="0">
                <a:solidFill>
                  <a:srgbClr val="0070C0"/>
                </a:solidFill>
              </a:rPr>
            </a:br>
            <a:br>
              <a:rPr lang="en-CH" dirty="0">
                <a:solidFill>
                  <a:srgbClr val="0070C0"/>
                </a:solidFill>
              </a:rPr>
            </a:br>
            <a:r>
              <a:rPr lang="en-CH" dirty="0">
                <a:solidFill>
                  <a:srgbClr val="0070C0"/>
                </a:solidFill>
              </a:rPr>
              <a:t>Gerchberg Saxson</a:t>
            </a:r>
          </a:p>
        </p:txBody>
      </p:sp>
    </p:spTree>
    <p:extLst>
      <p:ext uri="{BB962C8B-B14F-4D97-AF65-F5344CB8AC3E}">
        <p14:creationId xmlns:p14="http://schemas.microsoft.com/office/powerpoint/2010/main" val="289497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-252708"/>
            <a:ext cx="5102363" cy="730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1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8" y="3911204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79" y="1303735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798" y="1303736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8" y="1303736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/>
          </p:cNvSpPr>
          <p:nvPr/>
        </p:nvSpPr>
        <p:spPr bwMode="auto">
          <a:xfrm>
            <a:off x="1765102" y="625079"/>
            <a:ext cx="1067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defTabSz="457200"/>
            <a:r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rPr>
              <a:t>λ = 800nm</a:t>
            </a:r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5226906" y="892970"/>
            <a:ext cx="18821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 defTabSz="457200"/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28683" name="Rectangle 11"/>
          <p:cNvSpPr>
            <a:spLocks/>
          </p:cNvSpPr>
          <p:nvPr/>
        </p:nvSpPr>
        <p:spPr bwMode="auto">
          <a:xfrm>
            <a:off x="2885766" y="892970"/>
            <a:ext cx="5815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 defTabSz="457200"/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28684" name="Rectangle 12"/>
          <p:cNvSpPr>
            <a:spLocks/>
          </p:cNvSpPr>
          <p:nvPr/>
        </p:nvSpPr>
        <p:spPr bwMode="auto">
          <a:xfrm rot="-5400000">
            <a:off x="871576" y="2405994"/>
            <a:ext cx="1633017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 algn="ctr" defTabSz="457200"/>
            <a:r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rPr>
              <a:t>Phase object</a:t>
            </a:r>
          </a:p>
        </p:txBody>
      </p:sp>
      <p:sp>
        <p:nvSpPr>
          <p:cNvPr id="28685" name="Rectangle 13"/>
          <p:cNvSpPr>
            <a:spLocks/>
          </p:cNvSpPr>
          <p:nvPr/>
        </p:nvSpPr>
        <p:spPr bwMode="auto">
          <a:xfrm rot="-5400000">
            <a:off x="475321" y="5022393"/>
            <a:ext cx="242775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 algn="ctr" defTabSz="457200"/>
            <a:r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rPr>
              <a:t>Amplitude object</a:t>
            </a:r>
          </a:p>
        </p:txBody>
      </p:sp>
      <p:sp>
        <p:nvSpPr>
          <p:cNvPr id="28686" name="Rectangle 14"/>
          <p:cNvSpPr>
            <a:spLocks/>
          </p:cNvSpPr>
          <p:nvPr/>
        </p:nvSpPr>
        <p:spPr bwMode="auto">
          <a:xfrm>
            <a:off x="8787921" y="892970"/>
            <a:ext cx="7530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 defTabSz="457200"/>
            <a:r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28687" name="Rectangle 15"/>
          <p:cNvSpPr>
            <a:spLocks/>
          </p:cNvSpPr>
          <p:nvPr/>
        </p:nvSpPr>
        <p:spPr bwMode="auto">
          <a:xfrm>
            <a:off x="2026104" y="1330524"/>
            <a:ext cx="7114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 defTabSz="457200"/>
            <a:r>
              <a:rPr lang="en-US">
                <a:solidFill>
                  <a:srgbClr val="FFFFFF"/>
                </a:solidFill>
                <a:latin typeface="Calibri"/>
                <a:ea typeface="ＭＳ Ｐゴシック" charset="0"/>
                <a:cs typeface="Arial" charset="0"/>
              </a:rPr>
              <a:t>Δφ = π</a:t>
            </a: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1532930" y="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/>
            <a:r>
              <a:rPr lang="en-US" sz="3600" dirty="0">
                <a:solidFill>
                  <a:srgbClr val="0070C0"/>
                </a:solidFill>
                <a:latin typeface="Calibri"/>
              </a:rPr>
              <a:t>Phase vs amplitude objects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04940" y="6498791"/>
            <a:ext cx="8633222" cy="365125"/>
          </a:xfrm>
        </p:spPr>
        <p:txBody>
          <a:bodyPr/>
          <a:lstStyle/>
          <a:p>
            <a:pPr algn="r" defTabSz="457200"/>
            <a:fld id="{B346AEA9-2BA8-3A46-A5D8-B2B5F1B71AC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457200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9" name="Picture 18" descr="Screen Shot 2013-09-23 at 16.43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78" y="3911204"/>
            <a:ext cx="3221385" cy="2536031"/>
          </a:xfrm>
          <a:prstGeom prst="rect">
            <a:avLst/>
          </a:prstGeom>
        </p:spPr>
      </p:pic>
      <p:pic>
        <p:nvPicPr>
          <p:cNvPr id="21" name="Picture 20" descr="Screen Shot 2013-09-23 at 16.44.00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798" y="3911204"/>
            <a:ext cx="2536031" cy="2536031"/>
          </a:xfrm>
          <a:prstGeom prst="rect">
            <a:avLst/>
          </a:prstGeom>
        </p:spPr>
      </p:pic>
      <p:sp>
        <p:nvSpPr>
          <p:cNvPr id="2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157340" y="6651191"/>
            <a:ext cx="8633222" cy="365125"/>
          </a:xfrm>
        </p:spPr>
        <p:txBody>
          <a:bodyPr/>
          <a:lstStyle/>
          <a:p>
            <a:pPr algn="r" defTabSz="457200"/>
            <a:fld id="{B346AEA9-2BA8-3A46-A5D8-B2B5F1B71AC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457200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68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1A417D96-6609-75EB-B648-F5E076CA6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H">
                <a:solidFill>
                  <a:srgbClr val="3366FF"/>
                </a:solidFill>
                <a:latin typeface="Calibri" panose="020F0502020204030204" pitchFamily="34" charset="0"/>
              </a:rPr>
              <a:t>Phase conjugation in free space</a:t>
            </a:r>
          </a:p>
        </p:txBody>
      </p:sp>
      <p:grpSp>
        <p:nvGrpSpPr>
          <p:cNvPr id="79874" name="Group 26">
            <a:extLst>
              <a:ext uri="{FF2B5EF4-FFF2-40B4-BE49-F238E27FC236}">
                <a16:creationId xmlns:a16="http://schemas.microsoft.com/office/drawing/2014/main" id="{5ED4E3A9-7616-17FC-00FC-4B393398125B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209800"/>
            <a:ext cx="3124200" cy="3352800"/>
            <a:chOff x="1371600" y="2209800"/>
            <a:chExt cx="3124200" cy="3352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7F74D3C-189A-EA4D-7439-C0E42BAE41C0}"/>
                </a:ext>
              </a:extLst>
            </p:cNvPr>
            <p:cNvSpPr/>
            <p:nvPr/>
          </p:nvSpPr>
          <p:spPr>
            <a:xfrm>
              <a:off x="1371600" y="3657600"/>
              <a:ext cx="1524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DBBB56-CDDB-D8F5-AAFA-F35A2171661D}"/>
                </a:ext>
              </a:extLst>
            </p:cNvPr>
            <p:cNvSpPr/>
            <p:nvPr/>
          </p:nvSpPr>
          <p:spPr>
            <a:xfrm>
              <a:off x="1371600" y="2209800"/>
              <a:ext cx="152400" cy="33528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6C55AB-5BCE-2041-3620-0209491B238F}"/>
                </a:ext>
              </a:extLst>
            </p:cNvPr>
            <p:cNvCxnSpPr/>
            <p:nvPr/>
          </p:nvCxnSpPr>
          <p:spPr>
            <a:xfrm flipV="1">
              <a:off x="1447800" y="2743200"/>
              <a:ext cx="2971800" cy="990600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C4E500-0199-1852-ABFF-BD5E400D0F08}"/>
                </a:ext>
              </a:extLst>
            </p:cNvPr>
            <p:cNvCxnSpPr/>
            <p:nvPr/>
          </p:nvCxnSpPr>
          <p:spPr>
            <a:xfrm>
              <a:off x="1447800" y="3733800"/>
              <a:ext cx="2971800" cy="1219200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98813C-1F35-2C0D-4429-52A434BBD851}"/>
                </a:ext>
              </a:extLst>
            </p:cNvPr>
            <p:cNvCxnSpPr/>
            <p:nvPr/>
          </p:nvCxnSpPr>
          <p:spPr>
            <a:xfrm>
              <a:off x="4495800" y="2209800"/>
              <a:ext cx="0" cy="3352800"/>
            </a:xfrm>
            <a:prstGeom prst="line">
              <a:avLst/>
            </a:prstGeom>
            <a:ln w="57150" cmpd="sng">
              <a:solidFill>
                <a:srgbClr val="3366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B56AF7D8-8363-00C6-3847-AFC1C68CADE0}"/>
                </a:ext>
              </a:extLst>
            </p:cNvPr>
            <p:cNvSpPr/>
            <p:nvPr/>
          </p:nvSpPr>
          <p:spPr>
            <a:xfrm rot="5400000">
              <a:off x="2438400" y="3657600"/>
              <a:ext cx="1219200" cy="3048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B6D02740-A3B0-EBEC-933E-B6ABFC51C669}"/>
                </a:ext>
              </a:extLst>
            </p:cNvPr>
            <p:cNvSpPr/>
            <p:nvPr/>
          </p:nvSpPr>
          <p:spPr>
            <a:xfrm rot="5400000">
              <a:off x="2667000" y="3657600"/>
              <a:ext cx="1600200" cy="3810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773B47DA-E606-3A71-4BDB-4B0C6AA32405}"/>
                </a:ext>
              </a:extLst>
            </p:cNvPr>
            <p:cNvSpPr/>
            <p:nvPr/>
          </p:nvSpPr>
          <p:spPr>
            <a:xfrm rot="5400000">
              <a:off x="2933700" y="3695700"/>
              <a:ext cx="1905000" cy="3048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547E4C-1EDD-1606-28DE-060F6A9C971A}"/>
              </a:ext>
            </a:extLst>
          </p:cNvPr>
          <p:cNvCxnSpPr/>
          <p:nvPr/>
        </p:nvCxnSpPr>
        <p:spPr>
          <a:xfrm flipV="1">
            <a:off x="6019800" y="1905000"/>
            <a:ext cx="2514600" cy="838200"/>
          </a:xfrm>
          <a:prstGeom prst="line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541ED3-7613-73BB-6FA3-B3F6260C78A2}"/>
              </a:ext>
            </a:extLst>
          </p:cNvPr>
          <p:cNvCxnSpPr/>
          <p:nvPr/>
        </p:nvCxnSpPr>
        <p:spPr>
          <a:xfrm>
            <a:off x="6172200" y="5029200"/>
            <a:ext cx="2590800" cy="1066800"/>
          </a:xfrm>
          <a:prstGeom prst="line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9877" name="Object 37">
            <a:extLst>
              <a:ext uri="{FF2B5EF4-FFF2-40B4-BE49-F238E27FC236}">
                <a16:creationId xmlns:a16="http://schemas.microsoft.com/office/drawing/2014/main" id="{9AC944AA-9B95-C14F-A9F4-18F04C438A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5029200"/>
          <a:ext cx="1924050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431800" progId="Equation.DSMT4">
                  <p:embed/>
                </p:oleObj>
              </mc:Choice>
              <mc:Fallback>
                <p:oleObj name="Equation" r:id="rId2" imgW="520700" imgH="431800" progId="Equation.DSMT4">
                  <p:embed/>
                  <p:pic>
                    <p:nvPicPr>
                      <p:cNvPr id="79877" name="Object 37">
                        <a:extLst>
                          <a:ext uri="{FF2B5EF4-FFF2-40B4-BE49-F238E27FC236}">
                            <a16:creationId xmlns:a16="http://schemas.microsoft.com/office/drawing/2014/main" id="{9AC944AA-9B95-C14F-A9F4-18F04C438A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029200"/>
                        <a:ext cx="1924050" cy="159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49B9397-26AD-385F-0DA8-0ABBC8C2F916}"/>
              </a:ext>
            </a:extLst>
          </p:cNvPr>
          <p:cNvCxnSpPr/>
          <p:nvPr/>
        </p:nvCxnSpPr>
        <p:spPr>
          <a:xfrm flipV="1">
            <a:off x="4343400" y="4648200"/>
            <a:ext cx="304800" cy="304800"/>
          </a:xfrm>
          <a:prstGeom prst="straightConnector1">
            <a:avLst/>
          </a:prstGeom>
          <a:ln w="5715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0B4D34DC-4C18-F9C1-9054-723F2D52A3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H">
                <a:solidFill>
                  <a:srgbClr val="3366FF"/>
                </a:solidFill>
                <a:latin typeface="Calibri" panose="020F0502020204030204" pitchFamily="34" charset="0"/>
              </a:rPr>
              <a:t>Phase conjugation in free space</a:t>
            </a:r>
          </a:p>
        </p:txBody>
      </p:sp>
      <p:grpSp>
        <p:nvGrpSpPr>
          <p:cNvPr id="80898" name="Group 26">
            <a:extLst>
              <a:ext uri="{FF2B5EF4-FFF2-40B4-BE49-F238E27FC236}">
                <a16:creationId xmlns:a16="http://schemas.microsoft.com/office/drawing/2014/main" id="{41ACAE21-BA8C-3FF9-C19A-D04F4AEE65C4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2209800"/>
            <a:ext cx="3124200" cy="3352800"/>
            <a:chOff x="1371600" y="2209800"/>
            <a:chExt cx="3124200" cy="3352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95CBB6A-DEE9-0E01-5639-234625CBFA64}"/>
                </a:ext>
              </a:extLst>
            </p:cNvPr>
            <p:cNvSpPr/>
            <p:nvPr/>
          </p:nvSpPr>
          <p:spPr>
            <a:xfrm>
              <a:off x="1371600" y="3657600"/>
              <a:ext cx="1524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AB98F6-6A65-BC69-C284-D5BA856E3FBA}"/>
                </a:ext>
              </a:extLst>
            </p:cNvPr>
            <p:cNvSpPr/>
            <p:nvPr/>
          </p:nvSpPr>
          <p:spPr>
            <a:xfrm>
              <a:off x="1371600" y="2209800"/>
              <a:ext cx="152400" cy="33528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2447159-45CE-14EF-B09F-CA9EDC1B3DF8}"/>
                </a:ext>
              </a:extLst>
            </p:cNvPr>
            <p:cNvCxnSpPr/>
            <p:nvPr/>
          </p:nvCxnSpPr>
          <p:spPr>
            <a:xfrm flipV="1">
              <a:off x="1447800" y="2743200"/>
              <a:ext cx="2971800" cy="990600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C8AEE4-093A-FFE1-6615-58A9482488D5}"/>
                </a:ext>
              </a:extLst>
            </p:cNvPr>
            <p:cNvCxnSpPr/>
            <p:nvPr/>
          </p:nvCxnSpPr>
          <p:spPr>
            <a:xfrm>
              <a:off x="1447800" y="3733800"/>
              <a:ext cx="2971800" cy="1219200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72414B-DB33-6F6D-39B5-2EA7B28AF387}"/>
                </a:ext>
              </a:extLst>
            </p:cNvPr>
            <p:cNvCxnSpPr/>
            <p:nvPr/>
          </p:nvCxnSpPr>
          <p:spPr>
            <a:xfrm>
              <a:off x="4495800" y="2209800"/>
              <a:ext cx="0" cy="3352800"/>
            </a:xfrm>
            <a:prstGeom prst="line">
              <a:avLst/>
            </a:prstGeom>
            <a:ln w="57150" cmpd="sng">
              <a:solidFill>
                <a:srgbClr val="3366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E6CD7013-B85F-1FE4-ED7E-6D34FBEF15E3}"/>
                </a:ext>
              </a:extLst>
            </p:cNvPr>
            <p:cNvSpPr/>
            <p:nvPr/>
          </p:nvSpPr>
          <p:spPr>
            <a:xfrm rot="5400000">
              <a:off x="2438400" y="3657600"/>
              <a:ext cx="1219200" cy="3048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E5DA8D72-ADAB-5C6A-200E-7158BAF27B9B}"/>
                </a:ext>
              </a:extLst>
            </p:cNvPr>
            <p:cNvSpPr/>
            <p:nvPr/>
          </p:nvSpPr>
          <p:spPr>
            <a:xfrm rot="5400000">
              <a:off x="2667000" y="3657600"/>
              <a:ext cx="1600200" cy="3810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CC7FC554-F925-6239-8846-8CC13EEA19C0}"/>
                </a:ext>
              </a:extLst>
            </p:cNvPr>
            <p:cNvSpPr/>
            <p:nvPr/>
          </p:nvSpPr>
          <p:spPr>
            <a:xfrm rot="5400000">
              <a:off x="2933700" y="3695700"/>
              <a:ext cx="1905000" cy="3048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FEFB90-F7AE-10E4-1E9C-C0DA9BD5E9AE}"/>
              </a:ext>
            </a:extLst>
          </p:cNvPr>
          <p:cNvCxnSpPr/>
          <p:nvPr/>
        </p:nvCxnSpPr>
        <p:spPr>
          <a:xfrm flipV="1">
            <a:off x="6019800" y="1905000"/>
            <a:ext cx="2514600" cy="838200"/>
          </a:xfrm>
          <a:prstGeom prst="line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17C08-0754-BB40-57CA-9F7893F74357}"/>
              </a:ext>
            </a:extLst>
          </p:cNvPr>
          <p:cNvCxnSpPr/>
          <p:nvPr/>
        </p:nvCxnSpPr>
        <p:spPr>
          <a:xfrm>
            <a:off x="6172200" y="5029200"/>
            <a:ext cx="2590800" cy="1066800"/>
          </a:xfrm>
          <a:prstGeom prst="line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901" name="Group 27">
            <a:extLst>
              <a:ext uri="{FF2B5EF4-FFF2-40B4-BE49-F238E27FC236}">
                <a16:creationId xmlns:a16="http://schemas.microsoft.com/office/drawing/2014/main" id="{10792302-5ED8-3514-0D1F-AB53207611F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999163" y="2112963"/>
            <a:ext cx="3124200" cy="3352800"/>
            <a:chOff x="1392237" y="2230437"/>
            <a:chExt cx="3124200" cy="33528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A7195EA-BB2B-711F-7037-A88D5861BD9B}"/>
                </a:ext>
              </a:extLst>
            </p:cNvPr>
            <p:cNvSpPr/>
            <p:nvPr/>
          </p:nvSpPr>
          <p:spPr>
            <a:xfrm>
              <a:off x="1400175" y="3686175"/>
              <a:ext cx="152400" cy="152400"/>
            </a:xfrm>
            <a:prstGeom prst="ellipse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ED1C13-22F9-C9BE-48A0-44C1BBF70F3D}"/>
                </a:ext>
              </a:extLst>
            </p:cNvPr>
            <p:cNvSpPr/>
            <p:nvPr/>
          </p:nvSpPr>
          <p:spPr>
            <a:xfrm>
              <a:off x="1400175" y="2238375"/>
              <a:ext cx="152400" cy="33528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51D0ED-9F29-3FCA-643D-046ECB9D1703}"/>
                </a:ext>
              </a:extLst>
            </p:cNvPr>
            <p:cNvCxnSpPr>
              <a:endCxn id="29" idx="7"/>
            </p:cNvCxnSpPr>
            <p:nvPr/>
          </p:nvCxnSpPr>
          <p:spPr>
            <a:xfrm rot="10800000" flipV="1">
              <a:off x="1550987" y="2765425"/>
              <a:ext cx="2897188" cy="957262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FF293F8-EDF7-0AC8-B401-4D363D32FCF2}"/>
                </a:ext>
              </a:extLst>
            </p:cNvPr>
            <p:cNvCxnSpPr/>
            <p:nvPr/>
          </p:nvCxnSpPr>
          <p:spPr>
            <a:xfrm rot="10800000">
              <a:off x="1538287" y="3817937"/>
              <a:ext cx="2895600" cy="1219200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6549A8-565B-BA19-BD8E-1EC217B1D138}"/>
                </a:ext>
              </a:extLst>
            </p:cNvPr>
            <p:cNvCxnSpPr/>
            <p:nvPr/>
          </p:nvCxnSpPr>
          <p:spPr>
            <a:xfrm>
              <a:off x="4524375" y="2238375"/>
              <a:ext cx="0" cy="3352800"/>
            </a:xfrm>
            <a:prstGeom prst="line">
              <a:avLst/>
            </a:prstGeom>
            <a:ln w="57150" cmpd="sng">
              <a:solidFill>
                <a:srgbClr val="3366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E95EE6B3-C09C-9849-17EB-3DE0090C2EB2}"/>
                </a:ext>
              </a:extLst>
            </p:cNvPr>
            <p:cNvSpPr/>
            <p:nvPr/>
          </p:nvSpPr>
          <p:spPr>
            <a:xfrm rot="5400000">
              <a:off x="2473325" y="3686175"/>
              <a:ext cx="1219200" cy="3048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3C03B491-D7EB-2C6F-13BE-90BEA796B4E5}"/>
                </a:ext>
              </a:extLst>
            </p:cNvPr>
            <p:cNvSpPr/>
            <p:nvPr/>
          </p:nvSpPr>
          <p:spPr>
            <a:xfrm rot="5400000">
              <a:off x="2695575" y="3686175"/>
              <a:ext cx="1600200" cy="3810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C16A1B7A-6294-2717-D56C-42E3F52FA260}"/>
                </a:ext>
              </a:extLst>
            </p:cNvPr>
            <p:cNvSpPr/>
            <p:nvPr/>
          </p:nvSpPr>
          <p:spPr>
            <a:xfrm rot="5400000">
              <a:off x="2962275" y="3724275"/>
              <a:ext cx="1905000" cy="304800"/>
            </a:xfrm>
            <a:prstGeom prst="blockArc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0902" name="Object 22">
            <a:extLst>
              <a:ext uri="{FF2B5EF4-FFF2-40B4-BE49-F238E27FC236}">
                <a16:creationId xmlns:a16="http://schemas.microsoft.com/office/drawing/2014/main" id="{A988A0BE-1569-E868-12E3-E21BA6714D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5029200"/>
          <a:ext cx="1924050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700" imgH="431800" progId="Equation.DSMT4">
                  <p:embed/>
                </p:oleObj>
              </mc:Choice>
              <mc:Fallback>
                <p:oleObj name="Equation" r:id="rId2" imgW="520700" imgH="431800" progId="Equation.DSMT4">
                  <p:embed/>
                  <p:pic>
                    <p:nvPicPr>
                      <p:cNvPr id="80902" name="Object 22">
                        <a:extLst>
                          <a:ext uri="{FF2B5EF4-FFF2-40B4-BE49-F238E27FC236}">
                            <a16:creationId xmlns:a16="http://schemas.microsoft.com/office/drawing/2014/main" id="{A988A0BE-1569-E868-12E3-E21BA6714D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5029200"/>
                        <a:ext cx="1924050" cy="159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3" name="Object 23">
            <a:extLst>
              <a:ext uri="{FF2B5EF4-FFF2-40B4-BE49-F238E27FC236}">
                <a16:creationId xmlns:a16="http://schemas.microsoft.com/office/drawing/2014/main" id="{168CBAE2-A215-B1E3-5D2B-093C0272C7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5029200"/>
          <a:ext cx="1924050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700" imgH="431800" progId="Equation.DSMT4">
                  <p:embed/>
                </p:oleObj>
              </mc:Choice>
              <mc:Fallback>
                <p:oleObj name="Equation" r:id="rId4" imgW="520700" imgH="431800" progId="Equation.DSMT4">
                  <p:embed/>
                  <p:pic>
                    <p:nvPicPr>
                      <p:cNvPr id="80903" name="Object 23">
                        <a:extLst>
                          <a:ext uri="{FF2B5EF4-FFF2-40B4-BE49-F238E27FC236}">
                            <a16:creationId xmlns:a16="http://schemas.microsoft.com/office/drawing/2014/main" id="{168CBAE2-A215-B1E3-5D2B-093C0272C7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029200"/>
                        <a:ext cx="1924050" cy="159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5C7E36-99FB-EFF5-4339-E1522C633513}"/>
              </a:ext>
            </a:extLst>
          </p:cNvPr>
          <p:cNvCxnSpPr/>
          <p:nvPr/>
        </p:nvCxnSpPr>
        <p:spPr>
          <a:xfrm flipV="1">
            <a:off x="4343400" y="4648200"/>
            <a:ext cx="304800" cy="304800"/>
          </a:xfrm>
          <a:prstGeom prst="straightConnector1">
            <a:avLst/>
          </a:prstGeom>
          <a:ln w="5715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C393C1-C33C-B9E1-CF4A-A8CD54C25E2D}"/>
              </a:ext>
            </a:extLst>
          </p:cNvPr>
          <p:cNvCxnSpPr/>
          <p:nvPr/>
        </p:nvCxnSpPr>
        <p:spPr>
          <a:xfrm flipH="1" flipV="1">
            <a:off x="7239000" y="4724400"/>
            <a:ext cx="304800" cy="304800"/>
          </a:xfrm>
          <a:prstGeom prst="straightConnector1">
            <a:avLst/>
          </a:prstGeom>
          <a:ln w="5715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Box 22">
            <a:extLst>
              <a:ext uri="{FF2B5EF4-FFF2-40B4-BE49-F238E27FC236}">
                <a16:creationId xmlns:a16="http://schemas.microsoft.com/office/drawing/2014/main" id="{39124FDE-8461-E5B8-D2AA-2BA06911F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71513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input</a:t>
            </a:r>
          </a:p>
        </p:txBody>
      </p:sp>
      <p:sp>
        <p:nvSpPr>
          <p:cNvPr id="81922" name="TextBox 23">
            <a:extLst>
              <a:ext uri="{FF2B5EF4-FFF2-40B4-BE49-F238E27FC236}">
                <a16:creationId xmlns:a16="http://schemas.microsoft.com/office/drawing/2014/main" id="{26B457B4-7E14-27F2-7390-2D6FA9B0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671513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output</a:t>
            </a:r>
          </a:p>
        </p:txBody>
      </p:sp>
      <p:sp>
        <p:nvSpPr>
          <p:cNvPr id="81923" name="TextBox 24">
            <a:extLst>
              <a:ext uri="{FF2B5EF4-FFF2-40B4-BE49-F238E27FC236}">
                <a16:creationId xmlns:a16="http://schemas.microsoft.com/office/drawing/2014/main" id="{3421FDCA-CA97-A7E6-7D6C-EA1E7B201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671513"/>
            <a:ext cx="3321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CH" sz="1800"/>
              <a:t>Amplitude profile</a:t>
            </a:r>
          </a:p>
        </p:txBody>
      </p:sp>
      <p:pic>
        <p:nvPicPr>
          <p:cNvPr id="81924" name="Picture 11" descr="Screen Shot 2013-12-04 at 10.03.48.png">
            <a:extLst>
              <a:ext uri="{FF2B5EF4-FFF2-40B4-BE49-F238E27FC236}">
                <a16:creationId xmlns:a16="http://schemas.microsoft.com/office/drawing/2014/main" id="{48F80E8B-EA11-D75E-7617-4873CB004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2424114"/>
            <a:ext cx="2205038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12" descr="Screen Shot 2013-12-04 at 10.03.23.png">
            <a:extLst>
              <a:ext uri="{FF2B5EF4-FFF2-40B4-BE49-F238E27FC236}">
                <a16:creationId xmlns:a16="http://schemas.microsoft.com/office/drawing/2014/main" id="{7680D74A-FD9B-47B4-526F-89A4BF46F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1" y="3644901"/>
            <a:ext cx="2208213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3" descr="Screen Shot 2013-12-04 at 10.03.36.png">
            <a:extLst>
              <a:ext uri="{FF2B5EF4-FFF2-40B4-BE49-F238E27FC236}">
                <a16:creationId xmlns:a16="http://schemas.microsoft.com/office/drawing/2014/main" id="{DD7AD656-38F7-ED90-7BEA-E99691E2E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1157288"/>
            <a:ext cx="2211388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17" descr="Screen Shot 2013-12-04 at 10.04.59.png">
            <a:extLst>
              <a:ext uri="{FF2B5EF4-FFF2-40B4-BE49-F238E27FC236}">
                <a16:creationId xmlns:a16="http://schemas.microsoft.com/office/drawing/2014/main" id="{AD8C25AB-7220-AE64-59B7-1EA997474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2403475"/>
            <a:ext cx="3321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Slide Number Placeholder 3">
            <a:extLst>
              <a:ext uri="{FF2B5EF4-FFF2-40B4-BE49-F238E27FC236}">
                <a16:creationId xmlns:a16="http://schemas.microsoft.com/office/drawing/2014/main" id="{FB832B5C-CE4E-DDE5-B1AD-6961AE8502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80600" y="6515100"/>
            <a:ext cx="7874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0DA824-941D-9F4D-B98E-768444530317}" type="slidenum">
              <a:rPr lang="en-US" altLang="en-CH" sz="1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CH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1929" name="Rectangle 4">
            <a:extLst>
              <a:ext uri="{FF2B5EF4-FFF2-40B4-BE49-F238E27FC236}">
                <a16:creationId xmlns:a16="http://schemas.microsoft.com/office/drawing/2014/main" id="{79EF5AB3-6345-E25A-C542-338B1984B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CH" dirty="0">
                <a:solidFill>
                  <a:srgbClr val="0070C0"/>
                </a:solidFill>
              </a:rPr>
              <a:t>Phase conjugation: Forward propagation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864</Words>
  <Application>Microsoft Macintosh PowerPoint</Application>
  <PresentationFormat>Widescreen</PresentationFormat>
  <Paragraphs>162</Paragraphs>
  <Slides>40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The pluses and the minuses</vt:lpstr>
      <vt:lpstr>PowerPoint Presentation</vt:lpstr>
      <vt:lpstr>PowerPoint Presentation</vt:lpstr>
      <vt:lpstr>Phase conjugation in free space</vt:lpstr>
      <vt:lpstr>Phase conjugation in free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1</vt:lpstr>
      <vt:lpstr>Iterative Numerical Phase Retrieval</vt:lpstr>
      <vt:lpstr>Iterative Numerical Phase retrieval</vt:lpstr>
      <vt:lpstr>Importance of phase information I</vt:lpstr>
      <vt:lpstr>Importance of phase information II</vt:lpstr>
      <vt:lpstr>Importance of phase information II</vt:lpstr>
      <vt:lpstr>Phase retrieval</vt:lpstr>
      <vt:lpstr>Gerchberg-Saxton Algorithm </vt:lpstr>
      <vt:lpstr>‘Gerchberg-Saxton’ algorithm II</vt:lpstr>
      <vt:lpstr>‘Gerchberg-Saxton’ algorithm : Example</vt:lpstr>
      <vt:lpstr>‘Gerchberg-Saxton’ algorithm : Example</vt:lpstr>
      <vt:lpstr>‘Gerchberg-Saxton’ algorithm : Cryptography</vt:lpstr>
      <vt:lpstr>‘Fienup Hybrid Input-Output’ algorithm I Known object support</vt:lpstr>
      <vt:lpstr>‘Fienup Hybrid Input-Output’ algorithm II</vt:lpstr>
      <vt:lpstr>‘Fienup HIO’ algorithm : Example 1</vt:lpstr>
      <vt:lpstr>‘Fienup HIO’ algorithm : Example 1</vt:lpstr>
      <vt:lpstr>‘Fienup HIO’ algorithm : Twin image problem I</vt:lpstr>
      <vt:lpstr>‘Fienup HIO’ algorithm : Example 2</vt:lpstr>
      <vt:lpstr>‘Fienup HIO’ algorithm : Example 2</vt:lpstr>
      <vt:lpstr>‘Fienup HIO’ algorithm : Example 2</vt:lpstr>
      <vt:lpstr>Conclusions </vt:lpstr>
      <vt:lpstr>PowerPoint Presentation</vt:lpstr>
      <vt:lpstr>Ptychography</vt:lpstr>
      <vt:lpstr>PowerPoint Presentation</vt:lpstr>
      <vt:lpstr>Ptychography</vt:lpstr>
      <vt:lpstr>PowerPoint Presentation</vt:lpstr>
      <vt:lpstr>Exercise 2  Gerchberg Saxson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Demetri Psaltis</dc:creator>
  <cp:lastModifiedBy>Demetri Psaltis</cp:lastModifiedBy>
  <cp:revision>14</cp:revision>
  <cp:lastPrinted>2025-04-08T11:14:51Z</cp:lastPrinted>
  <dcterms:created xsi:type="dcterms:W3CDTF">2025-04-04T13:23:46Z</dcterms:created>
  <dcterms:modified xsi:type="dcterms:W3CDTF">2025-04-11T08:01:24Z</dcterms:modified>
</cp:coreProperties>
</file>