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sldIdLst>
    <p:sldId id="257" r:id="rId3"/>
    <p:sldId id="301" r:id="rId4"/>
    <p:sldId id="325" r:id="rId5"/>
    <p:sldId id="259" r:id="rId6"/>
    <p:sldId id="262" r:id="rId7"/>
    <p:sldId id="279" r:id="rId8"/>
    <p:sldId id="283" r:id="rId9"/>
    <p:sldId id="295" r:id="rId10"/>
    <p:sldId id="305" r:id="rId11"/>
    <p:sldId id="310" r:id="rId12"/>
    <p:sldId id="275" r:id="rId13"/>
    <p:sldId id="311" r:id="rId14"/>
    <p:sldId id="309" r:id="rId15"/>
    <p:sldId id="312" r:id="rId16"/>
    <p:sldId id="260" r:id="rId17"/>
    <p:sldId id="273" r:id="rId18"/>
    <p:sldId id="313" r:id="rId19"/>
    <p:sldId id="281" r:id="rId20"/>
    <p:sldId id="282" r:id="rId21"/>
    <p:sldId id="266" r:id="rId22"/>
    <p:sldId id="256" r:id="rId23"/>
    <p:sldId id="271" r:id="rId24"/>
    <p:sldId id="314" r:id="rId25"/>
    <p:sldId id="315" r:id="rId26"/>
    <p:sldId id="316" r:id="rId27"/>
    <p:sldId id="317" r:id="rId28"/>
    <p:sldId id="270" r:id="rId29"/>
    <p:sldId id="319" r:id="rId30"/>
    <p:sldId id="321" r:id="rId31"/>
    <p:sldId id="272" r:id="rId32"/>
    <p:sldId id="306" r:id="rId33"/>
    <p:sldId id="323" r:id="rId34"/>
    <p:sldId id="324" r:id="rId35"/>
    <p:sldId id="261" r:id="rId36"/>
    <p:sldId id="296" r:id="rId37"/>
    <p:sldId id="297" r:id="rId38"/>
    <p:sldId id="326" r:id="rId39"/>
    <p:sldId id="304" r:id="rId4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4551"/>
  </p:normalViewPr>
  <p:slideViewPr>
    <p:cSldViewPr snapToGrid="0">
      <p:cViewPr>
        <p:scale>
          <a:sx n="219" d="100"/>
          <a:sy n="219" d="100"/>
        </p:scale>
        <p:origin x="-3768" y="1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476A0-4440-4843-A078-CA581C7E2099}" type="datetimeFigureOut">
              <a:rPr lang="en-CH" smtClean="0"/>
              <a:t>27.03.2025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CE463-8393-6E44-935A-308851C26F0B}" type="slidenum">
              <a:rPr lang="en-CH" smtClean="0"/>
              <a:t>‹#›</a:t>
            </a:fld>
            <a:endParaRPr lang="en-CH"/>
          </a:p>
        </p:txBody>
      </p:sp>
    </p:spTree>
    <p:extLst>
      <p:ext uri="{BB962C8B-B14F-4D97-AF65-F5344CB8AC3E}">
        <p14:creationId xmlns:p14="http://schemas.microsoft.com/office/powerpoint/2010/main" val="262489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object at every</a:t>
            </a:r>
            <a:r>
              <a:rPr lang="en-GB" baseline="0" dirty="0"/>
              <a:t> distance z can be represented as a linear combination of the modes supported by the MMF. In the ideal case this alfa does not change in z, but what generated this speckle then?</a:t>
            </a:r>
          </a:p>
          <a:p>
            <a:endParaRPr lang="en-GB" baseline="0" dirty="0"/>
          </a:p>
          <a:p>
            <a:r>
              <a:rPr lang="en-GB" baseline="0" dirty="0"/>
              <a:t>Modal dispersion</a:t>
            </a:r>
          </a:p>
          <a:p>
            <a:r>
              <a:rPr lang="en-GB" baseline="0" dirty="0"/>
              <a:t>Decorrelation</a:t>
            </a:r>
          </a:p>
          <a:p>
            <a:r>
              <a:rPr lang="en-GB" baseline="0" dirty="0"/>
              <a:t>Injection</a:t>
            </a:r>
          </a:p>
          <a:p>
            <a:r>
              <a:rPr lang="en-GB" baseline="0" dirty="0"/>
              <a:t>Modes different velocities</a:t>
            </a:r>
            <a:endParaRPr lang="en-GB" dirty="0"/>
          </a:p>
        </p:txBody>
      </p:sp>
    </p:spTree>
    <p:extLst>
      <p:ext uri="{BB962C8B-B14F-4D97-AF65-F5344CB8AC3E}">
        <p14:creationId xmlns:p14="http://schemas.microsoft.com/office/powerpoint/2010/main" val="281465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endcoder</a:t>
            </a:r>
            <a:r>
              <a:rPr lang="en-US" dirty="0"/>
              <a:t> classifier</a:t>
            </a:r>
          </a:p>
          <a:p>
            <a:r>
              <a:rPr lang="en-US" dirty="0"/>
              <a:t>. feature vector classification</a:t>
            </a:r>
          </a:p>
        </p:txBody>
      </p:sp>
    </p:spTree>
    <p:extLst>
      <p:ext uri="{BB962C8B-B14F-4D97-AF65-F5344CB8AC3E}">
        <p14:creationId xmlns:p14="http://schemas.microsoft.com/office/powerpoint/2010/main" val="122512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Encoder-decoder </a:t>
            </a:r>
            <a:r>
              <a:rPr lang="en-US" dirty="0" err="1"/>
              <a:t>cnn</a:t>
            </a:r>
            <a:endParaRPr lang="en-US" dirty="0"/>
          </a:p>
          <a:p>
            <a:r>
              <a:rPr lang="en-US" dirty="0"/>
              <a:t>. pixel feature vector mapping</a:t>
            </a:r>
          </a:p>
        </p:txBody>
      </p:sp>
    </p:spTree>
    <p:extLst>
      <p:ext uri="{BB962C8B-B14F-4D97-AF65-F5344CB8AC3E}">
        <p14:creationId xmlns:p14="http://schemas.microsoft.com/office/powerpoint/2010/main" val="270048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CH" dirty="0"/>
              <a:t>rop or concatenate?</a:t>
            </a:r>
          </a:p>
        </p:txBody>
      </p:sp>
      <p:sp>
        <p:nvSpPr>
          <p:cNvPr id="4" name="Slide Number Placeholder 3"/>
          <p:cNvSpPr>
            <a:spLocks noGrp="1"/>
          </p:cNvSpPr>
          <p:nvPr>
            <p:ph type="sldNum" sz="quarter" idx="5"/>
          </p:nvPr>
        </p:nvSpPr>
        <p:spPr/>
        <p:txBody>
          <a:bodyPr/>
          <a:lstStyle/>
          <a:p>
            <a:fld id="{696CE463-8393-6E44-935A-308851C26F0B}" type="slidenum">
              <a:rPr lang="en-CH" smtClean="0"/>
              <a:t>37</a:t>
            </a:fld>
            <a:endParaRPr lang="en-CH"/>
          </a:p>
        </p:txBody>
      </p:sp>
    </p:spTree>
    <p:extLst>
      <p:ext uri="{BB962C8B-B14F-4D97-AF65-F5344CB8AC3E}">
        <p14:creationId xmlns:p14="http://schemas.microsoft.com/office/powerpoint/2010/main" val="91166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Inter class: between classes</a:t>
            </a:r>
          </a:p>
        </p:txBody>
      </p:sp>
    </p:spTree>
    <p:extLst>
      <p:ext uri="{BB962C8B-B14F-4D97-AF65-F5344CB8AC3E}">
        <p14:creationId xmlns:p14="http://schemas.microsoft.com/office/powerpoint/2010/main" val="87089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94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E0C-03EF-9844-BCC3-783A9BEB16EF}" type="slidenum">
              <a:rPr lang="en-US" smtClean="0"/>
              <a:t>14</a:t>
            </a:fld>
            <a:endParaRPr lang="en-US"/>
          </a:p>
        </p:txBody>
      </p:sp>
    </p:spTree>
    <p:extLst>
      <p:ext uri="{BB962C8B-B14F-4D97-AF65-F5344CB8AC3E}">
        <p14:creationId xmlns:p14="http://schemas.microsoft.com/office/powerpoint/2010/main" val="231333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51460-8583-44A7-AF64-822012A7EA8E}" type="slidenum">
              <a:rPr lang="en-US" smtClean="0"/>
              <a:t>28</a:t>
            </a:fld>
            <a:endParaRPr lang="en-US"/>
          </a:p>
        </p:txBody>
      </p:sp>
    </p:spTree>
    <p:extLst>
      <p:ext uri="{BB962C8B-B14F-4D97-AF65-F5344CB8AC3E}">
        <p14:creationId xmlns:p14="http://schemas.microsoft.com/office/powerpoint/2010/main" val="379078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Forward Pass</a:t>
            </a:r>
            <a:r>
              <a:rPr lang="en-GB" dirty="0"/>
              <a:t>: First, the input is passed through the neural network, generating a prediction (output).</a:t>
            </a:r>
          </a:p>
          <a:p>
            <a:r>
              <a:rPr lang="en-GB" b="1" dirty="0"/>
              <a:t>Backpropagation</a:t>
            </a:r>
            <a:r>
              <a:rPr lang="en-GB" dirty="0"/>
              <a:t>: Then, the gradient of the output with respect to the input is computed using backpropagation. This measures how much each pixel or feature in the input influences the network’s decision.</a:t>
            </a:r>
          </a:p>
          <a:p>
            <a:r>
              <a:rPr lang="en-GB" b="1" dirty="0"/>
              <a:t>Gradient Visualization</a:t>
            </a:r>
            <a:r>
              <a:rPr lang="en-GB" dirty="0"/>
              <a:t>: The gradient values are visualized to identify which regions of the input (e.g., image) have the highest impact on the output. This often involves taking the absolute value or the magnitude of the gradients.</a:t>
            </a:r>
          </a:p>
          <a:p>
            <a:endParaRPr lang="en-CH" dirty="0"/>
          </a:p>
        </p:txBody>
      </p:sp>
      <p:sp>
        <p:nvSpPr>
          <p:cNvPr id="4" name="Slide Number Placeholder 3"/>
          <p:cNvSpPr>
            <a:spLocks noGrp="1"/>
          </p:cNvSpPr>
          <p:nvPr>
            <p:ph type="sldNum" sz="quarter" idx="5"/>
          </p:nvPr>
        </p:nvSpPr>
        <p:spPr/>
        <p:txBody>
          <a:bodyPr/>
          <a:lstStyle/>
          <a:p>
            <a:fld id="{696CE463-8393-6E44-935A-308851C26F0B}" type="slidenum">
              <a:rPr lang="en-CH" smtClean="0"/>
              <a:t>33</a:t>
            </a:fld>
            <a:endParaRPr lang="en-CH"/>
          </a:p>
        </p:txBody>
      </p:sp>
    </p:spTree>
    <p:extLst>
      <p:ext uri="{BB962C8B-B14F-4D97-AF65-F5344CB8AC3E}">
        <p14:creationId xmlns:p14="http://schemas.microsoft.com/office/powerpoint/2010/main" val="323474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1C958D4-527D-0041-8EAF-A4FB117A037D}" type="slidenum">
              <a:rPr lang="en-CH" smtClean="0"/>
              <a:t>34</a:t>
            </a:fld>
            <a:endParaRPr lang="en-CH"/>
          </a:p>
        </p:txBody>
      </p:sp>
    </p:spTree>
    <p:extLst>
      <p:ext uri="{BB962C8B-B14F-4D97-AF65-F5344CB8AC3E}">
        <p14:creationId xmlns:p14="http://schemas.microsoft.com/office/powerpoint/2010/main" val="289597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7F58-9264-FF2E-DBD1-3A8F70B6C4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7B62CFEF-6C51-7857-DC2E-05E43A421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E24A9FA-677D-7109-D162-28E49A8FC614}"/>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C9BCC738-550D-F29B-4054-6906F61228A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692BEA5-8DA5-7000-2458-B1575824DC39}"/>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286750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158B-2CBE-4779-8C28-512027A4EFC4}"/>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36A6E5B5-230F-F7FA-6458-DFD578E8D2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2018607-CEF0-23F8-CB59-C6EF8D4EF3BA}"/>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466583BF-EA32-CEB6-DAAC-80AC64AF142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7403747-1E3E-7DFD-13DE-4B46DC5FAB17}"/>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21262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603D1-9FF1-6CDC-1F64-0D4B362B2E4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84BFA583-61CD-8F84-6154-91EB700917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359565D6-790D-2B4A-67D5-B1DD4460640D}"/>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29A26957-FD4B-6129-8A12-7DD769DE3B1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EAF72880-B6A7-BD57-5051-7F3FB44421B8}"/>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427950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6"/>
        <p:cNvGrpSpPr/>
        <p:nvPr/>
      </p:nvGrpSpPr>
      <p:grpSpPr>
        <a:xfrm>
          <a:off x="0" y="0"/>
          <a:ext cx="0" cy="0"/>
          <a:chOff x="0" y="0"/>
          <a:chExt cx="0" cy="0"/>
        </a:xfrm>
      </p:grpSpPr>
      <p:sp>
        <p:nvSpPr>
          <p:cNvPr id="87" name="Google Shape;87;p41"/>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2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569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35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5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213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5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663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5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973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5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564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45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8F2B-E8C6-76F1-06AE-E84FA7104EC3}"/>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4F283F1F-C5B4-5E40-9B21-ACDA25B2DB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F4FD0CA-B7C5-4C69-8CE7-6CF7342EE7F5}"/>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DDC13D5A-6303-2FA8-2980-01823144C72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9D8EE08-7F3F-A6DC-0BFF-334A997531F8}"/>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46127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8"/>
          <p:cNvSpPr>
            <a:spLocks noGrp="1"/>
          </p:cNvSpPr>
          <p:nvPr>
            <p:ph type="pic" idx="2"/>
          </p:nvPr>
        </p:nvSpPr>
        <p:spPr>
          <a:xfrm>
            <a:off x="5183188" y="987427"/>
            <a:ext cx="6172200" cy="4873625"/>
          </a:xfrm>
          <a:prstGeom prst="rect">
            <a:avLst/>
          </a:prstGeom>
          <a:noFill/>
          <a:ln>
            <a:noFill/>
          </a:ln>
        </p:spPr>
      </p:sp>
      <p:sp>
        <p:nvSpPr>
          <p:cNvPr id="139" name="Google Shape;13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382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5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518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60"/>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6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latin typeface="Calibri"/>
                <a:ea typeface="Calibri"/>
                <a:cs typeface="Calibri"/>
                <a:sym typeface="Calibri"/>
              </a:defRPr>
            </a:lvl1pPr>
            <a:lvl2pPr marL="0" lvl="1" indent="0" algn="r">
              <a:spcBef>
                <a:spcPts val="0"/>
              </a:spcBef>
              <a:buNone/>
              <a:defRPr>
                <a:solidFill>
                  <a:srgbClr val="888888"/>
                </a:solidFill>
                <a:latin typeface="Calibri"/>
                <a:ea typeface="Calibri"/>
                <a:cs typeface="Calibri"/>
                <a:sym typeface="Calibri"/>
              </a:defRPr>
            </a:lvl2pPr>
            <a:lvl3pPr marL="0" lvl="2" indent="0" algn="r">
              <a:spcBef>
                <a:spcPts val="0"/>
              </a:spcBef>
              <a:buNone/>
              <a:defRPr>
                <a:solidFill>
                  <a:srgbClr val="888888"/>
                </a:solidFill>
                <a:latin typeface="Calibri"/>
                <a:ea typeface="Calibri"/>
                <a:cs typeface="Calibri"/>
                <a:sym typeface="Calibri"/>
              </a:defRPr>
            </a:lvl3pPr>
            <a:lvl4pPr marL="0" lvl="3" indent="0" algn="r">
              <a:spcBef>
                <a:spcPts val="0"/>
              </a:spcBef>
              <a:buNone/>
              <a:defRPr>
                <a:solidFill>
                  <a:srgbClr val="888888"/>
                </a:solidFill>
                <a:latin typeface="Calibri"/>
                <a:ea typeface="Calibri"/>
                <a:cs typeface="Calibri"/>
                <a:sym typeface="Calibri"/>
              </a:defRPr>
            </a:lvl4pPr>
            <a:lvl5pPr marL="0" lvl="4" indent="0" algn="r">
              <a:spcBef>
                <a:spcPts val="0"/>
              </a:spcBef>
              <a:buNone/>
              <a:defRPr>
                <a:solidFill>
                  <a:srgbClr val="888888"/>
                </a:solidFill>
                <a:latin typeface="Calibri"/>
                <a:ea typeface="Calibri"/>
                <a:cs typeface="Calibri"/>
                <a:sym typeface="Calibri"/>
              </a:defRPr>
            </a:lvl5pPr>
            <a:lvl6pPr marL="0" lvl="5" indent="0" algn="r">
              <a:spcBef>
                <a:spcPts val="0"/>
              </a:spcBef>
              <a:buNone/>
              <a:defRPr>
                <a:solidFill>
                  <a:srgbClr val="888888"/>
                </a:solidFill>
                <a:latin typeface="Calibri"/>
                <a:ea typeface="Calibri"/>
                <a:cs typeface="Calibri"/>
                <a:sym typeface="Calibri"/>
              </a:defRPr>
            </a:lvl6pPr>
            <a:lvl7pPr marL="0" lvl="6" indent="0" algn="r">
              <a:spcBef>
                <a:spcPts val="0"/>
              </a:spcBef>
              <a:buNone/>
              <a:defRPr>
                <a:solidFill>
                  <a:srgbClr val="888888"/>
                </a:solidFill>
                <a:latin typeface="Calibri"/>
                <a:ea typeface="Calibri"/>
                <a:cs typeface="Calibri"/>
                <a:sym typeface="Calibri"/>
              </a:defRPr>
            </a:lvl7pPr>
            <a:lvl8pPr marL="0" lvl="7" indent="0" algn="r">
              <a:spcBef>
                <a:spcPts val="0"/>
              </a:spcBef>
              <a:buNone/>
              <a:defRPr>
                <a:solidFill>
                  <a:srgbClr val="888888"/>
                </a:solidFill>
                <a:latin typeface="Calibri"/>
                <a:ea typeface="Calibri"/>
                <a:cs typeface="Calibri"/>
                <a:sym typeface="Calibri"/>
              </a:defRPr>
            </a:lvl8pPr>
            <a:lvl9pPr marL="0" lvl="8" indent="0" algn="r">
              <a:spcBef>
                <a:spcPts val="0"/>
              </a:spcBef>
              <a:buNone/>
              <a:defRPr>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934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A961-AA45-6D17-04EB-6D59CB2C67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1F87B31C-2B56-854F-EA43-CF809DBA89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EE985A-FA58-69FC-AD27-31551D9A7FC0}"/>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C0C99E01-B312-19C2-2256-7E06F7094F7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3372ED5-B0A7-9630-65EF-91371ACBBF20}"/>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416759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7A1D-CF78-14A8-63F3-823D3296FFAC}"/>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C63691CD-9096-33DD-A7EC-2A30BBF92C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F3B5FF02-872B-A672-695A-BE71796B6AE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BC07EC1A-2469-D026-C9B7-5C215686AB29}"/>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6" name="Footer Placeholder 5">
            <a:extLst>
              <a:ext uri="{FF2B5EF4-FFF2-40B4-BE49-F238E27FC236}">
                <a16:creationId xmlns:a16="http://schemas.microsoft.com/office/drawing/2014/main" id="{EDE480F5-C8D4-80F9-D9B1-85853C270FF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32F5946E-0EA0-5CA5-47CF-FB84A236CAB7}"/>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5401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C05B-A073-FB45-B50A-66637F541546}"/>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535E8F9-DA22-35B7-E75B-B6AD98F4D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2F683F-2009-CA40-6A31-6E5571927B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2D903A44-64E0-83E9-F2BE-F936277BA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6A20AA-DF65-5BEC-19C7-365766D702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ED3735F8-1D19-2E2D-DDD2-71B50A60DE76}"/>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8" name="Footer Placeholder 7">
            <a:extLst>
              <a:ext uri="{FF2B5EF4-FFF2-40B4-BE49-F238E27FC236}">
                <a16:creationId xmlns:a16="http://schemas.microsoft.com/office/drawing/2014/main" id="{88FC329F-33A3-7D11-C654-E72CF125EE2A}"/>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E599E7BD-BD14-B728-F2D7-21D566C0C0E9}"/>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129674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ADD3-FE37-02BF-D7B2-70F4E94417DE}"/>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CF66819A-A5AA-F077-028B-DF4F064E16CE}"/>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4" name="Footer Placeholder 3">
            <a:extLst>
              <a:ext uri="{FF2B5EF4-FFF2-40B4-BE49-F238E27FC236}">
                <a16:creationId xmlns:a16="http://schemas.microsoft.com/office/drawing/2014/main" id="{5E91EEE9-4D17-14E7-D2D7-36E025AAAC9C}"/>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C52C79FC-0C89-E4CF-4806-6D69DB82C333}"/>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58668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F1A6B-4A16-7A05-D41A-0D0125F78CCD}"/>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3" name="Footer Placeholder 2">
            <a:extLst>
              <a:ext uri="{FF2B5EF4-FFF2-40B4-BE49-F238E27FC236}">
                <a16:creationId xmlns:a16="http://schemas.microsoft.com/office/drawing/2014/main" id="{497B827D-06D7-D136-AE27-8C9E90300004}"/>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1F742187-5DF6-CF40-A964-26336488C714}"/>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141612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1EAB-3148-421D-1CFC-C181C83BA3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484A1F9F-A8A2-3AC7-14AA-BAF28DF4D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A09C58A3-417C-57CA-B058-4515B009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688E9D-9579-551D-293B-EAB5E50CB7C0}"/>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6" name="Footer Placeholder 5">
            <a:extLst>
              <a:ext uri="{FF2B5EF4-FFF2-40B4-BE49-F238E27FC236}">
                <a16:creationId xmlns:a16="http://schemas.microsoft.com/office/drawing/2014/main" id="{28D05316-AAC1-E212-D24B-5F18C7B7796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D29B1D50-DEB8-D626-0C28-AF4FD1585F3A}"/>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355377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4AC2-9F5C-488B-D3C9-B472C31F0D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197E8474-D817-216F-9325-1458CBD55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5DF5FBDF-5744-2950-847E-BD6465AA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A82215-602B-F985-2026-1CE5A3265E93}"/>
              </a:ext>
            </a:extLst>
          </p:cNvPr>
          <p:cNvSpPr>
            <a:spLocks noGrp="1"/>
          </p:cNvSpPr>
          <p:nvPr>
            <p:ph type="dt" sz="half" idx="10"/>
          </p:nvPr>
        </p:nvSpPr>
        <p:spPr/>
        <p:txBody>
          <a:bodyPr/>
          <a:lstStyle/>
          <a:p>
            <a:fld id="{0A342210-26AF-F04F-823D-47D470F236EC}" type="datetimeFigureOut">
              <a:rPr lang="en-CH" smtClean="0"/>
              <a:t>27.03.2025</a:t>
            </a:fld>
            <a:endParaRPr lang="en-CH"/>
          </a:p>
        </p:txBody>
      </p:sp>
      <p:sp>
        <p:nvSpPr>
          <p:cNvPr id="6" name="Footer Placeholder 5">
            <a:extLst>
              <a:ext uri="{FF2B5EF4-FFF2-40B4-BE49-F238E27FC236}">
                <a16:creationId xmlns:a16="http://schemas.microsoft.com/office/drawing/2014/main" id="{6E94B89B-F4C7-5AB8-B3C8-B5546C18A49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9B183C0-8A04-A8D6-51BD-9F1BBA34FD80}"/>
              </a:ext>
            </a:extLst>
          </p:cNvPr>
          <p:cNvSpPr>
            <a:spLocks noGrp="1"/>
          </p:cNvSpPr>
          <p:nvPr>
            <p:ph type="sldNum" sz="quarter" idx="12"/>
          </p:nvPr>
        </p:nvSpPr>
        <p:spPr/>
        <p:txBody>
          <a:bodyPr/>
          <a:lstStyle/>
          <a:p>
            <a:fld id="{B8786697-BAE0-5441-9D95-13999F466AA8}" type="slidenum">
              <a:rPr lang="en-CH" smtClean="0"/>
              <a:t>‹#›</a:t>
            </a:fld>
            <a:endParaRPr lang="en-CH"/>
          </a:p>
        </p:txBody>
      </p:sp>
    </p:spTree>
    <p:extLst>
      <p:ext uri="{BB962C8B-B14F-4D97-AF65-F5344CB8AC3E}">
        <p14:creationId xmlns:p14="http://schemas.microsoft.com/office/powerpoint/2010/main" val="325189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F450-AD13-FF8A-515C-B314965EE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9209DD51-DDAF-6681-0DB8-9C6DACE2C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E8C03F84-6B0B-7906-615A-59C1E1A40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342210-26AF-F04F-823D-47D470F236EC}" type="datetimeFigureOut">
              <a:rPr lang="en-CH" smtClean="0"/>
              <a:t>27.03.2025</a:t>
            </a:fld>
            <a:endParaRPr lang="en-CH"/>
          </a:p>
        </p:txBody>
      </p:sp>
      <p:sp>
        <p:nvSpPr>
          <p:cNvPr id="5" name="Footer Placeholder 4">
            <a:extLst>
              <a:ext uri="{FF2B5EF4-FFF2-40B4-BE49-F238E27FC236}">
                <a16:creationId xmlns:a16="http://schemas.microsoft.com/office/drawing/2014/main" id="{80A0BA8E-4BB0-4BC4-21C5-ED90BC895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8E86C9BE-6002-99C2-0CC7-7436DA4D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86697-BAE0-5441-9D95-13999F466AA8}" type="slidenum">
              <a:rPr lang="en-CH" smtClean="0"/>
              <a:t>‹#›</a:t>
            </a:fld>
            <a:endParaRPr lang="en-CH"/>
          </a:p>
        </p:txBody>
      </p:sp>
    </p:spTree>
    <p:extLst>
      <p:ext uri="{BB962C8B-B14F-4D97-AF65-F5344CB8AC3E}">
        <p14:creationId xmlns:p14="http://schemas.microsoft.com/office/powerpoint/2010/main" val="342169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094498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5.emf"/><Relationship Id="rId18" Type="http://schemas.openxmlformats.org/officeDocument/2006/relationships/oleObject" Target="../embeddings/oleObject9.bin"/><Relationship Id="rId3" Type="http://schemas.openxmlformats.org/officeDocument/2006/relationships/image" Target="../media/image30.emf"/><Relationship Id="rId21" Type="http://schemas.openxmlformats.org/officeDocument/2006/relationships/image" Target="../media/image39.emf"/><Relationship Id="rId7" Type="http://schemas.openxmlformats.org/officeDocument/2006/relationships/image" Target="../media/image32.emf"/><Relationship Id="rId12" Type="http://schemas.openxmlformats.org/officeDocument/2006/relationships/oleObject" Target="../embeddings/oleObject6.bin"/><Relationship Id="rId17" Type="http://schemas.openxmlformats.org/officeDocument/2006/relationships/image" Target="../media/image37.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13.xml"/><Relationship Id="rId6" Type="http://schemas.openxmlformats.org/officeDocument/2006/relationships/oleObject" Target="../embeddings/oleObject3.bin"/><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oleObject" Target="../embeddings/oleObject5.bin"/><Relationship Id="rId19" Type="http://schemas.openxmlformats.org/officeDocument/2006/relationships/image" Target="../media/image38.emf"/><Relationship Id="rId4" Type="http://schemas.openxmlformats.org/officeDocument/2006/relationships/oleObject" Target="../embeddings/oleObject2.bin"/><Relationship Id="rId9" Type="http://schemas.openxmlformats.org/officeDocument/2006/relationships/image" Target="../media/image33.emf"/><Relationship Id="rId1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1.emf"/><Relationship Id="rId18" Type="http://schemas.openxmlformats.org/officeDocument/2006/relationships/oleObject" Target="../embeddings/oleObject19.bin"/><Relationship Id="rId3" Type="http://schemas.openxmlformats.org/officeDocument/2006/relationships/oleObject" Target="../embeddings/oleObject11.bin"/><Relationship Id="rId7" Type="http://schemas.openxmlformats.org/officeDocument/2006/relationships/image" Target="../media/image48.emf"/><Relationship Id="rId12" Type="http://schemas.openxmlformats.org/officeDocument/2006/relationships/oleObject" Target="../embeddings/oleObject16.bin"/><Relationship Id="rId17" Type="http://schemas.openxmlformats.org/officeDocument/2006/relationships/image" Target="../media/image53.emf"/><Relationship Id="rId2" Type="http://schemas.openxmlformats.org/officeDocument/2006/relationships/notesSlide" Target="../notesSlides/notesSlide6.xml"/><Relationship Id="rId16" Type="http://schemas.openxmlformats.org/officeDocument/2006/relationships/oleObject" Target="../embeddings/oleObject18.bin"/><Relationship Id="rId1" Type="http://schemas.openxmlformats.org/officeDocument/2006/relationships/slideLayout" Target="../slideLayouts/slideLayout18.xml"/><Relationship Id="rId6" Type="http://schemas.openxmlformats.org/officeDocument/2006/relationships/oleObject" Target="../embeddings/oleObject13.bin"/><Relationship Id="rId11" Type="http://schemas.openxmlformats.org/officeDocument/2006/relationships/image" Target="../media/image50.emf"/><Relationship Id="rId5" Type="http://schemas.openxmlformats.org/officeDocument/2006/relationships/oleObject" Target="../embeddings/oleObject12.bin"/><Relationship Id="rId15" Type="http://schemas.openxmlformats.org/officeDocument/2006/relationships/image" Target="../media/image52.wmf"/><Relationship Id="rId10" Type="http://schemas.openxmlformats.org/officeDocument/2006/relationships/oleObject" Target="../embeddings/oleObject15.bin"/><Relationship Id="rId19" Type="http://schemas.openxmlformats.org/officeDocument/2006/relationships/image" Target="../media/image54.emf"/><Relationship Id="rId4" Type="http://schemas.openxmlformats.org/officeDocument/2006/relationships/image" Target="../media/image47.emf"/><Relationship Id="rId9" Type="http://schemas.openxmlformats.org/officeDocument/2006/relationships/image" Target="../media/image49.emf"/><Relationship Id="rId1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23.bin"/><Relationship Id="rId18" Type="http://schemas.openxmlformats.org/officeDocument/2006/relationships/image" Target="../media/image51.emf"/><Relationship Id="rId3" Type="http://schemas.openxmlformats.org/officeDocument/2006/relationships/image" Target="../media/image55.wmf"/><Relationship Id="rId7" Type="http://schemas.openxmlformats.org/officeDocument/2006/relationships/image" Target="../media/image57.emf"/><Relationship Id="rId12" Type="http://schemas.openxmlformats.org/officeDocument/2006/relationships/image" Target="../media/image48.emf"/><Relationship Id="rId17" Type="http://schemas.openxmlformats.org/officeDocument/2006/relationships/oleObject" Target="../embeddings/oleObject16.bin"/><Relationship Id="rId2" Type="http://schemas.openxmlformats.org/officeDocument/2006/relationships/oleObject" Target="../embeddings/oleObject20.bin"/><Relationship Id="rId16" Type="http://schemas.openxmlformats.org/officeDocument/2006/relationships/image" Target="../media/image50.emf"/><Relationship Id="rId20" Type="http://schemas.openxmlformats.org/officeDocument/2006/relationships/image" Target="../media/image53.emf"/><Relationship Id="rId1" Type="http://schemas.openxmlformats.org/officeDocument/2006/relationships/slideLayout" Target="../slideLayouts/slideLayout18.xml"/><Relationship Id="rId6" Type="http://schemas.openxmlformats.org/officeDocument/2006/relationships/oleObject" Target="../embeddings/oleObject22.bin"/><Relationship Id="rId11" Type="http://schemas.openxmlformats.org/officeDocument/2006/relationships/oleObject" Target="../embeddings/oleObject13.bin"/><Relationship Id="rId5" Type="http://schemas.openxmlformats.org/officeDocument/2006/relationships/image" Target="../media/image56.wmf"/><Relationship Id="rId15" Type="http://schemas.openxmlformats.org/officeDocument/2006/relationships/oleObject" Target="../embeddings/oleObject15.bin"/><Relationship Id="rId10" Type="http://schemas.openxmlformats.org/officeDocument/2006/relationships/oleObject" Target="../embeddings/oleObject12.bin"/><Relationship Id="rId19" Type="http://schemas.openxmlformats.org/officeDocument/2006/relationships/oleObject" Target="../embeddings/oleObject18.bin"/><Relationship Id="rId4" Type="http://schemas.openxmlformats.org/officeDocument/2006/relationships/oleObject" Target="../embeddings/oleObject21.bin"/><Relationship Id="rId9" Type="http://schemas.openxmlformats.org/officeDocument/2006/relationships/image" Target="../media/image47.emf"/><Relationship Id="rId14"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70.jpg"/><Relationship Id="rId7" Type="http://schemas.openxmlformats.org/officeDocument/2006/relationships/image" Target="../media/image74.jp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g"/><Relationship Id="rId10" Type="http://schemas.openxmlformats.org/officeDocument/2006/relationships/image" Target="../media/image77.jpg"/><Relationship Id="rId4" Type="http://schemas.openxmlformats.org/officeDocument/2006/relationships/image" Target="../media/image71.jpg"/><Relationship Id="rId9" Type="http://schemas.openxmlformats.org/officeDocument/2006/relationships/image" Target="../media/image76.jp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4.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image" Target="../media/image88.png"/><Relationship Id="rId16"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jpeg"/><Relationship Id="rId4" Type="http://schemas.openxmlformats.org/officeDocument/2006/relationships/image" Target="../media/image106.png"/><Relationship Id="rId9"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18.jpg"/><Relationship Id="rId2" Type="http://schemas.openxmlformats.org/officeDocument/2006/relationships/image" Target="../media/image113.jpg"/><Relationship Id="rId1" Type="http://schemas.openxmlformats.org/officeDocument/2006/relationships/slideLayout" Target="../slideLayouts/slideLayout2.xml"/><Relationship Id="rId6" Type="http://schemas.openxmlformats.org/officeDocument/2006/relationships/image" Target="../media/image117.jpg"/><Relationship Id="rId5" Type="http://schemas.openxmlformats.org/officeDocument/2006/relationships/image" Target="../media/image116.jpg"/><Relationship Id="rId4" Type="http://schemas.openxmlformats.org/officeDocument/2006/relationships/image" Target="../media/image1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3.png"/></Relationships>
</file>

<file path=ppt/slides/_rels/slide3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24.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23.png"/><Relationship Id="rId9" Type="http://schemas.openxmlformats.org/officeDocument/2006/relationships/image" Target="../media/image125.png"/></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3C75F8-5A49-771F-9680-D9398C8A08F5}"/>
              </a:ext>
            </a:extLst>
          </p:cNvPr>
          <p:cNvSpPr txBox="1"/>
          <p:nvPr/>
        </p:nvSpPr>
        <p:spPr>
          <a:xfrm>
            <a:off x="3048953" y="2967335"/>
            <a:ext cx="6097904" cy="1384995"/>
          </a:xfrm>
          <a:prstGeom prst="rect">
            <a:avLst/>
          </a:prstGeom>
          <a:noFill/>
        </p:spPr>
        <p:txBody>
          <a:bodyPr wrap="square">
            <a:spAutoFit/>
          </a:bodyPr>
          <a:lstStyle/>
          <a:p>
            <a:pPr algn="ctr">
              <a:buFont typeface="Arial" charset="0"/>
              <a:buNone/>
              <a:defRPr/>
            </a:pPr>
            <a:r>
              <a:rPr lang="en-US" sz="2800" dirty="0">
                <a:solidFill>
                  <a:srgbClr val="0070C0"/>
                </a:solidFill>
              </a:rPr>
              <a:t>Computational Optical Imaging</a:t>
            </a:r>
          </a:p>
          <a:p>
            <a:pPr algn="ctr">
              <a:buFont typeface="Arial" charset="0"/>
              <a:buNone/>
              <a:defRPr/>
            </a:pPr>
            <a:r>
              <a:rPr lang="en-US" sz="2800" dirty="0"/>
              <a:t>Lecture 6</a:t>
            </a:r>
          </a:p>
          <a:p>
            <a:pPr algn="ctr">
              <a:buFont typeface="Arial" charset="0"/>
              <a:buNone/>
              <a:defRPr/>
            </a:pPr>
            <a:r>
              <a:rPr lang="en-US" sz="2800" dirty="0"/>
              <a:t>Neural networks in optical imaging</a:t>
            </a:r>
          </a:p>
        </p:txBody>
      </p:sp>
    </p:spTree>
    <p:extLst>
      <p:ext uri="{BB962C8B-B14F-4D97-AF65-F5344CB8AC3E}">
        <p14:creationId xmlns:p14="http://schemas.microsoft.com/office/powerpoint/2010/main" val="72015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6356040" y="2297154"/>
          <a:ext cx="84811" cy="117890"/>
        </p:xfrm>
        <a:graphic>
          <a:graphicData uri="http://schemas.openxmlformats.org/presentationml/2006/ole">
            <mc:AlternateContent xmlns:mc="http://schemas.openxmlformats.org/markup-compatibility/2006">
              <mc:Choice xmlns:v="urn:schemas-microsoft-com:vml" Requires="v">
                <p:oleObj name="Equation" r:id="rId2" imgW="127000" imgH="190500" progId="Equation.DSMT4">
                  <p:embed/>
                </p:oleObj>
              </mc:Choice>
              <mc:Fallback>
                <p:oleObj name="Equation" r:id="rId2" imgW="127000" imgH="190500" progId="Equation.DSMT4">
                  <p:embed/>
                  <p:pic>
                    <p:nvPicPr>
                      <p:cNvPr id="3" name="Object 2"/>
                      <p:cNvPicPr/>
                      <p:nvPr/>
                    </p:nvPicPr>
                    <p:blipFill>
                      <a:blip r:embed="rId3"/>
                      <a:stretch>
                        <a:fillRect/>
                      </a:stretch>
                    </p:blipFill>
                    <p:spPr>
                      <a:xfrm>
                        <a:off x="6356040" y="2297154"/>
                        <a:ext cx="84811" cy="117890"/>
                      </a:xfrm>
                      <a:prstGeom prst="rect">
                        <a:avLst/>
                      </a:prstGeom>
                    </p:spPr>
                  </p:pic>
                </p:oleObj>
              </mc:Fallback>
            </mc:AlternateContent>
          </a:graphicData>
        </a:graphic>
      </p:graphicFrame>
      <p:sp>
        <p:nvSpPr>
          <p:cNvPr id="4" name="Oval 3"/>
          <p:cNvSpPr/>
          <p:nvPr/>
        </p:nvSpPr>
        <p:spPr>
          <a:xfrm>
            <a:off x="4955056" y="1796897"/>
            <a:ext cx="1576623" cy="1560896"/>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5" name="Straight Arrow Connector 4"/>
          <p:cNvCxnSpPr/>
          <p:nvPr/>
        </p:nvCxnSpPr>
        <p:spPr>
          <a:xfrm>
            <a:off x="4369812" y="1442650"/>
            <a:ext cx="809046" cy="5535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3903993" y="2653341"/>
            <a:ext cx="105106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118968" y="2982259"/>
            <a:ext cx="943602" cy="3755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993823" y="1868626"/>
            <a:ext cx="1051063" cy="4285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31678" y="2597992"/>
            <a:ext cx="81221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nvGraphicFramePr>
        <p:xfrm>
          <a:off x="7433841" y="2454812"/>
          <a:ext cx="299355" cy="327845"/>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10" name="Object 9"/>
                      <p:cNvPicPr/>
                      <p:nvPr/>
                    </p:nvPicPr>
                    <p:blipFill>
                      <a:blip r:embed="rId5"/>
                      <a:stretch>
                        <a:fillRect/>
                      </a:stretch>
                    </p:blipFill>
                    <p:spPr>
                      <a:xfrm>
                        <a:off x="7433841" y="2454812"/>
                        <a:ext cx="299355" cy="327845"/>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800754" y="1026893"/>
          <a:ext cx="897941" cy="509873"/>
        </p:xfrm>
        <a:graphic>
          <a:graphicData uri="http://schemas.openxmlformats.org/presentationml/2006/ole">
            <mc:AlternateContent xmlns:mc="http://schemas.openxmlformats.org/markup-compatibility/2006">
              <mc:Choice xmlns:v="urn:schemas-microsoft-com:vml" Requires="v">
                <p:oleObj name="Equation" r:id="rId6" imgW="393700" imgH="241300" progId="Equation.DSMT4">
                  <p:embed/>
                </p:oleObj>
              </mc:Choice>
              <mc:Fallback>
                <p:oleObj name="Equation" r:id="rId6" imgW="393700" imgH="241300" progId="Equation.DSMT4">
                  <p:embed/>
                  <p:pic>
                    <p:nvPicPr>
                      <p:cNvPr id="11" name="Object 10"/>
                      <p:cNvPicPr/>
                      <p:nvPr/>
                    </p:nvPicPr>
                    <p:blipFill>
                      <a:blip r:embed="rId7"/>
                      <a:stretch>
                        <a:fillRect/>
                      </a:stretch>
                    </p:blipFill>
                    <p:spPr>
                      <a:xfrm>
                        <a:off x="3800754" y="1026893"/>
                        <a:ext cx="897941" cy="509873"/>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3667868" y="1523510"/>
          <a:ext cx="330176" cy="447184"/>
        </p:xfrm>
        <a:graphic>
          <a:graphicData uri="http://schemas.openxmlformats.org/presentationml/2006/ole">
            <mc:AlternateContent xmlns:mc="http://schemas.openxmlformats.org/markup-compatibility/2006">
              <mc:Choice xmlns:v="urn:schemas-microsoft-com:vml" Requires="v">
                <p:oleObj name="Equation" r:id="rId8" imgW="165100" imgH="241300" progId="Equation.DSMT4">
                  <p:embed/>
                </p:oleObj>
              </mc:Choice>
              <mc:Fallback>
                <p:oleObj name="Equation" r:id="rId8" imgW="165100" imgH="241300" progId="Equation.DSMT4">
                  <p:embed/>
                  <p:pic>
                    <p:nvPicPr>
                      <p:cNvPr id="12" name="Object 11"/>
                      <p:cNvPicPr/>
                      <p:nvPr/>
                    </p:nvPicPr>
                    <p:blipFill>
                      <a:blip r:embed="rId9"/>
                      <a:stretch>
                        <a:fillRect/>
                      </a:stretch>
                    </p:blipFill>
                    <p:spPr>
                      <a:xfrm>
                        <a:off x="3667868" y="1523510"/>
                        <a:ext cx="330176" cy="447184"/>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589728" y="2395798"/>
          <a:ext cx="330176" cy="447184"/>
        </p:xfrm>
        <a:graphic>
          <a:graphicData uri="http://schemas.openxmlformats.org/presentationml/2006/ole">
            <mc:AlternateContent xmlns:mc="http://schemas.openxmlformats.org/markup-compatibility/2006">
              <mc:Choice xmlns:v="urn:schemas-microsoft-com:vml" Requires="v">
                <p:oleObj name="Equation" r:id="rId10" imgW="165100" imgH="241300" progId="Equation.DSMT4">
                  <p:embed/>
                </p:oleObj>
              </mc:Choice>
              <mc:Fallback>
                <p:oleObj name="Equation" r:id="rId10" imgW="165100" imgH="241300" progId="Equation.DSMT4">
                  <p:embed/>
                  <p:pic>
                    <p:nvPicPr>
                      <p:cNvPr id="13" name="Object 12"/>
                      <p:cNvPicPr/>
                      <p:nvPr/>
                    </p:nvPicPr>
                    <p:blipFill>
                      <a:blip r:embed="rId11"/>
                      <a:stretch>
                        <a:fillRect/>
                      </a:stretch>
                    </p:blipFill>
                    <p:spPr>
                      <a:xfrm>
                        <a:off x="3589728" y="2395798"/>
                        <a:ext cx="330176" cy="447184"/>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837749" y="3148703"/>
          <a:ext cx="431479" cy="446999"/>
        </p:xfrm>
        <a:graphic>
          <a:graphicData uri="http://schemas.openxmlformats.org/presentationml/2006/ole">
            <mc:AlternateContent xmlns:mc="http://schemas.openxmlformats.org/markup-compatibility/2006">
              <mc:Choice xmlns:v="urn:schemas-microsoft-com:vml" Requires="v">
                <p:oleObj name="Equation" r:id="rId12" imgW="215900" imgH="241300" progId="Equation.DSMT4">
                  <p:embed/>
                </p:oleObj>
              </mc:Choice>
              <mc:Fallback>
                <p:oleObj name="Equation" r:id="rId12" imgW="215900" imgH="241300" progId="Equation.DSMT4">
                  <p:embed/>
                  <p:pic>
                    <p:nvPicPr>
                      <p:cNvPr id="14" name="Object 13"/>
                      <p:cNvPicPr/>
                      <p:nvPr/>
                    </p:nvPicPr>
                    <p:blipFill>
                      <a:blip r:embed="rId13"/>
                      <a:stretch>
                        <a:fillRect/>
                      </a:stretch>
                    </p:blipFill>
                    <p:spPr>
                      <a:xfrm>
                        <a:off x="3837749" y="3148703"/>
                        <a:ext cx="431479" cy="446999"/>
                      </a:xfrm>
                      <a:prstGeom prst="rect">
                        <a:avLst/>
                      </a:prstGeom>
                    </p:spPr>
                  </p:pic>
                </p:oleObj>
              </mc:Fallback>
            </mc:AlternateContent>
          </a:graphicData>
        </a:graphic>
      </p:graphicFrame>
      <p:sp>
        <p:nvSpPr>
          <p:cNvPr id="15" name="Oval 14"/>
          <p:cNvSpPr/>
          <p:nvPr/>
        </p:nvSpPr>
        <p:spPr>
          <a:xfrm rot="16031757">
            <a:off x="4442058" y="2179007"/>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6" name="Oval 15"/>
          <p:cNvSpPr/>
          <p:nvPr/>
        </p:nvSpPr>
        <p:spPr>
          <a:xfrm rot="16031757">
            <a:off x="4410913" y="2349562"/>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7" name="Oval 16"/>
          <p:cNvSpPr/>
          <p:nvPr/>
        </p:nvSpPr>
        <p:spPr>
          <a:xfrm rot="16031757">
            <a:off x="4392427" y="2514251"/>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8" name="Oval 17"/>
          <p:cNvSpPr/>
          <p:nvPr/>
        </p:nvSpPr>
        <p:spPr>
          <a:xfrm rot="16031757">
            <a:off x="4373941" y="2678940"/>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9" name="Oval 18"/>
          <p:cNvSpPr/>
          <p:nvPr/>
        </p:nvSpPr>
        <p:spPr>
          <a:xfrm rot="16031757">
            <a:off x="4393432" y="2855359"/>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0" name="Oval 19"/>
          <p:cNvSpPr/>
          <p:nvPr/>
        </p:nvSpPr>
        <p:spPr>
          <a:xfrm rot="16031757">
            <a:off x="4412922" y="3031777"/>
            <a:ext cx="79393" cy="7683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23" name="Straight Connector 22"/>
          <p:cNvCxnSpPr/>
          <p:nvPr/>
        </p:nvCxnSpPr>
        <p:spPr>
          <a:xfrm flipH="1">
            <a:off x="5691223" y="2063709"/>
            <a:ext cx="4415" cy="88777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293898" y="2518838"/>
            <a:ext cx="834399" cy="0"/>
          </a:xfrm>
          <a:prstGeom prst="line">
            <a:avLst/>
          </a:prstGeom>
          <a:ln w="19050" cmpd="sng"/>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nvGraphicFramePr>
        <p:xfrm>
          <a:off x="5522554" y="1941018"/>
          <a:ext cx="177917" cy="245381"/>
        </p:xfrm>
        <a:graphic>
          <a:graphicData uri="http://schemas.openxmlformats.org/presentationml/2006/ole">
            <mc:AlternateContent xmlns:mc="http://schemas.openxmlformats.org/markup-compatibility/2006">
              <mc:Choice xmlns:v="urn:schemas-microsoft-com:vml" Requires="v">
                <p:oleObj name="Equation" r:id="rId14" imgW="139700" imgH="165100" progId="Equation.DSMT4">
                  <p:embed/>
                </p:oleObj>
              </mc:Choice>
              <mc:Fallback>
                <p:oleObj name="Equation" r:id="rId14" imgW="139700" imgH="165100" progId="Equation.DSMT4">
                  <p:embed/>
                  <p:pic>
                    <p:nvPicPr>
                      <p:cNvPr id="25" name="Object 24"/>
                      <p:cNvPicPr/>
                      <p:nvPr/>
                    </p:nvPicPr>
                    <p:blipFill>
                      <a:blip r:embed="rId15"/>
                      <a:stretch>
                        <a:fillRect/>
                      </a:stretch>
                    </p:blipFill>
                    <p:spPr>
                      <a:xfrm>
                        <a:off x="5522554" y="1941018"/>
                        <a:ext cx="177917" cy="245381"/>
                      </a:xfrm>
                      <a:prstGeom prst="rect">
                        <a:avLst/>
                      </a:prstGeom>
                    </p:spPr>
                  </p:pic>
                </p:oleObj>
              </mc:Fallback>
            </mc:AlternateContent>
          </a:graphicData>
        </a:graphic>
      </p:graphicFrame>
      <p:graphicFrame>
        <p:nvGraphicFramePr>
          <p:cNvPr id="26" name="Object 25"/>
          <p:cNvGraphicFramePr>
            <a:graphicFrameLocks noChangeAspect="1"/>
          </p:cNvGraphicFramePr>
          <p:nvPr/>
        </p:nvGraphicFramePr>
        <p:xfrm>
          <a:off x="6136454" y="2485008"/>
          <a:ext cx="129601" cy="188346"/>
        </p:xfrm>
        <a:graphic>
          <a:graphicData uri="http://schemas.openxmlformats.org/presentationml/2006/ole">
            <mc:AlternateContent xmlns:mc="http://schemas.openxmlformats.org/markup-compatibility/2006">
              <mc:Choice xmlns:v="urn:schemas-microsoft-com:vml" Requires="v">
                <p:oleObj name="Equation" r:id="rId16" imgW="101600" imgH="127000" progId="Equation.DSMT4">
                  <p:embed/>
                </p:oleObj>
              </mc:Choice>
              <mc:Fallback>
                <p:oleObj name="Equation" r:id="rId16" imgW="101600" imgH="127000" progId="Equation.DSMT4">
                  <p:embed/>
                  <p:pic>
                    <p:nvPicPr>
                      <p:cNvPr id="26" name="Object 25"/>
                      <p:cNvPicPr/>
                      <p:nvPr/>
                    </p:nvPicPr>
                    <p:blipFill>
                      <a:blip r:embed="rId17"/>
                      <a:stretch>
                        <a:fillRect/>
                      </a:stretch>
                    </p:blipFill>
                    <p:spPr>
                      <a:xfrm>
                        <a:off x="6136454" y="2485008"/>
                        <a:ext cx="129601" cy="188346"/>
                      </a:xfrm>
                      <a:prstGeom prst="rect">
                        <a:avLst/>
                      </a:prstGeom>
                    </p:spPr>
                  </p:pic>
                </p:oleObj>
              </mc:Fallback>
            </mc:AlternateContent>
          </a:graphicData>
        </a:graphic>
      </p:graphicFrame>
      <p:sp>
        <p:nvSpPr>
          <p:cNvPr id="27" name="TextBox 26"/>
          <p:cNvSpPr txBox="1"/>
          <p:nvPr/>
        </p:nvSpPr>
        <p:spPr>
          <a:xfrm>
            <a:off x="4729947" y="79352"/>
            <a:ext cx="1723549" cy="646331"/>
          </a:xfrm>
          <a:prstGeom prst="rect">
            <a:avLst/>
          </a:prstGeom>
          <a:noFill/>
        </p:spPr>
        <p:txBody>
          <a:bodyPr wrap="none" rtlCol="0">
            <a:spAutoFit/>
          </a:bodyPr>
          <a:lstStyle/>
          <a:p>
            <a:pPr>
              <a:buClr>
                <a:srgbClr val="000000"/>
              </a:buClr>
            </a:pPr>
            <a:r>
              <a:rPr lang="en-US" sz="3600" kern="0" dirty="0" err="1">
                <a:solidFill>
                  <a:srgbClr val="3366FF"/>
                </a:solidFill>
                <a:latin typeface="Arial"/>
                <a:cs typeface="Arial"/>
                <a:sym typeface="Arial"/>
              </a:rPr>
              <a:t>Adaline</a:t>
            </a:r>
            <a:endParaRPr lang="en-US" sz="3600" kern="0" dirty="0">
              <a:solidFill>
                <a:srgbClr val="3366FF"/>
              </a:solidFill>
              <a:latin typeface="Arial"/>
              <a:cs typeface="Arial"/>
              <a:sym typeface="Arial"/>
            </a:endParaRPr>
          </a:p>
        </p:txBody>
      </p:sp>
      <p:graphicFrame>
        <p:nvGraphicFramePr>
          <p:cNvPr id="28" name="Object 27"/>
          <p:cNvGraphicFramePr>
            <a:graphicFrameLocks noChangeAspect="1"/>
          </p:cNvGraphicFramePr>
          <p:nvPr/>
        </p:nvGraphicFramePr>
        <p:xfrm>
          <a:off x="3068468" y="3806264"/>
          <a:ext cx="6575143" cy="690540"/>
        </p:xfrm>
        <a:graphic>
          <a:graphicData uri="http://schemas.openxmlformats.org/presentationml/2006/ole">
            <mc:AlternateContent xmlns:mc="http://schemas.openxmlformats.org/markup-compatibility/2006">
              <mc:Choice xmlns:v="urn:schemas-microsoft-com:vml" Requires="v">
                <p:oleObj name="Equation" r:id="rId18" imgW="2781300" imgH="292100" progId="Equation.DSMT4">
                  <p:embed/>
                </p:oleObj>
              </mc:Choice>
              <mc:Fallback>
                <p:oleObj name="Equation" r:id="rId18" imgW="2781300" imgH="292100" progId="Equation.DSMT4">
                  <p:embed/>
                  <p:pic>
                    <p:nvPicPr>
                      <p:cNvPr id="28" name="Object 27"/>
                      <p:cNvPicPr/>
                      <p:nvPr/>
                    </p:nvPicPr>
                    <p:blipFill>
                      <a:blip r:embed="rId19"/>
                      <a:stretch>
                        <a:fillRect/>
                      </a:stretch>
                    </p:blipFill>
                    <p:spPr>
                      <a:xfrm>
                        <a:off x="3068468" y="3806264"/>
                        <a:ext cx="6575143" cy="690540"/>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2467960" y="4810126"/>
          <a:ext cx="7596188" cy="1782763"/>
        </p:xfrm>
        <a:graphic>
          <a:graphicData uri="http://schemas.openxmlformats.org/presentationml/2006/ole">
            <mc:AlternateContent xmlns:mc="http://schemas.openxmlformats.org/markup-compatibility/2006">
              <mc:Choice xmlns:v="urn:schemas-microsoft-com:vml" Requires="v">
                <p:oleObj name="Equation" r:id="rId20" imgW="3035300" imgH="711200" progId="Equation.DSMT4">
                  <p:embed/>
                </p:oleObj>
              </mc:Choice>
              <mc:Fallback>
                <p:oleObj name="Equation" r:id="rId20" imgW="3035300" imgH="711200" progId="Equation.DSMT4">
                  <p:embed/>
                  <p:pic>
                    <p:nvPicPr>
                      <p:cNvPr id="29" name="Object 28"/>
                      <p:cNvPicPr/>
                      <p:nvPr/>
                    </p:nvPicPr>
                    <p:blipFill>
                      <a:blip r:embed="rId21"/>
                      <a:stretch>
                        <a:fillRect/>
                      </a:stretch>
                    </p:blipFill>
                    <p:spPr>
                      <a:xfrm>
                        <a:off x="2467960" y="4810126"/>
                        <a:ext cx="7596188" cy="1782763"/>
                      </a:xfrm>
                      <a:prstGeom prst="rect">
                        <a:avLst/>
                      </a:prstGeom>
                    </p:spPr>
                  </p:pic>
                </p:oleObj>
              </mc:Fallback>
            </mc:AlternateContent>
          </a:graphicData>
        </a:graphic>
      </p:graphicFrame>
      <p:cxnSp>
        <p:nvCxnSpPr>
          <p:cNvPr id="30" name="Curved Connector 29"/>
          <p:cNvCxnSpPr/>
          <p:nvPr/>
        </p:nvCxnSpPr>
        <p:spPr>
          <a:xfrm flipV="1">
            <a:off x="5312003" y="2312568"/>
            <a:ext cx="776934" cy="481855"/>
          </a:xfrm>
          <a:prstGeom prst="curvedConnector3">
            <a:avLst/>
          </a:prstGeom>
          <a:ln w="57150" cmpd="sng">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90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0"/>
          <p:cNvSpPr txBox="1"/>
          <p:nvPr/>
        </p:nvSpPr>
        <p:spPr>
          <a:xfrm>
            <a:off x="1820077" y="492973"/>
            <a:ext cx="6481261" cy="584775"/>
          </a:xfrm>
          <a:prstGeom prst="rect">
            <a:avLst/>
          </a:prstGeom>
          <a:noFill/>
          <a:ln>
            <a:noFill/>
          </a:ln>
        </p:spPr>
        <p:txBody>
          <a:bodyPr spcFirstLastPara="1" wrap="square" lIns="91425" tIns="45700" rIns="91425" bIns="45700" anchor="t" anchorCtr="0">
            <a:spAutoFit/>
          </a:bodyPr>
          <a:lstStyle/>
          <a:p>
            <a:r>
              <a:rPr lang="en-US" sz="3200">
                <a:solidFill>
                  <a:srgbClr val="0000FF"/>
                </a:solidFill>
                <a:latin typeface="Calibri"/>
                <a:ea typeface="Calibri"/>
                <a:cs typeface="Calibri"/>
                <a:sym typeface="Calibri"/>
              </a:rPr>
              <a:t>Binary classification of digits-ADALINE</a:t>
            </a:r>
            <a:endParaRPr/>
          </a:p>
        </p:txBody>
      </p:sp>
      <p:pic>
        <p:nvPicPr>
          <p:cNvPr id="488" name="Google Shape;488;p20"/>
          <p:cNvPicPr preferRelativeResize="0"/>
          <p:nvPr/>
        </p:nvPicPr>
        <p:blipFill rotWithShape="1">
          <a:blip r:embed="rId3">
            <a:alphaModFix/>
          </a:blip>
          <a:srcRect/>
          <a:stretch/>
        </p:blipFill>
        <p:spPr>
          <a:xfrm>
            <a:off x="6711886" y="1252609"/>
            <a:ext cx="3657600" cy="2743200"/>
          </a:xfrm>
          <a:prstGeom prst="rect">
            <a:avLst/>
          </a:prstGeom>
          <a:noFill/>
          <a:ln>
            <a:noFill/>
          </a:ln>
        </p:spPr>
      </p:pic>
      <p:pic>
        <p:nvPicPr>
          <p:cNvPr id="489" name="Google Shape;489;p20"/>
          <p:cNvPicPr preferRelativeResize="0"/>
          <p:nvPr/>
        </p:nvPicPr>
        <p:blipFill rotWithShape="1">
          <a:blip r:embed="rId4">
            <a:alphaModFix/>
          </a:blip>
          <a:srcRect/>
          <a:stretch/>
        </p:blipFill>
        <p:spPr>
          <a:xfrm>
            <a:off x="2155582" y="1443662"/>
            <a:ext cx="3657600" cy="2743200"/>
          </a:xfrm>
          <a:prstGeom prst="rect">
            <a:avLst/>
          </a:prstGeom>
          <a:noFill/>
          <a:ln>
            <a:noFill/>
          </a:ln>
        </p:spPr>
      </p:pic>
      <p:sp>
        <p:nvSpPr>
          <p:cNvPr id="490" name="Google Shape;490;p20"/>
          <p:cNvSpPr txBox="1"/>
          <p:nvPr/>
        </p:nvSpPr>
        <p:spPr>
          <a:xfrm>
            <a:off x="2890918" y="1077747"/>
            <a:ext cx="2516266" cy="369332"/>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Accuracy of classification</a:t>
            </a:r>
            <a:endParaRPr/>
          </a:p>
        </p:txBody>
      </p:sp>
      <p:graphicFrame>
        <p:nvGraphicFramePr>
          <p:cNvPr id="491" name="Google Shape;491;p20"/>
          <p:cNvGraphicFramePr/>
          <p:nvPr/>
        </p:nvGraphicFramePr>
        <p:xfrm>
          <a:off x="1887978" y="4710311"/>
          <a:ext cx="4192800" cy="741700"/>
        </p:xfrm>
        <a:graphic>
          <a:graphicData uri="http://schemas.openxmlformats.org/drawingml/2006/table">
            <a:tbl>
              <a:tblPr>
                <a:noFill/>
              </a:tblPr>
              <a:tblGrid>
                <a:gridCol w="2096400">
                  <a:extLst>
                    <a:ext uri="{9D8B030D-6E8A-4147-A177-3AD203B41FA5}">
                      <a16:colId xmlns:a16="http://schemas.microsoft.com/office/drawing/2014/main" val="20000"/>
                    </a:ext>
                  </a:extLst>
                </a:gridCol>
                <a:gridCol w="20964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Training accuracy</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99.66%</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t>Test accuracy</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99.95%</a:t>
                      </a:r>
                      <a:endParaRPr/>
                    </a:p>
                  </a:txBody>
                  <a:tcPr marL="91450" marR="91450" marT="45725" marB="45725"/>
                </a:tc>
                <a:extLst>
                  <a:ext uri="{0D108BD9-81ED-4DB2-BD59-A6C34878D82A}">
                    <a16:rowId xmlns:a16="http://schemas.microsoft.com/office/drawing/2014/main" val="10001"/>
                  </a:ext>
                </a:extLst>
              </a:tr>
            </a:tbl>
          </a:graphicData>
        </a:graphic>
      </p:graphicFrame>
      <p:sp>
        <p:nvSpPr>
          <p:cNvPr id="492" name="Google Shape;492;p20"/>
          <p:cNvSpPr txBox="1"/>
          <p:nvPr/>
        </p:nvSpPr>
        <p:spPr>
          <a:xfrm>
            <a:off x="1959882" y="5852159"/>
            <a:ext cx="2745560" cy="923330"/>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12665 Training samples</a:t>
            </a:r>
            <a:endParaRPr/>
          </a:p>
          <a:p>
            <a:r>
              <a:rPr lang="en-US">
                <a:solidFill>
                  <a:schemeClr val="dk1"/>
                </a:solidFill>
                <a:latin typeface="Calibri"/>
                <a:ea typeface="Calibri"/>
                <a:cs typeface="Calibri"/>
                <a:sym typeface="Calibri"/>
              </a:rPr>
              <a:t>2115 Test samples</a:t>
            </a:r>
            <a:endParaRPr/>
          </a:p>
          <a:p>
            <a:r>
              <a:rPr lang="en-US">
                <a:solidFill>
                  <a:schemeClr val="dk1"/>
                </a:solidFill>
                <a:latin typeface="Calibri"/>
                <a:ea typeface="Calibri"/>
                <a:cs typeface="Calibri"/>
                <a:sym typeface="Calibri"/>
              </a:rPr>
              <a:t>Sigmoid activation function</a:t>
            </a:r>
            <a:endParaRPr/>
          </a:p>
        </p:txBody>
      </p:sp>
      <p:pic>
        <p:nvPicPr>
          <p:cNvPr id="493" name="Google Shape;493;p20"/>
          <p:cNvPicPr preferRelativeResize="0"/>
          <p:nvPr/>
        </p:nvPicPr>
        <p:blipFill rotWithShape="1">
          <a:blip r:embed="rId5">
            <a:alphaModFix/>
          </a:blip>
          <a:srcRect/>
          <a:stretch/>
        </p:blipFill>
        <p:spPr>
          <a:xfrm>
            <a:off x="6726876" y="4093244"/>
            <a:ext cx="3657600" cy="2743200"/>
          </a:xfrm>
          <a:prstGeom prst="rect">
            <a:avLst/>
          </a:prstGeom>
          <a:noFill/>
          <a:ln>
            <a:noFill/>
          </a:ln>
        </p:spPr>
      </p:pic>
      <p:sp>
        <p:nvSpPr>
          <p:cNvPr id="494" name="Google Shape;494;p20"/>
          <p:cNvSpPr txBox="1"/>
          <p:nvPr/>
        </p:nvSpPr>
        <p:spPr>
          <a:xfrm>
            <a:off x="8470308" y="5170342"/>
            <a:ext cx="461509" cy="523220"/>
          </a:xfrm>
          <a:prstGeom prst="rect">
            <a:avLst/>
          </a:prstGeom>
          <a:noFill/>
          <a:ln>
            <a:noFill/>
          </a:ln>
        </p:spPr>
        <p:txBody>
          <a:bodyPr spcFirstLastPara="1" wrap="square" lIns="91425" tIns="45700" rIns="91425" bIns="45700" anchor="t" anchorCtr="0">
            <a:spAutoFit/>
          </a:bodyPr>
          <a:lstStyle/>
          <a:p>
            <a:r>
              <a:rPr lang="en-US" sz="2800">
                <a:solidFill>
                  <a:schemeClr val="lt1"/>
                </a:solidFill>
                <a:latin typeface="Calibri"/>
                <a:ea typeface="Calibri"/>
                <a:cs typeface="Calibri"/>
                <a:sym typeface="Calibri"/>
              </a:rPr>
              <a:t>x</a:t>
            </a:r>
            <a:r>
              <a:rPr lang="en-US" sz="2800" baseline="-250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495" name="Google Shape;495;p20"/>
          <p:cNvSpPr txBox="1"/>
          <p:nvPr/>
        </p:nvSpPr>
        <p:spPr>
          <a:xfrm>
            <a:off x="7977381" y="4739754"/>
            <a:ext cx="461509" cy="523220"/>
          </a:xfrm>
          <a:prstGeom prst="rect">
            <a:avLst/>
          </a:prstGeom>
          <a:noFill/>
          <a:ln>
            <a:noFill/>
          </a:ln>
        </p:spPr>
        <p:txBody>
          <a:bodyPr spcFirstLastPara="1" wrap="square" lIns="91425" tIns="45700" rIns="91425" bIns="45700" anchor="t" anchorCtr="0">
            <a:spAutoFit/>
          </a:bodyPr>
          <a:lstStyle/>
          <a:p>
            <a:r>
              <a:rPr lang="en-US" sz="2800" dirty="0">
                <a:solidFill>
                  <a:srgbClr val="FFFFFF"/>
                </a:solidFill>
                <a:latin typeface="Calibri"/>
                <a:ea typeface="Calibri"/>
                <a:cs typeface="Calibri"/>
                <a:sym typeface="Calibri"/>
              </a:rPr>
              <a:t>x</a:t>
            </a:r>
            <a:r>
              <a:rPr lang="en-US" sz="2800" baseline="-25000" dirty="0">
                <a:solidFill>
                  <a:srgbClr val="FFFFFF"/>
                </a:solidFill>
                <a:latin typeface="Calibri"/>
                <a:ea typeface="Calibri"/>
                <a:cs typeface="Calibri"/>
                <a:sym typeface="Calibri"/>
              </a:rPr>
              <a:t>2</a:t>
            </a:r>
            <a:endParaRPr sz="2800" dirty="0">
              <a:solidFill>
                <a:srgbClr val="FFFFFF"/>
              </a:solidFill>
              <a:latin typeface="Calibri"/>
              <a:ea typeface="Calibri"/>
              <a:cs typeface="Calibri"/>
              <a:sym typeface="Calibri"/>
            </a:endParaRPr>
          </a:p>
        </p:txBody>
      </p:sp>
      <p:sp>
        <p:nvSpPr>
          <p:cNvPr id="496" name="Google Shape;496;p20"/>
          <p:cNvSpPr txBox="1"/>
          <p:nvPr/>
        </p:nvSpPr>
        <p:spPr>
          <a:xfrm>
            <a:off x="8149877" y="4315367"/>
            <a:ext cx="1013414" cy="369332"/>
          </a:xfrm>
          <a:prstGeom prst="rect">
            <a:avLst/>
          </a:prstGeom>
          <a:noFill/>
          <a:ln>
            <a:noFill/>
          </a:ln>
        </p:spPr>
        <p:txBody>
          <a:bodyPr spcFirstLastPara="1" wrap="square" lIns="91425" tIns="45700" rIns="91425" bIns="45700" anchor="t" anchorCtr="0">
            <a:spAutoFit/>
          </a:bodyPr>
          <a:lstStyle/>
          <a:p>
            <a:r>
              <a:rPr lang="en-US" dirty="0">
                <a:solidFill>
                  <a:schemeClr val="lt1"/>
                </a:solidFill>
                <a:latin typeface="Calibri"/>
                <a:ea typeface="Calibri"/>
                <a:cs typeface="Calibri"/>
                <a:sym typeface="Calibri"/>
              </a:rPr>
              <a:t>Weights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4"/>
          <p:cNvSpPr txBox="1"/>
          <p:nvPr/>
        </p:nvSpPr>
        <p:spPr>
          <a:xfrm>
            <a:off x="1876574" y="470561"/>
            <a:ext cx="2085827" cy="584775"/>
          </a:xfrm>
          <a:prstGeom prst="rect">
            <a:avLst/>
          </a:prstGeom>
          <a:noFill/>
          <a:ln>
            <a:noFill/>
          </a:ln>
        </p:spPr>
        <p:txBody>
          <a:bodyPr spcFirstLastPara="1" wrap="square" lIns="91425" tIns="45700" rIns="91425" bIns="45700" anchor="t" anchorCtr="0">
            <a:spAutoFit/>
          </a:bodyPr>
          <a:lstStyle/>
          <a:p>
            <a:pPr>
              <a:buClr>
                <a:srgbClr val="000000"/>
              </a:buClr>
            </a:pPr>
            <a:r>
              <a:rPr lang="en-US" sz="3200" kern="0">
                <a:solidFill>
                  <a:srgbClr val="3366FF"/>
                </a:solidFill>
                <a:latin typeface="Calibri"/>
                <a:ea typeface="Calibri"/>
                <a:cs typeface="Calibri"/>
                <a:sym typeface="Calibri"/>
              </a:rPr>
              <a:t>Digits: Shift</a:t>
            </a:r>
            <a:endParaRPr sz="1400" kern="0">
              <a:solidFill>
                <a:srgbClr val="000000"/>
              </a:solidFill>
              <a:latin typeface="Arial"/>
              <a:cs typeface="Arial"/>
              <a:sym typeface="Arial"/>
            </a:endParaRPr>
          </a:p>
        </p:txBody>
      </p:sp>
      <p:pic>
        <p:nvPicPr>
          <p:cNvPr id="552" name="Google Shape;552;p24"/>
          <p:cNvPicPr preferRelativeResize="0"/>
          <p:nvPr/>
        </p:nvPicPr>
        <p:blipFill rotWithShape="1">
          <a:blip r:embed="rId3">
            <a:alphaModFix/>
          </a:blip>
          <a:srcRect/>
          <a:stretch/>
        </p:blipFill>
        <p:spPr>
          <a:xfrm>
            <a:off x="1524000" y="1813286"/>
            <a:ext cx="2438400" cy="1828800"/>
          </a:xfrm>
          <a:prstGeom prst="rect">
            <a:avLst/>
          </a:prstGeom>
          <a:noFill/>
          <a:ln>
            <a:noFill/>
          </a:ln>
        </p:spPr>
      </p:pic>
      <p:pic>
        <p:nvPicPr>
          <p:cNvPr id="553" name="Google Shape;553;p24"/>
          <p:cNvPicPr preferRelativeResize="0"/>
          <p:nvPr/>
        </p:nvPicPr>
        <p:blipFill rotWithShape="1">
          <a:blip r:embed="rId4">
            <a:alphaModFix/>
          </a:blip>
          <a:srcRect/>
          <a:stretch/>
        </p:blipFill>
        <p:spPr>
          <a:xfrm>
            <a:off x="3829741" y="1813286"/>
            <a:ext cx="2438400" cy="1828800"/>
          </a:xfrm>
          <a:prstGeom prst="rect">
            <a:avLst/>
          </a:prstGeom>
          <a:noFill/>
          <a:ln>
            <a:noFill/>
          </a:ln>
        </p:spPr>
      </p:pic>
      <p:pic>
        <p:nvPicPr>
          <p:cNvPr id="554" name="Google Shape;554;p24"/>
          <p:cNvPicPr preferRelativeResize="0"/>
          <p:nvPr/>
        </p:nvPicPr>
        <p:blipFill rotWithShape="1">
          <a:blip r:embed="rId5">
            <a:alphaModFix/>
          </a:blip>
          <a:srcRect/>
          <a:stretch/>
        </p:blipFill>
        <p:spPr>
          <a:xfrm>
            <a:off x="1524000" y="3642086"/>
            <a:ext cx="2438400" cy="1828800"/>
          </a:xfrm>
          <a:prstGeom prst="rect">
            <a:avLst/>
          </a:prstGeom>
          <a:noFill/>
          <a:ln>
            <a:noFill/>
          </a:ln>
        </p:spPr>
      </p:pic>
      <p:pic>
        <p:nvPicPr>
          <p:cNvPr id="555" name="Google Shape;555;p24"/>
          <p:cNvPicPr preferRelativeResize="0"/>
          <p:nvPr/>
        </p:nvPicPr>
        <p:blipFill rotWithShape="1">
          <a:blip r:embed="rId6">
            <a:alphaModFix/>
          </a:blip>
          <a:srcRect/>
          <a:stretch/>
        </p:blipFill>
        <p:spPr>
          <a:xfrm>
            <a:off x="3829741" y="3642086"/>
            <a:ext cx="2438400" cy="1828800"/>
          </a:xfrm>
          <a:prstGeom prst="rect">
            <a:avLst/>
          </a:prstGeom>
          <a:noFill/>
          <a:ln>
            <a:noFill/>
          </a:ln>
        </p:spPr>
      </p:pic>
      <p:cxnSp>
        <p:nvCxnSpPr>
          <p:cNvPr id="556" name="Google Shape;556;p24"/>
          <p:cNvCxnSpPr/>
          <p:nvPr/>
        </p:nvCxnSpPr>
        <p:spPr>
          <a:xfrm>
            <a:off x="3411325" y="3566472"/>
            <a:ext cx="1102150" cy="0"/>
          </a:xfrm>
          <a:prstGeom prst="straightConnector1">
            <a:avLst/>
          </a:prstGeom>
          <a:noFill/>
          <a:ln w="38100" cap="flat" cmpd="sng">
            <a:solidFill>
              <a:srgbClr val="FF0000"/>
            </a:solidFill>
            <a:prstDash val="solid"/>
            <a:miter lim="800000"/>
            <a:headEnd type="none" w="sm" len="sm"/>
            <a:tailEnd type="triangle" w="med" len="med"/>
          </a:ln>
        </p:spPr>
      </p:cxnSp>
      <p:graphicFrame>
        <p:nvGraphicFramePr>
          <p:cNvPr id="557" name="Google Shape;557;p24"/>
          <p:cNvGraphicFramePr/>
          <p:nvPr/>
        </p:nvGraphicFramePr>
        <p:xfrm>
          <a:off x="6268141" y="1520971"/>
          <a:ext cx="4192800" cy="741700"/>
        </p:xfrm>
        <a:graphic>
          <a:graphicData uri="http://schemas.openxmlformats.org/drawingml/2006/table">
            <a:tbl>
              <a:tblPr>
                <a:noFill/>
              </a:tblPr>
              <a:tblGrid>
                <a:gridCol w="2096400">
                  <a:extLst>
                    <a:ext uri="{9D8B030D-6E8A-4147-A177-3AD203B41FA5}">
                      <a16:colId xmlns:a16="http://schemas.microsoft.com/office/drawing/2014/main" val="20000"/>
                    </a:ext>
                  </a:extLst>
                </a:gridCol>
                <a:gridCol w="20964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Perceptron - Test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61.70%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t>ADALINE - Test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dirty="0"/>
                        <a:t>59.95%</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59" name="Google Shape;559;p24"/>
          <p:cNvGraphicFramePr/>
          <p:nvPr/>
        </p:nvGraphicFramePr>
        <p:xfrm>
          <a:off x="6333499" y="4370076"/>
          <a:ext cx="4192800" cy="741700"/>
        </p:xfrm>
        <a:graphic>
          <a:graphicData uri="http://schemas.openxmlformats.org/drawingml/2006/table">
            <a:tbl>
              <a:tblPr>
                <a:noFill/>
              </a:tblPr>
              <a:tblGrid>
                <a:gridCol w="2096400">
                  <a:extLst>
                    <a:ext uri="{9D8B030D-6E8A-4147-A177-3AD203B41FA5}">
                      <a16:colId xmlns:a16="http://schemas.microsoft.com/office/drawing/2014/main" val="20000"/>
                    </a:ext>
                  </a:extLst>
                </a:gridCol>
                <a:gridCol w="20964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Perceptron - Test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85.72%</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t>ADALINE - Test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dirty="0"/>
                        <a:t>88.56%</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560" name="Google Shape;560;p24"/>
          <p:cNvSpPr txBox="1"/>
          <p:nvPr/>
        </p:nvSpPr>
        <p:spPr>
          <a:xfrm>
            <a:off x="1959883" y="5852159"/>
            <a:ext cx="4638449" cy="92333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12665 Training samples</a:t>
            </a:r>
            <a:endParaRPr sz="1400" kern="0">
              <a:solidFill>
                <a:srgbClr val="000000"/>
              </a:solidFill>
              <a:latin typeface="Arial"/>
              <a:cs typeface="Arial"/>
              <a:sym typeface="Arial"/>
            </a:endParaRPr>
          </a:p>
          <a:p>
            <a:pPr>
              <a:buClr>
                <a:srgbClr val="000000"/>
              </a:buClr>
            </a:pPr>
            <a:r>
              <a:rPr lang="en-US" kern="0">
                <a:solidFill>
                  <a:srgbClr val="000000"/>
                </a:solidFill>
                <a:latin typeface="Calibri"/>
                <a:ea typeface="Calibri"/>
                <a:cs typeface="Calibri"/>
                <a:sym typeface="Calibri"/>
              </a:rPr>
              <a:t>2115 Test samples</a:t>
            </a:r>
            <a:endParaRPr sz="1400" kern="0">
              <a:solidFill>
                <a:srgbClr val="000000"/>
              </a:solidFill>
              <a:latin typeface="Arial"/>
              <a:cs typeface="Arial"/>
              <a:sym typeface="Arial"/>
            </a:endParaRPr>
          </a:p>
          <a:p>
            <a:pPr>
              <a:buClr>
                <a:srgbClr val="000000"/>
              </a:buClr>
            </a:pPr>
            <a:r>
              <a:rPr lang="en-US" kern="0">
                <a:solidFill>
                  <a:srgbClr val="000000"/>
                </a:solidFill>
                <a:latin typeface="Calibri"/>
                <a:ea typeface="Calibri"/>
                <a:cs typeface="Calibri"/>
                <a:sym typeface="Calibri"/>
              </a:rPr>
              <a:t>Sigmoid activation function is used for ADALINE</a:t>
            </a:r>
            <a:endParaRPr sz="1400" kern="0">
              <a:solidFill>
                <a:srgbClr val="000000"/>
              </a:solidFill>
              <a:latin typeface="Arial"/>
              <a:cs typeface="Arial"/>
              <a:sym typeface="Arial"/>
            </a:endParaRPr>
          </a:p>
        </p:txBody>
      </p:sp>
      <p:sp>
        <p:nvSpPr>
          <p:cNvPr id="561" name="Google Shape;561;p24"/>
          <p:cNvSpPr txBox="1"/>
          <p:nvPr/>
        </p:nvSpPr>
        <p:spPr>
          <a:xfrm>
            <a:off x="1876574" y="1055336"/>
            <a:ext cx="4058493" cy="646331"/>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Images in test set are moved randomly in different locations</a:t>
            </a:r>
            <a:endParaRPr sz="1400" kern="0">
              <a:solidFill>
                <a:srgbClr val="000000"/>
              </a:solidFill>
              <a:latin typeface="Arial"/>
              <a:cs typeface="Arial"/>
              <a:sym typeface="Arial"/>
            </a:endParaRPr>
          </a:p>
        </p:txBody>
      </p:sp>
      <p:sp>
        <p:nvSpPr>
          <p:cNvPr id="562" name="Google Shape;562;p24"/>
          <p:cNvSpPr txBox="1"/>
          <p:nvPr/>
        </p:nvSpPr>
        <p:spPr>
          <a:xfrm>
            <a:off x="7178415" y="5205829"/>
            <a:ext cx="2502976" cy="1200329"/>
          </a:xfrm>
          <a:prstGeom prst="rect">
            <a:avLst/>
          </a:prstGeom>
          <a:noFill/>
          <a:ln>
            <a:noFill/>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It needs more iteration when the shifted images are included in the training.</a:t>
            </a:r>
            <a:endParaRPr sz="1400"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0B42EB17-E8E5-8FCA-47C7-57386BDA7505}"/>
              </a:ext>
            </a:extLst>
          </p:cNvPr>
          <p:cNvSpPr/>
          <p:nvPr/>
        </p:nvSpPr>
        <p:spPr>
          <a:xfrm>
            <a:off x="6257925" y="1300174"/>
            <a:ext cx="4214812" cy="57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294035F6-2370-891C-16F1-0BCB6901ADD6}"/>
              </a:ext>
            </a:extLst>
          </p:cNvPr>
          <p:cNvSpPr/>
          <p:nvPr/>
        </p:nvSpPr>
        <p:spPr>
          <a:xfrm>
            <a:off x="6324602" y="4152917"/>
            <a:ext cx="4214812" cy="57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58" name="Google Shape;558;p24"/>
          <p:cNvSpPr txBox="1"/>
          <p:nvPr/>
        </p:nvSpPr>
        <p:spPr>
          <a:xfrm>
            <a:off x="6964102" y="3643073"/>
            <a:ext cx="2502976" cy="646331"/>
          </a:xfrm>
          <a:prstGeom prst="rect">
            <a:avLst/>
          </a:prstGeom>
          <a:noFill/>
          <a:ln>
            <a:noFill/>
          </a:ln>
        </p:spPr>
        <p:txBody>
          <a:bodyPr spcFirstLastPara="1" wrap="square" lIns="91425" tIns="45700" rIns="91425" bIns="45700" anchor="t" anchorCtr="0">
            <a:spAutoFit/>
          </a:bodyPr>
          <a:lstStyle/>
          <a:p>
            <a:pPr algn="ctr">
              <a:buClr>
                <a:srgbClr val="000000"/>
              </a:buClr>
            </a:pPr>
            <a:r>
              <a:rPr lang="en-US" kern="0" dirty="0">
                <a:solidFill>
                  <a:srgbClr val="000000"/>
                </a:solidFill>
                <a:latin typeface="Calibri"/>
                <a:ea typeface="Calibri"/>
                <a:cs typeface="Calibri"/>
                <a:sym typeface="Calibri"/>
              </a:rPr>
              <a:t>Including shifted images in the training</a:t>
            </a:r>
            <a:endParaRPr sz="1400" kern="0" dirty="0">
              <a:solidFill>
                <a:srgbClr val="000000"/>
              </a:solidFill>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ED15-B39F-A5AF-3A98-3B59F097AF3E}"/>
              </a:ext>
            </a:extLst>
          </p:cNvPr>
          <p:cNvSpPr>
            <a:spLocks noGrp="1"/>
          </p:cNvSpPr>
          <p:nvPr>
            <p:ph type="title"/>
          </p:nvPr>
        </p:nvSpPr>
        <p:spPr/>
        <p:txBody>
          <a:bodyPr/>
          <a:lstStyle/>
          <a:p>
            <a:pPr algn="ctr"/>
            <a:r>
              <a:rPr lang="en-CH" dirty="0">
                <a:solidFill>
                  <a:srgbClr val="0070C0"/>
                </a:solidFill>
              </a:rPr>
              <a:t>Exercise 1</a:t>
            </a:r>
          </a:p>
        </p:txBody>
      </p:sp>
      <p:sp>
        <p:nvSpPr>
          <p:cNvPr id="3" name="TextBox 2">
            <a:extLst>
              <a:ext uri="{FF2B5EF4-FFF2-40B4-BE49-F238E27FC236}">
                <a16:creationId xmlns:a16="http://schemas.microsoft.com/office/drawing/2014/main" id="{9E87531F-DCB5-AE93-9321-39F115816D8E}"/>
              </a:ext>
            </a:extLst>
          </p:cNvPr>
          <p:cNvSpPr txBox="1"/>
          <p:nvPr/>
        </p:nvSpPr>
        <p:spPr>
          <a:xfrm>
            <a:off x="4377690" y="2967335"/>
            <a:ext cx="4903907" cy="2862322"/>
          </a:xfrm>
          <a:prstGeom prst="rect">
            <a:avLst/>
          </a:prstGeom>
          <a:noFill/>
        </p:spPr>
        <p:txBody>
          <a:bodyPr wrap="none" rtlCol="0">
            <a:spAutoFit/>
          </a:bodyPr>
          <a:lstStyle/>
          <a:p>
            <a:r>
              <a:rPr lang="en-CH" sz="3600" dirty="0"/>
              <a:t>Adaline</a:t>
            </a:r>
          </a:p>
          <a:p>
            <a:endParaRPr lang="en-CH" sz="3600" dirty="0"/>
          </a:p>
          <a:p>
            <a:r>
              <a:rPr lang="en-CH" sz="3600" dirty="0"/>
              <a:t>3 and 8 rotated images</a:t>
            </a:r>
          </a:p>
          <a:p>
            <a:endParaRPr lang="en-CH" sz="3600" dirty="0"/>
          </a:p>
          <a:p>
            <a:endParaRPr lang="en-CH" sz="3600" dirty="0"/>
          </a:p>
        </p:txBody>
      </p:sp>
    </p:spTree>
    <p:extLst>
      <p:ext uri="{BB962C8B-B14F-4D97-AF65-F5344CB8AC3E}">
        <p14:creationId xmlns:p14="http://schemas.microsoft.com/office/powerpoint/2010/main" val="33952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9214"/>
            <a:ext cx="8229600" cy="1143000"/>
          </a:xfrm>
        </p:spPr>
        <p:txBody>
          <a:bodyPr/>
          <a:lstStyle/>
          <a:p>
            <a:r>
              <a:rPr lang="en-US" dirty="0">
                <a:solidFill>
                  <a:srgbClr val="0000FF"/>
                </a:solidFill>
              </a:rPr>
              <a:t>Two layer network</a:t>
            </a:r>
          </a:p>
        </p:txBody>
      </p:sp>
      <p:grpSp>
        <p:nvGrpSpPr>
          <p:cNvPr id="3" name="Group 2"/>
          <p:cNvGrpSpPr/>
          <p:nvPr/>
        </p:nvGrpSpPr>
        <p:grpSpPr>
          <a:xfrm>
            <a:off x="2585157" y="747482"/>
            <a:ext cx="6696194" cy="3879311"/>
            <a:chOff x="1002408" y="1845458"/>
            <a:chExt cx="6913673" cy="4146251"/>
          </a:xfrm>
        </p:grpSpPr>
        <p:sp>
          <p:nvSpPr>
            <p:cNvPr id="4" name="Oval 3"/>
            <p:cNvSpPr/>
            <p:nvPr/>
          </p:nvSpPr>
          <p:spPr>
            <a:xfrm>
              <a:off x="4436486" y="2077933"/>
              <a:ext cx="669672" cy="584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06010" y="3322173"/>
              <a:ext cx="669672" cy="58485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391814" y="4582694"/>
              <a:ext cx="669672" cy="58485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050572" y="2356153"/>
              <a:ext cx="1687721" cy="1135209"/>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6"/>
            </p:cNvCxnSpPr>
            <p:nvPr/>
          </p:nvCxnSpPr>
          <p:spPr>
            <a:xfrm>
              <a:off x="5075682" y="3614603"/>
              <a:ext cx="1662611" cy="34865"/>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6"/>
              <a:endCxn id="45" idx="3"/>
            </p:cNvCxnSpPr>
            <p:nvPr/>
          </p:nvCxnSpPr>
          <p:spPr>
            <a:xfrm flipV="1">
              <a:off x="5061486" y="3820301"/>
              <a:ext cx="1725720" cy="1054823"/>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010865" y="2268463"/>
              <a:ext cx="103224" cy="136190"/>
            </a:xfrm>
            <a:prstGeom prst="ellipse">
              <a:avLst/>
            </a:prstGeom>
            <a:noFill/>
            <a:ln w="9525" cmpd="sng">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936812" y="3626444"/>
              <a:ext cx="103224" cy="13619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922448" y="4823249"/>
              <a:ext cx="103224" cy="13619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0" idx="6"/>
            </p:cNvCxnSpPr>
            <p:nvPr/>
          </p:nvCxnSpPr>
          <p:spPr>
            <a:xfrm>
              <a:off x="2114089" y="2336559"/>
              <a:ext cx="2306116" cy="11548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6" idx="2"/>
            </p:cNvCxnSpPr>
            <p:nvPr/>
          </p:nvCxnSpPr>
          <p:spPr>
            <a:xfrm>
              <a:off x="2057567" y="3719715"/>
              <a:ext cx="2334247" cy="11554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7"/>
              <a:endCxn id="4" idx="2"/>
            </p:cNvCxnSpPr>
            <p:nvPr/>
          </p:nvCxnSpPr>
          <p:spPr>
            <a:xfrm>
              <a:off x="2098972" y="2288408"/>
              <a:ext cx="2337514" cy="81955"/>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6"/>
              <a:endCxn id="5" idx="2"/>
            </p:cNvCxnSpPr>
            <p:nvPr/>
          </p:nvCxnSpPr>
          <p:spPr>
            <a:xfrm flipV="1">
              <a:off x="2040036" y="3614603"/>
              <a:ext cx="2365973" cy="79937"/>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098973" y="4936934"/>
              <a:ext cx="2292841" cy="22506"/>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061929" y="2560862"/>
              <a:ext cx="2456347" cy="1088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039066" y="3848328"/>
              <a:ext cx="2456347" cy="1088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6" idx="1"/>
            </p:cNvCxnSpPr>
            <p:nvPr/>
          </p:nvCxnSpPr>
          <p:spPr>
            <a:xfrm>
              <a:off x="2114089" y="2404653"/>
              <a:ext cx="2375796" cy="226369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4" idx="3"/>
            </p:cNvCxnSpPr>
            <p:nvPr/>
          </p:nvCxnSpPr>
          <p:spPr>
            <a:xfrm flipV="1">
              <a:off x="2055347" y="2577141"/>
              <a:ext cx="2479210" cy="23512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02408" y="1845458"/>
              <a:ext cx="1364106" cy="822387"/>
            </a:xfrm>
            <a:prstGeom prst="rect">
              <a:avLst/>
            </a:prstGeom>
            <a:noFill/>
          </p:spPr>
          <p:txBody>
            <a:bodyPr wrap="none" rtlCol="0">
              <a:spAutoFit/>
            </a:bodyPr>
            <a:lstStyle/>
            <a:p>
              <a:r>
                <a:rPr lang="en-US" sz="4400" dirty="0"/>
                <a:t>x</a:t>
              </a:r>
              <a:r>
                <a:rPr lang="en-US" sz="4400" baseline="-25000" dirty="0"/>
                <a:t>0</a:t>
              </a:r>
              <a:r>
                <a:rPr lang="en-US" sz="4400" dirty="0"/>
                <a:t>=1</a:t>
              </a:r>
            </a:p>
          </p:txBody>
        </p:sp>
        <p:sp>
          <p:nvSpPr>
            <p:cNvPr id="23" name="TextBox 22"/>
            <p:cNvSpPr txBox="1"/>
            <p:nvPr/>
          </p:nvSpPr>
          <p:spPr>
            <a:xfrm>
              <a:off x="1340888" y="3201255"/>
              <a:ext cx="568019" cy="822387"/>
            </a:xfrm>
            <a:prstGeom prst="rect">
              <a:avLst/>
            </a:prstGeom>
            <a:noFill/>
          </p:spPr>
          <p:txBody>
            <a:bodyPr wrap="none" rtlCol="0">
              <a:spAutoFit/>
            </a:bodyPr>
            <a:lstStyle/>
            <a:p>
              <a:r>
                <a:rPr lang="en-US" sz="4400" dirty="0"/>
                <a:t>x</a:t>
              </a:r>
              <a:r>
                <a:rPr lang="en-US" sz="4400" baseline="-25000" dirty="0"/>
                <a:t>i</a:t>
              </a:r>
              <a:endParaRPr lang="en-US" sz="4400" dirty="0"/>
            </a:p>
          </p:txBody>
        </p:sp>
        <p:sp>
          <p:nvSpPr>
            <p:cNvPr id="24" name="TextBox 23"/>
            <p:cNvSpPr txBox="1"/>
            <p:nvPr/>
          </p:nvSpPr>
          <p:spPr>
            <a:xfrm>
              <a:off x="1340888" y="4451620"/>
              <a:ext cx="761661" cy="822387"/>
            </a:xfrm>
            <a:prstGeom prst="rect">
              <a:avLst/>
            </a:prstGeom>
            <a:noFill/>
          </p:spPr>
          <p:txBody>
            <a:bodyPr wrap="none" rtlCol="0">
              <a:spAutoFit/>
            </a:bodyPr>
            <a:lstStyle/>
            <a:p>
              <a:r>
                <a:rPr lang="en-US" sz="4400" dirty="0" err="1"/>
                <a:t>x</a:t>
              </a:r>
              <a:r>
                <a:rPr lang="en-US" sz="4400" baseline="-25000" dirty="0" err="1"/>
                <a:t>N</a:t>
              </a:r>
              <a:endParaRPr lang="en-US" sz="4400" dirty="0"/>
            </a:p>
          </p:txBody>
        </p:sp>
        <p:sp>
          <p:nvSpPr>
            <p:cNvPr id="25" name="Oval 24"/>
            <p:cNvSpPr/>
            <p:nvPr/>
          </p:nvSpPr>
          <p:spPr>
            <a:xfrm>
              <a:off x="1926457" y="3999103"/>
              <a:ext cx="103224" cy="13619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916772" y="4391036"/>
              <a:ext cx="103224" cy="13619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971228" y="3121812"/>
              <a:ext cx="103224" cy="136190"/>
            </a:xfrm>
            <a:prstGeom prst="ellipse">
              <a:avLst/>
            </a:prstGeom>
            <a:no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988436" y="2683848"/>
              <a:ext cx="103224" cy="136190"/>
            </a:xfrm>
            <a:prstGeom prst="ellipse">
              <a:avLst/>
            </a:prstGeom>
            <a:noFill/>
            <a:ln w="127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434126" y="3186004"/>
              <a:ext cx="481955" cy="822387"/>
            </a:xfrm>
            <a:prstGeom prst="rect">
              <a:avLst/>
            </a:prstGeom>
            <a:noFill/>
          </p:spPr>
          <p:txBody>
            <a:bodyPr wrap="none" rtlCol="0">
              <a:spAutoFit/>
            </a:bodyPr>
            <a:lstStyle/>
            <a:p>
              <a:r>
                <a:rPr lang="en-US" sz="4400" dirty="0"/>
                <a:t>y</a:t>
              </a:r>
            </a:p>
          </p:txBody>
        </p:sp>
        <p:sp>
          <p:nvSpPr>
            <p:cNvPr id="32" name="Oval 31"/>
            <p:cNvSpPr/>
            <p:nvPr/>
          </p:nvSpPr>
          <p:spPr>
            <a:xfrm>
              <a:off x="4692695" y="3099667"/>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709902" y="2764880"/>
              <a:ext cx="103224" cy="13619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666101" y="4407482"/>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683308" y="3969518"/>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479449" y="2057311"/>
              <a:ext cx="831175" cy="559223"/>
            </a:xfrm>
            <a:prstGeom prst="rect">
              <a:avLst/>
            </a:prstGeom>
            <a:noFill/>
          </p:spPr>
          <p:txBody>
            <a:bodyPr wrap="none" rtlCol="0">
              <a:spAutoFit/>
            </a:bodyPr>
            <a:lstStyle/>
            <a:p>
              <a:r>
                <a:rPr lang="en-US" sz="2800" dirty="0">
                  <a:solidFill>
                    <a:srgbClr val="FFFF00"/>
                  </a:solidFill>
                </a:rPr>
                <a:t>g(s)</a:t>
              </a:r>
            </a:p>
          </p:txBody>
        </p:sp>
        <p:sp>
          <p:nvSpPr>
            <p:cNvPr id="38" name="TextBox 37"/>
            <p:cNvSpPr txBox="1"/>
            <p:nvPr/>
          </p:nvSpPr>
          <p:spPr>
            <a:xfrm>
              <a:off x="4422218" y="3298282"/>
              <a:ext cx="831175" cy="559223"/>
            </a:xfrm>
            <a:prstGeom prst="rect">
              <a:avLst/>
            </a:prstGeom>
            <a:noFill/>
          </p:spPr>
          <p:txBody>
            <a:bodyPr wrap="none" rtlCol="0">
              <a:spAutoFit/>
            </a:bodyPr>
            <a:lstStyle/>
            <a:p>
              <a:r>
                <a:rPr lang="en-US" sz="2800" dirty="0">
                  <a:solidFill>
                    <a:srgbClr val="FFFF00"/>
                  </a:solidFill>
                </a:rPr>
                <a:t>g(s)</a:t>
              </a:r>
            </a:p>
          </p:txBody>
        </p:sp>
        <p:sp>
          <p:nvSpPr>
            <p:cNvPr id="39" name="TextBox 38"/>
            <p:cNvSpPr txBox="1"/>
            <p:nvPr/>
          </p:nvSpPr>
          <p:spPr>
            <a:xfrm>
              <a:off x="4381269" y="4555534"/>
              <a:ext cx="831175" cy="559223"/>
            </a:xfrm>
            <a:prstGeom prst="rect">
              <a:avLst/>
            </a:prstGeom>
            <a:noFill/>
          </p:spPr>
          <p:txBody>
            <a:bodyPr wrap="none" rtlCol="0">
              <a:spAutoFit/>
            </a:bodyPr>
            <a:lstStyle/>
            <a:p>
              <a:r>
                <a:rPr lang="en-US" sz="2800" dirty="0">
                  <a:solidFill>
                    <a:srgbClr val="FFFF00"/>
                  </a:solidFill>
                </a:rPr>
                <a:t>g(s)</a:t>
              </a:r>
            </a:p>
          </p:txBody>
        </p:sp>
        <p:sp>
          <p:nvSpPr>
            <p:cNvPr id="45" name="Oval 44"/>
            <p:cNvSpPr/>
            <p:nvPr/>
          </p:nvSpPr>
          <p:spPr>
            <a:xfrm>
              <a:off x="6689135" y="3321093"/>
              <a:ext cx="669672" cy="584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732098" y="3300471"/>
              <a:ext cx="831175" cy="559223"/>
            </a:xfrm>
            <a:prstGeom prst="rect">
              <a:avLst/>
            </a:prstGeom>
            <a:noFill/>
          </p:spPr>
          <p:txBody>
            <a:bodyPr wrap="none" rtlCol="0">
              <a:spAutoFit/>
            </a:bodyPr>
            <a:lstStyle/>
            <a:p>
              <a:r>
                <a:rPr lang="en-US" sz="2800" dirty="0">
                  <a:solidFill>
                    <a:srgbClr val="FFFF00"/>
                  </a:solidFill>
                </a:rPr>
                <a:t>g(s)</a:t>
              </a:r>
            </a:p>
          </p:txBody>
        </p:sp>
        <p:graphicFrame>
          <p:nvGraphicFramePr>
            <p:cNvPr id="50" name="Object 49"/>
            <p:cNvGraphicFramePr>
              <a:graphicFrameLocks noChangeAspect="1"/>
            </p:cNvGraphicFramePr>
            <p:nvPr/>
          </p:nvGraphicFramePr>
          <p:xfrm>
            <a:off x="4457700" y="2946400"/>
            <a:ext cx="127000" cy="203200"/>
          </p:xfrm>
          <a:graphic>
            <a:graphicData uri="http://schemas.openxmlformats.org/presentationml/2006/ole">
              <mc:AlternateContent xmlns:mc="http://schemas.openxmlformats.org/markup-compatibility/2006">
                <mc:Choice xmlns:v="urn:schemas-microsoft-com:vml" Requires="v">
                  <p:oleObj name="Equation" r:id="rId3" imgW="127000" imgH="203200" progId="Equation.DSMT4">
                    <p:embed/>
                  </p:oleObj>
                </mc:Choice>
                <mc:Fallback>
                  <p:oleObj name="Equation" r:id="rId3" imgW="127000" imgH="203200" progId="Equation.DSMT4">
                    <p:embed/>
                    <p:pic>
                      <p:nvPicPr>
                        <p:cNvPr id="50" name="Object 49"/>
                        <p:cNvPicPr/>
                        <p:nvPr/>
                      </p:nvPicPr>
                      <p:blipFill>
                        <a:blip r:embed="rId4"/>
                        <a:stretch>
                          <a:fillRect/>
                        </a:stretch>
                      </p:blipFill>
                      <p:spPr>
                        <a:xfrm>
                          <a:off x="4457700" y="2946400"/>
                          <a:ext cx="127000" cy="203200"/>
                        </a:xfrm>
                        <a:prstGeom prst="rect">
                          <a:avLst/>
                        </a:prstGeom>
                      </p:spPr>
                    </p:pic>
                  </p:oleObj>
                </mc:Fallback>
              </mc:AlternateContent>
            </a:graphicData>
          </a:graphic>
        </p:graphicFrame>
        <p:graphicFrame>
          <p:nvGraphicFramePr>
            <p:cNvPr id="51" name="Object 50"/>
            <p:cNvGraphicFramePr>
              <a:graphicFrameLocks noChangeAspect="1"/>
            </p:cNvGraphicFramePr>
            <p:nvPr/>
          </p:nvGraphicFramePr>
          <p:xfrm>
            <a:off x="4457700" y="2946400"/>
            <a:ext cx="127000" cy="203200"/>
          </p:xfrm>
          <a:graphic>
            <a:graphicData uri="http://schemas.openxmlformats.org/presentationml/2006/ole">
              <mc:AlternateContent xmlns:mc="http://schemas.openxmlformats.org/markup-compatibility/2006">
                <mc:Choice xmlns:v="urn:schemas-microsoft-com:vml" Requires="v">
                  <p:oleObj name="Equation" r:id="rId5" imgW="127000" imgH="203200" progId="Equation.DSMT4">
                    <p:embed/>
                  </p:oleObj>
                </mc:Choice>
                <mc:Fallback>
                  <p:oleObj name="Equation" r:id="rId5" imgW="127000" imgH="203200" progId="Equation.DSMT4">
                    <p:embed/>
                    <p:pic>
                      <p:nvPicPr>
                        <p:cNvPr id="51" name="Object 50"/>
                        <p:cNvPicPr/>
                        <p:nvPr/>
                      </p:nvPicPr>
                      <p:blipFill>
                        <a:blip r:embed="rId4"/>
                        <a:stretch>
                          <a:fillRect/>
                        </a:stretch>
                      </p:blipFill>
                      <p:spPr>
                        <a:xfrm>
                          <a:off x="4457700" y="2946400"/>
                          <a:ext cx="127000" cy="203200"/>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4464050" y="3289300"/>
            <a:ext cx="215900" cy="279400"/>
          </p:xfrm>
          <a:graphic>
            <a:graphicData uri="http://schemas.openxmlformats.org/presentationml/2006/ole">
              <mc:AlternateContent xmlns:mc="http://schemas.openxmlformats.org/markup-compatibility/2006">
                <mc:Choice xmlns:v="urn:schemas-microsoft-com:vml" Requires="v">
                  <p:oleObj name="Equation" r:id="rId6" imgW="215900" imgH="279400" progId="Equation.DSMT4">
                    <p:embed/>
                  </p:oleObj>
                </mc:Choice>
                <mc:Fallback>
                  <p:oleObj name="Equation" r:id="rId6" imgW="215900" imgH="279400" progId="Equation.DSMT4">
                    <p:embed/>
                    <p:pic>
                      <p:nvPicPr>
                        <p:cNvPr id="53" name="Object 52"/>
                        <p:cNvPicPr/>
                        <p:nvPr/>
                      </p:nvPicPr>
                      <p:blipFill>
                        <a:blip r:embed="rId7"/>
                        <a:stretch>
                          <a:fillRect/>
                        </a:stretch>
                      </p:blipFill>
                      <p:spPr>
                        <a:xfrm>
                          <a:off x="4464050" y="3289300"/>
                          <a:ext cx="215900" cy="279400"/>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2944435" y="4959439"/>
            <a:ext cx="700939" cy="1032270"/>
          </p:xfrm>
          <a:graphic>
            <a:graphicData uri="http://schemas.openxmlformats.org/presentationml/2006/ole">
              <mc:AlternateContent xmlns:mc="http://schemas.openxmlformats.org/markup-compatibility/2006">
                <mc:Choice xmlns:v="urn:schemas-microsoft-com:vml" Requires="v">
                  <p:oleObj name="Equation" r:id="rId8" imgW="215900" imgH="279400" progId="Equation.DSMT4">
                    <p:embed/>
                  </p:oleObj>
                </mc:Choice>
                <mc:Fallback>
                  <p:oleObj name="Equation" r:id="rId8" imgW="215900" imgH="279400" progId="Equation.DSMT4">
                    <p:embed/>
                    <p:pic>
                      <p:nvPicPr>
                        <p:cNvPr id="54" name="Object 53"/>
                        <p:cNvPicPr/>
                        <p:nvPr/>
                      </p:nvPicPr>
                      <p:blipFill>
                        <a:blip r:embed="rId9"/>
                        <a:stretch>
                          <a:fillRect/>
                        </a:stretch>
                      </p:blipFill>
                      <p:spPr>
                        <a:xfrm>
                          <a:off x="2944435" y="4959439"/>
                          <a:ext cx="700939" cy="1032270"/>
                        </a:xfrm>
                        <a:prstGeom prst="rect">
                          <a:avLst/>
                        </a:prstGeom>
                      </p:spPr>
                    </p:pic>
                  </p:oleObj>
                </mc:Fallback>
              </mc:AlternateContent>
            </a:graphicData>
          </a:graphic>
        </p:graphicFrame>
        <p:graphicFrame>
          <p:nvGraphicFramePr>
            <p:cNvPr id="55" name="Object 54"/>
            <p:cNvGraphicFramePr>
              <a:graphicFrameLocks noChangeAspect="1"/>
            </p:cNvGraphicFramePr>
            <p:nvPr/>
          </p:nvGraphicFramePr>
          <p:xfrm>
            <a:off x="5604135" y="4286384"/>
            <a:ext cx="700939" cy="1032270"/>
          </p:xfrm>
          <a:graphic>
            <a:graphicData uri="http://schemas.openxmlformats.org/presentationml/2006/ole">
              <mc:AlternateContent xmlns:mc="http://schemas.openxmlformats.org/markup-compatibility/2006">
                <mc:Choice xmlns:v="urn:schemas-microsoft-com:vml" Requires="v">
                  <p:oleObj name="Equation" r:id="rId10" imgW="215900" imgH="279400" progId="Equation.DSMT4">
                    <p:embed/>
                  </p:oleObj>
                </mc:Choice>
                <mc:Fallback>
                  <p:oleObj name="Equation" r:id="rId10" imgW="215900" imgH="279400" progId="Equation.DSMT4">
                    <p:embed/>
                    <p:pic>
                      <p:nvPicPr>
                        <p:cNvPr id="55" name="Object 54"/>
                        <p:cNvPicPr/>
                        <p:nvPr/>
                      </p:nvPicPr>
                      <p:blipFill>
                        <a:blip r:embed="rId11"/>
                        <a:stretch>
                          <a:fillRect/>
                        </a:stretch>
                      </p:blipFill>
                      <p:spPr>
                        <a:xfrm>
                          <a:off x="5604135" y="4286384"/>
                          <a:ext cx="700939" cy="1032270"/>
                        </a:xfrm>
                        <a:prstGeom prst="rect">
                          <a:avLst/>
                        </a:prstGeom>
                      </p:spPr>
                    </p:pic>
                  </p:oleObj>
                </mc:Fallback>
              </mc:AlternateContent>
            </a:graphicData>
          </a:graphic>
        </p:graphicFrame>
        <p:cxnSp>
          <p:nvCxnSpPr>
            <p:cNvPr id="56" name="Straight Arrow Connector 55"/>
            <p:cNvCxnSpPr/>
            <p:nvPr/>
          </p:nvCxnSpPr>
          <p:spPr>
            <a:xfrm>
              <a:off x="6105497" y="2356153"/>
              <a:ext cx="801477" cy="962009"/>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861278" y="1845458"/>
              <a:ext cx="425682" cy="625014"/>
            </a:xfrm>
            <a:prstGeom prst="rect">
              <a:avLst/>
            </a:prstGeom>
            <a:noFill/>
          </p:spPr>
          <p:txBody>
            <a:bodyPr wrap="none" rtlCol="0">
              <a:spAutoFit/>
            </a:bodyPr>
            <a:lstStyle/>
            <a:p>
              <a:r>
                <a:rPr lang="en-US" sz="3200" dirty="0"/>
                <a:t>1</a:t>
              </a:r>
            </a:p>
          </p:txBody>
        </p:sp>
        <p:graphicFrame>
          <p:nvGraphicFramePr>
            <p:cNvPr id="47" name="Object 46"/>
            <p:cNvGraphicFramePr>
              <a:graphicFrameLocks noChangeAspect="1"/>
            </p:cNvGraphicFramePr>
            <p:nvPr/>
          </p:nvGraphicFramePr>
          <p:xfrm>
            <a:off x="6523038" y="2141538"/>
            <a:ext cx="701675" cy="985837"/>
          </p:xfrm>
          <a:graphic>
            <a:graphicData uri="http://schemas.openxmlformats.org/presentationml/2006/ole">
              <mc:AlternateContent xmlns:mc="http://schemas.openxmlformats.org/markup-compatibility/2006">
                <mc:Choice xmlns:v="urn:schemas-microsoft-com:vml" Requires="v">
                  <p:oleObj name="Equation" r:id="rId12" imgW="215900" imgH="266700" progId="Equation.DSMT4">
                    <p:embed/>
                  </p:oleObj>
                </mc:Choice>
                <mc:Fallback>
                  <p:oleObj name="Equation" r:id="rId12" imgW="215900" imgH="266700" progId="Equation.DSMT4">
                    <p:embed/>
                    <p:pic>
                      <p:nvPicPr>
                        <p:cNvPr id="47" name="Object 46"/>
                        <p:cNvPicPr/>
                        <p:nvPr/>
                      </p:nvPicPr>
                      <p:blipFill>
                        <a:blip r:embed="rId13"/>
                        <a:stretch>
                          <a:fillRect/>
                        </a:stretch>
                      </p:blipFill>
                      <p:spPr>
                        <a:xfrm>
                          <a:off x="6523038" y="2141538"/>
                          <a:ext cx="701675" cy="985837"/>
                        </a:xfrm>
                        <a:prstGeom prst="rect">
                          <a:avLst/>
                        </a:prstGeom>
                      </p:spPr>
                    </p:pic>
                  </p:oleObj>
                </mc:Fallback>
              </mc:AlternateContent>
            </a:graphicData>
          </a:graphic>
        </p:graphicFrame>
      </p:grpSp>
      <p:graphicFrame>
        <p:nvGraphicFramePr>
          <p:cNvPr id="29" name="Object 28"/>
          <p:cNvGraphicFramePr>
            <a:graphicFrameLocks noChangeAspect="1"/>
          </p:cNvGraphicFramePr>
          <p:nvPr/>
        </p:nvGraphicFramePr>
        <p:xfrm>
          <a:off x="2571750" y="4659313"/>
          <a:ext cx="6846888" cy="1408112"/>
        </p:xfrm>
        <a:graphic>
          <a:graphicData uri="http://schemas.openxmlformats.org/presentationml/2006/ole">
            <mc:AlternateContent xmlns:mc="http://schemas.openxmlformats.org/markup-compatibility/2006">
              <mc:Choice xmlns:v="urn:schemas-microsoft-com:vml" Requires="v">
                <p:oleObj name="Equation" r:id="rId14" imgW="2222280" imgH="457200" progId="Equation.DSMT4">
                  <p:embed/>
                </p:oleObj>
              </mc:Choice>
              <mc:Fallback>
                <p:oleObj name="Equation" r:id="rId14" imgW="2222280" imgH="457200" progId="Equation.DSMT4">
                  <p:embed/>
                  <p:pic>
                    <p:nvPicPr>
                      <p:cNvPr id="29" name="Object 28"/>
                      <p:cNvPicPr/>
                      <p:nvPr/>
                    </p:nvPicPr>
                    <p:blipFill>
                      <a:blip r:embed="rId15"/>
                      <a:stretch>
                        <a:fillRect/>
                      </a:stretch>
                    </p:blipFill>
                    <p:spPr>
                      <a:xfrm>
                        <a:off x="2571750" y="4659313"/>
                        <a:ext cx="6846888" cy="1408112"/>
                      </a:xfrm>
                      <a:prstGeom prst="rect">
                        <a:avLst/>
                      </a:prstGeom>
                      <a:solidFill>
                        <a:srgbClr val="FFFF00"/>
                      </a:solidFill>
                      <a:ln>
                        <a:solidFill>
                          <a:srgbClr val="FFFF00"/>
                        </a:solidFill>
                      </a:ln>
                    </p:spPr>
                  </p:pic>
                </p:oleObj>
              </mc:Fallback>
            </mc:AlternateContent>
          </a:graphicData>
        </a:graphic>
      </p:graphicFrame>
      <p:graphicFrame>
        <p:nvGraphicFramePr>
          <p:cNvPr id="31" name="Object 30"/>
          <p:cNvGraphicFramePr>
            <a:graphicFrameLocks noChangeAspect="1"/>
          </p:cNvGraphicFramePr>
          <p:nvPr/>
        </p:nvGraphicFramePr>
        <p:xfrm>
          <a:off x="5787464" y="3731923"/>
          <a:ext cx="731061" cy="1072222"/>
        </p:xfrm>
        <a:graphic>
          <a:graphicData uri="http://schemas.openxmlformats.org/presentationml/2006/ole">
            <mc:AlternateContent xmlns:mc="http://schemas.openxmlformats.org/markup-compatibility/2006">
              <mc:Choice xmlns:v="urn:schemas-microsoft-com:vml" Requires="v">
                <p:oleObj name="Equation" r:id="rId16" imgW="190500" imgH="279400" progId="Equation.DSMT4">
                  <p:embed/>
                </p:oleObj>
              </mc:Choice>
              <mc:Fallback>
                <p:oleObj name="Equation" r:id="rId16" imgW="190500" imgH="279400" progId="Equation.DSMT4">
                  <p:embed/>
                  <p:pic>
                    <p:nvPicPr>
                      <p:cNvPr id="31" name="Object 30"/>
                      <p:cNvPicPr/>
                      <p:nvPr/>
                    </p:nvPicPr>
                    <p:blipFill>
                      <a:blip r:embed="rId17"/>
                      <a:stretch>
                        <a:fillRect/>
                      </a:stretch>
                    </p:blipFill>
                    <p:spPr>
                      <a:xfrm>
                        <a:off x="5787464" y="3731923"/>
                        <a:ext cx="731061" cy="1072222"/>
                      </a:xfrm>
                      <a:prstGeom prst="rect">
                        <a:avLst/>
                      </a:prstGeom>
                    </p:spPr>
                  </p:pic>
                </p:oleObj>
              </mc:Fallback>
            </mc:AlternateContent>
          </a:graphicData>
        </a:graphic>
      </p:graphicFrame>
      <p:graphicFrame>
        <p:nvGraphicFramePr>
          <p:cNvPr id="49" name="Object 48"/>
          <p:cNvGraphicFramePr>
            <a:graphicFrameLocks noChangeAspect="1"/>
          </p:cNvGraphicFramePr>
          <p:nvPr/>
        </p:nvGraphicFramePr>
        <p:xfrm>
          <a:off x="1425575" y="6107113"/>
          <a:ext cx="9278938" cy="690562"/>
        </p:xfrm>
        <a:graphic>
          <a:graphicData uri="http://schemas.openxmlformats.org/presentationml/2006/ole">
            <mc:AlternateContent xmlns:mc="http://schemas.openxmlformats.org/markup-compatibility/2006">
              <mc:Choice xmlns:v="urn:schemas-microsoft-com:vml" Requires="v">
                <p:oleObj name="Equation" r:id="rId18" imgW="3924300" imgH="292100" progId="Equation.DSMT4">
                  <p:embed/>
                </p:oleObj>
              </mc:Choice>
              <mc:Fallback>
                <p:oleObj name="Equation" r:id="rId18" imgW="3924300" imgH="292100" progId="Equation.DSMT4">
                  <p:embed/>
                  <p:pic>
                    <p:nvPicPr>
                      <p:cNvPr id="49" name="Object 48"/>
                      <p:cNvPicPr/>
                      <p:nvPr/>
                    </p:nvPicPr>
                    <p:blipFill>
                      <a:blip r:embed="rId19"/>
                      <a:stretch>
                        <a:fillRect/>
                      </a:stretch>
                    </p:blipFill>
                    <p:spPr>
                      <a:xfrm>
                        <a:off x="1425575" y="6107113"/>
                        <a:ext cx="9278938" cy="690562"/>
                      </a:xfrm>
                      <a:prstGeom prst="rect">
                        <a:avLst/>
                      </a:prstGeom>
                      <a:solidFill>
                        <a:srgbClr val="CCFFCC"/>
                      </a:solidFill>
                    </p:spPr>
                  </p:pic>
                </p:oleObj>
              </mc:Fallback>
            </mc:AlternateContent>
          </a:graphicData>
        </a:graphic>
      </p:graphicFrame>
    </p:spTree>
    <p:extLst>
      <p:ext uri="{BB962C8B-B14F-4D97-AF65-F5344CB8AC3E}">
        <p14:creationId xmlns:p14="http://schemas.microsoft.com/office/powerpoint/2010/main" val="162020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2936"/>
            <a:ext cx="8229600" cy="1143000"/>
          </a:xfrm>
        </p:spPr>
        <p:txBody>
          <a:bodyPr/>
          <a:lstStyle/>
          <a:p>
            <a:r>
              <a:rPr lang="en-US" dirty="0">
                <a:solidFill>
                  <a:srgbClr val="0000FF"/>
                </a:solidFill>
              </a:rPr>
              <a:t>Error Back Propagation</a:t>
            </a:r>
          </a:p>
        </p:txBody>
      </p:sp>
      <p:graphicFrame>
        <p:nvGraphicFramePr>
          <p:cNvPr id="5" name="Object 4"/>
          <p:cNvGraphicFramePr>
            <a:graphicFrameLocks noChangeAspect="1"/>
          </p:cNvGraphicFramePr>
          <p:nvPr/>
        </p:nvGraphicFramePr>
        <p:xfrm>
          <a:off x="4200525" y="342901"/>
          <a:ext cx="3308350" cy="1031875"/>
        </p:xfrm>
        <a:graphic>
          <a:graphicData uri="http://schemas.openxmlformats.org/presentationml/2006/ole">
            <mc:AlternateContent xmlns:mc="http://schemas.openxmlformats.org/markup-compatibility/2006">
              <mc:Choice xmlns:v="urn:schemas-microsoft-com:vml" Requires="v">
                <p:oleObj name="Equation" r:id="rId2" imgW="1384200" imgH="431640" progId="Equation.DSMT4">
                  <p:embed/>
                </p:oleObj>
              </mc:Choice>
              <mc:Fallback>
                <p:oleObj name="Equation" r:id="rId2" imgW="1384200" imgH="431640" progId="Equation.DSMT4">
                  <p:embed/>
                  <p:pic>
                    <p:nvPicPr>
                      <p:cNvPr id="5" name="Object 4"/>
                      <p:cNvPicPr/>
                      <p:nvPr/>
                    </p:nvPicPr>
                    <p:blipFill>
                      <a:blip r:embed="rId3"/>
                      <a:stretch>
                        <a:fillRect/>
                      </a:stretch>
                    </p:blipFill>
                    <p:spPr>
                      <a:xfrm>
                        <a:off x="4200525" y="342901"/>
                        <a:ext cx="3308350" cy="1031875"/>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3262314" y="1335089"/>
          <a:ext cx="5616575" cy="962025"/>
        </p:xfrm>
        <a:graphic>
          <a:graphicData uri="http://schemas.openxmlformats.org/presentationml/2006/ole">
            <mc:AlternateContent xmlns:mc="http://schemas.openxmlformats.org/markup-compatibility/2006">
              <mc:Choice xmlns:v="urn:schemas-microsoft-com:vml" Requires="v">
                <p:oleObj name="Equation" r:id="rId4" imgW="2819160" imgH="482400" progId="Equation.DSMT4">
                  <p:embed/>
                </p:oleObj>
              </mc:Choice>
              <mc:Fallback>
                <p:oleObj name="Equation" r:id="rId4" imgW="2819160" imgH="482400" progId="Equation.DSMT4">
                  <p:embed/>
                  <p:pic>
                    <p:nvPicPr>
                      <p:cNvPr id="3" name="Object 2"/>
                      <p:cNvPicPr/>
                      <p:nvPr/>
                    </p:nvPicPr>
                    <p:blipFill>
                      <a:blip r:embed="rId5"/>
                      <a:stretch>
                        <a:fillRect/>
                      </a:stretch>
                    </p:blipFill>
                    <p:spPr>
                      <a:xfrm>
                        <a:off x="3262314" y="1335089"/>
                        <a:ext cx="5616575" cy="962025"/>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1981201" y="2231719"/>
          <a:ext cx="7966075" cy="1398587"/>
        </p:xfrm>
        <a:graphic>
          <a:graphicData uri="http://schemas.openxmlformats.org/presentationml/2006/ole">
            <mc:AlternateContent xmlns:mc="http://schemas.openxmlformats.org/markup-compatibility/2006">
              <mc:Choice xmlns:v="urn:schemas-microsoft-com:vml" Requires="v">
                <p:oleObj name="Equation" r:id="rId6" imgW="2895600" imgH="508000" progId="Equation.DSMT4">
                  <p:embed/>
                </p:oleObj>
              </mc:Choice>
              <mc:Fallback>
                <p:oleObj name="Equation" r:id="rId6" imgW="2895600" imgH="508000" progId="Equation.DSMT4">
                  <p:embed/>
                  <p:pic>
                    <p:nvPicPr>
                      <p:cNvPr id="6" name="Object 5"/>
                      <p:cNvPicPr/>
                      <p:nvPr/>
                    </p:nvPicPr>
                    <p:blipFill>
                      <a:blip r:embed="rId7"/>
                      <a:stretch>
                        <a:fillRect/>
                      </a:stretch>
                    </p:blipFill>
                    <p:spPr>
                      <a:xfrm>
                        <a:off x="1981201" y="2231719"/>
                        <a:ext cx="7966075" cy="1398587"/>
                      </a:xfrm>
                      <a:prstGeom prst="rect">
                        <a:avLst/>
                      </a:prstGeom>
                    </p:spPr>
                  </p:pic>
                </p:oleObj>
              </mc:Fallback>
            </mc:AlternateContent>
          </a:graphicData>
        </a:graphic>
      </p:graphicFrame>
      <p:grpSp>
        <p:nvGrpSpPr>
          <p:cNvPr id="7" name="Group 6"/>
          <p:cNvGrpSpPr/>
          <p:nvPr/>
        </p:nvGrpSpPr>
        <p:grpSpPr>
          <a:xfrm>
            <a:off x="2926570" y="3498291"/>
            <a:ext cx="5609789" cy="3401495"/>
            <a:chOff x="484695" y="1845458"/>
            <a:chExt cx="7580181" cy="4146251"/>
          </a:xfrm>
        </p:grpSpPr>
        <p:sp>
          <p:nvSpPr>
            <p:cNvPr id="8" name="Oval 7"/>
            <p:cNvSpPr/>
            <p:nvPr/>
          </p:nvSpPr>
          <p:spPr>
            <a:xfrm>
              <a:off x="4436486" y="2077933"/>
              <a:ext cx="669672" cy="584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06010" y="3322173"/>
              <a:ext cx="669672" cy="58485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91814" y="4582694"/>
              <a:ext cx="669672" cy="58485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050572" y="2356153"/>
              <a:ext cx="1687721" cy="1135209"/>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6"/>
            </p:cNvCxnSpPr>
            <p:nvPr/>
          </p:nvCxnSpPr>
          <p:spPr>
            <a:xfrm>
              <a:off x="5075682" y="3614603"/>
              <a:ext cx="1662611" cy="34865"/>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6"/>
              <a:endCxn id="41" idx="3"/>
            </p:cNvCxnSpPr>
            <p:nvPr/>
          </p:nvCxnSpPr>
          <p:spPr>
            <a:xfrm flipV="1">
              <a:off x="5061486" y="3820301"/>
              <a:ext cx="1725720" cy="1054823"/>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010865" y="2268463"/>
              <a:ext cx="103224" cy="136190"/>
            </a:xfrm>
            <a:prstGeom prst="ellipse">
              <a:avLst/>
            </a:prstGeom>
            <a:noFill/>
            <a:ln w="9525" cmpd="sng">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936812" y="3626444"/>
              <a:ext cx="103224" cy="13619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1922448" y="4823249"/>
              <a:ext cx="103224" cy="13619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4" idx="6"/>
            </p:cNvCxnSpPr>
            <p:nvPr/>
          </p:nvCxnSpPr>
          <p:spPr>
            <a:xfrm>
              <a:off x="2114089" y="2336559"/>
              <a:ext cx="2306116" cy="11548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10" idx="2"/>
            </p:cNvCxnSpPr>
            <p:nvPr/>
          </p:nvCxnSpPr>
          <p:spPr>
            <a:xfrm>
              <a:off x="2057567" y="3719715"/>
              <a:ext cx="2334247" cy="11554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7"/>
              <a:endCxn id="8" idx="2"/>
            </p:cNvCxnSpPr>
            <p:nvPr/>
          </p:nvCxnSpPr>
          <p:spPr>
            <a:xfrm>
              <a:off x="2098972" y="2288408"/>
              <a:ext cx="2337514" cy="81955"/>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6"/>
              <a:endCxn id="9" idx="2"/>
            </p:cNvCxnSpPr>
            <p:nvPr/>
          </p:nvCxnSpPr>
          <p:spPr>
            <a:xfrm flipV="1">
              <a:off x="2040036" y="3614603"/>
              <a:ext cx="2365973" cy="79937"/>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098973" y="4936934"/>
              <a:ext cx="2292841" cy="22506"/>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061929" y="2560862"/>
              <a:ext cx="2456347" cy="1088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039066" y="3848328"/>
              <a:ext cx="2456347" cy="1088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10" idx="1"/>
            </p:cNvCxnSpPr>
            <p:nvPr/>
          </p:nvCxnSpPr>
          <p:spPr>
            <a:xfrm>
              <a:off x="2114089" y="2404653"/>
              <a:ext cx="2375796" cy="226369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8" idx="3"/>
            </p:cNvCxnSpPr>
            <p:nvPr/>
          </p:nvCxnSpPr>
          <p:spPr>
            <a:xfrm flipV="1">
              <a:off x="2055347" y="2577141"/>
              <a:ext cx="2479210" cy="23512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4695" y="1845458"/>
              <a:ext cx="1785255" cy="937910"/>
            </a:xfrm>
            <a:prstGeom prst="rect">
              <a:avLst/>
            </a:prstGeom>
            <a:noFill/>
          </p:spPr>
          <p:txBody>
            <a:bodyPr wrap="none" rtlCol="0">
              <a:spAutoFit/>
            </a:bodyPr>
            <a:lstStyle/>
            <a:p>
              <a:r>
                <a:rPr lang="en-US" sz="4400" dirty="0"/>
                <a:t>x</a:t>
              </a:r>
              <a:r>
                <a:rPr lang="en-US" sz="4400" baseline="-25000" dirty="0"/>
                <a:t>0</a:t>
              </a:r>
              <a:r>
                <a:rPr lang="en-US" sz="4400" dirty="0"/>
                <a:t>=1</a:t>
              </a:r>
            </a:p>
          </p:txBody>
        </p:sp>
        <p:sp>
          <p:nvSpPr>
            <p:cNvPr id="27" name="TextBox 26"/>
            <p:cNvSpPr txBox="1"/>
            <p:nvPr/>
          </p:nvSpPr>
          <p:spPr>
            <a:xfrm>
              <a:off x="1170714" y="3201255"/>
              <a:ext cx="743387" cy="937910"/>
            </a:xfrm>
            <a:prstGeom prst="rect">
              <a:avLst/>
            </a:prstGeom>
            <a:noFill/>
          </p:spPr>
          <p:txBody>
            <a:bodyPr wrap="none" rtlCol="0">
              <a:spAutoFit/>
            </a:bodyPr>
            <a:lstStyle/>
            <a:p>
              <a:r>
                <a:rPr lang="en-US" sz="4400" dirty="0"/>
                <a:t>x</a:t>
              </a:r>
              <a:r>
                <a:rPr lang="en-US" sz="4400" baseline="-25000" dirty="0"/>
                <a:t>i</a:t>
              </a:r>
              <a:endParaRPr lang="en-US" sz="4400" dirty="0"/>
            </a:p>
          </p:txBody>
        </p:sp>
        <p:sp>
          <p:nvSpPr>
            <p:cNvPr id="28" name="TextBox 27"/>
            <p:cNvSpPr txBox="1"/>
            <p:nvPr/>
          </p:nvSpPr>
          <p:spPr>
            <a:xfrm>
              <a:off x="1204345" y="4451620"/>
              <a:ext cx="996814" cy="937910"/>
            </a:xfrm>
            <a:prstGeom prst="rect">
              <a:avLst/>
            </a:prstGeom>
            <a:noFill/>
          </p:spPr>
          <p:txBody>
            <a:bodyPr wrap="none" rtlCol="0">
              <a:spAutoFit/>
            </a:bodyPr>
            <a:lstStyle/>
            <a:p>
              <a:r>
                <a:rPr lang="en-US" sz="4400" dirty="0" err="1"/>
                <a:t>x</a:t>
              </a:r>
              <a:r>
                <a:rPr lang="en-US" sz="4400" baseline="-25000" dirty="0" err="1"/>
                <a:t>N</a:t>
              </a:r>
              <a:endParaRPr lang="en-US" sz="4400" dirty="0"/>
            </a:p>
          </p:txBody>
        </p:sp>
        <p:sp>
          <p:nvSpPr>
            <p:cNvPr id="29" name="Oval 28"/>
            <p:cNvSpPr/>
            <p:nvPr/>
          </p:nvSpPr>
          <p:spPr>
            <a:xfrm>
              <a:off x="1926457" y="3999103"/>
              <a:ext cx="103224" cy="13619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916772" y="4391036"/>
              <a:ext cx="103224" cy="13619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971228" y="3121812"/>
              <a:ext cx="103224" cy="136190"/>
            </a:xfrm>
            <a:prstGeom prst="ellipse">
              <a:avLst/>
            </a:prstGeom>
            <a:no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988436" y="2683848"/>
              <a:ext cx="103224" cy="136190"/>
            </a:xfrm>
            <a:prstGeom prst="ellipse">
              <a:avLst/>
            </a:prstGeom>
            <a:noFill/>
            <a:ln w="1270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434125" y="3186004"/>
              <a:ext cx="630751" cy="937910"/>
            </a:xfrm>
            <a:prstGeom prst="rect">
              <a:avLst/>
            </a:prstGeom>
            <a:noFill/>
          </p:spPr>
          <p:txBody>
            <a:bodyPr wrap="none" rtlCol="0">
              <a:spAutoFit/>
            </a:bodyPr>
            <a:lstStyle/>
            <a:p>
              <a:r>
                <a:rPr lang="en-US" sz="4400" dirty="0"/>
                <a:t>y</a:t>
              </a:r>
            </a:p>
          </p:txBody>
        </p:sp>
        <p:sp>
          <p:nvSpPr>
            <p:cNvPr id="34" name="Oval 33"/>
            <p:cNvSpPr/>
            <p:nvPr/>
          </p:nvSpPr>
          <p:spPr>
            <a:xfrm>
              <a:off x="4692695" y="3099667"/>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709902" y="2764880"/>
              <a:ext cx="103224" cy="13619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666101" y="4407482"/>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683308" y="3969518"/>
              <a:ext cx="103224" cy="13619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479449" y="2057311"/>
              <a:ext cx="520285" cy="637779"/>
            </a:xfrm>
            <a:prstGeom prst="rect">
              <a:avLst/>
            </a:prstGeom>
            <a:noFill/>
          </p:spPr>
          <p:txBody>
            <a:bodyPr wrap="none" rtlCol="0">
              <a:spAutoFit/>
            </a:bodyPr>
            <a:lstStyle/>
            <a:p>
              <a:r>
                <a:rPr lang="en-US" sz="2800" dirty="0">
                  <a:solidFill>
                    <a:srgbClr val="FFFF00"/>
                  </a:solidFill>
                </a:rPr>
                <a:t>g</a:t>
              </a:r>
            </a:p>
          </p:txBody>
        </p:sp>
        <p:sp>
          <p:nvSpPr>
            <p:cNvPr id="39" name="TextBox 38"/>
            <p:cNvSpPr txBox="1"/>
            <p:nvPr/>
          </p:nvSpPr>
          <p:spPr>
            <a:xfrm>
              <a:off x="4466794" y="3217856"/>
              <a:ext cx="520285" cy="637779"/>
            </a:xfrm>
            <a:prstGeom prst="rect">
              <a:avLst/>
            </a:prstGeom>
            <a:noFill/>
          </p:spPr>
          <p:txBody>
            <a:bodyPr wrap="none" rtlCol="0">
              <a:spAutoFit/>
            </a:bodyPr>
            <a:lstStyle/>
            <a:p>
              <a:r>
                <a:rPr lang="en-US" sz="2800" dirty="0">
                  <a:solidFill>
                    <a:srgbClr val="FFFF00"/>
                  </a:solidFill>
                </a:rPr>
                <a:t>g</a:t>
              </a:r>
            </a:p>
          </p:txBody>
        </p:sp>
        <p:sp>
          <p:nvSpPr>
            <p:cNvPr id="40" name="TextBox 39"/>
            <p:cNvSpPr txBox="1"/>
            <p:nvPr/>
          </p:nvSpPr>
          <p:spPr>
            <a:xfrm>
              <a:off x="4492706" y="4555533"/>
              <a:ext cx="520285" cy="637779"/>
            </a:xfrm>
            <a:prstGeom prst="rect">
              <a:avLst/>
            </a:prstGeom>
            <a:noFill/>
          </p:spPr>
          <p:txBody>
            <a:bodyPr wrap="none" rtlCol="0">
              <a:spAutoFit/>
            </a:bodyPr>
            <a:lstStyle/>
            <a:p>
              <a:r>
                <a:rPr lang="en-US" sz="2800" dirty="0">
                  <a:solidFill>
                    <a:srgbClr val="FFFF00"/>
                  </a:solidFill>
                </a:rPr>
                <a:t>g</a:t>
              </a:r>
            </a:p>
          </p:txBody>
        </p:sp>
        <p:sp>
          <p:nvSpPr>
            <p:cNvPr id="41" name="Oval 40"/>
            <p:cNvSpPr/>
            <p:nvPr/>
          </p:nvSpPr>
          <p:spPr>
            <a:xfrm>
              <a:off x="6689135" y="3321093"/>
              <a:ext cx="669672" cy="58485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843535" y="3240151"/>
              <a:ext cx="520285" cy="637779"/>
            </a:xfrm>
            <a:prstGeom prst="rect">
              <a:avLst/>
            </a:prstGeom>
            <a:noFill/>
          </p:spPr>
          <p:txBody>
            <a:bodyPr wrap="none" rtlCol="0">
              <a:spAutoFit/>
            </a:bodyPr>
            <a:lstStyle/>
            <a:p>
              <a:r>
                <a:rPr lang="en-US" sz="2800" dirty="0">
                  <a:solidFill>
                    <a:srgbClr val="FFFF00"/>
                  </a:solidFill>
                </a:rPr>
                <a:t>g</a:t>
              </a:r>
            </a:p>
          </p:txBody>
        </p:sp>
        <p:graphicFrame>
          <p:nvGraphicFramePr>
            <p:cNvPr id="43" name="Object 42"/>
            <p:cNvGraphicFramePr>
              <a:graphicFrameLocks noChangeAspect="1"/>
            </p:cNvGraphicFramePr>
            <p:nvPr/>
          </p:nvGraphicFramePr>
          <p:xfrm>
            <a:off x="4457700" y="2946400"/>
            <a:ext cx="127000" cy="203200"/>
          </p:xfrm>
          <a:graphic>
            <a:graphicData uri="http://schemas.openxmlformats.org/presentationml/2006/ole">
              <mc:AlternateContent xmlns:mc="http://schemas.openxmlformats.org/markup-compatibility/2006">
                <mc:Choice xmlns:v="urn:schemas-microsoft-com:vml" Requires="v">
                  <p:oleObj name="Equation" r:id="rId8" imgW="127000" imgH="203200" progId="Equation.DSMT4">
                    <p:embed/>
                  </p:oleObj>
                </mc:Choice>
                <mc:Fallback>
                  <p:oleObj name="Equation" r:id="rId8" imgW="127000" imgH="203200" progId="Equation.DSMT4">
                    <p:embed/>
                    <p:pic>
                      <p:nvPicPr>
                        <p:cNvPr id="43" name="Object 42"/>
                        <p:cNvPicPr/>
                        <p:nvPr/>
                      </p:nvPicPr>
                      <p:blipFill>
                        <a:blip r:embed="rId9"/>
                        <a:stretch>
                          <a:fillRect/>
                        </a:stretch>
                      </p:blipFill>
                      <p:spPr>
                        <a:xfrm>
                          <a:off x="4457700" y="2946400"/>
                          <a:ext cx="127000" cy="203200"/>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4457700" y="2946400"/>
            <a:ext cx="127000" cy="203200"/>
          </p:xfrm>
          <a:graphic>
            <a:graphicData uri="http://schemas.openxmlformats.org/presentationml/2006/ole">
              <mc:AlternateContent xmlns:mc="http://schemas.openxmlformats.org/markup-compatibility/2006">
                <mc:Choice xmlns:v="urn:schemas-microsoft-com:vml" Requires="v">
                  <p:oleObj name="Equation" r:id="rId10" imgW="127000" imgH="203200" progId="Equation.DSMT4">
                    <p:embed/>
                  </p:oleObj>
                </mc:Choice>
                <mc:Fallback>
                  <p:oleObj name="Equation" r:id="rId10" imgW="127000" imgH="203200" progId="Equation.DSMT4">
                    <p:embed/>
                    <p:pic>
                      <p:nvPicPr>
                        <p:cNvPr id="44" name="Object 43"/>
                        <p:cNvPicPr/>
                        <p:nvPr/>
                      </p:nvPicPr>
                      <p:blipFill>
                        <a:blip r:embed="rId9"/>
                        <a:stretch>
                          <a:fillRect/>
                        </a:stretch>
                      </p:blipFill>
                      <p:spPr>
                        <a:xfrm>
                          <a:off x="4457700" y="2946400"/>
                          <a:ext cx="127000" cy="203200"/>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4464050" y="3289300"/>
            <a:ext cx="215900" cy="279400"/>
          </p:xfrm>
          <a:graphic>
            <a:graphicData uri="http://schemas.openxmlformats.org/presentationml/2006/ole">
              <mc:AlternateContent xmlns:mc="http://schemas.openxmlformats.org/markup-compatibility/2006">
                <mc:Choice xmlns:v="urn:schemas-microsoft-com:vml" Requires="v">
                  <p:oleObj name="Equation" r:id="rId11" imgW="215900" imgH="279400" progId="Equation.DSMT4">
                    <p:embed/>
                  </p:oleObj>
                </mc:Choice>
                <mc:Fallback>
                  <p:oleObj name="Equation" r:id="rId11" imgW="215900" imgH="279400" progId="Equation.DSMT4">
                    <p:embed/>
                    <p:pic>
                      <p:nvPicPr>
                        <p:cNvPr id="45" name="Object 44"/>
                        <p:cNvPicPr/>
                        <p:nvPr/>
                      </p:nvPicPr>
                      <p:blipFill>
                        <a:blip r:embed="rId12"/>
                        <a:stretch>
                          <a:fillRect/>
                        </a:stretch>
                      </p:blipFill>
                      <p:spPr>
                        <a:xfrm>
                          <a:off x="4464050" y="3289300"/>
                          <a:ext cx="215900" cy="279400"/>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2944435" y="4959439"/>
            <a:ext cx="700939" cy="1032270"/>
          </p:xfrm>
          <a:graphic>
            <a:graphicData uri="http://schemas.openxmlformats.org/presentationml/2006/ole">
              <mc:AlternateContent xmlns:mc="http://schemas.openxmlformats.org/markup-compatibility/2006">
                <mc:Choice xmlns:v="urn:schemas-microsoft-com:vml" Requires="v">
                  <p:oleObj name="Equation" r:id="rId13" imgW="215900" imgH="279400" progId="Equation.DSMT4">
                    <p:embed/>
                  </p:oleObj>
                </mc:Choice>
                <mc:Fallback>
                  <p:oleObj name="Equation" r:id="rId13" imgW="215900" imgH="279400" progId="Equation.DSMT4">
                    <p:embed/>
                    <p:pic>
                      <p:nvPicPr>
                        <p:cNvPr id="46" name="Object 45"/>
                        <p:cNvPicPr/>
                        <p:nvPr/>
                      </p:nvPicPr>
                      <p:blipFill>
                        <a:blip r:embed="rId14"/>
                        <a:stretch>
                          <a:fillRect/>
                        </a:stretch>
                      </p:blipFill>
                      <p:spPr>
                        <a:xfrm>
                          <a:off x="2944435" y="4959439"/>
                          <a:ext cx="700939" cy="1032270"/>
                        </a:xfrm>
                        <a:prstGeom prst="rect">
                          <a:avLst/>
                        </a:prstGeom>
                      </p:spPr>
                    </p:pic>
                  </p:oleObj>
                </mc:Fallback>
              </mc:AlternateContent>
            </a:graphicData>
          </a:graphic>
        </p:graphicFrame>
        <p:graphicFrame>
          <p:nvGraphicFramePr>
            <p:cNvPr id="47" name="Object 46"/>
            <p:cNvGraphicFramePr>
              <a:graphicFrameLocks noChangeAspect="1"/>
            </p:cNvGraphicFramePr>
            <p:nvPr/>
          </p:nvGraphicFramePr>
          <p:xfrm>
            <a:off x="5604135" y="4286384"/>
            <a:ext cx="700939" cy="1032270"/>
          </p:xfrm>
          <a:graphic>
            <a:graphicData uri="http://schemas.openxmlformats.org/presentationml/2006/ole">
              <mc:AlternateContent xmlns:mc="http://schemas.openxmlformats.org/markup-compatibility/2006">
                <mc:Choice xmlns:v="urn:schemas-microsoft-com:vml" Requires="v">
                  <p:oleObj name="Equation" r:id="rId15" imgW="215900" imgH="279400" progId="Equation.DSMT4">
                    <p:embed/>
                  </p:oleObj>
                </mc:Choice>
                <mc:Fallback>
                  <p:oleObj name="Equation" r:id="rId15" imgW="215900" imgH="279400" progId="Equation.DSMT4">
                    <p:embed/>
                    <p:pic>
                      <p:nvPicPr>
                        <p:cNvPr id="47" name="Object 46"/>
                        <p:cNvPicPr/>
                        <p:nvPr/>
                      </p:nvPicPr>
                      <p:blipFill>
                        <a:blip r:embed="rId16"/>
                        <a:stretch>
                          <a:fillRect/>
                        </a:stretch>
                      </p:blipFill>
                      <p:spPr>
                        <a:xfrm>
                          <a:off x="5604135" y="4286384"/>
                          <a:ext cx="700939" cy="1032270"/>
                        </a:xfrm>
                        <a:prstGeom prst="rect">
                          <a:avLst/>
                        </a:prstGeom>
                      </p:spPr>
                    </p:pic>
                  </p:oleObj>
                </mc:Fallback>
              </mc:AlternateContent>
            </a:graphicData>
          </a:graphic>
        </p:graphicFrame>
        <p:cxnSp>
          <p:nvCxnSpPr>
            <p:cNvPr id="48" name="Straight Arrow Connector 47"/>
            <p:cNvCxnSpPr/>
            <p:nvPr/>
          </p:nvCxnSpPr>
          <p:spPr>
            <a:xfrm>
              <a:off x="6105497" y="2356153"/>
              <a:ext cx="801477" cy="962009"/>
            </a:xfrm>
            <a:prstGeom prst="straightConnector1">
              <a:avLst/>
            </a:prstGeom>
            <a:ln>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861278" y="1845458"/>
              <a:ext cx="557106" cy="712811"/>
            </a:xfrm>
            <a:prstGeom prst="rect">
              <a:avLst/>
            </a:prstGeom>
            <a:noFill/>
          </p:spPr>
          <p:txBody>
            <a:bodyPr wrap="none" rtlCol="0">
              <a:spAutoFit/>
            </a:bodyPr>
            <a:lstStyle/>
            <a:p>
              <a:r>
                <a:rPr lang="en-US" sz="3200" dirty="0"/>
                <a:t>1</a:t>
              </a:r>
            </a:p>
          </p:txBody>
        </p:sp>
        <p:graphicFrame>
          <p:nvGraphicFramePr>
            <p:cNvPr id="50" name="Object 49"/>
            <p:cNvGraphicFramePr>
              <a:graphicFrameLocks noChangeAspect="1"/>
            </p:cNvGraphicFramePr>
            <p:nvPr/>
          </p:nvGraphicFramePr>
          <p:xfrm>
            <a:off x="6523038" y="2141538"/>
            <a:ext cx="701675" cy="985837"/>
          </p:xfrm>
          <a:graphic>
            <a:graphicData uri="http://schemas.openxmlformats.org/presentationml/2006/ole">
              <mc:AlternateContent xmlns:mc="http://schemas.openxmlformats.org/markup-compatibility/2006">
                <mc:Choice xmlns:v="urn:schemas-microsoft-com:vml" Requires="v">
                  <p:oleObj name="Equation" r:id="rId17" imgW="215900" imgH="266700" progId="Equation.DSMT4">
                    <p:embed/>
                  </p:oleObj>
                </mc:Choice>
                <mc:Fallback>
                  <p:oleObj name="Equation" r:id="rId17" imgW="215900" imgH="266700" progId="Equation.DSMT4">
                    <p:embed/>
                    <p:pic>
                      <p:nvPicPr>
                        <p:cNvPr id="50" name="Object 49"/>
                        <p:cNvPicPr/>
                        <p:nvPr/>
                      </p:nvPicPr>
                      <p:blipFill>
                        <a:blip r:embed="rId18"/>
                        <a:stretch>
                          <a:fillRect/>
                        </a:stretch>
                      </p:blipFill>
                      <p:spPr>
                        <a:xfrm>
                          <a:off x="6523038" y="2141538"/>
                          <a:ext cx="701675" cy="985837"/>
                        </a:xfrm>
                        <a:prstGeom prst="rect">
                          <a:avLst/>
                        </a:prstGeom>
                      </p:spPr>
                    </p:pic>
                  </p:oleObj>
                </mc:Fallback>
              </mc:AlternateContent>
            </a:graphicData>
          </a:graphic>
        </p:graphicFrame>
      </p:grpSp>
      <p:graphicFrame>
        <p:nvGraphicFramePr>
          <p:cNvPr id="51" name="Object 50">
            <a:extLst>
              <a:ext uri="{FF2B5EF4-FFF2-40B4-BE49-F238E27FC236}">
                <a16:creationId xmlns:a16="http://schemas.microsoft.com/office/drawing/2014/main" id="{F93A880F-EAFF-9B47-9BA1-32846B38E544}"/>
              </a:ext>
            </a:extLst>
          </p:cNvPr>
          <p:cNvGraphicFramePr>
            <a:graphicFrameLocks noChangeAspect="1"/>
          </p:cNvGraphicFramePr>
          <p:nvPr/>
        </p:nvGraphicFramePr>
        <p:xfrm>
          <a:off x="5935761" y="5926433"/>
          <a:ext cx="731061" cy="1072222"/>
        </p:xfrm>
        <a:graphic>
          <a:graphicData uri="http://schemas.openxmlformats.org/presentationml/2006/ole">
            <mc:AlternateContent xmlns:mc="http://schemas.openxmlformats.org/markup-compatibility/2006">
              <mc:Choice xmlns:v="urn:schemas-microsoft-com:vml" Requires="v">
                <p:oleObj name="Equation" r:id="rId19" imgW="190500" imgH="279400" progId="Equation.DSMT4">
                  <p:embed/>
                </p:oleObj>
              </mc:Choice>
              <mc:Fallback>
                <p:oleObj name="Equation" r:id="rId19" imgW="190500" imgH="279400" progId="Equation.DSMT4">
                  <p:embed/>
                  <p:pic>
                    <p:nvPicPr>
                      <p:cNvPr id="51" name="Object 50">
                        <a:extLst>
                          <a:ext uri="{FF2B5EF4-FFF2-40B4-BE49-F238E27FC236}">
                            <a16:creationId xmlns:a16="http://schemas.microsoft.com/office/drawing/2014/main" id="{F93A880F-EAFF-9B47-9BA1-32846B38E544}"/>
                          </a:ext>
                        </a:extLst>
                      </p:cNvPr>
                      <p:cNvPicPr/>
                      <p:nvPr/>
                    </p:nvPicPr>
                    <p:blipFill>
                      <a:blip r:embed="rId20"/>
                      <a:stretch>
                        <a:fillRect/>
                      </a:stretch>
                    </p:blipFill>
                    <p:spPr>
                      <a:xfrm>
                        <a:off x="5935761" y="5926433"/>
                        <a:ext cx="731061" cy="1072222"/>
                      </a:xfrm>
                      <a:prstGeom prst="rect">
                        <a:avLst/>
                      </a:prstGeom>
                    </p:spPr>
                  </p:pic>
                </p:oleObj>
              </mc:Fallback>
            </mc:AlternateContent>
          </a:graphicData>
        </a:graphic>
      </p:graphicFrame>
    </p:spTree>
    <p:extLst>
      <p:ext uri="{BB962C8B-B14F-4D97-AF65-F5344CB8AC3E}">
        <p14:creationId xmlns:p14="http://schemas.microsoft.com/office/powerpoint/2010/main" val="142346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3285" y="417612"/>
            <a:ext cx="8290859" cy="584775"/>
          </a:xfrm>
          <a:prstGeom prst="rect">
            <a:avLst/>
          </a:prstGeom>
          <a:noFill/>
        </p:spPr>
        <p:txBody>
          <a:bodyPr wrap="none" rtlCol="0">
            <a:spAutoFit/>
          </a:bodyPr>
          <a:lstStyle/>
          <a:p>
            <a:r>
              <a:rPr lang="en-US" sz="3200" dirty="0">
                <a:solidFill>
                  <a:srgbClr val="3366FF"/>
                </a:solidFill>
              </a:rPr>
              <a:t>Two layer network: shifted images of 3 and 8</a:t>
            </a:r>
          </a:p>
        </p:txBody>
      </p:sp>
      <p:graphicFrame>
        <p:nvGraphicFramePr>
          <p:cNvPr id="5" name="Table 4"/>
          <p:cNvGraphicFramePr>
            <a:graphicFrameLocks noGrp="1"/>
          </p:cNvGraphicFramePr>
          <p:nvPr/>
        </p:nvGraphicFramePr>
        <p:xfrm>
          <a:off x="2175818" y="3958081"/>
          <a:ext cx="3582425" cy="609600"/>
        </p:xfrm>
        <a:graphic>
          <a:graphicData uri="http://schemas.openxmlformats.org/drawingml/2006/table">
            <a:tbl>
              <a:tblPr firstRow="1" bandRow="1"/>
              <a:tblGrid>
                <a:gridCol w="2206098">
                  <a:extLst>
                    <a:ext uri="{9D8B030D-6E8A-4147-A177-3AD203B41FA5}">
                      <a16:colId xmlns:a16="http://schemas.microsoft.com/office/drawing/2014/main" val="2857510540"/>
                    </a:ext>
                  </a:extLst>
                </a:gridCol>
                <a:gridCol w="1376327">
                  <a:extLst>
                    <a:ext uri="{9D8B030D-6E8A-4147-A177-3AD203B41FA5}">
                      <a16:colId xmlns:a16="http://schemas.microsoft.com/office/drawing/2014/main" val="567870713"/>
                    </a:ext>
                  </a:extLst>
                </a:gridCol>
              </a:tblGrid>
              <a:tr h="185420">
                <a:tc>
                  <a:txBody>
                    <a:bodyPr/>
                    <a:lstStyle/>
                    <a:p>
                      <a:pPr algn="ctr"/>
                      <a:r>
                        <a:rPr lang="en-US" dirty="0"/>
                        <a:t>Training accuracy</a:t>
                      </a:r>
                    </a:p>
                  </a:txBody>
                  <a:tcPr/>
                </a:tc>
                <a:tc>
                  <a:txBody>
                    <a:bodyPr/>
                    <a:lstStyle/>
                    <a:p>
                      <a:pPr algn="ctr"/>
                      <a:r>
                        <a:rPr lang="en-US" dirty="0"/>
                        <a:t>78.20%</a:t>
                      </a:r>
                    </a:p>
                  </a:txBody>
                  <a:tcPr/>
                </a:tc>
                <a:extLst>
                  <a:ext uri="{0D108BD9-81ED-4DB2-BD59-A6C34878D82A}">
                    <a16:rowId xmlns:a16="http://schemas.microsoft.com/office/drawing/2014/main" val="3092474233"/>
                  </a:ext>
                </a:extLst>
              </a:tr>
              <a:tr h="185420">
                <a:tc>
                  <a:txBody>
                    <a:bodyPr/>
                    <a:lstStyle/>
                    <a:p>
                      <a:pPr algn="ctr"/>
                      <a:r>
                        <a:rPr lang="en-US" dirty="0"/>
                        <a:t>Test accuracy</a:t>
                      </a:r>
                    </a:p>
                  </a:txBody>
                  <a:tcPr/>
                </a:tc>
                <a:tc>
                  <a:txBody>
                    <a:bodyPr/>
                    <a:lstStyle/>
                    <a:p>
                      <a:pPr algn="ctr"/>
                      <a:r>
                        <a:rPr lang="en-US" dirty="0"/>
                        <a:t>77.87%</a:t>
                      </a:r>
                    </a:p>
                  </a:txBody>
                  <a:tcPr/>
                </a:tc>
                <a:extLst>
                  <a:ext uri="{0D108BD9-81ED-4DB2-BD59-A6C34878D82A}">
                    <a16:rowId xmlns:a16="http://schemas.microsoft.com/office/drawing/2014/main" val="2388203080"/>
                  </a:ext>
                </a:extLst>
              </a:tr>
            </a:tbl>
          </a:graphicData>
        </a:graphic>
      </p:graphicFrame>
      <p:graphicFrame>
        <p:nvGraphicFramePr>
          <p:cNvPr id="6" name="Table 5"/>
          <p:cNvGraphicFramePr>
            <a:graphicFrameLocks noGrp="1"/>
          </p:cNvGraphicFramePr>
          <p:nvPr/>
        </p:nvGraphicFramePr>
        <p:xfrm>
          <a:off x="2175819" y="5426117"/>
          <a:ext cx="3582425" cy="609600"/>
        </p:xfrm>
        <a:graphic>
          <a:graphicData uri="http://schemas.openxmlformats.org/drawingml/2006/table">
            <a:tbl>
              <a:tblPr firstRow="1" bandRow="1"/>
              <a:tblGrid>
                <a:gridCol w="2206098">
                  <a:extLst>
                    <a:ext uri="{9D8B030D-6E8A-4147-A177-3AD203B41FA5}">
                      <a16:colId xmlns:a16="http://schemas.microsoft.com/office/drawing/2014/main" val="2857510540"/>
                    </a:ext>
                  </a:extLst>
                </a:gridCol>
                <a:gridCol w="1376327">
                  <a:extLst>
                    <a:ext uri="{9D8B030D-6E8A-4147-A177-3AD203B41FA5}">
                      <a16:colId xmlns:a16="http://schemas.microsoft.com/office/drawing/2014/main" val="567870713"/>
                    </a:ext>
                  </a:extLst>
                </a:gridCol>
              </a:tblGrid>
              <a:tr h="185420">
                <a:tc>
                  <a:txBody>
                    <a:bodyPr/>
                    <a:lstStyle/>
                    <a:p>
                      <a:pPr algn="ctr"/>
                      <a:r>
                        <a:rPr lang="en-US" dirty="0"/>
                        <a:t>Training accuracy</a:t>
                      </a:r>
                    </a:p>
                  </a:txBody>
                  <a:tcPr/>
                </a:tc>
                <a:tc>
                  <a:txBody>
                    <a:bodyPr/>
                    <a:lstStyle/>
                    <a:p>
                      <a:pPr algn="ctr"/>
                      <a:r>
                        <a:rPr lang="en-US" dirty="0"/>
                        <a:t>97.89%</a:t>
                      </a:r>
                    </a:p>
                  </a:txBody>
                  <a:tcPr/>
                </a:tc>
                <a:extLst>
                  <a:ext uri="{0D108BD9-81ED-4DB2-BD59-A6C34878D82A}">
                    <a16:rowId xmlns:a16="http://schemas.microsoft.com/office/drawing/2014/main" val="3092474233"/>
                  </a:ext>
                </a:extLst>
              </a:tr>
              <a:tr h="185420">
                <a:tc>
                  <a:txBody>
                    <a:bodyPr/>
                    <a:lstStyle/>
                    <a:p>
                      <a:pPr algn="ctr"/>
                      <a:r>
                        <a:rPr lang="en-US" dirty="0"/>
                        <a:t>Test accuracy</a:t>
                      </a:r>
                    </a:p>
                  </a:txBody>
                  <a:tcPr/>
                </a:tc>
                <a:tc>
                  <a:txBody>
                    <a:bodyPr/>
                    <a:lstStyle/>
                    <a:p>
                      <a:pPr algn="ctr"/>
                      <a:r>
                        <a:rPr lang="en-US" dirty="0"/>
                        <a:t>95.97%</a:t>
                      </a:r>
                    </a:p>
                  </a:txBody>
                  <a:tcPr/>
                </a:tc>
                <a:extLst>
                  <a:ext uri="{0D108BD9-81ED-4DB2-BD59-A6C34878D82A}">
                    <a16:rowId xmlns:a16="http://schemas.microsoft.com/office/drawing/2014/main" val="2388203080"/>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872" y="3405157"/>
            <a:ext cx="3657600" cy="2743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284" y="1392766"/>
            <a:ext cx="2438400" cy="1828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684" y="1392766"/>
            <a:ext cx="2438400" cy="1828800"/>
          </a:xfrm>
          <a:prstGeom prst="rect">
            <a:avLst/>
          </a:prstGeom>
        </p:spPr>
      </p:pic>
      <p:sp>
        <p:nvSpPr>
          <p:cNvPr id="10" name="Rectangle 9"/>
          <p:cNvSpPr/>
          <p:nvPr/>
        </p:nvSpPr>
        <p:spPr>
          <a:xfrm>
            <a:off x="2938544" y="3311751"/>
            <a:ext cx="2056973" cy="646331"/>
          </a:xfrm>
          <a:prstGeom prst="rect">
            <a:avLst/>
          </a:prstGeom>
        </p:spPr>
        <p:txBody>
          <a:bodyPr wrap="none">
            <a:spAutoFit/>
          </a:bodyPr>
          <a:lstStyle/>
          <a:p>
            <a:pPr algn="ctr"/>
            <a:r>
              <a:rPr lang="en-US" dirty="0"/>
              <a:t>One layer network</a:t>
            </a:r>
          </a:p>
          <a:p>
            <a:pPr algn="ctr"/>
            <a:r>
              <a:rPr lang="en-US" dirty="0" err="1"/>
              <a:t>Adaline</a:t>
            </a:r>
            <a:endParaRPr lang="en-US" dirty="0"/>
          </a:p>
        </p:txBody>
      </p:sp>
      <p:sp>
        <p:nvSpPr>
          <p:cNvPr id="11" name="Rectangle 10"/>
          <p:cNvSpPr/>
          <p:nvPr/>
        </p:nvSpPr>
        <p:spPr>
          <a:xfrm>
            <a:off x="2887214" y="4932271"/>
            <a:ext cx="2159630" cy="369332"/>
          </a:xfrm>
          <a:prstGeom prst="rect">
            <a:avLst/>
          </a:prstGeom>
        </p:spPr>
        <p:txBody>
          <a:bodyPr wrap="none">
            <a:spAutoFit/>
          </a:bodyPr>
          <a:lstStyle/>
          <a:p>
            <a:pPr algn="ctr"/>
            <a:r>
              <a:rPr lang="en-US" dirty="0"/>
              <a:t>Two layers network</a:t>
            </a:r>
          </a:p>
        </p:txBody>
      </p:sp>
      <p:sp>
        <p:nvSpPr>
          <p:cNvPr id="13" name="Rectangle 12"/>
          <p:cNvSpPr/>
          <p:nvPr/>
        </p:nvSpPr>
        <p:spPr>
          <a:xfrm>
            <a:off x="6910085" y="955387"/>
            <a:ext cx="3289055" cy="1477328"/>
          </a:xfrm>
          <a:prstGeom prst="rect">
            <a:avLst/>
          </a:prstGeom>
        </p:spPr>
        <p:txBody>
          <a:bodyPr wrap="square">
            <a:spAutoFit/>
          </a:bodyPr>
          <a:lstStyle/>
          <a:p>
            <a:pPr algn="ctr"/>
            <a:r>
              <a:rPr lang="en-US" dirty="0"/>
              <a:t>11,982 images of 3 and 8 are </a:t>
            </a:r>
            <a:r>
              <a:rPr lang="en-US" dirty="0">
                <a:solidFill>
                  <a:srgbClr val="FF0000"/>
                </a:solidFill>
              </a:rPr>
              <a:t>shifted </a:t>
            </a:r>
            <a:r>
              <a:rPr lang="en-US" dirty="0"/>
              <a:t>by 10 pixels in horizontal and vertical direction</a:t>
            </a:r>
          </a:p>
          <a:p>
            <a:pPr algn="ctr"/>
            <a:r>
              <a:rPr lang="en-US" dirty="0"/>
              <a:t>1984 images in the test set</a:t>
            </a:r>
          </a:p>
        </p:txBody>
      </p:sp>
      <p:sp>
        <p:nvSpPr>
          <p:cNvPr id="14" name="Rectangle 13"/>
          <p:cNvSpPr/>
          <p:nvPr/>
        </p:nvSpPr>
        <p:spPr>
          <a:xfrm>
            <a:off x="7279429" y="2237378"/>
            <a:ext cx="2881043" cy="1477328"/>
          </a:xfrm>
          <a:prstGeom prst="rect">
            <a:avLst/>
          </a:prstGeom>
        </p:spPr>
        <p:txBody>
          <a:bodyPr wrap="square">
            <a:spAutoFit/>
          </a:bodyPr>
          <a:lstStyle/>
          <a:p>
            <a:pPr algn="ctr"/>
            <a:r>
              <a:rPr lang="en-US" dirty="0"/>
              <a:t>2 layers network has </a:t>
            </a:r>
            <a:r>
              <a:rPr lang="en-US" dirty="0">
                <a:solidFill>
                  <a:srgbClr val="FF0000"/>
                </a:solidFill>
              </a:rPr>
              <a:t>20</a:t>
            </a:r>
            <a:r>
              <a:rPr lang="en-US" dirty="0"/>
              <a:t> neurons in the hidden layer</a:t>
            </a:r>
          </a:p>
          <a:p>
            <a:pPr algn="ctr"/>
            <a:endParaRPr lang="en-US" dirty="0"/>
          </a:p>
          <a:p>
            <a:pPr algn="ctr"/>
            <a:r>
              <a:rPr lang="en-US" dirty="0"/>
              <a:t>C=Mean square error</a:t>
            </a:r>
          </a:p>
        </p:txBody>
      </p:sp>
    </p:spTree>
    <p:extLst>
      <p:ext uri="{BB962C8B-B14F-4D97-AF65-F5344CB8AC3E}">
        <p14:creationId xmlns:p14="http://schemas.microsoft.com/office/powerpoint/2010/main" val="203954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211" y="365127"/>
            <a:ext cx="7886700" cy="1325563"/>
          </a:xfrm>
        </p:spPr>
        <p:txBody>
          <a:bodyPr/>
          <a:lstStyle/>
          <a:p>
            <a:r>
              <a:rPr lang="en-US" dirty="0">
                <a:solidFill>
                  <a:srgbClr val="0000FF"/>
                </a:solidFill>
              </a:rPr>
              <a:t>Convolution and correlation</a:t>
            </a:r>
          </a:p>
        </p:txBody>
      </p:sp>
      <p:graphicFrame>
        <p:nvGraphicFramePr>
          <p:cNvPr id="4" name="Object 3"/>
          <p:cNvGraphicFramePr>
            <a:graphicFrameLocks noChangeAspect="1"/>
          </p:cNvGraphicFramePr>
          <p:nvPr/>
        </p:nvGraphicFramePr>
        <p:xfrm>
          <a:off x="2260118" y="2132803"/>
          <a:ext cx="7631113" cy="3222625"/>
        </p:xfrm>
        <a:graphic>
          <a:graphicData uri="http://schemas.openxmlformats.org/presentationml/2006/ole">
            <mc:AlternateContent xmlns:mc="http://schemas.openxmlformats.org/markup-compatibility/2006">
              <mc:Choice xmlns:v="urn:schemas-microsoft-com:vml" Requires="v">
                <p:oleObj name="Equation" r:id="rId2" imgW="2946400" imgH="1244600" progId="Equation.DSMT4">
                  <p:embed/>
                </p:oleObj>
              </mc:Choice>
              <mc:Fallback>
                <p:oleObj name="Equation" r:id="rId2" imgW="2946400" imgH="1244600" progId="Equation.DSMT4">
                  <p:embed/>
                  <p:pic>
                    <p:nvPicPr>
                      <p:cNvPr id="4" name="Object 3"/>
                      <p:cNvPicPr/>
                      <p:nvPr/>
                    </p:nvPicPr>
                    <p:blipFill>
                      <a:blip r:embed="rId3"/>
                      <a:stretch>
                        <a:fillRect/>
                      </a:stretch>
                    </p:blipFill>
                    <p:spPr>
                      <a:xfrm>
                        <a:off x="2260118" y="2132803"/>
                        <a:ext cx="7631113" cy="3222625"/>
                      </a:xfrm>
                      <a:prstGeom prst="rect">
                        <a:avLst/>
                      </a:prstGeom>
                    </p:spPr>
                  </p:pic>
                </p:oleObj>
              </mc:Fallback>
            </mc:AlternateContent>
          </a:graphicData>
        </a:graphic>
      </p:graphicFrame>
    </p:spTree>
    <p:extLst>
      <p:ext uri="{BB962C8B-B14F-4D97-AF65-F5344CB8AC3E}">
        <p14:creationId xmlns:p14="http://schemas.microsoft.com/office/powerpoint/2010/main" val="23406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3285" y="417612"/>
            <a:ext cx="1997663" cy="584775"/>
          </a:xfrm>
          <a:prstGeom prst="rect">
            <a:avLst/>
          </a:prstGeom>
          <a:noFill/>
        </p:spPr>
        <p:txBody>
          <a:bodyPr wrap="none" rtlCol="0">
            <a:spAutoFit/>
          </a:bodyPr>
          <a:lstStyle>
            <a:defPPr>
              <a:defRPr lang="en-US"/>
            </a:defPPr>
            <a:lvl1pPr>
              <a:defRPr sz="3200">
                <a:solidFill>
                  <a:srgbClr val="3366FF"/>
                </a:solidFill>
              </a:defRPr>
            </a:lvl1pPr>
          </a:lstStyle>
          <a:p>
            <a:r>
              <a:rPr lang="en-US" dirty="0"/>
              <a:t>Correlator</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87000"/>
                    </a14:imgEffect>
                    <a14:imgEffect>
                      <a14:brightnessContrast contrast="33000"/>
                    </a14:imgEffect>
                  </a14:imgLayer>
                </a14:imgProps>
              </a:ext>
              <a:ext uri="{28A0092B-C50C-407E-A947-70E740481C1C}">
                <a14:useLocalDpi xmlns:a14="http://schemas.microsoft.com/office/drawing/2010/main" val="0"/>
              </a:ext>
            </a:extLst>
          </a:blip>
          <a:stretch>
            <a:fillRect/>
          </a:stretch>
        </p:blipFill>
        <p:spPr>
          <a:xfrm>
            <a:off x="1745062" y="1002386"/>
            <a:ext cx="8754366" cy="5029200"/>
          </a:xfrm>
          <a:prstGeom prst="rect">
            <a:avLst/>
          </a:prstGeom>
        </p:spPr>
      </p:pic>
    </p:spTree>
    <p:extLst>
      <p:ext uri="{BB962C8B-B14F-4D97-AF65-F5344CB8AC3E}">
        <p14:creationId xmlns:p14="http://schemas.microsoft.com/office/powerpoint/2010/main" val="184529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89000"/>
                    </a14:imgEffect>
                  </a14:imgLayer>
                </a14:imgProps>
              </a:ext>
              <a:ext uri="{28A0092B-C50C-407E-A947-70E740481C1C}">
                <a14:useLocalDpi xmlns:a14="http://schemas.microsoft.com/office/drawing/2010/main" val="0"/>
              </a:ext>
            </a:extLst>
          </a:blip>
          <a:stretch>
            <a:fillRect/>
          </a:stretch>
        </p:blipFill>
        <p:spPr>
          <a:xfrm>
            <a:off x="1780035" y="1226763"/>
            <a:ext cx="8754365" cy="5029200"/>
          </a:xfrm>
          <a:prstGeom prst="rect">
            <a:avLst/>
          </a:prstGeom>
        </p:spPr>
      </p:pic>
      <p:sp>
        <p:nvSpPr>
          <p:cNvPr id="6" name="TextBox 5"/>
          <p:cNvSpPr txBox="1"/>
          <p:nvPr/>
        </p:nvSpPr>
        <p:spPr>
          <a:xfrm>
            <a:off x="2033285" y="417612"/>
            <a:ext cx="1997663" cy="584775"/>
          </a:xfrm>
          <a:prstGeom prst="rect">
            <a:avLst/>
          </a:prstGeom>
          <a:noFill/>
        </p:spPr>
        <p:txBody>
          <a:bodyPr wrap="none" rtlCol="0">
            <a:spAutoFit/>
          </a:bodyPr>
          <a:lstStyle>
            <a:defPPr>
              <a:defRPr lang="en-US"/>
            </a:defPPr>
            <a:lvl1pPr>
              <a:defRPr sz="3200">
                <a:solidFill>
                  <a:srgbClr val="3366FF"/>
                </a:solidFill>
              </a:defRPr>
            </a:lvl1pPr>
          </a:lstStyle>
          <a:p>
            <a:r>
              <a:rPr lang="en-US" dirty="0"/>
              <a:t>Correlator</a:t>
            </a:r>
          </a:p>
        </p:txBody>
      </p:sp>
    </p:spTree>
    <p:extLst>
      <p:ext uri="{BB962C8B-B14F-4D97-AF65-F5344CB8AC3E}">
        <p14:creationId xmlns:p14="http://schemas.microsoft.com/office/powerpoint/2010/main" val="221466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A285-7B21-C9E4-505A-C045C4DCB512}"/>
              </a:ext>
            </a:extLst>
          </p:cNvPr>
          <p:cNvSpPr>
            <a:spLocks noGrp="1"/>
          </p:cNvSpPr>
          <p:nvPr>
            <p:ph type="title"/>
          </p:nvPr>
        </p:nvSpPr>
        <p:spPr/>
        <p:txBody>
          <a:bodyPr/>
          <a:lstStyle/>
          <a:p>
            <a:pPr algn="ctr"/>
            <a:r>
              <a:rPr lang="en-CH" dirty="0">
                <a:solidFill>
                  <a:srgbClr val="0070C0"/>
                </a:solidFill>
              </a:rPr>
              <a:t>Grades and Student Feedback</a:t>
            </a:r>
          </a:p>
        </p:txBody>
      </p:sp>
      <p:pic>
        <p:nvPicPr>
          <p:cNvPr id="4" name="Picture 3" descr="A screenshot of a computer&#10;&#10;AI-generated content may be incorrect.">
            <a:extLst>
              <a:ext uri="{FF2B5EF4-FFF2-40B4-BE49-F238E27FC236}">
                <a16:creationId xmlns:a16="http://schemas.microsoft.com/office/drawing/2014/main" id="{D3A7C61C-D303-CAB6-26E5-8CB6696D8A3B}"/>
              </a:ext>
            </a:extLst>
          </p:cNvPr>
          <p:cNvPicPr>
            <a:picLocks noChangeAspect="1"/>
          </p:cNvPicPr>
          <p:nvPr/>
        </p:nvPicPr>
        <p:blipFill>
          <a:blip r:embed="rId2"/>
          <a:stretch>
            <a:fillRect/>
          </a:stretch>
        </p:blipFill>
        <p:spPr>
          <a:xfrm>
            <a:off x="120183" y="1690688"/>
            <a:ext cx="12071817" cy="4873516"/>
          </a:xfrm>
          <a:prstGeom prst="rect">
            <a:avLst/>
          </a:prstGeom>
        </p:spPr>
      </p:pic>
    </p:spTree>
    <p:extLst>
      <p:ext uri="{BB962C8B-B14F-4D97-AF65-F5344CB8AC3E}">
        <p14:creationId xmlns:p14="http://schemas.microsoft.com/office/powerpoint/2010/main" val="331809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397AA-0B57-4434-BB16-2528675A8D73}"/>
              </a:ext>
            </a:extLst>
          </p:cNvPr>
          <p:cNvGrpSpPr>
            <a:grpSpLocks noChangeAspect="1"/>
          </p:cNvGrpSpPr>
          <p:nvPr/>
        </p:nvGrpSpPr>
        <p:grpSpPr>
          <a:xfrm>
            <a:off x="3063069" y="1345589"/>
            <a:ext cx="5812378" cy="4560015"/>
            <a:chOff x="1343025" y="925144"/>
            <a:chExt cx="6457950" cy="5066489"/>
          </a:xfrm>
        </p:grpSpPr>
        <p:grpSp>
          <p:nvGrpSpPr>
            <p:cNvPr id="5" name="Group 4">
              <a:extLst>
                <a:ext uri="{FF2B5EF4-FFF2-40B4-BE49-F238E27FC236}">
                  <a16:creationId xmlns:a16="http://schemas.microsoft.com/office/drawing/2014/main" id="{B7CF8F61-854C-4DAC-847A-77737E840FE8}"/>
                </a:ext>
              </a:extLst>
            </p:cNvPr>
            <p:cNvGrpSpPr/>
            <p:nvPr/>
          </p:nvGrpSpPr>
          <p:grpSpPr>
            <a:xfrm>
              <a:off x="1343025" y="1228725"/>
              <a:ext cx="6457950" cy="4400550"/>
              <a:chOff x="1343025" y="1228725"/>
              <a:chExt cx="6457950" cy="4400550"/>
            </a:xfrm>
          </p:grpSpPr>
          <p:pic>
            <p:nvPicPr>
              <p:cNvPr id="3" name="Picture 2">
                <a:extLst>
                  <a:ext uri="{FF2B5EF4-FFF2-40B4-BE49-F238E27FC236}">
                    <a16:creationId xmlns:a16="http://schemas.microsoft.com/office/drawing/2014/main" id="{A9AC1FDF-0786-4B9C-AB3B-E09C64962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25" y="1228725"/>
                <a:ext cx="6457950" cy="4400550"/>
              </a:xfrm>
              <a:prstGeom prst="rect">
                <a:avLst/>
              </a:prstGeom>
            </p:spPr>
          </p:pic>
          <p:sp>
            <p:nvSpPr>
              <p:cNvPr id="4" name="Rectangle 3">
                <a:extLst>
                  <a:ext uri="{FF2B5EF4-FFF2-40B4-BE49-F238E27FC236}">
                    <a16:creationId xmlns:a16="http://schemas.microsoft.com/office/drawing/2014/main" id="{2BF3837F-8C4B-4E71-B44F-574DCD6EFDE4}"/>
                  </a:ext>
                </a:extLst>
              </p:cNvPr>
              <p:cNvSpPr/>
              <p:nvPr/>
            </p:nvSpPr>
            <p:spPr>
              <a:xfrm>
                <a:off x="3338004" y="4367814"/>
                <a:ext cx="674703" cy="2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7B1ED261-FFEF-433D-AABF-9AD0AE943360}"/>
                </a:ext>
              </a:extLst>
            </p:cNvPr>
            <p:cNvSpPr txBox="1"/>
            <p:nvPr/>
          </p:nvSpPr>
          <p:spPr>
            <a:xfrm>
              <a:off x="2334733" y="925144"/>
              <a:ext cx="919804" cy="410353"/>
            </a:xfrm>
            <a:prstGeom prst="rect">
              <a:avLst/>
            </a:prstGeom>
            <a:noFill/>
          </p:spPr>
          <p:txBody>
            <a:bodyPr wrap="none" rtlCol="0">
              <a:spAutoFit/>
            </a:bodyPr>
            <a:lstStyle/>
            <a:p>
              <a:pPr algn="ctr"/>
              <a:r>
                <a:rPr lang="en-GB" b="1" dirty="0"/>
                <a:t>Image</a:t>
              </a:r>
            </a:p>
          </p:txBody>
        </p:sp>
        <p:sp>
          <p:nvSpPr>
            <p:cNvPr id="7" name="TextBox 6">
              <a:extLst>
                <a:ext uri="{FF2B5EF4-FFF2-40B4-BE49-F238E27FC236}">
                  <a16:creationId xmlns:a16="http://schemas.microsoft.com/office/drawing/2014/main" id="{56E85BB7-229D-4108-9259-4B62C45E3D16}"/>
                </a:ext>
              </a:extLst>
            </p:cNvPr>
            <p:cNvSpPr txBox="1"/>
            <p:nvPr/>
          </p:nvSpPr>
          <p:spPr>
            <a:xfrm>
              <a:off x="5981710" y="5581280"/>
              <a:ext cx="1725264" cy="410353"/>
            </a:xfrm>
            <a:prstGeom prst="rect">
              <a:avLst/>
            </a:prstGeom>
            <a:noFill/>
          </p:spPr>
          <p:txBody>
            <a:bodyPr wrap="none" rtlCol="0">
              <a:spAutoFit/>
            </a:bodyPr>
            <a:lstStyle/>
            <a:p>
              <a:pPr algn="ctr"/>
              <a:r>
                <a:rPr lang="en-GB" b="1" dirty="0"/>
                <a:t>Feature layer</a:t>
              </a:r>
            </a:p>
          </p:txBody>
        </p:sp>
      </p:grpSp>
      <p:sp>
        <p:nvSpPr>
          <p:cNvPr id="9" name="TextBox 8">
            <a:extLst>
              <a:ext uri="{FF2B5EF4-FFF2-40B4-BE49-F238E27FC236}">
                <a16:creationId xmlns:a16="http://schemas.microsoft.com/office/drawing/2014/main" id="{60A786F9-D2CD-4BA4-9763-FD18596A5CE1}"/>
              </a:ext>
            </a:extLst>
          </p:cNvPr>
          <p:cNvSpPr txBox="1"/>
          <p:nvPr/>
        </p:nvSpPr>
        <p:spPr>
          <a:xfrm>
            <a:off x="1852370" y="429633"/>
            <a:ext cx="8487260" cy="707886"/>
          </a:xfrm>
          <a:prstGeom prst="rect">
            <a:avLst/>
          </a:prstGeom>
          <a:noFill/>
        </p:spPr>
        <p:txBody>
          <a:bodyPr wrap="none" rtlCol="0">
            <a:spAutoFit/>
          </a:bodyPr>
          <a:lstStyle/>
          <a:p>
            <a:pPr algn="ctr"/>
            <a:r>
              <a:rPr lang="en-GB" sz="2000" b="1" dirty="0"/>
              <a:t>Feature detection using discrete 2-dimensional convolution with a filter</a:t>
            </a:r>
            <a:br>
              <a:rPr lang="en-GB" sz="2000" b="1" dirty="0"/>
            </a:br>
            <a:r>
              <a:rPr lang="en-GB" sz="2000" b="1" i="1" dirty="0"/>
              <a:t>Template matching</a:t>
            </a:r>
          </a:p>
        </p:txBody>
      </p:sp>
      <p:sp>
        <p:nvSpPr>
          <p:cNvPr id="10" name="TextBox 9">
            <a:extLst>
              <a:ext uri="{FF2B5EF4-FFF2-40B4-BE49-F238E27FC236}">
                <a16:creationId xmlns:a16="http://schemas.microsoft.com/office/drawing/2014/main" id="{26FC2E62-D37A-48A2-AB79-2DE369621AB2}"/>
              </a:ext>
            </a:extLst>
          </p:cNvPr>
          <p:cNvSpPr txBox="1"/>
          <p:nvPr/>
        </p:nvSpPr>
        <p:spPr>
          <a:xfrm>
            <a:off x="2765823" y="6076753"/>
            <a:ext cx="6660354" cy="646331"/>
          </a:xfrm>
          <a:prstGeom prst="rect">
            <a:avLst/>
          </a:prstGeom>
          <a:noFill/>
        </p:spPr>
        <p:txBody>
          <a:bodyPr wrap="square" rtlCol="0">
            <a:spAutoFit/>
          </a:bodyPr>
          <a:lstStyle/>
          <a:p>
            <a:pPr algn="ctr"/>
            <a:r>
              <a:rPr lang="en-GB" dirty="0"/>
              <a:t>Convolution of the image with a learnt filter (template) identifies the structure in the image and localises it in the feature layer</a:t>
            </a:r>
          </a:p>
        </p:txBody>
      </p:sp>
    </p:spTree>
    <p:extLst>
      <p:ext uri="{BB962C8B-B14F-4D97-AF65-F5344CB8AC3E}">
        <p14:creationId xmlns:p14="http://schemas.microsoft.com/office/powerpoint/2010/main" val="177042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B55FEF7-C5E8-4A87-A90E-9CF3AD4164E3}"/>
              </a:ext>
            </a:extLst>
          </p:cNvPr>
          <p:cNvGraphicFramePr>
            <a:graphicFrameLocks noGrp="1" noChangeAspect="1"/>
          </p:cNvGraphicFramePr>
          <p:nvPr/>
        </p:nvGraphicFramePr>
        <p:xfrm>
          <a:off x="1772532" y="1945640"/>
          <a:ext cx="2972584" cy="2966720"/>
        </p:xfrm>
        <a:graphic>
          <a:graphicData uri="http://schemas.openxmlformats.org/drawingml/2006/table">
            <a:tbl>
              <a:tblPr>
                <a:tableStyleId>{073A0DAA-6AF3-43AB-8588-CEC1D06C72B9}</a:tableStyleId>
              </a:tblPr>
              <a:tblGrid>
                <a:gridCol w="371573">
                  <a:extLst>
                    <a:ext uri="{9D8B030D-6E8A-4147-A177-3AD203B41FA5}">
                      <a16:colId xmlns:a16="http://schemas.microsoft.com/office/drawing/2014/main" val="338695126"/>
                    </a:ext>
                  </a:extLst>
                </a:gridCol>
                <a:gridCol w="371573">
                  <a:extLst>
                    <a:ext uri="{9D8B030D-6E8A-4147-A177-3AD203B41FA5}">
                      <a16:colId xmlns:a16="http://schemas.microsoft.com/office/drawing/2014/main" val="442381429"/>
                    </a:ext>
                  </a:extLst>
                </a:gridCol>
                <a:gridCol w="371573">
                  <a:extLst>
                    <a:ext uri="{9D8B030D-6E8A-4147-A177-3AD203B41FA5}">
                      <a16:colId xmlns:a16="http://schemas.microsoft.com/office/drawing/2014/main" val="3544260401"/>
                    </a:ext>
                  </a:extLst>
                </a:gridCol>
                <a:gridCol w="371573">
                  <a:extLst>
                    <a:ext uri="{9D8B030D-6E8A-4147-A177-3AD203B41FA5}">
                      <a16:colId xmlns:a16="http://schemas.microsoft.com/office/drawing/2014/main" val="1776772146"/>
                    </a:ext>
                  </a:extLst>
                </a:gridCol>
                <a:gridCol w="371573">
                  <a:extLst>
                    <a:ext uri="{9D8B030D-6E8A-4147-A177-3AD203B41FA5}">
                      <a16:colId xmlns:a16="http://schemas.microsoft.com/office/drawing/2014/main" val="2420803043"/>
                    </a:ext>
                  </a:extLst>
                </a:gridCol>
                <a:gridCol w="371573">
                  <a:extLst>
                    <a:ext uri="{9D8B030D-6E8A-4147-A177-3AD203B41FA5}">
                      <a16:colId xmlns:a16="http://schemas.microsoft.com/office/drawing/2014/main" val="3907770719"/>
                    </a:ext>
                  </a:extLst>
                </a:gridCol>
                <a:gridCol w="371573">
                  <a:extLst>
                    <a:ext uri="{9D8B030D-6E8A-4147-A177-3AD203B41FA5}">
                      <a16:colId xmlns:a16="http://schemas.microsoft.com/office/drawing/2014/main" val="594684289"/>
                    </a:ext>
                  </a:extLst>
                </a:gridCol>
                <a:gridCol w="371573">
                  <a:extLst>
                    <a:ext uri="{9D8B030D-6E8A-4147-A177-3AD203B41FA5}">
                      <a16:colId xmlns:a16="http://schemas.microsoft.com/office/drawing/2014/main" val="3695882250"/>
                    </a:ext>
                  </a:extLst>
                </a:gridCol>
              </a:tblGrid>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122252086"/>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202452280"/>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464304772"/>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447186578"/>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952370441"/>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549392654"/>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328334460"/>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3394067094"/>
                  </a:ext>
                </a:extLst>
              </a:tr>
            </a:tbl>
          </a:graphicData>
        </a:graphic>
      </p:graphicFrame>
      <p:graphicFrame>
        <p:nvGraphicFramePr>
          <p:cNvPr id="6" name="Table 5">
            <a:extLst>
              <a:ext uri="{FF2B5EF4-FFF2-40B4-BE49-F238E27FC236}">
                <a16:creationId xmlns:a16="http://schemas.microsoft.com/office/drawing/2014/main" id="{A0077213-14EF-4432-B9E6-DAD12E1FD2D9}"/>
              </a:ext>
            </a:extLst>
          </p:cNvPr>
          <p:cNvGraphicFramePr>
            <a:graphicFrameLocks noGrp="1" noChangeAspect="1"/>
          </p:cNvGraphicFramePr>
          <p:nvPr/>
        </p:nvGraphicFramePr>
        <p:xfrm>
          <a:off x="7446884" y="1938193"/>
          <a:ext cx="2972584" cy="2966720"/>
        </p:xfrm>
        <a:graphic>
          <a:graphicData uri="http://schemas.openxmlformats.org/drawingml/2006/table">
            <a:tbl>
              <a:tblPr>
                <a:tableStyleId>{073A0DAA-6AF3-43AB-8588-CEC1D06C72B9}</a:tableStyleId>
              </a:tblPr>
              <a:tblGrid>
                <a:gridCol w="371573">
                  <a:extLst>
                    <a:ext uri="{9D8B030D-6E8A-4147-A177-3AD203B41FA5}">
                      <a16:colId xmlns:a16="http://schemas.microsoft.com/office/drawing/2014/main" val="338695126"/>
                    </a:ext>
                  </a:extLst>
                </a:gridCol>
                <a:gridCol w="371573">
                  <a:extLst>
                    <a:ext uri="{9D8B030D-6E8A-4147-A177-3AD203B41FA5}">
                      <a16:colId xmlns:a16="http://schemas.microsoft.com/office/drawing/2014/main" val="442381429"/>
                    </a:ext>
                  </a:extLst>
                </a:gridCol>
                <a:gridCol w="371573">
                  <a:extLst>
                    <a:ext uri="{9D8B030D-6E8A-4147-A177-3AD203B41FA5}">
                      <a16:colId xmlns:a16="http://schemas.microsoft.com/office/drawing/2014/main" val="3544260401"/>
                    </a:ext>
                  </a:extLst>
                </a:gridCol>
                <a:gridCol w="371573">
                  <a:extLst>
                    <a:ext uri="{9D8B030D-6E8A-4147-A177-3AD203B41FA5}">
                      <a16:colId xmlns:a16="http://schemas.microsoft.com/office/drawing/2014/main" val="1776772146"/>
                    </a:ext>
                  </a:extLst>
                </a:gridCol>
                <a:gridCol w="371573">
                  <a:extLst>
                    <a:ext uri="{9D8B030D-6E8A-4147-A177-3AD203B41FA5}">
                      <a16:colId xmlns:a16="http://schemas.microsoft.com/office/drawing/2014/main" val="2420803043"/>
                    </a:ext>
                  </a:extLst>
                </a:gridCol>
                <a:gridCol w="371573">
                  <a:extLst>
                    <a:ext uri="{9D8B030D-6E8A-4147-A177-3AD203B41FA5}">
                      <a16:colId xmlns:a16="http://schemas.microsoft.com/office/drawing/2014/main" val="3907770719"/>
                    </a:ext>
                  </a:extLst>
                </a:gridCol>
                <a:gridCol w="371573">
                  <a:extLst>
                    <a:ext uri="{9D8B030D-6E8A-4147-A177-3AD203B41FA5}">
                      <a16:colId xmlns:a16="http://schemas.microsoft.com/office/drawing/2014/main" val="594684289"/>
                    </a:ext>
                  </a:extLst>
                </a:gridCol>
                <a:gridCol w="371573">
                  <a:extLst>
                    <a:ext uri="{9D8B030D-6E8A-4147-A177-3AD203B41FA5}">
                      <a16:colId xmlns:a16="http://schemas.microsoft.com/office/drawing/2014/main" val="3695882250"/>
                    </a:ext>
                  </a:extLst>
                </a:gridCol>
              </a:tblGrid>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122252086"/>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202452280"/>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2</a:t>
                      </a:r>
                    </a:p>
                  </a:txBody>
                  <a:tcPr anchor="ctr" anchorCtr="1">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2</a:t>
                      </a:r>
                    </a:p>
                  </a:txBody>
                  <a:tcPr anchor="ctr" anchorCtr="1">
                    <a:solidFill>
                      <a:schemeClr val="tx1">
                        <a:lumMod val="65000"/>
                        <a:lumOff val="3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464304772"/>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3</a:t>
                      </a:r>
                    </a:p>
                  </a:txBody>
                  <a:tcPr anchor="ctr" anchorCtr="1">
                    <a:solidFill>
                      <a:schemeClr val="tx1"/>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3</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447186578"/>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3</a:t>
                      </a:r>
                    </a:p>
                  </a:txBody>
                  <a:tcPr anchor="ctr" anchorCtr="1">
                    <a:solidFill>
                      <a:schemeClr val="tx1"/>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3</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952370441"/>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2</a:t>
                      </a:r>
                    </a:p>
                  </a:txBody>
                  <a:tcPr anchor="ctr" anchorCtr="1">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1</a:t>
                      </a:r>
                    </a:p>
                  </a:txBody>
                  <a:tcPr anchor="ctr" anchorCtr="1">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2</a:t>
                      </a:r>
                    </a:p>
                  </a:txBody>
                  <a:tcPr anchor="ctr" anchorCtr="1">
                    <a:solidFill>
                      <a:schemeClr val="tx1">
                        <a:lumMod val="65000"/>
                        <a:lumOff val="3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549392654"/>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1</a:t>
                      </a:r>
                    </a:p>
                  </a:txBody>
                  <a:tcPr anchor="ctr" anchorCtr="1">
                    <a:solidFill>
                      <a:schemeClr val="bg1">
                        <a:lumMod val="6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328334460"/>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3394067094"/>
                  </a:ext>
                </a:extLst>
              </a:tr>
            </a:tbl>
          </a:graphicData>
        </a:graphic>
      </p:graphicFrame>
      <p:graphicFrame>
        <p:nvGraphicFramePr>
          <p:cNvPr id="4" name="Table 3">
            <a:extLst>
              <a:ext uri="{FF2B5EF4-FFF2-40B4-BE49-F238E27FC236}">
                <a16:creationId xmlns:a16="http://schemas.microsoft.com/office/drawing/2014/main" id="{FBD0F1F0-907B-4D1A-A40E-21CAA723FA09}"/>
              </a:ext>
            </a:extLst>
          </p:cNvPr>
          <p:cNvGraphicFramePr>
            <a:graphicFrameLocks noGrp="1"/>
          </p:cNvGraphicFramePr>
          <p:nvPr/>
        </p:nvGraphicFramePr>
        <p:xfrm>
          <a:off x="5538248" y="2865293"/>
          <a:ext cx="1115505" cy="1112520"/>
        </p:xfrm>
        <a:graphic>
          <a:graphicData uri="http://schemas.openxmlformats.org/drawingml/2006/table">
            <a:tbl>
              <a:tblPr>
                <a:tableStyleId>{5C22544A-7EE6-4342-B048-85BDC9FD1C3A}</a:tableStyleId>
              </a:tblPr>
              <a:tblGrid>
                <a:gridCol w="371835">
                  <a:extLst>
                    <a:ext uri="{9D8B030D-6E8A-4147-A177-3AD203B41FA5}">
                      <a16:colId xmlns:a16="http://schemas.microsoft.com/office/drawing/2014/main" val="1204162655"/>
                    </a:ext>
                  </a:extLst>
                </a:gridCol>
                <a:gridCol w="371835">
                  <a:extLst>
                    <a:ext uri="{9D8B030D-6E8A-4147-A177-3AD203B41FA5}">
                      <a16:colId xmlns:a16="http://schemas.microsoft.com/office/drawing/2014/main" val="2066218907"/>
                    </a:ext>
                  </a:extLst>
                </a:gridCol>
                <a:gridCol w="371835">
                  <a:extLst>
                    <a:ext uri="{9D8B030D-6E8A-4147-A177-3AD203B41FA5}">
                      <a16:colId xmlns:a16="http://schemas.microsoft.com/office/drawing/2014/main" val="3762184656"/>
                    </a:ext>
                  </a:extLst>
                </a:gridCol>
              </a:tblGrid>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53168766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0307045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086606706"/>
                  </a:ext>
                </a:extLst>
              </a:tr>
            </a:tbl>
          </a:graphicData>
        </a:graphic>
      </p:graphicFrame>
      <p:sp>
        <p:nvSpPr>
          <p:cNvPr id="2" name="TextBox 1">
            <a:extLst>
              <a:ext uri="{FF2B5EF4-FFF2-40B4-BE49-F238E27FC236}">
                <a16:creationId xmlns:a16="http://schemas.microsoft.com/office/drawing/2014/main" id="{56861533-C1A2-4EE0-A641-6AA616C9FCDA}"/>
              </a:ext>
            </a:extLst>
          </p:cNvPr>
          <p:cNvSpPr txBox="1"/>
          <p:nvPr/>
        </p:nvSpPr>
        <p:spPr>
          <a:xfrm>
            <a:off x="1953785" y="5028879"/>
            <a:ext cx="2610078" cy="1384995"/>
          </a:xfrm>
          <a:prstGeom prst="rect">
            <a:avLst/>
          </a:prstGeom>
          <a:noFill/>
        </p:spPr>
        <p:txBody>
          <a:bodyPr wrap="square" rtlCol="0">
            <a:spAutoFit/>
          </a:bodyPr>
          <a:lstStyle/>
          <a:p>
            <a:r>
              <a:rPr lang="en-GB" sz="1400" b="1" dirty="0"/>
              <a:t>Input – </a:t>
            </a:r>
            <a:r>
              <a:rPr lang="en-GB" sz="1400" b="1" i="1" dirty="0"/>
              <a:t>image or feature layer from previous convolution block</a:t>
            </a:r>
            <a:br>
              <a:rPr lang="en-GB" sz="1400" dirty="0"/>
            </a:br>
            <a:r>
              <a:rPr lang="en-GB" sz="1400" dirty="0"/>
              <a:t>Size: [</a:t>
            </a:r>
            <a:r>
              <a:rPr lang="en-GB" sz="1400" i="1" dirty="0"/>
              <a:t>L</a:t>
            </a:r>
            <a:r>
              <a:rPr lang="en-GB" sz="1400" i="1" baseline="-25000" dirty="0"/>
              <a:t>x </a:t>
            </a:r>
            <a:r>
              <a:rPr lang="en-GB" sz="1400" i="1" dirty="0"/>
              <a:t>, L</a:t>
            </a:r>
            <a:r>
              <a:rPr lang="en-GB" sz="1400" i="1" baseline="-25000" dirty="0"/>
              <a:t>y</a:t>
            </a:r>
            <a:r>
              <a:rPr lang="en-GB" sz="1400" dirty="0"/>
              <a:t>] = [8, 8]</a:t>
            </a:r>
          </a:p>
          <a:p>
            <a:r>
              <a:rPr lang="en-GB" sz="1400" dirty="0"/>
              <a:t># Channels: [</a:t>
            </a:r>
            <a:r>
              <a:rPr lang="en-GB" sz="1400" i="1" dirty="0" err="1"/>
              <a:t>n</a:t>
            </a:r>
            <a:r>
              <a:rPr lang="en-GB" sz="1400" i="1" baseline="-25000" dirty="0" err="1"/>
              <a:t>c</a:t>
            </a:r>
            <a:r>
              <a:rPr lang="en-GB" sz="1400" dirty="0"/>
              <a:t>] = 1</a:t>
            </a:r>
          </a:p>
          <a:p>
            <a:r>
              <a:rPr lang="en-GB" sz="1400" dirty="0"/>
              <a:t>Zero padded</a:t>
            </a:r>
          </a:p>
        </p:txBody>
      </p:sp>
      <p:sp>
        <p:nvSpPr>
          <p:cNvPr id="7" name="TextBox 6">
            <a:extLst>
              <a:ext uri="{FF2B5EF4-FFF2-40B4-BE49-F238E27FC236}">
                <a16:creationId xmlns:a16="http://schemas.microsoft.com/office/drawing/2014/main" id="{898F250A-F22D-4E34-8FD8-34F7FFEFD017}"/>
              </a:ext>
            </a:extLst>
          </p:cNvPr>
          <p:cNvSpPr txBox="1"/>
          <p:nvPr/>
        </p:nvSpPr>
        <p:spPr>
          <a:xfrm>
            <a:off x="7973073" y="5136600"/>
            <a:ext cx="2016962" cy="954107"/>
          </a:xfrm>
          <a:prstGeom prst="rect">
            <a:avLst/>
          </a:prstGeom>
          <a:noFill/>
        </p:spPr>
        <p:txBody>
          <a:bodyPr wrap="none" rtlCol="0">
            <a:spAutoFit/>
          </a:bodyPr>
          <a:lstStyle/>
          <a:p>
            <a:r>
              <a:rPr lang="en-GB" sz="1400" b="1" dirty="0"/>
              <a:t>Output</a:t>
            </a:r>
            <a:r>
              <a:rPr lang="en-GB" sz="1400" dirty="0"/>
              <a:t> – </a:t>
            </a:r>
            <a:r>
              <a:rPr lang="en-GB" sz="1400" b="1" i="1" dirty="0"/>
              <a:t>feature layer</a:t>
            </a:r>
          </a:p>
          <a:p>
            <a:r>
              <a:rPr lang="en-GB" sz="1400" dirty="0"/>
              <a:t># Feature layers = </a:t>
            </a:r>
            <a:r>
              <a:rPr lang="en-GB" sz="1400" i="1" dirty="0" err="1"/>
              <a:t>n</a:t>
            </a:r>
            <a:r>
              <a:rPr lang="en-GB" sz="1400" i="1" baseline="-25000" dirty="0" err="1"/>
              <a:t>f</a:t>
            </a:r>
            <a:r>
              <a:rPr lang="en-GB" sz="1400" dirty="0"/>
              <a:t> = 1</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[8, 8]</a:t>
            </a:r>
          </a:p>
          <a:p>
            <a:r>
              <a:rPr lang="en-GB" sz="1400" dirty="0"/>
              <a:t># Channels / feature = 1</a:t>
            </a:r>
          </a:p>
        </p:txBody>
      </p:sp>
      <p:sp>
        <p:nvSpPr>
          <p:cNvPr id="8" name="TextBox 7">
            <a:extLst>
              <a:ext uri="{FF2B5EF4-FFF2-40B4-BE49-F238E27FC236}">
                <a16:creationId xmlns:a16="http://schemas.microsoft.com/office/drawing/2014/main" id="{AFF35C12-CA2D-442A-8643-DA384917A058}"/>
              </a:ext>
            </a:extLst>
          </p:cNvPr>
          <p:cNvSpPr txBox="1"/>
          <p:nvPr/>
        </p:nvSpPr>
        <p:spPr>
          <a:xfrm>
            <a:off x="5240060" y="4474894"/>
            <a:ext cx="2031325" cy="2031325"/>
          </a:xfrm>
          <a:prstGeom prst="rect">
            <a:avLst/>
          </a:prstGeom>
          <a:noFill/>
        </p:spPr>
        <p:txBody>
          <a:bodyPr wrap="none" rtlCol="0">
            <a:spAutoFit/>
          </a:bodyPr>
          <a:lstStyle/>
          <a:p>
            <a:r>
              <a:rPr lang="en-GB" sz="1400" b="1" dirty="0"/>
              <a:t>Filter kernel</a:t>
            </a:r>
            <a:br>
              <a:rPr lang="en-GB" sz="1400" dirty="0"/>
            </a:br>
            <a:r>
              <a:rPr lang="en-GB" sz="1400" dirty="0"/>
              <a:t># Filters = </a:t>
            </a:r>
            <a:r>
              <a:rPr lang="en-GB" sz="1400" i="1" dirty="0" err="1"/>
              <a:t>n</a:t>
            </a:r>
            <a:r>
              <a:rPr lang="en-GB" sz="1400" i="1" baseline="-25000" dirty="0" err="1"/>
              <a:t>f</a:t>
            </a:r>
            <a:r>
              <a:rPr lang="en-GB" sz="1400" dirty="0"/>
              <a:t> = 1</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[3, 3]</a:t>
            </a:r>
          </a:p>
          <a:p>
            <a:r>
              <a:rPr lang="en-GB" sz="1400" dirty="0"/>
              <a:t>Filter depth = </a:t>
            </a:r>
            <a:r>
              <a:rPr lang="en-GB" sz="1400" i="1" dirty="0" err="1"/>
              <a:t>n</a:t>
            </a:r>
            <a:r>
              <a:rPr lang="en-GB" sz="1400" i="1" baseline="-25000" dirty="0" err="1"/>
              <a:t>c</a:t>
            </a:r>
            <a:r>
              <a:rPr lang="en-GB" sz="1400" dirty="0"/>
              <a:t> = 1</a:t>
            </a:r>
          </a:p>
          <a:p>
            <a:r>
              <a:rPr lang="en-GB" sz="1400" dirty="0"/>
              <a:t>Filter bias = </a:t>
            </a:r>
            <a:r>
              <a:rPr lang="en-GB" sz="1400" i="1" dirty="0"/>
              <a:t>b</a:t>
            </a:r>
            <a:r>
              <a:rPr lang="en-GB" sz="1400" dirty="0"/>
              <a:t> = 0</a:t>
            </a:r>
          </a:p>
          <a:p>
            <a:r>
              <a:rPr lang="en-GB" sz="1400" dirty="0"/>
              <a:t># Filter weights:</a:t>
            </a:r>
            <a:br>
              <a:rPr lang="en-GB" sz="1400" dirty="0"/>
            </a:br>
            <a:r>
              <a:rPr lang="en-GB" sz="1400" dirty="0"/>
              <a:t>   = </a:t>
            </a:r>
            <a:r>
              <a:rPr lang="en-GB" sz="1400" i="1" dirty="0" err="1"/>
              <a:t>f</a:t>
            </a:r>
            <a:r>
              <a:rPr lang="en-GB" sz="1400" i="1" baseline="-25000" dirty="0" err="1"/>
              <a:t>x</a:t>
            </a:r>
            <a:r>
              <a:rPr lang="en-GB" sz="1400" i="1" baseline="-25000" dirty="0"/>
              <a:t>  </a:t>
            </a:r>
            <a:r>
              <a:rPr lang="en-GB" sz="1400" i="1" dirty="0"/>
              <a:t>x </a:t>
            </a:r>
            <a:r>
              <a:rPr lang="en-GB" sz="1400" i="1" dirty="0" err="1"/>
              <a:t>f</a:t>
            </a:r>
            <a:r>
              <a:rPr lang="en-GB" sz="1400" i="1" baseline="-25000" dirty="0" err="1"/>
              <a:t>y</a:t>
            </a:r>
            <a:r>
              <a:rPr lang="en-GB" sz="1400" i="1" baseline="-25000" dirty="0"/>
              <a:t> </a:t>
            </a:r>
            <a:r>
              <a:rPr lang="en-GB" sz="1400" dirty="0"/>
              <a:t>x </a:t>
            </a:r>
            <a:r>
              <a:rPr lang="en-GB" sz="1400" i="1" dirty="0" err="1"/>
              <a:t>n</a:t>
            </a:r>
            <a:r>
              <a:rPr lang="en-GB" sz="1400" i="1" baseline="-25000" dirty="0" err="1"/>
              <a:t>c</a:t>
            </a:r>
            <a:r>
              <a:rPr lang="en-GB" sz="1400" i="1" baseline="-25000" dirty="0"/>
              <a:t> </a:t>
            </a:r>
            <a:r>
              <a:rPr lang="en-GB" sz="1400" dirty="0"/>
              <a:t> + </a:t>
            </a:r>
            <a:r>
              <a:rPr lang="en-GB" sz="1400" i="1" dirty="0"/>
              <a:t>1</a:t>
            </a:r>
            <a:br>
              <a:rPr lang="en-GB" sz="1400" i="1" dirty="0"/>
            </a:br>
            <a:r>
              <a:rPr lang="en-GB" sz="1400" i="1" dirty="0"/>
              <a:t>   </a:t>
            </a:r>
            <a:r>
              <a:rPr lang="en-GB" sz="1400" dirty="0"/>
              <a:t>= 3x3x1 + 1 = 10</a:t>
            </a:r>
            <a:r>
              <a:rPr lang="en-GB" sz="1400" i="1" dirty="0"/>
              <a:t>	</a:t>
            </a:r>
            <a:endParaRPr lang="en-GB" sz="1400" dirty="0"/>
          </a:p>
          <a:p>
            <a:r>
              <a:rPr lang="en-GB" sz="1400" dirty="0"/>
              <a:t>Stride: [</a:t>
            </a:r>
            <a:r>
              <a:rPr lang="en-GB" sz="1400" i="1" dirty="0" err="1"/>
              <a:t>s</a:t>
            </a:r>
            <a:r>
              <a:rPr lang="en-GB" sz="1400" i="1" baseline="-25000" dirty="0" err="1"/>
              <a:t>x</a:t>
            </a:r>
            <a:r>
              <a:rPr lang="en-GB" sz="1400" i="1" baseline="-25000" dirty="0"/>
              <a:t> </a:t>
            </a:r>
            <a:r>
              <a:rPr lang="en-GB" sz="1400" i="1" dirty="0"/>
              <a:t>, </a:t>
            </a:r>
            <a:r>
              <a:rPr lang="en-GB" sz="1400" i="1" dirty="0" err="1"/>
              <a:t>s</a:t>
            </a:r>
            <a:r>
              <a:rPr lang="en-GB" sz="1400" i="1" baseline="-25000" dirty="0" err="1"/>
              <a:t>y</a:t>
            </a:r>
            <a:r>
              <a:rPr lang="en-GB" sz="1400" dirty="0"/>
              <a:t>] = [1, 1]</a:t>
            </a:r>
          </a:p>
        </p:txBody>
      </p:sp>
      <p:sp>
        <p:nvSpPr>
          <p:cNvPr id="3" name="TextBox 2">
            <a:extLst>
              <a:ext uri="{FF2B5EF4-FFF2-40B4-BE49-F238E27FC236}">
                <a16:creationId xmlns:a16="http://schemas.microsoft.com/office/drawing/2014/main" id="{80C5F5F8-4691-4090-8BC7-8238A93F7E6F}"/>
              </a:ext>
            </a:extLst>
          </p:cNvPr>
          <p:cNvSpPr txBox="1"/>
          <p:nvPr/>
        </p:nvSpPr>
        <p:spPr>
          <a:xfrm>
            <a:off x="8031262" y="1491049"/>
            <a:ext cx="1803828" cy="338554"/>
          </a:xfrm>
          <a:prstGeom prst="rect">
            <a:avLst/>
          </a:prstGeom>
          <a:noFill/>
        </p:spPr>
        <p:txBody>
          <a:bodyPr wrap="none" rtlCol="0">
            <a:spAutoFit/>
          </a:bodyPr>
          <a:lstStyle/>
          <a:p>
            <a:pPr algn="ctr"/>
            <a:r>
              <a:rPr lang="en-GB" sz="1600" b="1" dirty="0"/>
              <a:t>Feature layer: 1/1</a:t>
            </a:r>
          </a:p>
        </p:txBody>
      </p:sp>
      <p:sp>
        <p:nvSpPr>
          <p:cNvPr id="9" name="TextBox 8">
            <a:extLst>
              <a:ext uri="{FF2B5EF4-FFF2-40B4-BE49-F238E27FC236}">
                <a16:creationId xmlns:a16="http://schemas.microsoft.com/office/drawing/2014/main" id="{A66528D2-E7B4-490A-AA50-CDE8B55BBC79}"/>
              </a:ext>
            </a:extLst>
          </p:cNvPr>
          <p:cNvSpPr txBox="1"/>
          <p:nvPr/>
        </p:nvSpPr>
        <p:spPr>
          <a:xfrm>
            <a:off x="2920430" y="1485017"/>
            <a:ext cx="676788" cy="338554"/>
          </a:xfrm>
          <a:prstGeom prst="rect">
            <a:avLst/>
          </a:prstGeom>
          <a:noFill/>
        </p:spPr>
        <p:txBody>
          <a:bodyPr wrap="none" rtlCol="0">
            <a:spAutoFit/>
          </a:bodyPr>
          <a:lstStyle/>
          <a:p>
            <a:pPr algn="ctr"/>
            <a:r>
              <a:rPr lang="en-GB" sz="1600" b="1" dirty="0"/>
              <a:t>Input</a:t>
            </a:r>
            <a:endParaRPr lang="en-GB" sz="1600" dirty="0"/>
          </a:p>
        </p:txBody>
      </p:sp>
      <p:cxnSp>
        <p:nvCxnSpPr>
          <p:cNvPr id="11" name="Straight Arrow Connector 10">
            <a:extLst>
              <a:ext uri="{FF2B5EF4-FFF2-40B4-BE49-F238E27FC236}">
                <a16:creationId xmlns:a16="http://schemas.microsoft.com/office/drawing/2014/main" id="{1E903BBC-8E57-4C77-A96C-4106E8C63052}"/>
              </a:ext>
            </a:extLst>
          </p:cNvPr>
          <p:cNvCxnSpPr/>
          <p:nvPr/>
        </p:nvCxnSpPr>
        <p:spPr>
          <a:xfrm>
            <a:off x="6779581" y="3429000"/>
            <a:ext cx="5326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47B8ACDC-7721-49E6-A63F-00D5E8CD6991}"/>
              </a:ext>
            </a:extLst>
          </p:cNvPr>
          <p:cNvSpPr txBox="1"/>
          <p:nvPr/>
        </p:nvSpPr>
        <p:spPr>
          <a:xfrm>
            <a:off x="3264264" y="381739"/>
            <a:ext cx="5663474" cy="400110"/>
          </a:xfrm>
          <a:prstGeom prst="rect">
            <a:avLst/>
          </a:prstGeom>
          <a:noFill/>
        </p:spPr>
        <p:txBody>
          <a:bodyPr wrap="none" rtlCol="0">
            <a:spAutoFit/>
          </a:bodyPr>
          <a:lstStyle/>
          <a:p>
            <a:pPr algn="ctr"/>
            <a:r>
              <a:rPr lang="en-GB" sz="2000" b="1" dirty="0"/>
              <a:t>Convolution: Single channel input – single filter</a:t>
            </a:r>
          </a:p>
        </p:txBody>
      </p:sp>
      <p:grpSp>
        <p:nvGrpSpPr>
          <p:cNvPr id="10" name="Group 9">
            <a:extLst>
              <a:ext uri="{FF2B5EF4-FFF2-40B4-BE49-F238E27FC236}">
                <a16:creationId xmlns:a16="http://schemas.microsoft.com/office/drawing/2014/main" id="{920DF3E2-D411-4DAD-AA1F-8CFF8CDA2944}"/>
              </a:ext>
            </a:extLst>
          </p:cNvPr>
          <p:cNvGrpSpPr/>
          <p:nvPr/>
        </p:nvGrpSpPr>
        <p:grpSpPr>
          <a:xfrm>
            <a:off x="4878525" y="3259723"/>
            <a:ext cx="532660" cy="338554"/>
            <a:chOff x="3354525" y="3259723"/>
            <a:chExt cx="532660" cy="338554"/>
          </a:xfrm>
        </p:grpSpPr>
        <p:cxnSp>
          <p:nvCxnSpPr>
            <p:cNvPr id="16" name="Straight Arrow Connector 15">
              <a:extLst>
                <a:ext uri="{FF2B5EF4-FFF2-40B4-BE49-F238E27FC236}">
                  <a16:creationId xmlns:a16="http://schemas.microsoft.com/office/drawing/2014/main" id="{1832B4E4-18BD-4255-AD99-2AE88414FF02}"/>
                </a:ext>
              </a:extLst>
            </p:cNvPr>
            <p:cNvCxnSpPr/>
            <p:nvPr/>
          </p:nvCxnSpPr>
          <p:spPr>
            <a:xfrm>
              <a:off x="3354525" y="3432699"/>
              <a:ext cx="5326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13" name="Group 12">
              <a:extLst>
                <a:ext uri="{FF2B5EF4-FFF2-40B4-BE49-F238E27FC236}">
                  <a16:creationId xmlns:a16="http://schemas.microsoft.com/office/drawing/2014/main" id="{7C2021C2-AC25-4080-8E74-C7CB3CE012CE}"/>
                </a:ext>
              </a:extLst>
            </p:cNvPr>
            <p:cNvGrpSpPr/>
            <p:nvPr/>
          </p:nvGrpSpPr>
          <p:grpSpPr>
            <a:xfrm>
              <a:off x="3456977" y="3259723"/>
              <a:ext cx="298480" cy="338554"/>
              <a:chOff x="2743542" y="783085"/>
              <a:chExt cx="298480" cy="338554"/>
            </a:xfrm>
          </p:grpSpPr>
          <p:sp>
            <p:nvSpPr>
              <p:cNvPr id="14" name="Oval 13">
                <a:extLst>
                  <a:ext uri="{FF2B5EF4-FFF2-40B4-BE49-F238E27FC236}">
                    <a16:creationId xmlns:a16="http://schemas.microsoft.com/office/drawing/2014/main" id="{19B4DE62-6260-4189-8724-3391709E685F}"/>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9531428-6849-4969-8DD1-230C9962251A}"/>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sp>
        <p:nvSpPr>
          <p:cNvPr id="17" name="TextBox 16">
            <a:extLst>
              <a:ext uri="{FF2B5EF4-FFF2-40B4-BE49-F238E27FC236}">
                <a16:creationId xmlns:a16="http://schemas.microsoft.com/office/drawing/2014/main" id="{34EB3F67-69A5-4DDE-BB44-BB408F3CBB55}"/>
              </a:ext>
            </a:extLst>
          </p:cNvPr>
          <p:cNvSpPr txBox="1"/>
          <p:nvPr/>
        </p:nvSpPr>
        <p:spPr>
          <a:xfrm>
            <a:off x="7807931" y="6291596"/>
            <a:ext cx="2250491" cy="646331"/>
          </a:xfrm>
          <a:prstGeom prst="rect">
            <a:avLst/>
          </a:prstGeom>
          <a:noFill/>
        </p:spPr>
        <p:txBody>
          <a:bodyPr wrap="square" rtlCol="0">
            <a:spAutoFit/>
          </a:bodyPr>
          <a:lstStyle/>
          <a:p>
            <a:pPr algn="ctr"/>
            <a:r>
              <a:rPr lang="en-GB" b="1" dirty="0">
                <a:solidFill>
                  <a:srgbClr val="FF0000"/>
                </a:solidFill>
              </a:rPr>
              <a:t>Detects vertical edges</a:t>
            </a:r>
          </a:p>
        </p:txBody>
      </p:sp>
    </p:spTree>
    <p:extLst>
      <p:ext uri="{BB962C8B-B14F-4D97-AF65-F5344CB8AC3E}">
        <p14:creationId xmlns:p14="http://schemas.microsoft.com/office/powerpoint/2010/main" val="243195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D0F1F0-907B-4D1A-A40E-21CAA723FA09}"/>
              </a:ext>
            </a:extLst>
          </p:cNvPr>
          <p:cNvGraphicFramePr>
            <a:graphicFrameLocks noGrp="1"/>
          </p:cNvGraphicFramePr>
          <p:nvPr/>
        </p:nvGraphicFramePr>
        <p:xfrm>
          <a:off x="5467295" y="1273636"/>
          <a:ext cx="1115505" cy="1112520"/>
        </p:xfrm>
        <a:graphic>
          <a:graphicData uri="http://schemas.openxmlformats.org/drawingml/2006/table">
            <a:tbl>
              <a:tblPr>
                <a:tableStyleId>{5C22544A-7EE6-4342-B048-85BDC9FD1C3A}</a:tableStyleId>
              </a:tblPr>
              <a:tblGrid>
                <a:gridCol w="371835">
                  <a:extLst>
                    <a:ext uri="{9D8B030D-6E8A-4147-A177-3AD203B41FA5}">
                      <a16:colId xmlns:a16="http://schemas.microsoft.com/office/drawing/2014/main" val="1204162655"/>
                    </a:ext>
                  </a:extLst>
                </a:gridCol>
                <a:gridCol w="371835">
                  <a:extLst>
                    <a:ext uri="{9D8B030D-6E8A-4147-A177-3AD203B41FA5}">
                      <a16:colId xmlns:a16="http://schemas.microsoft.com/office/drawing/2014/main" val="2066218907"/>
                    </a:ext>
                  </a:extLst>
                </a:gridCol>
                <a:gridCol w="371835">
                  <a:extLst>
                    <a:ext uri="{9D8B030D-6E8A-4147-A177-3AD203B41FA5}">
                      <a16:colId xmlns:a16="http://schemas.microsoft.com/office/drawing/2014/main" val="3762184656"/>
                    </a:ext>
                  </a:extLst>
                </a:gridCol>
              </a:tblGrid>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53168766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0307045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086606706"/>
                  </a:ext>
                </a:extLst>
              </a:tr>
            </a:tbl>
          </a:graphicData>
        </a:graphic>
      </p:graphicFrame>
      <p:sp>
        <p:nvSpPr>
          <p:cNvPr id="2" name="TextBox 1">
            <a:extLst>
              <a:ext uri="{FF2B5EF4-FFF2-40B4-BE49-F238E27FC236}">
                <a16:creationId xmlns:a16="http://schemas.microsoft.com/office/drawing/2014/main" id="{56861533-C1A2-4EE0-A641-6AA616C9FCDA}"/>
              </a:ext>
            </a:extLst>
          </p:cNvPr>
          <p:cNvSpPr txBox="1"/>
          <p:nvPr/>
        </p:nvSpPr>
        <p:spPr>
          <a:xfrm>
            <a:off x="2368252" y="4473095"/>
            <a:ext cx="2555894" cy="1384995"/>
          </a:xfrm>
          <a:prstGeom prst="rect">
            <a:avLst/>
          </a:prstGeom>
          <a:noFill/>
        </p:spPr>
        <p:txBody>
          <a:bodyPr wrap="square" rtlCol="0">
            <a:spAutoFit/>
          </a:bodyPr>
          <a:lstStyle/>
          <a:p>
            <a:r>
              <a:rPr lang="en-GB" sz="1400" b="1" dirty="0"/>
              <a:t>Input – </a:t>
            </a:r>
            <a:r>
              <a:rPr lang="en-GB" sz="1400" b="1" i="1" dirty="0"/>
              <a:t>image or feature layer from previous convolution block</a:t>
            </a:r>
            <a:br>
              <a:rPr lang="en-GB" sz="1400" dirty="0"/>
            </a:br>
            <a:r>
              <a:rPr lang="en-GB" sz="1400" dirty="0"/>
              <a:t>Size: [</a:t>
            </a:r>
            <a:r>
              <a:rPr lang="en-GB" sz="1400" i="1" dirty="0"/>
              <a:t>L</a:t>
            </a:r>
            <a:r>
              <a:rPr lang="en-GB" sz="1400" i="1" baseline="-25000" dirty="0"/>
              <a:t>x </a:t>
            </a:r>
            <a:r>
              <a:rPr lang="en-GB" sz="1400" i="1" dirty="0"/>
              <a:t>, L</a:t>
            </a:r>
            <a:r>
              <a:rPr lang="en-GB" sz="1400" i="1" baseline="-25000" dirty="0"/>
              <a:t>y</a:t>
            </a:r>
            <a:r>
              <a:rPr lang="en-GB" sz="1400" dirty="0"/>
              <a:t>] = [8, 8]</a:t>
            </a:r>
          </a:p>
          <a:p>
            <a:r>
              <a:rPr lang="en-GB" sz="1400" dirty="0"/>
              <a:t># Channels: [</a:t>
            </a:r>
            <a:r>
              <a:rPr lang="en-GB" sz="1400" i="1" dirty="0" err="1"/>
              <a:t>n</a:t>
            </a:r>
            <a:r>
              <a:rPr lang="en-GB" sz="1400" i="1" baseline="-25000" dirty="0" err="1"/>
              <a:t>c</a:t>
            </a:r>
            <a:r>
              <a:rPr lang="en-GB" sz="1400" dirty="0"/>
              <a:t>] = 1</a:t>
            </a:r>
          </a:p>
          <a:p>
            <a:r>
              <a:rPr lang="en-GB" sz="1400" dirty="0"/>
              <a:t>Zero padded</a:t>
            </a:r>
          </a:p>
        </p:txBody>
      </p:sp>
      <p:sp>
        <p:nvSpPr>
          <p:cNvPr id="7" name="TextBox 6">
            <a:extLst>
              <a:ext uri="{FF2B5EF4-FFF2-40B4-BE49-F238E27FC236}">
                <a16:creationId xmlns:a16="http://schemas.microsoft.com/office/drawing/2014/main" id="{898F250A-F22D-4E34-8FD8-34F7FFEFD017}"/>
              </a:ext>
            </a:extLst>
          </p:cNvPr>
          <p:cNvSpPr txBox="1"/>
          <p:nvPr/>
        </p:nvSpPr>
        <p:spPr>
          <a:xfrm>
            <a:off x="7509741" y="5840269"/>
            <a:ext cx="2038315" cy="954107"/>
          </a:xfrm>
          <a:prstGeom prst="rect">
            <a:avLst/>
          </a:prstGeom>
          <a:noFill/>
        </p:spPr>
        <p:txBody>
          <a:bodyPr wrap="none" rtlCol="0">
            <a:spAutoFit/>
          </a:bodyPr>
          <a:lstStyle/>
          <a:p>
            <a:r>
              <a:rPr lang="en-GB" sz="1400" b="1" dirty="0"/>
              <a:t>Output</a:t>
            </a:r>
            <a:r>
              <a:rPr lang="en-GB" sz="1400" dirty="0"/>
              <a:t> – </a:t>
            </a:r>
            <a:r>
              <a:rPr lang="en-GB" sz="1400" b="1" i="1" dirty="0"/>
              <a:t>feature layers</a:t>
            </a:r>
          </a:p>
          <a:p>
            <a:r>
              <a:rPr lang="en-GB" sz="1400" dirty="0"/>
              <a:t># Feature layers = </a:t>
            </a:r>
            <a:r>
              <a:rPr lang="en-GB" sz="1400" i="1" dirty="0" err="1"/>
              <a:t>n</a:t>
            </a:r>
            <a:r>
              <a:rPr lang="en-GB" sz="1400" i="1" baseline="-25000" dirty="0" err="1"/>
              <a:t>f</a:t>
            </a:r>
            <a:r>
              <a:rPr lang="en-GB" sz="1400" dirty="0"/>
              <a:t> = </a:t>
            </a:r>
            <a:r>
              <a:rPr lang="en-GB" sz="1400" b="1" dirty="0">
                <a:solidFill>
                  <a:srgbClr val="FF0000"/>
                </a:solidFill>
              </a:rPr>
              <a:t>2</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[8, 8]</a:t>
            </a:r>
          </a:p>
          <a:p>
            <a:r>
              <a:rPr lang="en-GB" sz="1400" dirty="0"/>
              <a:t># Channels / feature = 1</a:t>
            </a:r>
          </a:p>
        </p:txBody>
      </p:sp>
      <p:sp>
        <p:nvSpPr>
          <p:cNvPr id="8" name="TextBox 7">
            <a:extLst>
              <a:ext uri="{FF2B5EF4-FFF2-40B4-BE49-F238E27FC236}">
                <a16:creationId xmlns:a16="http://schemas.microsoft.com/office/drawing/2014/main" id="{AFF35C12-CA2D-442A-8643-DA384917A058}"/>
              </a:ext>
            </a:extLst>
          </p:cNvPr>
          <p:cNvSpPr txBox="1"/>
          <p:nvPr/>
        </p:nvSpPr>
        <p:spPr>
          <a:xfrm>
            <a:off x="5270076" y="5193937"/>
            <a:ext cx="1779077" cy="1600438"/>
          </a:xfrm>
          <a:prstGeom prst="rect">
            <a:avLst/>
          </a:prstGeom>
          <a:noFill/>
        </p:spPr>
        <p:txBody>
          <a:bodyPr wrap="none" rtlCol="0">
            <a:spAutoFit/>
          </a:bodyPr>
          <a:lstStyle/>
          <a:p>
            <a:r>
              <a:rPr lang="en-GB" sz="1400" b="1" dirty="0"/>
              <a:t>Filter kernels</a:t>
            </a:r>
            <a:br>
              <a:rPr lang="en-GB" sz="1400" dirty="0"/>
            </a:br>
            <a:r>
              <a:rPr lang="en-GB" sz="1400" dirty="0"/>
              <a:t># Filters = </a:t>
            </a:r>
            <a:r>
              <a:rPr lang="en-GB" sz="1400" i="1" dirty="0" err="1"/>
              <a:t>n</a:t>
            </a:r>
            <a:r>
              <a:rPr lang="en-GB" sz="1400" i="1" baseline="-25000" dirty="0" err="1"/>
              <a:t>f</a:t>
            </a:r>
            <a:r>
              <a:rPr lang="en-GB" sz="1400" dirty="0"/>
              <a:t> = </a:t>
            </a:r>
            <a:r>
              <a:rPr lang="en-GB" sz="1400" b="1" dirty="0">
                <a:solidFill>
                  <a:srgbClr val="FF0000"/>
                </a:solidFill>
              </a:rPr>
              <a:t>2</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[3, 3]</a:t>
            </a:r>
          </a:p>
          <a:p>
            <a:r>
              <a:rPr lang="en-GB" sz="1400" dirty="0"/>
              <a:t>Filter depth = </a:t>
            </a:r>
            <a:r>
              <a:rPr lang="en-GB" sz="1400" i="1" dirty="0" err="1"/>
              <a:t>n</a:t>
            </a:r>
            <a:r>
              <a:rPr lang="en-GB" sz="1400" i="1" baseline="-25000" dirty="0" err="1"/>
              <a:t>c</a:t>
            </a:r>
            <a:r>
              <a:rPr lang="en-GB" sz="1400" dirty="0"/>
              <a:t> = 1</a:t>
            </a:r>
          </a:p>
          <a:p>
            <a:r>
              <a:rPr lang="en-GB" sz="1400" dirty="0"/>
              <a:t>Filter bias = </a:t>
            </a:r>
            <a:r>
              <a:rPr lang="en-GB" sz="1400" i="1" dirty="0"/>
              <a:t>b</a:t>
            </a:r>
            <a:r>
              <a:rPr lang="en-GB" sz="1400" dirty="0"/>
              <a:t> = 0</a:t>
            </a:r>
          </a:p>
          <a:p>
            <a:r>
              <a:rPr lang="en-GB" sz="1400" dirty="0"/>
              <a:t># Filter weights = 10</a:t>
            </a:r>
          </a:p>
          <a:p>
            <a:r>
              <a:rPr lang="en-GB" sz="1400" dirty="0"/>
              <a:t>Stride: [</a:t>
            </a:r>
            <a:r>
              <a:rPr lang="en-GB" sz="1400" i="1" dirty="0" err="1"/>
              <a:t>s</a:t>
            </a:r>
            <a:r>
              <a:rPr lang="en-GB" sz="1400" i="1" baseline="-25000" dirty="0" err="1"/>
              <a:t>x</a:t>
            </a:r>
            <a:r>
              <a:rPr lang="en-GB" sz="1400" i="1" baseline="-25000" dirty="0"/>
              <a:t> </a:t>
            </a:r>
            <a:r>
              <a:rPr lang="en-GB" sz="1400" i="1" dirty="0"/>
              <a:t>, </a:t>
            </a:r>
            <a:r>
              <a:rPr lang="en-GB" sz="1400" i="1" dirty="0" err="1"/>
              <a:t>s</a:t>
            </a:r>
            <a:r>
              <a:rPr lang="en-GB" sz="1400" i="1" baseline="-25000" dirty="0" err="1"/>
              <a:t>y</a:t>
            </a:r>
            <a:r>
              <a:rPr lang="en-GB" sz="1400" dirty="0"/>
              <a:t>] = [1, 1]</a:t>
            </a:r>
          </a:p>
        </p:txBody>
      </p:sp>
      <p:sp>
        <p:nvSpPr>
          <p:cNvPr id="3" name="TextBox 2">
            <a:extLst>
              <a:ext uri="{FF2B5EF4-FFF2-40B4-BE49-F238E27FC236}">
                <a16:creationId xmlns:a16="http://schemas.microsoft.com/office/drawing/2014/main" id="{80C5F5F8-4691-4090-8BC7-8238A93F7E6F}"/>
              </a:ext>
            </a:extLst>
          </p:cNvPr>
          <p:cNvSpPr txBox="1"/>
          <p:nvPr/>
        </p:nvSpPr>
        <p:spPr>
          <a:xfrm>
            <a:off x="7669238" y="439200"/>
            <a:ext cx="1601209" cy="307777"/>
          </a:xfrm>
          <a:prstGeom prst="rect">
            <a:avLst/>
          </a:prstGeom>
          <a:noFill/>
        </p:spPr>
        <p:txBody>
          <a:bodyPr wrap="none" rtlCol="0">
            <a:spAutoFit/>
          </a:bodyPr>
          <a:lstStyle/>
          <a:p>
            <a:pPr algn="ctr"/>
            <a:r>
              <a:rPr lang="en-GB" sz="1400" b="1" dirty="0"/>
              <a:t>Feature layer: 1/2</a:t>
            </a:r>
          </a:p>
        </p:txBody>
      </p:sp>
      <p:sp>
        <p:nvSpPr>
          <p:cNvPr id="9" name="TextBox 8">
            <a:extLst>
              <a:ext uri="{FF2B5EF4-FFF2-40B4-BE49-F238E27FC236}">
                <a16:creationId xmlns:a16="http://schemas.microsoft.com/office/drawing/2014/main" id="{A66528D2-E7B4-490A-AA50-CDE8B55BBC79}"/>
              </a:ext>
            </a:extLst>
          </p:cNvPr>
          <p:cNvSpPr txBox="1"/>
          <p:nvPr/>
        </p:nvSpPr>
        <p:spPr>
          <a:xfrm>
            <a:off x="3258351" y="1652736"/>
            <a:ext cx="676788" cy="338554"/>
          </a:xfrm>
          <a:prstGeom prst="rect">
            <a:avLst/>
          </a:prstGeom>
          <a:noFill/>
        </p:spPr>
        <p:txBody>
          <a:bodyPr wrap="none" rtlCol="0">
            <a:spAutoFit/>
          </a:bodyPr>
          <a:lstStyle/>
          <a:p>
            <a:pPr algn="ctr"/>
            <a:r>
              <a:rPr lang="en-GB" sz="1600" b="1" dirty="0"/>
              <a:t>Input</a:t>
            </a:r>
            <a:endParaRPr lang="en-GB" sz="1600" dirty="0"/>
          </a:p>
        </p:txBody>
      </p:sp>
      <p:cxnSp>
        <p:nvCxnSpPr>
          <p:cNvPr id="11" name="Straight Arrow Connector 10">
            <a:extLst>
              <a:ext uri="{FF2B5EF4-FFF2-40B4-BE49-F238E27FC236}">
                <a16:creationId xmlns:a16="http://schemas.microsoft.com/office/drawing/2014/main" id="{1E903BBC-8E57-4C77-A96C-4106E8C63052}"/>
              </a:ext>
            </a:extLst>
          </p:cNvPr>
          <p:cNvCxnSpPr/>
          <p:nvPr/>
        </p:nvCxnSpPr>
        <p:spPr>
          <a:xfrm>
            <a:off x="6708706" y="1822013"/>
            <a:ext cx="5326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aphicFrame>
        <p:nvGraphicFramePr>
          <p:cNvPr id="12" name="Table 11">
            <a:extLst>
              <a:ext uri="{FF2B5EF4-FFF2-40B4-BE49-F238E27FC236}">
                <a16:creationId xmlns:a16="http://schemas.microsoft.com/office/drawing/2014/main" id="{5A92EB0D-693F-4913-B1F2-DE043E19C4B8}"/>
              </a:ext>
            </a:extLst>
          </p:cNvPr>
          <p:cNvGraphicFramePr>
            <a:graphicFrameLocks noGrp="1"/>
          </p:cNvGraphicFramePr>
          <p:nvPr/>
        </p:nvGraphicFramePr>
        <p:xfrm>
          <a:off x="5467101" y="3878249"/>
          <a:ext cx="1115505" cy="1112520"/>
        </p:xfrm>
        <a:graphic>
          <a:graphicData uri="http://schemas.openxmlformats.org/drawingml/2006/table">
            <a:tbl>
              <a:tblPr>
                <a:tableStyleId>{5C22544A-7EE6-4342-B048-85BDC9FD1C3A}</a:tableStyleId>
              </a:tblPr>
              <a:tblGrid>
                <a:gridCol w="371835">
                  <a:extLst>
                    <a:ext uri="{9D8B030D-6E8A-4147-A177-3AD203B41FA5}">
                      <a16:colId xmlns:a16="http://schemas.microsoft.com/office/drawing/2014/main" val="1204162655"/>
                    </a:ext>
                  </a:extLst>
                </a:gridCol>
                <a:gridCol w="371835">
                  <a:extLst>
                    <a:ext uri="{9D8B030D-6E8A-4147-A177-3AD203B41FA5}">
                      <a16:colId xmlns:a16="http://schemas.microsoft.com/office/drawing/2014/main" val="2066218907"/>
                    </a:ext>
                  </a:extLst>
                </a:gridCol>
                <a:gridCol w="371835">
                  <a:extLst>
                    <a:ext uri="{9D8B030D-6E8A-4147-A177-3AD203B41FA5}">
                      <a16:colId xmlns:a16="http://schemas.microsoft.com/office/drawing/2014/main" val="3762184656"/>
                    </a:ext>
                  </a:extLst>
                </a:gridCol>
              </a:tblGrid>
              <a:tr h="370840">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extLst>
                  <a:ext uri="{0D108BD9-81ED-4DB2-BD59-A6C34878D82A}">
                    <a16:rowId xmlns:a16="http://schemas.microsoft.com/office/drawing/2014/main" val="1531687667"/>
                  </a:ext>
                </a:extLst>
              </a:tr>
              <a:tr h="370840">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bg1"/>
                          </a:solidFill>
                        </a:rPr>
                        <a:t>1</a:t>
                      </a:r>
                    </a:p>
                  </a:txBody>
                  <a:tcPr anchor="ctr" anchorCtr="1">
                    <a:solidFill>
                      <a:schemeClr val="tx1"/>
                    </a:solidFill>
                  </a:tcPr>
                </a:tc>
                <a:extLst>
                  <a:ext uri="{0D108BD9-81ED-4DB2-BD59-A6C34878D82A}">
                    <a16:rowId xmlns:a16="http://schemas.microsoft.com/office/drawing/2014/main" val="203070457"/>
                  </a:ext>
                </a:extLst>
              </a:tr>
              <a:tr h="370840">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extLst>
                  <a:ext uri="{0D108BD9-81ED-4DB2-BD59-A6C34878D82A}">
                    <a16:rowId xmlns:a16="http://schemas.microsoft.com/office/drawing/2014/main" val="1086606706"/>
                  </a:ext>
                </a:extLst>
              </a:tr>
            </a:tbl>
          </a:graphicData>
        </a:graphic>
      </p:graphicFrame>
      <p:pic>
        <p:nvPicPr>
          <p:cNvPr id="13" name="Picture 12">
            <a:extLst>
              <a:ext uri="{FF2B5EF4-FFF2-40B4-BE49-F238E27FC236}">
                <a16:creationId xmlns:a16="http://schemas.microsoft.com/office/drawing/2014/main" id="{172E2AF0-9C09-4488-AA42-28C20797D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202" y="753764"/>
            <a:ext cx="2175283" cy="2152264"/>
          </a:xfrm>
          <a:prstGeom prst="rect">
            <a:avLst/>
          </a:prstGeom>
        </p:spPr>
      </p:pic>
      <p:pic>
        <p:nvPicPr>
          <p:cNvPr id="15" name="Picture 14">
            <a:extLst>
              <a:ext uri="{FF2B5EF4-FFF2-40B4-BE49-F238E27FC236}">
                <a16:creationId xmlns:a16="http://schemas.microsoft.com/office/drawing/2014/main" id="{7B7C4F59-A168-4EDB-A323-2027E4328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202" y="3381297"/>
            <a:ext cx="2175283" cy="2169482"/>
          </a:xfrm>
          <a:prstGeom prst="rect">
            <a:avLst/>
          </a:prstGeom>
        </p:spPr>
      </p:pic>
      <p:sp>
        <p:nvSpPr>
          <p:cNvPr id="16" name="TextBox 15">
            <a:extLst>
              <a:ext uri="{FF2B5EF4-FFF2-40B4-BE49-F238E27FC236}">
                <a16:creationId xmlns:a16="http://schemas.microsoft.com/office/drawing/2014/main" id="{29C016CE-C284-4E0E-879C-BD38CC9748BC}"/>
              </a:ext>
            </a:extLst>
          </p:cNvPr>
          <p:cNvSpPr txBox="1"/>
          <p:nvPr/>
        </p:nvSpPr>
        <p:spPr>
          <a:xfrm>
            <a:off x="7649521" y="3065635"/>
            <a:ext cx="1601209" cy="307777"/>
          </a:xfrm>
          <a:prstGeom prst="rect">
            <a:avLst/>
          </a:prstGeom>
          <a:noFill/>
        </p:spPr>
        <p:txBody>
          <a:bodyPr wrap="none" rtlCol="0">
            <a:spAutoFit/>
          </a:bodyPr>
          <a:lstStyle/>
          <a:p>
            <a:pPr algn="ctr"/>
            <a:r>
              <a:rPr lang="en-GB" sz="1400" b="1" dirty="0"/>
              <a:t>Feature layer: 2/2</a:t>
            </a:r>
          </a:p>
        </p:txBody>
      </p:sp>
      <p:pic>
        <p:nvPicPr>
          <p:cNvPr id="18" name="Picture 17">
            <a:extLst>
              <a:ext uri="{FF2B5EF4-FFF2-40B4-BE49-F238E27FC236}">
                <a16:creationId xmlns:a16="http://schemas.microsoft.com/office/drawing/2014/main" id="{D914D634-D6FE-4478-9A95-1C936F603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178" y="2108028"/>
            <a:ext cx="2175283" cy="2163743"/>
          </a:xfrm>
          <a:prstGeom prst="rect">
            <a:avLst/>
          </a:prstGeom>
        </p:spPr>
      </p:pic>
      <p:cxnSp>
        <p:nvCxnSpPr>
          <p:cNvPr id="19" name="Straight Arrow Connector 18">
            <a:extLst>
              <a:ext uri="{FF2B5EF4-FFF2-40B4-BE49-F238E27FC236}">
                <a16:creationId xmlns:a16="http://schemas.microsoft.com/office/drawing/2014/main" id="{6EDA1A51-FB83-42E1-806A-38B493A6CC1E}"/>
              </a:ext>
            </a:extLst>
          </p:cNvPr>
          <p:cNvCxnSpPr/>
          <p:nvPr/>
        </p:nvCxnSpPr>
        <p:spPr>
          <a:xfrm>
            <a:off x="6708706" y="4434506"/>
            <a:ext cx="5326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F895234E-98F6-40EA-B0E1-9EC794A8B205}"/>
              </a:ext>
            </a:extLst>
          </p:cNvPr>
          <p:cNvSpPr txBox="1"/>
          <p:nvPr/>
        </p:nvSpPr>
        <p:spPr>
          <a:xfrm>
            <a:off x="5634954" y="965860"/>
            <a:ext cx="796757" cy="307777"/>
          </a:xfrm>
          <a:prstGeom prst="rect">
            <a:avLst/>
          </a:prstGeom>
          <a:noFill/>
        </p:spPr>
        <p:txBody>
          <a:bodyPr wrap="none" rtlCol="0">
            <a:spAutoFit/>
          </a:bodyPr>
          <a:lstStyle/>
          <a:p>
            <a:pPr algn="ctr"/>
            <a:r>
              <a:rPr lang="en-GB" sz="1400" b="1" dirty="0"/>
              <a:t>Filter: 1</a:t>
            </a:r>
          </a:p>
        </p:txBody>
      </p:sp>
      <p:sp>
        <p:nvSpPr>
          <p:cNvPr id="21" name="TextBox 20">
            <a:extLst>
              <a:ext uri="{FF2B5EF4-FFF2-40B4-BE49-F238E27FC236}">
                <a16:creationId xmlns:a16="http://schemas.microsoft.com/office/drawing/2014/main" id="{2A833DAA-98AA-4F9B-9825-90A24CD180B2}"/>
              </a:ext>
            </a:extLst>
          </p:cNvPr>
          <p:cNvSpPr txBox="1"/>
          <p:nvPr/>
        </p:nvSpPr>
        <p:spPr>
          <a:xfrm>
            <a:off x="5626475" y="3570473"/>
            <a:ext cx="796757" cy="307777"/>
          </a:xfrm>
          <a:prstGeom prst="rect">
            <a:avLst/>
          </a:prstGeom>
          <a:noFill/>
        </p:spPr>
        <p:txBody>
          <a:bodyPr wrap="none" rtlCol="0">
            <a:spAutoFit/>
          </a:bodyPr>
          <a:lstStyle/>
          <a:p>
            <a:pPr algn="ctr"/>
            <a:r>
              <a:rPr lang="en-GB" sz="1400" b="1" dirty="0"/>
              <a:t>Filter: 2</a:t>
            </a:r>
          </a:p>
        </p:txBody>
      </p:sp>
      <p:grpSp>
        <p:nvGrpSpPr>
          <p:cNvPr id="35" name="Group 34">
            <a:extLst>
              <a:ext uri="{FF2B5EF4-FFF2-40B4-BE49-F238E27FC236}">
                <a16:creationId xmlns:a16="http://schemas.microsoft.com/office/drawing/2014/main" id="{9CF6E021-2FB9-4484-930C-8EFC4AA1547F}"/>
              </a:ext>
            </a:extLst>
          </p:cNvPr>
          <p:cNvGrpSpPr/>
          <p:nvPr/>
        </p:nvGrpSpPr>
        <p:grpSpPr>
          <a:xfrm>
            <a:off x="4755470" y="1660620"/>
            <a:ext cx="658556" cy="2949705"/>
            <a:chOff x="3231470" y="1536329"/>
            <a:chExt cx="658556" cy="2949705"/>
          </a:xfrm>
        </p:grpSpPr>
        <p:grpSp>
          <p:nvGrpSpPr>
            <p:cNvPr id="28" name="Group 27">
              <a:extLst>
                <a:ext uri="{FF2B5EF4-FFF2-40B4-BE49-F238E27FC236}">
                  <a16:creationId xmlns:a16="http://schemas.microsoft.com/office/drawing/2014/main" id="{B80B55CD-63EC-4D79-B43B-CB12C4D0AF95}"/>
                </a:ext>
              </a:extLst>
            </p:cNvPr>
            <p:cNvGrpSpPr/>
            <p:nvPr/>
          </p:nvGrpSpPr>
          <p:grpSpPr>
            <a:xfrm>
              <a:off x="3231470" y="1697723"/>
              <a:ext cx="658556" cy="2612493"/>
              <a:chOff x="3231470" y="1697723"/>
              <a:chExt cx="658556" cy="2612493"/>
            </a:xfrm>
          </p:grpSpPr>
          <p:grpSp>
            <p:nvGrpSpPr>
              <p:cNvPr id="27" name="Group 26">
                <a:extLst>
                  <a:ext uri="{FF2B5EF4-FFF2-40B4-BE49-F238E27FC236}">
                    <a16:creationId xmlns:a16="http://schemas.microsoft.com/office/drawing/2014/main" id="{FD7806FC-CB28-4889-866E-31BEA27E401D}"/>
                  </a:ext>
                </a:extLst>
              </p:cNvPr>
              <p:cNvGrpSpPr/>
              <p:nvPr/>
            </p:nvGrpSpPr>
            <p:grpSpPr>
              <a:xfrm>
                <a:off x="3231470" y="1697723"/>
                <a:ext cx="658556" cy="2612493"/>
                <a:chOff x="3284738" y="1697723"/>
                <a:chExt cx="658556" cy="2612493"/>
              </a:xfrm>
            </p:grpSpPr>
            <p:cxnSp>
              <p:nvCxnSpPr>
                <p:cNvPr id="6" name="Straight Connector 5">
                  <a:extLst>
                    <a:ext uri="{FF2B5EF4-FFF2-40B4-BE49-F238E27FC236}">
                      <a16:creationId xmlns:a16="http://schemas.microsoft.com/office/drawing/2014/main" id="{AA974E47-B4B0-4EEE-AB6E-2FFE5DCE9187}"/>
                    </a:ext>
                  </a:extLst>
                </p:cNvPr>
                <p:cNvCxnSpPr/>
                <p:nvPr/>
              </p:nvCxnSpPr>
              <p:spPr>
                <a:xfrm>
                  <a:off x="3284738" y="3068598"/>
                  <a:ext cx="16867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7708411E-0D23-4633-B67D-93EAEA1926CD}"/>
                    </a:ext>
                  </a:extLst>
                </p:cNvPr>
                <p:cNvCxnSpPr/>
                <p:nvPr/>
              </p:nvCxnSpPr>
              <p:spPr>
                <a:xfrm>
                  <a:off x="3453414" y="1697723"/>
                  <a:ext cx="0" cy="261249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C4A9C4D-B874-4192-BC12-8C5B4A9B7387}"/>
                    </a:ext>
                  </a:extLst>
                </p:cNvPr>
                <p:cNvCxnSpPr>
                  <a:cxnSpLocks/>
                </p:cNvCxnSpPr>
                <p:nvPr/>
              </p:nvCxnSpPr>
              <p:spPr>
                <a:xfrm>
                  <a:off x="3453414" y="1705604"/>
                  <a:ext cx="4898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cxnSp>
            <p:nvCxnSpPr>
              <p:cNvPr id="26" name="Straight Arrow Connector 25">
                <a:extLst>
                  <a:ext uri="{FF2B5EF4-FFF2-40B4-BE49-F238E27FC236}">
                    <a16:creationId xmlns:a16="http://schemas.microsoft.com/office/drawing/2014/main" id="{C2C9D5DF-EE31-4A9A-99B9-36EF12B5050B}"/>
                  </a:ext>
                </a:extLst>
              </p:cNvPr>
              <p:cNvCxnSpPr/>
              <p:nvPr/>
            </p:nvCxnSpPr>
            <p:spPr>
              <a:xfrm>
                <a:off x="3391074" y="4310216"/>
                <a:ext cx="4898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CFD7683D-C06C-469E-B994-5060EE16234E}"/>
                </a:ext>
              </a:extLst>
            </p:cNvPr>
            <p:cNvGrpSpPr/>
            <p:nvPr/>
          </p:nvGrpSpPr>
          <p:grpSpPr>
            <a:xfrm>
              <a:off x="3470137" y="4147480"/>
              <a:ext cx="298480" cy="338554"/>
              <a:chOff x="2743542" y="783085"/>
              <a:chExt cx="298480" cy="338554"/>
            </a:xfrm>
          </p:grpSpPr>
          <p:sp>
            <p:nvSpPr>
              <p:cNvPr id="29" name="Oval 28">
                <a:extLst>
                  <a:ext uri="{FF2B5EF4-FFF2-40B4-BE49-F238E27FC236}">
                    <a16:creationId xmlns:a16="http://schemas.microsoft.com/office/drawing/2014/main" id="{F1D22819-ECB2-4765-9905-622A68FF17F9}"/>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260DF31-53DE-40C2-8275-83794E0DBB39}"/>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nvGrpSpPr>
            <p:cNvPr id="32" name="Group 31">
              <a:extLst>
                <a:ext uri="{FF2B5EF4-FFF2-40B4-BE49-F238E27FC236}">
                  <a16:creationId xmlns:a16="http://schemas.microsoft.com/office/drawing/2014/main" id="{C6C40A51-1DE7-4CEE-82BF-AB301259DBB8}"/>
                </a:ext>
              </a:extLst>
            </p:cNvPr>
            <p:cNvGrpSpPr/>
            <p:nvPr/>
          </p:nvGrpSpPr>
          <p:grpSpPr>
            <a:xfrm>
              <a:off x="3470137" y="1536329"/>
              <a:ext cx="298480" cy="338554"/>
              <a:chOff x="2743542" y="783085"/>
              <a:chExt cx="298480" cy="338554"/>
            </a:xfrm>
          </p:grpSpPr>
          <p:sp>
            <p:nvSpPr>
              <p:cNvPr id="33" name="Oval 32">
                <a:extLst>
                  <a:ext uri="{FF2B5EF4-FFF2-40B4-BE49-F238E27FC236}">
                    <a16:creationId xmlns:a16="http://schemas.microsoft.com/office/drawing/2014/main" id="{EB488B0B-10B9-4FD8-8615-8166411E7C2F}"/>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7BA2BB3E-D423-41DB-A22C-3962ABC3ACED}"/>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sp>
        <p:nvSpPr>
          <p:cNvPr id="36" name="TextBox 35">
            <a:extLst>
              <a:ext uri="{FF2B5EF4-FFF2-40B4-BE49-F238E27FC236}">
                <a16:creationId xmlns:a16="http://schemas.microsoft.com/office/drawing/2014/main" id="{B82458FC-0B57-41CB-89F5-FA88406609D6}"/>
              </a:ext>
            </a:extLst>
          </p:cNvPr>
          <p:cNvSpPr txBox="1"/>
          <p:nvPr/>
        </p:nvSpPr>
        <p:spPr>
          <a:xfrm>
            <a:off x="1424297" y="191887"/>
            <a:ext cx="6056916" cy="707886"/>
          </a:xfrm>
          <a:prstGeom prst="rect">
            <a:avLst/>
          </a:prstGeom>
          <a:noFill/>
        </p:spPr>
        <p:txBody>
          <a:bodyPr wrap="none" rtlCol="0">
            <a:spAutoFit/>
          </a:bodyPr>
          <a:lstStyle/>
          <a:p>
            <a:pPr algn="ctr"/>
            <a:r>
              <a:rPr lang="en-GB" sz="2000" b="1" dirty="0"/>
              <a:t>Convolution: Single channel input – Multiple filters</a:t>
            </a:r>
            <a:br>
              <a:rPr lang="en-GB" sz="2000" b="1" dirty="0"/>
            </a:br>
            <a:r>
              <a:rPr lang="en-GB" sz="2000" b="1" i="1" dirty="0"/>
              <a:t>Multiple feature detection</a:t>
            </a:r>
          </a:p>
        </p:txBody>
      </p:sp>
      <p:sp>
        <p:nvSpPr>
          <p:cNvPr id="37" name="TextBox 36">
            <a:extLst>
              <a:ext uri="{FF2B5EF4-FFF2-40B4-BE49-F238E27FC236}">
                <a16:creationId xmlns:a16="http://schemas.microsoft.com/office/drawing/2014/main" id="{68BDA202-FEDB-4DC5-86E4-CC5F20006145}"/>
              </a:ext>
            </a:extLst>
          </p:cNvPr>
          <p:cNvSpPr txBox="1"/>
          <p:nvPr/>
        </p:nvSpPr>
        <p:spPr>
          <a:xfrm>
            <a:off x="2562495" y="5937337"/>
            <a:ext cx="2068500" cy="923330"/>
          </a:xfrm>
          <a:prstGeom prst="rect">
            <a:avLst/>
          </a:prstGeom>
          <a:noFill/>
        </p:spPr>
        <p:txBody>
          <a:bodyPr wrap="square" rtlCol="0">
            <a:spAutoFit/>
          </a:bodyPr>
          <a:lstStyle/>
          <a:p>
            <a:pPr algn="ctr"/>
            <a:r>
              <a:rPr lang="en-GB" b="1" dirty="0">
                <a:solidFill>
                  <a:srgbClr val="FF0000"/>
                </a:solidFill>
              </a:rPr>
              <a:t>Detects vertical and horizontal edges</a:t>
            </a:r>
          </a:p>
        </p:txBody>
      </p:sp>
    </p:spTree>
    <p:extLst>
      <p:ext uri="{BB962C8B-B14F-4D97-AF65-F5344CB8AC3E}">
        <p14:creationId xmlns:p14="http://schemas.microsoft.com/office/powerpoint/2010/main" val="335022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422A5-FD3D-426C-858E-706DC3649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63" y="1061237"/>
            <a:ext cx="5708875" cy="4977425"/>
          </a:xfrm>
          <a:prstGeom prst="rect">
            <a:avLst/>
          </a:prstGeom>
        </p:spPr>
      </p:pic>
      <p:sp>
        <p:nvSpPr>
          <p:cNvPr id="4" name="TextBox 3">
            <a:extLst>
              <a:ext uri="{FF2B5EF4-FFF2-40B4-BE49-F238E27FC236}">
                <a16:creationId xmlns:a16="http://schemas.microsoft.com/office/drawing/2014/main" id="{A3C2E5D5-B120-432F-AD0A-FD5983C52055}"/>
              </a:ext>
            </a:extLst>
          </p:cNvPr>
          <p:cNvSpPr txBox="1"/>
          <p:nvPr/>
        </p:nvSpPr>
        <p:spPr>
          <a:xfrm>
            <a:off x="3276611" y="335681"/>
            <a:ext cx="5638788" cy="400110"/>
          </a:xfrm>
          <a:prstGeom prst="rect">
            <a:avLst/>
          </a:prstGeom>
          <a:noFill/>
        </p:spPr>
        <p:txBody>
          <a:bodyPr wrap="none" rtlCol="0">
            <a:spAutoFit/>
          </a:bodyPr>
          <a:lstStyle/>
          <a:p>
            <a:pPr algn="ctr"/>
            <a:r>
              <a:rPr lang="en-GB" sz="2000" b="1" dirty="0"/>
              <a:t>Spatial down-sampling using pooling functions</a:t>
            </a:r>
          </a:p>
        </p:txBody>
      </p:sp>
      <p:sp>
        <p:nvSpPr>
          <p:cNvPr id="5" name="Rectangle 4">
            <a:extLst>
              <a:ext uri="{FF2B5EF4-FFF2-40B4-BE49-F238E27FC236}">
                <a16:creationId xmlns:a16="http://schemas.microsoft.com/office/drawing/2014/main" id="{B7A02376-78A5-461A-93AF-C6D20E619A18}"/>
              </a:ext>
            </a:extLst>
          </p:cNvPr>
          <p:cNvSpPr/>
          <p:nvPr/>
        </p:nvSpPr>
        <p:spPr>
          <a:xfrm>
            <a:off x="3130858" y="976545"/>
            <a:ext cx="2743200" cy="57083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3E2289-B0A6-4670-A2F1-3F765253F0BC}"/>
              </a:ext>
            </a:extLst>
          </p:cNvPr>
          <p:cNvSpPr txBox="1"/>
          <p:nvPr/>
        </p:nvSpPr>
        <p:spPr>
          <a:xfrm>
            <a:off x="3511580" y="6020746"/>
            <a:ext cx="1909305" cy="646331"/>
          </a:xfrm>
          <a:prstGeom prst="rect">
            <a:avLst/>
          </a:prstGeom>
          <a:noFill/>
        </p:spPr>
        <p:txBody>
          <a:bodyPr wrap="none" rtlCol="0">
            <a:spAutoFit/>
          </a:bodyPr>
          <a:lstStyle/>
          <a:p>
            <a:pPr algn="ctr"/>
            <a:r>
              <a:rPr lang="en-GB" b="1" dirty="0">
                <a:solidFill>
                  <a:srgbClr val="FF0000"/>
                </a:solidFill>
              </a:rPr>
              <a:t>More common</a:t>
            </a:r>
            <a:br>
              <a:rPr lang="en-GB" b="1" i="1" dirty="0">
                <a:solidFill>
                  <a:srgbClr val="FF0000"/>
                </a:solidFill>
              </a:rPr>
            </a:br>
            <a:r>
              <a:rPr lang="en-GB" b="1" i="1" dirty="0">
                <a:solidFill>
                  <a:srgbClr val="FF0000"/>
                </a:solidFill>
              </a:rPr>
              <a:t>Higher response</a:t>
            </a:r>
          </a:p>
        </p:txBody>
      </p:sp>
    </p:spTree>
    <p:extLst>
      <p:ext uri="{BB962C8B-B14F-4D97-AF65-F5344CB8AC3E}">
        <p14:creationId xmlns:p14="http://schemas.microsoft.com/office/powerpoint/2010/main" val="168881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E37740-F911-4EF4-9B05-983300C34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41" y="1066588"/>
            <a:ext cx="5175719" cy="2160000"/>
          </a:xfrm>
          <a:prstGeom prst="rect">
            <a:avLst/>
          </a:prstGeom>
        </p:spPr>
      </p:pic>
      <p:sp>
        <p:nvSpPr>
          <p:cNvPr id="6" name="TextBox 5">
            <a:extLst>
              <a:ext uri="{FF2B5EF4-FFF2-40B4-BE49-F238E27FC236}">
                <a16:creationId xmlns:a16="http://schemas.microsoft.com/office/drawing/2014/main" id="{B4A03DEB-98C6-4E0F-A517-E6DC5151751D}"/>
              </a:ext>
            </a:extLst>
          </p:cNvPr>
          <p:cNvSpPr txBox="1"/>
          <p:nvPr/>
        </p:nvSpPr>
        <p:spPr>
          <a:xfrm>
            <a:off x="2033285" y="417612"/>
            <a:ext cx="7845353" cy="584775"/>
          </a:xfrm>
          <a:prstGeom prst="rect">
            <a:avLst/>
          </a:prstGeom>
          <a:noFill/>
        </p:spPr>
        <p:txBody>
          <a:bodyPr wrap="none" rtlCol="0">
            <a:spAutoFit/>
          </a:bodyPr>
          <a:lstStyle>
            <a:defPPr>
              <a:defRPr lang="en-US"/>
            </a:defPPr>
            <a:lvl1pPr>
              <a:defRPr sz="3200">
                <a:solidFill>
                  <a:srgbClr val="3366FF"/>
                </a:solidFill>
              </a:defRPr>
            </a:lvl1pPr>
          </a:lstStyle>
          <a:p>
            <a:r>
              <a:rPr lang="en-US" dirty="0"/>
              <a:t>Down sampling through Max</a:t>
            </a:r>
            <a:r>
              <a:rPr lang="en-US" dirty="0">
                <a:solidFill>
                  <a:srgbClr val="008000"/>
                </a:solidFill>
              </a:rPr>
              <a:t>(</a:t>
            </a:r>
            <a:r>
              <a:rPr lang="en-US" dirty="0" err="1">
                <a:solidFill>
                  <a:srgbClr val="008000"/>
                </a:solidFill>
              </a:rPr>
              <a:t>imum</a:t>
            </a:r>
            <a:r>
              <a:rPr lang="en-US" dirty="0">
                <a:solidFill>
                  <a:srgbClr val="008000"/>
                </a:solidFill>
              </a:rPr>
              <a:t>) </a:t>
            </a:r>
            <a:r>
              <a:rPr lang="en-US" dirty="0"/>
              <a:t>pooling</a:t>
            </a:r>
          </a:p>
        </p:txBody>
      </p:sp>
      <p:pic>
        <p:nvPicPr>
          <p:cNvPr id="9" name="Picture 8">
            <a:extLst>
              <a:ext uri="{FF2B5EF4-FFF2-40B4-BE49-F238E27FC236}">
                <a16:creationId xmlns:a16="http://schemas.microsoft.com/office/drawing/2014/main" id="{6410B817-1C59-47F2-B04F-EB0437402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444" y="3778997"/>
            <a:ext cx="1920000" cy="1440000"/>
          </a:xfrm>
          <a:prstGeom prst="rect">
            <a:avLst/>
          </a:prstGeom>
        </p:spPr>
      </p:pic>
      <p:pic>
        <p:nvPicPr>
          <p:cNvPr id="12" name="Picture 11">
            <a:extLst>
              <a:ext uri="{FF2B5EF4-FFF2-40B4-BE49-F238E27FC236}">
                <a16:creationId xmlns:a16="http://schemas.microsoft.com/office/drawing/2014/main" id="{3C6F2494-B660-4E93-947A-F1A5903E5A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4902" y="3778997"/>
            <a:ext cx="1920000" cy="1440000"/>
          </a:xfrm>
          <a:prstGeom prst="rect">
            <a:avLst/>
          </a:prstGeom>
        </p:spPr>
      </p:pic>
      <p:pic>
        <p:nvPicPr>
          <p:cNvPr id="15" name="Picture 14">
            <a:extLst>
              <a:ext uri="{FF2B5EF4-FFF2-40B4-BE49-F238E27FC236}">
                <a16:creationId xmlns:a16="http://schemas.microsoft.com/office/drawing/2014/main" id="{01E2F789-B6F2-4F78-9972-B0B2B690C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444" y="5418000"/>
            <a:ext cx="1920000" cy="1440000"/>
          </a:xfrm>
          <a:prstGeom prst="rect">
            <a:avLst/>
          </a:prstGeom>
        </p:spPr>
      </p:pic>
      <p:pic>
        <p:nvPicPr>
          <p:cNvPr id="18" name="Picture 17">
            <a:extLst>
              <a:ext uri="{FF2B5EF4-FFF2-40B4-BE49-F238E27FC236}">
                <a16:creationId xmlns:a16="http://schemas.microsoft.com/office/drawing/2014/main" id="{48569F73-8EA9-40B9-9C30-DF4F691C75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0444" y="5418000"/>
            <a:ext cx="1920000" cy="1440000"/>
          </a:xfrm>
          <a:prstGeom prst="rect">
            <a:avLst/>
          </a:prstGeom>
        </p:spPr>
      </p:pic>
      <p:pic>
        <p:nvPicPr>
          <p:cNvPr id="21" name="Picture 20">
            <a:extLst>
              <a:ext uri="{FF2B5EF4-FFF2-40B4-BE49-F238E27FC236}">
                <a16:creationId xmlns:a16="http://schemas.microsoft.com/office/drawing/2014/main" id="{39B05813-F191-4A4F-833F-54F6F9FAAD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0200" y="3778997"/>
            <a:ext cx="1920000" cy="1440000"/>
          </a:xfrm>
          <a:prstGeom prst="rect">
            <a:avLst/>
          </a:prstGeom>
        </p:spPr>
      </p:pic>
      <p:pic>
        <p:nvPicPr>
          <p:cNvPr id="24" name="Picture 23">
            <a:extLst>
              <a:ext uri="{FF2B5EF4-FFF2-40B4-BE49-F238E27FC236}">
                <a16:creationId xmlns:a16="http://schemas.microsoft.com/office/drawing/2014/main" id="{BA2A76E4-F525-4FC7-92B9-5EC566588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0200" y="3778997"/>
            <a:ext cx="1920000" cy="1440000"/>
          </a:xfrm>
          <a:prstGeom prst="rect">
            <a:avLst/>
          </a:prstGeom>
        </p:spPr>
      </p:pic>
      <p:pic>
        <p:nvPicPr>
          <p:cNvPr id="27" name="Picture 26">
            <a:extLst>
              <a:ext uri="{FF2B5EF4-FFF2-40B4-BE49-F238E27FC236}">
                <a16:creationId xmlns:a16="http://schemas.microsoft.com/office/drawing/2014/main" id="{06AF5C9B-1688-4190-AB4E-709C6912BD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0200" y="5418000"/>
            <a:ext cx="1920000" cy="1440000"/>
          </a:xfrm>
          <a:prstGeom prst="rect">
            <a:avLst/>
          </a:prstGeom>
        </p:spPr>
      </p:pic>
      <p:pic>
        <p:nvPicPr>
          <p:cNvPr id="30" name="Picture 29">
            <a:extLst>
              <a:ext uri="{FF2B5EF4-FFF2-40B4-BE49-F238E27FC236}">
                <a16:creationId xmlns:a16="http://schemas.microsoft.com/office/drawing/2014/main" id="{F022D81E-96D6-40B5-AA61-704C15BEF5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0200" y="5418000"/>
            <a:ext cx="1920000" cy="1440000"/>
          </a:xfrm>
          <a:prstGeom prst="rect">
            <a:avLst/>
          </a:prstGeom>
        </p:spPr>
      </p:pic>
      <p:sp>
        <p:nvSpPr>
          <p:cNvPr id="31" name="TextBox 30">
            <a:extLst>
              <a:ext uri="{FF2B5EF4-FFF2-40B4-BE49-F238E27FC236}">
                <a16:creationId xmlns:a16="http://schemas.microsoft.com/office/drawing/2014/main" id="{3D83E082-3DFE-4C61-BB93-F063290D0089}"/>
              </a:ext>
            </a:extLst>
          </p:cNvPr>
          <p:cNvSpPr txBox="1"/>
          <p:nvPr/>
        </p:nvSpPr>
        <p:spPr>
          <a:xfrm>
            <a:off x="2124340" y="3221678"/>
            <a:ext cx="1370838"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Input</a:t>
            </a:r>
          </a:p>
          <a:p>
            <a:pPr algn="ctr"/>
            <a:r>
              <a:rPr lang="en-US" dirty="0">
                <a:latin typeface="Times New Roman" panose="02020603050405020304" pitchFamily="18" charset="0"/>
                <a:cs typeface="Times New Roman" panose="02020603050405020304" pitchFamily="18" charset="0"/>
              </a:rPr>
              <a:t>28x28 pixels</a:t>
            </a:r>
            <a:endParaRPr lang="en-GB"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83D81F0-6D7E-42D8-A3C6-781E3DDBA6C3}"/>
              </a:ext>
            </a:extLst>
          </p:cNvPr>
          <p:cNvSpPr txBox="1"/>
          <p:nvPr/>
        </p:nvSpPr>
        <p:spPr>
          <a:xfrm>
            <a:off x="3791178" y="3221677"/>
            <a:ext cx="1909034"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After max-pooling</a:t>
            </a:r>
          </a:p>
          <a:p>
            <a:pPr algn="ctr"/>
            <a:r>
              <a:rPr lang="en-US" dirty="0">
                <a:latin typeface="Times New Roman" panose="02020603050405020304" pitchFamily="18" charset="0"/>
                <a:cs typeface="Times New Roman" panose="02020603050405020304" pitchFamily="18" charset="0"/>
              </a:rPr>
              <a:t>14x14 pixels</a:t>
            </a:r>
            <a:endParaRPr lang="en-GB"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ACD987A3-02E2-4DEE-8DCA-102FA7C746D4}"/>
              </a:ext>
            </a:extLst>
          </p:cNvPr>
          <p:cNvSpPr txBox="1"/>
          <p:nvPr/>
        </p:nvSpPr>
        <p:spPr>
          <a:xfrm>
            <a:off x="6628786" y="3221678"/>
            <a:ext cx="1428546"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Input</a:t>
            </a:r>
          </a:p>
          <a:p>
            <a:pPr algn="ctr"/>
            <a:r>
              <a:rPr lang="en-US" dirty="0">
                <a:latin typeface="Times New Roman" panose="02020603050405020304" pitchFamily="18" charset="0"/>
                <a:cs typeface="Times New Roman" panose="02020603050405020304" pitchFamily="18" charset="0"/>
              </a:rPr>
              <a:t>28x28  pixels</a:t>
            </a:r>
            <a:endParaRPr lang="en-GB"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7980B74-C309-47DA-A323-2CDF1543569E}"/>
              </a:ext>
            </a:extLst>
          </p:cNvPr>
          <p:cNvSpPr txBox="1"/>
          <p:nvPr/>
        </p:nvSpPr>
        <p:spPr>
          <a:xfrm>
            <a:off x="8380934" y="3221677"/>
            <a:ext cx="1909034"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After max-pooling</a:t>
            </a:r>
          </a:p>
          <a:p>
            <a:pPr algn="ctr"/>
            <a:r>
              <a:rPr lang="en-US" dirty="0">
                <a:latin typeface="Times New Roman" panose="02020603050405020304" pitchFamily="18" charset="0"/>
                <a:cs typeface="Times New Roman" panose="02020603050405020304" pitchFamily="18" charset="0"/>
              </a:rPr>
              <a:t>14x14 pixels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45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D0F1F0-907B-4D1A-A40E-21CAA723FA09}"/>
              </a:ext>
            </a:extLst>
          </p:cNvPr>
          <p:cNvGraphicFramePr>
            <a:graphicFrameLocks noGrp="1"/>
          </p:cNvGraphicFramePr>
          <p:nvPr/>
        </p:nvGraphicFramePr>
        <p:xfrm>
          <a:off x="4774830" y="1149346"/>
          <a:ext cx="1115505" cy="1112520"/>
        </p:xfrm>
        <a:graphic>
          <a:graphicData uri="http://schemas.openxmlformats.org/drawingml/2006/table">
            <a:tbl>
              <a:tblPr>
                <a:tableStyleId>{5C22544A-7EE6-4342-B048-85BDC9FD1C3A}</a:tableStyleId>
              </a:tblPr>
              <a:tblGrid>
                <a:gridCol w="371835">
                  <a:extLst>
                    <a:ext uri="{9D8B030D-6E8A-4147-A177-3AD203B41FA5}">
                      <a16:colId xmlns:a16="http://schemas.microsoft.com/office/drawing/2014/main" val="1204162655"/>
                    </a:ext>
                  </a:extLst>
                </a:gridCol>
                <a:gridCol w="371835">
                  <a:extLst>
                    <a:ext uri="{9D8B030D-6E8A-4147-A177-3AD203B41FA5}">
                      <a16:colId xmlns:a16="http://schemas.microsoft.com/office/drawing/2014/main" val="2066218907"/>
                    </a:ext>
                  </a:extLst>
                </a:gridCol>
                <a:gridCol w="371835">
                  <a:extLst>
                    <a:ext uri="{9D8B030D-6E8A-4147-A177-3AD203B41FA5}">
                      <a16:colId xmlns:a16="http://schemas.microsoft.com/office/drawing/2014/main" val="3762184656"/>
                    </a:ext>
                  </a:extLst>
                </a:gridCol>
              </a:tblGrid>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53168766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203070457"/>
                  </a:ext>
                </a:extLst>
              </a:tr>
              <a:tr h="370840">
                <a:tc>
                  <a:txBody>
                    <a:bodyPr/>
                    <a:lstStyle/>
                    <a:p>
                      <a:pPr algn="ctr"/>
                      <a:r>
                        <a:rPr lang="en-GB" sz="1400" b="1" dirty="0">
                          <a:solidFill>
                            <a:schemeClr val="tx1"/>
                          </a:solidFill>
                        </a:rPr>
                        <a:t>0</a:t>
                      </a:r>
                    </a:p>
                  </a:txBody>
                  <a:tcPr anchor="ctr" anchorCtr="1">
                    <a:solidFill>
                      <a:schemeClr val="bg1">
                        <a:lumMod val="85000"/>
                      </a:schemeClr>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tx1"/>
                          </a:solidFill>
                        </a:rPr>
                        <a:t>0</a:t>
                      </a:r>
                    </a:p>
                  </a:txBody>
                  <a:tcPr anchor="ctr" anchorCtr="1">
                    <a:solidFill>
                      <a:schemeClr val="bg1">
                        <a:lumMod val="85000"/>
                      </a:schemeClr>
                    </a:solidFill>
                  </a:tcPr>
                </a:tc>
                <a:extLst>
                  <a:ext uri="{0D108BD9-81ED-4DB2-BD59-A6C34878D82A}">
                    <a16:rowId xmlns:a16="http://schemas.microsoft.com/office/drawing/2014/main" val="1086606706"/>
                  </a:ext>
                </a:extLst>
              </a:tr>
            </a:tbl>
          </a:graphicData>
        </a:graphic>
      </p:graphicFrame>
      <p:sp>
        <p:nvSpPr>
          <p:cNvPr id="2" name="TextBox 1">
            <a:extLst>
              <a:ext uri="{FF2B5EF4-FFF2-40B4-BE49-F238E27FC236}">
                <a16:creationId xmlns:a16="http://schemas.microsoft.com/office/drawing/2014/main" id="{56861533-C1A2-4EE0-A641-6AA616C9FCDA}"/>
              </a:ext>
            </a:extLst>
          </p:cNvPr>
          <p:cNvSpPr txBox="1"/>
          <p:nvPr/>
        </p:nvSpPr>
        <p:spPr>
          <a:xfrm>
            <a:off x="2048413" y="4317385"/>
            <a:ext cx="1711879" cy="954107"/>
          </a:xfrm>
          <a:prstGeom prst="rect">
            <a:avLst/>
          </a:prstGeom>
          <a:noFill/>
        </p:spPr>
        <p:txBody>
          <a:bodyPr wrap="square" rtlCol="0">
            <a:spAutoFit/>
          </a:bodyPr>
          <a:lstStyle/>
          <a:p>
            <a:r>
              <a:rPr lang="en-GB" sz="1400" b="1" dirty="0"/>
              <a:t>Input</a:t>
            </a:r>
            <a:br>
              <a:rPr lang="en-GB" sz="1400" dirty="0"/>
            </a:br>
            <a:r>
              <a:rPr lang="en-GB" sz="1400" dirty="0"/>
              <a:t>Size: [</a:t>
            </a:r>
            <a:r>
              <a:rPr lang="en-GB" sz="1400" i="1" dirty="0"/>
              <a:t>L</a:t>
            </a:r>
            <a:r>
              <a:rPr lang="en-GB" sz="1400" i="1" baseline="-25000" dirty="0"/>
              <a:t>x </a:t>
            </a:r>
            <a:r>
              <a:rPr lang="en-GB" sz="1400" i="1" dirty="0"/>
              <a:t>, L</a:t>
            </a:r>
            <a:r>
              <a:rPr lang="en-GB" sz="1400" i="1" baseline="-25000" dirty="0"/>
              <a:t>y</a:t>
            </a:r>
            <a:r>
              <a:rPr lang="en-GB" sz="1400" dirty="0"/>
              <a:t>] = [8, 8]</a:t>
            </a:r>
          </a:p>
          <a:p>
            <a:r>
              <a:rPr lang="en-GB" sz="1400" dirty="0"/>
              <a:t># Channels: [</a:t>
            </a:r>
            <a:r>
              <a:rPr lang="en-GB" sz="1400" i="1" dirty="0" err="1"/>
              <a:t>n</a:t>
            </a:r>
            <a:r>
              <a:rPr lang="en-GB" sz="1400" i="1" baseline="-25000" dirty="0" err="1"/>
              <a:t>c</a:t>
            </a:r>
            <a:r>
              <a:rPr lang="en-GB" sz="1400" dirty="0"/>
              <a:t>] = 1</a:t>
            </a:r>
          </a:p>
          <a:p>
            <a:r>
              <a:rPr lang="en-GB" sz="1400" dirty="0"/>
              <a:t>Zero padded</a:t>
            </a:r>
          </a:p>
        </p:txBody>
      </p:sp>
      <p:sp>
        <p:nvSpPr>
          <p:cNvPr id="7" name="TextBox 6">
            <a:extLst>
              <a:ext uri="{FF2B5EF4-FFF2-40B4-BE49-F238E27FC236}">
                <a16:creationId xmlns:a16="http://schemas.microsoft.com/office/drawing/2014/main" id="{898F250A-F22D-4E34-8FD8-34F7FFEFD017}"/>
              </a:ext>
            </a:extLst>
          </p:cNvPr>
          <p:cNvSpPr txBox="1"/>
          <p:nvPr/>
        </p:nvSpPr>
        <p:spPr>
          <a:xfrm>
            <a:off x="6506553" y="5715979"/>
            <a:ext cx="2038315" cy="954107"/>
          </a:xfrm>
          <a:prstGeom prst="rect">
            <a:avLst/>
          </a:prstGeom>
          <a:noFill/>
        </p:spPr>
        <p:txBody>
          <a:bodyPr wrap="none" rtlCol="0">
            <a:spAutoFit/>
          </a:bodyPr>
          <a:lstStyle/>
          <a:p>
            <a:r>
              <a:rPr lang="en-GB" sz="1400" b="1" dirty="0"/>
              <a:t>Output</a:t>
            </a:r>
            <a:r>
              <a:rPr lang="en-GB" sz="1400" dirty="0"/>
              <a:t> – </a:t>
            </a:r>
            <a:r>
              <a:rPr lang="en-GB" sz="1400" b="1" i="1" dirty="0"/>
              <a:t>feature layers</a:t>
            </a:r>
          </a:p>
          <a:p>
            <a:r>
              <a:rPr lang="en-GB" sz="1400" dirty="0"/>
              <a:t># Feature layers = </a:t>
            </a:r>
            <a:r>
              <a:rPr lang="en-GB" sz="1400" i="1" dirty="0" err="1"/>
              <a:t>n</a:t>
            </a:r>
            <a:r>
              <a:rPr lang="en-GB" sz="1400" i="1" baseline="-25000" dirty="0" err="1"/>
              <a:t>f</a:t>
            </a:r>
            <a:r>
              <a:rPr lang="en-GB" sz="1400" dirty="0"/>
              <a:t> = </a:t>
            </a:r>
            <a:r>
              <a:rPr lang="en-GB" sz="1400" b="1" dirty="0">
                <a:solidFill>
                  <a:srgbClr val="FF0000"/>
                </a:solidFill>
              </a:rPr>
              <a:t>2</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[8, 8]</a:t>
            </a:r>
          </a:p>
          <a:p>
            <a:r>
              <a:rPr lang="en-GB" sz="1400" dirty="0"/>
              <a:t># Channels / feature = 1</a:t>
            </a:r>
          </a:p>
        </p:txBody>
      </p:sp>
      <p:sp>
        <p:nvSpPr>
          <p:cNvPr id="8" name="TextBox 7">
            <a:extLst>
              <a:ext uri="{FF2B5EF4-FFF2-40B4-BE49-F238E27FC236}">
                <a16:creationId xmlns:a16="http://schemas.microsoft.com/office/drawing/2014/main" id="{AFF35C12-CA2D-442A-8643-DA384917A058}"/>
              </a:ext>
            </a:extLst>
          </p:cNvPr>
          <p:cNvSpPr txBox="1"/>
          <p:nvPr/>
        </p:nvSpPr>
        <p:spPr>
          <a:xfrm>
            <a:off x="4577611" y="5069647"/>
            <a:ext cx="1779077" cy="1600438"/>
          </a:xfrm>
          <a:prstGeom prst="rect">
            <a:avLst/>
          </a:prstGeom>
          <a:noFill/>
        </p:spPr>
        <p:txBody>
          <a:bodyPr wrap="none" rtlCol="0">
            <a:spAutoFit/>
          </a:bodyPr>
          <a:lstStyle/>
          <a:p>
            <a:r>
              <a:rPr lang="en-GB" sz="1400" b="1" dirty="0"/>
              <a:t>Filter kernels</a:t>
            </a:r>
            <a:br>
              <a:rPr lang="en-GB" sz="1400" dirty="0"/>
            </a:br>
            <a:r>
              <a:rPr lang="en-GB" sz="1400" dirty="0"/>
              <a:t># Filters = </a:t>
            </a:r>
            <a:r>
              <a:rPr lang="en-GB" sz="1400" i="1" dirty="0" err="1"/>
              <a:t>n</a:t>
            </a:r>
            <a:r>
              <a:rPr lang="en-GB" sz="1400" i="1" baseline="-25000" dirty="0" err="1"/>
              <a:t>f</a:t>
            </a:r>
            <a:r>
              <a:rPr lang="en-GB" sz="1400" dirty="0"/>
              <a:t> = </a:t>
            </a:r>
            <a:r>
              <a:rPr lang="en-GB" sz="1400" b="1" dirty="0">
                <a:solidFill>
                  <a:srgbClr val="FF0000"/>
                </a:solidFill>
              </a:rPr>
              <a:t>2</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[3, 3]</a:t>
            </a:r>
          </a:p>
          <a:p>
            <a:r>
              <a:rPr lang="en-GB" sz="1400" dirty="0"/>
              <a:t>Filter depth = </a:t>
            </a:r>
            <a:r>
              <a:rPr lang="en-GB" sz="1400" i="1" dirty="0" err="1"/>
              <a:t>n</a:t>
            </a:r>
            <a:r>
              <a:rPr lang="en-GB" sz="1400" i="1" baseline="-25000" dirty="0" err="1"/>
              <a:t>c</a:t>
            </a:r>
            <a:r>
              <a:rPr lang="en-GB" sz="1400" dirty="0"/>
              <a:t> = 1</a:t>
            </a:r>
          </a:p>
          <a:p>
            <a:r>
              <a:rPr lang="en-GB" sz="1400" dirty="0"/>
              <a:t>Filter bias = </a:t>
            </a:r>
            <a:r>
              <a:rPr lang="en-GB" sz="1400" i="1" dirty="0"/>
              <a:t>b</a:t>
            </a:r>
            <a:r>
              <a:rPr lang="en-GB" sz="1400" dirty="0"/>
              <a:t> = 0</a:t>
            </a:r>
          </a:p>
          <a:p>
            <a:r>
              <a:rPr lang="en-GB" sz="1400" dirty="0"/>
              <a:t># Filter weights = 10</a:t>
            </a:r>
          </a:p>
          <a:p>
            <a:r>
              <a:rPr lang="en-GB" sz="1400" dirty="0"/>
              <a:t>Stride: [</a:t>
            </a:r>
            <a:r>
              <a:rPr lang="en-GB" sz="1400" i="1" dirty="0" err="1"/>
              <a:t>s</a:t>
            </a:r>
            <a:r>
              <a:rPr lang="en-GB" sz="1400" i="1" baseline="-25000" dirty="0" err="1"/>
              <a:t>x</a:t>
            </a:r>
            <a:r>
              <a:rPr lang="en-GB" sz="1400" i="1" baseline="-25000" dirty="0"/>
              <a:t> </a:t>
            </a:r>
            <a:r>
              <a:rPr lang="en-GB" sz="1400" i="1" dirty="0"/>
              <a:t>, </a:t>
            </a:r>
            <a:r>
              <a:rPr lang="en-GB" sz="1400" i="1" dirty="0" err="1"/>
              <a:t>s</a:t>
            </a:r>
            <a:r>
              <a:rPr lang="en-GB" sz="1400" i="1" baseline="-25000" dirty="0" err="1"/>
              <a:t>y</a:t>
            </a:r>
            <a:r>
              <a:rPr lang="en-GB" sz="1400" dirty="0"/>
              <a:t>] = [1, 1]</a:t>
            </a:r>
          </a:p>
        </p:txBody>
      </p:sp>
      <p:sp>
        <p:nvSpPr>
          <p:cNvPr id="9" name="TextBox 8">
            <a:extLst>
              <a:ext uri="{FF2B5EF4-FFF2-40B4-BE49-F238E27FC236}">
                <a16:creationId xmlns:a16="http://schemas.microsoft.com/office/drawing/2014/main" id="{A66528D2-E7B4-490A-AA50-CDE8B55BBC79}"/>
              </a:ext>
            </a:extLst>
          </p:cNvPr>
          <p:cNvSpPr txBox="1"/>
          <p:nvPr/>
        </p:nvSpPr>
        <p:spPr>
          <a:xfrm>
            <a:off x="1708641" y="1411870"/>
            <a:ext cx="2391425" cy="523220"/>
          </a:xfrm>
          <a:prstGeom prst="rect">
            <a:avLst/>
          </a:prstGeom>
          <a:noFill/>
        </p:spPr>
        <p:txBody>
          <a:bodyPr wrap="none" rtlCol="0">
            <a:spAutoFit/>
          </a:bodyPr>
          <a:lstStyle/>
          <a:p>
            <a:pPr algn="ctr"/>
            <a:r>
              <a:rPr lang="en-GB" sz="1400" b="1" i="1" dirty="0"/>
              <a:t>Image or feature layer from</a:t>
            </a:r>
            <a:br>
              <a:rPr lang="en-GB" sz="1400" b="1" i="1" dirty="0"/>
            </a:br>
            <a:r>
              <a:rPr lang="en-GB" sz="1400" b="1" i="1" dirty="0"/>
              <a:t>previous convolution block</a:t>
            </a:r>
            <a:endParaRPr lang="en-GB" sz="1400" dirty="0"/>
          </a:p>
        </p:txBody>
      </p:sp>
      <p:cxnSp>
        <p:nvCxnSpPr>
          <p:cNvPr id="11" name="Straight Arrow Connector 10">
            <a:extLst>
              <a:ext uri="{FF2B5EF4-FFF2-40B4-BE49-F238E27FC236}">
                <a16:creationId xmlns:a16="http://schemas.microsoft.com/office/drawing/2014/main" id="{1E903BBC-8E57-4C77-A96C-4106E8C63052}"/>
              </a:ext>
            </a:extLst>
          </p:cNvPr>
          <p:cNvCxnSpPr/>
          <p:nvPr/>
        </p:nvCxnSpPr>
        <p:spPr>
          <a:xfrm>
            <a:off x="5945217" y="1697723"/>
            <a:ext cx="360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aphicFrame>
        <p:nvGraphicFramePr>
          <p:cNvPr id="12" name="Table 11">
            <a:extLst>
              <a:ext uri="{FF2B5EF4-FFF2-40B4-BE49-F238E27FC236}">
                <a16:creationId xmlns:a16="http://schemas.microsoft.com/office/drawing/2014/main" id="{5A92EB0D-693F-4913-B1F2-DE043E19C4B8}"/>
              </a:ext>
            </a:extLst>
          </p:cNvPr>
          <p:cNvGraphicFramePr>
            <a:graphicFrameLocks noGrp="1"/>
          </p:cNvGraphicFramePr>
          <p:nvPr/>
        </p:nvGraphicFramePr>
        <p:xfrm>
          <a:off x="4774636" y="3753959"/>
          <a:ext cx="1115505" cy="1112520"/>
        </p:xfrm>
        <a:graphic>
          <a:graphicData uri="http://schemas.openxmlformats.org/drawingml/2006/table">
            <a:tbl>
              <a:tblPr>
                <a:tableStyleId>{5C22544A-7EE6-4342-B048-85BDC9FD1C3A}</a:tableStyleId>
              </a:tblPr>
              <a:tblGrid>
                <a:gridCol w="371835">
                  <a:extLst>
                    <a:ext uri="{9D8B030D-6E8A-4147-A177-3AD203B41FA5}">
                      <a16:colId xmlns:a16="http://schemas.microsoft.com/office/drawing/2014/main" val="1204162655"/>
                    </a:ext>
                  </a:extLst>
                </a:gridCol>
                <a:gridCol w="371835">
                  <a:extLst>
                    <a:ext uri="{9D8B030D-6E8A-4147-A177-3AD203B41FA5}">
                      <a16:colId xmlns:a16="http://schemas.microsoft.com/office/drawing/2014/main" val="2066218907"/>
                    </a:ext>
                  </a:extLst>
                </a:gridCol>
                <a:gridCol w="371835">
                  <a:extLst>
                    <a:ext uri="{9D8B030D-6E8A-4147-A177-3AD203B41FA5}">
                      <a16:colId xmlns:a16="http://schemas.microsoft.com/office/drawing/2014/main" val="3762184656"/>
                    </a:ext>
                  </a:extLst>
                </a:gridCol>
              </a:tblGrid>
              <a:tr h="370840">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extLst>
                  <a:ext uri="{0D108BD9-81ED-4DB2-BD59-A6C34878D82A}">
                    <a16:rowId xmlns:a16="http://schemas.microsoft.com/office/drawing/2014/main" val="1531687667"/>
                  </a:ext>
                </a:extLst>
              </a:tr>
              <a:tr h="370840">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bg1"/>
                          </a:solidFill>
                        </a:rPr>
                        <a:t>1</a:t>
                      </a:r>
                    </a:p>
                  </a:txBody>
                  <a:tcPr anchor="ctr" anchorCtr="1">
                    <a:solidFill>
                      <a:schemeClr val="tx1"/>
                    </a:solidFill>
                  </a:tcPr>
                </a:tc>
                <a:tc>
                  <a:txBody>
                    <a:bodyPr/>
                    <a:lstStyle/>
                    <a:p>
                      <a:pPr algn="ctr"/>
                      <a:r>
                        <a:rPr lang="en-GB" sz="1400" b="1" dirty="0">
                          <a:solidFill>
                            <a:schemeClr val="bg1"/>
                          </a:solidFill>
                        </a:rPr>
                        <a:t>1</a:t>
                      </a:r>
                    </a:p>
                  </a:txBody>
                  <a:tcPr anchor="ctr" anchorCtr="1">
                    <a:solidFill>
                      <a:schemeClr val="tx1"/>
                    </a:solidFill>
                  </a:tcPr>
                </a:tc>
                <a:extLst>
                  <a:ext uri="{0D108BD9-81ED-4DB2-BD59-A6C34878D82A}">
                    <a16:rowId xmlns:a16="http://schemas.microsoft.com/office/drawing/2014/main" val="203070457"/>
                  </a:ext>
                </a:extLst>
              </a:tr>
              <a:tr h="370840">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tc>
                  <a:txBody>
                    <a:bodyPr/>
                    <a:lstStyle/>
                    <a:p>
                      <a:pPr algn="ctr"/>
                      <a:r>
                        <a:rPr lang="en-GB" sz="1400" b="1" dirty="0"/>
                        <a:t>0</a:t>
                      </a:r>
                    </a:p>
                  </a:txBody>
                  <a:tcPr anchor="ctr" anchorCtr="1">
                    <a:solidFill>
                      <a:schemeClr val="bg1">
                        <a:lumMod val="85000"/>
                      </a:schemeClr>
                    </a:solidFill>
                  </a:tcPr>
                </a:tc>
                <a:extLst>
                  <a:ext uri="{0D108BD9-81ED-4DB2-BD59-A6C34878D82A}">
                    <a16:rowId xmlns:a16="http://schemas.microsoft.com/office/drawing/2014/main" val="1086606706"/>
                  </a:ext>
                </a:extLst>
              </a:tr>
            </a:tbl>
          </a:graphicData>
        </a:graphic>
      </p:graphicFrame>
      <p:pic>
        <p:nvPicPr>
          <p:cNvPr id="18" name="Picture 17">
            <a:extLst>
              <a:ext uri="{FF2B5EF4-FFF2-40B4-BE49-F238E27FC236}">
                <a16:creationId xmlns:a16="http://schemas.microsoft.com/office/drawing/2014/main" id="{D914D634-D6FE-4478-9A95-1C936F603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713" y="1983738"/>
            <a:ext cx="2175283" cy="2163743"/>
          </a:xfrm>
          <a:prstGeom prst="rect">
            <a:avLst/>
          </a:prstGeom>
        </p:spPr>
      </p:pic>
      <p:cxnSp>
        <p:nvCxnSpPr>
          <p:cNvPr id="19" name="Straight Arrow Connector 18">
            <a:extLst>
              <a:ext uri="{FF2B5EF4-FFF2-40B4-BE49-F238E27FC236}">
                <a16:creationId xmlns:a16="http://schemas.microsoft.com/office/drawing/2014/main" id="{6EDA1A51-FB83-42E1-806A-38B493A6CC1E}"/>
              </a:ext>
            </a:extLst>
          </p:cNvPr>
          <p:cNvCxnSpPr/>
          <p:nvPr/>
        </p:nvCxnSpPr>
        <p:spPr>
          <a:xfrm>
            <a:off x="5936339" y="4310216"/>
            <a:ext cx="360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F895234E-98F6-40EA-B0E1-9EC794A8B205}"/>
              </a:ext>
            </a:extLst>
          </p:cNvPr>
          <p:cNvSpPr txBox="1"/>
          <p:nvPr/>
        </p:nvSpPr>
        <p:spPr>
          <a:xfrm>
            <a:off x="4942489" y="841570"/>
            <a:ext cx="796757" cy="307777"/>
          </a:xfrm>
          <a:prstGeom prst="rect">
            <a:avLst/>
          </a:prstGeom>
          <a:noFill/>
        </p:spPr>
        <p:txBody>
          <a:bodyPr wrap="none" rtlCol="0">
            <a:spAutoFit/>
          </a:bodyPr>
          <a:lstStyle/>
          <a:p>
            <a:pPr algn="ctr"/>
            <a:r>
              <a:rPr lang="en-GB" sz="1400" b="1" dirty="0"/>
              <a:t>Filter: 1</a:t>
            </a:r>
          </a:p>
        </p:txBody>
      </p:sp>
      <p:sp>
        <p:nvSpPr>
          <p:cNvPr id="21" name="TextBox 20">
            <a:extLst>
              <a:ext uri="{FF2B5EF4-FFF2-40B4-BE49-F238E27FC236}">
                <a16:creationId xmlns:a16="http://schemas.microsoft.com/office/drawing/2014/main" id="{2A833DAA-98AA-4F9B-9825-90A24CD180B2}"/>
              </a:ext>
            </a:extLst>
          </p:cNvPr>
          <p:cNvSpPr txBox="1"/>
          <p:nvPr/>
        </p:nvSpPr>
        <p:spPr>
          <a:xfrm>
            <a:off x="4934010" y="3446183"/>
            <a:ext cx="796757" cy="307777"/>
          </a:xfrm>
          <a:prstGeom prst="rect">
            <a:avLst/>
          </a:prstGeom>
          <a:noFill/>
        </p:spPr>
        <p:txBody>
          <a:bodyPr wrap="none" rtlCol="0">
            <a:spAutoFit/>
          </a:bodyPr>
          <a:lstStyle/>
          <a:p>
            <a:pPr algn="ctr"/>
            <a:r>
              <a:rPr lang="en-GB" sz="1400" b="1" dirty="0"/>
              <a:t>Filter: 2</a:t>
            </a:r>
          </a:p>
        </p:txBody>
      </p:sp>
      <p:grpSp>
        <p:nvGrpSpPr>
          <p:cNvPr id="35" name="Group 34">
            <a:extLst>
              <a:ext uri="{FF2B5EF4-FFF2-40B4-BE49-F238E27FC236}">
                <a16:creationId xmlns:a16="http://schemas.microsoft.com/office/drawing/2014/main" id="{9CF6E021-2FB9-4484-930C-8EFC4AA1547F}"/>
              </a:ext>
            </a:extLst>
          </p:cNvPr>
          <p:cNvGrpSpPr/>
          <p:nvPr/>
        </p:nvGrpSpPr>
        <p:grpSpPr>
          <a:xfrm>
            <a:off x="4054128" y="1536330"/>
            <a:ext cx="658362" cy="2949705"/>
            <a:chOff x="3231470" y="1536329"/>
            <a:chExt cx="658362" cy="2949705"/>
          </a:xfrm>
        </p:grpSpPr>
        <p:grpSp>
          <p:nvGrpSpPr>
            <p:cNvPr id="28" name="Group 27">
              <a:extLst>
                <a:ext uri="{FF2B5EF4-FFF2-40B4-BE49-F238E27FC236}">
                  <a16:creationId xmlns:a16="http://schemas.microsoft.com/office/drawing/2014/main" id="{B80B55CD-63EC-4D79-B43B-CB12C4D0AF95}"/>
                </a:ext>
              </a:extLst>
            </p:cNvPr>
            <p:cNvGrpSpPr/>
            <p:nvPr/>
          </p:nvGrpSpPr>
          <p:grpSpPr>
            <a:xfrm>
              <a:off x="3231470" y="1697723"/>
              <a:ext cx="658362" cy="2612493"/>
              <a:chOff x="3231470" y="1697723"/>
              <a:chExt cx="658362" cy="2612493"/>
            </a:xfrm>
          </p:grpSpPr>
          <p:grpSp>
            <p:nvGrpSpPr>
              <p:cNvPr id="27" name="Group 26">
                <a:extLst>
                  <a:ext uri="{FF2B5EF4-FFF2-40B4-BE49-F238E27FC236}">
                    <a16:creationId xmlns:a16="http://schemas.microsoft.com/office/drawing/2014/main" id="{FD7806FC-CB28-4889-866E-31BEA27E401D}"/>
                  </a:ext>
                </a:extLst>
              </p:cNvPr>
              <p:cNvGrpSpPr/>
              <p:nvPr/>
            </p:nvGrpSpPr>
            <p:grpSpPr>
              <a:xfrm>
                <a:off x="3231470" y="1697723"/>
                <a:ext cx="649677" cy="2612493"/>
                <a:chOff x="3284738" y="1697723"/>
                <a:chExt cx="649677" cy="2612493"/>
              </a:xfrm>
            </p:grpSpPr>
            <p:cxnSp>
              <p:nvCxnSpPr>
                <p:cNvPr id="6" name="Straight Connector 5">
                  <a:extLst>
                    <a:ext uri="{FF2B5EF4-FFF2-40B4-BE49-F238E27FC236}">
                      <a16:creationId xmlns:a16="http://schemas.microsoft.com/office/drawing/2014/main" id="{AA974E47-B4B0-4EEE-AB6E-2FFE5DCE9187}"/>
                    </a:ext>
                  </a:extLst>
                </p:cNvPr>
                <p:cNvCxnSpPr/>
                <p:nvPr/>
              </p:nvCxnSpPr>
              <p:spPr>
                <a:xfrm>
                  <a:off x="3284738" y="3068598"/>
                  <a:ext cx="16867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7708411E-0D23-4633-B67D-93EAEA1926CD}"/>
                    </a:ext>
                  </a:extLst>
                </p:cNvPr>
                <p:cNvCxnSpPr/>
                <p:nvPr/>
              </p:nvCxnSpPr>
              <p:spPr>
                <a:xfrm>
                  <a:off x="3453414" y="1697723"/>
                  <a:ext cx="0" cy="261249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C4A9C4D-B874-4192-BC12-8C5B4A9B7387}"/>
                    </a:ext>
                  </a:extLst>
                </p:cNvPr>
                <p:cNvCxnSpPr>
                  <a:cxnSpLocks/>
                </p:cNvCxnSpPr>
                <p:nvPr/>
              </p:nvCxnSpPr>
              <p:spPr>
                <a:xfrm>
                  <a:off x="3444535" y="1705606"/>
                  <a:ext cx="4898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cxnSp>
            <p:nvCxnSpPr>
              <p:cNvPr id="26" name="Straight Arrow Connector 25">
                <a:extLst>
                  <a:ext uri="{FF2B5EF4-FFF2-40B4-BE49-F238E27FC236}">
                    <a16:creationId xmlns:a16="http://schemas.microsoft.com/office/drawing/2014/main" id="{C2C9D5DF-EE31-4A9A-99B9-36EF12B5050B}"/>
                  </a:ext>
                </a:extLst>
              </p:cNvPr>
              <p:cNvCxnSpPr/>
              <p:nvPr/>
            </p:nvCxnSpPr>
            <p:spPr>
              <a:xfrm>
                <a:off x="3399952" y="4310216"/>
                <a:ext cx="4898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CFD7683D-C06C-469E-B994-5060EE16234E}"/>
                </a:ext>
              </a:extLst>
            </p:cNvPr>
            <p:cNvGrpSpPr/>
            <p:nvPr/>
          </p:nvGrpSpPr>
          <p:grpSpPr>
            <a:xfrm>
              <a:off x="3470137" y="4147480"/>
              <a:ext cx="298480" cy="338554"/>
              <a:chOff x="2743542" y="783085"/>
              <a:chExt cx="298480" cy="338554"/>
            </a:xfrm>
          </p:grpSpPr>
          <p:sp>
            <p:nvSpPr>
              <p:cNvPr id="29" name="Oval 28">
                <a:extLst>
                  <a:ext uri="{FF2B5EF4-FFF2-40B4-BE49-F238E27FC236}">
                    <a16:creationId xmlns:a16="http://schemas.microsoft.com/office/drawing/2014/main" id="{F1D22819-ECB2-4765-9905-622A68FF17F9}"/>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260DF31-53DE-40C2-8275-83794E0DBB39}"/>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nvGrpSpPr>
            <p:cNvPr id="32" name="Group 31">
              <a:extLst>
                <a:ext uri="{FF2B5EF4-FFF2-40B4-BE49-F238E27FC236}">
                  <a16:creationId xmlns:a16="http://schemas.microsoft.com/office/drawing/2014/main" id="{C6C40A51-1DE7-4CEE-82BF-AB301259DBB8}"/>
                </a:ext>
              </a:extLst>
            </p:cNvPr>
            <p:cNvGrpSpPr/>
            <p:nvPr/>
          </p:nvGrpSpPr>
          <p:grpSpPr>
            <a:xfrm>
              <a:off x="3470137" y="1536329"/>
              <a:ext cx="298480" cy="338554"/>
              <a:chOff x="2743542" y="783085"/>
              <a:chExt cx="298480" cy="338554"/>
            </a:xfrm>
          </p:grpSpPr>
          <p:sp>
            <p:nvSpPr>
              <p:cNvPr id="33" name="Oval 32">
                <a:extLst>
                  <a:ext uri="{FF2B5EF4-FFF2-40B4-BE49-F238E27FC236}">
                    <a16:creationId xmlns:a16="http://schemas.microsoft.com/office/drawing/2014/main" id="{EB488B0B-10B9-4FD8-8615-8166411E7C2F}"/>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7BA2BB3E-D423-41DB-A22C-3962ABC3ACED}"/>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grpSp>
        <p:nvGrpSpPr>
          <p:cNvPr id="39" name="Group 38">
            <a:extLst>
              <a:ext uri="{FF2B5EF4-FFF2-40B4-BE49-F238E27FC236}">
                <a16:creationId xmlns:a16="http://schemas.microsoft.com/office/drawing/2014/main" id="{86AA823F-2C30-4C70-8B3E-C43F05DEBE31}"/>
              </a:ext>
            </a:extLst>
          </p:cNvPr>
          <p:cNvGrpSpPr/>
          <p:nvPr/>
        </p:nvGrpSpPr>
        <p:grpSpPr>
          <a:xfrm>
            <a:off x="6379013" y="314909"/>
            <a:ext cx="4059676" cy="5111580"/>
            <a:chOff x="4855013" y="314909"/>
            <a:chExt cx="4059676" cy="5111580"/>
          </a:xfrm>
        </p:grpSpPr>
        <p:sp>
          <p:nvSpPr>
            <p:cNvPr id="3" name="TextBox 2">
              <a:extLst>
                <a:ext uri="{FF2B5EF4-FFF2-40B4-BE49-F238E27FC236}">
                  <a16:creationId xmlns:a16="http://schemas.microsoft.com/office/drawing/2014/main" id="{80C5F5F8-4691-4090-8BC7-8238A93F7E6F}"/>
                </a:ext>
              </a:extLst>
            </p:cNvPr>
            <p:cNvSpPr txBox="1"/>
            <p:nvPr/>
          </p:nvSpPr>
          <p:spPr>
            <a:xfrm>
              <a:off x="5142049" y="314909"/>
              <a:ext cx="1601209" cy="307777"/>
            </a:xfrm>
            <a:prstGeom prst="rect">
              <a:avLst/>
            </a:prstGeom>
            <a:noFill/>
          </p:spPr>
          <p:txBody>
            <a:bodyPr wrap="none" rtlCol="0">
              <a:spAutoFit/>
            </a:bodyPr>
            <a:lstStyle/>
            <a:p>
              <a:pPr algn="ctr"/>
              <a:r>
                <a:rPr lang="en-GB" sz="1400" b="1" dirty="0"/>
                <a:t>Feature layer: 1/2</a:t>
              </a:r>
            </a:p>
          </p:txBody>
        </p:sp>
        <p:pic>
          <p:nvPicPr>
            <p:cNvPr id="13" name="Picture 12">
              <a:extLst>
                <a:ext uri="{FF2B5EF4-FFF2-40B4-BE49-F238E27FC236}">
                  <a16:creationId xmlns:a16="http://schemas.microsoft.com/office/drawing/2014/main" id="{172E2AF0-9C09-4488-AA42-28C20797D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13" y="629474"/>
              <a:ext cx="2175283" cy="2152264"/>
            </a:xfrm>
            <a:prstGeom prst="rect">
              <a:avLst/>
            </a:prstGeom>
          </p:spPr>
        </p:pic>
        <p:pic>
          <p:nvPicPr>
            <p:cNvPr id="15" name="Picture 14">
              <a:extLst>
                <a:ext uri="{FF2B5EF4-FFF2-40B4-BE49-F238E27FC236}">
                  <a16:creationId xmlns:a16="http://schemas.microsoft.com/office/drawing/2014/main" id="{7B7C4F59-A168-4EDB-A323-2027E4328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13" y="3257007"/>
              <a:ext cx="2175283" cy="2169482"/>
            </a:xfrm>
            <a:prstGeom prst="rect">
              <a:avLst/>
            </a:prstGeom>
          </p:spPr>
        </p:pic>
        <p:sp>
          <p:nvSpPr>
            <p:cNvPr id="16" name="TextBox 15">
              <a:extLst>
                <a:ext uri="{FF2B5EF4-FFF2-40B4-BE49-F238E27FC236}">
                  <a16:creationId xmlns:a16="http://schemas.microsoft.com/office/drawing/2014/main" id="{29C016CE-C284-4E0E-879C-BD38CC9748BC}"/>
                </a:ext>
              </a:extLst>
            </p:cNvPr>
            <p:cNvSpPr txBox="1"/>
            <p:nvPr/>
          </p:nvSpPr>
          <p:spPr>
            <a:xfrm>
              <a:off x="5122332" y="2941344"/>
              <a:ext cx="1601209" cy="307777"/>
            </a:xfrm>
            <a:prstGeom prst="rect">
              <a:avLst/>
            </a:prstGeom>
            <a:noFill/>
          </p:spPr>
          <p:txBody>
            <a:bodyPr wrap="none" rtlCol="0">
              <a:spAutoFit/>
            </a:bodyPr>
            <a:lstStyle/>
            <a:p>
              <a:pPr algn="ctr"/>
              <a:r>
                <a:rPr lang="en-GB" sz="1400" b="1" dirty="0"/>
                <a:t>Feature layer: 2/2</a:t>
              </a:r>
            </a:p>
          </p:txBody>
        </p:sp>
        <p:grpSp>
          <p:nvGrpSpPr>
            <p:cNvPr id="38" name="Group 37">
              <a:extLst>
                <a:ext uri="{FF2B5EF4-FFF2-40B4-BE49-F238E27FC236}">
                  <a16:creationId xmlns:a16="http://schemas.microsoft.com/office/drawing/2014/main" id="{43B43E48-817D-442A-9B74-555C7BCD1EA5}"/>
                </a:ext>
              </a:extLst>
            </p:cNvPr>
            <p:cNvGrpSpPr/>
            <p:nvPr/>
          </p:nvGrpSpPr>
          <p:grpSpPr>
            <a:xfrm>
              <a:off x="7059363" y="622686"/>
              <a:ext cx="1855326" cy="4579613"/>
              <a:chOff x="7059363" y="622686"/>
              <a:chExt cx="1855326" cy="4579613"/>
            </a:xfrm>
          </p:grpSpPr>
          <p:pic>
            <p:nvPicPr>
              <p:cNvPr id="10" name="Picture 9">
                <a:extLst>
                  <a:ext uri="{FF2B5EF4-FFF2-40B4-BE49-F238E27FC236}">
                    <a16:creationId xmlns:a16="http://schemas.microsoft.com/office/drawing/2014/main" id="{32260A88-BE86-41E0-B1D8-1AAFD0FB0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279" y="3668017"/>
                <a:ext cx="1376435" cy="1351709"/>
              </a:xfrm>
              <a:prstGeom prst="rect">
                <a:avLst/>
              </a:prstGeom>
            </p:spPr>
          </p:pic>
          <p:pic>
            <p:nvPicPr>
              <p:cNvPr id="22" name="Picture 21">
                <a:extLst>
                  <a:ext uri="{FF2B5EF4-FFF2-40B4-BE49-F238E27FC236}">
                    <a16:creationId xmlns:a16="http://schemas.microsoft.com/office/drawing/2014/main" id="{A9BBA715-3D85-4D9C-B437-9D8AD39E1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279" y="1039624"/>
                <a:ext cx="1376435" cy="1393119"/>
              </a:xfrm>
              <a:prstGeom prst="rect">
                <a:avLst/>
              </a:prstGeom>
            </p:spPr>
          </p:pic>
          <p:cxnSp>
            <p:nvCxnSpPr>
              <p:cNvPr id="36" name="Straight Arrow Connector 35">
                <a:extLst>
                  <a:ext uri="{FF2B5EF4-FFF2-40B4-BE49-F238E27FC236}">
                    <a16:creationId xmlns:a16="http://schemas.microsoft.com/office/drawing/2014/main" id="{BA0D66D1-7211-4C0C-B502-2FD2900D432A}"/>
                  </a:ext>
                </a:extLst>
              </p:cNvPr>
              <p:cNvCxnSpPr/>
              <p:nvPr/>
            </p:nvCxnSpPr>
            <p:spPr>
              <a:xfrm>
                <a:off x="7059363" y="1713116"/>
                <a:ext cx="144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C82610C5-4CE2-42B8-8F58-7AE618B2DDC7}"/>
                  </a:ext>
                </a:extLst>
              </p:cNvPr>
              <p:cNvCxnSpPr/>
              <p:nvPr/>
            </p:nvCxnSpPr>
            <p:spPr>
              <a:xfrm>
                <a:off x="7059363" y="4342954"/>
                <a:ext cx="144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8DB043C3-CA1A-4646-BFBA-D91B2931C2B3}"/>
                  </a:ext>
                </a:extLst>
              </p:cNvPr>
              <p:cNvSpPr/>
              <p:nvPr/>
            </p:nvSpPr>
            <p:spPr>
              <a:xfrm>
                <a:off x="7229753" y="622686"/>
                <a:ext cx="1684936" cy="45796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07D2C6D-1F6C-4CFC-9733-21C87C495DC9}"/>
                  </a:ext>
                </a:extLst>
              </p:cNvPr>
              <p:cNvSpPr txBox="1"/>
              <p:nvPr/>
            </p:nvSpPr>
            <p:spPr>
              <a:xfrm>
                <a:off x="7341183" y="629474"/>
                <a:ext cx="1444626" cy="369332"/>
              </a:xfrm>
              <a:prstGeom prst="rect">
                <a:avLst/>
              </a:prstGeom>
              <a:noFill/>
            </p:spPr>
            <p:txBody>
              <a:bodyPr wrap="none" rtlCol="0">
                <a:spAutoFit/>
              </a:bodyPr>
              <a:lstStyle/>
              <a:p>
                <a:pPr algn="ctr"/>
                <a:r>
                  <a:rPr lang="en-GB" b="1" dirty="0">
                    <a:solidFill>
                      <a:srgbClr val="FF0000"/>
                    </a:solidFill>
                  </a:rPr>
                  <a:t>Max pooling</a:t>
                </a:r>
              </a:p>
            </p:txBody>
          </p:sp>
        </p:grpSp>
      </p:grpSp>
      <p:sp>
        <p:nvSpPr>
          <p:cNvPr id="40" name="TextBox 39">
            <a:extLst>
              <a:ext uri="{FF2B5EF4-FFF2-40B4-BE49-F238E27FC236}">
                <a16:creationId xmlns:a16="http://schemas.microsoft.com/office/drawing/2014/main" id="{8F5C9196-FC93-4895-8364-8C91A91AA34C}"/>
              </a:ext>
            </a:extLst>
          </p:cNvPr>
          <p:cNvSpPr txBox="1"/>
          <p:nvPr/>
        </p:nvSpPr>
        <p:spPr>
          <a:xfrm>
            <a:off x="2109999" y="241493"/>
            <a:ext cx="3527376" cy="400110"/>
          </a:xfrm>
          <a:prstGeom prst="rect">
            <a:avLst/>
          </a:prstGeom>
          <a:noFill/>
        </p:spPr>
        <p:txBody>
          <a:bodyPr wrap="none" rtlCol="0">
            <a:spAutoFit/>
          </a:bodyPr>
          <a:lstStyle/>
          <a:p>
            <a:r>
              <a:rPr lang="en-GB" sz="2000" b="1" dirty="0"/>
              <a:t>Max pooling of feature layers</a:t>
            </a:r>
          </a:p>
        </p:txBody>
      </p:sp>
    </p:spTree>
    <p:extLst>
      <p:ext uri="{BB962C8B-B14F-4D97-AF65-F5344CB8AC3E}">
        <p14:creationId xmlns:p14="http://schemas.microsoft.com/office/powerpoint/2010/main" val="180488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BB500-1EDF-46DF-9244-1ED44C235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280" y="1930570"/>
            <a:ext cx="4509440" cy="4118377"/>
          </a:xfrm>
          <a:prstGeom prst="rect">
            <a:avLst/>
          </a:prstGeom>
        </p:spPr>
      </p:pic>
      <p:sp>
        <p:nvSpPr>
          <p:cNvPr id="4" name="TextBox 3">
            <a:extLst>
              <a:ext uri="{FF2B5EF4-FFF2-40B4-BE49-F238E27FC236}">
                <a16:creationId xmlns:a16="http://schemas.microsoft.com/office/drawing/2014/main" id="{EC593BFF-FFA6-488D-8D83-927EB14A5AB6}"/>
              </a:ext>
            </a:extLst>
          </p:cNvPr>
          <p:cNvSpPr txBox="1"/>
          <p:nvPr/>
        </p:nvSpPr>
        <p:spPr>
          <a:xfrm>
            <a:off x="3607308" y="455111"/>
            <a:ext cx="4977388" cy="400110"/>
          </a:xfrm>
          <a:prstGeom prst="rect">
            <a:avLst/>
          </a:prstGeom>
          <a:noFill/>
        </p:spPr>
        <p:txBody>
          <a:bodyPr wrap="none" rtlCol="0">
            <a:spAutoFit/>
          </a:bodyPr>
          <a:lstStyle/>
          <a:p>
            <a:pPr algn="ctr"/>
            <a:r>
              <a:rPr lang="en-GB" sz="2000" b="1" dirty="0"/>
              <a:t>Convolution: Multiple channels-one filter</a:t>
            </a:r>
            <a:endParaRPr lang="en-GB" sz="2000" b="1" i="1" dirty="0"/>
          </a:p>
        </p:txBody>
      </p:sp>
    </p:spTree>
    <p:extLst>
      <p:ext uri="{BB962C8B-B14F-4D97-AF65-F5344CB8AC3E}">
        <p14:creationId xmlns:p14="http://schemas.microsoft.com/office/powerpoint/2010/main" val="347042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A7E2F-E681-44F2-A716-1944584D8AF4}"/>
              </a:ext>
            </a:extLst>
          </p:cNvPr>
          <p:cNvSpPr txBox="1"/>
          <p:nvPr/>
        </p:nvSpPr>
        <p:spPr>
          <a:xfrm>
            <a:off x="2909898" y="184373"/>
            <a:ext cx="7242175" cy="369332"/>
          </a:xfrm>
          <a:prstGeom prst="rect">
            <a:avLst/>
          </a:prstGeom>
          <a:noFill/>
        </p:spPr>
        <p:txBody>
          <a:bodyPr wrap="none" rtlCol="0">
            <a:spAutoFit/>
          </a:bodyPr>
          <a:lstStyle/>
          <a:p>
            <a:r>
              <a:rPr lang="en-GB" dirty="0"/>
              <a:t>Note: no activation function has been applied in this case – linear demo</a:t>
            </a:r>
          </a:p>
        </p:txBody>
      </p:sp>
      <p:sp>
        <p:nvSpPr>
          <p:cNvPr id="4" name="TextBox 3">
            <a:extLst>
              <a:ext uri="{FF2B5EF4-FFF2-40B4-BE49-F238E27FC236}">
                <a16:creationId xmlns:a16="http://schemas.microsoft.com/office/drawing/2014/main" id="{C5865218-4D06-4EEE-BD63-042D0B18A02E}"/>
              </a:ext>
            </a:extLst>
          </p:cNvPr>
          <p:cNvSpPr txBox="1"/>
          <p:nvPr/>
        </p:nvSpPr>
        <p:spPr>
          <a:xfrm>
            <a:off x="3132818" y="455111"/>
            <a:ext cx="5926366" cy="400110"/>
          </a:xfrm>
          <a:prstGeom prst="rect">
            <a:avLst/>
          </a:prstGeom>
          <a:noFill/>
        </p:spPr>
        <p:txBody>
          <a:bodyPr wrap="none" rtlCol="0">
            <a:spAutoFit/>
          </a:bodyPr>
          <a:lstStyle/>
          <a:p>
            <a:pPr algn="ctr"/>
            <a:r>
              <a:rPr lang="en-GB" sz="2000" b="1" dirty="0"/>
              <a:t>Convolution: Multiple channel input – Single filter</a:t>
            </a:r>
            <a:endParaRPr lang="en-GB" sz="2000" b="1" i="1" dirty="0"/>
          </a:p>
        </p:txBody>
      </p:sp>
      <p:grpSp>
        <p:nvGrpSpPr>
          <p:cNvPr id="18" name="Group 17">
            <a:extLst>
              <a:ext uri="{FF2B5EF4-FFF2-40B4-BE49-F238E27FC236}">
                <a16:creationId xmlns:a16="http://schemas.microsoft.com/office/drawing/2014/main" id="{326D4873-DBD3-4A30-8C0E-BAB73AAA12B3}"/>
              </a:ext>
            </a:extLst>
          </p:cNvPr>
          <p:cNvGrpSpPr/>
          <p:nvPr/>
        </p:nvGrpSpPr>
        <p:grpSpPr>
          <a:xfrm>
            <a:off x="1670380" y="1071875"/>
            <a:ext cx="1684936" cy="4015031"/>
            <a:chOff x="3608223" y="1433669"/>
            <a:chExt cx="1684936" cy="4015031"/>
          </a:xfrm>
        </p:grpSpPr>
        <p:grpSp>
          <p:nvGrpSpPr>
            <p:cNvPr id="5" name="Group 4">
              <a:extLst>
                <a:ext uri="{FF2B5EF4-FFF2-40B4-BE49-F238E27FC236}">
                  <a16:creationId xmlns:a16="http://schemas.microsoft.com/office/drawing/2014/main" id="{CE21FD09-13E7-4F66-9652-5FB6D9A88DB0}"/>
                </a:ext>
              </a:extLst>
            </p:cNvPr>
            <p:cNvGrpSpPr/>
            <p:nvPr/>
          </p:nvGrpSpPr>
          <p:grpSpPr>
            <a:xfrm>
              <a:off x="3608223" y="1433669"/>
              <a:ext cx="1684936" cy="4015031"/>
              <a:chOff x="7229753" y="622686"/>
              <a:chExt cx="1684936" cy="4015031"/>
            </a:xfrm>
          </p:grpSpPr>
          <p:sp>
            <p:nvSpPr>
              <p:cNvPr id="6" name="TextBox 5">
                <a:extLst>
                  <a:ext uri="{FF2B5EF4-FFF2-40B4-BE49-F238E27FC236}">
                    <a16:creationId xmlns:a16="http://schemas.microsoft.com/office/drawing/2014/main" id="{3838EC7C-CAF8-401B-A429-226DE2F6B8AE}"/>
                  </a:ext>
                </a:extLst>
              </p:cNvPr>
              <p:cNvSpPr txBox="1"/>
              <p:nvPr/>
            </p:nvSpPr>
            <p:spPr>
              <a:xfrm>
                <a:off x="7229774" y="677267"/>
                <a:ext cx="1667444" cy="307777"/>
              </a:xfrm>
              <a:prstGeom prst="rect">
                <a:avLst/>
              </a:prstGeom>
              <a:noFill/>
            </p:spPr>
            <p:txBody>
              <a:bodyPr wrap="none" rtlCol="0">
                <a:spAutoFit/>
              </a:bodyPr>
              <a:lstStyle/>
              <a:p>
                <a:pPr algn="ctr"/>
                <a:r>
                  <a:rPr lang="en-GB" sz="1400" b="1" dirty="0"/>
                  <a:t>Input channel: 1/2</a:t>
                </a:r>
              </a:p>
            </p:txBody>
          </p:sp>
          <p:grpSp>
            <p:nvGrpSpPr>
              <p:cNvPr id="10" name="Group 9">
                <a:extLst>
                  <a:ext uri="{FF2B5EF4-FFF2-40B4-BE49-F238E27FC236}">
                    <a16:creationId xmlns:a16="http://schemas.microsoft.com/office/drawing/2014/main" id="{ACC17E9C-C52B-46BC-B7F1-D8CCAB6B0679}"/>
                  </a:ext>
                </a:extLst>
              </p:cNvPr>
              <p:cNvGrpSpPr/>
              <p:nvPr/>
            </p:nvGrpSpPr>
            <p:grpSpPr>
              <a:xfrm>
                <a:off x="7229753" y="622686"/>
                <a:ext cx="1684936" cy="4015031"/>
                <a:chOff x="7229753" y="622686"/>
                <a:chExt cx="1684936" cy="4015031"/>
              </a:xfrm>
            </p:grpSpPr>
            <p:pic>
              <p:nvPicPr>
                <p:cNvPr id="11" name="Picture 10">
                  <a:extLst>
                    <a:ext uri="{FF2B5EF4-FFF2-40B4-BE49-F238E27FC236}">
                      <a16:creationId xmlns:a16="http://schemas.microsoft.com/office/drawing/2014/main" id="{7D3FC90A-C411-4B21-87AD-7664E6861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279" y="3108722"/>
                  <a:ext cx="1376435" cy="1351709"/>
                </a:xfrm>
                <a:prstGeom prst="rect">
                  <a:avLst/>
                </a:prstGeom>
              </p:spPr>
            </p:pic>
            <p:pic>
              <p:nvPicPr>
                <p:cNvPr id="12" name="Picture 11">
                  <a:extLst>
                    <a:ext uri="{FF2B5EF4-FFF2-40B4-BE49-F238E27FC236}">
                      <a16:creationId xmlns:a16="http://schemas.microsoft.com/office/drawing/2014/main" id="{DD14B6C6-525D-4155-8E13-816603182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279" y="1039624"/>
                  <a:ext cx="1376435" cy="1393119"/>
                </a:xfrm>
                <a:prstGeom prst="rect">
                  <a:avLst/>
                </a:prstGeom>
              </p:spPr>
            </p:pic>
            <p:sp>
              <p:nvSpPr>
                <p:cNvPr id="15" name="Rectangle 14">
                  <a:extLst>
                    <a:ext uri="{FF2B5EF4-FFF2-40B4-BE49-F238E27FC236}">
                      <a16:creationId xmlns:a16="http://schemas.microsoft.com/office/drawing/2014/main" id="{30BE30FD-8274-4A7C-9DEC-EF43E8026002}"/>
                    </a:ext>
                  </a:extLst>
                </p:cNvPr>
                <p:cNvSpPr/>
                <p:nvPr/>
              </p:nvSpPr>
              <p:spPr>
                <a:xfrm>
                  <a:off x="7229753" y="622686"/>
                  <a:ext cx="1684936" cy="40150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7" name="TextBox 16">
              <a:extLst>
                <a:ext uri="{FF2B5EF4-FFF2-40B4-BE49-F238E27FC236}">
                  <a16:creationId xmlns:a16="http://schemas.microsoft.com/office/drawing/2014/main" id="{CF6DEFCE-BDFB-4A8C-8FE4-F2CDEC491F89}"/>
                </a:ext>
              </a:extLst>
            </p:cNvPr>
            <p:cNvSpPr txBox="1"/>
            <p:nvPr/>
          </p:nvSpPr>
          <p:spPr>
            <a:xfrm>
              <a:off x="3616969" y="3544493"/>
              <a:ext cx="1667444" cy="307777"/>
            </a:xfrm>
            <a:prstGeom prst="rect">
              <a:avLst/>
            </a:prstGeom>
            <a:noFill/>
          </p:spPr>
          <p:txBody>
            <a:bodyPr wrap="none" rtlCol="0">
              <a:spAutoFit/>
            </a:bodyPr>
            <a:lstStyle/>
            <a:p>
              <a:pPr algn="ctr"/>
              <a:r>
                <a:rPr lang="en-GB" sz="1400" b="1" dirty="0"/>
                <a:t>Input channel: 2/2</a:t>
              </a:r>
            </a:p>
          </p:txBody>
        </p:sp>
      </p:grpSp>
      <p:pic>
        <p:nvPicPr>
          <p:cNvPr id="20" name="Picture 19">
            <a:extLst>
              <a:ext uri="{FF2B5EF4-FFF2-40B4-BE49-F238E27FC236}">
                <a16:creationId xmlns:a16="http://schemas.microsoft.com/office/drawing/2014/main" id="{B008DC2B-D507-4B1E-A6F7-20472E60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672" y="2515906"/>
            <a:ext cx="1571844" cy="1562318"/>
          </a:xfrm>
          <a:prstGeom prst="rect">
            <a:avLst/>
          </a:prstGeom>
        </p:spPr>
      </p:pic>
      <p:pic>
        <p:nvPicPr>
          <p:cNvPr id="22" name="Picture 21">
            <a:extLst>
              <a:ext uri="{FF2B5EF4-FFF2-40B4-BE49-F238E27FC236}">
                <a16:creationId xmlns:a16="http://schemas.microsoft.com/office/drawing/2014/main" id="{BA1F49B8-95EB-442B-8E12-B3F41F753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956" y="2855629"/>
            <a:ext cx="866896" cy="885949"/>
          </a:xfrm>
          <a:prstGeom prst="rect">
            <a:avLst/>
          </a:prstGeom>
        </p:spPr>
      </p:pic>
      <p:pic>
        <p:nvPicPr>
          <p:cNvPr id="24" name="Picture 23">
            <a:extLst>
              <a:ext uri="{FF2B5EF4-FFF2-40B4-BE49-F238E27FC236}">
                <a16:creationId xmlns:a16="http://schemas.microsoft.com/office/drawing/2014/main" id="{F350D986-3678-4165-9AAF-9FD6320AE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780" y="2048557"/>
            <a:ext cx="1059829" cy="1037118"/>
          </a:xfrm>
          <a:prstGeom prst="rect">
            <a:avLst/>
          </a:prstGeom>
        </p:spPr>
      </p:pic>
      <p:pic>
        <p:nvPicPr>
          <p:cNvPr id="25" name="Picture 24">
            <a:extLst>
              <a:ext uri="{FF2B5EF4-FFF2-40B4-BE49-F238E27FC236}">
                <a16:creationId xmlns:a16="http://schemas.microsoft.com/office/drawing/2014/main" id="{01293C86-7E64-4E7E-B952-97391AC55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779" y="3502140"/>
            <a:ext cx="1059829" cy="1037118"/>
          </a:xfrm>
          <a:prstGeom prst="rect">
            <a:avLst/>
          </a:prstGeom>
        </p:spPr>
      </p:pic>
      <p:grpSp>
        <p:nvGrpSpPr>
          <p:cNvPr id="26" name="Group 25">
            <a:extLst>
              <a:ext uri="{FF2B5EF4-FFF2-40B4-BE49-F238E27FC236}">
                <a16:creationId xmlns:a16="http://schemas.microsoft.com/office/drawing/2014/main" id="{4EE7FB02-8E54-4EEB-99AE-28C0B905CC3D}"/>
              </a:ext>
            </a:extLst>
          </p:cNvPr>
          <p:cNvGrpSpPr/>
          <p:nvPr/>
        </p:nvGrpSpPr>
        <p:grpSpPr>
          <a:xfrm>
            <a:off x="3411514" y="3105485"/>
            <a:ext cx="532660" cy="338554"/>
            <a:chOff x="3354525" y="3259723"/>
            <a:chExt cx="532660" cy="338554"/>
          </a:xfrm>
        </p:grpSpPr>
        <p:cxnSp>
          <p:nvCxnSpPr>
            <p:cNvPr id="27" name="Straight Arrow Connector 26">
              <a:extLst>
                <a:ext uri="{FF2B5EF4-FFF2-40B4-BE49-F238E27FC236}">
                  <a16:creationId xmlns:a16="http://schemas.microsoft.com/office/drawing/2014/main" id="{E7FBB9CB-7337-42F9-9650-C3867CAEEA3B}"/>
                </a:ext>
              </a:extLst>
            </p:cNvPr>
            <p:cNvCxnSpPr/>
            <p:nvPr/>
          </p:nvCxnSpPr>
          <p:spPr>
            <a:xfrm>
              <a:off x="3354525" y="3432699"/>
              <a:ext cx="5326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28" name="Group 27">
              <a:extLst>
                <a:ext uri="{FF2B5EF4-FFF2-40B4-BE49-F238E27FC236}">
                  <a16:creationId xmlns:a16="http://schemas.microsoft.com/office/drawing/2014/main" id="{DF18245A-34DC-4C17-AC04-117B2EBAF96F}"/>
                </a:ext>
              </a:extLst>
            </p:cNvPr>
            <p:cNvGrpSpPr/>
            <p:nvPr/>
          </p:nvGrpSpPr>
          <p:grpSpPr>
            <a:xfrm>
              <a:off x="3456977" y="3259723"/>
              <a:ext cx="298480" cy="338554"/>
              <a:chOff x="2743542" y="783085"/>
              <a:chExt cx="298480" cy="338554"/>
            </a:xfrm>
          </p:grpSpPr>
          <p:sp>
            <p:nvSpPr>
              <p:cNvPr id="29" name="Oval 28">
                <a:extLst>
                  <a:ext uri="{FF2B5EF4-FFF2-40B4-BE49-F238E27FC236}">
                    <a16:creationId xmlns:a16="http://schemas.microsoft.com/office/drawing/2014/main" id="{1AF29221-7E12-4A37-8B28-1A76737A0929}"/>
                  </a:ext>
                </a:extLst>
              </p:cNvPr>
              <p:cNvSpPr/>
              <p:nvPr/>
            </p:nvSpPr>
            <p:spPr>
              <a:xfrm>
                <a:off x="2778711" y="841569"/>
                <a:ext cx="216000" cy="216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D91A6EA-E478-4A2F-B5E5-51BD4B9DF84D}"/>
                  </a:ext>
                </a:extLst>
              </p:cNvPr>
              <p:cNvSpPr txBox="1"/>
              <p:nvPr/>
            </p:nvSpPr>
            <p:spPr>
              <a:xfrm>
                <a:off x="2743542" y="783085"/>
                <a:ext cx="298480" cy="338554"/>
              </a:xfrm>
              <a:prstGeom prst="rect">
                <a:avLst/>
              </a:prstGeom>
              <a:noFill/>
            </p:spPr>
            <p:txBody>
              <a:bodyPr wrap="none" rtlCol="0">
                <a:spAutoFit/>
              </a:bodyPr>
              <a:lstStyle/>
              <a:p>
                <a:r>
                  <a:rPr lang="en-GB" sz="1600" dirty="0">
                    <a:solidFill>
                      <a:srgbClr val="FF0000"/>
                    </a:solidFill>
                  </a:rPr>
                  <a:t>X</a:t>
                </a:r>
              </a:p>
            </p:txBody>
          </p:sp>
        </p:grpSp>
      </p:grpSp>
      <p:sp>
        <p:nvSpPr>
          <p:cNvPr id="31" name="Rectangle 30">
            <a:extLst>
              <a:ext uri="{FF2B5EF4-FFF2-40B4-BE49-F238E27FC236}">
                <a16:creationId xmlns:a16="http://schemas.microsoft.com/office/drawing/2014/main" id="{92B9543D-E581-4BCD-83A9-727017B7CD95}"/>
              </a:ext>
            </a:extLst>
          </p:cNvPr>
          <p:cNvSpPr/>
          <p:nvPr/>
        </p:nvSpPr>
        <p:spPr>
          <a:xfrm>
            <a:off x="3976388" y="1251756"/>
            <a:ext cx="1450612" cy="34090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9963FD05-BF68-44DC-B74A-E63F842799B4}"/>
              </a:ext>
            </a:extLst>
          </p:cNvPr>
          <p:cNvSpPr txBox="1"/>
          <p:nvPr/>
        </p:nvSpPr>
        <p:spPr>
          <a:xfrm>
            <a:off x="4365959" y="1319535"/>
            <a:ext cx="671467" cy="338554"/>
          </a:xfrm>
          <a:prstGeom prst="rect">
            <a:avLst/>
          </a:prstGeom>
          <a:noFill/>
        </p:spPr>
        <p:txBody>
          <a:bodyPr wrap="none" rtlCol="0">
            <a:spAutoFit/>
          </a:bodyPr>
          <a:lstStyle/>
          <a:p>
            <a:pPr algn="ctr"/>
            <a:r>
              <a:rPr lang="en-GB" sz="1600" b="1" dirty="0"/>
              <a:t>Filter</a:t>
            </a:r>
          </a:p>
        </p:txBody>
      </p:sp>
      <p:cxnSp>
        <p:nvCxnSpPr>
          <p:cNvPr id="34" name="Straight Arrow Connector 33">
            <a:extLst>
              <a:ext uri="{FF2B5EF4-FFF2-40B4-BE49-F238E27FC236}">
                <a16:creationId xmlns:a16="http://schemas.microsoft.com/office/drawing/2014/main" id="{FCFD43C6-FFD4-425C-91CC-64399BD6D9A2}"/>
              </a:ext>
            </a:extLst>
          </p:cNvPr>
          <p:cNvCxnSpPr/>
          <p:nvPr/>
        </p:nvCxnSpPr>
        <p:spPr>
          <a:xfrm>
            <a:off x="5463297" y="3287342"/>
            <a:ext cx="396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49A050D4-B457-4D65-AABA-FE550F02174B}"/>
              </a:ext>
            </a:extLst>
          </p:cNvPr>
          <p:cNvSpPr txBox="1"/>
          <p:nvPr/>
        </p:nvSpPr>
        <p:spPr>
          <a:xfrm>
            <a:off x="1643438" y="5238942"/>
            <a:ext cx="1711879" cy="954107"/>
          </a:xfrm>
          <a:prstGeom prst="rect">
            <a:avLst/>
          </a:prstGeom>
          <a:noFill/>
        </p:spPr>
        <p:txBody>
          <a:bodyPr wrap="square" rtlCol="0">
            <a:spAutoFit/>
          </a:bodyPr>
          <a:lstStyle/>
          <a:p>
            <a:r>
              <a:rPr lang="en-GB" sz="1400" b="1" dirty="0"/>
              <a:t>Input</a:t>
            </a:r>
            <a:br>
              <a:rPr lang="en-GB" sz="1400" dirty="0"/>
            </a:br>
            <a:r>
              <a:rPr lang="en-GB" sz="1400" dirty="0"/>
              <a:t>Size: [</a:t>
            </a:r>
            <a:r>
              <a:rPr lang="en-GB" sz="1400" i="1" dirty="0"/>
              <a:t>L</a:t>
            </a:r>
            <a:r>
              <a:rPr lang="en-GB" sz="1400" i="1" baseline="-25000" dirty="0"/>
              <a:t>x </a:t>
            </a:r>
            <a:r>
              <a:rPr lang="en-GB" sz="1400" i="1" dirty="0"/>
              <a:t>, L</a:t>
            </a:r>
            <a:r>
              <a:rPr lang="en-GB" sz="1400" i="1" baseline="-25000" dirty="0"/>
              <a:t>y</a:t>
            </a:r>
            <a:r>
              <a:rPr lang="en-GB" sz="1400" dirty="0"/>
              <a:t>] = [4, 4]</a:t>
            </a:r>
          </a:p>
          <a:p>
            <a:r>
              <a:rPr lang="en-GB" sz="1400" dirty="0"/>
              <a:t># Channels: [</a:t>
            </a:r>
            <a:r>
              <a:rPr lang="en-GB" sz="1400" i="1" dirty="0" err="1"/>
              <a:t>n</a:t>
            </a:r>
            <a:r>
              <a:rPr lang="en-GB" sz="1400" i="1" baseline="-25000" dirty="0" err="1"/>
              <a:t>c</a:t>
            </a:r>
            <a:r>
              <a:rPr lang="en-GB" sz="1400" dirty="0"/>
              <a:t>] = </a:t>
            </a:r>
            <a:r>
              <a:rPr lang="en-GB" sz="1400" b="1" dirty="0">
                <a:solidFill>
                  <a:srgbClr val="FF0000"/>
                </a:solidFill>
              </a:rPr>
              <a:t>2</a:t>
            </a:r>
          </a:p>
          <a:p>
            <a:r>
              <a:rPr lang="en-GB" sz="1400" dirty="0"/>
              <a:t>Zero padded</a:t>
            </a:r>
          </a:p>
        </p:txBody>
      </p:sp>
      <p:sp>
        <p:nvSpPr>
          <p:cNvPr id="39" name="TextBox 38">
            <a:extLst>
              <a:ext uri="{FF2B5EF4-FFF2-40B4-BE49-F238E27FC236}">
                <a16:creationId xmlns:a16="http://schemas.microsoft.com/office/drawing/2014/main" id="{BC58ED3C-FA9D-44E0-B389-CBEDB10AA8CD}"/>
              </a:ext>
            </a:extLst>
          </p:cNvPr>
          <p:cNvSpPr txBox="1"/>
          <p:nvPr/>
        </p:nvSpPr>
        <p:spPr>
          <a:xfrm>
            <a:off x="3887613" y="4811965"/>
            <a:ext cx="1779077" cy="2031325"/>
          </a:xfrm>
          <a:prstGeom prst="rect">
            <a:avLst/>
          </a:prstGeom>
          <a:noFill/>
        </p:spPr>
        <p:txBody>
          <a:bodyPr wrap="none" rtlCol="0">
            <a:spAutoFit/>
          </a:bodyPr>
          <a:lstStyle/>
          <a:p>
            <a:r>
              <a:rPr lang="en-GB" sz="1400" b="1" dirty="0"/>
              <a:t>Filter kernel</a:t>
            </a:r>
            <a:br>
              <a:rPr lang="en-GB" sz="1400" dirty="0"/>
            </a:br>
            <a:r>
              <a:rPr lang="en-GB" sz="1400" dirty="0"/>
              <a:t># Filters = </a:t>
            </a:r>
            <a:r>
              <a:rPr lang="en-GB" sz="1400" i="1" dirty="0" err="1"/>
              <a:t>n</a:t>
            </a:r>
            <a:r>
              <a:rPr lang="en-GB" sz="1400" i="1" baseline="-25000" dirty="0" err="1"/>
              <a:t>f</a:t>
            </a:r>
            <a:r>
              <a:rPr lang="en-GB" sz="1400" dirty="0"/>
              <a:t> = </a:t>
            </a:r>
            <a:r>
              <a:rPr lang="en-GB" sz="1400" b="1" dirty="0">
                <a:solidFill>
                  <a:srgbClr val="FF0000"/>
                </a:solidFill>
              </a:rPr>
              <a:t>1</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[3, 3]</a:t>
            </a:r>
          </a:p>
          <a:p>
            <a:r>
              <a:rPr lang="en-GB" sz="1400" dirty="0"/>
              <a:t>Filter depth = </a:t>
            </a:r>
            <a:r>
              <a:rPr lang="en-GB" sz="1400" i="1" dirty="0" err="1"/>
              <a:t>n</a:t>
            </a:r>
            <a:r>
              <a:rPr lang="en-GB" sz="1400" i="1" baseline="-25000" dirty="0" err="1"/>
              <a:t>c</a:t>
            </a:r>
            <a:r>
              <a:rPr lang="en-GB" sz="1400" dirty="0"/>
              <a:t> = </a:t>
            </a:r>
            <a:r>
              <a:rPr lang="en-GB" sz="1400" b="1" dirty="0">
                <a:solidFill>
                  <a:srgbClr val="FF0000"/>
                </a:solidFill>
              </a:rPr>
              <a:t>2</a:t>
            </a:r>
          </a:p>
          <a:p>
            <a:r>
              <a:rPr lang="en-GB" sz="1400" dirty="0"/>
              <a:t>Filter bias = </a:t>
            </a:r>
            <a:r>
              <a:rPr lang="en-GB" sz="1400" i="1" dirty="0"/>
              <a:t>b</a:t>
            </a:r>
            <a:r>
              <a:rPr lang="en-GB" sz="1400" dirty="0"/>
              <a:t> = 0</a:t>
            </a:r>
          </a:p>
          <a:p>
            <a:r>
              <a:rPr lang="en-GB" sz="1400" dirty="0"/>
              <a:t># Filter weights:</a:t>
            </a:r>
          </a:p>
          <a:p>
            <a:r>
              <a:rPr lang="en-GB" sz="1400" dirty="0"/>
              <a:t> = </a:t>
            </a:r>
            <a:r>
              <a:rPr lang="en-GB" sz="1400" i="1" dirty="0" err="1"/>
              <a:t>f</a:t>
            </a:r>
            <a:r>
              <a:rPr lang="en-GB" sz="1400" i="1" baseline="-25000" dirty="0" err="1"/>
              <a:t>x</a:t>
            </a:r>
            <a:r>
              <a:rPr lang="en-GB" sz="1400" i="1" baseline="-25000" dirty="0"/>
              <a:t>  </a:t>
            </a:r>
            <a:r>
              <a:rPr lang="en-GB" sz="1400" i="1" dirty="0"/>
              <a:t>x </a:t>
            </a:r>
            <a:r>
              <a:rPr lang="en-GB" sz="1400" i="1" dirty="0" err="1"/>
              <a:t>f</a:t>
            </a:r>
            <a:r>
              <a:rPr lang="en-GB" sz="1400" i="1" baseline="-25000" dirty="0" err="1"/>
              <a:t>y</a:t>
            </a:r>
            <a:r>
              <a:rPr lang="en-GB" sz="1400" i="1" baseline="-25000" dirty="0"/>
              <a:t> </a:t>
            </a:r>
            <a:r>
              <a:rPr lang="en-GB" sz="1400" dirty="0"/>
              <a:t>x </a:t>
            </a:r>
            <a:r>
              <a:rPr lang="en-GB" sz="1400" i="1" dirty="0" err="1"/>
              <a:t>n</a:t>
            </a:r>
            <a:r>
              <a:rPr lang="en-GB" sz="1400" i="1" baseline="-25000" dirty="0" err="1"/>
              <a:t>c</a:t>
            </a:r>
            <a:r>
              <a:rPr lang="en-GB" sz="1400" i="1" baseline="-25000" dirty="0"/>
              <a:t> </a:t>
            </a:r>
            <a:r>
              <a:rPr lang="en-GB" sz="1400" dirty="0"/>
              <a:t> + </a:t>
            </a:r>
            <a:r>
              <a:rPr lang="en-GB" sz="1400" i="1" dirty="0"/>
              <a:t>1</a:t>
            </a:r>
            <a:br>
              <a:rPr lang="en-GB" sz="1400" i="1" dirty="0"/>
            </a:br>
            <a:r>
              <a:rPr lang="en-GB" sz="1400" i="1" dirty="0"/>
              <a:t> </a:t>
            </a:r>
            <a:r>
              <a:rPr lang="en-GB" sz="1400" dirty="0"/>
              <a:t>= 3x3x2 + 1 = 19</a:t>
            </a:r>
          </a:p>
          <a:p>
            <a:r>
              <a:rPr lang="en-GB" sz="1400" dirty="0"/>
              <a:t>Stride: [</a:t>
            </a:r>
            <a:r>
              <a:rPr lang="en-GB" sz="1400" i="1" dirty="0" err="1"/>
              <a:t>s</a:t>
            </a:r>
            <a:r>
              <a:rPr lang="en-GB" sz="1400" i="1" baseline="-25000" dirty="0" err="1"/>
              <a:t>x</a:t>
            </a:r>
            <a:r>
              <a:rPr lang="en-GB" sz="1400" i="1" baseline="-25000" dirty="0"/>
              <a:t> </a:t>
            </a:r>
            <a:r>
              <a:rPr lang="en-GB" sz="1400" i="1" dirty="0"/>
              <a:t>, </a:t>
            </a:r>
            <a:r>
              <a:rPr lang="en-GB" sz="1400" i="1" dirty="0" err="1"/>
              <a:t>s</a:t>
            </a:r>
            <a:r>
              <a:rPr lang="en-GB" sz="1400" i="1" baseline="-25000" dirty="0" err="1"/>
              <a:t>y</a:t>
            </a:r>
            <a:r>
              <a:rPr lang="en-GB" sz="1400" dirty="0"/>
              <a:t>] = [1, 1]</a:t>
            </a:r>
          </a:p>
        </p:txBody>
      </p:sp>
      <p:sp>
        <p:nvSpPr>
          <p:cNvPr id="40" name="TextBox 39">
            <a:extLst>
              <a:ext uri="{FF2B5EF4-FFF2-40B4-BE49-F238E27FC236}">
                <a16:creationId xmlns:a16="http://schemas.microsoft.com/office/drawing/2014/main" id="{F315415F-7880-4C40-8F42-0E23BF1B2F0D}"/>
              </a:ext>
            </a:extLst>
          </p:cNvPr>
          <p:cNvSpPr txBox="1"/>
          <p:nvPr/>
        </p:nvSpPr>
        <p:spPr>
          <a:xfrm>
            <a:off x="3883470" y="3182699"/>
            <a:ext cx="1660776" cy="307777"/>
          </a:xfrm>
          <a:prstGeom prst="rect">
            <a:avLst/>
          </a:prstGeom>
          <a:noFill/>
        </p:spPr>
        <p:txBody>
          <a:bodyPr wrap="none" rtlCol="0">
            <a:spAutoFit/>
          </a:bodyPr>
          <a:lstStyle/>
          <a:p>
            <a:pPr algn="ctr"/>
            <a:r>
              <a:rPr lang="en-GB" sz="1400" b="1" dirty="0"/>
              <a:t>Filter channel: 2/2</a:t>
            </a:r>
          </a:p>
        </p:txBody>
      </p:sp>
      <p:sp>
        <p:nvSpPr>
          <p:cNvPr id="41" name="TextBox 40">
            <a:extLst>
              <a:ext uri="{FF2B5EF4-FFF2-40B4-BE49-F238E27FC236}">
                <a16:creationId xmlns:a16="http://schemas.microsoft.com/office/drawing/2014/main" id="{73F6D002-2BA5-400E-9CB9-5D762631597B}"/>
              </a:ext>
            </a:extLst>
          </p:cNvPr>
          <p:cNvSpPr txBox="1"/>
          <p:nvPr/>
        </p:nvSpPr>
        <p:spPr>
          <a:xfrm>
            <a:off x="3874591" y="1721306"/>
            <a:ext cx="1660776" cy="307777"/>
          </a:xfrm>
          <a:prstGeom prst="rect">
            <a:avLst/>
          </a:prstGeom>
          <a:noFill/>
        </p:spPr>
        <p:txBody>
          <a:bodyPr wrap="none" rtlCol="0">
            <a:spAutoFit/>
          </a:bodyPr>
          <a:lstStyle/>
          <a:p>
            <a:pPr algn="ctr"/>
            <a:r>
              <a:rPr lang="en-GB" sz="1400" b="1" dirty="0"/>
              <a:t>Filter channel: 1/2</a:t>
            </a:r>
          </a:p>
        </p:txBody>
      </p:sp>
      <p:sp>
        <p:nvSpPr>
          <p:cNvPr id="42" name="TextBox 41">
            <a:extLst>
              <a:ext uri="{FF2B5EF4-FFF2-40B4-BE49-F238E27FC236}">
                <a16:creationId xmlns:a16="http://schemas.microsoft.com/office/drawing/2014/main" id="{0FF297BF-16A3-4417-8AFE-F4C903171ADA}"/>
              </a:ext>
            </a:extLst>
          </p:cNvPr>
          <p:cNvSpPr txBox="1"/>
          <p:nvPr/>
        </p:nvSpPr>
        <p:spPr>
          <a:xfrm>
            <a:off x="5802735" y="4233765"/>
            <a:ext cx="2016962" cy="954107"/>
          </a:xfrm>
          <a:prstGeom prst="rect">
            <a:avLst/>
          </a:prstGeom>
          <a:noFill/>
        </p:spPr>
        <p:txBody>
          <a:bodyPr wrap="none" rtlCol="0">
            <a:spAutoFit/>
          </a:bodyPr>
          <a:lstStyle/>
          <a:p>
            <a:r>
              <a:rPr lang="en-GB" sz="1400" b="1" dirty="0"/>
              <a:t>Output</a:t>
            </a:r>
            <a:endParaRPr lang="en-GB" sz="1400" b="1" i="1" dirty="0"/>
          </a:p>
          <a:p>
            <a:r>
              <a:rPr lang="en-GB" sz="1400" dirty="0"/>
              <a:t># Feature layers = </a:t>
            </a:r>
            <a:r>
              <a:rPr lang="en-GB" sz="1400" i="1" dirty="0" err="1"/>
              <a:t>n</a:t>
            </a:r>
            <a:r>
              <a:rPr lang="en-GB" sz="1400" i="1" baseline="-25000" dirty="0" err="1"/>
              <a:t>f</a:t>
            </a:r>
            <a:r>
              <a:rPr lang="en-GB" sz="1400" dirty="0"/>
              <a:t> = 1</a:t>
            </a:r>
          </a:p>
          <a:p>
            <a:r>
              <a:rPr lang="en-GB" sz="1400" dirty="0"/>
              <a:t>Size: [</a:t>
            </a:r>
            <a:r>
              <a:rPr lang="en-GB" sz="1400" i="1" dirty="0" err="1"/>
              <a:t>F</a:t>
            </a:r>
            <a:r>
              <a:rPr lang="en-GB" sz="1400" i="1" baseline="-25000" dirty="0" err="1"/>
              <a:t>x</a:t>
            </a:r>
            <a:r>
              <a:rPr lang="en-GB" sz="1400" i="1" baseline="-25000" dirty="0"/>
              <a:t> </a:t>
            </a:r>
            <a:r>
              <a:rPr lang="en-GB" sz="1400" i="1" dirty="0"/>
              <a:t>, </a:t>
            </a:r>
            <a:r>
              <a:rPr lang="en-GB" sz="1400" i="1" dirty="0" err="1"/>
              <a:t>F</a:t>
            </a:r>
            <a:r>
              <a:rPr lang="en-GB" sz="1400" i="1" baseline="-25000" dirty="0" err="1"/>
              <a:t>y</a:t>
            </a:r>
            <a:r>
              <a:rPr lang="en-GB" sz="1400" dirty="0"/>
              <a:t>] = [4, 4]</a:t>
            </a:r>
          </a:p>
          <a:p>
            <a:r>
              <a:rPr lang="en-GB" sz="1400" dirty="0"/>
              <a:t># Channels / feature = 1</a:t>
            </a:r>
          </a:p>
        </p:txBody>
      </p:sp>
      <p:cxnSp>
        <p:nvCxnSpPr>
          <p:cNvPr id="43" name="Straight Arrow Connector 42">
            <a:extLst>
              <a:ext uri="{FF2B5EF4-FFF2-40B4-BE49-F238E27FC236}">
                <a16:creationId xmlns:a16="http://schemas.microsoft.com/office/drawing/2014/main" id="{B48C79DE-2B55-4072-B144-2DD13E05620C}"/>
              </a:ext>
            </a:extLst>
          </p:cNvPr>
          <p:cNvCxnSpPr>
            <a:cxnSpLocks/>
          </p:cNvCxnSpPr>
          <p:nvPr/>
        </p:nvCxnSpPr>
        <p:spPr>
          <a:xfrm>
            <a:off x="7510273" y="3289724"/>
            <a:ext cx="360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BF4E59E2-11AF-44E5-A6F8-3C085CF36668}"/>
              </a:ext>
            </a:extLst>
          </p:cNvPr>
          <p:cNvSpPr txBox="1"/>
          <p:nvPr/>
        </p:nvSpPr>
        <p:spPr>
          <a:xfrm>
            <a:off x="5984056" y="2114184"/>
            <a:ext cx="1403076" cy="338554"/>
          </a:xfrm>
          <a:prstGeom prst="rect">
            <a:avLst/>
          </a:prstGeom>
          <a:noFill/>
        </p:spPr>
        <p:txBody>
          <a:bodyPr wrap="none" rtlCol="0">
            <a:spAutoFit/>
          </a:bodyPr>
          <a:lstStyle/>
          <a:p>
            <a:pPr algn="ctr"/>
            <a:r>
              <a:rPr lang="en-GB" sz="1600" b="1" dirty="0"/>
              <a:t>Feature layer</a:t>
            </a:r>
          </a:p>
        </p:txBody>
      </p:sp>
      <p:sp>
        <p:nvSpPr>
          <p:cNvPr id="46" name="TextBox 45">
            <a:extLst>
              <a:ext uri="{FF2B5EF4-FFF2-40B4-BE49-F238E27FC236}">
                <a16:creationId xmlns:a16="http://schemas.microsoft.com/office/drawing/2014/main" id="{9FDA0783-C519-4F5F-AC0A-EE17B2775532}"/>
              </a:ext>
            </a:extLst>
          </p:cNvPr>
          <p:cNvSpPr txBox="1"/>
          <p:nvPr/>
        </p:nvSpPr>
        <p:spPr>
          <a:xfrm>
            <a:off x="7789589" y="2495038"/>
            <a:ext cx="1258678" cy="338554"/>
          </a:xfrm>
          <a:prstGeom prst="rect">
            <a:avLst/>
          </a:prstGeom>
          <a:noFill/>
        </p:spPr>
        <p:txBody>
          <a:bodyPr wrap="none" rtlCol="0">
            <a:spAutoFit/>
          </a:bodyPr>
          <a:lstStyle/>
          <a:p>
            <a:r>
              <a:rPr lang="en-GB" sz="1600" b="1" dirty="0">
                <a:solidFill>
                  <a:srgbClr val="FF0000"/>
                </a:solidFill>
              </a:rPr>
              <a:t>Max pooled</a:t>
            </a:r>
          </a:p>
        </p:txBody>
      </p:sp>
      <p:sp>
        <p:nvSpPr>
          <p:cNvPr id="50" name="TextBox 49">
            <a:extLst>
              <a:ext uri="{FF2B5EF4-FFF2-40B4-BE49-F238E27FC236}">
                <a16:creationId xmlns:a16="http://schemas.microsoft.com/office/drawing/2014/main" id="{706AA2B1-4DA9-4605-94D1-9204872140B1}"/>
              </a:ext>
            </a:extLst>
          </p:cNvPr>
          <p:cNvSpPr txBox="1"/>
          <p:nvPr/>
        </p:nvSpPr>
        <p:spPr>
          <a:xfrm>
            <a:off x="7178641" y="5686428"/>
            <a:ext cx="2068500" cy="707886"/>
          </a:xfrm>
          <a:prstGeom prst="rect">
            <a:avLst/>
          </a:prstGeom>
          <a:noFill/>
        </p:spPr>
        <p:txBody>
          <a:bodyPr wrap="square" rtlCol="0">
            <a:spAutoFit/>
          </a:bodyPr>
          <a:lstStyle/>
          <a:p>
            <a:pPr algn="ctr"/>
            <a:r>
              <a:rPr lang="en-GB" sz="2000" b="1" dirty="0">
                <a:solidFill>
                  <a:srgbClr val="FF0000"/>
                </a:solidFill>
              </a:rPr>
              <a:t>Detects a square</a:t>
            </a:r>
          </a:p>
        </p:txBody>
      </p:sp>
      <p:cxnSp>
        <p:nvCxnSpPr>
          <p:cNvPr id="33" name="Straight Arrow Connector 32">
            <a:extLst>
              <a:ext uri="{FF2B5EF4-FFF2-40B4-BE49-F238E27FC236}">
                <a16:creationId xmlns:a16="http://schemas.microsoft.com/office/drawing/2014/main" id="{0A0FC95A-3379-4528-8421-81E260E35F01}"/>
              </a:ext>
            </a:extLst>
          </p:cNvPr>
          <p:cNvCxnSpPr>
            <a:cxnSpLocks/>
          </p:cNvCxnSpPr>
          <p:nvPr/>
        </p:nvCxnSpPr>
        <p:spPr>
          <a:xfrm>
            <a:off x="8820781" y="3287342"/>
            <a:ext cx="360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8" name="Group 7">
            <a:extLst>
              <a:ext uri="{FF2B5EF4-FFF2-40B4-BE49-F238E27FC236}">
                <a16:creationId xmlns:a16="http://schemas.microsoft.com/office/drawing/2014/main" id="{E8D24249-1EB7-4554-8E5D-DFB46A734779}"/>
              </a:ext>
            </a:extLst>
          </p:cNvPr>
          <p:cNvGrpSpPr/>
          <p:nvPr/>
        </p:nvGrpSpPr>
        <p:grpSpPr>
          <a:xfrm>
            <a:off x="8873449" y="1676943"/>
            <a:ext cx="1059683" cy="2376872"/>
            <a:chOff x="7867931" y="1658089"/>
            <a:chExt cx="1059683" cy="2376872"/>
          </a:xfrm>
        </p:grpSpPr>
        <p:pic>
          <p:nvPicPr>
            <p:cNvPr id="7" name="Picture 6">
              <a:extLst>
                <a:ext uri="{FF2B5EF4-FFF2-40B4-BE49-F238E27FC236}">
                  <a16:creationId xmlns:a16="http://schemas.microsoft.com/office/drawing/2014/main" id="{55CD5F20-FA96-4A6A-8215-1126697E08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059" y="2539723"/>
              <a:ext cx="371429" cy="1495238"/>
            </a:xfrm>
            <a:prstGeom prst="rect">
              <a:avLst/>
            </a:prstGeom>
          </p:spPr>
        </p:pic>
        <p:sp>
          <p:nvSpPr>
            <p:cNvPr id="36" name="TextBox 35">
              <a:extLst>
                <a:ext uri="{FF2B5EF4-FFF2-40B4-BE49-F238E27FC236}">
                  <a16:creationId xmlns:a16="http://schemas.microsoft.com/office/drawing/2014/main" id="{935AC282-F396-406D-96E5-CE4B3BA9D1A1}"/>
                </a:ext>
              </a:extLst>
            </p:cNvPr>
            <p:cNvSpPr txBox="1"/>
            <p:nvPr/>
          </p:nvSpPr>
          <p:spPr>
            <a:xfrm>
              <a:off x="7867931" y="1658089"/>
              <a:ext cx="1059683" cy="830997"/>
            </a:xfrm>
            <a:prstGeom prst="rect">
              <a:avLst/>
            </a:prstGeom>
            <a:noFill/>
          </p:spPr>
          <p:txBody>
            <a:bodyPr wrap="square" rtlCol="0">
              <a:spAutoFit/>
            </a:bodyPr>
            <a:lstStyle/>
            <a:p>
              <a:pPr algn="ctr"/>
              <a:r>
                <a:rPr lang="en-GB" sz="1600" b="1" dirty="0">
                  <a:solidFill>
                    <a:srgbClr val="FF0000"/>
                  </a:solidFill>
                </a:rPr>
                <a:t>Flattened feature vector</a:t>
              </a:r>
            </a:p>
          </p:txBody>
        </p:sp>
      </p:grpSp>
      <p:cxnSp>
        <p:nvCxnSpPr>
          <p:cNvPr id="44" name="Straight Arrow Connector 43">
            <a:extLst>
              <a:ext uri="{FF2B5EF4-FFF2-40B4-BE49-F238E27FC236}">
                <a16:creationId xmlns:a16="http://schemas.microsoft.com/office/drawing/2014/main" id="{04166314-7FDA-4779-8BBC-96EFB56FA94F}"/>
              </a:ext>
            </a:extLst>
          </p:cNvPr>
          <p:cNvCxnSpPr>
            <a:cxnSpLocks/>
          </p:cNvCxnSpPr>
          <p:nvPr/>
        </p:nvCxnSpPr>
        <p:spPr>
          <a:xfrm flipV="1">
            <a:off x="9640133" y="3278462"/>
            <a:ext cx="914746" cy="888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B9BDA9E2-EE99-4920-8345-98404DF2A9E0}"/>
              </a:ext>
            </a:extLst>
          </p:cNvPr>
          <p:cNvSpPr txBox="1"/>
          <p:nvPr/>
        </p:nvSpPr>
        <p:spPr>
          <a:xfrm>
            <a:off x="9614813" y="2910112"/>
            <a:ext cx="942759" cy="338554"/>
          </a:xfrm>
          <a:prstGeom prst="rect">
            <a:avLst/>
          </a:prstGeom>
          <a:noFill/>
        </p:spPr>
        <p:txBody>
          <a:bodyPr wrap="none" rtlCol="0">
            <a:spAutoFit/>
          </a:bodyPr>
          <a:lstStyle/>
          <a:p>
            <a:pPr algn="ctr"/>
            <a:r>
              <a:rPr lang="en-GB" sz="1600" b="1" dirty="0">
                <a:solidFill>
                  <a:srgbClr val="FF0000"/>
                </a:solidFill>
              </a:rPr>
              <a:t>Classify</a:t>
            </a:r>
          </a:p>
        </p:txBody>
      </p:sp>
      <p:sp>
        <p:nvSpPr>
          <p:cNvPr id="13" name="TextBox 12">
            <a:extLst>
              <a:ext uri="{FF2B5EF4-FFF2-40B4-BE49-F238E27FC236}">
                <a16:creationId xmlns:a16="http://schemas.microsoft.com/office/drawing/2014/main" id="{13BDA30F-3CEC-40BB-AA6C-59FB2C55757F}"/>
              </a:ext>
            </a:extLst>
          </p:cNvPr>
          <p:cNvSpPr txBox="1"/>
          <p:nvPr/>
        </p:nvSpPr>
        <p:spPr>
          <a:xfrm>
            <a:off x="5870904" y="6358839"/>
            <a:ext cx="4883132" cy="307777"/>
          </a:xfrm>
          <a:prstGeom prst="rect">
            <a:avLst/>
          </a:prstGeom>
          <a:noFill/>
        </p:spPr>
        <p:txBody>
          <a:bodyPr wrap="none" rtlCol="0">
            <a:spAutoFit/>
          </a:bodyPr>
          <a:lstStyle/>
          <a:p>
            <a:r>
              <a:rPr lang="en-GB" sz="1400" i="1" dirty="0" err="1"/>
              <a:t>nb</a:t>
            </a:r>
            <a:r>
              <a:rPr lang="en-GB" sz="1400" i="1" dirty="0"/>
              <a:t>: no activation function has been applied after max pooling</a:t>
            </a:r>
          </a:p>
        </p:txBody>
      </p:sp>
    </p:spTree>
    <p:extLst>
      <p:ext uri="{BB962C8B-B14F-4D97-AF65-F5344CB8AC3E}">
        <p14:creationId xmlns:p14="http://schemas.microsoft.com/office/powerpoint/2010/main" val="340418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2F742-BE51-4742-8E12-3A1A43768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231" y="4142185"/>
            <a:ext cx="2438400" cy="1828800"/>
          </a:xfrm>
          <a:prstGeom prst="rect">
            <a:avLst/>
          </a:prstGeom>
        </p:spPr>
      </p:pic>
      <p:sp>
        <p:nvSpPr>
          <p:cNvPr id="4" name="TextBox 3"/>
          <p:cNvSpPr txBox="1"/>
          <p:nvPr/>
        </p:nvSpPr>
        <p:spPr>
          <a:xfrm>
            <a:off x="2033285" y="-51793"/>
            <a:ext cx="8492325" cy="584775"/>
          </a:xfrm>
          <a:prstGeom prst="rect">
            <a:avLst/>
          </a:prstGeom>
          <a:noFill/>
        </p:spPr>
        <p:txBody>
          <a:bodyPr wrap="none" rtlCol="0">
            <a:spAutoFit/>
          </a:bodyPr>
          <a:lstStyle>
            <a:defPPr>
              <a:defRPr lang="en-US"/>
            </a:defPPr>
            <a:lvl1pPr>
              <a:defRPr sz="3200">
                <a:solidFill>
                  <a:srgbClr val="3366FF"/>
                </a:solidFill>
              </a:defRPr>
            </a:lvl1pPr>
          </a:lstStyle>
          <a:p>
            <a:r>
              <a:rPr lang="en-US" dirty="0"/>
              <a:t>Two-layer convolutional network (digits MNIST) </a:t>
            </a:r>
          </a:p>
        </p:txBody>
      </p:sp>
      <p:sp>
        <p:nvSpPr>
          <p:cNvPr id="6" name="TextBox 5"/>
          <p:cNvSpPr txBox="1"/>
          <p:nvPr/>
        </p:nvSpPr>
        <p:spPr>
          <a:xfrm>
            <a:off x="7053718" y="4082677"/>
            <a:ext cx="3919081" cy="923330"/>
          </a:xfrm>
          <a:prstGeom prst="rect">
            <a:avLst/>
          </a:prstGeom>
          <a:noFill/>
          <a:ln>
            <a:solidFill>
              <a:srgbClr val="FF0000"/>
            </a:solidFill>
          </a:ln>
        </p:spPr>
        <p:txBody>
          <a:bodyPr wrap="square" rtlCol="0">
            <a:spAutoFit/>
          </a:bodyPr>
          <a:lstStyle/>
          <a:p>
            <a:r>
              <a:rPr lang="en-US" dirty="0"/>
              <a:t>Convolutional 1</a:t>
            </a:r>
            <a:r>
              <a:rPr lang="en-US" baseline="30000" dirty="0"/>
              <a:t>st</a:t>
            </a:r>
            <a:r>
              <a:rPr lang="en-US" dirty="0"/>
              <a:t> layer</a:t>
            </a:r>
          </a:p>
          <a:p>
            <a:r>
              <a:rPr lang="en-US" dirty="0"/>
              <a:t>Training accuracy: 98.4%    </a:t>
            </a:r>
          </a:p>
          <a:p>
            <a:r>
              <a:rPr lang="en-US" dirty="0"/>
              <a:t>Test accuracy:  98.3% </a:t>
            </a:r>
            <a:r>
              <a:rPr lang="en-US" dirty="0">
                <a:solidFill>
                  <a:srgbClr val="FF0000"/>
                </a:solidFill>
              </a:rPr>
              <a:t>125K weights</a:t>
            </a:r>
          </a:p>
        </p:txBody>
      </p:sp>
      <p:sp>
        <p:nvSpPr>
          <p:cNvPr id="7" name="TextBox 6"/>
          <p:cNvSpPr txBox="1"/>
          <p:nvPr/>
        </p:nvSpPr>
        <p:spPr>
          <a:xfrm>
            <a:off x="7508537" y="695479"/>
            <a:ext cx="2519023" cy="646331"/>
          </a:xfrm>
          <a:prstGeom prst="rect">
            <a:avLst/>
          </a:prstGeom>
          <a:noFill/>
        </p:spPr>
        <p:txBody>
          <a:bodyPr wrap="none" rtlCol="0">
            <a:spAutoFit/>
          </a:bodyPr>
          <a:lstStyle/>
          <a:p>
            <a:r>
              <a:rPr lang="en-US" dirty="0"/>
              <a:t>60000 Training samples</a:t>
            </a:r>
          </a:p>
          <a:p>
            <a:r>
              <a:rPr lang="en-US" dirty="0"/>
              <a:t>10000 Test samples</a:t>
            </a:r>
          </a:p>
        </p:txBody>
      </p:sp>
      <p:sp>
        <p:nvSpPr>
          <p:cNvPr id="8" name="TextBox 7"/>
          <p:cNvSpPr txBox="1"/>
          <p:nvPr/>
        </p:nvSpPr>
        <p:spPr>
          <a:xfrm>
            <a:off x="6816138" y="1333100"/>
            <a:ext cx="367990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Optimizer: gradient descent, MSE</a:t>
            </a:r>
          </a:p>
          <a:p>
            <a:pPr marL="285750" indent="-285750">
              <a:buFont typeface="Arial" panose="020B0604020202020204" pitchFamily="34" charset="0"/>
              <a:buChar char="•"/>
            </a:pPr>
            <a:r>
              <a:rPr lang="en-US" dirty="0"/>
              <a:t>Rectified linear activation function in the middle layer</a:t>
            </a:r>
          </a:p>
          <a:p>
            <a:pPr marL="285750" indent="-285750">
              <a:buFont typeface="Arial" panose="020B0604020202020204" pitchFamily="34" charset="0"/>
              <a:buChar char="•"/>
            </a:pPr>
            <a:r>
              <a:rPr lang="en-US" dirty="0" err="1"/>
              <a:t>Softmax</a:t>
            </a:r>
            <a:r>
              <a:rPr lang="en-US" dirty="0"/>
              <a:t> activation function in the final layer</a:t>
            </a:r>
          </a:p>
          <a:p>
            <a:pPr marL="285750" indent="-285750">
              <a:buFont typeface="Arial" panose="020B0604020202020204" pitchFamily="34" charset="0"/>
              <a:buChar char="•"/>
            </a:pPr>
            <a:r>
              <a:rPr lang="en-US" dirty="0"/>
              <a:t>Receptive field : 20x20</a:t>
            </a:r>
          </a:p>
          <a:p>
            <a:pPr marL="285750" indent="-285750">
              <a:buFont typeface="Arial" panose="020B0604020202020204" pitchFamily="34" charset="0"/>
              <a:buChar char="•"/>
            </a:pPr>
            <a:r>
              <a:rPr lang="en-US" dirty="0"/>
              <a:t>Batch size : 1000</a:t>
            </a:r>
          </a:p>
          <a:p>
            <a:pPr marL="285750" indent="-285750">
              <a:buFont typeface="Arial" panose="020B0604020202020204" pitchFamily="34" charset="0"/>
              <a:buChar char="•"/>
            </a:pPr>
            <a:r>
              <a:rPr lang="en-US" dirty="0"/>
              <a:t>Epochs: 40</a:t>
            </a:r>
          </a:p>
          <a:p>
            <a:pPr marL="285750" indent="-285750">
              <a:buFont typeface="Arial" panose="020B0604020202020204" pitchFamily="34" charset="0"/>
              <a:buChar char="•"/>
            </a:pPr>
            <a:r>
              <a:rPr lang="en-US" dirty="0"/>
              <a:t>Learning rate:0.05</a:t>
            </a:r>
          </a:p>
        </p:txBody>
      </p:sp>
      <p:sp>
        <p:nvSpPr>
          <p:cNvPr id="2" name="TextBox 1"/>
          <p:cNvSpPr txBox="1"/>
          <p:nvPr/>
        </p:nvSpPr>
        <p:spPr>
          <a:xfrm>
            <a:off x="7053718" y="5089935"/>
            <a:ext cx="3822505" cy="923330"/>
          </a:xfrm>
          <a:prstGeom prst="rect">
            <a:avLst/>
          </a:prstGeom>
          <a:noFill/>
          <a:ln>
            <a:solidFill>
              <a:srgbClr val="FF0000"/>
            </a:solidFill>
          </a:ln>
        </p:spPr>
        <p:txBody>
          <a:bodyPr wrap="square" rtlCol="0">
            <a:spAutoFit/>
          </a:bodyPr>
          <a:lstStyle/>
          <a:p>
            <a:r>
              <a:rPr lang="en-US" dirty="0">
                <a:solidFill>
                  <a:prstClr val="black"/>
                </a:solidFill>
              </a:rPr>
              <a:t>Fully connected 1</a:t>
            </a:r>
            <a:r>
              <a:rPr lang="en-US" baseline="30000" dirty="0">
                <a:solidFill>
                  <a:prstClr val="black"/>
                </a:solidFill>
              </a:rPr>
              <a:t>st</a:t>
            </a:r>
            <a:r>
              <a:rPr lang="en-US" dirty="0">
                <a:solidFill>
                  <a:prstClr val="black"/>
                </a:solidFill>
              </a:rPr>
              <a:t> layer (20 HU)</a:t>
            </a:r>
          </a:p>
          <a:p>
            <a:r>
              <a:rPr lang="en-US" dirty="0">
                <a:solidFill>
                  <a:prstClr val="black"/>
                </a:solidFill>
              </a:rPr>
              <a:t>Training accuracy: 97%</a:t>
            </a:r>
          </a:p>
          <a:p>
            <a:r>
              <a:rPr lang="en-US" dirty="0">
                <a:solidFill>
                  <a:prstClr val="black"/>
                </a:solidFill>
              </a:rPr>
              <a:t>Test accuracy: 95.7%      </a:t>
            </a:r>
            <a:r>
              <a:rPr lang="en-US" dirty="0">
                <a:solidFill>
                  <a:srgbClr val="FF0000"/>
                </a:solidFill>
              </a:rPr>
              <a:t>16K weights</a:t>
            </a:r>
          </a:p>
        </p:txBody>
      </p:sp>
      <p:pic>
        <p:nvPicPr>
          <p:cNvPr id="15" name="Picture 14">
            <a:extLst>
              <a:ext uri="{FF2B5EF4-FFF2-40B4-BE49-F238E27FC236}">
                <a16:creationId xmlns:a16="http://schemas.microsoft.com/office/drawing/2014/main" id="{469EC3D3-397D-4BF4-9EAC-65BDB678C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284" y="4142185"/>
            <a:ext cx="2438400" cy="1828800"/>
          </a:xfrm>
          <a:prstGeom prst="rect">
            <a:avLst/>
          </a:prstGeom>
        </p:spPr>
      </p:pic>
      <p:sp>
        <p:nvSpPr>
          <p:cNvPr id="32" name="TextBox 31">
            <a:extLst>
              <a:ext uri="{FF2B5EF4-FFF2-40B4-BE49-F238E27FC236}">
                <a16:creationId xmlns:a16="http://schemas.microsoft.com/office/drawing/2014/main" id="{D6488AF4-45E0-477B-A131-5CF199765A2F}"/>
              </a:ext>
            </a:extLst>
          </p:cNvPr>
          <p:cNvSpPr txBox="1"/>
          <p:nvPr/>
        </p:nvSpPr>
        <p:spPr>
          <a:xfrm>
            <a:off x="1768305" y="6055545"/>
            <a:ext cx="9340634" cy="307777"/>
          </a:xfrm>
          <a:prstGeom prst="rect">
            <a:avLst/>
          </a:prstGeom>
          <a:noFill/>
        </p:spPr>
        <p:txBody>
          <a:bodyPr wrap="none" rtlCol="0">
            <a:spAutoFit/>
          </a:bodyPr>
          <a:lstStyle/>
          <a:p>
            <a:r>
              <a:rPr lang="en-US" sz="1400" dirty="0"/>
              <a:t>Fully connected network parameters: 100 epoch, 1 learning rate, sigmoid activation in the middle layer, 1000 batch size</a:t>
            </a:r>
            <a:endParaRPr lang="en-GB" sz="1400" dirty="0"/>
          </a:p>
        </p:txBody>
      </p:sp>
      <p:pic>
        <p:nvPicPr>
          <p:cNvPr id="18" name="Picture 17">
            <a:extLst>
              <a:ext uri="{FF2B5EF4-FFF2-40B4-BE49-F238E27FC236}">
                <a16:creationId xmlns:a16="http://schemas.microsoft.com/office/drawing/2014/main" id="{D2FD211B-AF00-41EB-BF1A-56E06B317B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3285" y="673464"/>
            <a:ext cx="4544025" cy="3240000"/>
          </a:xfrm>
          <a:prstGeom prst="rect">
            <a:avLst/>
          </a:prstGeom>
        </p:spPr>
      </p:pic>
      <p:sp>
        <p:nvSpPr>
          <p:cNvPr id="11" name="TextBox 10"/>
          <p:cNvSpPr txBox="1"/>
          <p:nvPr/>
        </p:nvSpPr>
        <p:spPr>
          <a:xfrm>
            <a:off x="1796166" y="6447250"/>
            <a:ext cx="8908721" cy="369332"/>
          </a:xfrm>
          <a:prstGeom prst="rect">
            <a:avLst/>
          </a:prstGeom>
          <a:noFill/>
          <a:ln>
            <a:solidFill>
              <a:srgbClr val="FF0000"/>
            </a:solidFill>
          </a:ln>
        </p:spPr>
        <p:txBody>
          <a:bodyPr wrap="none" rtlCol="0">
            <a:spAutoFit/>
          </a:bodyPr>
          <a:lstStyle/>
          <a:p>
            <a:r>
              <a:rPr lang="en-US" dirty="0">
                <a:solidFill>
                  <a:srgbClr val="FF0000"/>
                </a:solidFill>
              </a:rPr>
              <a:t>The receptive fields of the convolutional layer are trained simultaneously for all positions</a:t>
            </a:r>
          </a:p>
        </p:txBody>
      </p:sp>
    </p:spTree>
    <p:extLst>
      <p:ext uri="{BB962C8B-B14F-4D97-AF65-F5344CB8AC3E}">
        <p14:creationId xmlns:p14="http://schemas.microsoft.com/office/powerpoint/2010/main" val="152284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3617" y="0"/>
            <a:ext cx="5588325" cy="1077218"/>
          </a:xfrm>
          <a:prstGeom prst="rect">
            <a:avLst/>
          </a:prstGeom>
          <a:noFill/>
        </p:spPr>
        <p:txBody>
          <a:bodyPr wrap="none" rtlCol="0">
            <a:spAutoFit/>
          </a:bodyPr>
          <a:lstStyle>
            <a:defPPr>
              <a:defRPr lang="en-US"/>
            </a:defPPr>
            <a:lvl1pPr>
              <a:defRPr sz="3200">
                <a:solidFill>
                  <a:srgbClr val="3366FF"/>
                </a:solidFill>
              </a:defRPr>
            </a:lvl1pPr>
          </a:lstStyle>
          <a:p>
            <a:pPr algn="ctr"/>
            <a:r>
              <a:rPr lang="en-US" dirty="0"/>
              <a:t>2-layer convolutional network  </a:t>
            </a:r>
          </a:p>
          <a:p>
            <a:pPr algn="ctr"/>
            <a:r>
              <a:rPr lang="en-US" dirty="0"/>
              <a:t>16 Receptive fields (Channels)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135" y="1033715"/>
            <a:ext cx="1828800" cy="1371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935" y="1028039"/>
            <a:ext cx="1828800"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35" y="1028039"/>
            <a:ext cx="1828800" cy="137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535" y="1028039"/>
            <a:ext cx="1828800" cy="1371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4535" y="5434195"/>
            <a:ext cx="1828800" cy="13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8135" y="2548155"/>
            <a:ext cx="1828800" cy="137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6935" y="2536803"/>
            <a:ext cx="1828800" cy="1371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5735" y="2548155"/>
            <a:ext cx="1828800" cy="1371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4535" y="2548155"/>
            <a:ext cx="1828800" cy="13716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8135" y="4003123"/>
            <a:ext cx="1828800" cy="137160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6935" y="4003123"/>
            <a:ext cx="1828800" cy="13716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5735" y="4003123"/>
            <a:ext cx="1828800" cy="1371600"/>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54535" y="4003123"/>
            <a:ext cx="1828800" cy="137160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68135" y="5434195"/>
            <a:ext cx="1828800" cy="137160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96935" y="5434195"/>
            <a:ext cx="1828800" cy="1371600"/>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25735" y="5434195"/>
            <a:ext cx="1828800" cy="1371600"/>
          </a:xfrm>
          <a:prstGeom prst="rect">
            <a:avLst/>
          </a:prstGeom>
        </p:spPr>
      </p:pic>
    </p:spTree>
    <p:extLst>
      <p:ext uri="{BB962C8B-B14F-4D97-AF65-F5344CB8AC3E}">
        <p14:creationId xmlns:p14="http://schemas.microsoft.com/office/powerpoint/2010/main" val="239746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2DB9-BEB4-81A5-CB6B-D7B29D8CFC1A}"/>
              </a:ext>
            </a:extLst>
          </p:cNvPr>
          <p:cNvSpPr>
            <a:spLocks noGrp="1"/>
          </p:cNvSpPr>
          <p:nvPr>
            <p:ph type="title"/>
          </p:nvPr>
        </p:nvSpPr>
        <p:spPr/>
        <p:txBody>
          <a:bodyPr/>
          <a:lstStyle/>
          <a:p>
            <a:r>
              <a:rPr lang="en-CH" dirty="0">
                <a:solidFill>
                  <a:srgbClr val="0070C0"/>
                </a:solidFill>
              </a:rPr>
              <a:t>Grades so far</a:t>
            </a:r>
          </a:p>
        </p:txBody>
      </p:sp>
      <p:pic>
        <p:nvPicPr>
          <p:cNvPr id="5" name="Content Placeholder 4" descr="A screenshot of a white sheet with numbers&#10;&#10;AI-generated content may be incorrect.">
            <a:extLst>
              <a:ext uri="{FF2B5EF4-FFF2-40B4-BE49-F238E27FC236}">
                <a16:creationId xmlns:a16="http://schemas.microsoft.com/office/drawing/2014/main" id="{926214E5-ED45-204D-0D96-14C9BD39EFCE}"/>
              </a:ext>
            </a:extLst>
          </p:cNvPr>
          <p:cNvPicPr>
            <a:picLocks noGrp="1" noChangeAspect="1"/>
          </p:cNvPicPr>
          <p:nvPr>
            <p:ph idx="1"/>
          </p:nvPr>
        </p:nvPicPr>
        <p:blipFill>
          <a:blip r:embed="rId2"/>
          <a:stretch>
            <a:fillRect/>
          </a:stretch>
        </p:blipFill>
        <p:spPr>
          <a:xfrm>
            <a:off x="4318882" y="365125"/>
            <a:ext cx="5979547" cy="6438792"/>
          </a:xfrm>
        </p:spPr>
      </p:pic>
    </p:spTree>
    <p:extLst>
      <p:ext uri="{BB962C8B-B14F-4D97-AF65-F5344CB8AC3E}">
        <p14:creationId xmlns:p14="http://schemas.microsoft.com/office/powerpoint/2010/main" val="214964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8076" y="3211613"/>
            <a:ext cx="2795451" cy="369332"/>
          </a:xfrm>
          <a:prstGeom prst="rect">
            <a:avLst/>
          </a:prstGeom>
        </p:spPr>
        <p:txBody>
          <a:bodyPr wrap="square">
            <a:spAutoFit/>
          </a:bodyPr>
          <a:lstStyle/>
          <a:p>
            <a:pPr algn="ctr"/>
            <a:r>
              <a:rPr lang="en-US" dirty="0"/>
              <a:t>Convolutional layer output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455" y="1795708"/>
            <a:ext cx="1828800" cy="1371600"/>
          </a:xfrm>
          <a:prstGeom prst="rect">
            <a:avLst/>
          </a:prstGeom>
        </p:spPr>
      </p:pic>
      <p:sp>
        <p:nvSpPr>
          <p:cNvPr id="7" name="Rectangle 6"/>
          <p:cNvSpPr/>
          <p:nvPr/>
        </p:nvSpPr>
        <p:spPr>
          <a:xfrm>
            <a:off x="4148131" y="1404290"/>
            <a:ext cx="2795451" cy="369332"/>
          </a:xfrm>
          <a:prstGeom prst="rect">
            <a:avLst/>
          </a:prstGeom>
        </p:spPr>
        <p:txBody>
          <a:bodyPr wrap="square">
            <a:spAutoFit/>
          </a:bodyPr>
          <a:lstStyle/>
          <a:p>
            <a:pPr algn="ctr"/>
            <a:r>
              <a:rPr lang="en-US" dirty="0"/>
              <a:t>Input image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173" y="1817794"/>
            <a:ext cx="1828800" cy="1371600"/>
          </a:xfrm>
          <a:prstGeom prst="rect">
            <a:avLst/>
          </a:prstGeom>
        </p:spPr>
      </p:pic>
      <p:sp>
        <p:nvSpPr>
          <p:cNvPr id="11" name="Rectangle 10"/>
          <p:cNvSpPr/>
          <p:nvPr/>
        </p:nvSpPr>
        <p:spPr>
          <a:xfrm>
            <a:off x="7625850" y="1426376"/>
            <a:ext cx="2795451" cy="369332"/>
          </a:xfrm>
          <a:prstGeom prst="rect">
            <a:avLst/>
          </a:prstGeom>
        </p:spPr>
        <p:txBody>
          <a:bodyPr wrap="square">
            <a:spAutoFit/>
          </a:bodyPr>
          <a:lstStyle/>
          <a:p>
            <a:pPr algn="ctr"/>
            <a:r>
              <a:rPr lang="en-US" dirty="0"/>
              <a:t>Input image</a:t>
            </a:r>
          </a:p>
        </p:txBody>
      </p:sp>
      <p:sp>
        <p:nvSpPr>
          <p:cNvPr id="12" name="Rectangle 11"/>
          <p:cNvSpPr/>
          <p:nvPr/>
        </p:nvSpPr>
        <p:spPr>
          <a:xfrm>
            <a:off x="7625849" y="3233699"/>
            <a:ext cx="2795451" cy="369332"/>
          </a:xfrm>
          <a:prstGeom prst="rect">
            <a:avLst/>
          </a:prstGeom>
        </p:spPr>
        <p:txBody>
          <a:bodyPr wrap="square">
            <a:spAutoFit/>
          </a:bodyPr>
          <a:lstStyle/>
          <a:p>
            <a:pPr algn="ctr"/>
            <a:r>
              <a:rPr lang="en-US" dirty="0"/>
              <a:t>Convolutional layer output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358" y="3850045"/>
            <a:ext cx="1828800" cy="1371600"/>
          </a:xfrm>
          <a:prstGeom prst="rect">
            <a:avLst/>
          </a:prstGeom>
        </p:spPr>
      </p:pic>
      <p:sp>
        <p:nvSpPr>
          <p:cNvPr id="23" name="Rectangle 22"/>
          <p:cNvSpPr/>
          <p:nvPr/>
        </p:nvSpPr>
        <p:spPr>
          <a:xfrm>
            <a:off x="1237034" y="3233700"/>
            <a:ext cx="2795451" cy="646331"/>
          </a:xfrm>
          <a:prstGeom prst="rect">
            <a:avLst/>
          </a:prstGeom>
        </p:spPr>
        <p:txBody>
          <a:bodyPr wrap="square">
            <a:spAutoFit/>
          </a:bodyPr>
          <a:lstStyle/>
          <a:p>
            <a:pPr algn="ctr"/>
            <a:r>
              <a:rPr lang="en-US" dirty="0"/>
              <a:t>Receptive field</a:t>
            </a:r>
          </a:p>
          <a:p>
            <a:pPr algn="ctr"/>
            <a:r>
              <a:rPr lang="en-US" dirty="0"/>
              <a:t>2 out of 16 channels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358" y="5371881"/>
            <a:ext cx="18288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1455" y="3850045"/>
            <a:ext cx="1828800"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1400" y="5371881"/>
            <a:ext cx="1828800" cy="13716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9173" y="3850045"/>
            <a:ext cx="1828800" cy="137160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9173" y="5371881"/>
            <a:ext cx="1828800" cy="1371600"/>
          </a:xfrm>
          <a:prstGeom prst="rect">
            <a:avLst/>
          </a:prstGeom>
        </p:spPr>
      </p:pic>
      <p:sp>
        <p:nvSpPr>
          <p:cNvPr id="16" name="TextBox 15"/>
          <p:cNvSpPr txBox="1"/>
          <p:nvPr/>
        </p:nvSpPr>
        <p:spPr>
          <a:xfrm>
            <a:off x="2264788" y="146506"/>
            <a:ext cx="7710317" cy="1077218"/>
          </a:xfrm>
          <a:prstGeom prst="rect">
            <a:avLst/>
          </a:prstGeom>
          <a:noFill/>
        </p:spPr>
        <p:txBody>
          <a:bodyPr wrap="none" rtlCol="0">
            <a:spAutoFit/>
          </a:bodyPr>
          <a:lstStyle>
            <a:defPPr>
              <a:defRPr lang="en-US"/>
            </a:defPPr>
            <a:lvl1pPr>
              <a:defRPr sz="3200">
                <a:solidFill>
                  <a:srgbClr val="3366FF"/>
                </a:solidFill>
              </a:defRPr>
            </a:lvl1pPr>
          </a:lstStyle>
          <a:p>
            <a:pPr algn="ctr"/>
            <a:r>
              <a:rPr lang="en-US" dirty="0"/>
              <a:t>Two-layer convolutional network </a:t>
            </a:r>
          </a:p>
          <a:p>
            <a:pPr algn="ctr"/>
            <a:r>
              <a:rPr lang="en-US" dirty="0"/>
              <a:t>Output of the convolutional layer: </a:t>
            </a:r>
            <a:r>
              <a:rPr lang="en-US" dirty="0">
                <a:solidFill>
                  <a:srgbClr val="00B050"/>
                </a:solidFill>
              </a:rPr>
              <a:t>16 filters</a:t>
            </a:r>
          </a:p>
        </p:txBody>
      </p:sp>
      <p:pic>
        <p:nvPicPr>
          <p:cNvPr id="17" name="Picture 16">
            <a:extLst>
              <a:ext uri="{FF2B5EF4-FFF2-40B4-BE49-F238E27FC236}">
                <a16:creationId xmlns:a16="http://schemas.microsoft.com/office/drawing/2014/main" id="{9AA7FF04-9BDB-47B9-9F2A-0421CCBF6A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0780" y="1240615"/>
            <a:ext cx="2775372" cy="1980000"/>
          </a:xfrm>
          <a:prstGeom prst="rect">
            <a:avLst/>
          </a:prstGeom>
        </p:spPr>
      </p:pic>
      <p:sp>
        <p:nvSpPr>
          <p:cNvPr id="20" name="TextBox 19">
            <a:extLst>
              <a:ext uri="{FF2B5EF4-FFF2-40B4-BE49-F238E27FC236}">
                <a16:creationId xmlns:a16="http://schemas.microsoft.com/office/drawing/2014/main" id="{99565E49-1ECD-4B20-BE0F-323A8D1FB00B}"/>
              </a:ext>
            </a:extLst>
          </p:cNvPr>
          <p:cNvSpPr txBox="1"/>
          <p:nvPr/>
        </p:nvSpPr>
        <p:spPr>
          <a:xfrm>
            <a:off x="1790781" y="2485931"/>
            <a:ext cx="579005" cy="276999"/>
          </a:xfrm>
          <a:prstGeom prst="rect">
            <a:avLst/>
          </a:prstGeom>
          <a:noFill/>
        </p:spPr>
        <p:txBody>
          <a:bodyPr wrap="none" rtlCol="0">
            <a:spAutoFit/>
          </a:bodyPr>
          <a:lstStyle/>
          <a:p>
            <a:r>
              <a:rPr lang="en-US" sz="1200" dirty="0"/>
              <a:t>20x20</a:t>
            </a:r>
          </a:p>
        </p:txBody>
      </p:sp>
    </p:spTree>
    <p:extLst>
      <p:ext uri="{BB962C8B-B14F-4D97-AF65-F5344CB8AC3E}">
        <p14:creationId xmlns:p14="http://schemas.microsoft.com/office/powerpoint/2010/main" val="81216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B6172-6BCC-44A3-B26D-B6705BED2E27}"/>
              </a:ext>
            </a:extLst>
          </p:cNvPr>
          <p:cNvSpPr txBox="1"/>
          <p:nvPr/>
        </p:nvSpPr>
        <p:spPr>
          <a:xfrm>
            <a:off x="2033285" y="417611"/>
            <a:ext cx="7857023" cy="1077218"/>
          </a:xfrm>
          <a:prstGeom prst="rect">
            <a:avLst/>
          </a:prstGeom>
          <a:noFill/>
        </p:spPr>
        <p:txBody>
          <a:bodyPr wrap="none" rtlCol="0">
            <a:spAutoFit/>
          </a:bodyPr>
          <a:lstStyle>
            <a:defPPr>
              <a:defRPr lang="en-US"/>
            </a:defPPr>
            <a:lvl1pPr>
              <a:defRPr sz="3200">
                <a:solidFill>
                  <a:srgbClr val="3366FF"/>
                </a:solidFill>
              </a:defRPr>
            </a:lvl1pPr>
          </a:lstStyle>
          <a:p>
            <a:r>
              <a:rPr lang="en-US" dirty="0"/>
              <a:t>Fully connected and Convolutional network</a:t>
            </a:r>
          </a:p>
          <a:p>
            <a:r>
              <a:rPr lang="en-US" dirty="0"/>
              <a:t>Shifted digits </a:t>
            </a:r>
          </a:p>
        </p:txBody>
      </p:sp>
      <p:pic>
        <p:nvPicPr>
          <p:cNvPr id="7" name="Picture 6">
            <a:extLst>
              <a:ext uri="{FF2B5EF4-FFF2-40B4-BE49-F238E27FC236}">
                <a16:creationId xmlns:a16="http://schemas.microsoft.com/office/drawing/2014/main" id="{91D08B0A-791B-41D5-826E-907B10588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938" y="2120389"/>
            <a:ext cx="1920000" cy="1440000"/>
          </a:xfrm>
          <a:prstGeom prst="rect">
            <a:avLst/>
          </a:prstGeom>
        </p:spPr>
      </p:pic>
      <p:pic>
        <p:nvPicPr>
          <p:cNvPr id="10" name="Picture 9">
            <a:extLst>
              <a:ext uri="{FF2B5EF4-FFF2-40B4-BE49-F238E27FC236}">
                <a16:creationId xmlns:a16="http://schemas.microsoft.com/office/drawing/2014/main" id="{B889A3A5-1B5C-4EBB-BBE2-7185D1FE4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492" y="2120389"/>
            <a:ext cx="1920000" cy="1440000"/>
          </a:xfrm>
          <a:prstGeom prst="rect">
            <a:avLst/>
          </a:prstGeom>
        </p:spPr>
      </p:pic>
      <p:pic>
        <p:nvPicPr>
          <p:cNvPr id="13" name="Picture 12">
            <a:extLst>
              <a:ext uri="{FF2B5EF4-FFF2-40B4-BE49-F238E27FC236}">
                <a16:creationId xmlns:a16="http://schemas.microsoft.com/office/drawing/2014/main" id="{CFB4E464-3113-4C15-8BEA-AD52A806B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938" y="3560389"/>
            <a:ext cx="1920000" cy="1440000"/>
          </a:xfrm>
          <a:prstGeom prst="rect">
            <a:avLst/>
          </a:prstGeom>
        </p:spPr>
      </p:pic>
      <p:pic>
        <p:nvPicPr>
          <p:cNvPr id="16" name="Picture 15">
            <a:extLst>
              <a:ext uri="{FF2B5EF4-FFF2-40B4-BE49-F238E27FC236}">
                <a16:creationId xmlns:a16="http://schemas.microsoft.com/office/drawing/2014/main" id="{E31030D7-E345-47C7-85E2-70C6DF9B8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7492" y="3560389"/>
            <a:ext cx="1920000" cy="1440000"/>
          </a:xfrm>
          <a:prstGeom prst="rect">
            <a:avLst/>
          </a:prstGeom>
        </p:spPr>
      </p:pic>
      <p:pic>
        <p:nvPicPr>
          <p:cNvPr id="19" name="Picture 18">
            <a:extLst>
              <a:ext uri="{FF2B5EF4-FFF2-40B4-BE49-F238E27FC236}">
                <a16:creationId xmlns:a16="http://schemas.microsoft.com/office/drawing/2014/main" id="{B2747575-1158-438B-A17A-512E840E8D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938" y="5000389"/>
            <a:ext cx="1920000" cy="1440000"/>
          </a:xfrm>
          <a:prstGeom prst="rect">
            <a:avLst/>
          </a:prstGeom>
        </p:spPr>
      </p:pic>
      <p:pic>
        <p:nvPicPr>
          <p:cNvPr id="22" name="Picture 21">
            <a:extLst>
              <a:ext uri="{FF2B5EF4-FFF2-40B4-BE49-F238E27FC236}">
                <a16:creationId xmlns:a16="http://schemas.microsoft.com/office/drawing/2014/main" id="{2778D904-33F1-4551-9090-16F270206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7492" y="5000389"/>
            <a:ext cx="1920000" cy="1440000"/>
          </a:xfrm>
          <a:prstGeom prst="rect">
            <a:avLst/>
          </a:prstGeom>
        </p:spPr>
      </p:pic>
      <p:sp>
        <p:nvSpPr>
          <p:cNvPr id="26" name="TextBox 25">
            <a:extLst>
              <a:ext uri="{FF2B5EF4-FFF2-40B4-BE49-F238E27FC236}">
                <a16:creationId xmlns:a16="http://schemas.microsoft.com/office/drawing/2014/main" id="{67FCF8D9-2ED4-485D-8639-AF38C56B29FC}"/>
              </a:ext>
            </a:extLst>
          </p:cNvPr>
          <p:cNvSpPr txBox="1"/>
          <p:nvPr/>
        </p:nvSpPr>
        <p:spPr>
          <a:xfrm>
            <a:off x="2961963" y="1474058"/>
            <a:ext cx="1768839" cy="369332"/>
          </a:xfrm>
          <a:prstGeom prst="rect">
            <a:avLst/>
          </a:prstGeom>
          <a:noFill/>
        </p:spPr>
        <p:txBody>
          <a:bodyPr wrap="square" rtlCol="0">
            <a:spAutoFit/>
          </a:bodyPr>
          <a:lstStyle/>
          <a:p>
            <a:pPr algn="ctr"/>
            <a:r>
              <a:rPr lang="en-US" dirty="0"/>
              <a:t>Examples</a:t>
            </a:r>
            <a:endParaRPr lang="en-GB" dirty="0"/>
          </a:p>
        </p:txBody>
      </p:sp>
      <p:sp>
        <p:nvSpPr>
          <p:cNvPr id="27" name="TextBox 26">
            <a:extLst>
              <a:ext uri="{FF2B5EF4-FFF2-40B4-BE49-F238E27FC236}">
                <a16:creationId xmlns:a16="http://schemas.microsoft.com/office/drawing/2014/main" id="{06213AF1-DA6E-40AE-AA8A-C34E3DEFCFF1}"/>
              </a:ext>
            </a:extLst>
          </p:cNvPr>
          <p:cNvSpPr txBox="1"/>
          <p:nvPr/>
        </p:nvSpPr>
        <p:spPr>
          <a:xfrm>
            <a:off x="1969797" y="1751057"/>
            <a:ext cx="1768839" cy="369332"/>
          </a:xfrm>
          <a:prstGeom prst="rect">
            <a:avLst/>
          </a:prstGeom>
          <a:noFill/>
        </p:spPr>
        <p:txBody>
          <a:bodyPr wrap="square" rtlCol="0">
            <a:spAutoFit/>
          </a:bodyPr>
          <a:lstStyle/>
          <a:p>
            <a:pPr algn="ctr"/>
            <a:r>
              <a:rPr lang="en-US" dirty="0"/>
              <a:t>Original</a:t>
            </a:r>
            <a:endParaRPr lang="en-GB" dirty="0"/>
          </a:p>
        </p:txBody>
      </p:sp>
      <p:sp>
        <p:nvSpPr>
          <p:cNvPr id="28" name="TextBox 27">
            <a:extLst>
              <a:ext uri="{FF2B5EF4-FFF2-40B4-BE49-F238E27FC236}">
                <a16:creationId xmlns:a16="http://schemas.microsoft.com/office/drawing/2014/main" id="{F58D4CDB-E051-40A8-A4F6-DCDEADB03553}"/>
              </a:ext>
            </a:extLst>
          </p:cNvPr>
          <p:cNvSpPr txBox="1"/>
          <p:nvPr/>
        </p:nvSpPr>
        <p:spPr>
          <a:xfrm>
            <a:off x="3887661" y="1751057"/>
            <a:ext cx="1768839" cy="369332"/>
          </a:xfrm>
          <a:prstGeom prst="rect">
            <a:avLst/>
          </a:prstGeom>
          <a:noFill/>
        </p:spPr>
        <p:txBody>
          <a:bodyPr wrap="square" rtlCol="0">
            <a:spAutoFit/>
          </a:bodyPr>
          <a:lstStyle/>
          <a:p>
            <a:pPr algn="ctr"/>
            <a:r>
              <a:rPr lang="en-US" dirty="0"/>
              <a:t>Shifted</a:t>
            </a:r>
            <a:endParaRPr lang="en-GB" dirty="0"/>
          </a:p>
        </p:txBody>
      </p:sp>
      <p:sp>
        <p:nvSpPr>
          <p:cNvPr id="29" name="TextBox 28">
            <a:extLst>
              <a:ext uri="{FF2B5EF4-FFF2-40B4-BE49-F238E27FC236}">
                <a16:creationId xmlns:a16="http://schemas.microsoft.com/office/drawing/2014/main" id="{A09F4492-7144-4ACB-8861-9808E3AB81DA}"/>
              </a:ext>
            </a:extLst>
          </p:cNvPr>
          <p:cNvSpPr txBox="1"/>
          <p:nvPr/>
        </p:nvSpPr>
        <p:spPr>
          <a:xfrm>
            <a:off x="5846518" y="1292662"/>
            <a:ext cx="46883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Optimizer: gradient descent, MSE</a:t>
            </a:r>
          </a:p>
          <a:p>
            <a:pPr marL="285750" indent="-285750">
              <a:buFont typeface="Arial" panose="020B0604020202020204" pitchFamily="34" charset="0"/>
              <a:buChar char="•"/>
            </a:pPr>
            <a:r>
              <a:rPr lang="en-US" dirty="0"/>
              <a:t>Rectified linear activation function in the middle layer</a:t>
            </a:r>
          </a:p>
          <a:p>
            <a:pPr marL="285750" indent="-285750">
              <a:buFont typeface="Arial" panose="020B0604020202020204" pitchFamily="34" charset="0"/>
              <a:buChar char="•"/>
            </a:pPr>
            <a:r>
              <a:rPr lang="en-US" dirty="0" err="1"/>
              <a:t>Softmax</a:t>
            </a:r>
            <a:r>
              <a:rPr lang="en-US" dirty="0"/>
              <a:t> activation function in the final layer</a:t>
            </a:r>
          </a:p>
          <a:p>
            <a:pPr marL="285750" indent="-285750">
              <a:buFont typeface="Arial" panose="020B0604020202020204" pitchFamily="34" charset="0"/>
              <a:buChar char="•"/>
            </a:pPr>
            <a:r>
              <a:rPr lang="en-US" dirty="0"/>
              <a:t>Receptive field : 20x20 with 16 filters</a:t>
            </a:r>
          </a:p>
          <a:p>
            <a:pPr marL="285750" indent="-285750">
              <a:buFont typeface="Arial" panose="020B0604020202020204" pitchFamily="34" charset="0"/>
              <a:buChar char="•"/>
            </a:pPr>
            <a:r>
              <a:rPr lang="en-US" dirty="0"/>
              <a:t>Batch size : 1000</a:t>
            </a:r>
          </a:p>
          <a:p>
            <a:pPr marL="285750" indent="-285750">
              <a:buFont typeface="Arial" panose="020B0604020202020204" pitchFamily="34" charset="0"/>
              <a:buChar char="•"/>
            </a:pPr>
            <a:r>
              <a:rPr lang="en-US" dirty="0"/>
              <a:t>Epochs: 40</a:t>
            </a:r>
          </a:p>
          <a:p>
            <a:pPr marL="285750" indent="-285750">
              <a:buFont typeface="Arial" panose="020B0604020202020204" pitchFamily="34" charset="0"/>
              <a:buChar char="•"/>
            </a:pPr>
            <a:r>
              <a:rPr lang="en-US" dirty="0"/>
              <a:t>Learning rate:0.05</a:t>
            </a:r>
          </a:p>
        </p:txBody>
      </p:sp>
      <p:sp>
        <p:nvSpPr>
          <p:cNvPr id="30" name="TextBox 29">
            <a:extLst>
              <a:ext uri="{FF2B5EF4-FFF2-40B4-BE49-F238E27FC236}">
                <a16:creationId xmlns:a16="http://schemas.microsoft.com/office/drawing/2014/main" id="{88EF7264-8646-44DE-92D6-CA563072023E}"/>
              </a:ext>
            </a:extLst>
          </p:cNvPr>
          <p:cNvSpPr txBox="1"/>
          <p:nvPr/>
        </p:nvSpPr>
        <p:spPr>
          <a:xfrm>
            <a:off x="5941624" y="4272678"/>
            <a:ext cx="459321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Optimizer: gradient descent, MSE</a:t>
            </a:r>
          </a:p>
          <a:p>
            <a:pPr marL="285750" indent="-285750">
              <a:buFont typeface="Arial" panose="020B0604020202020204" pitchFamily="34" charset="0"/>
              <a:buChar char="•"/>
            </a:pPr>
            <a:r>
              <a:rPr lang="en-US" dirty="0"/>
              <a:t>Sigmoid activation function in the middle layer</a:t>
            </a:r>
          </a:p>
          <a:p>
            <a:pPr marL="285750" indent="-285750">
              <a:buFont typeface="Arial" panose="020B0604020202020204" pitchFamily="34" charset="0"/>
              <a:buChar char="•"/>
            </a:pPr>
            <a:r>
              <a:rPr lang="en-US" dirty="0" err="1"/>
              <a:t>Softmax</a:t>
            </a:r>
            <a:r>
              <a:rPr lang="en-US" dirty="0"/>
              <a:t> activation function in the final layer</a:t>
            </a:r>
          </a:p>
          <a:p>
            <a:pPr marL="285750" indent="-285750">
              <a:buFont typeface="Arial" panose="020B0604020202020204" pitchFamily="34" charset="0"/>
              <a:buChar char="•"/>
            </a:pPr>
            <a:r>
              <a:rPr lang="en-US" dirty="0"/>
              <a:t>Hidden units: 20</a:t>
            </a:r>
          </a:p>
          <a:p>
            <a:pPr marL="285750" indent="-285750">
              <a:buFont typeface="Arial" panose="020B0604020202020204" pitchFamily="34" charset="0"/>
              <a:buChar char="•"/>
            </a:pPr>
            <a:r>
              <a:rPr lang="en-US" dirty="0"/>
              <a:t>Batch size : 1000</a:t>
            </a:r>
          </a:p>
          <a:p>
            <a:pPr marL="285750" indent="-285750">
              <a:buFont typeface="Arial" panose="020B0604020202020204" pitchFamily="34" charset="0"/>
              <a:buChar char="•"/>
            </a:pPr>
            <a:r>
              <a:rPr lang="en-US" dirty="0"/>
              <a:t>Epochs: 100</a:t>
            </a:r>
          </a:p>
          <a:p>
            <a:pPr marL="285750" indent="-285750">
              <a:buFont typeface="Arial" panose="020B0604020202020204" pitchFamily="34" charset="0"/>
              <a:buChar char="•"/>
            </a:pPr>
            <a:r>
              <a:rPr lang="en-US" dirty="0"/>
              <a:t>Learning rate: 1</a:t>
            </a:r>
          </a:p>
        </p:txBody>
      </p:sp>
      <p:sp>
        <p:nvSpPr>
          <p:cNvPr id="31" name="TextBox 30">
            <a:extLst>
              <a:ext uri="{FF2B5EF4-FFF2-40B4-BE49-F238E27FC236}">
                <a16:creationId xmlns:a16="http://schemas.microsoft.com/office/drawing/2014/main" id="{D8DD2958-F84C-4037-929F-595A15F2CC70}"/>
              </a:ext>
            </a:extLst>
          </p:cNvPr>
          <p:cNvSpPr txBox="1"/>
          <p:nvPr/>
        </p:nvSpPr>
        <p:spPr>
          <a:xfrm>
            <a:off x="6255378" y="956220"/>
            <a:ext cx="3358565" cy="369332"/>
          </a:xfrm>
          <a:prstGeom prst="rect">
            <a:avLst/>
          </a:prstGeom>
          <a:noFill/>
        </p:spPr>
        <p:txBody>
          <a:bodyPr wrap="square" rtlCol="0">
            <a:spAutoFit/>
          </a:bodyPr>
          <a:lstStyle/>
          <a:p>
            <a:pPr algn="ctr"/>
            <a:r>
              <a:rPr lang="en-US" dirty="0">
                <a:solidFill>
                  <a:srgbClr val="00B050"/>
                </a:solidFill>
              </a:rPr>
              <a:t>Convolutional neural network</a:t>
            </a:r>
            <a:endParaRPr lang="en-GB" dirty="0">
              <a:solidFill>
                <a:srgbClr val="00B050"/>
              </a:solidFill>
            </a:endParaRPr>
          </a:p>
        </p:txBody>
      </p:sp>
      <p:sp>
        <p:nvSpPr>
          <p:cNvPr id="32" name="TextBox 31">
            <a:extLst>
              <a:ext uri="{FF2B5EF4-FFF2-40B4-BE49-F238E27FC236}">
                <a16:creationId xmlns:a16="http://schemas.microsoft.com/office/drawing/2014/main" id="{2502C79A-2831-460C-9A17-294822362140}"/>
              </a:ext>
            </a:extLst>
          </p:cNvPr>
          <p:cNvSpPr txBox="1"/>
          <p:nvPr/>
        </p:nvSpPr>
        <p:spPr>
          <a:xfrm>
            <a:off x="5941625" y="3903345"/>
            <a:ext cx="3986069" cy="369332"/>
          </a:xfrm>
          <a:prstGeom prst="rect">
            <a:avLst/>
          </a:prstGeom>
          <a:noFill/>
        </p:spPr>
        <p:txBody>
          <a:bodyPr wrap="square" rtlCol="0">
            <a:spAutoFit/>
          </a:bodyPr>
          <a:lstStyle/>
          <a:p>
            <a:pPr algn="ctr"/>
            <a:r>
              <a:rPr lang="en-US" dirty="0">
                <a:solidFill>
                  <a:srgbClr val="00B050"/>
                </a:solidFill>
              </a:rPr>
              <a:t>Fully connected network</a:t>
            </a:r>
            <a:endParaRPr lang="en-GB" dirty="0">
              <a:solidFill>
                <a:srgbClr val="00B050"/>
              </a:solidFill>
            </a:endParaRPr>
          </a:p>
        </p:txBody>
      </p:sp>
    </p:spTree>
    <p:extLst>
      <p:ext uri="{BB962C8B-B14F-4D97-AF65-F5344CB8AC3E}">
        <p14:creationId xmlns:p14="http://schemas.microsoft.com/office/powerpoint/2010/main" val="144434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3FB77-9531-49B0-8AE6-98F385DAD3B4}"/>
              </a:ext>
            </a:extLst>
          </p:cNvPr>
          <p:cNvSpPr txBox="1"/>
          <p:nvPr/>
        </p:nvSpPr>
        <p:spPr>
          <a:xfrm>
            <a:off x="2033285" y="417611"/>
            <a:ext cx="7857023" cy="1077218"/>
          </a:xfrm>
          <a:prstGeom prst="rect">
            <a:avLst/>
          </a:prstGeom>
          <a:noFill/>
        </p:spPr>
        <p:txBody>
          <a:bodyPr wrap="none" rtlCol="0">
            <a:spAutoFit/>
          </a:bodyPr>
          <a:lstStyle>
            <a:defPPr>
              <a:defRPr lang="en-US"/>
            </a:defPPr>
            <a:lvl1pPr>
              <a:defRPr sz="3200">
                <a:solidFill>
                  <a:srgbClr val="3366FF"/>
                </a:solidFill>
              </a:defRPr>
            </a:lvl1pPr>
          </a:lstStyle>
          <a:p>
            <a:r>
              <a:rPr lang="en-US" dirty="0"/>
              <a:t>Fully connected and Convolutional network</a:t>
            </a:r>
          </a:p>
          <a:p>
            <a:r>
              <a:rPr lang="en-US" dirty="0"/>
              <a:t>Shifted digits </a:t>
            </a:r>
          </a:p>
        </p:txBody>
      </p:sp>
      <p:sp>
        <p:nvSpPr>
          <p:cNvPr id="5" name="TextBox 4">
            <a:extLst>
              <a:ext uri="{FF2B5EF4-FFF2-40B4-BE49-F238E27FC236}">
                <a16:creationId xmlns:a16="http://schemas.microsoft.com/office/drawing/2014/main" id="{15C36FDE-7AD8-4AF0-8F7A-BF984E34812A}"/>
              </a:ext>
            </a:extLst>
          </p:cNvPr>
          <p:cNvSpPr txBox="1"/>
          <p:nvPr/>
        </p:nvSpPr>
        <p:spPr>
          <a:xfrm>
            <a:off x="1976772" y="3509814"/>
            <a:ext cx="1768839" cy="369332"/>
          </a:xfrm>
          <a:prstGeom prst="rect">
            <a:avLst/>
          </a:prstGeom>
          <a:noFill/>
        </p:spPr>
        <p:txBody>
          <a:bodyPr wrap="square" rtlCol="0">
            <a:spAutoFit/>
          </a:bodyPr>
          <a:lstStyle/>
          <a:p>
            <a:pPr algn="ctr"/>
            <a:r>
              <a:rPr lang="en-US" dirty="0"/>
              <a:t>2 filters</a:t>
            </a:r>
          </a:p>
        </p:txBody>
      </p:sp>
      <p:sp>
        <p:nvSpPr>
          <p:cNvPr id="6" name="TextBox 5">
            <a:extLst>
              <a:ext uri="{FF2B5EF4-FFF2-40B4-BE49-F238E27FC236}">
                <a16:creationId xmlns:a16="http://schemas.microsoft.com/office/drawing/2014/main" id="{0E396640-B01F-4C89-8BD9-B402DE478A89}"/>
              </a:ext>
            </a:extLst>
          </p:cNvPr>
          <p:cNvSpPr txBox="1"/>
          <p:nvPr/>
        </p:nvSpPr>
        <p:spPr>
          <a:xfrm>
            <a:off x="1829101" y="4172199"/>
            <a:ext cx="1916509" cy="369332"/>
          </a:xfrm>
          <a:prstGeom prst="rect">
            <a:avLst/>
          </a:prstGeom>
          <a:noFill/>
        </p:spPr>
        <p:txBody>
          <a:bodyPr wrap="square" rtlCol="0">
            <a:spAutoFit/>
          </a:bodyPr>
          <a:lstStyle/>
          <a:p>
            <a:pPr algn="ctr"/>
            <a:r>
              <a:rPr lang="en-US" dirty="0"/>
              <a:t>16 filters</a:t>
            </a:r>
          </a:p>
        </p:txBody>
      </p:sp>
      <p:sp>
        <p:nvSpPr>
          <p:cNvPr id="7" name="TextBox 6">
            <a:extLst>
              <a:ext uri="{FF2B5EF4-FFF2-40B4-BE49-F238E27FC236}">
                <a16:creationId xmlns:a16="http://schemas.microsoft.com/office/drawing/2014/main" id="{342B6205-49FC-4981-BD49-70DB3D11E23A}"/>
              </a:ext>
            </a:extLst>
          </p:cNvPr>
          <p:cNvSpPr txBox="1"/>
          <p:nvPr/>
        </p:nvSpPr>
        <p:spPr>
          <a:xfrm>
            <a:off x="1728190" y="4838710"/>
            <a:ext cx="2017421" cy="369332"/>
          </a:xfrm>
          <a:prstGeom prst="rect">
            <a:avLst/>
          </a:prstGeom>
          <a:noFill/>
        </p:spPr>
        <p:txBody>
          <a:bodyPr wrap="square" rtlCol="0">
            <a:spAutoFit/>
          </a:bodyPr>
          <a:lstStyle/>
          <a:p>
            <a:pPr algn="ctr"/>
            <a:r>
              <a:rPr lang="en-US" dirty="0"/>
              <a:t>100 filters</a:t>
            </a:r>
          </a:p>
        </p:txBody>
      </p:sp>
      <p:sp>
        <p:nvSpPr>
          <p:cNvPr id="8" name="TextBox 7">
            <a:extLst>
              <a:ext uri="{FF2B5EF4-FFF2-40B4-BE49-F238E27FC236}">
                <a16:creationId xmlns:a16="http://schemas.microsoft.com/office/drawing/2014/main" id="{6CBB9F9A-78CA-4072-8CD2-F790C47B7698}"/>
              </a:ext>
            </a:extLst>
          </p:cNvPr>
          <p:cNvSpPr txBox="1"/>
          <p:nvPr/>
        </p:nvSpPr>
        <p:spPr>
          <a:xfrm>
            <a:off x="1902935" y="2782670"/>
            <a:ext cx="1768839" cy="646331"/>
          </a:xfrm>
          <a:prstGeom prst="rect">
            <a:avLst/>
          </a:prstGeom>
          <a:noFill/>
        </p:spPr>
        <p:txBody>
          <a:bodyPr wrap="square" rtlCol="0">
            <a:spAutoFit/>
          </a:bodyPr>
          <a:lstStyle/>
          <a:p>
            <a:pPr algn="ctr"/>
            <a:r>
              <a:rPr lang="en-US" dirty="0">
                <a:solidFill>
                  <a:srgbClr val="00B050"/>
                </a:solidFill>
              </a:rPr>
              <a:t>Convolutional neural network</a:t>
            </a:r>
            <a:endParaRPr lang="en-GB" dirty="0">
              <a:solidFill>
                <a:srgbClr val="00B050"/>
              </a:solidFill>
            </a:endParaRPr>
          </a:p>
        </p:txBody>
      </p:sp>
      <p:sp>
        <p:nvSpPr>
          <p:cNvPr id="9" name="TextBox 8">
            <a:extLst>
              <a:ext uri="{FF2B5EF4-FFF2-40B4-BE49-F238E27FC236}">
                <a16:creationId xmlns:a16="http://schemas.microsoft.com/office/drawing/2014/main" id="{158E4C8A-E8EA-4D20-8E44-FC0E691E6A02}"/>
              </a:ext>
            </a:extLst>
          </p:cNvPr>
          <p:cNvSpPr txBox="1"/>
          <p:nvPr/>
        </p:nvSpPr>
        <p:spPr>
          <a:xfrm>
            <a:off x="1852480" y="5521224"/>
            <a:ext cx="1768839" cy="646331"/>
          </a:xfrm>
          <a:prstGeom prst="rect">
            <a:avLst/>
          </a:prstGeom>
          <a:noFill/>
        </p:spPr>
        <p:txBody>
          <a:bodyPr wrap="square" rtlCol="0">
            <a:spAutoFit/>
          </a:bodyPr>
          <a:lstStyle/>
          <a:p>
            <a:pPr algn="ctr"/>
            <a:r>
              <a:rPr lang="en-US" dirty="0">
                <a:solidFill>
                  <a:srgbClr val="00B050"/>
                </a:solidFill>
              </a:rPr>
              <a:t>Fully connected network</a:t>
            </a:r>
            <a:endParaRPr lang="en-GB" dirty="0">
              <a:solidFill>
                <a:srgbClr val="00B050"/>
              </a:solidFill>
            </a:endParaRPr>
          </a:p>
        </p:txBody>
      </p:sp>
      <p:sp>
        <p:nvSpPr>
          <p:cNvPr id="10" name="TextBox 9">
            <a:extLst>
              <a:ext uri="{FF2B5EF4-FFF2-40B4-BE49-F238E27FC236}">
                <a16:creationId xmlns:a16="http://schemas.microsoft.com/office/drawing/2014/main" id="{4D7860F4-1E72-447F-B83B-B4D4127445B5}"/>
              </a:ext>
            </a:extLst>
          </p:cNvPr>
          <p:cNvSpPr txBox="1"/>
          <p:nvPr/>
        </p:nvSpPr>
        <p:spPr>
          <a:xfrm>
            <a:off x="1778643" y="6250154"/>
            <a:ext cx="2017421" cy="369332"/>
          </a:xfrm>
          <a:prstGeom prst="rect">
            <a:avLst/>
          </a:prstGeom>
          <a:noFill/>
        </p:spPr>
        <p:txBody>
          <a:bodyPr wrap="square" rtlCol="0">
            <a:spAutoFit/>
          </a:bodyPr>
          <a:lstStyle/>
          <a:p>
            <a:pPr algn="ctr"/>
            <a:r>
              <a:rPr lang="en-US" dirty="0"/>
              <a:t>20 hidden units</a:t>
            </a:r>
          </a:p>
        </p:txBody>
      </p:sp>
      <p:sp>
        <p:nvSpPr>
          <p:cNvPr id="11" name="TextBox 10">
            <a:extLst>
              <a:ext uri="{FF2B5EF4-FFF2-40B4-BE49-F238E27FC236}">
                <a16:creationId xmlns:a16="http://schemas.microsoft.com/office/drawing/2014/main" id="{E79F1ADE-EEED-4F0F-8A07-4AA67A257EAE}"/>
              </a:ext>
            </a:extLst>
          </p:cNvPr>
          <p:cNvSpPr txBox="1"/>
          <p:nvPr/>
        </p:nvSpPr>
        <p:spPr>
          <a:xfrm>
            <a:off x="4154167" y="1610322"/>
            <a:ext cx="2616536" cy="646331"/>
          </a:xfrm>
          <a:prstGeom prst="rect">
            <a:avLst/>
          </a:prstGeom>
          <a:noFill/>
        </p:spPr>
        <p:txBody>
          <a:bodyPr wrap="square" rtlCol="0">
            <a:spAutoFit/>
          </a:bodyPr>
          <a:lstStyle/>
          <a:p>
            <a:pPr algn="ctr"/>
            <a:r>
              <a:rPr lang="en-US" dirty="0"/>
              <a:t>Shifted images are </a:t>
            </a:r>
            <a:r>
              <a:rPr lang="en-US" dirty="0">
                <a:solidFill>
                  <a:srgbClr val="FF0000"/>
                </a:solidFill>
              </a:rPr>
              <a:t>not</a:t>
            </a:r>
            <a:r>
              <a:rPr lang="en-US" dirty="0"/>
              <a:t> included in the training</a:t>
            </a:r>
            <a:endParaRPr lang="en-GB" dirty="0"/>
          </a:p>
        </p:txBody>
      </p:sp>
      <p:sp>
        <p:nvSpPr>
          <p:cNvPr id="12" name="TextBox 11">
            <a:extLst>
              <a:ext uri="{FF2B5EF4-FFF2-40B4-BE49-F238E27FC236}">
                <a16:creationId xmlns:a16="http://schemas.microsoft.com/office/drawing/2014/main" id="{F9E06001-174A-4DE5-8398-479D1D1A9F16}"/>
              </a:ext>
            </a:extLst>
          </p:cNvPr>
          <p:cNvSpPr txBox="1"/>
          <p:nvPr/>
        </p:nvSpPr>
        <p:spPr>
          <a:xfrm>
            <a:off x="7569070" y="1610322"/>
            <a:ext cx="2616536" cy="646331"/>
          </a:xfrm>
          <a:prstGeom prst="rect">
            <a:avLst/>
          </a:prstGeom>
          <a:noFill/>
        </p:spPr>
        <p:txBody>
          <a:bodyPr wrap="square" rtlCol="0">
            <a:spAutoFit/>
          </a:bodyPr>
          <a:lstStyle/>
          <a:p>
            <a:pPr algn="ctr"/>
            <a:r>
              <a:rPr lang="en-US" dirty="0"/>
              <a:t>Shifted images are included in the training</a:t>
            </a:r>
            <a:endParaRPr lang="en-GB" dirty="0"/>
          </a:p>
        </p:txBody>
      </p:sp>
      <p:sp>
        <p:nvSpPr>
          <p:cNvPr id="13" name="TextBox 12">
            <a:extLst>
              <a:ext uri="{FF2B5EF4-FFF2-40B4-BE49-F238E27FC236}">
                <a16:creationId xmlns:a16="http://schemas.microsoft.com/office/drawing/2014/main" id="{C3A9CDC6-5FA1-4531-81AD-4F654471594E}"/>
              </a:ext>
            </a:extLst>
          </p:cNvPr>
          <p:cNvSpPr txBox="1"/>
          <p:nvPr/>
        </p:nvSpPr>
        <p:spPr>
          <a:xfrm>
            <a:off x="3831135" y="2303352"/>
            <a:ext cx="1631300" cy="1077218"/>
          </a:xfrm>
          <a:prstGeom prst="rect">
            <a:avLst/>
          </a:prstGeom>
          <a:noFill/>
        </p:spPr>
        <p:txBody>
          <a:bodyPr wrap="square" rtlCol="0">
            <a:spAutoFit/>
          </a:bodyPr>
          <a:lstStyle/>
          <a:p>
            <a:pPr algn="ctr"/>
            <a:r>
              <a:rPr lang="en-US" sz="1600" dirty="0"/>
              <a:t>Test accuracy (%) </a:t>
            </a:r>
          </a:p>
          <a:p>
            <a:pPr algn="ctr"/>
            <a:r>
              <a:rPr lang="en-US" sz="1600" dirty="0"/>
              <a:t>Unshifted images</a:t>
            </a:r>
            <a:endParaRPr lang="en-GB" sz="1600" dirty="0"/>
          </a:p>
        </p:txBody>
      </p:sp>
      <p:sp>
        <p:nvSpPr>
          <p:cNvPr id="14" name="TextBox 13">
            <a:extLst>
              <a:ext uri="{FF2B5EF4-FFF2-40B4-BE49-F238E27FC236}">
                <a16:creationId xmlns:a16="http://schemas.microsoft.com/office/drawing/2014/main" id="{FF2E6409-92A9-4913-91DE-50452208383A}"/>
              </a:ext>
            </a:extLst>
          </p:cNvPr>
          <p:cNvSpPr txBox="1"/>
          <p:nvPr/>
        </p:nvSpPr>
        <p:spPr>
          <a:xfrm>
            <a:off x="5621797" y="2314527"/>
            <a:ext cx="1631300" cy="830997"/>
          </a:xfrm>
          <a:prstGeom prst="rect">
            <a:avLst/>
          </a:prstGeom>
          <a:noFill/>
        </p:spPr>
        <p:txBody>
          <a:bodyPr wrap="square" rtlCol="0">
            <a:spAutoFit/>
          </a:bodyPr>
          <a:lstStyle/>
          <a:p>
            <a:pPr algn="ctr"/>
            <a:r>
              <a:rPr lang="en-US" sz="1600" dirty="0"/>
              <a:t>Test accuracy (%)</a:t>
            </a:r>
          </a:p>
          <a:p>
            <a:pPr algn="ctr"/>
            <a:r>
              <a:rPr lang="en-US" sz="1600" dirty="0"/>
              <a:t>Shifted images</a:t>
            </a:r>
            <a:endParaRPr lang="en-GB" sz="1600" dirty="0"/>
          </a:p>
        </p:txBody>
      </p:sp>
      <p:sp>
        <p:nvSpPr>
          <p:cNvPr id="15" name="TextBox 14">
            <a:extLst>
              <a:ext uri="{FF2B5EF4-FFF2-40B4-BE49-F238E27FC236}">
                <a16:creationId xmlns:a16="http://schemas.microsoft.com/office/drawing/2014/main" id="{6902F84D-A624-4910-BAC9-A5A5D1CE0210}"/>
              </a:ext>
            </a:extLst>
          </p:cNvPr>
          <p:cNvSpPr txBox="1"/>
          <p:nvPr/>
        </p:nvSpPr>
        <p:spPr>
          <a:xfrm>
            <a:off x="7246038" y="2292178"/>
            <a:ext cx="1631300" cy="1077218"/>
          </a:xfrm>
          <a:prstGeom prst="rect">
            <a:avLst/>
          </a:prstGeom>
          <a:noFill/>
        </p:spPr>
        <p:txBody>
          <a:bodyPr wrap="square" rtlCol="0">
            <a:spAutoFit/>
          </a:bodyPr>
          <a:lstStyle/>
          <a:p>
            <a:pPr algn="ctr"/>
            <a:r>
              <a:rPr lang="en-US" sz="1600" dirty="0"/>
              <a:t>Test accuracy (%) </a:t>
            </a:r>
          </a:p>
          <a:p>
            <a:pPr algn="ctr"/>
            <a:r>
              <a:rPr lang="en-US" sz="1600" dirty="0"/>
              <a:t>Unshifted images</a:t>
            </a:r>
            <a:endParaRPr lang="en-GB" sz="1600" dirty="0"/>
          </a:p>
        </p:txBody>
      </p:sp>
      <p:sp>
        <p:nvSpPr>
          <p:cNvPr id="16" name="TextBox 15">
            <a:extLst>
              <a:ext uri="{FF2B5EF4-FFF2-40B4-BE49-F238E27FC236}">
                <a16:creationId xmlns:a16="http://schemas.microsoft.com/office/drawing/2014/main" id="{CED9CBDC-6D83-4B43-916D-25B47958AAF0}"/>
              </a:ext>
            </a:extLst>
          </p:cNvPr>
          <p:cNvSpPr txBox="1"/>
          <p:nvPr/>
        </p:nvSpPr>
        <p:spPr>
          <a:xfrm>
            <a:off x="9036700" y="2303353"/>
            <a:ext cx="1631300" cy="830997"/>
          </a:xfrm>
          <a:prstGeom prst="rect">
            <a:avLst/>
          </a:prstGeom>
          <a:noFill/>
        </p:spPr>
        <p:txBody>
          <a:bodyPr wrap="square" rtlCol="0">
            <a:spAutoFit/>
          </a:bodyPr>
          <a:lstStyle/>
          <a:p>
            <a:pPr algn="ctr"/>
            <a:r>
              <a:rPr lang="en-US" sz="1600" dirty="0"/>
              <a:t>Test accuracy (%)</a:t>
            </a:r>
          </a:p>
          <a:p>
            <a:pPr algn="ctr"/>
            <a:r>
              <a:rPr lang="en-US" sz="1600" dirty="0"/>
              <a:t>Shifted images</a:t>
            </a:r>
            <a:endParaRPr lang="en-GB" sz="1600" dirty="0"/>
          </a:p>
        </p:txBody>
      </p:sp>
      <p:sp>
        <p:nvSpPr>
          <p:cNvPr id="17" name="TextBox 16">
            <a:extLst>
              <a:ext uri="{FF2B5EF4-FFF2-40B4-BE49-F238E27FC236}">
                <a16:creationId xmlns:a16="http://schemas.microsoft.com/office/drawing/2014/main" id="{88A4C45F-03A6-41FE-A565-F3C444F984DF}"/>
              </a:ext>
            </a:extLst>
          </p:cNvPr>
          <p:cNvSpPr txBox="1"/>
          <p:nvPr/>
        </p:nvSpPr>
        <p:spPr>
          <a:xfrm>
            <a:off x="3762366" y="3509814"/>
            <a:ext cx="1768839" cy="369332"/>
          </a:xfrm>
          <a:prstGeom prst="rect">
            <a:avLst/>
          </a:prstGeom>
          <a:noFill/>
        </p:spPr>
        <p:txBody>
          <a:bodyPr wrap="square" rtlCol="0">
            <a:spAutoFit/>
          </a:bodyPr>
          <a:lstStyle/>
          <a:p>
            <a:pPr algn="ctr"/>
            <a:r>
              <a:rPr lang="en-US" dirty="0"/>
              <a:t>97.2</a:t>
            </a:r>
          </a:p>
        </p:txBody>
      </p:sp>
      <p:sp>
        <p:nvSpPr>
          <p:cNvPr id="18" name="TextBox 17">
            <a:extLst>
              <a:ext uri="{FF2B5EF4-FFF2-40B4-BE49-F238E27FC236}">
                <a16:creationId xmlns:a16="http://schemas.microsoft.com/office/drawing/2014/main" id="{7A0EC2E5-C051-4405-B639-46F32DA5865F}"/>
              </a:ext>
            </a:extLst>
          </p:cNvPr>
          <p:cNvSpPr txBox="1"/>
          <p:nvPr/>
        </p:nvSpPr>
        <p:spPr>
          <a:xfrm>
            <a:off x="3762366" y="4172199"/>
            <a:ext cx="1768839" cy="369332"/>
          </a:xfrm>
          <a:prstGeom prst="rect">
            <a:avLst/>
          </a:prstGeom>
          <a:noFill/>
        </p:spPr>
        <p:txBody>
          <a:bodyPr wrap="square" rtlCol="0">
            <a:spAutoFit/>
          </a:bodyPr>
          <a:lstStyle/>
          <a:p>
            <a:pPr algn="ctr"/>
            <a:r>
              <a:rPr lang="en-US" dirty="0"/>
              <a:t>98.3</a:t>
            </a:r>
          </a:p>
        </p:txBody>
      </p:sp>
      <p:sp>
        <p:nvSpPr>
          <p:cNvPr id="19" name="TextBox 18">
            <a:extLst>
              <a:ext uri="{FF2B5EF4-FFF2-40B4-BE49-F238E27FC236}">
                <a16:creationId xmlns:a16="http://schemas.microsoft.com/office/drawing/2014/main" id="{F17C0792-7F03-4168-9F48-4B4857D4F92C}"/>
              </a:ext>
            </a:extLst>
          </p:cNvPr>
          <p:cNvSpPr txBox="1"/>
          <p:nvPr/>
        </p:nvSpPr>
        <p:spPr>
          <a:xfrm>
            <a:off x="3762365" y="4834584"/>
            <a:ext cx="1768839" cy="369332"/>
          </a:xfrm>
          <a:prstGeom prst="rect">
            <a:avLst/>
          </a:prstGeom>
          <a:noFill/>
        </p:spPr>
        <p:txBody>
          <a:bodyPr wrap="square" rtlCol="0">
            <a:spAutoFit/>
          </a:bodyPr>
          <a:lstStyle/>
          <a:p>
            <a:pPr algn="ctr"/>
            <a:r>
              <a:rPr lang="en-US" dirty="0"/>
              <a:t>98.4</a:t>
            </a:r>
          </a:p>
        </p:txBody>
      </p:sp>
      <p:sp>
        <p:nvSpPr>
          <p:cNvPr id="20" name="TextBox 19">
            <a:extLst>
              <a:ext uri="{FF2B5EF4-FFF2-40B4-BE49-F238E27FC236}">
                <a16:creationId xmlns:a16="http://schemas.microsoft.com/office/drawing/2014/main" id="{EDDAFF32-9481-44C7-806D-E9092B3D6788}"/>
              </a:ext>
            </a:extLst>
          </p:cNvPr>
          <p:cNvSpPr txBox="1"/>
          <p:nvPr/>
        </p:nvSpPr>
        <p:spPr>
          <a:xfrm>
            <a:off x="3762365" y="6250154"/>
            <a:ext cx="1768839" cy="369332"/>
          </a:xfrm>
          <a:prstGeom prst="rect">
            <a:avLst/>
          </a:prstGeom>
          <a:noFill/>
        </p:spPr>
        <p:txBody>
          <a:bodyPr wrap="square" rtlCol="0">
            <a:spAutoFit/>
          </a:bodyPr>
          <a:lstStyle/>
          <a:p>
            <a:pPr algn="ctr"/>
            <a:r>
              <a:rPr lang="en-US" dirty="0"/>
              <a:t>95.7</a:t>
            </a:r>
          </a:p>
        </p:txBody>
      </p:sp>
      <p:sp>
        <p:nvSpPr>
          <p:cNvPr id="21" name="TextBox 20">
            <a:extLst>
              <a:ext uri="{FF2B5EF4-FFF2-40B4-BE49-F238E27FC236}">
                <a16:creationId xmlns:a16="http://schemas.microsoft.com/office/drawing/2014/main" id="{BE21AE60-65B1-4D5E-9993-6F3213B58B6E}"/>
              </a:ext>
            </a:extLst>
          </p:cNvPr>
          <p:cNvSpPr txBox="1"/>
          <p:nvPr/>
        </p:nvSpPr>
        <p:spPr>
          <a:xfrm>
            <a:off x="5553028" y="3509814"/>
            <a:ext cx="1768839" cy="369332"/>
          </a:xfrm>
          <a:prstGeom prst="rect">
            <a:avLst/>
          </a:prstGeom>
          <a:noFill/>
        </p:spPr>
        <p:txBody>
          <a:bodyPr wrap="square" rtlCol="0">
            <a:spAutoFit/>
          </a:bodyPr>
          <a:lstStyle/>
          <a:p>
            <a:pPr algn="ctr"/>
            <a:r>
              <a:rPr lang="en-US" dirty="0"/>
              <a:t>42.9</a:t>
            </a:r>
          </a:p>
        </p:txBody>
      </p:sp>
      <p:sp>
        <p:nvSpPr>
          <p:cNvPr id="22" name="TextBox 21">
            <a:extLst>
              <a:ext uri="{FF2B5EF4-FFF2-40B4-BE49-F238E27FC236}">
                <a16:creationId xmlns:a16="http://schemas.microsoft.com/office/drawing/2014/main" id="{5940F26B-5856-4D8E-B0B2-987008627D63}"/>
              </a:ext>
            </a:extLst>
          </p:cNvPr>
          <p:cNvSpPr txBox="1"/>
          <p:nvPr/>
        </p:nvSpPr>
        <p:spPr>
          <a:xfrm>
            <a:off x="5553028" y="4172199"/>
            <a:ext cx="1768839" cy="369332"/>
          </a:xfrm>
          <a:prstGeom prst="rect">
            <a:avLst/>
          </a:prstGeom>
          <a:noFill/>
        </p:spPr>
        <p:txBody>
          <a:bodyPr wrap="square" rtlCol="0">
            <a:spAutoFit/>
          </a:bodyPr>
          <a:lstStyle/>
          <a:p>
            <a:pPr algn="ctr"/>
            <a:r>
              <a:rPr lang="en-US" dirty="0"/>
              <a:t>53.4</a:t>
            </a:r>
          </a:p>
        </p:txBody>
      </p:sp>
      <p:sp>
        <p:nvSpPr>
          <p:cNvPr id="23" name="TextBox 22">
            <a:extLst>
              <a:ext uri="{FF2B5EF4-FFF2-40B4-BE49-F238E27FC236}">
                <a16:creationId xmlns:a16="http://schemas.microsoft.com/office/drawing/2014/main" id="{26016ADB-0BAA-433D-8C85-1C64B318D3EF}"/>
              </a:ext>
            </a:extLst>
          </p:cNvPr>
          <p:cNvSpPr txBox="1"/>
          <p:nvPr/>
        </p:nvSpPr>
        <p:spPr>
          <a:xfrm>
            <a:off x="5547958" y="4834584"/>
            <a:ext cx="1768839" cy="369332"/>
          </a:xfrm>
          <a:prstGeom prst="rect">
            <a:avLst/>
          </a:prstGeom>
          <a:noFill/>
        </p:spPr>
        <p:txBody>
          <a:bodyPr wrap="square" rtlCol="0">
            <a:spAutoFit/>
          </a:bodyPr>
          <a:lstStyle/>
          <a:p>
            <a:pPr algn="ctr"/>
            <a:r>
              <a:rPr lang="en-US" dirty="0"/>
              <a:t>54</a:t>
            </a:r>
          </a:p>
        </p:txBody>
      </p:sp>
      <p:sp>
        <p:nvSpPr>
          <p:cNvPr id="24" name="TextBox 23">
            <a:extLst>
              <a:ext uri="{FF2B5EF4-FFF2-40B4-BE49-F238E27FC236}">
                <a16:creationId xmlns:a16="http://schemas.microsoft.com/office/drawing/2014/main" id="{0029FE04-D59B-4870-A1E7-3644CFA2C07B}"/>
              </a:ext>
            </a:extLst>
          </p:cNvPr>
          <p:cNvSpPr txBox="1"/>
          <p:nvPr/>
        </p:nvSpPr>
        <p:spPr>
          <a:xfrm>
            <a:off x="5547958" y="6244542"/>
            <a:ext cx="1768839" cy="369332"/>
          </a:xfrm>
          <a:prstGeom prst="rect">
            <a:avLst/>
          </a:prstGeom>
          <a:noFill/>
        </p:spPr>
        <p:txBody>
          <a:bodyPr wrap="square" rtlCol="0">
            <a:spAutoFit/>
          </a:bodyPr>
          <a:lstStyle/>
          <a:p>
            <a:pPr algn="ctr"/>
            <a:r>
              <a:rPr lang="en-US" dirty="0"/>
              <a:t>35.8</a:t>
            </a:r>
          </a:p>
        </p:txBody>
      </p:sp>
      <p:sp>
        <p:nvSpPr>
          <p:cNvPr id="25" name="TextBox 24">
            <a:extLst>
              <a:ext uri="{FF2B5EF4-FFF2-40B4-BE49-F238E27FC236}">
                <a16:creationId xmlns:a16="http://schemas.microsoft.com/office/drawing/2014/main" id="{F2B36C6A-7FC3-48B5-AEE4-49E84DB3823C}"/>
              </a:ext>
            </a:extLst>
          </p:cNvPr>
          <p:cNvSpPr txBox="1"/>
          <p:nvPr/>
        </p:nvSpPr>
        <p:spPr>
          <a:xfrm>
            <a:off x="7177269" y="3540336"/>
            <a:ext cx="1768839" cy="369332"/>
          </a:xfrm>
          <a:prstGeom prst="rect">
            <a:avLst/>
          </a:prstGeom>
          <a:noFill/>
        </p:spPr>
        <p:txBody>
          <a:bodyPr wrap="square" rtlCol="0">
            <a:spAutoFit/>
          </a:bodyPr>
          <a:lstStyle/>
          <a:p>
            <a:pPr algn="ctr"/>
            <a:r>
              <a:rPr lang="en-US" dirty="0"/>
              <a:t>97.2</a:t>
            </a:r>
          </a:p>
        </p:txBody>
      </p:sp>
      <p:sp>
        <p:nvSpPr>
          <p:cNvPr id="26" name="TextBox 25">
            <a:extLst>
              <a:ext uri="{FF2B5EF4-FFF2-40B4-BE49-F238E27FC236}">
                <a16:creationId xmlns:a16="http://schemas.microsoft.com/office/drawing/2014/main" id="{6CF53FA0-8961-481D-B421-1CB6BC15DFF4}"/>
              </a:ext>
            </a:extLst>
          </p:cNvPr>
          <p:cNvSpPr txBox="1"/>
          <p:nvPr/>
        </p:nvSpPr>
        <p:spPr>
          <a:xfrm>
            <a:off x="8962863" y="3540336"/>
            <a:ext cx="1768839" cy="369332"/>
          </a:xfrm>
          <a:prstGeom prst="rect">
            <a:avLst/>
          </a:prstGeom>
          <a:noFill/>
        </p:spPr>
        <p:txBody>
          <a:bodyPr wrap="square" rtlCol="0">
            <a:spAutoFit/>
          </a:bodyPr>
          <a:lstStyle/>
          <a:p>
            <a:pPr algn="ctr"/>
            <a:r>
              <a:rPr lang="en-US" dirty="0"/>
              <a:t>90.6</a:t>
            </a:r>
          </a:p>
        </p:txBody>
      </p:sp>
      <p:sp>
        <p:nvSpPr>
          <p:cNvPr id="27" name="TextBox 26">
            <a:extLst>
              <a:ext uri="{FF2B5EF4-FFF2-40B4-BE49-F238E27FC236}">
                <a16:creationId xmlns:a16="http://schemas.microsoft.com/office/drawing/2014/main" id="{6E6DF1BF-B439-474F-8920-EEFA6D742E9C}"/>
              </a:ext>
            </a:extLst>
          </p:cNvPr>
          <p:cNvSpPr txBox="1"/>
          <p:nvPr/>
        </p:nvSpPr>
        <p:spPr>
          <a:xfrm>
            <a:off x="7177268" y="4172199"/>
            <a:ext cx="1768839" cy="369332"/>
          </a:xfrm>
          <a:prstGeom prst="rect">
            <a:avLst/>
          </a:prstGeom>
          <a:noFill/>
        </p:spPr>
        <p:txBody>
          <a:bodyPr wrap="square" rtlCol="0">
            <a:spAutoFit/>
          </a:bodyPr>
          <a:lstStyle/>
          <a:p>
            <a:pPr algn="ctr"/>
            <a:r>
              <a:rPr lang="en-US" dirty="0"/>
              <a:t>98.5</a:t>
            </a:r>
          </a:p>
        </p:txBody>
      </p:sp>
      <p:sp>
        <p:nvSpPr>
          <p:cNvPr id="28" name="TextBox 27">
            <a:extLst>
              <a:ext uri="{FF2B5EF4-FFF2-40B4-BE49-F238E27FC236}">
                <a16:creationId xmlns:a16="http://schemas.microsoft.com/office/drawing/2014/main" id="{DB7051A2-1F24-4B65-9CE6-B9345D4BEBDB}"/>
              </a:ext>
            </a:extLst>
          </p:cNvPr>
          <p:cNvSpPr txBox="1"/>
          <p:nvPr/>
        </p:nvSpPr>
        <p:spPr>
          <a:xfrm>
            <a:off x="7177267" y="4834584"/>
            <a:ext cx="1768839" cy="369332"/>
          </a:xfrm>
          <a:prstGeom prst="rect">
            <a:avLst/>
          </a:prstGeom>
          <a:noFill/>
        </p:spPr>
        <p:txBody>
          <a:bodyPr wrap="square" rtlCol="0">
            <a:spAutoFit/>
          </a:bodyPr>
          <a:lstStyle/>
          <a:p>
            <a:pPr algn="ctr"/>
            <a:r>
              <a:rPr lang="en-US" dirty="0"/>
              <a:t>98.7</a:t>
            </a:r>
          </a:p>
        </p:txBody>
      </p:sp>
      <p:sp>
        <p:nvSpPr>
          <p:cNvPr id="29" name="TextBox 28">
            <a:extLst>
              <a:ext uri="{FF2B5EF4-FFF2-40B4-BE49-F238E27FC236}">
                <a16:creationId xmlns:a16="http://schemas.microsoft.com/office/drawing/2014/main" id="{388BBFFF-FB2D-42AD-88A8-8854CFF81254}"/>
              </a:ext>
            </a:extLst>
          </p:cNvPr>
          <p:cNvSpPr txBox="1"/>
          <p:nvPr/>
        </p:nvSpPr>
        <p:spPr>
          <a:xfrm>
            <a:off x="7194024" y="6255723"/>
            <a:ext cx="1768839" cy="369332"/>
          </a:xfrm>
          <a:prstGeom prst="rect">
            <a:avLst/>
          </a:prstGeom>
          <a:noFill/>
        </p:spPr>
        <p:txBody>
          <a:bodyPr wrap="square" rtlCol="0">
            <a:spAutoFit/>
          </a:bodyPr>
          <a:lstStyle/>
          <a:p>
            <a:pPr algn="ctr"/>
            <a:r>
              <a:rPr lang="en-US" dirty="0"/>
              <a:t>93.7</a:t>
            </a:r>
          </a:p>
        </p:txBody>
      </p:sp>
      <p:sp>
        <p:nvSpPr>
          <p:cNvPr id="30" name="TextBox 29">
            <a:extLst>
              <a:ext uri="{FF2B5EF4-FFF2-40B4-BE49-F238E27FC236}">
                <a16:creationId xmlns:a16="http://schemas.microsoft.com/office/drawing/2014/main" id="{EEE90BE1-F373-4D77-990F-C6F14418B27A}"/>
              </a:ext>
            </a:extLst>
          </p:cNvPr>
          <p:cNvSpPr txBox="1"/>
          <p:nvPr/>
        </p:nvSpPr>
        <p:spPr>
          <a:xfrm>
            <a:off x="8946106" y="4172199"/>
            <a:ext cx="1768839" cy="369332"/>
          </a:xfrm>
          <a:prstGeom prst="rect">
            <a:avLst/>
          </a:prstGeom>
          <a:noFill/>
        </p:spPr>
        <p:txBody>
          <a:bodyPr wrap="square" rtlCol="0">
            <a:spAutoFit/>
          </a:bodyPr>
          <a:lstStyle/>
          <a:p>
            <a:pPr algn="ctr"/>
            <a:r>
              <a:rPr lang="en-US" dirty="0"/>
              <a:t>96</a:t>
            </a:r>
          </a:p>
        </p:txBody>
      </p:sp>
      <p:sp>
        <p:nvSpPr>
          <p:cNvPr id="31" name="TextBox 30">
            <a:extLst>
              <a:ext uri="{FF2B5EF4-FFF2-40B4-BE49-F238E27FC236}">
                <a16:creationId xmlns:a16="http://schemas.microsoft.com/office/drawing/2014/main" id="{2A6DBE72-3970-430F-A4B5-F9845F468173}"/>
              </a:ext>
            </a:extLst>
          </p:cNvPr>
          <p:cNvSpPr txBox="1"/>
          <p:nvPr/>
        </p:nvSpPr>
        <p:spPr>
          <a:xfrm>
            <a:off x="8962863" y="4844629"/>
            <a:ext cx="1768839" cy="369332"/>
          </a:xfrm>
          <a:prstGeom prst="rect">
            <a:avLst/>
          </a:prstGeom>
          <a:noFill/>
        </p:spPr>
        <p:txBody>
          <a:bodyPr wrap="square" rtlCol="0">
            <a:spAutoFit/>
          </a:bodyPr>
          <a:lstStyle/>
          <a:p>
            <a:pPr algn="ctr"/>
            <a:r>
              <a:rPr lang="en-US" dirty="0"/>
              <a:t>96.7</a:t>
            </a:r>
          </a:p>
        </p:txBody>
      </p:sp>
      <p:sp>
        <p:nvSpPr>
          <p:cNvPr id="32" name="TextBox 31">
            <a:extLst>
              <a:ext uri="{FF2B5EF4-FFF2-40B4-BE49-F238E27FC236}">
                <a16:creationId xmlns:a16="http://schemas.microsoft.com/office/drawing/2014/main" id="{580AD658-02B2-4F8E-813F-ED76B095F31E}"/>
              </a:ext>
            </a:extLst>
          </p:cNvPr>
          <p:cNvSpPr txBox="1"/>
          <p:nvPr/>
        </p:nvSpPr>
        <p:spPr>
          <a:xfrm>
            <a:off x="8962862" y="6244542"/>
            <a:ext cx="1768839" cy="369332"/>
          </a:xfrm>
          <a:prstGeom prst="rect">
            <a:avLst/>
          </a:prstGeom>
          <a:noFill/>
        </p:spPr>
        <p:txBody>
          <a:bodyPr wrap="square" rtlCol="0">
            <a:spAutoFit/>
          </a:bodyPr>
          <a:lstStyle/>
          <a:p>
            <a:pPr algn="ctr"/>
            <a:r>
              <a:rPr lang="en-US" dirty="0"/>
              <a:t>80.8</a:t>
            </a:r>
          </a:p>
        </p:txBody>
      </p:sp>
      <p:sp>
        <p:nvSpPr>
          <p:cNvPr id="2" name="Oval 1"/>
          <p:cNvSpPr/>
          <p:nvPr/>
        </p:nvSpPr>
        <p:spPr>
          <a:xfrm rot="5400000">
            <a:off x="8441590" y="5041980"/>
            <a:ext cx="2736593" cy="8467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D3F968A-6C04-4F42-8F30-160BF4DE0A96}"/>
              </a:ext>
            </a:extLst>
          </p:cNvPr>
          <p:cNvCxnSpPr/>
          <p:nvPr/>
        </p:nvCxnSpPr>
        <p:spPr>
          <a:xfrm>
            <a:off x="7253097" y="1393795"/>
            <a:ext cx="0" cy="543983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709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3BEB-B86A-0319-7642-E79ACAF0D65E}"/>
              </a:ext>
            </a:extLst>
          </p:cNvPr>
          <p:cNvSpPr>
            <a:spLocks noGrp="1"/>
          </p:cNvSpPr>
          <p:nvPr>
            <p:ph type="title"/>
          </p:nvPr>
        </p:nvSpPr>
        <p:spPr>
          <a:xfrm>
            <a:off x="2152650" y="503006"/>
            <a:ext cx="7886700" cy="1325563"/>
          </a:xfrm>
        </p:spPr>
        <p:txBody>
          <a:bodyPr/>
          <a:lstStyle/>
          <a:p>
            <a:r>
              <a:rPr lang="en-GB" dirty="0">
                <a:solidFill>
                  <a:srgbClr val="0070C0"/>
                </a:solidFill>
                <a:latin typeface="Arial" panose="020B0604020202020204" pitchFamily="34" charset="0"/>
                <a:cs typeface="Arial" panose="020B0604020202020204" pitchFamily="34" charset="0"/>
              </a:rPr>
              <a:t>Gradient-based Localization</a:t>
            </a:r>
          </a:p>
        </p:txBody>
      </p:sp>
      <p:pic>
        <p:nvPicPr>
          <p:cNvPr id="6" name="Picture 5">
            <a:extLst>
              <a:ext uri="{FF2B5EF4-FFF2-40B4-BE49-F238E27FC236}">
                <a16:creationId xmlns:a16="http://schemas.microsoft.com/office/drawing/2014/main" id="{93B9C134-B1E5-D214-82F0-9EEB3B39F8FC}"/>
              </a:ext>
            </a:extLst>
          </p:cNvPr>
          <p:cNvPicPr>
            <a:picLocks noChangeAspect="1"/>
          </p:cNvPicPr>
          <p:nvPr/>
        </p:nvPicPr>
        <p:blipFill rotWithShape="1">
          <a:blip r:embed="rId3"/>
          <a:srcRect r="65386" b="54984"/>
          <a:stretch/>
        </p:blipFill>
        <p:spPr>
          <a:xfrm>
            <a:off x="2525995" y="2986474"/>
            <a:ext cx="1667148" cy="1604898"/>
          </a:xfrm>
          <a:prstGeom prst="rect">
            <a:avLst/>
          </a:prstGeom>
        </p:spPr>
      </p:pic>
      <p:pic>
        <p:nvPicPr>
          <p:cNvPr id="7" name="Picture 6">
            <a:extLst>
              <a:ext uri="{FF2B5EF4-FFF2-40B4-BE49-F238E27FC236}">
                <a16:creationId xmlns:a16="http://schemas.microsoft.com/office/drawing/2014/main" id="{2CD7689F-4AE8-EBA8-D227-689855C77034}"/>
              </a:ext>
            </a:extLst>
          </p:cNvPr>
          <p:cNvPicPr>
            <a:picLocks noChangeAspect="1"/>
          </p:cNvPicPr>
          <p:nvPr/>
        </p:nvPicPr>
        <p:blipFill rotWithShape="1">
          <a:blip r:embed="rId3"/>
          <a:srcRect l="67242" t="51111" b="6539"/>
          <a:stretch/>
        </p:blipFill>
        <p:spPr>
          <a:xfrm>
            <a:off x="7290197" y="3092408"/>
            <a:ext cx="1566383" cy="1498964"/>
          </a:xfrm>
          <a:prstGeom prst="rect">
            <a:avLst/>
          </a:prstGeom>
        </p:spPr>
      </p:pic>
      <p:pic>
        <p:nvPicPr>
          <p:cNvPr id="8" name="Picture 7">
            <a:extLst>
              <a:ext uri="{FF2B5EF4-FFF2-40B4-BE49-F238E27FC236}">
                <a16:creationId xmlns:a16="http://schemas.microsoft.com/office/drawing/2014/main" id="{EF1D069F-04B5-615E-9DA8-A3C6AE878CFC}"/>
              </a:ext>
            </a:extLst>
          </p:cNvPr>
          <p:cNvPicPr>
            <a:picLocks noChangeAspect="1"/>
          </p:cNvPicPr>
          <p:nvPr/>
        </p:nvPicPr>
        <p:blipFill rotWithShape="1">
          <a:blip r:embed="rId3"/>
          <a:srcRect l="67289" t="1714" r="-47" b="55937"/>
          <a:stretch/>
        </p:blipFill>
        <p:spPr>
          <a:xfrm>
            <a:off x="4958479" y="2986474"/>
            <a:ext cx="1566383" cy="1498962"/>
          </a:xfrm>
          <a:prstGeom prst="rect">
            <a:avLst/>
          </a:prstGeom>
        </p:spPr>
      </p:pic>
      <p:sp>
        <p:nvSpPr>
          <p:cNvPr id="9" name="TextBox 8">
            <a:extLst>
              <a:ext uri="{FF2B5EF4-FFF2-40B4-BE49-F238E27FC236}">
                <a16:creationId xmlns:a16="http://schemas.microsoft.com/office/drawing/2014/main" id="{CF6626DF-C64C-91D3-D1D2-4C328E66B619}"/>
              </a:ext>
            </a:extLst>
          </p:cNvPr>
          <p:cNvSpPr txBox="1"/>
          <p:nvPr/>
        </p:nvSpPr>
        <p:spPr>
          <a:xfrm>
            <a:off x="3060937" y="2267051"/>
            <a:ext cx="779162" cy="507831"/>
          </a:xfrm>
          <a:prstGeom prst="rect">
            <a:avLst/>
          </a:prstGeom>
          <a:noFill/>
        </p:spPr>
        <p:txBody>
          <a:bodyPr wrap="square" rtlCol="0">
            <a:spAutoFit/>
          </a:bodyPr>
          <a:lstStyle/>
          <a:p>
            <a:r>
              <a:rPr lang="en-GB" sz="1350" dirty="0"/>
              <a:t>Original Image</a:t>
            </a:r>
          </a:p>
        </p:txBody>
      </p:sp>
      <p:sp>
        <p:nvSpPr>
          <p:cNvPr id="10" name="TextBox 9">
            <a:extLst>
              <a:ext uri="{FF2B5EF4-FFF2-40B4-BE49-F238E27FC236}">
                <a16:creationId xmlns:a16="http://schemas.microsoft.com/office/drawing/2014/main" id="{6AD0661D-B86B-CA9D-2DF0-7DD4E40CA607}"/>
              </a:ext>
            </a:extLst>
          </p:cNvPr>
          <p:cNvSpPr txBox="1"/>
          <p:nvPr/>
        </p:nvSpPr>
        <p:spPr>
          <a:xfrm>
            <a:off x="5237150" y="2257467"/>
            <a:ext cx="1164808" cy="715581"/>
          </a:xfrm>
          <a:prstGeom prst="rect">
            <a:avLst/>
          </a:prstGeom>
          <a:noFill/>
        </p:spPr>
        <p:txBody>
          <a:bodyPr wrap="square" rtlCol="0">
            <a:spAutoFit/>
          </a:bodyPr>
          <a:lstStyle/>
          <a:p>
            <a:r>
              <a:rPr lang="en-GB" sz="1350" dirty="0"/>
              <a:t>Cat Classification</a:t>
            </a:r>
          </a:p>
        </p:txBody>
      </p:sp>
      <p:sp>
        <p:nvSpPr>
          <p:cNvPr id="11" name="TextBox 10">
            <a:extLst>
              <a:ext uri="{FF2B5EF4-FFF2-40B4-BE49-F238E27FC236}">
                <a16:creationId xmlns:a16="http://schemas.microsoft.com/office/drawing/2014/main" id="{8BB32E8C-D0D8-0F94-0D42-FF525B87FA32}"/>
              </a:ext>
            </a:extLst>
          </p:cNvPr>
          <p:cNvSpPr txBox="1"/>
          <p:nvPr/>
        </p:nvSpPr>
        <p:spPr>
          <a:xfrm>
            <a:off x="7490983" y="2267051"/>
            <a:ext cx="1164808" cy="715581"/>
          </a:xfrm>
          <a:prstGeom prst="rect">
            <a:avLst/>
          </a:prstGeom>
          <a:noFill/>
        </p:spPr>
        <p:txBody>
          <a:bodyPr wrap="square" rtlCol="0">
            <a:spAutoFit/>
          </a:bodyPr>
          <a:lstStyle/>
          <a:p>
            <a:r>
              <a:rPr lang="en-GB" sz="1350" dirty="0"/>
              <a:t>Dog Classification</a:t>
            </a:r>
          </a:p>
        </p:txBody>
      </p:sp>
    </p:spTree>
    <p:extLst>
      <p:ext uri="{BB962C8B-B14F-4D97-AF65-F5344CB8AC3E}">
        <p14:creationId xmlns:p14="http://schemas.microsoft.com/office/powerpoint/2010/main" val="189530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3EB1E2-D64D-1845-97B2-B73ADEC877F6}"/>
              </a:ext>
            </a:extLst>
          </p:cNvPr>
          <p:cNvSpPr txBox="1"/>
          <p:nvPr/>
        </p:nvSpPr>
        <p:spPr>
          <a:xfrm>
            <a:off x="2320191" y="931684"/>
            <a:ext cx="7551618" cy="249299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H" dirty="0"/>
              <a:t>Convolutional neural networks</a:t>
            </a:r>
            <a:r>
              <a:rPr lang="en-GB" dirty="0"/>
              <a:t> (CNN)</a:t>
            </a:r>
            <a:r>
              <a:rPr lang="en-CH" dirty="0"/>
              <a:t> are ideal for feature vector extraction for imaging applications</a:t>
            </a:r>
            <a:endParaRPr lang="en-GB" dirty="0"/>
          </a:p>
          <a:p>
            <a:pPr marL="285750" indent="-285750">
              <a:spcAft>
                <a:spcPts val="1200"/>
              </a:spcAft>
              <a:buFont typeface="Arial" panose="020B0604020202020204" pitchFamily="34" charset="0"/>
              <a:buChar char="•"/>
            </a:pPr>
            <a:r>
              <a:rPr lang="en-GB" dirty="0"/>
              <a:t>Comprise convolutional blocks</a:t>
            </a:r>
            <a:r>
              <a:rPr lang="en-CH" dirty="0"/>
              <a:t> with/without spatial resampling and/or skip connections</a:t>
            </a:r>
          </a:p>
          <a:p>
            <a:pPr marL="285750" indent="-285750">
              <a:spcAft>
                <a:spcPts val="600"/>
              </a:spcAft>
              <a:buFont typeface="Arial" panose="020B0604020202020204" pitchFamily="34" charset="0"/>
              <a:buChar char="•"/>
            </a:pPr>
            <a:r>
              <a:rPr lang="en-GB" dirty="0"/>
              <a:t>Choice of network type depends on the imaging application</a:t>
            </a:r>
          </a:p>
          <a:p>
            <a:pPr lvl="1">
              <a:spcAft>
                <a:spcPts val="600"/>
              </a:spcAft>
            </a:pPr>
            <a:r>
              <a:rPr lang="en-CH" dirty="0"/>
              <a:t>Image classification:	</a:t>
            </a:r>
            <a:r>
              <a:rPr lang="en-GB" dirty="0"/>
              <a:t>	</a:t>
            </a:r>
            <a:r>
              <a:rPr lang="en-CH" dirty="0"/>
              <a:t>CNN encoder : FC classifer</a:t>
            </a:r>
            <a:endParaRPr lang="en-CH" i="1" dirty="0"/>
          </a:p>
          <a:p>
            <a:pPr lvl="1"/>
            <a:r>
              <a:rPr lang="en-CH" dirty="0"/>
              <a:t>Image mapping</a:t>
            </a:r>
            <a:r>
              <a:rPr lang="en-GB" dirty="0"/>
              <a:t>/regression</a:t>
            </a:r>
            <a:r>
              <a:rPr lang="en-CH" dirty="0"/>
              <a:t>:	CNN encoder : CNN decoder</a:t>
            </a:r>
            <a:endParaRPr lang="en-CH" i="1" dirty="0"/>
          </a:p>
        </p:txBody>
      </p:sp>
      <p:sp>
        <p:nvSpPr>
          <p:cNvPr id="2" name="TextBox 1">
            <a:extLst>
              <a:ext uri="{FF2B5EF4-FFF2-40B4-BE49-F238E27FC236}">
                <a16:creationId xmlns:a16="http://schemas.microsoft.com/office/drawing/2014/main" id="{0FD0621A-F691-4668-8131-6517316062CE}"/>
              </a:ext>
            </a:extLst>
          </p:cNvPr>
          <p:cNvSpPr txBox="1"/>
          <p:nvPr/>
        </p:nvSpPr>
        <p:spPr>
          <a:xfrm>
            <a:off x="2262202" y="215154"/>
            <a:ext cx="7667612" cy="523220"/>
          </a:xfrm>
          <a:prstGeom prst="rect">
            <a:avLst/>
          </a:prstGeom>
          <a:noFill/>
        </p:spPr>
        <p:txBody>
          <a:bodyPr wrap="none" rtlCol="0">
            <a:spAutoFit/>
          </a:bodyPr>
          <a:lstStyle/>
          <a:p>
            <a:pPr algn="ctr"/>
            <a:r>
              <a:rPr lang="en-GB" sz="2800" b="1" dirty="0">
                <a:solidFill>
                  <a:srgbClr val="0070C0"/>
                </a:solidFill>
              </a:rPr>
              <a:t>Neural network types for imaging applications</a:t>
            </a:r>
          </a:p>
        </p:txBody>
      </p:sp>
      <p:grpSp>
        <p:nvGrpSpPr>
          <p:cNvPr id="11" name="Group 10">
            <a:extLst>
              <a:ext uri="{FF2B5EF4-FFF2-40B4-BE49-F238E27FC236}">
                <a16:creationId xmlns:a16="http://schemas.microsoft.com/office/drawing/2014/main" id="{AB300E91-9937-4202-8F1E-9D03105AB870}"/>
              </a:ext>
            </a:extLst>
          </p:cNvPr>
          <p:cNvGrpSpPr/>
          <p:nvPr/>
        </p:nvGrpSpPr>
        <p:grpSpPr>
          <a:xfrm>
            <a:off x="1439848" y="3679539"/>
            <a:ext cx="9312304" cy="3035998"/>
            <a:chOff x="1439848" y="3679539"/>
            <a:chExt cx="9312304" cy="3035998"/>
          </a:xfrm>
        </p:grpSpPr>
        <p:grpSp>
          <p:nvGrpSpPr>
            <p:cNvPr id="8" name="Group 7">
              <a:extLst>
                <a:ext uri="{FF2B5EF4-FFF2-40B4-BE49-F238E27FC236}">
                  <a16:creationId xmlns:a16="http://schemas.microsoft.com/office/drawing/2014/main" id="{68B8A069-5662-4D12-A4DD-DB150EAB3723}"/>
                </a:ext>
              </a:extLst>
            </p:cNvPr>
            <p:cNvGrpSpPr/>
            <p:nvPr/>
          </p:nvGrpSpPr>
          <p:grpSpPr>
            <a:xfrm>
              <a:off x="1439848" y="3679539"/>
              <a:ext cx="9312304" cy="2666666"/>
              <a:chOff x="1439848" y="3679539"/>
              <a:chExt cx="9312304" cy="2666666"/>
            </a:xfrm>
          </p:grpSpPr>
          <p:pic>
            <p:nvPicPr>
              <p:cNvPr id="5" name="Picture 4" descr="A picture containing clock&#10;&#10;Description automatically generated">
                <a:extLst>
                  <a:ext uri="{FF2B5EF4-FFF2-40B4-BE49-F238E27FC236}">
                    <a16:creationId xmlns:a16="http://schemas.microsoft.com/office/drawing/2014/main" id="{6C19AB6C-3BDC-4F0B-A0AC-8A67AAE15A43}"/>
                  </a:ext>
                </a:extLst>
              </p:cNvPr>
              <p:cNvPicPr>
                <a:picLocks noChangeAspect="1"/>
              </p:cNvPicPr>
              <p:nvPr/>
            </p:nvPicPr>
            <p:blipFill>
              <a:blip r:embed="rId3"/>
              <a:stretch>
                <a:fillRect/>
              </a:stretch>
            </p:blipFill>
            <p:spPr>
              <a:xfrm>
                <a:off x="1439848" y="3755729"/>
                <a:ext cx="3352381" cy="251428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8A9B178-F6D7-4DDF-A7E3-F0F19537F6C1}"/>
                  </a:ext>
                </a:extLst>
              </p:cNvPr>
              <p:cNvPicPr>
                <a:picLocks noChangeAspect="1"/>
              </p:cNvPicPr>
              <p:nvPr/>
            </p:nvPicPr>
            <p:blipFill>
              <a:blip r:embed="rId4"/>
              <a:stretch>
                <a:fillRect/>
              </a:stretch>
            </p:blipFill>
            <p:spPr>
              <a:xfrm>
                <a:off x="5830247" y="3679539"/>
                <a:ext cx="4921905" cy="2666666"/>
              </a:xfrm>
              <a:prstGeom prst="rect">
                <a:avLst/>
              </a:prstGeom>
            </p:spPr>
          </p:pic>
        </p:grpSp>
        <p:sp>
          <p:nvSpPr>
            <p:cNvPr id="9" name="TextBox 8">
              <a:extLst>
                <a:ext uri="{FF2B5EF4-FFF2-40B4-BE49-F238E27FC236}">
                  <a16:creationId xmlns:a16="http://schemas.microsoft.com/office/drawing/2014/main" id="{D67C6854-B1DA-417F-AFD6-10BE8B3E9244}"/>
                </a:ext>
              </a:extLst>
            </p:cNvPr>
            <p:cNvSpPr txBox="1"/>
            <p:nvPr/>
          </p:nvSpPr>
          <p:spPr>
            <a:xfrm>
              <a:off x="2367660" y="6346205"/>
              <a:ext cx="1496756" cy="369332"/>
            </a:xfrm>
            <a:prstGeom prst="rect">
              <a:avLst/>
            </a:prstGeom>
            <a:noFill/>
          </p:spPr>
          <p:txBody>
            <a:bodyPr wrap="none" rtlCol="0">
              <a:spAutoFit/>
            </a:bodyPr>
            <a:lstStyle/>
            <a:p>
              <a:pPr algn="ctr"/>
              <a:r>
                <a:rPr lang="en-GB" b="1" dirty="0"/>
                <a:t>VGG classifier</a:t>
              </a:r>
            </a:p>
          </p:txBody>
        </p:sp>
        <p:sp>
          <p:nvSpPr>
            <p:cNvPr id="10" name="TextBox 9">
              <a:extLst>
                <a:ext uri="{FF2B5EF4-FFF2-40B4-BE49-F238E27FC236}">
                  <a16:creationId xmlns:a16="http://schemas.microsoft.com/office/drawing/2014/main" id="{08FD3172-81A6-4246-AC6E-2CE02008D760}"/>
                </a:ext>
              </a:extLst>
            </p:cNvPr>
            <p:cNvSpPr txBox="1"/>
            <p:nvPr/>
          </p:nvSpPr>
          <p:spPr>
            <a:xfrm>
              <a:off x="6982349" y="6346205"/>
              <a:ext cx="2617704" cy="369332"/>
            </a:xfrm>
            <a:prstGeom prst="rect">
              <a:avLst/>
            </a:prstGeom>
            <a:noFill/>
          </p:spPr>
          <p:txBody>
            <a:bodyPr wrap="none" rtlCol="0">
              <a:spAutoFit/>
            </a:bodyPr>
            <a:lstStyle/>
            <a:p>
              <a:pPr algn="ctr"/>
              <a:r>
                <a:rPr lang="en-GB" b="1" dirty="0"/>
                <a:t>U-Net mapper/regressor</a:t>
              </a:r>
            </a:p>
          </p:txBody>
        </p:sp>
      </p:grpSp>
    </p:spTree>
    <p:extLst>
      <p:ext uri="{BB962C8B-B14F-4D97-AF65-F5344CB8AC3E}">
        <p14:creationId xmlns:p14="http://schemas.microsoft.com/office/powerpoint/2010/main" val="413524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974" y="322409"/>
            <a:ext cx="7706917" cy="1050398"/>
          </a:xfrm>
        </p:spPr>
        <p:txBody>
          <a:bodyPr>
            <a:normAutofit/>
          </a:bodyPr>
          <a:lstStyle/>
          <a:p>
            <a:pPr algn="ctr"/>
            <a:r>
              <a:rPr lang="en-US" sz="2400" b="1" dirty="0">
                <a:solidFill>
                  <a:srgbClr val="0070C0"/>
                </a:solidFill>
                <a:latin typeface="+mn-lt"/>
              </a:rPr>
              <a:t>Imaging through multimode fibers</a:t>
            </a:r>
            <a:br>
              <a:rPr lang="en-US" sz="2400" b="1" dirty="0">
                <a:solidFill>
                  <a:srgbClr val="0070C0"/>
                </a:solidFill>
                <a:latin typeface="+mn-lt"/>
              </a:rPr>
            </a:br>
            <a:r>
              <a:rPr lang="en-US" sz="2400" i="1" dirty="0">
                <a:solidFill>
                  <a:srgbClr val="0070C0"/>
                </a:solidFill>
                <a:latin typeface="+mn-lt"/>
              </a:rPr>
              <a:t>Speckle classification</a:t>
            </a:r>
          </a:p>
        </p:txBody>
      </p:sp>
      <p:sp>
        <p:nvSpPr>
          <p:cNvPr id="6" name="Rectangle 5">
            <a:extLst>
              <a:ext uri="{FF2B5EF4-FFF2-40B4-BE49-F238E27FC236}">
                <a16:creationId xmlns:a16="http://schemas.microsoft.com/office/drawing/2014/main" id="{EC4FC004-C17B-4890-B62D-49B1A0DD2111}"/>
              </a:ext>
            </a:extLst>
          </p:cNvPr>
          <p:cNvSpPr/>
          <p:nvPr/>
        </p:nvSpPr>
        <p:spPr>
          <a:xfrm>
            <a:off x="3810000" y="1797742"/>
            <a:ext cx="4572000" cy="646331"/>
          </a:xfrm>
          <a:prstGeom prst="rect">
            <a:avLst/>
          </a:prstGeom>
        </p:spPr>
        <p:txBody>
          <a:bodyPr>
            <a:spAutoFit/>
          </a:bodyPr>
          <a:lstStyle/>
          <a:p>
            <a:r>
              <a:rPr lang="en-US" b="1" dirty="0"/>
              <a:t>VGG type convolutional neural network (CNN)</a:t>
            </a:r>
            <a:endParaRPr lang="en-GB" b="1" dirty="0"/>
          </a:p>
        </p:txBody>
      </p:sp>
      <p:grpSp>
        <p:nvGrpSpPr>
          <p:cNvPr id="3" name="Group 2">
            <a:extLst>
              <a:ext uri="{FF2B5EF4-FFF2-40B4-BE49-F238E27FC236}">
                <a16:creationId xmlns:a16="http://schemas.microsoft.com/office/drawing/2014/main" id="{58B79065-A66C-49C3-B8F1-F7C1CD6D1C4E}"/>
              </a:ext>
            </a:extLst>
          </p:cNvPr>
          <p:cNvGrpSpPr/>
          <p:nvPr/>
        </p:nvGrpSpPr>
        <p:grpSpPr>
          <a:xfrm>
            <a:off x="1618022" y="2561021"/>
            <a:ext cx="9021255" cy="2925146"/>
            <a:chOff x="94021" y="2561021"/>
            <a:chExt cx="9021255" cy="2925146"/>
          </a:xfrm>
        </p:grpSpPr>
        <p:pic>
          <p:nvPicPr>
            <p:cNvPr id="11" name="Picture 10">
              <a:extLst>
                <a:ext uri="{FF2B5EF4-FFF2-40B4-BE49-F238E27FC236}">
                  <a16:creationId xmlns:a16="http://schemas.microsoft.com/office/drawing/2014/main" id="{049F6584-EE5C-4E42-9509-D8A0DAC2C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995" y="2701305"/>
              <a:ext cx="6298758" cy="2784862"/>
            </a:xfrm>
            <a:prstGeom prst="rect">
              <a:avLst/>
            </a:prstGeom>
          </p:spPr>
        </p:pic>
        <p:pic>
          <p:nvPicPr>
            <p:cNvPr id="13" name="Picture 12">
              <a:extLst>
                <a:ext uri="{FF2B5EF4-FFF2-40B4-BE49-F238E27FC236}">
                  <a16:creationId xmlns:a16="http://schemas.microsoft.com/office/drawing/2014/main" id="{15337C95-E29C-4355-A73E-483D2A9FE6F8}"/>
                </a:ext>
              </a:extLst>
            </p:cNvPr>
            <p:cNvPicPr>
              <a:picLocks noChangeAspect="1"/>
            </p:cNvPicPr>
            <p:nvPr/>
          </p:nvPicPr>
          <p:blipFill rotWithShape="1">
            <a:blip r:embed="rId4">
              <a:extLst>
                <a:ext uri="{28A0092B-C50C-407E-A947-70E740481C1C}">
                  <a14:useLocalDpi xmlns:a14="http://schemas.microsoft.com/office/drawing/2010/main" val="0"/>
                </a:ext>
              </a:extLst>
            </a:blip>
            <a:srcRect r="22364"/>
            <a:stretch/>
          </p:blipFill>
          <p:spPr>
            <a:xfrm>
              <a:off x="95794" y="3135440"/>
              <a:ext cx="1413775" cy="1467784"/>
            </a:xfrm>
            <a:prstGeom prst="rect">
              <a:avLst/>
            </a:prstGeom>
          </p:spPr>
        </p:pic>
        <p:sp>
          <p:nvSpPr>
            <p:cNvPr id="5" name="TextBox 4">
              <a:extLst>
                <a:ext uri="{FF2B5EF4-FFF2-40B4-BE49-F238E27FC236}">
                  <a16:creationId xmlns:a16="http://schemas.microsoft.com/office/drawing/2014/main" id="{B09C0921-89C2-423F-AF46-990A00910010}"/>
                </a:ext>
              </a:extLst>
            </p:cNvPr>
            <p:cNvSpPr txBox="1"/>
            <p:nvPr/>
          </p:nvSpPr>
          <p:spPr>
            <a:xfrm>
              <a:off x="7964228" y="3033564"/>
              <a:ext cx="910827" cy="1569660"/>
            </a:xfrm>
            <a:prstGeom prst="rect">
              <a:avLst/>
            </a:prstGeom>
            <a:noFill/>
          </p:spPr>
          <p:txBody>
            <a:bodyPr wrap="none" rtlCol="0">
              <a:spAutoFit/>
            </a:bodyPr>
            <a:lstStyle/>
            <a:p>
              <a:r>
                <a:rPr lang="en-GB" sz="9600" dirty="0"/>
                <a:t>A</a:t>
              </a:r>
            </a:p>
          </p:txBody>
        </p:sp>
        <p:sp>
          <p:nvSpPr>
            <p:cNvPr id="7" name="TextBox 6">
              <a:extLst>
                <a:ext uri="{FF2B5EF4-FFF2-40B4-BE49-F238E27FC236}">
                  <a16:creationId xmlns:a16="http://schemas.microsoft.com/office/drawing/2014/main" id="{05A14777-3A9F-4563-88EB-6E281426E793}"/>
                </a:ext>
              </a:extLst>
            </p:cNvPr>
            <p:cNvSpPr txBox="1"/>
            <p:nvPr/>
          </p:nvSpPr>
          <p:spPr>
            <a:xfrm>
              <a:off x="94021" y="2561021"/>
              <a:ext cx="1473032" cy="584775"/>
            </a:xfrm>
            <a:prstGeom prst="rect">
              <a:avLst/>
            </a:prstGeom>
            <a:noFill/>
          </p:spPr>
          <p:txBody>
            <a:bodyPr wrap="none" rtlCol="0">
              <a:spAutoFit/>
            </a:bodyPr>
            <a:lstStyle/>
            <a:p>
              <a:pPr algn="ctr"/>
              <a:r>
                <a:rPr lang="en-GB" sz="1600" dirty="0"/>
                <a:t>Distal speckle </a:t>
              </a:r>
              <a:br>
                <a:rPr lang="en-GB" sz="1600" dirty="0"/>
              </a:br>
              <a:r>
                <a:rPr lang="en-GB" sz="1600" dirty="0"/>
                <a:t>pattern</a:t>
              </a:r>
            </a:p>
          </p:txBody>
        </p:sp>
        <p:sp>
          <p:nvSpPr>
            <p:cNvPr id="14" name="TextBox 13">
              <a:extLst>
                <a:ext uri="{FF2B5EF4-FFF2-40B4-BE49-F238E27FC236}">
                  <a16:creationId xmlns:a16="http://schemas.microsoft.com/office/drawing/2014/main" id="{E478AEFB-A4E3-493B-B6DF-8B703DC54950}"/>
                </a:ext>
              </a:extLst>
            </p:cNvPr>
            <p:cNvSpPr txBox="1"/>
            <p:nvPr/>
          </p:nvSpPr>
          <p:spPr>
            <a:xfrm>
              <a:off x="7694694" y="2795387"/>
              <a:ext cx="1420582" cy="338554"/>
            </a:xfrm>
            <a:prstGeom prst="rect">
              <a:avLst/>
            </a:prstGeom>
            <a:noFill/>
          </p:spPr>
          <p:txBody>
            <a:bodyPr wrap="none" rtlCol="0">
              <a:spAutoFit/>
            </a:bodyPr>
            <a:lstStyle/>
            <a:p>
              <a:pPr algn="ctr"/>
              <a:r>
                <a:rPr lang="en-GB" sz="1600" dirty="0"/>
                <a:t>Number class</a:t>
              </a:r>
            </a:p>
          </p:txBody>
        </p:sp>
      </p:grpSp>
      <p:grpSp>
        <p:nvGrpSpPr>
          <p:cNvPr id="32" name="Group 31">
            <a:extLst>
              <a:ext uri="{FF2B5EF4-FFF2-40B4-BE49-F238E27FC236}">
                <a16:creationId xmlns:a16="http://schemas.microsoft.com/office/drawing/2014/main" id="{8DD7612E-5E91-CB22-6156-BB2C2B665B82}"/>
              </a:ext>
            </a:extLst>
          </p:cNvPr>
          <p:cNvGrpSpPr/>
          <p:nvPr/>
        </p:nvGrpSpPr>
        <p:grpSpPr>
          <a:xfrm>
            <a:off x="914400" y="710289"/>
            <a:ext cx="2574235" cy="780582"/>
            <a:chOff x="1371941" y="1621926"/>
            <a:chExt cx="6588155" cy="1313513"/>
          </a:xfrm>
        </p:grpSpPr>
        <p:pic>
          <p:nvPicPr>
            <p:cNvPr id="33" name="Picture 32" descr="Screen Shot 2014-07-08 at 18.49.45.png">
              <a:extLst>
                <a:ext uri="{FF2B5EF4-FFF2-40B4-BE49-F238E27FC236}">
                  <a16:creationId xmlns:a16="http://schemas.microsoft.com/office/drawing/2014/main" id="{580B6C7B-F139-264B-8537-D6016761D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71941" y="1684242"/>
              <a:ext cx="1080000" cy="1080000"/>
            </a:xfrm>
            <a:prstGeom prst="rect">
              <a:avLst/>
            </a:prstGeom>
            <a:effectLst/>
            <a:scene3d>
              <a:camera prst="isometricOffAxis1Left"/>
              <a:lightRig rig="threePt" dir="t"/>
            </a:scene3d>
          </p:spPr>
        </p:pic>
        <p:pic>
          <p:nvPicPr>
            <p:cNvPr id="34" name="Picture 33" descr="Screen Shot 2016-01-26 at 20.37.46.png">
              <a:extLst>
                <a:ext uri="{FF2B5EF4-FFF2-40B4-BE49-F238E27FC236}">
                  <a16:creationId xmlns:a16="http://schemas.microsoft.com/office/drawing/2014/main" id="{E1533631-11D0-D466-4E7E-CE79B16A9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884592" y="1738683"/>
              <a:ext cx="1075504" cy="1080000"/>
            </a:xfrm>
            <a:prstGeom prst="rect">
              <a:avLst/>
            </a:prstGeom>
            <a:scene3d>
              <a:camera prst="isometricOffAxis1Left"/>
              <a:lightRig rig="threePt" dir="t"/>
            </a:scene3d>
          </p:spPr>
        </p:pic>
        <p:pic>
          <p:nvPicPr>
            <p:cNvPr id="35" name="Picture 34">
              <a:extLst>
                <a:ext uri="{FF2B5EF4-FFF2-40B4-BE49-F238E27FC236}">
                  <a16:creationId xmlns:a16="http://schemas.microsoft.com/office/drawing/2014/main" id="{6544AC52-7E41-BEF5-C966-A59892437B8D}"/>
                </a:ext>
              </a:extLst>
            </p:cNvPr>
            <p:cNvPicPr>
              <a:picLocks noChangeAspect="1"/>
            </p:cNvPicPr>
            <p:nvPr/>
          </p:nvPicPr>
          <p:blipFill>
            <a:blip r:embed="rId7"/>
            <a:stretch>
              <a:fillRect/>
            </a:stretch>
          </p:blipFill>
          <p:spPr>
            <a:xfrm>
              <a:off x="2652160" y="1621926"/>
              <a:ext cx="4232432" cy="1313513"/>
            </a:xfrm>
            <a:prstGeom prst="rect">
              <a:avLst/>
            </a:prstGeom>
          </p:spPr>
        </p:pic>
      </p:grpSp>
    </p:spTree>
    <p:extLst>
      <p:ext uri="{BB962C8B-B14F-4D97-AF65-F5344CB8AC3E}">
        <p14:creationId xmlns:p14="http://schemas.microsoft.com/office/powerpoint/2010/main" val="366200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757125" y="1118662"/>
            <a:ext cx="8255557" cy="1050398"/>
          </a:xfrm>
        </p:spPr>
        <p:txBody>
          <a:bodyPr>
            <a:normAutofit/>
          </a:bodyPr>
          <a:lstStyle/>
          <a:p>
            <a:pPr algn="ctr"/>
            <a:r>
              <a:rPr lang="en-US" sz="1800" b="1" dirty="0">
                <a:latin typeface="+mn-lt"/>
              </a:rPr>
              <a:t>U-Net type convolutional neural network (CNN)</a:t>
            </a:r>
          </a:p>
        </p:txBody>
      </p:sp>
      <p:pic>
        <p:nvPicPr>
          <p:cNvPr id="7" name="Picture 6">
            <a:extLst>
              <a:ext uri="{FF2B5EF4-FFF2-40B4-BE49-F238E27FC236}">
                <a16:creationId xmlns:a16="http://schemas.microsoft.com/office/drawing/2014/main" id="{DC8581E4-B2E4-43B3-BAB7-9462E78A8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4" y="2097462"/>
            <a:ext cx="5740441" cy="3824500"/>
          </a:xfrm>
          <a:prstGeom prst="rect">
            <a:avLst/>
          </a:prstGeom>
        </p:spPr>
      </p:pic>
      <p:sp>
        <p:nvSpPr>
          <p:cNvPr id="6" name="Title 1">
            <a:extLst>
              <a:ext uri="{FF2B5EF4-FFF2-40B4-BE49-F238E27FC236}">
                <a16:creationId xmlns:a16="http://schemas.microsoft.com/office/drawing/2014/main" id="{CD429041-B2C8-41A4-954C-65AC36D70506}"/>
              </a:ext>
            </a:extLst>
          </p:cNvPr>
          <p:cNvSpPr txBox="1">
            <a:spLocks/>
          </p:cNvSpPr>
          <p:nvPr/>
        </p:nvSpPr>
        <p:spPr>
          <a:xfrm>
            <a:off x="2109974" y="322409"/>
            <a:ext cx="7706917" cy="10503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b="1" dirty="0">
                <a:solidFill>
                  <a:prstClr val="black"/>
                </a:solidFill>
                <a:latin typeface="+mn-lt"/>
              </a:rPr>
              <a:t>Imaging through multimode fibers</a:t>
            </a:r>
            <a:br>
              <a:rPr lang="en-US" sz="2400" b="1" dirty="0">
                <a:solidFill>
                  <a:prstClr val="black"/>
                </a:solidFill>
                <a:latin typeface="+mn-lt"/>
              </a:rPr>
            </a:br>
            <a:r>
              <a:rPr lang="en-US" sz="2400" i="1" dirty="0">
                <a:latin typeface="+mn-lt"/>
              </a:rPr>
              <a:t>SLM input reconstruction</a:t>
            </a:r>
          </a:p>
        </p:txBody>
      </p:sp>
      <p:pic>
        <p:nvPicPr>
          <p:cNvPr id="8" name="Picture 7">
            <a:extLst>
              <a:ext uri="{FF2B5EF4-FFF2-40B4-BE49-F238E27FC236}">
                <a16:creationId xmlns:a16="http://schemas.microsoft.com/office/drawing/2014/main" id="{70EF511B-E90F-4E01-BAF2-8A8D9682F59B}"/>
              </a:ext>
            </a:extLst>
          </p:cNvPr>
          <p:cNvPicPr>
            <a:picLocks noChangeAspect="1"/>
          </p:cNvPicPr>
          <p:nvPr/>
        </p:nvPicPr>
        <p:blipFill rotWithShape="1">
          <a:blip r:embed="rId4">
            <a:extLst>
              <a:ext uri="{28A0092B-C50C-407E-A947-70E740481C1C}">
                <a14:useLocalDpi xmlns:a14="http://schemas.microsoft.com/office/drawing/2010/main" val="0"/>
              </a:ext>
            </a:extLst>
          </a:blip>
          <a:srcRect r="22364"/>
          <a:stretch/>
        </p:blipFill>
        <p:spPr>
          <a:xfrm>
            <a:off x="1664752" y="2177497"/>
            <a:ext cx="1413775" cy="1467784"/>
          </a:xfrm>
          <a:prstGeom prst="rect">
            <a:avLst/>
          </a:prstGeom>
        </p:spPr>
      </p:pic>
      <p:pic>
        <p:nvPicPr>
          <p:cNvPr id="9" name="Picture 8">
            <a:extLst>
              <a:ext uri="{FF2B5EF4-FFF2-40B4-BE49-F238E27FC236}">
                <a16:creationId xmlns:a16="http://schemas.microsoft.com/office/drawing/2014/main" id="{0868BBC8-6940-43ED-BAE6-C9CDC5BBBA00}"/>
              </a:ext>
            </a:extLst>
          </p:cNvPr>
          <p:cNvPicPr>
            <a:picLocks noChangeAspect="1"/>
          </p:cNvPicPr>
          <p:nvPr/>
        </p:nvPicPr>
        <p:blipFill rotWithShape="1">
          <a:blip r:embed="rId5">
            <a:extLst>
              <a:ext uri="{28A0092B-C50C-407E-A947-70E740481C1C}">
                <a14:useLocalDpi xmlns:a14="http://schemas.microsoft.com/office/drawing/2010/main" val="0"/>
              </a:ext>
            </a:extLst>
          </a:blip>
          <a:srcRect r="20678"/>
          <a:stretch/>
        </p:blipFill>
        <p:spPr>
          <a:xfrm>
            <a:off x="9110002" y="2231421"/>
            <a:ext cx="1413776" cy="1467784"/>
          </a:xfrm>
          <a:prstGeom prst="rect">
            <a:avLst/>
          </a:prstGeom>
        </p:spPr>
      </p:pic>
      <p:sp>
        <p:nvSpPr>
          <p:cNvPr id="10" name="TextBox 9">
            <a:extLst>
              <a:ext uri="{FF2B5EF4-FFF2-40B4-BE49-F238E27FC236}">
                <a16:creationId xmlns:a16="http://schemas.microsoft.com/office/drawing/2014/main" id="{079E4F3E-E8AD-4FCA-87C5-0CEF55804178}"/>
              </a:ext>
            </a:extLst>
          </p:cNvPr>
          <p:cNvSpPr txBox="1"/>
          <p:nvPr/>
        </p:nvSpPr>
        <p:spPr>
          <a:xfrm>
            <a:off x="1645560" y="1664765"/>
            <a:ext cx="1473032" cy="584775"/>
          </a:xfrm>
          <a:prstGeom prst="rect">
            <a:avLst/>
          </a:prstGeom>
          <a:noFill/>
        </p:spPr>
        <p:txBody>
          <a:bodyPr wrap="none" rtlCol="0">
            <a:spAutoFit/>
          </a:bodyPr>
          <a:lstStyle/>
          <a:p>
            <a:pPr algn="ctr"/>
            <a:r>
              <a:rPr lang="en-GB" sz="1600" dirty="0"/>
              <a:t>Distal speckle </a:t>
            </a:r>
            <a:br>
              <a:rPr lang="en-GB" sz="1600" dirty="0"/>
            </a:br>
            <a:r>
              <a:rPr lang="en-GB" sz="1600" dirty="0"/>
              <a:t>pattern</a:t>
            </a:r>
          </a:p>
        </p:txBody>
      </p:sp>
      <p:sp>
        <p:nvSpPr>
          <p:cNvPr id="11" name="TextBox 10">
            <a:extLst>
              <a:ext uri="{FF2B5EF4-FFF2-40B4-BE49-F238E27FC236}">
                <a16:creationId xmlns:a16="http://schemas.microsoft.com/office/drawing/2014/main" id="{BA5FC706-8390-4DB1-847B-1868D304182D}"/>
              </a:ext>
            </a:extLst>
          </p:cNvPr>
          <p:cNvSpPr txBox="1"/>
          <p:nvPr/>
        </p:nvSpPr>
        <p:spPr>
          <a:xfrm>
            <a:off x="9283731" y="1838943"/>
            <a:ext cx="1066318" cy="338554"/>
          </a:xfrm>
          <a:prstGeom prst="rect">
            <a:avLst/>
          </a:prstGeom>
          <a:noFill/>
        </p:spPr>
        <p:txBody>
          <a:bodyPr wrap="none" rtlCol="0">
            <a:spAutoFit/>
          </a:bodyPr>
          <a:lstStyle/>
          <a:p>
            <a:pPr algn="ctr"/>
            <a:r>
              <a:rPr lang="en-GB" sz="1600" dirty="0"/>
              <a:t>SLM input</a:t>
            </a:r>
          </a:p>
        </p:txBody>
      </p:sp>
      <p:grpSp>
        <p:nvGrpSpPr>
          <p:cNvPr id="17" name="Group 16">
            <a:extLst>
              <a:ext uri="{FF2B5EF4-FFF2-40B4-BE49-F238E27FC236}">
                <a16:creationId xmlns:a16="http://schemas.microsoft.com/office/drawing/2014/main" id="{E0D3FB36-1DDF-2515-D793-BEC4BAB19B6A}"/>
              </a:ext>
            </a:extLst>
          </p:cNvPr>
          <p:cNvGrpSpPr/>
          <p:nvPr/>
        </p:nvGrpSpPr>
        <p:grpSpPr>
          <a:xfrm>
            <a:off x="113143" y="574254"/>
            <a:ext cx="3064833" cy="964093"/>
            <a:chOff x="2441445" y="2464907"/>
            <a:chExt cx="6972991" cy="2077276"/>
          </a:xfrm>
        </p:grpSpPr>
        <p:sp>
          <p:nvSpPr>
            <p:cNvPr id="19" name="TextBox 18">
              <a:extLst>
                <a:ext uri="{FF2B5EF4-FFF2-40B4-BE49-F238E27FC236}">
                  <a16:creationId xmlns:a16="http://schemas.microsoft.com/office/drawing/2014/main" id="{3888F532-D7A5-490C-97D8-5DEB165D7DE6}"/>
                </a:ext>
              </a:extLst>
            </p:cNvPr>
            <p:cNvSpPr txBox="1"/>
            <p:nvPr/>
          </p:nvSpPr>
          <p:spPr>
            <a:xfrm>
              <a:off x="2441445" y="3044279"/>
              <a:ext cx="486030" cy="769441"/>
            </a:xfrm>
            <a:prstGeom prst="rect">
              <a:avLst/>
            </a:prstGeom>
            <a:noFill/>
          </p:spPr>
          <p:txBody>
            <a:bodyPr wrap="none" rtlCol="0">
              <a:spAutoFit/>
            </a:bodyPr>
            <a:lstStyle/>
            <a:p>
              <a:r>
                <a:rPr lang="en-CH" sz="4400" i="1" dirty="0">
                  <a:solidFill>
                    <a:schemeClr val="bg1"/>
                  </a:solidFill>
                </a:rPr>
                <a:t>8</a:t>
              </a:r>
            </a:p>
          </p:txBody>
        </p:sp>
        <p:grpSp>
          <p:nvGrpSpPr>
            <p:cNvPr id="20" name="Group 19">
              <a:extLst>
                <a:ext uri="{FF2B5EF4-FFF2-40B4-BE49-F238E27FC236}">
                  <a16:creationId xmlns:a16="http://schemas.microsoft.com/office/drawing/2014/main" id="{54157EF4-A3E8-7CF6-28A6-3F3891F342FF}"/>
                </a:ext>
              </a:extLst>
            </p:cNvPr>
            <p:cNvGrpSpPr/>
            <p:nvPr/>
          </p:nvGrpSpPr>
          <p:grpSpPr>
            <a:xfrm>
              <a:off x="3325472" y="2464907"/>
              <a:ext cx="6088964" cy="2077276"/>
              <a:chOff x="3325472" y="2464907"/>
              <a:chExt cx="6088964" cy="2077276"/>
            </a:xfrm>
          </p:grpSpPr>
          <p:grpSp>
            <p:nvGrpSpPr>
              <p:cNvPr id="22" name="Group 21">
                <a:extLst>
                  <a:ext uri="{FF2B5EF4-FFF2-40B4-BE49-F238E27FC236}">
                    <a16:creationId xmlns:a16="http://schemas.microsoft.com/office/drawing/2014/main" id="{8CACA1B7-F271-0D30-9419-91A7CE2B4F11}"/>
                  </a:ext>
                </a:extLst>
              </p:cNvPr>
              <p:cNvGrpSpPr/>
              <p:nvPr/>
            </p:nvGrpSpPr>
            <p:grpSpPr>
              <a:xfrm>
                <a:off x="3325472" y="2677953"/>
                <a:ext cx="6088964" cy="1757136"/>
                <a:chOff x="1371941" y="1621926"/>
                <a:chExt cx="6588155" cy="1313513"/>
              </a:xfrm>
            </p:grpSpPr>
            <p:pic>
              <p:nvPicPr>
                <p:cNvPr id="25" name="Picture 24" descr="Screen Shot 2014-07-08 at 18.49.45.png">
                  <a:extLst>
                    <a:ext uri="{FF2B5EF4-FFF2-40B4-BE49-F238E27FC236}">
                      <a16:creationId xmlns:a16="http://schemas.microsoft.com/office/drawing/2014/main" id="{FC2A55A0-9498-39CA-E088-8C85BA225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371941" y="1684242"/>
                  <a:ext cx="1080000" cy="1080000"/>
                </a:xfrm>
                <a:prstGeom prst="rect">
                  <a:avLst/>
                </a:prstGeom>
                <a:effectLst/>
                <a:scene3d>
                  <a:camera prst="isometricOffAxis1Left"/>
                  <a:lightRig rig="threePt" dir="t"/>
                </a:scene3d>
              </p:spPr>
            </p:pic>
            <p:pic>
              <p:nvPicPr>
                <p:cNvPr id="26" name="Picture 25" descr="Screen Shot 2016-01-26 at 20.37.46.png">
                  <a:extLst>
                    <a:ext uri="{FF2B5EF4-FFF2-40B4-BE49-F238E27FC236}">
                      <a16:creationId xmlns:a16="http://schemas.microsoft.com/office/drawing/2014/main" id="{BA654873-C2AD-E949-B7AF-C3EA97181B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884592" y="1738683"/>
                  <a:ext cx="1075504" cy="1080000"/>
                </a:xfrm>
                <a:prstGeom prst="rect">
                  <a:avLst/>
                </a:prstGeom>
                <a:scene3d>
                  <a:camera prst="isometricOffAxis1Left"/>
                  <a:lightRig rig="threePt" dir="t"/>
                </a:scene3d>
              </p:spPr>
            </p:pic>
            <p:pic>
              <p:nvPicPr>
                <p:cNvPr id="27" name="Picture 26">
                  <a:extLst>
                    <a:ext uri="{FF2B5EF4-FFF2-40B4-BE49-F238E27FC236}">
                      <a16:creationId xmlns:a16="http://schemas.microsoft.com/office/drawing/2014/main" id="{E49F5404-676B-209A-715F-40A5E198498A}"/>
                    </a:ext>
                  </a:extLst>
                </p:cNvPr>
                <p:cNvPicPr>
                  <a:picLocks noChangeAspect="1"/>
                </p:cNvPicPr>
                <p:nvPr/>
              </p:nvPicPr>
              <p:blipFill>
                <a:blip r:embed="rId8"/>
                <a:stretch>
                  <a:fillRect/>
                </a:stretch>
              </p:blipFill>
              <p:spPr>
                <a:xfrm>
                  <a:off x="2652160" y="1621926"/>
                  <a:ext cx="4232432" cy="1313513"/>
                </a:xfrm>
                <a:prstGeom prst="rect">
                  <a:avLst/>
                </a:prstGeom>
              </p:spPr>
            </p:pic>
          </p:grpSp>
          <p:sp>
            <p:nvSpPr>
              <p:cNvPr id="23" name="Rectangle 22">
                <a:extLst>
                  <a:ext uri="{FF2B5EF4-FFF2-40B4-BE49-F238E27FC236}">
                    <a16:creationId xmlns:a16="http://schemas.microsoft.com/office/drawing/2014/main" id="{13DC510E-EC4B-73F5-F395-9E93F2135187}"/>
                  </a:ext>
                </a:extLst>
              </p:cNvPr>
              <p:cNvSpPr/>
              <p:nvPr/>
            </p:nvSpPr>
            <p:spPr>
              <a:xfrm>
                <a:off x="3367355" y="2464907"/>
                <a:ext cx="914400" cy="207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Box 23">
                <a:extLst>
                  <a:ext uri="{FF2B5EF4-FFF2-40B4-BE49-F238E27FC236}">
                    <a16:creationId xmlns:a16="http://schemas.microsoft.com/office/drawing/2014/main" id="{A9B5800F-3B5A-DFF6-40BD-A4A9D945828D}"/>
                  </a:ext>
                </a:extLst>
              </p:cNvPr>
              <p:cNvSpPr txBox="1"/>
              <p:nvPr/>
            </p:nvSpPr>
            <p:spPr>
              <a:xfrm>
                <a:off x="3556458" y="3096289"/>
                <a:ext cx="276013" cy="972455"/>
              </a:xfrm>
              <a:prstGeom prst="rect">
                <a:avLst/>
              </a:prstGeom>
              <a:noFill/>
            </p:spPr>
            <p:txBody>
              <a:bodyPr wrap="square" rtlCol="0">
                <a:spAutoFit/>
              </a:bodyPr>
              <a:lstStyle/>
              <a:p>
                <a:r>
                  <a:rPr lang="en-CH" sz="5400" b="1" i="1" dirty="0">
                    <a:solidFill>
                      <a:schemeClr val="bg1"/>
                    </a:solidFill>
                  </a:rPr>
                  <a:t>8</a:t>
                </a:r>
              </a:p>
            </p:txBody>
          </p:sp>
        </p:grpSp>
        <p:pic>
          <p:nvPicPr>
            <p:cNvPr id="21" name="Picture 20" descr="A black and white pixelated number&#10;&#10;AI-generated content may be incorrect.">
              <a:extLst>
                <a:ext uri="{FF2B5EF4-FFF2-40B4-BE49-F238E27FC236}">
                  <a16:creationId xmlns:a16="http://schemas.microsoft.com/office/drawing/2014/main" id="{F592A0A4-1062-E297-EA8A-0A56363BD7C1}"/>
                </a:ext>
              </a:extLst>
            </p:cNvPr>
            <p:cNvPicPr>
              <a:picLocks noChangeAspect="1"/>
            </p:cNvPicPr>
            <p:nvPr/>
          </p:nvPicPr>
          <p:blipFill>
            <a:blip r:embed="rId9"/>
            <a:stretch>
              <a:fillRect/>
            </a:stretch>
          </p:blipFill>
          <p:spPr>
            <a:xfrm>
              <a:off x="2824123" y="2762806"/>
              <a:ext cx="1549460" cy="1672283"/>
            </a:xfrm>
            <a:prstGeom prst="rect">
              <a:avLst/>
            </a:prstGeom>
          </p:spPr>
        </p:pic>
      </p:grpSp>
    </p:spTree>
    <p:extLst>
      <p:ext uri="{BB962C8B-B14F-4D97-AF65-F5344CB8AC3E}">
        <p14:creationId xmlns:p14="http://schemas.microsoft.com/office/powerpoint/2010/main" val="423666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ghtbox">
            <a:extLst>
              <a:ext uri="{FF2B5EF4-FFF2-40B4-BE49-F238E27FC236}">
                <a16:creationId xmlns:a16="http://schemas.microsoft.com/office/drawing/2014/main" id="{1A1315D3-4DB8-AD1B-F9C5-D17F6B8B0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219" t="60459"/>
          <a:stretch/>
        </p:blipFill>
        <p:spPr bwMode="auto">
          <a:xfrm>
            <a:off x="1270758" y="2650465"/>
            <a:ext cx="2455645" cy="188314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3B74BE67-B3AE-FF42-19D1-480050C32C36}"/>
              </a:ext>
            </a:extLst>
          </p:cNvPr>
          <p:cNvGrpSpPr/>
          <p:nvPr/>
        </p:nvGrpSpPr>
        <p:grpSpPr>
          <a:xfrm>
            <a:off x="150840" y="46229"/>
            <a:ext cx="5775735" cy="2482316"/>
            <a:chOff x="708793" y="1153160"/>
            <a:chExt cx="5775735" cy="2482316"/>
          </a:xfrm>
        </p:grpSpPr>
        <p:pic>
          <p:nvPicPr>
            <p:cNvPr id="10" name="Picture 4" descr="Lightbox">
              <a:extLst>
                <a:ext uri="{FF2B5EF4-FFF2-40B4-BE49-F238E27FC236}">
                  <a16:creationId xmlns:a16="http://schemas.microsoft.com/office/drawing/2014/main" id="{DB70BD1A-B663-7480-FD02-383D430DA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53823" r="27381"/>
            <a:stretch/>
          </p:blipFill>
          <p:spPr bwMode="auto">
            <a:xfrm>
              <a:off x="708793" y="1310640"/>
              <a:ext cx="5775735" cy="23248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8E238B5-A0C4-D9E2-4420-E5DD29BCA85C}"/>
                </a:ext>
              </a:extLst>
            </p:cNvPr>
            <p:cNvSpPr/>
            <p:nvPr/>
          </p:nvSpPr>
          <p:spPr>
            <a:xfrm>
              <a:off x="708793" y="1188720"/>
              <a:ext cx="261487" cy="375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A8DCFED-AAB4-8625-CF26-2DA245F7E676}"/>
                </a:ext>
              </a:extLst>
            </p:cNvPr>
            <p:cNvSpPr/>
            <p:nvPr/>
          </p:nvSpPr>
          <p:spPr>
            <a:xfrm>
              <a:off x="6096000" y="1153160"/>
              <a:ext cx="261487" cy="375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585ACB9-03D3-5344-C10F-E31857E2BB66}"/>
                </a:ext>
              </a:extLst>
            </p:cNvPr>
            <p:cNvSpPr/>
            <p:nvPr/>
          </p:nvSpPr>
          <p:spPr>
            <a:xfrm>
              <a:off x="6192876" y="1529080"/>
              <a:ext cx="261488" cy="695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DBFEB0FE-3D78-A1CF-73F7-4AA75F54E1E4}"/>
              </a:ext>
            </a:extLst>
          </p:cNvPr>
          <p:cNvSpPr txBox="1"/>
          <p:nvPr/>
        </p:nvSpPr>
        <p:spPr>
          <a:xfrm>
            <a:off x="4038600" y="2116189"/>
            <a:ext cx="7076440" cy="4741811"/>
          </a:xfrm>
          <a:prstGeom prst="rect">
            <a:avLst/>
          </a:prstGeom>
          <a:noFill/>
        </p:spPr>
        <p:txBody>
          <a:bodyPr wrap="square">
            <a:spAutoFit/>
          </a:bodyPr>
          <a:lstStyle/>
          <a:p>
            <a:pPr>
              <a:lnSpc>
                <a:spcPts val="1425"/>
              </a:lnSpc>
              <a:buNone/>
            </a:pPr>
            <a:r>
              <a:rPr lang="en-GB" sz="800" b="0" dirty="0">
                <a:solidFill>
                  <a:srgbClr val="0000FF"/>
                </a:solidFill>
                <a:effectLst/>
                <a:latin typeface="Consolas" panose="020B0609020204030204" pitchFamily="49" charset="0"/>
              </a:rPr>
              <a:t>class</a:t>
            </a:r>
            <a:r>
              <a:rPr lang="en-GB" sz="800" b="0" dirty="0">
                <a:solidFill>
                  <a:srgbClr val="3B3B3B"/>
                </a:solidFill>
                <a:effectLst/>
                <a:latin typeface="Consolas" panose="020B0609020204030204" pitchFamily="49" charset="0"/>
              </a:rPr>
              <a:t> </a:t>
            </a:r>
            <a:r>
              <a:rPr lang="en-GB" sz="800" b="0" dirty="0" err="1">
                <a:solidFill>
                  <a:srgbClr val="267F99"/>
                </a:solidFill>
                <a:effectLst/>
                <a:latin typeface="Consolas" panose="020B0609020204030204" pitchFamily="49" charset="0"/>
              </a:rPr>
              <a:t>UNetSingleConvDoublePool</a:t>
            </a:r>
            <a:r>
              <a:rPr lang="en-GB" sz="800" b="0" dirty="0">
                <a:solidFill>
                  <a:srgbClr val="3B3B3B"/>
                </a:solidFill>
                <a:effectLst/>
                <a:latin typeface="Consolas" panose="020B0609020204030204" pitchFamily="49" charset="0"/>
              </a:rPr>
              <a:t>(</a:t>
            </a:r>
            <a:r>
              <a:rPr lang="en-GB" sz="800" b="0" dirty="0" err="1">
                <a:solidFill>
                  <a:srgbClr val="267F99"/>
                </a:solidFill>
                <a:effectLst/>
                <a:latin typeface="Consolas" panose="020B0609020204030204" pitchFamily="49" charset="0"/>
              </a:rPr>
              <a:t>nn</a:t>
            </a:r>
            <a:r>
              <a:rPr lang="en-GB" sz="800" b="0" dirty="0" err="1">
                <a:solidFill>
                  <a:srgbClr val="3B3B3B"/>
                </a:solidFill>
                <a:effectLst/>
                <a:latin typeface="Consolas" panose="020B0609020204030204" pitchFamily="49" charset="0"/>
              </a:rPr>
              <a:t>.</a:t>
            </a:r>
            <a:r>
              <a:rPr lang="en-GB" sz="800" b="0" dirty="0" err="1">
                <a:solidFill>
                  <a:srgbClr val="267F99"/>
                </a:solidFill>
                <a:effectLst/>
                <a:latin typeface="Consolas" panose="020B0609020204030204" pitchFamily="49" charset="0"/>
              </a:rPr>
              <a:t>Module</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00FF"/>
                </a:solidFill>
                <a:effectLst/>
                <a:latin typeface="Consolas" panose="020B0609020204030204" pitchFamily="49" charset="0"/>
              </a:rPr>
              <a:t>def</a:t>
            </a:r>
            <a:r>
              <a:rPr lang="en-GB" sz="800" b="0" dirty="0">
                <a:solidFill>
                  <a:srgbClr val="3B3B3B"/>
                </a:solidFill>
                <a:effectLst/>
                <a:latin typeface="Consolas" panose="020B0609020204030204" pitchFamily="49" charset="0"/>
              </a:rPr>
              <a:t> </a:t>
            </a:r>
            <a:r>
              <a:rPr lang="en-GB" sz="800" b="0" dirty="0">
                <a:solidFill>
                  <a:srgbClr val="795E26"/>
                </a:solidFill>
                <a:effectLst/>
                <a:latin typeface="Consolas" panose="020B0609020204030204" pitchFamily="49" charset="0"/>
              </a:rPr>
              <a:t>__</a:t>
            </a:r>
            <a:r>
              <a:rPr lang="en-GB" sz="800" b="0" dirty="0" err="1">
                <a:solidFill>
                  <a:srgbClr val="795E26"/>
                </a:solidFill>
                <a:effectLst/>
                <a:latin typeface="Consolas" panose="020B0609020204030204" pitchFamily="49" charset="0"/>
              </a:rPr>
              <a:t>init</a:t>
            </a:r>
            <a:r>
              <a:rPr lang="en-GB" sz="800" b="0" dirty="0">
                <a:solidFill>
                  <a:srgbClr val="795E26"/>
                </a:solidFill>
                <a:effectLst/>
                <a:latin typeface="Consolas" panose="020B0609020204030204" pitchFamily="49" charset="0"/>
              </a:rPr>
              <a:t>__</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in_channels</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1</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out_channels</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1</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super</a:t>
            </a:r>
            <a:r>
              <a:rPr lang="en-GB" sz="800" b="0" dirty="0">
                <a:solidFill>
                  <a:srgbClr val="3B3B3B"/>
                </a:solidFill>
                <a:effectLst/>
                <a:latin typeface="Consolas" panose="020B0609020204030204" pitchFamily="49" charset="0"/>
              </a:rPr>
              <a:t>(</a:t>
            </a:r>
            <a:r>
              <a:rPr lang="en-GB" sz="800" b="0" dirty="0" err="1">
                <a:solidFill>
                  <a:srgbClr val="267F99"/>
                </a:solidFill>
                <a:effectLst/>
                <a:latin typeface="Consolas" panose="020B0609020204030204" pitchFamily="49" charset="0"/>
              </a:rPr>
              <a:t>UNetSingleConvDoublePool</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795E26"/>
                </a:solidFill>
                <a:effectLst/>
                <a:latin typeface="Consolas" panose="020B0609020204030204" pitchFamily="49" charset="0"/>
              </a:rPr>
              <a:t>__</a:t>
            </a:r>
            <a:r>
              <a:rPr lang="en-GB" sz="800" b="0" dirty="0" err="1">
                <a:solidFill>
                  <a:srgbClr val="795E26"/>
                </a:solidFill>
                <a:effectLst/>
                <a:latin typeface="Consolas" panose="020B0609020204030204" pitchFamily="49" charset="0"/>
              </a:rPr>
              <a:t>init</a:t>
            </a:r>
            <a:r>
              <a:rPr lang="en-GB" sz="800" b="0" dirty="0">
                <a:solidFill>
                  <a:srgbClr val="795E26"/>
                </a:solidFill>
                <a:effectLst/>
                <a:latin typeface="Consolas" panose="020B0609020204030204" pitchFamily="49" charset="0"/>
              </a:rPr>
              <a:t>__</a:t>
            </a:r>
            <a:r>
              <a:rPr lang="en-GB" sz="800" b="0" dirty="0">
                <a:solidFill>
                  <a:srgbClr val="3B3B3B"/>
                </a:solidFill>
                <a:effectLst/>
                <a:latin typeface="Consolas" panose="020B0609020204030204" pitchFamily="49" charset="0"/>
              </a:rPr>
              <a:t>()</a:t>
            </a: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Encoder (</a:t>
            </a:r>
            <a:r>
              <a:rPr lang="en-GB" sz="800" b="0" dirty="0" err="1">
                <a:solidFill>
                  <a:srgbClr val="008000"/>
                </a:solidFill>
                <a:effectLst/>
                <a:latin typeface="Consolas" panose="020B0609020204030204" pitchFamily="49" charset="0"/>
              </a:rPr>
              <a:t>Downsampling</a:t>
            </a:r>
            <a:r>
              <a:rPr lang="en-GB" sz="800" b="0" dirty="0">
                <a:solidFill>
                  <a:srgbClr val="008000"/>
                </a:solidFill>
                <a:effectLst/>
                <a:latin typeface="Consolas" panose="020B0609020204030204" pitchFamily="49" charset="0"/>
              </a:rPr>
              <a:t> path)</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err="1">
                <a:solidFill>
                  <a:srgbClr val="001080"/>
                </a:solidFill>
                <a:effectLst/>
                <a:latin typeface="Consolas" panose="020B0609020204030204" pitchFamily="49" charset="0"/>
              </a:rPr>
              <a:t>in_channels</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140x140 -&gt; 138x138</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138x138 -&gt; 136x136</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MaxPool2d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2</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136x136 -&gt; 68x68</a:t>
            </a:r>
            <a:endParaRPr lang="en-GB" sz="800" b="0" dirty="0">
              <a:solidFill>
                <a:srgbClr val="3B3B3B"/>
              </a:solidFill>
              <a:effectLst/>
              <a:latin typeface="Consolas" panose="020B0609020204030204" pitchFamily="49" charset="0"/>
            </a:endParaRP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68x68 -&gt; 66x66</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enc4</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66x66 -&gt; 64x64</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MaxPool2d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2</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64x64 -&gt; 32x32</a:t>
            </a:r>
            <a:endParaRPr lang="en-GB" sz="800" b="0" dirty="0">
              <a:solidFill>
                <a:srgbClr val="3B3B3B"/>
              </a:solidFill>
              <a:effectLst/>
              <a:latin typeface="Consolas" panose="020B0609020204030204" pitchFamily="49" charset="0"/>
            </a:endParaRP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Bottleneck</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1024</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32x32 -&gt; 30x30</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1024</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1024</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30x30 -&gt; 28x28</a:t>
            </a:r>
            <a:endParaRPr lang="en-GB" sz="800" b="0" dirty="0">
              <a:solidFill>
                <a:srgbClr val="3B3B3B"/>
              </a:solidFill>
              <a:effectLst/>
              <a:latin typeface="Consolas" panose="020B0609020204030204" pitchFamily="49" charset="0"/>
            </a:endParaRP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Decoder (</a:t>
            </a:r>
            <a:r>
              <a:rPr lang="en-GB" sz="800" b="0" dirty="0" err="1">
                <a:solidFill>
                  <a:srgbClr val="008000"/>
                </a:solidFill>
                <a:effectLst/>
                <a:latin typeface="Consolas" panose="020B0609020204030204" pitchFamily="49" charset="0"/>
              </a:rPr>
              <a:t>Upsampling</a:t>
            </a:r>
            <a:r>
              <a:rPr lang="en-GB" sz="800" b="0" dirty="0">
                <a:solidFill>
                  <a:srgbClr val="008000"/>
                </a:solidFill>
                <a:effectLst/>
                <a:latin typeface="Consolas" panose="020B0609020204030204" pitchFamily="49" charset="0"/>
              </a:rPr>
              <a:t> path)</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upconv4</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ConvTranspose2d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1024</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2</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28x28 -&gt; 56x56</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1024</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56x56 -&gt; 54x54</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54x54 -&gt; 52x52</a:t>
            </a:r>
            <a:endParaRPr lang="en-GB" sz="800" b="0" dirty="0">
              <a:solidFill>
                <a:srgbClr val="3B3B3B"/>
              </a:solidFill>
              <a:effectLst/>
              <a:latin typeface="Consolas" panose="020B0609020204030204" pitchFamily="49" charset="0"/>
            </a:endParaRP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ConvTranspose2d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2</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stride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2</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52x52 -&gt; 104x104</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512</a:t>
            </a:r>
            <a:r>
              <a:rPr lang="en-GB" sz="800" b="0" dirty="0">
                <a:solidFill>
                  <a:srgbClr val="3B3B3B"/>
                </a:solidFill>
                <a:effectLst/>
                <a:latin typeface="Consolas" panose="020B0609020204030204" pitchFamily="49" charset="0"/>
              </a:rPr>
              <a:t>, </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104x104 -&gt; 102x102</a:t>
            </a:r>
            <a:endParaRPr lang="en-GB" sz="800" b="0" dirty="0">
              <a:solidFill>
                <a:srgbClr val="3B3B3B"/>
              </a:solidFill>
              <a:effectLst/>
              <a:latin typeface="Consolas" panose="020B0609020204030204" pitchFamily="49" charset="0"/>
            </a:endParaRPr>
          </a:p>
          <a:p>
            <a:pPr>
              <a:lnSpc>
                <a:spcPts val="1425"/>
              </a:lnSpc>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nn</a:t>
            </a:r>
            <a:r>
              <a:rPr lang="en-GB" sz="800" b="0" dirty="0">
                <a:solidFill>
                  <a:srgbClr val="3B3B3B"/>
                </a:solidFill>
                <a:effectLst/>
                <a:latin typeface="Consolas" panose="020B0609020204030204" pitchFamily="49" charset="0"/>
              </a:rPr>
              <a:t>.</a:t>
            </a:r>
            <a:r>
              <a:rPr lang="en-GB" sz="800" b="0" dirty="0">
                <a:solidFill>
                  <a:srgbClr val="267F99"/>
                </a:solidFill>
                <a:effectLst/>
                <a:latin typeface="Consolas" panose="020B0609020204030204" pitchFamily="49" charset="0"/>
              </a:rPr>
              <a:t>Conv2d</a:t>
            </a:r>
            <a:r>
              <a:rPr lang="en-GB" sz="800" b="0" dirty="0">
                <a:solidFill>
                  <a:srgbClr val="3B3B3B"/>
                </a:solidFill>
                <a:effectLst/>
                <a:latin typeface="Consolas" panose="020B0609020204030204" pitchFamily="49" charset="0"/>
              </a:rPr>
              <a:t>(</a:t>
            </a:r>
            <a:r>
              <a:rPr lang="en-GB" sz="800" b="0" dirty="0">
                <a:solidFill>
                  <a:srgbClr val="098658"/>
                </a:solidFill>
                <a:effectLst/>
                <a:latin typeface="Consolas" panose="020B0609020204030204" pitchFamily="49" charset="0"/>
              </a:rPr>
              <a:t>256</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out_channels</a:t>
            </a:r>
            <a:r>
              <a:rPr lang="en-GB" sz="800" b="0" dirty="0">
                <a:solidFill>
                  <a:srgbClr val="3B3B3B"/>
                </a:solidFill>
                <a:effectLst/>
                <a:latin typeface="Consolas" panose="020B0609020204030204" pitchFamily="49" charset="0"/>
              </a:rPr>
              <a:t>, </a:t>
            </a:r>
            <a:r>
              <a:rPr lang="en-GB" sz="800" b="0" dirty="0" err="1">
                <a:solidFill>
                  <a:srgbClr val="001080"/>
                </a:solidFill>
                <a:effectLst/>
                <a:latin typeface="Consolas" panose="020B0609020204030204" pitchFamily="49" charset="0"/>
              </a:rPr>
              <a:t>kernel_size</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3</a:t>
            </a: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102x102 -&gt; 100x100</a:t>
            </a:r>
            <a:endParaRPr lang="en-GB" sz="800" b="0" dirty="0">
              <a:solidFill>
                <a:srgbClr val="3B3B3B"/>
              </a:solidFill>
              <a:effectLst/>
              <a:latin typeface="Consolas" panose="020B0609020204030204" pitchFamily="49" charset="0"/>
            </a:endParaRPr>
          </a:p>
        </p:txBody>
      </p:sp>
      <p:sp>
        <p:nvSpPr>
          <p:cNvPr id="24" name="TextBox 23">
            <a:extLst>
              <a:ext uri="{FF2B5EF4-FFF2-40B4-BE49-F238E27FC236}">
                <a16:creationId xmlns:a16="http://schemas.microsoft.com/office/drawing/2014/main" id="{69BF65DD-5728-F381-F1F7-A2F3BF365533}"/>
              </a:ext>
            </a:extLst>
          </p:cNvPr>
          <p:cNvSpPr txBox="1"/>
          <p:nvPr/>
        </p:nvSpPr>
        <p:spPr>
          <a:xfrm>
            <a:off x="9117130" y="1731000"/>
            <a:ext cx="3840480" cy="4748351"/>
          </a:xfrm>
          <a:prstGeom prst="rect">
            <a:avLst/>
          </a:prstGeom>
          <a:noFill/>
        </p:spPr>
        <p:txBody>
          <a:bodyPr wrap="square">
            <a:spAutoFit/>
          </a:bodyPr>
          <a:lstStyle/>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00FF"/>
                </a:solidFill>
                <a:effectLst/>
                <a:latin typeface="Consolas" panose="020B0609020204030204" pitchFamily="49" charset="0"/>
              </a:rPr>
              <a:t>def</a:t>
            </a:r>
            <a:r>
              <a:rPr lang="en-GB" sz="800" b="0" dirty="0">
                <a:solidFill>
                  <a:srgbClr val="3B3B3B"/>
                </a:solidFill>
                <a:effectLst/>
                <a:latin typeface="Consolas" panose="020B0609020204030204" pitchFamily="49" charset="0"/>
              </a:rPr>
              <a:t> </a:t>
            </a:r>
            <a:r>
              <a:rPr lang="en-GB" sz="800" b="0" dirty="0">
                <a:solidFill>
                  <a:srgbClr val="795E26"/>
                </a:solidFill>
                <a:effectLst/>
                <a:latin typeface="Consolas" panose="020B0609020204030204" pitchFamily="49" charset="0"/>
              </a:rPr>
              <a:t>forward</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x</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Encoder</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enc1</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x</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enc2</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enc1</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pool1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pool1</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enc2</a:t>
            </a:r>
            <a:r>
              <a:rPr lang="en-GB" sz="800" b="0" dirty="0">
                <a:solidFill>
                  <a:srgbClr val="3B3B3B"/>
                </a:solidFill>
                <a:effectLst/>
                <a:latin typeface="Consolas" panose="020B0609020204030204" pitchFamily="49" charset="0"/>
              </a:rPr>
              <a:t>)</a:t>
            </a: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enc3</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pool1</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enc4</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enc4</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enc3</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pool2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pool2</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enc4</a:t>
            </a:r>
            <a:r>
              <a:rPr lang="en-GB" sz="800" b="0" dirty="0">
                <a:solidFill>
                  <a:srgbClr val="3B3B3B"/>
                </a:solidFill>
                <a:effectLst/>
                <a:latin typeface="Consolas" panose="020B0609020204030204" pitchFamily="49" charset="0"/>
              </a:rPr>
              <a:t>)</a:t>
            </a: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Bottleneck</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bottleneck1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bottleneck1</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pool2</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bottleneck2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bottleneck2</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bottleneck1</a:t>
            </a:r>
            <a:r>
              <a:rPr lang="en-GB" sz="800" b="0" dirty="0">
                <a:solidFill>
                  <a:srgbClr val="3B3B3B"/>
                </a:solidFill>
                <a:effectLst/>
                <a:latin typeface="Consolas" panose="020B0609020204030204" pitchFamily="49" charset="0"/>
              </a:rPr>
              <a:t>)</a:t>
            </a: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8000"/>
                </a:solidFill>
                <a:effectLst/>
                <a:latin typeface="Consolas" panose="020B0609020204030204" pitchFamily="49" charset="0"/>
              </a:rPr>
              <a:t># Decoder</a:t>
            </a:r>
            <a:endParaRPr lang="en-GB" sz="800" b="0" dirty="0">
              <a:solidFill>
                <a:srgbClr val="3B3B3B"/>
              </a:solidFill>
              <a:effectLst/>
              <a:latin typeface="Consolas" panose="020B0609020204030204" pitchFamily="49" charset="0"/>
            </a:endParaRP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upconv4</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upconv4</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bottleneck2</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dec4</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torch</a:t>
            </a:r>
            <a:r>
              <a:rPr lang="en-GB" sz="800" b="0" dirty="0">
                <a:solidFill>
                  <a:srgbClr val="3B3B3B"/>
                </a:solidFill>
                <a:effectLst/>
                <a:latin typeface="Consolas" panose="020B0609020204030204" pitchFamily="49" charset="0"/>
              </a:rPr>
              <a:t>.</a:t>
            </a:r>
            <a:r>
              <a:rPr lang="en-GB" sz="800" b="0" dirty="0">
                <a:solidFill>
                  <a:srgbClr val="795E26"/>
                </a:solidFill>
                <a:effectLst/>
                <a:latin typeface="Consolas" panose="020B0609020204030204" pitchFamily="49" charset="0"/>
              </a:rPr>
              <a:t>cat</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upconv4</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enc4</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dim</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1</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dec4_1</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dec4_1</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dec4_2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dec4_2</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dec4_1</a:t>
            </a:r>
            <a:r>
              <a:rPr lang="en-GB" sz="800" b="0" dirty="0">
                <a:solidFill>
                  <a:srgbClr val="3B3B3B"/>
                </a:solidFill>
                <a:effectLst/>
                <a:latin typeface="Consolas" panose="020B0609020204030204" pitchFamily="49" charset="0"/>
              </a:rPr>
              <a:t>)</a:t>
            </a:r>
          </a:p>
          <a:p>
            <a:pPr>
              <a:lnSpc>
                <a:spcPts val="1425"/>
              </a:lnSpc>
              <a:buNone/>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upconv3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upconv3</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dec4_2</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267F99"/>
                </a:solidFill>
                <a:effectLst/>
                <a:latin typeface="Consolas" panose="020B0609020204030204" pitchFamily="49" charset="0"/>
              </a:rPr>
              <a:t>torch</a:t>
            </a:r>
            <a:r>
              <a:rPr lang="en-GB" sz="800" b="0" dirty="0">
                <a:solidFill>
                  <a:srgbClr val="3B3B3B"/>
                </a:solidFill>
                <a:effectLst/>
                <a:latin typeface="Consolas" panose="020B0609020204030204" pitchFamily="49" charset="0"/>
              </a:rPr>
              <a:t>.</a:t>
            </a:r>
            <a:r>
              <a:rPr lang="en-GB" sz="800" b="0" dirty="0">
                <a:solidFill>
                  <a:srgbClr val="795E26"/>
                </a:solidFill>
                <a:effectLst/>
                <a:latin typeface="Consolas" panose="020B0609020204030204" pitchFamily="49" charset="0"/>
              </a:rPr>
              <a:t>cat</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upconv3</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enc3</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dim</a:t>
            </a:r>
            <a:r>
              <a:rPr lang="en-GB" sz="800" b="0" dirty="0">
                <a:solidFill>
                  <a:srgbClr val="000000"/>
                </a:solidFill>
                <a:effectLst/>
                <a:latin typeface="Consolas" panose="020B0609020204030204" pitchFamily="49" charset="0"/>
              </a:rPr>
              <a:t>=</a:t>
            </a:r>
            <a:r>
              <a:rPr lang="en-GB" sz="800" b="0" dirty="0">
                <a:solidFill>
                  <a:srgbClr val="098658"/>
                </a:solidFill>
                <a:effectLst/>
                <a:latin typeface="Consolas" panose="020B0609020204030204" pitchFamily="49" charset="0"/>
              </a:rPr>
              <a:t>1</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a:t>
            </a:r>
          </a:p>
          <a:p>
            <a:pPr>
              <a:lnSpc>
                <a:spcPts val="1425"/>
              </a:lnSpc>
              <a:buNone/>
            </a:pP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dec2</a:t>
            </a:r>
            <a:r>
              <a:rPr lang="en-GB" sz="800" b="0" dirty="0">
                <a:solidFill>
                  <a:srgbClr val="3B3B3B"/>
                </a:solidFill>
                <a:effectLst/>
                <a:latin typeface="Consolas" panose="020B0609020204030204" pitchFamily="49" charset="0"/>
              </a:rPr>
              <a:t> </a:t>
            </a:r>
            <a:r>
              <a:rPr lang="en-GB" sz="800" b="0" dirty="0">
                <a:solidFill>
                  <a:srgbClr val="000000"/>
                </a:solidFill>
                <a:effectLst/>
                <a:latin typeface="Consolas" panose="020B0609020204030204" pitchFamily="49" charset="0"/>
              </a:rPr>
              <a:t>=</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self</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dec2</a:t>
            </a:r>
            <a:r>
              <a:rPr lang="en-GB" sz="800" b="0" dirty="0">
                <a:solidFill>
                  <a:srgbClr val="3B3B3B"/>
                </a:solidFill>
                <a:effectLst/>
                <a:latin typeface="Consolas" panose="020B0609020204030204" pitchFamily="49" charset="0"/>
              </a:rPr>
              <a:t>(</a:t>
            </a:r>
            <a:r>
              <a:rPr lang="en-GB" sz="800" b="0" dirty="0">
                <a:solidFill>
                  <a:srgbClr val="001080"/>
                </a:solidFill>
                <a:effectLst/>
                <a:latin typeface="Consolas" panose="020B0609020204030204" pitchFamily="49" charset="0"/>
              </a:rPr>
              <a:t>dec3</a:t>
            </a:r>
            <a:r>
              <a:rPr lang="en-GB" sz="800" b="0" dirty="0">
                <a:solidFill>
                  <a:srgbClr val="3B3B3B"/>
                </a:solidFill>
                <a:effectLst/>
                <a:latin typeface="Consolas" panose="020B0609020204030204" pitchFamily="49" charset="0"/>
              </a:rPr>
              <a:t>)</a:t>
            </a:r>
          </a:p>
          <a:p>
            <a:pPr>
              <a:lnSpc>
                <a:spcPts val="1425"/>
              </a:lnSpc>
            </a:pPr>
            <a:br>
              <a:rPr lang="en-GB" sz="800" b="0" dirty="0">
                <a:solidFill>
                  <a:srgbClr val="3B3B3B"/>
                </a:solidFill>
                <a:effectLst/>
                <a:latin typeface="Consolas" panose="020B0609020204030204" pitchFamily="49" charset="0"/>
              </a:rPr>
            </a:br>
            <a:r>
              <a:rPr lang="en-GB" sz="800" b="0" dirty="0">
                <a:solidFill>
                  <a:srgbClr val="3B3B3B"/>
                </a:solidFill>
                <a:effectLst/>
                <a:latin typeface="Consolas" panose="020B0609020204030204" pitchFamily="49" charset="0"/>
              </a:rPr>
              <a:t>        </a:t>
            </a:r>
            <a:r>
              <a:rPr lang="en-GB" sz="800" b="0" dirty="0">
                <a:solidFill>
                  <a:srgbClr val="AF00DB"/>
                </a:solidFill>
                <a:effectLst/>
                <a:latin typeface="Consolas" panose="020B0609020204030204" pitchFamily="49" charset="0"/>
              </a:rPr>
              <a:t>return</a:t>
            </a:r>
            <a:r>
              <a:rPr lang="en-GB" sz="800" b="0" dirty="0">
                <a:solidFill>
                  <a:srgbClr val="3B3B3B"/>
                </a:solidFill>
                <a:effectLst/>
                <a:latin typeface="Consolas" panose="020B0609020204030204" pitchFamily="49" charset="0"/>
              </a:rPr>
              <a:t> </a:t>
            </a:r>
            <a:r>
              <a:rPr lang="en-GB" sz="800" b="0" dirty="0">
                <a:solidFill>
                  <a:srgbClr val="001080"/>
                </a:solidFill>
                <a:effectLst/>
                <a:latin typeface="Consolas" panose="020B0609020204030204" pitchFamily="49" charset="0"/>
              </a:rPr>
              <a:t>dec2</a:t>
            </a:r>
            <a:endParaRPr lang="en-GB" sz="800" b="0" dirty="0">
              <a:solidFill>
                <a:srgbClr val="3B3B3B"/>
              </a:solidFill>
              <a:effectLst/>
              <a:latin typeface="Consolas" panose="020B0609020204030204" pitchFamily="49" charset="0"/>
            </a:endParaRPr>
          </a:p>
        </p:txBody>
      </p:sp>
    </p:spTree>
    <p:extLst>
      <p:ext uri="{BB962C8B-B14F-4D97-AF65-F5344CB8AC3E}">
        <p14:creationId xmlns:p14="http://schemas.microsoft.com/office/powerpoint/2010/main" val="3462785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D952-3F97-9133-832E-3DA564232D64}"/>
              </a:ext>
            </a:extLst>
          </p:cNvPr>
          <p:cNvSpPr>
            <a:spLocks noGrp="1"/>
          </p:cNvSpPr>
          <p:nvPr>
            <p:ph type="title"/>
          </p:nvPr>
        </p:nvSpPr>
        <p:spPr/>
        <p:txBody>
          <a:bodyPr/>
          <a:lstStyle/>
          <a:p>
            <a:pPr algn="ctr"/>
            <a:r>
              <a:rPr lang="en-CH" dirty="0">
                <a:solidFill>
                  <a:srgbClr val="0070C0"/>
                </a:solidFill>
              </a:rPr>
              <a:t>Exercise 2</a:t>
            </a:r>
          </a:p>
        </p:txBody>
      </p:sp>
      <p:sp>
        <p:nvSpPr>
          <p:cNvPr id="3" name="TextBox 2">
            <a:extLst>
              <a:ext uri="{FF2B5EF4-FFF2-40B4-BE49-F238E27FC236}">
                <a16:creationId xmlns:a16="http://schemas.microsoft.com/office/drawing/2014/main" id="{B72CD73E-00D0-8006-2533-5A8C23B1D368}"/>
              </a:ext>
            </a:extLst>
          </p:cNvPr>
          <p:cNvSpPr txBox="1"/>
          <p:nvPr/>
        </p:nvSpPr>
        <p:spPr>
          <a:xfrm>
            <a:off x="3291116" y="2591427"/>
            <a:ext cx="3744358" cy="646331"/>
          </a:xfrm>
          <a:prstGeom prst="rect">
            <a:avLst/>
          </a:prstGeom>
          <a:noFill/>
        </p:spPr>
        <p:txBody>
          <a:bodyPr wrap="none" rtlCol="0">
            <a:spAutoFit/>
          </a:bodyPr>
          <a:lstStyle/>
          <a:p>
            <a:r>
              <a:rPr lang="en-CH" dirty="0"/>
              <a:t>U-Net correcting  defocused digits 3</a:t>
            </a:r>
          </a:p>
          <a:p>
            <a:endParaRPr lang="en-CH" dirty="0"/>
          </a:p>
        </p:txBody>
      </p:sp>
    </p:spTree>
    <p:extLst>
      <p:ext uri="{BB962C8B-B14F-4D97-AF65-F5344CB8AC3E}">
        <p14:creationId xmlns:p14="http://schemas.microsoft.com/office/powerpoint/2010/main" val="282127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uter&#10;&#10;AI-generated content may be incorrect.">
            <a:extLst>
              <a:ext uri="{FF2B5EF4-FFF2-40B4-BE49-F238E27FC236}">
                <a16:creationId xmlns:a16="http://schemas.microsoft.com/office/drawing/2014/main" id="{8C6878FA-CFA3-12A3-0674-F70820801876}"/>
              </a:ext>
            </a:extLst>
          </p:cNvPr>
          <p:cNvPicPr>
            <a:picLocks noChangeAspect="1"/>
          </p:cNvPicPr>
          <p:nvPr/>
        </p:nvPicPr>
        <p:blipFill>
          <a:blip r:embed="rId2"/>
          <a:stretch>
            <a:fillRect/>
          </a:stretch>
        </p:blipFill>
        <p:spPr>
          <a:xfrm>
            <a:off x="485486" y="1574221"/>
            <a:ext cx="11551258" cy="4383233"/>
          </a:xfrm>
          <a:prstGeom prst="rect">
            <a:avLst/>
          </a:prstGeom>
        </p:spPr>
      </p:pic>
    </p:spTree>
    <p:extLst>
      <p:ext uri="{BB962C8B-B14F-4D97-AF65-F5344CB8AC3E}">
        <p14:creationId xmlns:p14="http://schemas.microsoft.com/office/powerpoint/2010/main" val="387134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B09D-19CB-9195-C7F3-610ADBE67214}"/>
              </a:ext>
            </a:extLst>
          </p:cNvPr>
          <p:cNvSpPr>
            <a:spLocks noGrp="1"/>
          </p:cNvSpPr>
          <p:nvPr>
            <p:ph type="title"/>
          </p:nvPr>
        </p:nvSpPr>
        <p:spPr/>
        <p:txBody>
          <a:bodyPr/>
          <a:lstStyle/>
          <a:p>
            <a:r>
              <a:rPr lang="en-GB" dirty="0">
                <a:solidFill>
                  <a:srgbClr val="0070C0"/>
                </a:solidFill>
              </a:rPr>
              <a:t>O</a:t>
            </a:r>
            <a:r>
              <a:rPr lang="en-CH" dirty="0">
                <a:solidFill>
                  <a:srgbClr val="0070C0"/>
                </a:solidFill>
              </a:rPr>
              <a:t>utline</a:t>
            </a:r>
          </a:p>
        </p:txBody>
      </p:sp>
      <p:sp>
        <p:nvSpPr>
          <p:cNvPr id="3" name="Content Placeholder 2">
            <a:extLst>
              <a:ext uri="{FF2B5EF4-FFF2-40B4-BE49-F238E27FC236}">
                <a16:creationId xmlns:a16="http://schemas.microsoft.com/office/drawing/2014/main" id="{F76FB529-14AB-3E46-D296-AED69F4F3E8F}"/>
              </a:ext>
            </a:extLst>
          </p:cNvPr>
          <p:cNvSpPr>
            <a:spLocks noGrp="1"/>
          </p:cNvSpPr>
          <p:nvPr>
            <p:ph idx="1"/>
          </p:nvPr>
        </p:nvSpPr>
        <p:spPr/>
        <p:txBody>
          <a:bodyPr>
            <a:normAutofit lnSpcReduction="10000"/>
          </a:bodyPr>
          <a:lstStyle/>
          <a:p>
            <a:r>
              <a:rPr lang="en-CH" dirty="0"/>
              <a:t>MMF imaging example</a:t>
            </a:r>
          </a:p>
          <a:p>
            <a:r>
              <a:rPr lang="en-CH" dirty="0"/>
              <a:t>Single neuron and multi-layer neurons (Brain inspiration?)</a:t>
            </a:r>
          </a:p>
          <a:p>
            <a:r>
              <a:rPr lang="en-CH" dirty="0"/>
              <a:t>Adaline</a:t>
            </a:r>
          </a:p>
          <a:p>
            <a:r>
              <a:rPr lang="en-CH" dirty="0"/>
              <a:t>Exercise 1: Adaline </a:t>
            </a:r>
          </a:p>
          <a:p>
            <a:r>
              <a:rPr lang="en-CH" dirty="0"/>
              <a:t>2 layer fully connected</a:t>
            </a:r>
          </a:p>
          <a:p>
            <a:r>
              <a:rPr lang="en-CH" dirty="0"/>
              <a:t>Convolutional networks: </a:t>
            </a:r>
          </a:p>
          <a:p>
            <a:pPr lvl="1"/>
            <a:r>
              <a:rPr lang="en-CH" dirty="0"/>
              <a:t>Feature extraction front end followed by classification or reconstruction</a:t>
            </a:r>
          </a:p>
          <a:p>
            <a:r>
              <a:rPr lang="en-CH" dirty="0"/>
              <a:t>Denoising as an example </a:t>
            </a:r>
          </a:p>
          <a:p>
            <a:r>
              <a:rPr lang="en-CH" dirty="0"/>
              <a:t>Exercise 2: U-net autoencoder on out of focus digits</a:t>
            </a:r>
          </a:p>
          <a:p>
            <a:endParaRPr lang="en-CH" dirty="0"/>
          </a:p>
          <a:p>
            <a:endParaRPr lang="en-CH" dirty="0"/>
          </a:p>
          <a:p>
            <a:endParaRPr lang="en-CH" dirty="0"/>
          </a:p>
          <a:p>
            <a:endParaRPr lang="en-CH" dirty="0"/>
          </a:p>
        </p:txBody>
      </p:sp>
    </p:spTree>
    <p:extLst>
      <p:ext uri="{BB962C8B-B14F-4D97-AF65-F5344CB8AC3E}">
        <p14:creationId xmlns:p14="http://schemas.microsoft.com/office/powerpoint/2010/main" val="231658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0800000">
            <a:off x="1535141" y="6657294"/>
            <a:ext cx="9144000" cy="200757"/>
          </a:xfrm>
          <a:prstGeom prst="rect">
            <a:avLst/>
          </a:prstGeom>
          <a:gradFill flip="none" rotWithShape="1">
            <a:gsLst>
              <a:gs pos="0">
                <a:schemeClr val="bg1">
                  <a:lumMod val="65000"/>
                </a:schemeClr>
              </a:gs>
              <a:gs pos="94000">
                <a:schemeClr val="bg1">
                  <a:lumMod val="95000"/>
                  <a:alpha val="0"/>
                </a:schemeClr>
              </a:gs>
            </a:gsLst>
            <a:lin ang="18900000" scaled="0"/>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prstClr val="black"/>
              </a:solidFill>
              <a:latin typeface="Calibri"/>
            </a:endParaRPr>
          </a:p>
        </p:txBody>
      </p:sp>
      <p:grpSp>
        <p:nvGrpSpPr>
          <p:cNvPr id="6" name="Group 5">
            <a:extLst>
              <a:ext uri="{FF2B5EF4-FFF2-40B4-BE49-F238E27FC236}">
                <a16:creationId xmlns:a16="http://schemas.microsoft.com/office/drawing/2014/main" id="{2A5761A6-5F0B-4CB7-826C-28EB53DEA111}"/>
              </a:ext>
            </a:extLst>
          </p:cNvPr>
          <p:cNvGrpSpPr/>
          <p:nvPr/>
        </p:nvGrpSpPr>
        <p:grpSpPr>
          <a:xfrm>
            <a:off x="1595563" y="4770138"/>
            <a:ext cx="8881607" cy="1862293"/>
            <a:chOff x="71562" y="4691756"/>
            <a:chExt cx="8881607" cy="1862293"/>
          </a:xfrm>
        </p:grpSpPr>
        <p:grpSp>
          <p:nvGrpSpPr>
            <p:cNvPr id="4" name="Group 3">
              <a:extLst>
                <a:ext uri="{FF2B5EF4-FFF2-40B4-BE49-F238E27FC236}">
                  <a16:creationId xmlns:a16="http://schemas.microsoft.com/office/drawing/2014/main" id="{DD339F60-1356-4A85-9256-ED8C65F0A4C6}"/>
                </a:ext>
              </a:extLst>
            </p:cNvPr>
            <p:cNvGrpSpPr/>
            <p:nvPr/>
          </p:nvGrpSpPr>
          <p:grpSpPr>
            <a:xfrm>
              <a:off x="135172" y="4691756"/>
              <a:ext cx="8817997" cy="1862293"/>
              <a:chOff x="135172" y="4691756"/>
              <a:chExt cx="8817997" cy="1862293"/>
            </a:xfrm>
          </p:grpSpPr>
          <p:pic>
            <p:nvPicPr>
              <p:cNvPr id="5" name="Picture 4">
                <a:extLst>
                  <a:ext uri="{FF2B5EF4-FFF2-40B4-BE49-F238E27FC236}">
                    <a16:creationId xmlns:a16="http://schemas.microsoft.com/office/drawing/2014/main" id="{ABEE86C8-6B6B-41C5-9EF9-4A7299E44E44}"/>
                  </a:ext>
                </a:extLst>
              </p:cNvPr>
              <p:cNvPicPr>
                <a:picLocks noChangeAspect="1"/>
              </p:cNvPicPr>
              <p:nvPr/>
            </p:nvPicPr>
            <p:blipFill>
              <a:blip r:embed="rId3"/>
              <a:stretch>
                <a:fillRect/>
              </a:stretch>
            </p:blipFill>
            <p:spPr>
              <a:xfrm>
                <a:off x="266872" y="4812233"/>
                <a:ext cx="8610255" cy="1741816"/>
              </a:xfrm>
              <a:prstGeom prst="rect">
                <a:avLst/>
              </a:prstGeom>
            </p:spPr>
          </p:pic>
          <p:sp>
            <p:nvSpPr>
              <p:cNvPr id="2" name="Rectangle 1">
                <a:extLst>
                  <a:ext uri="{FF2B5EF4-FFF2-40B4-BE49-F238E27FC236}">
                    <a16:creationId xmlns:a16="http://schemas.microsoft.com/office/drawing/2014/main" id="{57F52E13-6546-4E69-B021-09EB97C4331A}"/>
                  </a:ext>
                </a:extLst>
              </p:cNvPr>
              <p:cNvSpPr/>
              <p:nvPr/>
            </p:nvSpPr>
            <p:spPr>
              <a:xfrm>
                <a:off x="135172" y="4691756"/>
                <a:ext cx="8817997" cy="2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2DD9FD6-D899-4850-B0A4-D27ACE620340}"/>
                  </a:ext>
                </a:extLst>
              </p:cNvPr>
              <p:cNvSpPr/>
              <p:nvPr/>
            </p:nvSpPr>
            <p:spPr>
              <a:xfrm>
                <a:off x="8670393" y="4757181"/>
                <a:ext cx="270344" cy="445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A0CAF157-FD58-4AFF-8AC9-211204B8A5CA}"/>
                </a:ext>
              </a:extLst>
            </p:cNvPr>
            <p:cNvSpPr/>
            <p:nvPr/>
          </p:nvSpPr>
          <p:spPr>
            <a:xfrm>
              <a:off x="71562" y="4691756"/>
              <a:ext cx="270344" cy="1862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2F670D31-DCE9-4E2E-B9AF-F8C46E612D11}"/>
              </a:ext>
            </a:extLst>
          </p:cNvPr>
          <p:cNvSpPr txBox="1"/>
          <p:nvPr/>
        </p:nvSpPr>
        <p:spPr>
          <a:xfrm>
            <a:off x="3611440" y="207580"/>
            <a:ext cx="4913461" cy="830997"/>
          </a:xfrm>
          <a:prstGeom prst="rect">
            <a:avLst/>
          </a:prstGeom>
          <a:noFill/>
        </p:spPr>
        <p:txBody>
          <a:bodyPr wrap="none" rtlCol="0">
            <a:spAutoFit/>
          </a:bodyPr>
          <a:lstStyle/>
          <a:p>
            <a:pPr algn="ctr"/>
            <a:r>
              <a:rPr lang="en-US" sz="2400" b="1" dirty="0"/>
              <a:t>Imaging through multimode fibers</a:t>
            </a:r>
            <a:br>
              <a:rPr lang="en-US" sz="2400" b="1" dirty="0"/>
            </a:br>
            <a:r>
              <a:rPr lang="en-US" sz="2400" i="1" dirty="0"/>
              <a:t>Effects of modal dispersion </a:t>
            </a:r>
            <a:endParaRPr lang="en-GB" sz="2400" i="1" dirty="0"/>
          </a:p>
        </p:txBody>
      </p:sp>
      <p:grpSp>
        <p:nvGrpSpPr>
          <p:cNvPr id="39" name="Group 38">
            <a:extLst>
              <a:ext uri="{FF2B5EF4-FFF2-40B4-BE49-F238E27FC236}">
                <a16:creationId xmlns:a16="http://schemas.microsoft.com/office/drawing/2014/main" id="{21EAFCD3-59DB-448D-835E-F92833E21EA6}"/>
              </a:ext>
            </a:extLst>
          </p:cNvPr>
          <p:cNvGrpSpPr/>
          <p:nvPr/>
        </p:nvGrpSpPr>
        <p:grpSpPr>
          <a:xfrm>
            <a:off x="2520403" y="1338378"/>
            <a:ext cx="7586024" cy="3412559"/>
            <a:chOff x="1022529" y="1259996"/>
            <a:chExt cx="7586024" cy="3412559"/>
          </a:xfrm>
        </p:grpSpPr>
        <p:sp>
          <p:nvSpPr>
            <p:cNvPr id="20" name="TextBox 19">
              <a:extLst>
                <a:ext uri="{FF2B5EF4-FFF2-40B4-BE49-F238E27FC236}">
                  <a16:creationId xmlns:a16="http://schemas.microsoft.com/office/drawing/2014/main" id="{07660CCB-4835-4EE8-92DE-C8BAD4510740}"/>
                </a:ext>
              </a:extLst>
            </p:cNvPr>
            <p:cNvSpPr txBox="1"/>
            <p:nvPr/>
          </p:nvSpPr>
          <p:spPr>
            <a:xfrm>
              <a:off x="5373372" y="3757640"/>
              <a:ext cx="3235181" cy="369332"/>
            </a:xfrm>
            <a:prstGeom prst="rect">
              <a:avLst/>
            </a:prstGeom>
            <a:noFill/>
          </p:spPr>
          <p:txBody>
            <a:bodyPr wrap="none" rtlCol="0">
              <a:spAutoFit/>
            </a:bodyPr>
            <a:lstStyle/>
            <a:p>
              <a:r>
                <a:rPr lang="en-GB" dirty="0"/>
                <a:t>Low-order mode – shorter path</a:t>
              </a:r>
            </a:p>
          </p:txBody>
        </p:sp>
        <p:sp>
          <p:nvSpPr>
            <p:cNvPr id="21" name="TextBox 20">
              <a:extLst>
                <a:ext uri="{FF2B5EF4-FFF2-40B4-BE49-F238E27FC236}">
                  <a16:creationId xmlns:a16="http://schemas.microsoft.com/office/drawing/2014/main" id="{2FED1FE3-610D-4A55-AD0C-F97A2E309F2D}"/>
                </a:ext>
              </a:extLst>
            </p:cNvPr>
            <p:cNvSpPr txBox="1"/>
            <p:nvPr/>
          </p:nvSpPr>
          <p:spPr>
            <a:xfrm>
              <a:off x="4154433" y="4303223"/>
              <a:ext cx="3191451" cy="369332"/>
            </a:xfrm>
            <a:prstGeom prst="rect">
              <a:avLst/>
            </a:prstGeom>
            <a:noFill/>
          </p:spPr>
          <p:txBody>
            <a:bodyPr wrap="none" rtlCol="0">
              <a:spAutoFit/>
            </a:bodyPr>
            <a:lstStyle/>
            <a:p>
              <a:r>
                <a:rPr lang="en-GB" dirty="0"/>
                <a:t>High-order mode – longer path</a:t>
              </a:r>
            </a:p>
          </p:txBody>
        </p:sp>
        <p:sp>
          <p:nvSpPr>
            <p:cNvPr id="27" name="TextBox 26">
              <a:extLst>
                <a:ext uri="{FF2B5EF4-FFF2-40B4-BE49-F238E27FC236}">
                  <a16:creationId xmlns:a16="http://schemas.microsoft.com/office/drawing/2014/main" id="{B422A488-0449-44B1-9959-8B510D1117C5}"/>
                </a:ext>
              </a:extLst>
            </p:cNvPr>
            <p:cNvSpPr txBox="1"/>
            <p:nvPr/>
          </p:nvSpPr>
          <p:spPr>
            <a:xfrm>
              <a:off x="6204746" y="1259996"/>
              <a:ext cx="1736373" cy="646331"/>
            </a:xfrm>
            <a:prstGeom prst="rect">
              <a:avLst/>
            </a:prstGeom>
            <a:noFill/>
          </p:spPr>
          <p:txBody>
            <a:bodyPr wrap="none" rtlCol="0">
              <a:spAutoFit/>
            </a:bodyPr>
            <a:lstStyle/>
            <a:p>
              <a:pPr algn="ctr"/>
              <a:r>
                <a:rPr lang="en-GB" dirty="0"/>
                <a:t>Distal intensity</a:t>
              </a:r>
              <a:br>
                <a:rPr lang="en-GB" dirty="0"/>
              </a:br>
              <a:r>
                <a:rPr lang="en-GB" dirty="0"/>
                <a:t>speckle pattern</a:t>
              </a:r>
            </a:p>
          </p:txBody>
        </p:sp>
        <p:grpSp>
          <p:nvGrpSpPr>
            <p:cNvPr id="35" name="Group 34">
              <a:extLst>
                <a:ext uri="{FF2B5EF4-FFF2-40B4-BE49-F238E27FC236}">
                  <a16:creationId xmlns:a16="http://schemas.microsoft.com/office/drawing/2014/main" id="{0E130DC3-6A89-48A3-8363-3568B302BCC6}"/>
                </a:ext>
              </a:extLst>
            </p:cNvPr>
            <p:cNvGrpSpPr/>
            <p:nvPr/>
          </p:nvGrpSpPr>
          <p:grpSpPr>
            <a:xfrm>
              <a:off x="1022529" y="1259996"/>
              <a:ext cx="6588155" cy="3049236"/>
              <a:chOff x="1022529" y="1259996"/>
              <a:chExt cx="6588155" cy="3049236"/>
            </a:xfrm>
          </p:grpSpPr>
          <p:grpSp>
            <p:nvGrpSpPr>
              <p:cNvPr id="12" name="Group 11">
                <a:extLst>
                  <a:ext uri="{FF2B5EF4-FFF2-40B4-BE49-F238E27FC236}">
                    <a16:creationId xmlns:a16="http://schemas.microsoft.com/office/drawing/2014/main" id="{A06A7EB9-605F-4BC5-BD62-3B7F48E14327}"/>
                  </a:ext>
                </a:extLst>
              </p:cNvPr>
              <p:cNvGrpSpPr/>
              <p:nvPr/>
            </p:nvGrpSpPr>
            <p:grpSpPr>
              <a:xfrm>
                <a:off x="1022529" y="1335684"/>
                <a:ext cx="6588155" cy="2973548"/>
                <a:chOff x="1022529" y="1590125"/>
                <a:chExt cx="6588155" cy="2973548"/>
              </a:xfrm>
            </p:grpSpPr>
            <p:sp>
              <p:nvSpPr>
                <p:cNvPr id="23" name="TextBox 22">
                  <a:extLst>
                    <a:ext uri="{FF2B5EF4-FFF2-40B4-BE49-F238E27FC236}">
                      <a16:creationId xmlns:a16="http://schemas.microsoft.com/office/drawing/2014/main" id="{1C57A0A7-FEEC-496D-90DA-B1392324E76D}"/>
                    </a:ext>
                  </a:extLst>
                </p:cNvPr>
                <p:cNvSpPr txBox="1"/>
                <p:nvPr/>
              </p:nvSpPr>
              <p:spPr>
                <a:xfrm>
                  <a:off x="2035419" y="4194341"/>
                  <a:ext cx="1080745" cy="369332"/>
                </a:xfrm>
                <a:prstGeom prst="rect">
                  <a:avLst/>
                </a:prstGeom>
                <a:noFill/>
              </p:spPr>
              <p:txBody>
                <a:bodyPr wrap="none" rtlCol="0">
                  <a:spAutoFit/>
                </a:bodyPr>
                <a:lstStyle/>
                <a:p>
                  <a:r>
                    <a:rPr lang="en-GB" dirty="0"/>
                    <a:t>Cladding</a:t>
                  </a:r>
                </a:p>
              </p:txBody>
            </p:sp>
            <p:sp>
              <p:nvSpPr>
                <p:cNvPr id="24" name="TextBox 23">
                  <a:extLst>
                    <a:ext uri="{FF2B5EF4-FFF2-40B4-BE49-F238E27FC236}">
                      <a16:creationId xmlns:a16="http://schemas.microsoft.com/office/drawing/2014/main" id="{8E79E27F-9BA0-47CD-86E0-715DF56B2415}"/>
                    </a:ext>
                  </a:extLst>
                </p:cNvPr>
                <p:cNvSpPr txBox="1"/>
                <p:nvPr/>
              </p:nvSpPr>
              <p:spPr>
                <a:xfrm>
                  <a:off x="2223676" y="1590125"/>
                  <a:ext cx="667234" cy="369332"/>
                </a:xfrm>
                <a:prstGeom prst="rect">
                  <a:avLst/>
                </a:prstGeom>
                <a:noFill/>
              </p:spPr>
              <p:txBody>
                <a:bodyPr wrap="none" rtlCol="0">
                  <a:spAutoFit/>
                </a:bodyPr>
                <a:lstStyle/>
                <a:p>
                  <a:r>
                    <a:rPr lang="en-GB" dirty="0"/>
                    <a:t>Core</a:t>
                  </a:r>
                </a:p>
              </p:txBody>
            </p:sp>
            <p:sp>
              <p:nvSpPr>
                <p:cNvPr id="25" name="TextBox 24">
                  <a:extLst>
                    <a:ext uri="{FF2B5EF4-FFF2-40B4-BE49-F238E27FC236}">
                      <a16:creationId xmlns:a16="http://schemas.microsoft.com/office/drawing/2014/main" id="{C98D4786-3304-48BF-B4A7-CF411F7DD231}"/>
                    </a:ext>
                  </a:extLst>
                </p:cNvPr>
                <p:cNvSpPr txBox="1"/>
                <p:nvPr/>
              </p:nvSpPr>
              <p:spPr>
                <a:xfrm>
                  <a:off x="3602647" y="1899518"/>
                  <a:ext cx="1856598" cy="369332"/>
                </a:xfrm>
                <a:prstGeom prst="rect">
                  <a:avLst/>
                </a:prstGeom>
                <a:noFill/>
              </p:spPr>
              <p:txBody>
                <a:bodyPr wrap="none" rtlCol="0">
                  <a:spAutoFit/>
                </a:bodyPr>
                <a:lstStyle/>
                <a:p>
                  <a:r>
                    <a:rPr lang="en-GB" b="1" dirty="0"/>
                    <a:t>Multimode fiber</a:t>
                  </a:r>
                </a:p>
              </p:txBody>
            </p:sp>
            <p:grpSp>
              <p:nvGrpSpPr>
                <p:cNvPr id="29" name="Group 28">
                  <a:extLst>
                    <a:ext uri="{FF2B5EF4-FFF2-40B4-BE49-F238E27FC236}">
                      <a16:creationId xmlns:a16="http://schemas.microsoft.com/office/drawing/2014/main" id="{2C650B82-8823-425B-8E54-3694A3740E80}"/>
                    </a:ext>
                  </a:extLst>
                </p:cNvPr>
                <p:cNvGrpSpPr/>
                <p:nvPr/>
              </p:nvGrpSpPr>
              <p:grpSpPr>
                <a:xfrm>
                  <a:off x="1022529" y="2371248"/>
                  <a:ext cx="6588155" cy="1703900"/>
                  <a:chOff x="1121920" y="1885889"/>
                  <a:chExt cx="6588155" cy="1703900"/>
                </a:xfrm>
              </p:grpSpPr>
              <p:grpSp>
                <p:nvGrpSpPr>
                  <p:cNvPr id="17" name="Group 16">
                    <a:extLst>
                      <a:ext uri="{FF2B5EF4-FFF2-40B4-BE49-F238E27FC236}">
                        <a16:creationId xmlns:a16="http://schemas.microsoft.com/office/drawing/2014/main" id="{827D0054-5682-43C9-975D-94DB74C59750}"/>
                      </a:ext>
                    </a:extLst>
                  </p:cNvPr>
                  <p:cNvGrpSpPr/>
                  <p:nvPr/>
                </p:nvGrpSpPr>
                <p:grpSpPr>
                  <a:xfrm>
                    <a:off x="1121920" y="1885889"/>
                    <a:ext cx="6588155" cy="1313513"/>
                    <a:chOff x="1371941" y="1621926"/>
                    <a:chExt cx="6588155" cy="1313513"/>
                  </a:xfrm>
                </p:grpSpPr>
                <p:pic>
                  <p:nvPicPr>
                    <p:cNvPr id="15" name="Picture 14" descr="Screen Shot 2014-07-08 at 18.49.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71941" y="1684242"/>
                      <a:ext cx="1080000" cy="1080000"/>
                    </a:xfrm>
                    <a:prstGeom prst="rect">
                      <a:avLst/>
                    </a:prstGeom>
                    <a:effectLst/>
                    <a:scene3d>
                      <a:camera prst="isometricOffAxis1Left"/>
                      <a:lightRig rig="threePt" dir="t"/>
                    </a:scene3d>
                  </p:spPr>
                </p:pic>
                <p:pic>
                  <p:nvPicPr>
                    <p:cNvPr id="16" name="Picture 15" descr="Screen Shot 2016-01-26 at 20.37.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84592" y="1738683"/>
                      <a:ext cx="1075504" cy="108000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727840B4-BF25-497C-97C9-D783ED558B6A}"/>
                        </a:ext>
                      </a:extLst>
                    </p:cNvPr>
                    <p:cNvPicPr>
                      <a:picLocks noChangeAspect="1"/>
                    </p:cNvPicPr>
                    <p:nvPr/>
                  </p:nvPicPr>
                  <p:blipFill>
                    <a:blip r:embed="rId6"/>
                    <a:stretch>
                      <a:fillRect/>
                    </a:stretch>
                  </p:blipFill>
                  <p:spPr>
                    <a:xfrm>
                      <a:off x="2652160" y="1621926"/>
                      <a:ext cx="4232432" cy="1313513"/>
                    </a:xfrm>
                    <a:prstGeom prst="rect">
                      <a:avLst/>
                    </a:prstGeom>
                  </p:spPr>
                </p:pic>
              </p:grpSp>
              <p:sp>
                <p:nvSpPr>
                  <p:cNvPr id="26" name="TextBox 25">
                    <a:extLst>
                      <a:ext uri="{FF2B5EF4-FFF2-40B4-BE49-F238E27FC236}">
                        <a16:creationId xmlns:a16="http://schemas.microsoft.com/office/drawing/2014/main" id="{33625698-708D-4865-AC22-8B80AD311D50}"/>
                      </a:ext>
                    </a:extLst>
                  </p:cNvPr>
                  <p:cNvSpPr txBox="1"/>
                  <p:nvPr/>
                </p:nvSpPr>
                <p:spPr>
                  <a:xfrm>
                    <a:off x="3948932" y="3128124"/>
                    <a:ext cx="304892" cy="461665"/>
                  </a:xfrm>
                  <a:prstGeom prst="rect">
                    <a:avLst/>
                  </a:prstGeom>
                  <a:noFill/>
                </p:spPr>
                <p:txBody>
                  <a:bodyPr wrap="none" rtlCol="0">
                    <a:spAutoFit/>
                  </a:bodyPr>
                  <a:lstStyle/>
                  <a:p>
                    <a:r>
                      <a:rPr lang="en-GB" sz="2400" i="1" dirty="0">
                        <a:latin typeface="Times New Roman" panose="02020603050405020304" pitchFamily="18" charset="0"/>
                        <a:cs typeface="Times New Roman" panose="02020603050405020304" pitchFamily="18" charset="0"/>
                      </a:rPr>
                      <a:t>z</a:t>
                    </a:r>
                  </a:p>
                </p:txBody>
              </p:sp>
              <p:cxnSp>
                <p:nvCxnSpPr>
                  <p:cNvPr id="28" name="Straight Arrow Connector 27">
                    <a:extLst>
                      <a:ext uri="{FF2B5EF4-FFF2-40B4-BE49-F238E27FC236}">
                        <a16:creationId xmlns:a16="http://schemas.microsoft.com/office/drawing/2014/main" id="{68B3A3D0-8C3B-4DAD-8C6F-2E02DE4FD525}"/>
                      </a:ext>
                    </a:extLst>
                  </p:cNvPr>
                  <p:cNvCxnSpPr>
                    <a:cxnSpLocks/>
                  </p:cNvCxnSpPr>
                  <p:nvPr/>
                </p:nvCxnSpPr>
                <p:spPr>
                  <a:xfrm>
                    <a:off x="3506803" y="3382814"/>
                    <a:ext cx="442129" cy="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8A203789-D2EF-4290-867F-DE526B79D314}"/>
                    </a:ext>
                  </a:extLst>
                </p:cNvPr>
                <p:cNvCxnSpPr>
                  <a:cxnSpLocks/>
                  <a:stCxn id="24" idx="2"/>
                </p:cNvCxnSpPr>
                <p:nvPr/>
              </p:nvCxnSpPr>
              <p:spPr>
                <a:xfrm>
                  <a:off x="2557293" y="1959457"/>
                  <a:ext cx="319681" cy="80267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F7276B-6713-4ACE-8AFF-BA9F574E6DA3}"/>
                    </a:ext>
                  </a:extLst>
                </p:cNvPr>
                <p:cNvCxnSpPr>
                  <a:cxnSpLocks/>
                  <a:stCxn id="23" idx="0"/>
                </p:cNvCxnSpPr>
                <p:nvPr/>
              </p:nvCxnSpPr>
              <p:spPr>
                <a:xfrm flipV="1">
                  <a:off x="2575792" y="3456383"/>
                  <a:ext cx="301182" cy="7379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96EDB39E-CB26-4E0B-97FC-F9EC3A8750FA}"/>
                  </a:ext>
                </a:extLst>
              </p:cNvPr>
              <p:cNvSpPr txBox="1"/>
              <p:nvPr/>
            </p:nvSpPr>
            <p:spPr>
              <a:xfrm>
                <a:off x="1039007" y="1259996"/>
                <a:ext cx="1049198" cy="646331"/>
              </a:xfrm>
              <a:prstGeom prst="rect">
                <a:avLst/>
              </a:prstGeom>
              <a:noFill/>
            </p:spPr>
            <p:txBody>
              <a:bodyPr wrap="none" rtlCol="0">
                <a:spAutoFit/>
              </a:bodyPr>
              <a:lstStyle/>
              <a:p>
                <a:pPr algn="ctr"/>
                <a:r>
                  <a:rPr lang="en-GB" dirty="0"/>
                  <a:t>Proximal</a:t>
                </a:r>
                <a:br>
                  <a:rPr lang="en-GB" dirty="0"/>
                </a:br>
                <a:r>
                  <a:rPr lang="en-GB" dirty="0"/>
                  <a:t>input</a:t>
                </a:r>
              </a:p>
            </p:txBody>
          </p:sp>
        </p:grpSp>
        <p:cxnSp>
          <p:nvCxnSpPr>
            <p:cNvPr id="32" name="Straight Arrow Connector 31">
              <a:extLst>
                <a:ext uri="{FF2B5EF4-FFF2-40B4-BE49-F238E27FC236}">
                  <a16:creationId xmlns:a16="http://schemas.microsoft.com/office/drawing/2014/main" id="{46D99B05-08C1-447A-A9E6-7EB4B481B871}"/>
                </a:ext>
              </a:extLst>
            </p:cNvPr>
            <p:cNvCxnSpPr>
              <a:cxnSpLocks/>
            </p:cNvCxnSpPr>
            <p:nvPr/>
          </p:nvCxnSpPr>
          <p:spPr>
            <a:xfrm flipH="1" flipV="1">
              <a:off x="4307436" y="3030177"/>
              <a:ext cx="390292" cy="126023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BE69EF-FA6A-41E0-9D17-2059EB5444EB}"/>
                </a:ext>
              </a:extLst>
            </p:cNvPr>
            <p:cNvCxnSpPr>
              <a:cxnSpLocks/>
            </p:cNvCxnSpPr>
            <p:nvPr/>
          </p:nvCxnSpPr>
          <p:spPr>
            <a:xfrm flipH="1" flipV="1">
              <a:off x="5584895" y="3038581"/>
              <a:ext cx="312064" cy="68705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176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a:xfrm flipH="1">
            <a:off x="7011424" y="4158787"/>
            <a:ext cx="332390" cy="23793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latin typeface="Century Gothic"/>
            </a:endParaRPr>
          </a:p>
        </p:txBody>
      </p:sp>
      <p:sp>
        <p:nvSpPr>
          <p:cNvPr id="8" name="TextBox 7">
            <a:extLst>
              <a:ext uri="{FF2B5EF4-FFF2-40B4-BE49-F238E27FC236}">
                <a16:creationId xmlns:a16="http://schemas.microsoft.com/office/drawing/2014/main" id="{AAEBA8EB-0392-480E-BCE8-55774FAC297F}"/>
              </a:ext>
            </a:extLst>
          </p:cNvPr>
          <p:cNvSpPr txBox="1"/>
          <p:nvPr/>
        </p:nvSpPr>
        <p:spPr>
          <a:xfrm>
            <a:off x="2748898" y="534570"/>
            <a:ext cx="6694205" cy="830997"/>
          </a:xfrm>
          <a:prstGeom prst="rect">
            <a:avLst/>
          </a:prstGeom>
          <a:noFill/>
        </p:spPr>
        <p:txBody>
          <a:bodyPr wrap="none" rtlCol="0">
            <a:spAutoFit/>
          </a:bodyPr>
          <a:lstStyle/>
          <a:p>
            <a:pPr algn="ctr"/>
            <a:r>
              <a:rPr lang="en-US" sz="2400" b="1" dirty="0"/>
              <a:t>Imaging through multimode fibers</a:t>
            </a:r>
            <a:br>
              <a:rPr lang="en-US" sz="2400" b="1" dirty="0"/>
            </a:br>
            <a:r>
              <a:rPr lang="en-US" sz="2400" i="1" dirty="0"/>
              <a:t>Information content of the distal speckle patterns</a:t>
            </a:r>
            <a:endParaRPr lang="en-GB" sz="2400" i="1" dirty="0"/>
          </a:p>
        </p:txBody>
      </p:sp>
      <p:grpSp>
        <p:nvGrpSpPr>
          <p:cNvPr id="12" name="Group 11">
            <a:extLst>
              <a:ext uri="{FF2B5EF4-FFF2-40B4-BE49-F238E27FC236}">
                <a16:creationId xmlns:a16="http://schemas.microsoft.com/office/drawing/2014/main" id="{F2D62B80-307D-4935-8B28-4758BBDC9E51}"/>
              </a:ext>
            </a:extLst>
          </p:cNvPr>
          <p:cNvGrpSpPr/>
          <p:nvPr/>
        </p:nvGrpSpPr>
        <p:grpSpPr>
          <a:xfrm>
            <a:off x="2260123" y="1875161"/>
            <a:ext cx="7671752" cy="4190016"/>
            <a:chOff x="736123" y="1875161"/>
            <a:chExt cx="7671752" cy="4190016"/>
          </a:xfrm>
        </p:grpSpPr>
        <p:grpSp>
          <p:nvGrpSpPr>
            <p:cNvPr id="6" name="Group 5">
              <a:extLst>
                <a:ext uri="{FF2B5EF4-FFF2-40B4-BE49-F238E27FC236}">
                  <a16:creationId xmlns:a16="http://schemas.microsoft.com/office/drawing/2014/main" id="{0089E697-6970-47D2-8E96-183B276763D3}"/>
                </a:ext>
              </a:extLst>
            </p:cNvPr>
            <p:cNvGrpSpPr/>
            <p:nvPr/>
          </p:nvGrpSpPr>
          <p:grpSpPr>
            <a:xfrm>
              <a:off x="736123" y="1875161"/>
              <a:ext cx="7671752" cy="4190016"/>
              <a:chOff x="874967" y="1852629"/>
              <a:chExt cx="7671752" cy="4190016"/>
            </a:xfrm>
          </p:grpSpPr>
          <p:grpSp>
            <p:nvGrpSpPr>
              <p:cNvPr id="2" name="Group 1">
                <a:extLst>
                  <a:ext uri="{FF2B5EF4-FFF2-40B4-BE49-F238E27FC236}">
                    <a16:creationId xmlns:a16="http://schemas.microsoft.com/office/drawing/2014/main" id="{41075134-2356-441D-AEF6-9C9582068C46}"/>
                  </a:ext>
                </a:extLst>
              </p:cNvPr>
              <p:cNvGrpSpPr/>
              <p:nvPr/>
            </p:nvGrpSpPr>
            <p:grpSpPr>
              <a:xfrm>
                <a:off x="874967" y="1991128"/>
                <a:ext cx="1540480" cy="3978541"/>
                <a:chOff x="874967" y="1991128"/>
                <a:chExt cx="1540480" cy="3978541"/>
              </a:xfrm>
            </p:grpSpPr>
            <p:sp>
              <p:nvSpPr>
                <p:cNvPr id="4" name="TextBox 3"/>
                <p:cNvSpPr txBox="1"/>
                <p:nvPr/>
              </p:nvSpPr>
              <p:spPr>
                <a:xfrm>
                  <a:off x="1067741" y="1991128"/>
                  <a:ext cx="1223412" cy="369332"/>
                </a:xfrm>
                <a:prstGeom prst="rect">
                  <a:avLst/>
                </a:prstGeom>
                <a:noFill/>
              </p:spPr>
              <p:txBody>
                <a:bodyPr wrap="none" rtlCol="0">
                  <a:spAutoFit/>
                </a:bodyPr>
                <a:lstStyle/>
                <a:p>
                  <a:r>
                    <a:rPr lang="en-US" b="1" dirty="0"/>
                    <a:t>SLM input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091" t="12787" r="24224" b="10613"/>
                <a:stretch/>
              </p:blipFill>
              <p:spPr>
                <a:xfrm>
                  <a:off x="877363" y="4323749"/>
                  <a:ext cx="1538084" cy="164592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3516" t="12084" r="22507" b="10916"/>
                <a:stretch/>
              </p:blipFill>
              <p:spPr>
                <a:xfrm>
                  <a:off x="874967" y="2599296"/>
                  <a:ext cx="1538429" cy="1645920"/>
                </a:xfrm>
                <a:prstGeom prst="rect">
                  <a:avLst/>
                </a:prstGeom>
              </p:spPr>
            </p:pic>
          </p:grpSp>
          <p:grpSp>
            <p:nvGrpSpPr>
              <p:cNvPr id="5" name="Group 4">
                <a:extLst>
                  <a:ext uri="{FF2B5EF4-FFF2-40B4-BE49-F238E27FC236}">
                    <a16:creationId xmlns:a16="http://schemas.microsoft.com/office/drawing/2014/main" id="{BADC83B6-E583-47B2-9E9A-A05D56A5EE6F}"/>
                  </a:ext>
                </a:extLst>
              </p:cNvPr>
              <p:cNvGrpSpPr/>
              <p:nvPr/>
            </p:nvGrpSpPr>
            <p:grpSpPr>
              <a:xfrm>
                <a:off x="2606343" y="1875161"/>
                <a:ext cx="3807637" cy="3675904"/>
                <a:chOff x="2606343" y="1875161"/>
                <a:chExt cx="3807637" cy="3675904"/>
              </a:xfrm>
            </p:grpSpPr>
            <p:sp>
              <p:nvSpPr>
                <p:cNvPr id="25" name="TextBox 24"/>
                <p:cNvSpPr txBox="1"/>
                <p:nvPr/>
              </p:nvSpPr>
              <p:spPr>
                <a:xfrm>
                  <a:off x="3115051" y="1875161"/>
                  <a:ext cx="2396344" cy="923330"/>
                </a:xfrm>
                <a:prstGeom prst="rect">
                  <a:avLst/>
                </a:prstGeom>
                <a:noFill/>
              </p:spPr>
              <p:txBody>
                <a:bodyPr wrap="square" rtlCol="0">
                  <a:spAutoFit/>
                </a:bodyPr>
                <a:lstStyle/>
                <a:p>
                  <a:pPr algn="ctr"/>
                  <a:r>
                    <a:rPr lang="en-US" i="1" dirty="0"/>
                    <a:t>Difference between output speckle patterns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6343" y="2878627"/>
                  <a:ext cx="3413760" cy="2560320"/>
                </a:xfrm>
                <a:prstGeom prst="rect">
                  <a:avLst/>
                </a:prstGeom>
              </p:spPr>
            </p:pic>
            <p:sp>
              <p:nvSpPr>
                <p:cNvPr id="17" name="Left Brace 16"/>
                <p:cNvSpPr/>
                <p:nvPr/>
              </p:nvSpPr>
              <p:spPr>
                <a:xfrm>
                  <a:off x="6052645" y="3004510"/>
                  <a:ext cx="361335" cy="2546555"/>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latin typeface="Century Gothic"/>
                  </a:endParaRPr>
                </a:p>
              </p:txBody>
            </p:sp>
          </p:grpSp>
          <p:grpSp>
            <p:nvGrpSpPr>
              <p:cNvPr id="3" name="Group 2">
                <a:extLst>
                  <a:ext uri="{FF2B5EF4-FFF2-40B4-BE49-F238E27FC236}">
                    <a16:creationId xmlns:a16="http://schemas.microsoft.com/office/drawing/2014/main" id="{2459E2D6-E085-4A81-B161-38B2A71C5510}"/>
                  </a:ext>
                </a:extLst>
              </p:cNvPr>
              <p:cNvGrpSpPr/>
              <p:nvPr/>
            </p:nvGrpSpPr>
            <p:grpSpPr>
              <a:xfrm>
                <a:off x="6469886" y="1852629"/>
                <a:ext cx="2076833" cy="4190016"/>
                <a:chOff x="6469886" y="1852629"/>
                <a:chExt cx="2076833" cy="4190016"/>
              </a:xfrm>
            </p:grpSpPr>
            <p:sp>
              <p:nvSpPr>
                <p:cNvPr id="10" name="TextBox 9"/>
                <p:cNvSpPr txBox="1"/>
                <p:nvPr/>
              </p:nvSpPr>
              <p:spPr>
                <a:xfrm>
                  <a:off x="6584425" y="1852629"/>
                  <a:ext cx="1828322" cy="646331"/>
                </a:xfrm>
                <a:prstGeom prst="rect">
                  <a:avLst/>
                </a:prstGeom>
                <a:noFill/>
              </p:spPr>
              <p:txBody>
                <a:bodyPr wrap="none" rtlCol="0">
                  <a:spAutoFit/>
                </a:bodyPr>
                <a:lstStyle/>
                <a:p>
                  <a:pPr algn="ctr"/>
                  <a:r>
                    <a:rPr lang="en-US" b="1" dirty="0"/>
                    <a:t>Distal intensity</a:t>
                  </a:r>
                  <a:br>
                    <a:rPr lang="en-US" b="1" dirty="0"/>
                  </a:br>
                  <a:r>
                    <a:rPr lang="en-US" b="1" dirty="0"/>
                    <a:t>speckle pattern</a:t>
                  </a: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89319" y="2599296"/>
                  <a:ext cx="2057400" cy="1645920"/>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69886" y="4396725"/>
                  <a:ext cx="2057400" cy="1645920"/>
                </a:xfrm>
                <a:prstGeom prst="rect">
                  <a:avLst/>
                </a:prstGeom>
              </p:spPr>
            </p:pic>
          </p:grpSp>
        </p:grpSp>
        <p:sp>
          <p:nvSpPr>
            <p:cNvPr id="9" name="Rectangle 8">
              <a:extLst>
                <a:ext uri="{FF2B5EF4-FFF2-40B4-BE49-F238E27FC236}">
                  <a16:creationId xmlns:a16="http://schemas.microsoft.com/office/drawing/2014/main" id="{C9D76551-AF90-4E48-B27F-2754D366377B}"/>
                </a:ext>
              </a:extLst>
            </p:cNvPr>
            <p:cNvSpPr/>
            <p:nvPr/>
          </p:nvSpPr>
          <p:spPr>
            <a:xfrm>
              <a:off x="2899954" y="5216434"/>
              <a:ext cx="2238103" cy="139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7BD6EFC-79DB-49F4-82B5-4B808333A199}"/>
                </a:ext>
              </a:extLst>
            </p:cNvPr>
            <p:cNvSpPr/>
            <p:nvPr/>
          </p:nvSpPr>
          <p:spPr>
            <a:xfrm>
              <a:off x="2542903" y="3027042"/>
              <a:ext cx="281712" cy="2328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2489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9A837BA-8E31-4D0E-A5C5-6F535FFBE687}"/>
              </a:ext>
            </a:extLst>
          </p:cNvPr>
          <p:cNvGrpSpPr/>
          <p:nvPr/>
        </p:nvGrpSpPr>
        <p:grpSpPr>
          <a:xfrm>
            <a:off x="2182106" y="1583884"/>
            <a:ext cx="8828649" cy="4046353"/>
            <a:chOff x="422974" y="1583883"/>
            <a:chExt cx="8828649" cy="4046353"/>
          </a:xfrm>
        </p:grpSpPr>
        <p:grpSp>
          <p:nvGrpSpPr>
            <p:cNvPr id="6" name="Group 5">
              <a:extLst>
                <a:ext uri="{FF2B5EF4-FFF2-40B4-BE49-F238E27FC236}">
                  <a16:creationId xmlns:a16="http://schemas.microsoft.com/office/drawing/2014/main" id="{E94AAF07-BD79-4D5B-B71C-4E4FD71D6021}"/>
                </a:ext>
              </a:extLst>
            </p:cNvPr>
            <p:cNvGrpSpPr/>
            <p:nvPr/>
          </p:nvGrpSpPr>
          <p:grpSpPr>
            <a:xfrm>
              <a:off x="422974" y="1583883"/>
              <a:ext cx="6044867" cy="4046353"/>
              <a:chOff x="113545" y="622413"/>
              <a:chExt cx="8998472" cy="5895444"/>
            </a:xfrm>
          </p:grpSpPr>
          <p:pic>
            <p:nvPicPr>
              <p:cNvPr id="7" name="Picture 6">
                <a:extLst>
                  <a:ext uri="{FF2B5EF4-FFF2-40B4-BE49-F238E27FC236}">
                    <a16:creationId xmlns:a16="http://schemas.microsoft.com/office/drawing/2014/main" id="{73E37575-3121-4035-AB04-02262BD32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6" y="1520775"/>
                <a:ext cx="2929539" cy="2361267"/>
              </a:xfrm>
              <a:prstGeom prst="rect">
                <a:avLst/>
              </a:prstGeom>
            </p:spPr>
          </p:pic>
          <p:pic>
            <p:nvPicPr>
              <p:cNvPr id="9" name="Picture 8">
                <a:extLst>
                  <a:ext uri="{FF2B5EF4-FFF2-40B4-BE49-F238E27FC236}">
                    <a16:creationId xmlns:a16="http://schemas.microsoft.com/office/drawing/2014/main" id="{0C074B1D-5EB2-488F-8CCF-D5553CE9B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588" y="1520776"/>
                <a:ext cx="2929539" cy="2361267"/>
              </a:xfrm>
              <a:prstGeom prst="rect">
                <a:avLst/>
              </a:prstGeom>
            </p:spPr>
          </p:pic>
          <p:pic>
            <p:nvPicPr>
              <p:cNvPr id="10" name="Picture 9">
                <a:extLst>
                  <a:ext uri="{FF2B5EF4-FFF2-40B4-BE49-F238E27FC236}">
                    <a16:creationId xmlns:a16="http://schemas.microsoft.com/office/drawing/2014/main" id="{7C452E51-B378-403B-9329-6C61BC829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630" y="1520775"/>
                <a:ext cx="2929540" cy="2361268"/>
              </a:xfrm>
              <a:prstGeom prst="rect">
                <a:avLst/>
              </a:prstGeom>
            </p:spPr>
          </p:pic>
          <p:pic>
            <p:nvPicPr>
              <p:cNvPr id="11" name="Picture 10">
                <a:extLst>
                  <a:ext uri="{FF2B5EF4-FFF2-40B4-BE49-F238E27FC236}">
                    <a16:creationId xmlns:a16="http://schemas.microsoft.com/office/drawing/2014/main" id="{695D609C-E294-478E-A175-E4E4BD0542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45" y="4156589"/>
                <a:ext cx="2929540" cy="2361268"/>
              </a:xfrm>
              <a:prstGeom prst="rect">
                <a:avLst/>
              </a:prstGeom>
            </p:spPr>
          </p:pic>
          <p:pic>
            <p:nvPicPr>
              <p:cNvPr id="12" name="Picture 11">
                <a:extLst>
                  <a:ext uri="{FF2B5EF4-FFF2-40B4-BE49-F238E27FC236}">
                    <a16:creationId xmlns:a16="http://schemas.microsoft.com/office/drawing/2014/main" id="{AA99E316-6F40-4098-8F2A-FD7755A3E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3588" y="4156590"/>
                <a:ext cx="2929539" cy="2361267"/>
              </a:xfrm>
              <a:prstGeom prst="rect">
                <a:avLst/>
              </a:prstGeom>
            </p:spPr>
          </p:pic>
          <p:pic>
            <p:nvPicPr>
              <p:cNvPr id="13" name="Picture 12">
                <a:extLst>
                  <a:ext uri="{FF2B5EF4-FFF2-40B4-BE49-F238E27FC236}">
                    <a16:creationId xmlns:a16="http://schemas.microsoft.com/office/drawing/2014/main" id="{20C8C1D0-39EE-460B-A8D7-1DABC1CC29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3630" y="4156589"/>
                <a:ext cx="2929540" cy="2361268"/>
              </a:xfrm>
              <a:prstGeom prst="rect">
                <a:avLst/>
              </a:prstGeom>
            </p:spPr>
          </p:pic>
          <p:sp>
            <p:nvSpPr>
              <p:cNvPr id="14" name="TextBox 13">
                <a:extLst>
                  <a:ext uri="{FF2B5EF4-FFF2-40B4-BE49-F238E27FC236}">
                    <a16:creationId xmlns:a16="http://schemas.microsoft.com/office/drawing/2014/main" id="{6685EEB1-A70B-427B-BE95-14D67F4E455D}"/>
                  </a:ext>
                </a:extLst>
              </p:cNvPr>
              <p:cNvSpPr txBox="1"/>
              <p:nvPr/>
            </p:nvSpPr>
            <p:spPr>
              <a:xfrm>
                <a:off x="173064" y="622413"/>
                <a:ext cx="2254818" cy="852004"/>
              </a:xfrm>
              <a:prstGeom prst="rect">
                <a:avLst/>
              </a:prstGeom>
              <a:noFill/>
            </p:spPr>
            <p:txBody>
              <a:bodyPr wrap="none" rtlCol="0">
                <a:spAutoFit/>
              </a:bodyPr>
              <a:lstStyle/>
              <a:p>
                <a:pPr algn="ctr"/>
                <a:r>
                  <a:rPr lang="en-GB" sz="1600" b="1" dirty="0"/>
                  <a:t>Distal speckle</a:t>
                </a:r>
                <a:br>
                  <a:rPr lang="en-GB" sz="1600" b="1" dirty="0"/>
                </a:br>
                <a:r>
                  <a:rPr lang="en-GB" sz="1600" b="1" dirty="0"/>
                  <a:t>intensity</a:t>
                </a:r>
              </a:p>
            </p:txBody>
          </p:sp>
          <p:sp>
            <p:nvSpPr>
              <p:cNvPr id="15" name="TextBox 14">
                <a:extLst>
                  <a:ext uri="{FF2B5EF4-FFF2-40B4-BE49-F238E27FC236}">
                    <a16:creationId xmlns:a16="http://schemas.microsoft.com/office/drawing/2014/main" id="{628DE834-7C3F-42F6-9129-CE1B51BEC107}"/>
                  </a:ext>
                </a:extLst>
              </p:cNvPr>
              <p:cNvSpPr txBox="1"/>
              <p:nvPr/>
            </p:nvSpPr>
            <p:spPr>
              <a:xfrm>
                <a:off x="3186895" y="801781"/>
                <a:ext cx="2313328" cy="493265"/>
              </a:xfrm>
              <a:prstGeom prst="rect">
                <a:avLst/>
              </a:prstGeom>
              <a:noFill/>
            </p:spPr>
            <p:txBody>
              <a:bodyPr wrap="none" rtlCol="0">
                <a:spAutoFit/>
              </a:bodyPr>
              <a:lstStyle/>
              <a:p>
                <a:r>
                  <a:rPr lang="en-GB" sz="1600" b="1" dirty="0"/>
                  <a:t>True SLM input</a:t>
                </a:r>
              </a:p>
            </p:txBody>
          </p:sp>
          <p:sp>
            <p:nvSpPr>
              <p:cNvPr id="18" name="TextBox 17">
                <a:extLst>
                  <a:ext uri="{FF2B5EF4-FFF2-40B4-BE49-F238E27FC236}">
                    <a16:creationId xmlns:a16="http://schemas.microsoft.com/office/drawing/2014/main" id="{FA95F9DD-4803-4519-BD43-63165B5AACD9}"/>
                  </a:ext>
                </a:extLst>
              </p:cNvPr>
              <p:cNvSpPr txBox="1"/>
              <p:nvPr/>
            </p:nvSpPr>
            <p:spPr>
              <a:xfrm>
                <a:off x="6053127" y="796337"/>
                <a:ext cx="3058890" cy="493265"/>
              </a:xfrm>
              <a:prstGeom prst="rect">
                <a:avLst/>
              </a:prstGeom>
              <a:noFill/>
            </p:spPr>
            <p:txBody>
              <a:bodyPr wrap="none" rtlCol="0">
                <a:spAutoFit/>
              </a:bodyPr>
              <a:lstStyle/>
              <a:p>
                <a:r>
                  <a:rPr lang="en-GB" sz="1600" b="1" dirty="0"/>
                  <a:t>Predicted SLM input</a:t>
                </a:r>
              </a:p>
            </p:txBody>
          </p:sp>
        </p:grpSp>
        <p:sp>
          <p:nvSpPr>
            <p:cNvPr id="19" name="TextBox 18">
              <a:extLst>
                <a:ext uri="{FF2B5EF4-FFF2-40B4-BE49-F238E27FC236}">
                  <a16:creationId xmlns:a16="http://schemas.microsoft.com/office/drawing/2014/main" id="{826666AB-18D5-46BB-A427-015B50337F53}"/>
                </a:ext>
              </a:extLst>
            </p:cNvPr>
            <p:cNvSpPr txBox="1"/>
            <p:nvPr/>
          </p:nvSpPr>
          <p:spPr>
            <a:xfrm>
              <a:off x="5736351" y="3538951"/>
              <a:ext cx="3515272" cy="738664"/>
            </a:xfrm>
            <a:prstGeom prst="rect">
              <a:avLst/>
            </a:prstGeom>
            <a:noFill/>
          </p:spPr>
          <p:txBody>
            <a:bodyPr wrap="square" rtlCol="0">
              <a:spAutoFit/>
            </a:bodyPr>
            <a:lstStyle/>
            <a:p>
              <a:pPr algn="ctr"/>
              <a:r>
                <a:rPr lang="en-GB" sz="2100" dirty="0"/>
                <a:t>Reconstruction </a:t>
              </a:r>
            </a:p>
            <a:p>
              <a:pPr algn="ctr"/>
              <a:r>
                <a:rPr lang="en-GB" sz="2100" dirty="0"/>
                <a:t>accuracy </a:t>
              </a:r>
              <a:r>
                <a:rPr lang="en-GB" sz="2100" b="1" dirty="0">
                  <a:solidFill>
                    <a:srgbClr val="FF0000"/>
                  </a:solidFill>
                </a:rPr>
                <a:t>97%</a:t>
              </a:r>
              <a:endParaRPr lang="en-GB" sz="2100" dirty="0"/>
            </a:p>
          </p:txBody>
        </p:sp>
      </p:grpSp>
      <p:sp>
        <p:nvSpPr>
          <p:cNvPr id="20" name="Title 1">
            <a:extLst>
              <a:ext uri="{FF2B5EF4-FFF2-40B4-BE49-F238E27FC236}">
                <a16:creationId xmlns:a16="http://schemas.microsoft.com/office/drawing/2014/main" id="{6D908DC9-048D-4A2E-AF98-0DE6AC958161}"/>
              </a:ext>
            </a:extLst>
          </p:cNvPr>
          <p:cNvSpPr txBox="1">
            <a:spLocks/>
          </p:cNvSpPr>
          <p:nvPr/>
        </p:nvSpPr>
        <p:spPr>
          <a:xfrm>
            <a:off x="2109974" y="322409"/>
            <a:ext cx="7706917" cy="10503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b="1" dirty="0">
                <a:solidFill>
                  <a:prstClr val="black"/>
                </a:solidFill>
                <a:latin typeface="+mn-lt"/>
              </a:rPr>
              <a:t>Imaging through multimode fibers</a:t>
            </a:r>
            <a:br>
              <a:rPr lang="en-US" sz="2400" b="1" dirty="0">
                <a:solidFill>
                  <a:prstClr val="black"/>
                </a:solidFill>
                <a:latin typeface="+mn-lt"/>
              </a:rPr>
            </a:br>
            <a:r>
              <a:rPr lang="en-US" sz="2400" i="1" dirty="0">
                <a:latin typeface="+mn-lt"/>
              </a:rPr>
              <a:t>SLM input reconstruction – 10 cm fiber</a:t>
            </a:r>
          </a:p>
        </p:txBody>
      </p:sp>
    </p:spTree>
    <p:extLst>
      <p:ext uri="{BB962C8B-B14F-4D97-AF65-F5344CB8AC3E}">
        <p14:creationId xmlns:p14="http://schemas.microsoft.com/office/powerpoint/2010/main" val="8968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4;p5">
            <a:extLst>
              <a:ext uri="{FF2B5EF4-FFF2-40B4-BE49-F238E27FC236}">
                <a16:creationId xmlns:a16="http://schemas.microsoft.com/office/drawing/2014/main" id="{2DB98C40-1F61-5318-FAED-1FB7481A139C}"/>
              </a:ext>
            </a:extLst>
          </p:cNvPr>
          <p:cNvSpPr txBox="1"/>
          <p:nvPr/>
        </p:nvSpPr>
        <p:spPr>
          <a:xfrm>
            <a:off x="4577142" y="98566"/>
            <a:ext cx="311265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3366FF"/>
                </a:solidFill>
                <a:latin typeface="Calibri"/>
                <a:ea typeface="Calibri"/>
                <a:cs typeface="Calibri"/>
                <a:sym typeface="Calibri"/>
              </a:rPr>
              <a:t>Single Neuron</a:t>
            </a:r>
            <a:endParaRPr dirty="0"/>
          </a:p>
        </p:txBody>
      </p:sp>
      <p:cxnSp>
        <p:nvCxnSpPr>
          <p:cNvPr id="24" name="Google Shape;206;p5">
            <a:extLst>
              <a:ext uri="{FF2B5EF4-FFF2-40B4-BE49-F238E27FC236}">
                <a16:creationId xmlns:a16="http://schemas.microsoft.com/office/drawing/2014/main" id="{ED6C7075-745E-AB2A-F291-213838DFE749}"/>
              </a:ext>
            </a:extLst>
          </p:cNvPr>
          <p:cNvCxnSpPr/>
          <p:nvPr/>
        </p:nvCxnSpPr>
        <p:spPr>
          <a:xfrm rot="10800000" flipH="1">
            <a:off x="9726898" y="1222391"/>
            <a:ext cx="927714" cy="560056"/>
          </a:xfrm>
          <a:prstGeom prst="bentConnector3">
            <a:avLst>
              <a:gd name="adj1" fmla="val 50000"/>
            </a:avLst>
          </a:prstGeom>
          <a:noFill/>
          <a:ln w="57150" cap="flat" cmpd="sng">
            <a:solidFill>
              <a:srgbClr val="800000"/>
            </a:solidFill>
            <a:prstDash val="solid"/>
            <a:miter lim="800000"/>
            <a:headEnd type="none" w="sm" len="sm"/>
            <a:tailEnd type="none" w="sm" len="sm"/>
          </a:ln>
        </p:spPr>
      </p:cxnSp>
      <p:cxnSp>
        <p:nvCxnSpPr>
          <p:cNvPr id="25" name="Google Shape;207;p5">
            <a:extLst>
              <a:ext uri="{FF2B5EF4-FFF2-40B4-BE49-F238E27FC236}">
                <a16:creationId xmlns:a16="http://schemas.microsoft.com/office/drawing/2014/main" id="{6C603C45-8CF6-B14B-D16A-D69E41477368}"/>
              </a:ext>
            </a:extLst>
          </p:cNvPr>
          <p:cNvCxnSpPr/>
          <p:nvPr/>
        </p:nvCxnSpPr>
        <p:spPr>
          <a:xfrm flipH="1">
            <a:off x="10168572" y="686137"/>
            <a:ext cx="10127" cy="1557000"/>
          </a:xfrm>
          <a:prstGeom prst="straightConnector1">
            <a:avLst/>
          </a:prstGeom>
          <a:noFill/>
          <a:ln w="19050" cap="flat" cmpd="sng">
            <a:solidFill>
              <a:schemeClr val="accent1"/>
            </a:solidFill>
            <a:prstDash val="solid"/>
            <a:miter lim="800000"/>
            <a:headEnd type="none" w="sm" len="sm"/>
            <a:tailEnd type="none" w="sm" len="sm"/>
          </a:ln>
        </p:spPr>
      </p:cxnSp>
      <p:cxnSp>
        <p:nvCxnSpPr>
          <p:cNvPr id="26" name="Google Shape;208;p5">
            <a:extLst>
              <a:ext uri="{FF2B5EF4-FFF2-40B4-BE49-F238E27FC236}">
                <a16:creationId xmlns:a16="http://schemas.microsoft.com/office/drawing/2014/main" id="{88FECAEF-7E9A-62A9-68C7-A87BF31AF0F8}"/>
              </a:ext>
            </a:extLst>
          </p:cNvPr>
          <p:cNvCxnSpPr/>
          <p:nvPr/>
        </p:nvCxnSpPr>
        <p:spPr>
          <a:xfrm>
            <a:off x="9257161" y="1484354"/>
            <a:ext cx="1913998" cy="0"/>
          </a:xfrm>
          <a:prstGeom prst="straightConnector1">
            <a:avLst/>
          </a:prstGeom>
          <a:noFill/>
          <a:ln w="19050" cap="flat" cmpd="sng">
            <a:solidFill>
              <a:schemeClr val="accent1"/>
            </a:solidFill>
            <a:prstDash val="solid"/>
            <a:miter lim="800000"/>
            <a:headEnd type="none" w="sm" len="sm"/>
            <a:tailEnd type="none" w="sm" len="sm"/>
          </a:ln>
        </p:spPr>
      </p:cxnSp>
      <p:pic>
        <p:nvPicPr>
          <p:cNvPr id="27" name="Google Shape;209;p5">
            <a:extLst>
              <a:ext uri="{FF2B5EF4-FFF2-40B4-BE49-F238E27FC236}">
                <a16:creationId xmlns:a16="http://schemas.microsoft.com/office/drawing/2014/main" id="{E70CF973-015C-8495-46C4-3F18BA4F0467}"/>
              </a:ext>
            </a:extLst>
          </p:cNvPr>
          <p:cNvPicPr preferRelativeResize="0"/>
          <p:nvPr/>
        </p:nvPicPr>
        <p:blipFill rotWithShape="1">
          <a:blip r:embed="rId2">
            <a:alphaModFix/>
          </a:blip>
          <a:srcRect/>
          <a:stretch/>
        </p:blipFill>
        <p:spPr>
          <a:xfrm>
            <a:off x="9781666" y="470959"/>
            <a:ext cx="408118" cy="430355"/>
          </a:xfrm>
          <a:prstGeom prst="rect">
            <a:avLst/>
          </a:prstGeom>
          <a:noFill/>
          <a:ln>
            <a:noFill/>
          </a:ln>
        </p:spPr>
      </p:pic>
      <p:pic>
        <p:nvPicPr>
          <p:cNvPr id="28" name="Google Shape;210;p5">
            <a:extLst>
              <a:ext uri="{FF2B5EF4-FFF2-40B4-BE49-F238E27FC236}">
                <a16:creationId xmlns:a16="http://schemas.microsoft.com/office/drawing/2014/main" id="{DFFE5002-BC53-D097-A558-456478BB222A}"/>
              </a:ext>
            </a:extLst>
          </p:cNvPr>
          <p:cNvPicPr preferRelativeResize="0"/>
          <p:nvPr/>
        </p:nvPicPr>
        <p:blipFill rotWithShape="1">
          <a:blip r:embed="rId3">
            <a:alphaModFix/>
          </a:blip>
          <a:srcRect/>
          <a:stretch/>
        </p:blipFill>
        <p:spPr>
          <a:xfrm>
            <a:off x="11175582" y="1167847"/>
            <a:ext cx="297287" cy="330326"/>
          </a:xfrm>
          <a:prstGeom prst="rect">
            <a:avLst/>
          </a:prstGeom>
          <a:noFill/>
          <a:ln>
            <a:noFill/>
          </a:ln>
        </p:spPr>
      </p:pic>
      <p:pic>
        <p:nvPicPr>
          <p:cNvPr id="33" name="Google Shape;219;p6">
            <a:extLst>
              <a:ext uri="{FF2B5EF4-FFF2-40B4-BE49-F238E27FC236}">
                <a16:creationId xmlns:a16="http://schemas.microsoft.com/office/drawing/2014/main" id="{B11488A9-1BF7-A13C-2E0C-84F72511B508}"/>
              </a:ext>
            </a:extLst>
          </p:cNvPr>
          <p:cNvPicPr preferRelativeResize="0"/>
          <p:nvPr/>
        </p:nvPicPr>
        <p:blipFill rotWithShape="1">
          <a:blip r:embed="rId4">
            <a:alphaModFix/>
          </a:blip>
          <a:srcRect/>
          <a:stretch/>
        </p:blipFill>
        <p:spPr>
          <a:xfrm>
            <a:off x="670839" y="4374503"/>
            <a:ext cx="2615287" cy="1040460"/>
          </a:xfrm>
          <a:prstGeom prst="rect">
            <a:avLst/>
          </a:prstGeom>
          <a:noFill/>
          <a:ln>
            <a:noFill/>
          </a:ln>
        </p:spPr>
      </p:pic>
      <p:pic>
        <p:nvPicPr>
          <p:cNvPr id="38" name="Google Shape;223;p6">
            <a:extLst>
              <a:ext uri="{FF2B5EF4-FFF2-40B4-BE49-F238E27FC236}">
                <a16:creationId xmlns:a16="http://schemas.microsoft.com/office/drawing/2014/main" id="{200C1B57-BBE9-2D4F-4FD2-D3406E148368}"/>
              </a:ext>
            </a:extLst>
          </p:cNvPr>
          <p:cNvPicPr preferRelativeResize="0"/>
          <p:nvPr/>
        </p:nvPicPr>
        <p:blipFill rotWithShape="1">
          <a:blip r:embed="rId5">
            <a:alphaModFix/>
          </a:blip>
          <a:srcRect/>
          <a:stretch/>
        </p:blipFill>
        <p:spPr>
          <a:xfrm>
            <a:off x="476861" y="5753152"/>
            <a:ext cx="3595078" cy="633361"/>
          </a:xfrm>
          <a:prstGeom prst="rect">
            <a:avLst/>
          </a:prstGeom>
          <a:noFill/>
          <a:ln>
            <a:noFill/>
          </a:ln>
        </p:spPr>
      </p:pic>
      <p:grpSp>
        <p:nvGrpSpPr>
          <p:cNvPr id="67" name="Group 66">
            <a:extLst>
              <a:ext uri="{FF2B5EF4-FFF2-40B4-BE49-F238E27FC236}">
                <a16:creationId xmlns:a16="http://schemas.microsoft.com/office/drawing/2014/main" id="{E8B9CE3D-DEF8-3A6B-3623-4D643DF1F2B2}"/>
              </a:ext>
            </a:extLst>
          </p:cNvPr>
          <p:cNvGrpSpPr/>
          <p:nvPr/>
        </p:nvGrpSpPr>
        <p:grpSpPr>
          <a:xfrm>
            <a:off x="9486906" y="2444063"/>
            <a:ext cx="2271711" cy="1625002"/>
            <a:chOff x="9244013" y="2158313"/>
            <a:chExt cx="2271711" cy="1625002"/>
          </a:xfrm>
        </p:grpSpPr>
        <p:cxnSp>
          <p:nvCxnSpPr>
            <p:cNvPr id="41" name="Google Shape;233;p7">
              <a:extLst>
                <a:ext uri="{FF2B5EF4-FFF2-40B4-BE49-F238E27FC236}">
                  <a16:creationId xmlns:a16="http://schemas.microsoft.com/office/drawing/2014/main" id="{543B516D-CBB8-2701-A91C-B5EDEE63D92C}"/>
                </a:ext>
              </a:extLst>
            </p:cNvPr>
            <p:cNvCxnSpPr/>
            <p:nvPr/>
          </p:nvCxnSpPr>
          <p:spPr>
            <a:xfrm flipH="1">
              <a:off x="9968859" y="2335152"/>
              <a:ext cx="8054" cy="1279587"/>
            </a:xfrm>
            <a:prstGeom prst="straightConnector1">
              <a:avLst/>
            </a:prstGeom>
            <a:noFill/>
            <a:ln w="19050" cap="flat" cmpd="sng">
              <a:solidFill>
                <a:schemeClr val="accent1"/>
              </a:solidFill>
              <a:prstDash val="solid"/>
              <a:miter lim="800000"/>
              <a:headEnd type="none" w="sm" len="sm"/>
              <a:tailEnd type="none" w="sm" len="sm"/>
            </a:ln>
          </p:spPr>
        </p:cxnSp>
        <p:cxnSp>
          <p:nvCxnSpPr>
            <p:cNvPr id="42" name="Google Shape;234;p7">
              <a:extLst>
                <a:ext uri="{FF2B5EF4-FFF2-40B4-BE49-F238E27FC236}">
                  <a16:creationId xmlns:a16="http://schemas.microsoft.com/office/drawing/2014/main" id="{8BDA6B85-BAF4-6A41-8088-FE49A0CCE654}"/>
                </a:ext>
              </a:extLst>
            </p:cNvPr>
            <p:cNvCxnSpPr/>
            <p:nvPr/>
          </p:nvCxnSpPr>
          <p:spPr>
            <a:xfrm>
              <a:off x="9244013" y="2991150"/>
              <a:ext cx="1522205" cy="0"/>
            </a:xfrm>
            <a:prstGeom prst="straightConnector1">
              <a:avLst/>
            </a:prstGeom>
            <a:noFill/>
            <a:ln w="19050" cap="flat" cmpd="sng">
              <a:solidFill>
                <a:schemeClr val="accent1"/>
              </a:solidFill>
              <a:prstDash val="solid"/>
              <a:miter lim="800000"/>
              <a:headEnd type="none" w="sm" len="sm"/>
              <a:tailEnd type="none" w="sm" len="sm"/>
            </a:ln>
          </p:spPr>
        </p:cxnSp>
        <p:pic>
          <p:nvPicPr>
            <p:cNvPr id="43" name="Google Shape;235;p7">
              <a:extLst>
                <a:ext uri="{FF2B5EF4-FFF2-40B4-BE49-F238E27FC236}">
                  <a16:creationId xmlns:a16="http://schemas.microsoft.com/office/drawing/2014/main" id="{E8499515-19C5-F28C-1D4B-AFEF708A8B04}"/>
                </a:ext>
              </a:extLst>
            </p:cNvPr>
            <p:cNvPicPr preferRelativeResize="0"/>
            <p:nvPr/>
          </p:nvPicPr>
          <p:blipFill rotWithShape="1">
            <a:blip r:embed="rId2">
              <a:alphaModFix/>
            </a:blip>
            <a:srcRect/>
            <a:stretch/>
          </p:blipFill>
          <p:spPr>
            <a:xfrm>
              <a:off x="9661153" y="2158313"/>
              <a:ext cx="324577" cy="353678"/>
            </a:xfrm>
            <a:prstGeom prst="rect">
              <a:avLst/>
            </a:prstGeom>
            <a:noFill/>
            <a:ln>
              <a:noFill/>
            </a:ln>
          </p:spPr>
        </p:pic>
        <p:cxnSp>
          <p:nvCxnSpPr>
            <p:cNvPr id="44" name="Google Shape;237;p7">
              <a:extLst>
                <a:ext uri="{FF2B5EF4-FFF2-40B4-BE49-F238E27FC236}">
                  <a16:creationId xmlns:a16="http://schemas.microsoft.com/office/drawing/2014/main" id="{08DB2C56-67C2-A59B-6511-C88B2B38B024}"/>
                </a:ext>
              </a:extLst>
            </p:cNvPr>
            <p:cNvCxnSpPr>
              <a:cxnSpLocks/>
            </p:cNvCxnSpPr>
            <p:nvPr/>
          </p:nvCxnSpPr>
          <p:spPr>
            <a:xfrm flipV="1">
              <a:off x="9428554" y="2543175"/>
              <a:ext cx="1101334" cy="402054"/>
            </a:xfrm>
            <a:prstGeom prst="curvedConnector3">
              <a:avLst>
                <a:gd name="adj1" fmla="val 50000"/>
              </a:avLst>
            </a:prstGeom>
            <a:noFill/>
            <a:ln w="57150" cap="flat" cmpd="sng">
              <a:solidFill>
                <a:srgbClr val="833C0B"/>
              </a:solidFill>
              <a:prstDash val="solid"/>
              <a:miter lim="800000"/>
              <a:headEnd type="none" w="sm" len="sm"/>
              <a:tailEnd type="none" w="sm" len="sm"/>
            </a:ln>
          </p:spPr>
        </p:cxnSp>
        <p:pic>
          <p:nvPicPr>
            <p:cNvPr id="46" name="Google Shape;249;p7">
              <a:extLst>
                <a:ext uri="{FF2B5EF4-FFF2-40B4-BE49-F238E27FC236}">
                  <a16:creationId xmlns:a16="http://schemas.microsoft.com/office/drawing/2014/main" id="{60ADD96D-907C-76E1-2995-A16B23B46CF2}"/>
                </a:ext>
              </a:extLst>
            </p:cNvPr>
            <p:cNvPicPr preferRelativeResize="0"/>
            <p:nvPr/>
          </p:nvPicPr>
          <p:blipFill rotWithShape="1">
            <a:blip r:embed="rId6">
              <a:alphaModFix/>
            </a:blip>
            <a:srcRect/>
            <a:stretch/>
          </p:blipFill>
          <p:spPr>
            <a:xfrm>
              <a:off x="10402000" y="3274784"/>
              <a:ext cx="1113724" cy="508531"/>
            </a:xfrm>
            <a:prstGeom prst="rect">
              <a:avLst/>
            </a:prstGeom>
            <a:noFill/>
            <a:ln>
              <a:noFill/>
            </a:ln>
          </p:spPr>
        </p:pic>
        <p:pic>
          <p:nvPicPr>
            <p:cNvPr id="64" name="Google Shape;210;p5">
              <a:extLst>
                <a:ext uri="{FF2B5EF4-FFF2-40B4-BE49-F238E27FC236}">
                  <a16:creationId xmlns:a16="http://schemas.microsoft.com/office/drawing/2014/main" id="{2DC4282A-6AE2-A3F1-1F65-FA7BF80EAE78}"/>
                </a:ext>
              </a:extLst>
            </p:cNvPr>
            <p:cNvPicPr preferRelativeResize="0"/>
            <p:nvPr/>
          </p:nvPicPr>
          <p:blipFill rotWithShape="1">
            <a:blip r:embed="rId3">
              <a:alphaModFix/>
            </a:blip>
            <a:srcRect/>
            <a:stretch/>
          </p:blipFill>
          <p:spPr>
            <a:xfrm>
              <a:off x="10799339" y="2748997"/>
              <a:ext cx="297287" cy="330326"/>
            </a:xfrm>
            <a:prstGeom prst="rect">
              <a:avLst/>
            </a:prstGeom>
            <a:noFill/>
            <a:ln>
              <a:noFill/>
            </a:ln>
          </p:spPr>
        </p:pic>
      </p:grpSp>
      <p:grpSp>
        <p:nvGrpSpPr>
          <p:cNvPr id="68" name="Group 67">
            <a:extLst>
              <a:ext uri="{FF2B5EF4-FFF2-40B4-BE49-F238E27FC236}">
                <a16:creationId xmlns:a16="http://schemas.microsoft.com/office/drawing/2014/main" id="{32BED173-49C8-67D5-9EB4-EC899DDD1FA8}"/>
              </a:ext>
            </a:extLst>
          </p:cNvPr>
          <p:cNvGrpSpPr/>
          <p:nvPr/>
        </p:nvGrpSpPr>
        <p:grpSpPr>
          <a:xfrm>
            <a:off x="9511769" y="4600576"/>
            <a:ext cx="2065875" cy="1839845"/>
            <a:chOff x="8811676" y="4557713"/>
            <a:chExt cx="2065875" cy="1839845"/>
          </a:xfrm>
        </p:grpSpPr>
        <p:grpSp>
          <p:nvGrpSpPr>
            <p:cNvPr id="47" name="Group 46">
              <a:extLst>
                <a:ext uri="{FF2B5EF4-FFF2-40B4-BE49-F238E27FC236}">
                  <a16:creationId xmlns:a16="http://schemas.microsoft.com/office/drawing/2014/main" id="{ABAA5F0F-DD47-7B3B-4283-BFB5814858CE}"/>
                </a:ext>
              </a:extLst>
            </p:cNvPr>
            <p:cNvGrpSpPr/>
            <p:nvPr/>
          </p:nvGrpSpPr>
          <p:grpSpPr>
            <a:xfrm>
              <a:off x="8811676" y="4557713"/>
              <a:ext cx="1775363" cy="1839845"/>
              <a:chOff x="6085395" y="4335966"/>
              <a:chExt cx="2330310" cy="2418780"/>
            </a:xfrm>
          </p:grpSpPr>
          <p:pic>
            <p:nvPicPr>
              <p:cNvPr id="48" name="Google Shape;240;p7">
                <a:extLst>
                  <a:ext uri="{FF2B5EF4-FFF2-40B4-BE49-F238E27FC236}">
                    <a16:creationId xmlns:a16="http://schemas.microsoft.com/office/drawing/2014/main" id="{D0C692E8-BF2A-6580-CF7B-93D3857DA55B}"/>
                  </a:ext>
                </a:extLst>
              </p:cNvPr>
              <p:cNvPicPr preferRelativeResize="0"/>
              <p:nvPr/>
            </p:nvPicPr>
            <p:blipFill rotWithShape="1">
              <a:blip r:embed="rId2">
                <a:alphaModFix/>
              </a:blip>
              <a:srcRect/>
              <a:stretch/>
            </p:blipFill>
            <p:spPr>
              <a:xfrm>
                <a:off x="6723985" y="4335966"/>
                <a:ext cx="496888" cy="587375"/>
              </a:xfrm>
              <a:prstGeom prst="rect">
                <a:avLst/>
              </a:prstGeom>
              <a:noFill/>
              <a:ln>
                <a:noFill/>
              </a:ln>
            </p:spPr>
          </p:pic>
          <p:grpSp>
            <p:nvGrpSpPr>
              <p:cNvPr id="49" name="Group 48">
                <a:extLst>
                  <a:ext uri="{FF2B5EF4-FFF2-40B4-BE49-F238E27FC236}">
                    <a16:creationId xmlns:a16="http://schemas.microsoft.com/office/drawing/2014/main" id="{81A9ED00-8AAC-8180-1672-A791847BDC82}"/>
                  </a:ext>
                </a:extLst>
              </p:cNvPr>
              <p:cNvGrpSpPr/>
              <p:nvPr/>
            </p:nvGrpSpPr>
            <p:grpSpPr>
              <a:xfrm>
                <a:off x="6085395" y="4629654"/>
                <a:ext cx="2330310" cy="2125092"/>
                <a:chOff x="6085395" y="4629654"/>
                <a:chExt cx="2330310" cy="2125092"/>
              </a:xfrm>
            </p:grpSpPr>
            <p:cxnSp>
              <p:nvCxnSpPr>
                <p:cNvPr id="50" name="Google Shape;238;p7">
                  <a:extLst>
                    <a:ext uri="{FF2B5EF4-FFF2-40B4-BE49-F238E27FC236}">
                      <a16:creationId xmlns:a16="http://schemas.microsoft.com/office/drawing/2014/main" id="{3B00AE77-1398-5F7F-EEFC-F2611B82E9B8}"/>
                    </a:ext>
                  </a:extLst>
                </p:cNvPr>
                <p:cNvCxnSpPr/>
                <p:nvPr/>
              </p:nvCxnSpPr>
              <p:spPr>
                <a:xfrm flipH="1">
                  <a:off x="7195046" y="4629654"/>
                  <a:ext cx="12330" cy="2125092"/>
                </a:xfrm>
                <a:prstGeom prst="straightConnector1">
                  <a:avLst/>
                </a:prstGeom>
                <a:noFill/>
                <a:ln w="19050" cap="flat" cmpd="sng">
                  <a:solidFill>
                    <a:schemeClr val="accent1"/>
                  </a:solidFill>
                  <a:prstDash val="solid"/>
                  <a:miter lim="800000"/>
                  <a:headEnd type="none" w="sm" len="sm"/>
                  <a:tailEnd type="none" w="sm" len="sm"/>
                </a:ln>
              </p:spPr>
            </p:cxnSp>
            <p:cxnSp>
              <p:nvCxnSpPr>
                <p:cNvPr id="51" name="Google Shape;239;p7">
                  <a:extLst>
                    <a:ext uri="{FF2B5EF4-FFF2-40B4-BE49-F238E27FC236}">
                      <a16:creationId xmlns:a16="http://schemas.microsoft.com/office/drawing/2014/main" id="{C9C5C349-5783-66CE-4DD2-1B7433408615}"/>
                    </a:ext>
                  </a:extLst>
                </p:cNvPr>
                <p:cNvCxnSpPr/>
                <p:nvPr/>
              </p:nvCxnSpPr>
              <p:spPr>
                <a:xfrm>
                  <a:off x="6085395" y="5719111"/>
                  <a:ext cx="2330310" cy="0"/>
                </a:xfrm>
                <a:prstGeom prst="straightConnector1">
                  <a:avLst/>
                </a:prstGeom>
                <a:noFill/>
                <a:ln w="19050" cap="flat" cmpd="sng">
                  <a:solidFill>
                    <a:schemeClr val="accent1"/>
                  </a:solidFill>
                  <a:prstDash val="solid"/>
                  <a:miter lim="800000"/>
                  <a:headEnd type="none" w="sm" len="sm"/>
                  <a:tailEnd type="none" w="sm" len="sm"/>
                </a:ln>
              </p:spPr>
            </p:cxnSp>
            <p:cxnSp>
              <p:nvCxnSpPr>
                <p:cNvPr id="52" name="Google Shape;242;p7">
                  <a:extLst>
                    <a:ext uri="{FF2B5EF4-FFF2-40B4-BE49-F238E27FC236}">
                      <a16:creationId xmlns:a16="http://schemas.microsoft.com/office/drawing/2014/main" id="{9D74A9FF-64DF-F1B0-93CA-3EB484F59486}"/>
                    </a:ext>
                  </a:extLst>
                </p:cNvPr>
                <p:cNvCxnSpPr/>
                <p:nvPr/>
              </p:nvCxnSpPr>
              <p:spPr>
                <a:xfrm>
                  <a:off x="6556296" y="5719111"/>
                  <a:ext cx="664577" cy="0"/>
                </a:xfrm>
                <a:prstGeom prst="straightConnector1">
                  <a:avLst/>
                </a:prstGeom>
                <a:noFill/>
                <a:ln w="57150" cap="flat" cmpd="sng">
                  <a:solidFill>
                    <a:srgbClr val="843C0C"/>
                  </a:solidFill>
                  <a:prstDash val="solid"/>
                  <a:miter lim="800000"/>
                  <a:headEnd type="none" w="sm" len="sm"/>
                  <a:tailEnd type="none" w="sm" len="sm"/>
                </a:ln>
              </p:spPr>
            </p:cxnSp>
            <p:cxnSp>
              <p:nvCxnSpPr>
                <p:cNvPr id="53" name="Google Shape;243;p7">
                  <a:extLst>
                    <a:ext uri="{FF2B5EF4-FFF2-40B4-BE49-F238E27FC236}">
                      <a16:creationId xmlns:a16="http://schemas.microsoft.com/office/drawing/2014/main" id="{49B3C671-DAE9-B890-F720-7670CEFFD12F}"/>
                    </a:ext>
                  </a:extLst>
                </p:cNvPr>
                <p:cNvCxnSpPr/>
                <p:nvPr/>
              </p:nvCxnSpPr>
              <p:spPr>
                <a:xfrm rot="10800000" flipH="1">
                  <a:off x="7195046" y="4854249"/>
                  <a:ext cx="873189" cy="864862"/>
                </a:xfrm>
                <a:prstGeom prst="straightConnector1">
                  <a:avLst/>
                </a:prstGeom>
                <a:noFill/>
                <a:ln w="57150" cap="flat" cmpd="sng">
                  <a:solidFill>
                    <a:srgbClr val="843C0C"/>
                  </a:solidFill>
                  <a:prstDash val="solid"/>
                  <a:miter lim="800000"/>
                  <a:headEnd type="none" w="sm" len="sm"/>
                  <a:tailEnd type="none" w="sm" len="sm"/>
                </a:ln>
              </p:spPr>
            </p:cxnSp>
          </p:grpSp>
        </p:grpSp>
        <p:pic>
          <p:nvPicPr>
            <p:cNvPr id="65" name="Google Shape;210;p5">
              <a:extLst>
                <a:ext uri="{FF2B5EF4-FFF2-40B4-BE49-F238E27FC236}">
                  <a16:creationId xmlns:a16="http://schemas.microsoft.com/office/drawing/2014/main" id="{9186D63E-9932-11BE-88FA-2CE2E7E16991}"/>
                </a:ext>
              </a:extLst>
            </p:cNvPr>
            <p:cNvPicPr preferRelativeResize="0"/>
            <p:nvPr/>
          </p:nvPicPr>
          <p:blipFill rotWithShape="1">
            <a:blip r:embed="rId3">
              <a:alphaModFix/>
            </a:blip>
            <a:srcRect/>
            <a:stretch/>
          </p:blipFill>
          <p:spPr>
            <a:xfrm>
              <a:off x="10580264" y="5415997"/>
              <a:ext cx="297287" cy="330326"/>
            </a:xfrm>
            <a:prstGeom prst="rect">
              <a:avLst/>
            </a:prstGeom>
            <a:noFill/>
            <a:ln>
              <a:noFill/>
            </a:ln>
          </p:spPr>
        </p:pic>
      </p:grpSp>
      <p:sp>
        <p:nvSpPr>
          <p:cNvPr id="70" name="TextBox 69">
            <a:extLst>
              <a:ext uri="{FF2B5EF4-FFF2-40B4-BE49-F238E27FC236}">
                <a16:creationId xmlns:a16="http://schemas.microsoft.com/office/drawing/2014/main" id="{F613143E-D5C8-8BEB-E725-671AB1A960A7}"/>
              </a:ext>
            </a:extLst>
          </p:cNvPr>
          <p:cNvSpPr txBox="1"/>
          <p:nvPr/>
        </p:nvSpPr>
        <p:spPr>
          <a:xfrm>
            <a:off x="7615238" y="1128713"/>
            <a:ext cx="1136914" cy="646331"/>
          </a:xfrm>
          <a:prstGeom prst="rect">
            <a:avLst/>
          </a:prstGeom>
          <a:noFill/>
        </p:spPr>
        <p:txBody>
          <a:bodyPr wrap="none" rtlCol="0">
            <a:spAutoFit/>
          </a:bodyPr>
          <a:lstStyle/>
          <a:p>
            <a:pPr algn="ctr"/>
            <a:r>
              <a:rPr lang="en-CH" dirty="0"/>
              <a:t>Hard </a:t>
            </a:r>
          </a:p>
          <a:p>
            <a:pPr algn="ctr"/>
            <a:r>
              <a:rPr lang="en-CH" dirty="0"/>
              <a:t>threshold</a:t>
            </a:r>
          </a:p>
        </p:txBody>
      </p:sp>
      <p:sp>
        <p:nvSpPr>
          <p:cNvPr id="71" name="TextBox 70">
            <a:extLst>
              <a:ext uri="{FF2B5EF4-FFF2-40B4-BE49-F238E27FC236}">
                <a16:creationId xmlns:a16="http://schemas.microsoft.com/office/drawing/2014/main" id="{80C0EDD5-8477-9E07-52CC-F21B4CCFFDD6}"/>
              </a:ext>
            </a:extLst>
          </p:cNvPr>
          <p:cNvSpPr txBox="1"/>
          <p:nvPr/>
        </p:nvSpPr>
        <p:spPr>
          <a:xfrm>
            <a:off x="7610476" y="2838451"/>
            <a:ext cx="1136914" cy="646331"/>
          </a:xfrm>
          <a:prstGeom prst="rect">
            <a:avLst/>
          </a:prstGeom>
          <a:noFill/>
        </p:spPr>
        <p:txBody>
          <a:bodyPr wrap="none" rtlCol="0">
            <a:spAutoFit/>
          </a:bodyPr>
          <a:lstStyle/>
          <a:p>
            <a:pPr algn="ctr"/>
            <a:r>
              <a:rPr lang="en-CH" dirty="0"/>
              <a:t>Soft</a:t>
            </a:r>
          </a:p>
          <a:p>
            <a:pPr algn="ctr"/>
            <a:r>
              <a:rPr lang="en-CH" dirty="0"/>
              <a:t>threshold</a:t>
            </a:r>
          </a:p>
        </p:txBody>
      </p:sp>
      <p:sp>
        <p:nvSpPr>
          <p:cNvPr id="72" name="TextBox 71">
            <a:extLst>
              <a:ext uri="{FF2B5EF4-FFF2-40B4-BE49-F238E27FC236}">
                <a16:creationId xmlns:a16="http://schemas.microsoft.com/office/drawing/2014/main" id="{E9EF250A-B42D-F73C-A09B-230F39CCCE57}"/>
              </a:ext>
            </a:extLst>
          </p:cNvPr>
          <p:cNvSpPr txBox="1"/>
          <p:nvPr/>
        </p:nvSpPr>
        <p:spPr>
          <a:xfrm>
            <a:off x="7489296" y="5119689"/>
            <a:ext cx="1226874" cy="1200329"/>
          </a:xfrm>
          <a:prstGeom prst="rect">
            <a:avLst/>
          </a:prstGeom>
          <a:noFill/>
        </p:spPr>
        <p:txBody>
          <a:bodyPr wrap="none" rtlCol="0">
            <a:spAutoFit/>
          </a:bodyPr>
          <a:lstStyle/>
          <a:p>
            <a:pPr algn="ctr"/>
            <a:r>
              <a:rPr lang="en-CH" dirty="0"/>
              <a:t>ReLu</a:t>
            </a:r>
          </a:p>
          <a:p>
            <a:pPr algn="ctr"/>
            <a:r>
              <a:rPr lang="en-CH" b="1" dirty="0"/>
              <a:t>Re</a:t>
            </a:r>
            <a:r>
              <a:rPr lang="en-CH" dirty="0"/>
              <a:t>ctifying </a:t>
            </a:r>
          </a:p>
          <a:p>
            <a:pPr algn="ctr"/>
            <a:r>
              <a:rPr lang="en-CH" b="1" dirty="0"/>
              <a:t>L</a:t>
            </a:r>
            <a:r>
              <a:rPr lang="en-CH" dirty="0"/>
              <a:t>inear </a:t>
            </a:r>
          </a:p>
          <a:p>
            <a:pPr algn="ctr"/>
            <a:r>
              <a:rPr lang="en-CH" b="1" dirty="0"/>
              <a:t>U</a:t>
            </a:r>
            <a:r>
              <a:rPr lang="en-CH" dirty="0"/>
              <a:t>nit</a:t>
            </a:r>
          </a:p>
        </p:txBody>
      </p:sp>
      <p:pic>
        <p:nvPicPr>
          <p:cNvPr id="79" name="Picture 78">
            <a:extLst>
              <a:ext uri="{FF2B5EF4-FFF2-40B4-BE49-F238E27FC236}">
                <a16:creationId xmlns:a16="http://schemas.microsoft.com/office/drawing/2014/main" id="{CBFD8A22-46C9-7F91-1B02-ABC040BDF374}"/>
              </a:ext>
            </a:extLst>
          </p:cNvPr>
          <p:cNvPicPr>
            <a:picLocks noChangeAspect="1"/>
          </p:cNvPicPr>
          <p:nvPr/>
        </p:nvPicPr>
        <p:blipFill>
          <a:blip r:embed="rId7"/>
          <a:stretch>
            <a:fillRect/>
          </a:stretch>
        </p:blipFill>
        <p:spPr>
          <a:xfrm>
            <a:off x="336550" y="714375"/>
            <a:ext cx="5078413" cy="3175345"/>
          </a:xfrm>
          <a:prstGeom prst="rect">
            <a:avLst/>
          </a:prstGeom>
        </p:spPr>
      </p:pic>
      <p:grpSp>
        <p:nvGrpSpPr>
          <p:cNvPr id="105" name="Group 104">
            <a:extLst>
              <a:ext uri="{FF2B5EF4-FFF2-40B4-BE49-F238E27FC236}">
                <a16:creationId xmlns:a16="http://schemas.microsoft.com/office/drawing/2014/main" id="{1D25558D-779C-B138-6228-996D674E96E9}"/>
              </a:ext>
            </a:extLst>
          </p:cNvPr>
          <p:cNvGrpSpPr/>
          <p:nvPr/>
        </p:nvGrpSpPr>
        <p:grpSpPr>
          <a:xfrm>
            <a:off x="3857624" y="4418013"/>
            <a:ext cx="1638302" cy="1166812"/>
            <a:chOff x="3857624" y="4360863"/>
            <a:chExt cx="1638302" cy="1166812"/>
          </a:xfrm>
        </p:grpSpPr>
        <p:pic>
          <p:nvPicPr>
            <p:cNvPr id="84" name="Picture 83">
              <a:extLst>
                <a:ext uri="{FF2B5EF4-FFF2-40B4-BE49-F238E27FC236}">
                  <a16:creationId xmlns:a16="http://schemas.microsoft.com/office/drawing/2014/main" id="{6E255590-C6A5-F54D-A8ED-DD33D0348D9F}"/>
                </a:ext>
              </a:extLst>
            </p:cNvPr>
            <p:cNvPicPr>
              <a:picLocks noChangeAspect="1"/>
            </p:cNvPicPr>
            <p:nvPr/>
          </p:nvPicPr>
          <p:blipFill>
            <a:blip r:embed="rId8"/>
            <a:stretch>
              <a:fillRect/>
            </a:stretch>
          </p:blipFill>
          <p:spPr>
            <a:xfrm>
              <a:off x="5010150" y="4860927"/>
              <a:ext cx="342900" cy="622300"/>
            </a:xfrm>
            <a:prstGeom prst="rect">
              <a:avLst/>
            </a:prstGeom>
          </p:spPr>
        </p:pic>
        <p:pic>
          <p:nvPicPr>
            <p:cNvPr id="86" name="Picture 85">
              <a:extLst>
                <a:ext uri="{FF2B5EF4-FFF2-40B4-BE49-F238E27FC236}">
                  <a16:creationId xmlns:a16="http://schemas.microsoft.com/office/drawing/2014/main" id="{8B456C95-C02E-6A16-D210-38DEC6D68EBF}"/>
                </a:ext>
              </a:extLst>
            </p:cNvPr>
            <p:cNvPicPr>
              <a:picLocks noChangeAspect="1"/>
            </p:cNvPicPr>
            <p:nvPr/>
          </p:nvPicPr>
          <p:blipFill>
            <a:blip r:embed="rId9"/>
            <a:stretch>
              <a:fillRect/>
            </a:stretch>
          </p:blipFill>
          <p:spPr>
            <a:xfrm>
              <a:off x="4576763" y="4816475"/>
              <a:ext cx="381000" cy="711200"/>
            </a:xfrm>
            <a:prstGeom prst="rect">
              <a:avLst/>
            </a:prstGeom>
          </p:spPr>
        </p:pic>
        <p:pic>
          <p:nvPicPr>
            <p:cNvPr id="88" name="Picture 87">
              <a:extLst>
                <a:ext uri="{FF2B5EF4-FFF2-40B4-BE49-F238E27FC236}">
                  <a16:creationId xmlns:a16="http://schemas.microsoft.com/office/drawing/2014/main" id="{02FCDFC8-8839-33C3-3DE4-78F3E85B1EDA}"/>
                </a:ext>
              </a:extLst>
            </p:cNvPr>
            <p:cNvPicPr>
              <a:picLocks noChangeAspect="1"/>
            </p:cNvPicPr>
            <p:nvPr/>
          </p:nvPicPr>
          <p:blipFill>
            <a:blip r:embed="rId10"/>
            <a:stretch>
              <a:fillRect/>
            </a:stretch>
          </p:blipFill>
          <p:spPr>
            <a:xfrm>
              <a:off x="4515158" y="4360863"/>
              <a:ext cx="980768" cy="482600"/>
            </a:xfrm>
            <a:prstGeom prst="rect">
              <a:avLst/>
            </a:prstGeom>
          </p:spPr>
        </p:pic>
        <p:pic>
          <p:nvPicPr>
            <p:cNvPr id="90" name="Picture 89">
              <a:extLst>
                <a:ext uri="{FF2B5EF4-FFF2-40B4-BE49-F238E27FC236}">
                  <a16:creationId xmlns:a16="http://schemas.microsoft.com/office/drawing/2014/main" id="{01791F8D-9F2D-299A-D4BE-BB8C72EED43B}"/>
                </a:ext>
              </a:extLst>
            </p:cNvPr>
            <p:cNvPicPr>
              <a:picLocks noChangeAspect="1"/>
            </p:cNvPicPr>
            <p:nvPr/>
          </p:nvPicPr>
          <p:blipFill>
            <a:blip r:embed="rId11"/>
            <a:stretch>
              <a:fillRect/>
            </a:stretch>
          </p:blipFill>
          <p:spPr>
            <a:xfrm>
              <a:off x="3857624" y="4486275"/>
              <a:ext cx="428625" cy="758832"/>
            </a:xfrm>
            <a:prstGeom prst="rect">
              <a:avLst/>
            </a:prstGeom>
          </p:spPr>
        </p:pic>
        <p:pic>
          <p:nvPicPr>
            <p:cNvPr id="94" name="Picture 93">
              <a:extLst>
                <a:ext uri="{FF2B5EF4-FFF2-40B4-BE49-F238E27FC236}">
                  <a16:creationId xmlns:a16="http://schemas.microsoft.com/office/drawing/2014/main" id="{455D1A9E-54BB-86A8-3297-8FEA8CF3E22C}"/>
                </a:ext>
              </a:extLst>
            </p:cNvPr>
            <p:cNvPicPr>
              <a:picLocks noChangeAspect="1"/>
            </p:cNvPicPr>
            <p:nvPr/>
          </p:nvPicPr>
          <p:blipFill>
            <a:blip r:embed="rId12"/>
            <a:stretch>
              <a:fillRect/>
            </a:stretch>
          </p:blipFill>
          <p:spPr>
            <a:xfrm>
              <a:off x="4306884" y="4618046"/>
              <a:ext cx="177800" cy="393700"/>
            </a:xfrm>
            <a:prstGeom prst="rect">
              <a:avLst/>
            </a:prstGeom>
          </p:spPr>
        </p:pic>
        <p:cxnSp>
          <p:nvCxnSpPr>
            <p:cNvPr id="96" name="Straight Connector 95">
              <a:extLst>
                <a:ext uri="{FF2B5EF4-FFF2-40B4-BE49-F238E27FC236}">
                  <a16:creationId xmlns:a16="http://schemas.microsoft.com/office/drawing/2014/main" id="{3CC2AD4D-114E-971D-D6A7-67793AE10DF7}"/>
                </a:ext>
              </a:extLst>
            </p:cNvPr>
            <p:cNvCxnSpPr>
              <a:cxnSpLocks/>
            </p:cNvCxnSpPr>
            <p:nvPr/>
          </p:nvCxnSpPr>
          <p:spPr>
            <a:xfrm flipH="1">
              <a:off x="4657725" y="4857750"/>
              <a:ext cx="6572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F2C7C45-B027-8AC0-9715-09C9CF4049A4}"/>
                </a:ext>
              </a:extLst>
            </p:cNvPr>
            <p:cNvCxnSpPr>
              <a:cxnSpLocks/>
            </p:cNvCxnSpPr>
            <p:nvPr/>
          </p:nvCxnSpPr>
          <p:spPr>
            <a:xfrm flipH="1">
              <a:off x="4241271" y="4694767"/>
              <a:ext cx="51329" cy="47096"/>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4061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2419</Words>
  <Application>Microsoft Macintosh PowerPoint</Application>
  <PresentationFormat>Widescreen</PresentationFormat>
  <Paragraphs>566</Paragraphs>
  <Slides>38</Slides>
  <Notes>12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8" baseType="lpstr">
      <vt:lpstr>Aptos</vt:lpstr>
      <vt:lpstr>Aptos Display</vt:lpstr>
      <vt:lpstr>Arial</vt:lpstr>
      <vt:lpstr>Calibri</vt:lpstr>
      <vt:lpstr>Century Gothic</vt:lpstr>
      <vt:lpstr>Consolas</vt:lpstr>
      <vt:lpstr>Times New Roman</vt:lpstr>
      <vt:lpstr>Office Theme</vt:lpstr>
      <vt:lpstr>1_Office Theme</vt:lpstr>
      <vt:lpstr>Equation</vt:lpstr>
      <vt:lpstr>PowerPoint Presentation</vt:lpstr>
      <vt:lpstr>Grades and Student Feedback</vt:lpstr>
      <vt:lpstr>Grades so far</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vt:lpstr>
      <vt:lpstr>Two layer network</vt:lpstr>
      <vt:lpstr>Error Back Propagation</vt:lpstr>
      <vt:lpstr>PowerPoint Presentation</vt:lpstr>
      <vt:lpstr>Convolution and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Gradient-based Localization</vt:lpstr>
      <vt:lpstr>PowerPoint Presentation</vt:lpstr>
      <vt:lpstr>Imaging through multimode fibers Speckle classification</vt:lpstr>
      <vt:lpstr>U-Net type convolutional neural network (CNN)</vt:lpstr>
      <vt:lpstr>PowerPoint Presentation</vt:lpstr>
      <vt:lpstr>Exercise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Demetri Psaltis</dc:creator>
  <cp:keywords/>
  <dc:description/>
  <cp:lastModifiedBy>Demetri Psaltis</cp:lastModifiedBy>
  <cp:revision>30</cp:revision>
  <dcterms:created xsi:type="dcterms:W3CDTF">2025-03-22T07:04:00Z</dcterms:created>
  <dcterms:modified xsi:type="dcterms:W3CDTF">2025-03-27T14:48:44Z</dcterms:modified>
  <cp:category/>
</cp:coreProperties>
</file>