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533" r:id="rId4"/>
    <p:sldId id="257" r:id="rId5"/>
    <p:sldId id="536" r:id="rId6"/>
    <p:sldId id="270" r:id="rId7"/>
    <p:sldId id="540" r:id="rId8"/>
    <p:sldId id="541" r:id="rId9"/>
    <p:sldId id="542" r:id="rId10"/>
    <p:sldId id="308" r:id="rId11"/>
    <p:sldId id="274" r:id="rId12"/>
    <p:sldId id="408" r:id="rId13"/>
    <p:sldId id="410" r:id="rId14"/>
    <p:sldId id="275" r:id="rId15"/>
    <p:sldId id="276" r:id="rId16"/>
    <p:sldId id="281" r:id="rId17"/>
    <p:sldId id="282" r:id="rId18"/>
    <p:sldId id="287" r:id="rId19"/>
    <p:sldId id="286" r:id="rId20"/>
    <p:sldId id="278" r:id="rId21"/>
    <p:sldId id="285" r:id="rId22"/>
    <p:sldId id="291" r:id="rId23"/>
    <p:sldId id="306" r:id="rId24"/>
    <p:sldId id="273" r:id="rId25"/>
    <p:sldId id="538" r:id="rId26"/>
    <p:sldId id="537" r:id="rId27"/>
    <p:sldId id="409" r:id="rId28"/>
    <p:sldId id="292" r:id="rId29"/>
    <p:sldId id="293" r:id="rId30"/>
    <p:sldId id="294" r:id="rId31"/>
    <p:sldId id="299" r:id="rId32"/>
    <p:sldId id="290" r:id="rId33"/>
    <p:sldId id="539" r:id="rId3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1362"/>
  </p:normalViewPr>
  <p:slideViewPr>
    <p:cSldViewPr snapToGrid="0">
      <p:cViewPr varScale="1">
        <p:scale>
          <a:sx n="108" d="100"/>
          <a:sy n="108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0408F-EF3D-D540-A899-3ED7A0F76EF2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9ADFE-BC67-3C40-B6BD-2B367A788B4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72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132B-D529-B84D-AC92-37E5F7B8DA86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502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E25C8-7AFE-9646-BA3C-9504B5728A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9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E25C8-7AFE-9646-BA3C-9504B5728A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9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E25C8-7AFE-9646-BA3C-9504B5728A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40CF-6E10-B7E7-6ADD-2A0FF719D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304D5-EBC3-3C8A-C18F-7BBA3B8D2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72FCE-9939-F4C0-7F8A-BE3581D3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ABDD-BD71-1157-1225-08E1724A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FE34F-A042-B5A9-8AA9-8E5A5854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3135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DC93-3B38-2BFC-FEF3-2DD28F90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7B131-3D75-03BB-CA34-7AF640BF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2006D-A253-EBC6-7AD2-E11F778B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B290F-ECEE-713A-7C23-35A8A6FF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FE63A-159D-D343-E53D-02D1E3BA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0820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61063-5A75-49D8-E4E0-EF013D7D0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78CC51-DD9A-BE84-65F5-125E7A071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FEBCD-C645-8B23-2A2A-B7D33F06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C42D2-DEFC-FCA2-E9D0-0D32B191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3A8EC-84B1-F2D3-8750-007AABE0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1039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2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45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51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0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64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7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1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3F72-CC64-2F12-B593-B8EFFB1E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4EEEC-775B-685D-205C-6E0BCEAA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13748-DB6D-3358-EE7A-A4039106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33809-9735-FE1E-52D9-3F777AB9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0C934-15C0-B819-30C7-007F41B9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78130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2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2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4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90DA-A846-1883-44E2-913B46CD4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676D6-821A-E94F-5A0A-0223F7119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6BB82-CE25-B496-26B6-01DCFA84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1E233-6ECF-A437-E34E-021C28AB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1084-78F3-6598-DF58-9F36F0A2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2307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2B9B-55B0-5889-4167-55882B06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63CD5-1C70-A906-505D-DD04F6E9C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426F1-25D6-8D1A-26F1-CD0DABA54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64835-0EF9-47A5-F900-CD1F5DFB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C2FDE-7A49-16C8-3052-F54CD369C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1BA8C-73A4-9DC0-3306-32B036176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055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E495-1939-B814-7307-B3098892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89AFD-464E-CEFC-8545-6B10C6A5B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F7E26-849F-C2BB-2E02-B0CA22E9B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98605-8F75-796E-56B0-6A226C74D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91485-D67E-77FC-4618-9CC9E8B73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AB1537-D373-4CD2-3F7E-5CF7AB08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092E7-8D25-0CA0-A49A-1E4823B8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CB2C92-BA6F-896F-AD0A-43D8E054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7129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7F177-ECED-9851-C166-9404EDAA6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6F403-2E62-2434-8ED8-5E6B5896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A889F-D187-D709-83FA-6CDA7C2C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DFC8A-59EF-147D-C076-8F5F0F12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8624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BB647-649F-6FE8-4092-94190AF78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E832A-C74B-E09D-E56B-41A9BAD2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F7FA8-DD19-6623-E368-48EF5176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6075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72EE-2AF7-A041-B74A-814111FB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F60A5-F29B-6174-D2BC-73EFF20B4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8990D-024C-39C2-E7E2-D6598DBCF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5AC89-15D1-33F1-ACC0-7606FC32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8EBEC-B458-89AD-1ED1-6E745FAD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3F097-126B-B19A-16C5-48E314E2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8913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B4AC-8D54-E1A0-AE01-48624B79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A7C889-1335-29DE-62EC-EDCFEEC57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3D81C-890D-6BCA-1EE0-509C493A2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4F290-1943-47F8-91F7-006639CA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82B28-AE80-CCB3-1B7B-31536992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33FD5-FA00-849E-F315-8A82CBC6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100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4F19B-F446-9177-CC6F-16758562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42F8C-924A-EDE0-2E55-E02E84850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21C10-0302-345C-6155-26D4C86571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38C8CE-3003-5448-8BE0-1EC64D19B4EF}" type="datetimeFigureOut">
              <a:rPr lang="en-CH" smtClean="0"/>
              <a:t>21.03.2025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978B5-95F8-08D4-6840-4BCB08331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DF649-AC87-EA92-83D9-25C331EEF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1FCA20-7F9B-2047-A787-4782845A5B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604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020B9-F1B4-884F-9D0F-5A7DB8B1EF40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422E-5825-4F41-8340-684D16F76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3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p4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video" Target="../media/media3.mp4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1.mp4"/><Relationship Id="rId7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8.png"/><Relationship Id="rId4" Type="http://schemas.openxmlformats.org/officeDocument/2006/relationships/video" Target="../media/media1.mp4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6.mp4"/><Relationship Id="rId7" Type="http://schemas.openxmlformats.org/officeDocument/2006/relationships/image" Target="../media/image40.png"/><Relationship Id="rId12" Type="http://schemas.openxmlformats.org/officeDocument/2006/relationships/image" Target="../media/image5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5.png"/><Relationship Id="rId4" Type="http://schemas.openxmlformats.org/officeDocument/2006/relationships/video" Target="../media/media6.mp4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75F8-5A49-771F-9680-D9398C8A08F5}"/>
              </a:ext>
            </a:extLst>
          </p:cNvPr>
          <p:cNvSpPr txBox="1"/>
          <p:nvPr/>
        </p:nvSpPr>
        <p:spPr>
          <a:xfrm>
            <a:off x="3048953" y="2967335"/>
            <a:ext cx="6097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2800" dirty="0">
                <a:solidFill>
                  <a:srgbClr val="0070C0"/>
                </a:solidFill>
              </a:rPr>
              <a:t>Computational Optical Imaging</a:t>
            </a:r>
          </a:p>
          <a:p>
            <a:pPr algn="ctr">
              <a:buFont typeface="Arial" charset="0"/>
              <a:buNone/>
              <a:defRPr/>
            </a:pPr>
            <a:r>
              <a:rPr lang="en-US" sz="2800" dirty="0"/>
              <a:t>Lecture 5</a:t>
            </a:r>
          </a:p>
          <a:p>
            <a:pPr algn="ctr">
              <a:buFont typeface="Arial" charset="0"/>
              <a:buNone/>
              <a:defRPr/>
            </a:pPr>
            <a:r>
              <a:rPr lang="en-US" sz="2800" dirty="0"/>
              <a:t>Interference and coherence</a:t>
            </a:r>
          </a:p>
        </p:txBody>
      </p:sp>
    </p:spTree>
    <p:extLst>
      <p:ext uri="{BB962C8B-B14F-4D97-AF65-F5344CB8AC3E}">
        <p14:creationId xmlns:p14="http://schemas.microsoft.com/office/powerpoint/2010/main" val="72015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70939-64CD-5C45-B37D-3900114135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0" name="TextBox 3"/>
          <p:cNvSpPr txBox="1">
            <a:spLocks noChangeArrowheads="1"/>
          </p:cNvSpPr>
          <p:nvPr/>
        </p:nvSpPr>
        <p:spPr bwMode="auto">
          <a:xfrm>
            <a:off x="5285631" y="3074045"/>
            <a:ext cx="129832" cy="43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defTabSz="64291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222211" name="Picture 4" descr="Screen Shot 2017-10-07 at 19.4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7" y="1302620"/>
            <a:ext cx="9252371" cy="391415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0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AA52B-BA72-83F2-D289-FAF01BE1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435" y="463242"/>
            <a:ext cx="7772400" cy="52422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3EDE0-EB8E-2086-0102-B5FC90B2783A}"/>
              </a:ext>
            </a:extLst>
          </p:cNvPr>
          <p:cNvSpPr txBox="1"/>
          <p:nvPr/>
        </p:nvSpPr>
        <p:spPr>
          <a:xfrm>
            <a:off x="6068568" y="24871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074F31-99C4-4624-87F3-44D7915ABB6D}"/>
              </a:ext>
            </a:extLst>
          </p:cNvPr>
          <p:cNvSpPr/>
          <p:nvPr/>
        </p:nvSpPr>
        <p:spPr>
          <a:xfrm>
            <a:off x="8958072" y="2651760"/>
            <a:ext cx="128016" cy="1645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FB244-CFEB-182D-AA8D-81AA57936AF0}"/>
              </a:ext>
            </a:extLst>
          </p:cNvPr>
          <p:cNvSpPr txBox="1"/>
          <p:nvPr/>
        </p:nvSpPr>
        <p:spPr>
          <a:xfrm>
            <a:off x="8872728" y="255498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010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AA52B-BA72-83F2-D289-FAF01BE1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79" y="481530"/>
            <a:ext cx="7772400" cy="5242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AF046-5A2C-DF61-4A51-CE28482B6FBA}"/>
              </a:ext>
            </a:extLst>
          </p:cNvPr>
          <p:cNvSpPr txBox="1"/>
          <p:nvPr/>
        </p:nvSpPr>
        <p:spPr>
          <a:xfrm>
            <a:off x="6068568" y="24871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4128C1-B1D5-4B04-7AAD-B843A4423297}"/>
              </a:ext>
            </a:extLst>
          </p:cNvPr>
          <p:cNvSpPr/>
          <p:nvPr/>
        </p:nvSpPr>
        <p:spPr>
          <a:xfrm>
            <a:off x="8958072" y="2651760"/>
            <a:ext cx="128016" cy="1645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FDB6B8-FDF7-225D-7BAA-C644724D9759}"/>
              </a:ext>
            </a:extLst>
          </p:cNvPr>
          <p:cNvCxnSpPr/>
          <p:nvPr/>
        </p:nvCxnSpPr>
        <p:spPr>
          <a:xfrm flipH="1">
            <a:off x="8290560" y="2137410"/>
            <a:ext cx="1108710" cy="12915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7C2973-5F2B-6899-79A9-11CFD4AE6CFB}"/>
              </a:ext>
            </a:extLst>
          </p:cNvPr>
          <p:cNvSpPr txBox="1"/>
          <p:nvPr/>
        </p:nvSpPr>
        <p:spPr>
          <a:xfrm>
            <a:off x="8872728" y="258927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736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811057" y="1811409"/>
          <a:ext cx="8856945" cy="2616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02200" imgH="1447800" progId="Equation.DSMT4">
                  <p:embed/>
                </p:oleObj>
              </mc:Choice>
              <mc:Fallback>
                <p:oleObj name="Equation" r:id="rId2" imgW="4902200" imgH="14478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1057" y="1811409"/>
                        <a:ext cx="8856945" cy="2616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26845" y="537191"/>
            <a:ext cx="4164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Interferometry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406968" y="3933491"/>
            <a:ext cx="2028017" cy="49433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29621" y="5183764"/>
            <a:ext cx="276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Interference fringes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406968" y="4468797"/>
            <a:ext cx="430185" cy="755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76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353" y="2502468"/>
            <a:ext cx="3294176" cy="4150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5614" y="368200"/>
            <a:ext cx="3552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Soap Bubbles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772" y="1644852"/>
            <a:ext cx="4691194" cy="29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6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0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Michelson Interferometer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552682" y="1267073"/>
            <a:ext cx="7186634" cy="5396516"/>
            <a:chOff x="1028681" y="1267073"/>
            <a:chExt cx="7186634" cy="5396516"/>
          </a:xfrm>
        </p:grpSpPr>
        <p:grpSp>
          <p:nvGrpSpPr>
            <p:cNvPr id="26" name="Group 25"/>
            <p:cNvGrpSpPr/>
            <p:nvPr/>
          </p:nvGrpSpPr>
          <p:grpSpPr>
            <a:xfrm>
              <a:off x="1992923" y="1617193"/>
              <a:ext cx="4910005" cy="4861207"/>
              <a:chOff x="1992923" y="1883524"/>
              <a:chExt cx="4910005" cy="4861207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653692" y="3821763"/>
                <a:ext cx="1230923" cy="10941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H="1">
                <a:off x="3653693" y="3821765"/>
                <a:ext cx="1230922" cy="10941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1992923" y="4329763"/>
                <a:ext cx="1230923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5134708" y="4267240"/>
                <a:ext cx="1230923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5134708" y="4536871"/>
                <a:ext cx="1230923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 rot="5400000">
                <a:off x="3684950" y="2837030"/>
                <a:ext cx="1230923" cy="269631"/>
                <a:chOff x="3509108" y="2239107"/>
                <a:chExt cx="1230923" cy="269631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3509108" y="2239107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509108" y="2508738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Rectangle 19"/>
              <p:cNvSpPr/>
              <p:nvPr/>
            </p:nvSpPr>
            <p:spPr>
              <a:xfrm>
                <a:off x="3614613" y="1883524"/>
                <a:ext cx="1363788" cy="25786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9FA61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5400000">
                <a:off x="6092103" y="4255488"/>
                <a:ext cx="1363788" cy="257862"/>
              </a:xfrm>
              <a:prstGeom prst="rect">
                <a:avLst/>
              </a:prstGeom>
              <a:solidFill>
                <a:srgbClr val="8EB4E3"/>
              </a:solidFill>
              <a:ln>
                <a:solidFill>
                  <a:srgbClr val="FCD20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 rot="5400000">
                <a:off x="3684950" y="5656422"/>
                <a:ext cx="1230923" cy="269631"/>
                <a:chOff x="3509108" y="2239107"/>
                <a:chExt cx="1230923" cy="269631"/>
              </a:xfrm>
            </p:grpSpPr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3509108" y="2239107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509108" y="2508738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Rectangle 24"/>
              <p:cNvSpPr/>
              <p:nvPr/>
            </p:nvSpPr>
            <p:spPr>
              <a:xfrm>
                <a:off x="3614613" y="6486869"/>
                <a:ext cx="1363788" cy="257862"/>
              </a:xfrm>
              <a:prstGeom prst="rect">
                <a:avLst/>
              </a:prstGeom>
              <a:solidFill>
                <a:srgbClr val="FBCB0B"/>
              </a:solidFill>
              <a:ln>
                <a:solidFill>
                  <a:srgbClr val="FCD20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571925" y="1267073"/>
              <a:ext cx="1138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Mirror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76336" y="3293822"/>
              <a:ext cx="113897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Mirror</a:t>
              </a:r>
            </a:p>
            <a:p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71925" y="6140369"/>
              <a:ext cx="1545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Detector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28681" y="3214668"/>
              <a:ext cx="2036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Illumination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56186" y="4909445"/>
              <a:ext cx="1517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splitter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4629614" y="4649586"/>
              <a:ext cx="255001" cy="2598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18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Temporal (longitudinal) coherence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52575" y="1812925"/>
          <a:ext cx="8866188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97300" imgH="609600" progId="Equation.DSMT4">
                  <p:embed/>
                </p:oleObj>
              </mc:Choice>
              <mc:Fallback>
                <p:oleObj name="Equation" r:id="rId2" imgW="3797300" imgH="609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52575" y="1812925"/>
                        <a:ext cx="8866188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2813539" y="4865077"/>
            <a:ext cx="53926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21078" y="4747846"/>
            <a:ext cx="34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sp>
        <p:nvSpPr>
          <p:cNvPr id="11" name="Oval 10"/>
          <p:cNvSpPr/>
          <p:nvPr/>
        </p:nvSpPr>
        <p:spPr>
          <a:xfrm>
            <a:off x="4064001" y="4806464"/>
            <a:ext cx="214923" cy="1758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85146" y="4802559"/>
            <a:ext cx="214923" cy="1758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80335" y="5189621"/>
            <a:ext cx="699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a(t)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76998" y="5201550"/>
            <a:ext cx="96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a(t-</a:t>
            </a:r>
            <a:r>
              <a:rPr lang="el-GR" sz="2800" i="1" dirty="0"/>
              <a:t>τ</a:t>
            </a:r>
            <a:r>
              <a:rPr lang="en-US" sz="2800" i="1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0349" y="3852186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Δ</a:t>
            </a:r>
            <a:r>
              <a:rPr lang="en-US" sz="2800" dirty="0"/>
              <a:t>z</a:t>
            </a:r>
            <a:r>
              <a:rPr lang="el-GR" sz="2800" dirty="0"/>
              <a:t>= </a:t>
            </a:r>
            <a:r>
              <a:rPr lang="en-US" sz="2800" dirty="0"/>
              <a:t>v </a:t>
            </a:r>
            <a:r>
              <a:rPr lang="el-GR" sz="2800" dirty="0"/>
              <a:t>τ   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064000" y="4375406"/>
            <a:ext cx="253606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072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Michelson’s apparatus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5" y="1604258"/>
            <a:ext cx="3865098" cy="25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341" y="1992435"/>
            <a:ext cx="3035935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16" y="4544646"/>
            <a:ext cx="3188676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940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Michelson-Morley experiment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23" y="1601664"/>
            <a:ext cx="6311363" cy="472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58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1416"/>
            <a:ext cx="7380288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2201215" y="228600"/>
            <a:ext cx="7769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</a:rPr>
              <a:t>Young’s double slit interferometer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80600" y="6515100"/>
            <a:ext cx="787400" cy="342900"/>
          </a:xfrm>
        </p:spPr>
        <p:txBody>
          <a:bodyPr/>
          <a:lstStyle/>
          <a:p>
            <a:pPr>
              <a:defRPr/>
            </a:pPr>
            <a:fld id="{041FFE32-E344-E543-A1CF-F9BA5866C44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09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23D8-593B-0A5F-A28C-83027C03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Toolkit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06D5A4-49B2-0739-E7E2-94468DB1E533}"/>
              </a:ext>
            </a:extLst>
          </p:cNvPr>
          <p:cNvSpPr/>
          <p:nvPr/>
        </p:nvSpPr>
        <p:spPr>
          <a:xfrm>
            <a:off x="3565495" y="3188970"/>
            <a:ext cx="127009" cy="1325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A8FF46-22CB-DAA2-B6D1-F412BD398F2C}"/>
              </a:ext>
            </a:extLst>
          </p:cNvPr>
          <p:cNvSpPr/>
          <p:nvPr/>
        </p:nvSpPr>
        <p:spPr>
          <a:xfrm>
            <a:off x="4914210" y="3188970"/>
            <a:ext cx="592709" cy="1325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D6FA91-68BB-F557-D0FB-48713761AB82}"/>
              </a:ext>
            </a:extLst>
          </p:cNvPr>
          <p:cNvSpPr/>
          <p:nvPr/>
        </p:nvSpPr>
        <p:spPr>
          <a:xfrm>
            <a:off x="6728626" y="3188970"/>
            <a:ext cx="157249" cy="1325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3F39B2-CF4E-3820-5440-FD0F4B53391B}"/>
              </a:ext>
            </a:extLst>
          </p:cNvPr>
          <p:cNvSpPr/>
          <p:nvPr/>
        </p:nvSpPr>
        <p:spPr>
          <a:xfrm>
            <a:off x="8107581" y="3188970"/>
            <a:ext cx="1010025" cy="1325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B3C8E-50B4-76E9-ABD8-33067CC75D3D}"/>
              </a:ext>
            </a:extLst>
          </p:cNvPr>
          <p:cNvSpPr/>
          <p:nvPr/>
        </p:nvSpPr>
        <p:spPr>
          <a:xfrm>
            <a:off x="10251616" y="3188970"/>
            <a:ext cx="175393" cy="1325880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918755-2B49-0BB4-1FDB-84ACE2B304EF}"/>
              </a:ext>
            </a:extLst>
          </p:cNvPr>
          <p:cNvCxnSpPr/>
          <p:nvPr/>
        </p:nvCxnSpPr>
        <p:spPr>
          <a:xfrm>
            <a:off x="1968809" y="345186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5F712E-62E9-D03C-90A2-E20B8F3E9A64}"/>
              </a:ext>
            </a:extLst>
          </p:cNvPr>
          <p:cNvCxnSpPr/>
          <p:nvPr/>
        </p:nvCxnSpPr>
        <p:spPr>
          <a:xfrm>
            <a:off x="1968809" y="369189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41807A-7850-2769-F7A6-D88684A6B7A6}"/>
              </a:ext>
            </a:extLst>
          </p:cNvPr>
          <p:cNvCxnSpPr/>
          <p:nvPr/>
        </p:nvCxnSpPr>
        <p:spPr>
          <a:xfrm>
            <a:off x="1968809" y="393192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C45994-DC64-2415-4523-BBA6F0CB98DF}"/>
              </a:ext>
            </a:extLst>
          </p:cNvPr>
          <p:cNvCxnSpPr/>
          <p:nvPr/>
        </p:nvCxnSpPr>
        <p:spPr>
          <a:xfrm>
            <a:off x="1968809" y="417195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CEC46-3D60-2B79-AEEF-28A7D1968177}"/>
              </a:ext>
            </a:extLst>
          </p:cNvPr>
          <p:cNvCxnSpPr/>
          <p:nvPr/>
        </p:nvCxnSpPr>
        <p:spPr>
          <a:xfrm>
            <a:off x="1968809" y="441198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1B6C21-800C-5174-5FF4-B1DB0BE9135F}"/>
              </a:ext>
            </a:extLst>
          </p:cNvPr>
          <p:cNvSpPr txBox="1"/>
          <p:nvPr/>
        </p:nvSpPr>
        <p:spPr>
          <a:xfrm>
            <a:off x="9840129" y="4675714"/>
            <a:ext cx="1016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u="sng" dirty="0"/>
              <a:t>Detector</a:t>
            </a:r>
          </a:p>
          <a:p>
            <a:pPr algn="ctr"/>
            <a:r>
              <a:rPr lang="en-CH" dirty="0"/>
              <a:t>CCD</a:t>
            </a:r>
          </a:p>
          <a:p>
            <a:pPr algn="ctr"/>
            <a:r>
              <a:rPr lang="en-CH" dirty="0"/>
              <a:t>CMOS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B30B81-1409-F849-CF17-FE7C6738BDE8}"/>
                  </a:ext>
                </a:extLst>
              </p:cNvPr>
              <p:cNvSpPr txBox="1"/>
              <p:nvPr/>
            </p:nvSpPr>
            <p:spPr>
              <a:xfrm>
                <a:off x="1372560" y="4692437"/>
                <a:ext cx="1619546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b="1" u="sng" dirty="0"/>
                  <a:t>Illlumination</a:t>
                </a:r>
              </a:p>
              <a:p>
                <a:pPr algn="ctr"/>
                <a:r>
                  <a:rPr lang="en-CH" dirty="0"/>
                  <a:t>e.</a:t>
                </a:r>
                <a:r>
                  <a:rPr lang="en-GB" dirty="0"/>
                  <a:t>g.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CH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B30B81-1409-F849-CF17-FE7C6738B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560" y="4692437"/>
                <a:ext cx="1619546" cy="657809"/>
              </a:xfrm>
              <a:prstGeom prst="rect">
                <a:avLst/>
              </a:prstGeom>
              <a:blipFill>
                <a:blip r:embed="rId3"/>
                <a:stretch>
                  <a:fillRect l="-3125" t="-3774" b="-150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9DEB03E-E9D8-C905-7268-57AEF3F0A751}"/>
              </a:ext>
            </a:extLst>
          </p:cNvPr>
          <p:cNvSpPr txBox="1"/>
          <p:nvPr/>
        </p:nvSpPr>
        <p:spPr>
          <a:xfrm>
            <a:off x="2969921" y="4692437"/>
            <a:ext cx="145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u="sng" dirty="0"/>
              <a:t>Thin </a:t>
            </a:r>
          </a:p>
          <a:p>
            <a:pPr algn="ctr"/>
            <a:r>
              <a:rPr lang="en-GB" b="1" u="sng" dirty="0"/>
              <a:t>T</a:t>
            </a:r>
            <a:r>
              <a:rPr lang="en-CH" b="1" u="sng" dirty="0"/>
              <a:t>ransparency</a:t>
            </a:r>
          </a:p>
          <a:p>
            <a:pPr algn="ctr"/>
            <a:r>
              <a:rPr lang="en-GB" dirty="0"/>
              <a:t>t</a:t>
            </a:r>
            <a:r>
              <a:rPr lang="en-CH" dirty="0"/>
              <a:t>(x,y)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87757-A17A-B336-27A5-EF24D1DFEAC0}"/>
              </a:ext>
            </a:extLst>
          </p:cNvPr>
          <p:cNvSpPr txBox="1"/>
          <p:nvPr/>
        </p:nvSpPr>
        <p:spPr>
          <a:xfrm>
            <a:off x="5992688" y="4629150"/>
            <a:ext cx="1471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u="sng" dirty="0"/>
              <a:t>Thin </a:t>
            </a:r>
          </a:p>
          <a:p>
            <a:pPr algn="ctr"/>
            <a:r>
              <a:rPr lang="en-GB" b="1" u="sng" dirty="0"/>
              <a:t>T</a:t>
            </a:r>
            <a:r>
              <a:rPr lang="en-CH" b="1" u="sng" dirty="0"/>
              <a:t>ransparency</a:t>
            </a:r>
          </a:p>
          <a:p>
            <a:pPr algn="ctr"/>
            <a:r>
              <a:rPr lang="en-GB" dirty="0"/>
              <a:t>t</a:t>
            </a:r>
            <a:r>
              <a:rPr lang="en-CH" dirty="0"/>
              <a:t>(x,y)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6DD20D-77FF-7652-31DC-43E9222C815A}"/>
              </a:ext>
            </a:extLst>
          </p:cNvPr>
          <p:cNvSpPr txBox="1"/>
          <p:nvPr/>
        </p:nvSpPr>
        <p:spPr>
          <a:xfrm>
            <a:off x="4484372" y="4652010"/>
            <a:ext cx="145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u="sng" dirty="0"/>
              <a:t>Thick </a:t>
            </a:r>
          </a:p>
          <a:p>
            <a:pPr algn="ctr"/>
            <a:r>
              <a:rPr lang="en-GB" b="1" u="sng" dirty="0"/>
              <a:t>T</a:t>
            </a:r>
            <a:r>
              <a:rPr lang="en-CH" b="1" u="sng" dirty="0"/>
              <a:t>ransparency</a:t>
            </a:r>
          </a:p>
          <a:p>
            <a:pPr algn="ctr"/>
            <a:r>
              <a:rPr lang="en-CH" dirty="0"/>
              <a:t>BPM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33A156-3467-9075-3373-F293A3250B48}"/>
              </a:ext>
            </a:extLst>
          </p:cNvPr>
          <p:cNvSpPr txBox="1"/>
          <p:nvPr/>
        </p:nvSpPr>
        <p:spPr>
          <a:xfrm>
            <a:off x="8042849" y="4612541"/>
            <a:ext cx="145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u="sng" dirty="0"/>
              <a:t>Thick </a:t>
            </a:r>
          </a:p>
          <a:p>
            <a:pPr algn="ctr"/>
            <a:r>
              <a:rPr lang="en-GB" b="1" u="sng" dirty="0"/>
              <a:t>T</a:t>
            </a:r>
            <a:r>
              <a:rPr lang="en-CH" b="1" u="sng" dirty="0"/>
              <a:t>ransparency</a:t>
            </a:r>
          </a:p>
          <a:p>
            <a:pPr algn="ctr"/>
            <a:r>
              <a:rPr lang="en-CH" dirty="0">
                <a:solidFill>
                  <a:srgbClr val="FF0000"/>
                </a:solidFill>
              </a:rPr>
              <a:t>BPM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C766C8-91FA-065D-C7F0-4C6CE5D035AC}"/>
              </a:ext>
            </a:extLst>
          </p:cNvPr>
          <p:cNvCxnSpPr/>
          <p:nvPr/>
        </p:nvCxnSpPr>
        <p:spPr>
          <a:xfrm>
            <a:off x="10949940" y="3931920"/>
            <a:ext cx="6324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6604BE-4065-DDE0-C614-F827D514E3B1}"/>
              </a:ext>
            </a:extLst>
          </p:cNvPr>
          <p:cNvSpPr txBox="1"/>
          <p:nvPr/>
        </p:nvSpPr>
        <p:spPr>
          <a:xfrm>
            <a:off x="11132820" y="3451860"/>
            <a:ext cx="32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E1D889-5D5F-3BFE-C8AD-494283B8AB27}"/>
              </a:ext>
            </a:extLst>
          </p:cNvPr>
          <p:cNvSpPr txBox="1"/>
          <p:nvPr/>
        </p:nvSpPr>
        <p:spPr>
          <a:xfrm>
            <a:off x="5055091" y="1340147"/>
            <a:ext cx="26648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u="sng" dirty="0"/>
              <a:t>Free space propagation</a:t>
            </a:r>
          </a:p>
          <a:p>
            <a:pPr algn="ctr"/>
            <a:r>
              <a:rPr lang="en-CH" dirty="0">
                <a:solidFill>
                  <a:srgbClr val="FF0000"/>
                </a:solidFill>
              </a:rPr>
              <a:t>Angular Spectrum method</a:t>
            </a:r>
          </a:p>
          <a:p>
            <a:pPr algn="ctr"/>
            <a:r>
              <a:rPr lang="en-CH" dirty="0"/>
              <a:t>Fresnel Diffraction</a:t>
            </a:r>
          </a:p>
          <a:p>
            <a:pPr algn="ctr"/>
            <a:r>
              <a:rPr lang="en-CH" dirty="0"/>
              <a:t>BPM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7EF0E9FB-5EDD-A6AF-4BE5-CB5CB306CD61}"/>
              </a:ext>
            </a:extLst>
          </p:cNvPr>
          <p:cNvCxnSpPr/>
          <p:nvPr/>
        </p:nvCxnSpPr>
        <p:spPr>
          <a:xfrm rot="5400000">
            <a:off x="4194595" y="2400085"/>
            <a:ext cx="1097280" cy="68623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2C09FE22-1378-4209-8B04-726688BAC7BC}"/>
              </a:ext>
            </a:extLst>
          </p:cNvPr>
          <p:cNvCxnSpPr>
            <a:cxnSpLocks/>
          </p:cNvCxnSpPr>
          <p:nvPr/>
        </p:nvCxnSpPr>
        <p:spPr>
          <a:xfrm>
            <a:off x="8065034" y="1828800"/>
            <a:ext cx="1639036" cy="1463040"/>
          </a:xfrm>
          <a:prstGeom prst="curvedConnector3">
            <a:avLst>
              <a:gd name="adj1" fmla="val 8696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D0168A01-89E2-6B1B-9605-52864016E124}"/>
              </a:ext>
            </a:extLst>
          </p:cNvPr>
          <p:cNvCxnSpPr/>
          <p:nvPr/>
        </p:nvCxnSpPr>
        <p:spPr>
          <a:xfrm rot="5400000">
            <a:off x="5710294" y="2874645"/>
            <a:ext cx="628650" cy="127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25920DAB-8B6F-FBE2-6281-6C6224559388}"/>
              </a:ext>
            </a:extLst>
          </p:cNvPr>
          <p:cNvCxnSpPr/>
          <p:nvPr/>
        </p:nvCxnSpPr>
        <p:spPr>
          <a:xfrm rot="16200000" flipH="1">
            <a:off x="7075170" y="2617470"/>
            <a:ext cx="628650" cy="30861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5FB1F9C9-AE85-C93F-183F-AB95E28544F0}"/>
              </a:ext>
            </a:extLst>
          </p:cNvPr>
          <p:cNvCxnSpPr/>
          <p:nvPr/>
        </p:nvCxnSpPr>
        <p:spPr>
          <a:xfrm>
            <a:off x="4023360" y="3531870"/>
            <a:ext cx="617220" cy="160020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3A548DF8-9D37-418F-5E47-24228A6D486A}"/>
              </a:ext>
            </a:extLst>
          </p:cNvPr>
          <p:cNvCxnSpPr>
            <a:cxnSpLocks/>
          </p:cNvCxnSpPr>
          <p:nvPr/>
        </p:nvCxnSpPr>
        <p:spPr>
          <a:xfrm>
            <a:off x="4088651" y="3971925"/>
            <a:ext cx="567164" cy="40005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C866F370-D64D-820D-F9F6-7692949F1E85}"/>
              </a:ext>
            </a:extLst>
          </p:cNvPr>
          <p:cNvCxnSpPr>
            <a:cxnSpLocks/>
          </p:cNvCxnSpPr>
          <p:nvPr/>
        </p:nvCxnSpPr>
        <p:spPr>
          <a:xfrm flipV="1">
            <a:off x="4088651" y="4251960"/>
            <a:ext cx="513086" cy="40427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857D5E00-E444-DA7B-4C4C-03932662ADB4}"/>
              </a:ext>
            </a:extLst>
          </p:cNvPr>
          <p:cNvCxnSpPr>
            <a:cxnSpLocks/>
          </p:cNvCxnSpPr>
          <p:nvPr/>
        </p:nvCxnSpPr>
        <p:spPr>
          <a:xfrm flipV="1">
            <a:off x="5774590" y="3742691"/>
            <a:ext cx="563870" cy="53870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4BBF9C9B-D487-BAEA-8426-6585DC2E4587}"/>
              </a:ext>
            </a:extLst>
          </p:cNvPr>
          <p:cNvCxnSpPr>
            <a:cxnSpLocks/>
          </p:cNvCxnSpPr>
          <p:nvPr/>
        </p:nvCxnSpPr>
        <p:spPr>
          <a:xfrm>
            <a:off x="5786531" y="4022726"/>
            <a:ext cx="508497" cy="80221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8650380F-B98D-3167-0315-DEC4CDDC29C1}"/>
              </a:ext>
            </a:extLst>
          </p:cNvPr>
          <p:cNvCxnSpPr>
            <a:cxnSpLocks/>
          </p:cNvCxnSpPr>
          <p:nvPr/>
        </p:nvCxnSpPr>
        <p:spPr>
          <a:xfrm flipV="1">
            <a:off x="5786531" y="4302761"/>
            <a:ext cx="513086" cy="40427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4BCB067E-E0BC-19F9-CE8F-617B1A6E052E}"/>
              </a:ext>
            </a:extLst>
          </p:cNvPr>
          <p:cNvCxnSpPr>
            <a:cxnSpLocks/>
          </p:cNvCxnSpPr>
          <p:nvPr/>
        </p:nvCxnSpPr>
        <p:spPr>
          <a:xfrm>
            <a:off x="7177868" y="3576322"/>
            <a:ext cx="595173" cy="307342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054FED5E-DD8C-06BB-21FC-2366B3BA4827}"/>
              </a:ext>
            </a:extLst>
          </p:cNvPr>
          <p:cNvCxnSpPr>
            <a:cxnSpLocks/>
          </p:cNvCxnSpPr>
          <p:nvPr/>
        </p:nvCxnSpPr>
        <p:spPr>
          <a:xfrm>
            <a:off x="7244386" y="4016377"/>
            <a:ext cx="567164" cy="40005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45DDA24F-7BD8-41D4-8A52-B16CF10C5BA4}"/>
              </a:ext>
            </a:extLst>
          </p:cNvPr>
          <p:cNvCxnSpPr>
            <a:cxnSpLocks/>
          </p:cNvCxnSpPr>
          <p:nvPr/>
        </p:nvCxnSpPr>
        <p:spPr>
          <a:xfrm flipV="1">
            <a:off x="7244386" y="4169626"/>
            <a:ext cx="456636" cy="167213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EB9920BB-3629-BEB0-A1F3-112B063635C6}"/>
              </a:ext>
            </a:extLst>
          </p:cNvPr>
          <p:cNvCxnSpPr>
            <a:cxnSpLocks/>
          </p:cNvCxnSpPr>
          <p:nvPr/>
        </p:nvCxnSpPr>
        <p:spPr>
          <a:xfrm flipV="1">
            <a:off x="9376001" y="3683107"/>
            <a:ext cx="560348" cy="86519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C304D76E-0C85-B62D-BC71-A7201373EA38}"/>
              </a:ext>
            </a:extLst>
          </p:cNvPr>
          <p:cNvCxnSpPr>
            <a:cxnSpLocks/>
          </p:cNvCxnSpPr>
          <p:nvPr/>
        </p:nvCxnSpPr>
        <p:spPr>
          <a:xfrm>
            <a:off x="9384420" y="3963142"/>
            <a:ext cx="567164" cy="40005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C0B1A164-055B-4A2F-917D-3D008F0AEAB8}"/>
              </a:ext>
            </a:extLst>
          </p:cNvPr>
          <p:cNvCxnSpPr>
            <a:cxnSpLocks/>
          </p:cNvCxnSpPr>
          <p:nvPr/>
        </p:nvCxnSpPr>
        <p:spPr>
          <a:xfrm>
            <a:off x="9452146" y="4134755"/>
            <a:ext cx="445360" cy="108422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5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534322" y="26543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7000" imgH="190500" progId="Equation.DSMT4">
                  <p:embed/>
                </p:oleObj>
              </mc:Choice>
              <mc:Fallback>
                <p:oleObj name="Equation" r:id="rId2" imgW="127000" imgH="1905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34322" y="26543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15017"/>
              </p:ext>
            </p:extLst>
          </p:nvPr>
        </p:nvGraphicFramePr>
        <p:xfrm>
          <a:off x="1559864" y="3024922"/>
          <a:ext cx="9096375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775200" imgH="1968500" progId="Equation.DSMT4">
                  <p:embed/>
                </p:oleObj>
              </mc:Choice>
              <mc:Fallback>
                <p:oleObj name="Equation" r:id="rId4" imgW="4775200" imgH="19685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9864" y="3024922"/>
                        <a:ext cx="9096375" cy="374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 flipH="1">
            <a:off x="7048238" y="526605"/>
            <a:ext cx="45719" cy="1628865"/>
            <a:chOff x="2149231" y="273538"/>
            <a:chExt cx="31268" cy="276660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49231" y="273538"/>
              <a:ext cx="0" cy="8206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164865" y="1246534"/>
              <a:ext cx="0" cy="8206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80499" y="2219530"/>
              <a:ext cx="0" cy="8206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6838384" y="526605"/>
            <a:ext cx="0" cy="1628865"/>
          </a:xfrm>
          <a:prstGeom prst="line">
            <a:avLst/>
          </a:prstGeom>
          <a:ln>
            <a:solidFill>
              <a:srgbClr val="008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90566" y="2469634"/>
            <a:ext cx="487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x,z</a:t>
            </a:r>
            <a:r>
              <a:rPr lang="en-US" dirty="0"/>
              <a:t>=0,t)=a(</a:t>
            </a:r>
            <a:r>
              <a:rPr lang="en-US" dirty="0" err="1"/>
              <a:t>x,t</a:t>
            </a:r>
            <a:r>
              <a:rPr lang="en-US" dirty="0"/>
              <a:t>)</a:t>
            </a:r>
            <a:r>
              <a:rPr lang="en-US" dirty="0" err="1"/>
              <a:t>e</a:t>
            </a:r>
            <a:r>
              <a:rPr lang="en-US" baseline="30000" dirty="0" err="1"/>
              <a:t>j</a:t>
            </a:r>
            <a:r>
              <a:rPr lang="el-GR" baseline="30000" dirty="0"/>
              <a:t>ω</a:t>
            </a:r>
            <a:r>
              <a:rPr lang="en-US" baseline="30000" dirty="0"/>
              <a:t>t</a:t>
            </a:r>
            <a:r>
              <a:rPr lang="en-US" dirty="0"/>
              <a:t>    where a=|a| </a:t>
            </a:r>
            <a:r>
              <a:rPr lang="en-US" dirty="0" err="1"/>
              <a:t>e</a:t>
            </a:r>
            <a:r>
              <a:rPr lang="en-US" baseline="30000" dirty="0" err="1"/>
              <a:t>j</a:t>
            </a:r>
            <a:r>
              <a:rPr lang="el-GR" baseline="30000" dirty="0"/>
              <a:t>φ</a:t>
            </a:r>
            <a:r>
              <a:rPr lang="en-US" dirty="0"/>
              <a:t> is random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0794" y="82508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78448" y="148765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9065769" y="526605"/>
            <a:ext cx="19539" cy="1758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987619" y="825081"/>
            <a:ext cx="214923" cy="1846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347924" y="730130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cxnSp>
        <p:nvCxnSpPr>
          <p:cNvPr id="31" name="Straight Connector 30"/>
          <p:cNvCxnSpPr>
            <a:stCxn id="25" idx="1"/>
            <a:endCxn id="28" idx="3"/>
          </p:cNvCxnSpPr>
          <p:nvPr/>
        </p:nvCxnSpPr>
        <p:spPr>
          <a:xfrm flipV="1">
            <a:off x="7178449" y="982704"/>
            <a:ext cx="1840645" cy="689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4" idx="1"/>
            <a:endCxn id="28" idx="2"/>
          </p:cNvCxnSpPr>
          <p:nvPr/>
        </p:nvCxnSpPr>
        <p:spPr>
          <a:xfrm flipV="1">
            <a:off x="7200794" y="917415"/>
            <a:ext cx="1786824" cy="92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02268" y="234217"/>
            <a:ext cx="5905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Spatially incoherent illumination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8A157458-F8B4-9397-228E-7AE796433EE8}"/>
              </a:ext>
            </a:extLst>
          </p:cNvPr>
          <p:cNvCxnSpPr/>
          <p:nvPr/>
        </p:nvCxnSpPr>
        <p:spPr>
          <a:xfrm rot="5400000" flipH="1" flipV="1">
            <a:off x="6578143" y="2212948"/>
            <a:ext cx="371075" cy="130629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19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232401" y="26289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7000" imgH="190500" progId="Equation.DSMT4">
                  <p:embed/>
                </p:oleObj>
              </mc:Choice>
              <mc:Fallback>
                <p:oleObj name="Equation" r:id="rId2" imgW="127000" imgH="1905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32401" y="26289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232401" y="26289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32401" y="26289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24000" y="1068325"/>
          <a:ext cx="9037638" cy="503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27600" imgH="2743200" progId="Equation.DSMT4">
                  <p:embed/>
                </p:oleObj>
              </mc:Choice>
              <mc:Fallback>
                <p:oleObj name="Equation" r:id="rId5" imgW="4927600" imgH="2743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068325"/>
                        <a:ext cx="9037638" cy="503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A08BE00-EDCD-6C4B-AD87-4B6881904F3B}"/>
              </a:ext>
            </a:extLst>
          </p:cNvPr>
          <p:cNvSpPr txBox="1"/>
          <p:nvPr/>
        </p:nvSpPr>
        <p:spPr>
          <a:xfrm>
            <a:off x="9993630" y="305966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dt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DEE7E4-F340-E189-0062-18267F22BE5B}"/>
              </a:ext>
            </a:extLst>
          </p:cNvPr>
          <p:cNvSpPr/>
          <p:nvPr/>
        </p:nvSpPr>
        <p:spPr>
          <a:xfrm>
            <a:off x="1523999" y="4738254"/>
            <a:ext cx="2466109" cy="3206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5085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1" y="0"/>
            <a:ext cx="4790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0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698500"/>
            <a:ext cx="75438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31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7987E1-2763-42DA-2383-5FD5F0FA86EC}"/>
              </a:ext>
            </a:extLst>
          </p:cNvPr>
          <p:cNvSpPr txBox="1"/>
          <p:nvPr/>
        </p:nvSpPr>
        <p:spPr>
          <a:xfrm>
            <a:off x="4643056" y="279400"/>
            <a:ext cx="1603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>
                <a:solidFill>
                  <a:srgbClr val="0070C0"/>
                </a:solidFill>
              </a:rPr>
              <a:t>Speckle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C711A201-93CE-CF4C-9FD1-963A7FF90FC2}"/>
              </a:ext>
            </a:extLst>
          </p:cNvPr>
          <p:cNvSpPr>
            <a:spLocks/>
          </p:cNvSpPr>
          <p:nvPr/>
        </p:nvSpPr>
        <p:spPr bwMode="auto">
          <a:xfrm>
            <a:off x="3886003" y="1527375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00995F7-6FCC-AC14-3300-0FA2097C34C5}"/>
              </a:ext>
            </a:extLst>
          </p:cNvPr>
          <p:cNvSpPr>
            <a:spLocks/>
          </p:cNvSpPr>
          <p:nvPr/>
        </p:nvSpPr>
        <p:spPr bwMode="auto">
          <a:xfrm>
            <a:off x="6823870" y="1527375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Line 30">
            <a:extLst>
              <a:ext uri="{FF2B5EF4-FFF2-40B4-BE49-F238E27FC236}">
                <a16:creationId xmlns:a16="http://schemas.microsoft.com/office/drawing/2014/main" id="{8B6265AF-A15A-737F-58ED-06C11F6F06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2088" y="2527499"/>
            <a:ext cx="1534790" cy="901898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55556D61-7E7E-725E-36C1-315B63020E9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4019948" y="1705969"/>
            <a:ext cx="1516931" cy="82041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Line 32">
            <a:extLst>
              <a:ext uri="{FF2B5EF4-FFF2-40B4-BE49-F238E27FC236}">
                <a16:creationId xmlns:a16="http://schemas.microsoft.com/office/drawing/2014/main" id="{5FAB0F6B-E281-9EE3-8D6C-F287C848A6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2039" y="1705967"/>
            <a:ext cx="1487909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0" name="Line 33">
            <a:extLst>
              <a:ext uri="{FF2B5EF4-FFF2-40B4-BE49-F238E27FC236}">
                <a16:creationId xmlns:a16="http://schemas.microsoft.com/office/drawing/2014/main" id="{81ADD437-5C30-1D2E-D1FF-09B9C97E6A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7712" y="3420467"/>
            <a:ext cx="145330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1" name="Line 38">
            <a:extLst>
              <a:ext uri="{FF2B5EF4-FFF2-40B4-BE49-F238E27FC236}">
                <a16:creationId xmlns:a16="http://schemas.microsoft.com/office/drawing/2014/main" id="{35FF1312-3ECC-050D-82F7-1B65704E05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6879" y="2527499"/>
            <a:ext cx="1423169" cy="892969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DC010DBE-51B3-1966-80AF-754BCC5AF28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511205" y="1705968"/>
            <a:ext cx="1490142" cy="821531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Line 40">
            <a:extLst>
              <a:ext uri="{FF2B5EF4-FFF2-40B4-BE49-F238E27FC236}">
                <a16:creationId xmlns:a16="http://schemas.microsoft.com/office/drawing/2014/main" id="{9B45939C-6C68-0E68-0287-AF3713BD7CC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7037067" y="1705967"/>
            <a:ext cx="1340569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4" name="Line 41">
            <a:extLst>
              <a:ext uri="{FF2B5EF4-FFF2-40B4-BE49-F238E27FC236}">
                <a16:creationId xmlns:a16="http://schemas.microsoft.com/office/drawing/2014/main" id="{66C8EE27-0084-4122-FDBC-06427DAAC5D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7001347" y="3420467"/>
            <a:ext cx="1376288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71CF8E-4755-41A6-E766-2A780EFE47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1206" y="1527375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159011-7BAE-D1F1-FBFB-56FE648CFF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32039" y="1527375"/>
            <a:ext cx="25673" cy="20181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4C9E8D-EB9E-EB34-0F34-DB85A74EF8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51963" y="1518445"/>
            <a:ext cx="25673" cy="20181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36C01B-9E4C-5D9B-1195-D5ED926FAD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32039" y="1333153"/>
            <a:ext cx="148790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2874DC-B0FA-EF99-C799-CF8E7FB412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2087" y="1333153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F13A97-AA1A-8D1B-2533-51B117CD6A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72139" y="1333153"/>
            <a:ext cx="148790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B22BE6-BEAF-14E2-B169-D2B1814834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42187" y="1333153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D08418-EC04-4F97-82E0-41CFEBFD3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550" y="844253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  <a:cs typeface="Arial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7354F-394E-6F5F-AD41-303F530A8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028" y="881088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  <a:cs typeface="Arial"/>
              </a:rPr>
              <a:t>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6E806A-B291-57DB-7926-511C06126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622" y="917923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  <a:cs typeface="Arial"/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B80D27-94AD-30F7-9762-288D154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99" y="954758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  <a:cs typeface="Arial"/>
              </a:rPr>
              <a:t>F</a:t>
            </a: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6141194E-88A0-24F3-E44B-12F6CEAF5EAB}"/>
              </a:ext>
            </a:extLst>
          </p:cNvPr>
          <p:cNvCxnSpPr>
            <a:cxnSpLocks/>
          </p:cNvCxnSpPr>
          <p:nvPr/>
        </p:nvCxnSpPr>
        <p:spPr>
          <a:xfrm rot="10800000">
            <a:off x="8509000" y="2324100"/>
            <a:ext cx="1778000" cy="10414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utput_D">
            <a:hlinkClick r:id="" action="ppaction://media"/>
            <a:extLst>
              <a:ext uri="{FF2B5EF4-FFF2-40B4-BE49-F238E27FC236}">
                <a16:creationId xmlns:a16="http://schemas.microsoft.com/office/drawing/2014/main" id="{EDA2698B-79E4-9C87-D92F-ADF32F6A1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2824" y="2743806"/>
            <a:ext cx="1774283" cy="2365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39F3A2-A499-E7FB-9CC6-9A16F7D62530}"/>
                  </a:ext>
                </a:extLst>
              </p:cNvPr>
              <p:cNvSpPr txBox="1"/>
              <p:nvPr/>
            </p:nvSpPr>
            <p:spPr>
              <a:xfrm>
                <a:off x="759264" y="4089400"/>
                <a:ext cx="1208151" cy="1488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dirty="0">
                    <a:solidFill>
                      <a:srgbClr val="0070C0"/>
                    </a:solidFill>
                  </a:rPr>
                  <a:t>Random </a:t>
                </a:r>
              </a:p>
              <a:p>
                <a:pPr algn="ctr"/>
                <a:r>
                  <a:rPr lang="en-CH" dirty="0">
                    <a:solidFill>
                      <a:srgbClr val="0070C0"/>
                    </a:solidFill>
                  </a:rPr>
                  <a:t>Phase </a:t>
                </a:r>
              </a:p>
              <a:p>
                <a:pPr algn="ctr"/>
                <a:r>
                  <a:rPr lang="en-CH" dirty="0">
                    <a:solidFill>
                      <a:srgbClr val="0070C0"/>
                    </a:solidFill>
                  </a:rPr>
                  <a:t>Mask</a:t>
                </a:r>
              </a:p>
              <a:p>
                <a:pPr algn="ctr"/>
                <a:endParaRPr lang="en-CH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t</a:t>
                </a:r>
                <a:r>
                  <a:rPr lang="en-US" b="0" dirty="0">
                    <a:solidFill>
                      <a:srgbClr val="0070C0"/>
                    </a:solidFill>
                  </a:rPr>
                  <a:t>(x)=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CH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39F3A2-A499-E7FB-9CC6-9A16F7D62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64" y="4089400"/>
                <a:ext cx="1208151" cy="1488806"/>
              </a:xfrm>
              <a:prstGeom prst="rect">
                <a:avLst/>
              </a:prstGeom>
              <a:blipFill>
                <a:blip r:embed="rId5"/>
                <a:stretch>
                  <a:fillRect l="-4167" t="-2542" b="-508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A1148D81-1ACD-6B0A-E9A5-EC317A7C84CB}"/>
              </a:ext>
            </a:extLst>
          </p:cNvPr>
          <p:cNvCxnSpPr>
            <a:cxnSpLocks/>
          </p:cNvCxnSpPr>
          <p:nvPr/>
        </p:nvCxnSpPr>
        <p:spPr>
          <a:xfrm flipV="1">
            <a:off x="1371600" y="3175000"/>
            <a:ext cx="1143000" cy="9144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C2B6BB-CACA-70C5-0496-BFC72FC7760D}"/>
              </a:ext>
            </a:extLst>
          </p:cNvPr>
          <p:cNvCxnSpPr/>
          <p:nvPr/>
        </p:nvCxnSpPr>
        <p:spPr>
          <a:xfrm>
            <a:off x="1346509" y="201676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958BDF-B3CB-F910-340F-BD20DFDBF674}"/>
              </a:ext>
            </a:extLst>
          </p:cNvPr>
          <p:cNvCxnSpPr/>
          <p:nvPr/>
        </p:nvCxnSpPr>
        <p:spPr>
          <a:xfrm>
            <a:off x="1346509" y="225679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A6B0D69-D02B-97CD-7149-AC42F541A4AB}"/>
              </a:ext>
            </a:extLst>
          </p:cNvPr>
          <p:cNvCxnSpPr/>
          <p:nvPr/>
        </p:nvCxnSpPr>
        <p:spPr>
          <a:xfrm>
            <a:off x="1346509" y="249682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47F12C6-3E6D-964A-EC73-918B2E3BFB29}"/>
              </a:ext>
            </a:extLst>
          </p:cNvPr>
          <p:cNvCxnSpPr/>
          <p:nvPr/>
        </p:nvCxnSpPr>
        <p:spPr>
          <a:xfrm>
            <a:off x="1346509" y="273685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DE3A0B5-DBCE-3618-6228-E42911EDCA88}"/>
              </a:ext>
            </a:extLst>
          </p:cNvPr>
          <p:cNvCxnSpPr/>
          <p:nvPr/>
        </p:nvCxnSpPr>
        <p:spPr>
          <a:xfrm>
            <a:off x="1346509" y="2976880"/>
            <a:ext cx="89813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1F2EAA-93F3-A725-9A0D-945A92FFD258}"/>
                  </a:ext>
                </a:extLst>
              </p:cNvPr>
              <p:cNvSpPr txBox="1"/>
              <p:nvPr/>
            </p:nvSpPr>
            <p:spPr>
              <a:xfrm>
                <a:off x="570816" y="1009437"/>
                <a:ext cx="1368836" cy="9348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dirty="0"/>
                  <a:t>Laser</a:t>
                </a:r>
              </a:p>
              <a:p>
                <a:pPr algn="ctr"/>
                <a:r>
                  <a:rPr lang="en-CH" dirty="0"/>
                  <a:t>illumination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1F2EAA-93F3-A725-9A0D-945A92FFD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6" y="1009437"/>
                <a:ext cx="1368836" cy="934808"/>
              </a:xfrm>
              <a:prstGeom prst="rect">
                <a:avLst/>
              </a:prstGeom>
              <a:blipFill>
                <a:blip r:embed="rId6"/>
                <a:stretch>
                  <a:fillRect l="-3704" t="-2667" r="-370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868178-F477-2EA9-FD33-8E88C6B9056C}"/>
              </a:ext>
            </a:extLst>
          </p:cNvPr>
          <p:cNvCxnSpPr>
            <a:cxnSpLocks/>
          </p:cNvCxnSpPr>
          <p:nvPr/>
        </p:nvCxnSpPr>
        <p:spPr>
          <a:xfrm>
            <a:off x="5524500" y="1524000"/>
            <a:ext cx="0" cy="609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44A75C-6AE4-E40A-A0A5-67D0DA9856C5}"/>
              </a:ext>
            </a:extLst>
          </p:cNvPr>
          <p:cNvCxnSpPr>
            <a:cxnSpLocks/>
          </p:cNvCxnSpPr>
          <p:nvPr/>
        </p:nvCxnSpPr>
        <p:spPr>
          <a:xfrm>
            <a:off x="5524500" y="2870200"/>
            <a:ext cx="0" cy="609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2CB78C-7926-ABF9-71EF-F0CD5580EFDB}"/>
              </a:ext>
            </a:extLst>
          </p:cNvPr>
          <p:cNvCxnSpPr/>
          <p:nvPr/>
        </p:nvCxnSpPr>
        <p:spPr>
          <a:xfrm>
            <a:off x="5943600" y="2108200"/>
            <a:ext cx="0" cy="850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601746-3606-0EAB-AC1C-22E127EC86DE}"/>
              </a:ext>
            </a:extLst>
          </p:cNvPr>
          <p:cNvSpPr txBox="1"/>
          <p:nvPr/>
        </p:nvSpPr>
        <p:spPr>
          <a:xfrm>
            <a:off x="5880100" y="2235200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7E63D7F-4C0E-4748-6369-C80F7703F67D}"/>
                  </a:ext>
                </a:extLst>
              </p:cNvPr>
              <p:cNvSpPr txBox="1"/>
              <p:nvPr/>
            </p:nvSpPr>
            <p:spPr>
              <a:xfrm>
                <a:off x="10556240" y="5369560"/>
                <a:ext cx="316818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7E63D7F-4C0E-4748-6369-C80F7703F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6240" y="5369560"/>
                <a:ext cx="316818" cy="524182"/>
              </a:xfrm>
              <a:prstGeom prst="rect">
                <a:avLst/>
              </a:prstGeom>
              <a:blipFill>
                <a:blip r:embed="rId7"/>
                <a:stretch>
                  <a:fillRect l="-19231" t="-2326" r="-11538" b="-1162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6C3B2A69-1787-10B6-2A7C-A45EAE35C146}"/>
              </a:ext>
            </a:extLst>
          </p:cNvPr>
          <p:cNvSpPr txBox="1"/>
          <p:nvPr/>
        </p:nvSpPr>
        <p:spPr>
          <a:xfrm>
            <a:off x="8950960" y="5486400"/>
            <a:ext cx="158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CH" dirty="0"/>
              <a:t>peckle size ~</a:t>
            </a:r>
          </a:p>
        </p:txBody>
      </p:sp>
    </p:spTree>
    <p:extLst>
      <p:ext uri="{BB962C8B-B14F-4D97-AF65-F5344CB8AC3E}">
        <p14:creationId xmlns:p14="http://schemas.microsoft.com/office/powerpoint/2010/main" val="42643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F4F9A5-4F85-2AEA-D595-9D800A49D380}"/>
              </a:ext>
            </a:extLst>
          </p:cNvPr>
          <p:cNvSpPr txBox="1"/>
          <p:nvPr/>
        </p:nvSpPr>
        <p:spPr>
          <a:xfrm>
            <a:off x="4710896" y="1064871"/>
            <a:ext cx="2598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Exercise1</a:t>
            </a:r>
          </a:p>
          <a:p>
            <a:endParaRPr lang="en-CH" dirty="0"/>
          </a:p>
          <a:p>
            <a:r>
              <a:rPr lang="en-CH" dirty="0"/>
              <a:t>Speckle with 4F system  </a:t>
            </a:r>
          </a:p>
        </p:txBody>
      </p:sp>
    </p:spTree>
    <p:extLst>
      <p:ext uri="{BB962C8B-B14F-4D97-AF65-F5344CB8AC3E}">
        <p14:creationId xmlns:p14="http://schemas.microsoft.com/office/powerpoint/2010/main" val="1183005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FB667-133C-B85D-9FF6-0F7A29A3B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47" y="1"/>
            <a:ext cx="7772400" cy="59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71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29" y="950861"/>
            <a:ext cx="2732054" cy="2732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965" y="288330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38" y="950861"/>
            <a:ext cx="2732054" cy="2732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84" y="950861"/>
            <a:ext cx="2732054" cy="2732054"/>
          </a:xfrm>
          <a:prstGeom prst="rect">
            <a:avLst/>
          </a:prstGeom>
        </p:spPr>
      </p:pic>
      <p:pic>
        <p:nvPicPr>
          <p:cNvPr id="10" name="Input_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8015" y="3861406"/>
            <a:ext cx="1774283" cy="2365710"/>
          </a:xfrm>
          <a:prstGeom prst="rect">
            <a:avLst/>
          </a:prstGeom>
        </p:spPr>
      </p:pic>
      <p:pic>
        <p:nvPicPr>
          <p:cNvPr id="11" name="Output_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2124" y="3884266"/>
            <a:ext cx="1774283" cy="2365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44260" y="6227118"/>
            <a:ext cx="97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Intensity</a:t>
            </a:r>
          </a:p>
        </p:txBody>
      </p:sp>
      <p:pic>
        <p:nvPicPr>
          <p:cNvPr id="3" name="Picture 2" descr="Screen Shot 2020-05-07 at 11.23.2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47" y="4176672"/>
            <a:ext cx="2070460" cy="2031394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3" idx="0"/>
          </p:cNvCxnSpPr>
          <p:nvPr/>
        </p:nvCxnSpPr>
        <p:spPr>
          <a:xfrm>
            <a:off x="6087477" y="4176673"/>
            <a:ext cx="0" cy="497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87477" y="5439948"/>
            <a:ext cx="0" cy="768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2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29" y="950861"/>
            <a:ext cx="2732054" cy="2732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965" y="288330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38" y="950861"/>
            <a:ext cx="2732054" cy="2732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3" y="579386"/>
            <a:ext cx="2732054" cy="2732054"/>
          </a:xfrm>
          <a:prstGeom prst="rect">
            <a:avLst/>
          </a:prstGeom>
        </p:spPr>
      </p:pic>
      <p:pic>
        <p:nvPicPr>
          <p:cNvPr id="2" name="Input_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8015" y="3861406"/>
            <a:ext cx="1774283" cy="2365710"/>
          </a:xfrm>
          <a:prstGeom prst="rect">
            <a:avLst/>
          </a:prstGeom>
        </p:spPr>
      </p:pic>
      <p:pic>
        <p:nvPicPr>
          <p:cNvPr id="3" name="Output_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2124" y="3861406"/>
            <a:ext cx="1774283" cy="2365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4260" y="6227118"/>
            <a:ext cx="97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Intensity</a:t>
            </a:r>
          </a:p>
        </p:txBody>
      </p:sp>
      <p:pic>
        <p:nvPicPr>
          <p:cNvPr id="7" name="Picture 6" descr="Screen Shot 2020-05-07 at 11.25.2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47" y="4176672"/>
            <a:ext cx="2178527" cy="2026030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</p:cNvCxnSpPr>
          <p:nvPr/>
        </p:nvCxnSpPr>
        <p:spPr>
          <a:xfrm>
            <a:off x="6087477" y="4176672"/>
            <a:ext cx="0" cy="716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087477" y="5189688"/>
            <a:ext cx="0" cy="10183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2150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29" y="950861"/>
            <a:ext cx="2732054" cy="2732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965" y="288330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36" y="950861"/>
            <a:ext cx="2732054" cy="2732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92" y="950861"/>
            <a:ext cx="2732054" cy="2732054"/>
          </a:xfrm>
          <a:prstGeom prst="rect">
            <a:avLst/>
          </a:prstGeom>
        </p:spPr>
      </p:pic>
      <p:pic>
        <p:nvPicPr>
          <p:cNvPr id="2" name="Input_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80973" y="3861406"/>
            <a:ext cx="1774283" cy="2365710"/>
          </a:xfrm>
          <a:prstGeom prst="rect">
            <a:avLst/>
          </a:prstGeom>
        </p:spPr>
      </p:pic>
      <p:pic>
        <p:nvPicPr>
          <p:cNvPr id="3" name="Output_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2124" y="3861406"/>
            <a:ext cx="1774283" cy="2365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4260" y="6227118"/>
            <a:ext cx="97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Intensity</a:t>
            </a:r>
          </a:p>
        </p:txBody>
      </p:sp>
      <p:pic>
        <p:nvPicPr>
          <p:cNvPr id="6" name="Picture 5" descr="Screen Shot 2020-05-07 at 11.30.1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97" y="4176672"/>
            <a:ext cx="2060006" cy="203139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087477" y="4176672"/>
            <a:ext cx="0" cy="7648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87477" y="5097780"/>
            <a:ext cx="0" cy="11102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8032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861A-27E4-1F94-6D1D-7C723E24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0A23C-649B-5690-C6D5-763F653DB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Laser</a:t>
            </a:r>
          </a:p>
          <a:p>
            <a:r>
              <a:rPr lang="en-CH" dirty="0"/>
              <a:t>Young interferometer-Spatial coherence</a:t>
            </a:r>
          </a:p>
          <a:p>
            <a:r>
              <a:rPr lang="en-CH" dirty="0"/>
              <a:t>Michelson-Temporal coherence</a:t>
            </a:r>
          </a:p>
          <a:p>
            <a:r>
              <a:rPr lang="en-CH" dirty="0"/>
              <a:t>Simulating light propagation with spatially incoherent light   </a:t>
            </a:r>
          </a:p>
          <a:p>
            <a:r>
              <a:rPr lang="en-CH" dirty="0"/>
              <a:t>Exercise 1: Speckle</a:t>
            </a:r>
          </a:p>
          <a:p>
            <a:r>
              <a:rPr lang="en-CH" dirty="0"/>
              <a:t> Imaging with Incoherent light  </a:t>
            </a:r>
          </a:p>
          <a:p>
            <a:r>
              <a:rPr lang="en-CH" dirty="0"/>
              <a:t>Exercise 2: 4F system with 2 slits</a:t>
            </a:r>
          </a:p>
        </p:txBody>
      </p:sp>
    </p:spTree>
    <p:extLst>
      <p:ext uri="{BB962C8B-B14F-4D97-AF65-F5344CB8AC3E}">
        <p14:creationId xmlns:p14="http://schemas.microsoft.com/office/powerpoint/2010/main" val="185241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32" y="804507"/>
            <a:ext cx="1903040" cy="2537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38" y="3982305"/>
            <a:ext cx="1865421" cy="2487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1" y="804507"/>
            <a:ext cx="1903040" cy="25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1" y="3923507"/>
            <a:ext cx="1903040" cy="2537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5" y="813421"/>
            <a:ext cx="1959341" cy="2612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76" y="3941637"/>
            <a:ext cx="2006504" cy="2675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65729" y="-27182"/>
            <a:ext cx="2263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 and </a:t>
            </a:r>
          </a:p>
          <a:p>
            <a:r>
              <a:rPr lang="en-US" dirty="0"/>
              <a:t>its angular spectrum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90728" y="2266462"/>
            <a:ext cx="1162322" cy="143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90728" y="3584940"/>
            <a:ext cx="1162322" cy="160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855976">
            <a:off x="3676669" y="2309811"/>
            <a:ext cx="200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imaging</a:t>
            </a:r>
          </a:p>
        </p:txBody>
      </p:sp>
      <p:sp>
        <p:nvSpPr>
          <p:cNvPr id="22" name="TextBox 21"/>
          <p:cNvSpPr txBox="1"/>
          <p:nvPr/>
        </p:nvSpPr>
        <p:spPr>
          <a:xfrm rot="3101224">
            <a:off x="3500926" y="441575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Incoherent imaging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1131" y="140560"/>
            <a:ext cx="98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Image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05275" y="16074"/>
            <a:ext cx="200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Angular spectrum</a:t>
            </a:r>
          </a:p>
          <a:p>
            <a:pPr algn="ctr"/>
            <a:r>
              <a:rPr lang="en-US" dirty="0"/>
              <a:t> at the output</a:t>
            </a:r>
          </a:p>
        </p:txBody>
      </p:sp>
    </p:spTree>
    <p:extLst>
      <p:ext uri="{BB962C8B-B14F-4D97-AF65-F5344CB8AC3E}">
        <p14:creationId xmlns:p14="http://schemas.microsoft.com/office/powerpoint/2010/main" val="476423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32" y="804507"/>
            <a:ext cx="1903040" cy="2537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38" y="3982305"/>
            <a:ext cx="1865421" cy="2487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1" y="804507"/>
            <a:ext cx="1903040" cy="25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1" y="3923507"/>
            <a:ext cx="1903040" cy="2537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5" y="813421"/>
            <a:ext cx="1959341" cy="2612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76" y="3941637"/>
            <a:ext cx="2006504" cy="2675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65729" y="-27182"/>
            <a:ext cx="2263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 and </a:t>
            </a:r>
          </a:p>
          <a:p>
            <a:r>
              <a:rPr lang="en-US" dirty="0"/>
              <a:t>its angular spectrum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90728" y="2266462"/>
            <a:ext cx="1162322" cy="143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90728" y="3584940"/>
            <a:ext cx="1162322" cy="160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855976">
            <a:off x="3676669" y="2309811"/>
            <a:ext cx="200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imaging</a:t>
            </a:r>
          </a:p>
        </p:txBody>
      </p:sp>
      <p:sp>
        <p:nvSpPr>
          <p:cNvPr id="22" name="TextBox 21"/>
          <p:cNvSpPr txBox="1"/>
          <p:nvPr/>
        </p:nvSpPr>
        <p:spPr>
          <a:xfrm rot="3101224">
            <a:off x="3500926" y="441575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Incoherent imaging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1131" y="140560"/>
            <a:ext cx="98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Image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05275" y="16074"/>
            <a:ext cx="200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Angular spectrum</a:t>
            </a:r>
          </a:p>
          <a:p>
            <a:pPr algn="ctr"/>
            <a:r>
              <a:rPr lang="en-US" dirty="0"/>
              <a:t> at the output</a:t>
            </a:r>
          </a:p>
        </p:txBody>
      </p:sp>
      <p:sp>
        <p:nvSpPr>
          <p:cNvPr id="2" name="Oval 1"/>
          <p:cNvSpPr/>
          <p:nvPr/>
        </p:nvSpPr>
        <p:spPr>
          <a:xfrm>
            <a:off x="8746744" y="1745280"/>
            <a:ext cx="527031" cy="76032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746744" y="4882547"/>
            <a:ext cx="527031" cy="76032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50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56E0CC-AF6D-A08E-F1F3-990EF5F11E3E}"/>
              </a:ext>
            </a:extLst>
          </p:cNvPr>
          <p:cNvSpPr txBox="1"/>
          <p:nvPr/>
        </p:nvSpPr>
        <p:spPr>
          <a:xfrm>
            <a:off x="5372100" y="871538"/>
            <a:ext cx="2666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Exercise 2</a:t>
            </a:r>
          </a:p>
          <a:p>
            <a:endParaRPr lang="en-CH" dirty="0"/>
          </a:p>
          <a:p>
            <a:r>
              <a:rPr lang="en-CH" dirty="0"/>
              <a:t>4F system with slits</a:t>
            </a:r>
          </a:p>
          <a:p>
            <a:r>
              <a:rPr lang="en-GB" dirty="0"/>
              <a:t>C</a:t>
            </a:r>
            <a:r>
              <a:rPr lang="en-CH" dirty="0"/>
              <a:t>oherent and incoherent</a:t>
            </a:r>
          </a:p>
        </p:txBody>
      </p:sp>
    </p:spTree>
    <p:extLst>
      <p:ext uri="{BB962C8B-B14F-4D97-AF65-F5344CB8AC3E}">
        <p14:creationId xmlns:p14="http://schemas.microsoft.com/office/powerpoint/2010/main" val="344870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472E-6BBF-4EC5-EA3A-0C6DAA87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2" y="-167311"/>
            <a:ext cx="10515600" cy="850217"/>
          </a:xfrm>
        </p:spPr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Laser</a:t>
            </a:r>
          </a:p>
        </p:txBody>
      </p:sp>
      <p:pic>
        <p:nvPicPr>
          <p:cNvPr id="1026" name="Picture 2" descr="plane resonators for pulsed lasers ...">
            <a:extLst>
              <a:ext uri="{FF2B5EF4-FFF2-40B4-BE49-F238E27FC236}">
                <a16:creationId xmlns:a16="http://schemas.microsoft.com/office/drawing/2014/main" id="{04EC1B3C-0758-A75A-6573-2DF87C4C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686" y="1053579"/>
            <a:ext cx="36703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ematic of a generic laser cavity ...">
            <a:extLst>
              <a:ext uri="{FF2B5EF4-FFF2-40B4-BE49-F238E27FC236}">
                <a16:creationId xmlns:a16="http://schemas.microsoft.com/office/drawing/2014/main" id="{C0C32565-65D2-DB1E-AAA6-C9CC4E0E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2" y="2369079"/>
            <a:ext cx="5022838" cy="24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light rays and arrows&#10;&#10;AI-generated content may be incorrect.">
            <a:extLst>
              <a:ext uri="{FF2B5EF4-FFF2-40B4-BE49-F238E27FC236}">
                <a16:creationId xmlns:a16="http://schemas.microsoft.com/office/drawing/2014/main" id="{9352088F-23E4-B6A3-FCF8-591067AF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94" y="4058897"/>
            <a:ext cx="3772188" cy="2495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919F21-0EF0-5AEA-8C35-76BD5693DABD}"/>
              </a:ext>
            </a:extLst>
          </p:cNvPr>
          <p:cNvSpPr txBox="1"/>
          <p:nvPr/>
        </p:nvSpPr>
        <p:spPr>
          <a:xfrm>
            <a:off x="7072131" y="532435"/>
            <a:ext cx="201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Fabry-Perot Cavity</a:t>
            </a:r>
          </a:p>
        </p:txBody>
      </p:sp>
    </p:spTree>
    <p:extLst>
      <p:ext uri="{BB962C8B-B14F-4D97-AF65-F5344CB8AC3E}">
        <p14:creationId xmlns:p14="http://schemas.microsoft.com/office/powerpoint/2010/main" val="387283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20489" y="1241601"/>
            <a:ext cx="2284582" cy="2287808"/>
            <a:chOff x="88390" y="4313726"/>
            <a:chExt cx="2284582" cy="2287808"/>
          </a:xfrm>
        </p:grpSpPr>
        <p:sp>
          <p:nvSpPr>
            <p:cNvPr id="3" name="Rectangle 2"/>
            <p:cNvSpPr/>
            <p:nvPr/>
          </p:nvSpPr>
          <p:spPr>
            <a:xfrm>
              <a:off x="88390" y="4313726"/>
              <a:ext cx="2284582" cy="22878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Screen Shot 2013-10-21 at 17.43.4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65" y="4873469"/>
              <a:ext cx="1153671" cy="115204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54582" y="1241602"/>
            <a:ext cx="2284582" cy="2287808"/>
            <a:chOff x="88390" y="4313726"/>
            <a:chExt cx="2284582" cy="2287808"/>
          </a:xfrm>
        </p:grpSpPr>
        <p:sp>
          <p:nvSpPr>
            <p:cNvPr id="12" name="Rectangle 11"/>
            <p:cNvSpPr/>
            <p:nvPr/>
          </p:nvSpPr>
          <p:spPr>
            <a:xfrm>
              <a:off x="88390" y="4313726"/>
              <a:ext cx="2284582" cy="22878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 descr="Screen Shot 2013-10-21 at 17.43.4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65" y="4873469"/>
              <a:ext cx="1153671" cy="115204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620255" y="4018126"/>
            <a:ext cx="2284582" cy="2287808"/>
            <a:chOff x="88390" y="4313726"/>
            <a:chExt cx="2284582" cy="2287808"/>
          </a:xfrm>
        </p:grpSpPr>
        <p:sp>
          <p:nvSpPr>
            <p:cNvPr id="18" name="Rectangle 17"/>
            <p:cNvSpPr/>
            <p:nvPr/>
          </p:nvSpPr>
          <p:spPr>
            <a:xfrm>
              <a:off x="88390" y="4313726"/>
              <a:ext cx="2284582" cy="22878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18" descr="Screen Shot 2013-10-21 at 17.43.4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65" y="4873469"/>
              <a:ext cx="1153671" cy="115204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254348" y="4040986"/>
            <a:ext cx="2284582" cy="2287808"/>
            <a:chOff x="6722483" y="1424796"/>
            <a:chExt cx="2284582" cy="2287808"/>
          </a:xfrm>
        </p:grpSpPr>
        <p:sp>
          <p:nvSpPr>
            <p:cNvPr id="22" name="Rectangle 21"/>
            <p:cNvSpPr/>
            <p:nvPr/>
          </p:nvSpPr>
          <p:spPr>
            <a:xfrm>
              <a:off x="6722483" y="1424796"/>
              <a:ext cx="2284582" cy="22878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Picture 19" descr="Screen Shot 2013-10-21 at 18.05.5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08" y="1984540"/>
              <a:ext cx="1150421" cy="115204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102409" y="3037999"/>
              <a:ext cx="1625030" cy="163046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49871" y="1241602"/>
            <a:ext cx="4045674" cy="2287809"/>
            <a:chOff x="2525871" y="1241601"/>
            <a:chExt cx="4045674" cy="2287809"/>
          </a:xfrm>
        </p:grpSpPr>
        <p:pic>
          <p:nvPicPr>
            <p:cNvPr id="15" name="Picture 14" descr="Screen Shot 2013-10-21 at 17.48.3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871" y="1241601"/>
              <a:ext cx="4045674" cy="2287807"/>
            </a:xfrm>
            <a:prstGeom prst="rect">
              <a:avLst/>
            </a:prstGeom>
          </p:spPr>
        </p:pic>
        <p:sp>
          <p:nvSpPr>
            <p:cNvPr id="31" name="Line 13"/>
            <p:cNvSpPr>
              <a:spLocks noChangeShapeType="1"/>
            </p:cNvSpPr>
            <p:nvPr/>
          </p:nvSpPr>
          <p:spPr bwMode="auto">
            <a:xfrm flipH="1">
              <a:off x="3016837" y="1241602"/>
              <a:ext cx="0" cy="228780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 flipH="1">
              <a:off x="4038347" y="1241604"/>
              <a:ext cx="0" cy="228780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Line 13"/>
            <p:cNvSpPr>
              <a:spLocks noChangeShapeType="1"/>
            </p:cNvSpPr>
            <p:nvPr/>
          </p:nvSpPr>
          <p:spPr bwMode="auto">
            <a:xfrm flipH="1">
              <a:off x="5059579" y="1241604"/>
              <a:ext cx="0" cy="228780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H="1">
              <a:off x="6070525" y="1241604"/>
              <a:ext cx="0" cy="228780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49638" y="4040986"/>
            <a:ext cx="4045673" cy="2287808"/>
            <a:chOff x="2525637" y="4040986"/>
            <a:chExt cx="4045673" cy="2287808"/>
          </a:xfrm>
        </p:grpSpPr>
        <p:pic>
          <p:nvPicPr>
            <p:cNvPr id="16" name="Picture 15" descr="Screen Shot 2013-10-21 at 18.04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637" y="4040986"/>
              <a:ext cx="4045673" cy="2287808"/>
            </a:xfrm>
            <a:prstGeom prst="rect">
              <a:avLst/>
            </a:prstGeom>
          </p:spPr>
        </p:pic>
        <p:sp>
          <p:nvSpPr>
            <p:cNvPr id="36" name="Line 13"/>
            <p:cNvSpPr>
              <a:spLocks noChangeShapeType="1"/>
            </p:cNvSpPr>
            <p:nvPr/>
          </p:nvSpPr>
          <p:spPr bwMode="auto">
            <a:xfrm flipH="1">
              <a:off x="4038208" y="4887918"/>
              <a:ext cx="0" cy="60499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 flipH="1">
              <a:off x="5059579" y="4887918"/>
              <a:ext cx="0" cy="60499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H="1">
              <a:off x="6070525" y="4887918"/>
              <a:ext cx="0" cy="60499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3"/>
            <p:cNvSpPr>
              <a:spLocks noChangeShapeType="1"/>
            </p:cNvSpPr>
            <p:nvPr/>
          </p:nvSpPr>
          <p:spPr bwMode="auto">
            <a:xfrm flipH="1">
              <a:off x="3016837" y="4887918"/>
              <a:ext cx="0" cy="604996"/>
            </a:xfrm>
            <a:prstGeom prst="line">
              <a:avLst/>
            </a:prstGeom>
            <a:noFill/>
            <a:ln w="38100" cap="flat">
              <a:solidFill>
                <a:srgbClr val="0091CE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70C0"/>
                </a:solidFill>
                <a:latin typeface="Calibri"/>
              </a:rPr>
              <a:t>Lens Waveguide – Finite aperture</a:t>
            </a:r>
            <a:endParaRPr lang="en-GB" sz="32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 defTabSz="457200">
              <a:defRPr/>
            </a:pPr>
            <a:fld id="{BA749C85-5235-1042-B22D-37B50ECEBD6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457200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836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69" y="925943"/>
            <a:ext cx="6780195" cy="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" name="Rectangle 4"/>
          <p:cNvSpPr txBox="1">
            <a:spLocks noChangeArrowheads="1"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" algn="l"/>
            <a:r>
              <a:rPr lang="en-US" sz="3200" dirty="0" err="1">
                <a:solidFill>
                  <a:srgbClr val="0070C0"/>
                </a:solidFill>
              </a:rPr>
              <a:t>Hermite</a:t>
            </a:r>
            <a:r>
              <a:rPr lang="en-US" sz="3200" dirty="0">
                <a:solidFill>
                  <a:srgbClr val="0070C0"/>
                </a:solidFill>
              </a:rPr>
              <a:t>-Gauss modes</a:t>
            </a:r>
          </a:p>
          <a:p>
            <a:pPr algn="l"/>
            <a:r>
              <a:rPr lang="en-GB" sz="3200" dirty="0">
                <a:solidFill>
                  <a:srgbClr val="0070C0"/>
                </a:solidFill>
              </a:rPr>
              <a:t>						</a:t>
            </a:r>
          </a:p>
        </p:txBody>
      </p:sp>
      <p:sp>
        <p:nvSpPr>
          <p:cNvPr id="14" name="Rectangle 9"/>
          <p:cNvSpPr>
            <a:spLocks/>
          </p:cNvSpPr>
          <p:nvPr/>
        </p:nvSpPr>
        <p:spPr bwMode="auto">
          <a:xfrm>
            <a:off x="1717730" y="2063514"/>
            <a:ext cx="904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For z=0</a:t>
            </a:r>
          </a:p>
        </p:txBody>
      </p:sp>
      <p:sp>
        <p:nvSpPr>
          <p:cNvPr id="15" name="Rectangle 9"/>
          <p:cNvSpPr>
            <a:spLocks/>
          </p:cNvSpPr>
          <p:nvPr/>
        </p:nvSpPr>
        <p:spPr bwMode="auto">
          <a:xfrm>
            <a:off x="1726971" y="2371311"/>
            <a:ext cx="25966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57799" bIns="0">
            <a:spAutoFit/>
          </a:bodyPr>
          <a:lstStyle/>
          <a:p>
            <a:pPr marL="57150" algn="ctr"/>
            <a:r>
              <a:rPr lang="en-US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If n=0</a:t>
            </a:r>
          </a:p>
        </p:txBody>
      </p:sp>
      <p:pic>
        <p:nvPicPr>
          <p:cNvPr id="16" name="Picture 15" descr="Screen Shot 2013-11-05 at 17.26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71" y="3299334"/>
            <a:ext cx="2596621" cy="1554733"/>
          </a:xfrm>
          <a:prstGeom prst="rect">
            <a:avLst/>
          </a:prstGeom>
        </p:spPr>
      </p:pic>
      <p:pic>
        <p:nvPicPr>
          <p:cNvPr id="17" name="Picture 16" descr="Screen Shot 2013-11-05 at 17.26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89" y="3362833"/>
            <a:ext cx="2515253" cy="20881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40241" y="3299333"/>
            <a:ext cx="723900" cy="60223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Screen Shot 2013-11-05 at 17.26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77" y="3266567"/>
            <a:ext cx="2683481" cy="21971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697757" y="4861433"/>
            <a:ext cx="723900" cy="60223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9"/>
          <p:cNvSpPr>
            <a:spLocks/>
          </p:cNvSpPr>
          <p:nvPr/>
        </p:nvSpPr>
        <p:spPr bwMode="auto">
          <a:xfrm>
            <a:off x="4847289" y="2634201"/>
            <a:ext cx="251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57799" bIns="0">
            <a:spAutoFit/>
          </a:bodyPr>
          <a:lstStyle/>
          <a:p>
            <a:pPr marL="57150" algn="ctr"/>
            <a:r>
              <a:rPr lang="en-US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If n=1</a:t>
            </a:r>
          </a:p>
        </p:txBody>
      </p:sp>
      <p:sp>
        <p:nvSpPr>
          <p:cNvPr id="22" name="Rectangle 9"/>
          <p:cNvSpPr>
            <a:spLocks/>
          </p:cNvSpPr>
          <p:nvPr/>
        </p:nvSpPr>
        <p:spPr bwMode="auto">
          <a:xfrm>
            <a:off x="7738177" y="2634201"/>
            <a:ext cx="26834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57799" bIns="0">
            <a:spAutoFit/>
          </a:bodyPr>
          <a:lstStyle/>
          <a:p>
            <a:pPr marL="57150" algn="ctr"/>
            <a:r>
              <a:rPr lang="en-US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If n=2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19680" y="5422900"/>
            <a:ext cx="2784421" cy="457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1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69" y="925943"/>
            <a:ext cx="6780195" cy="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" name="Rectangle 4"/>
          <p:cNvSpPr txBox="1">
            <a:spLocks noChangeArrowheads="1"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" algn="l"/>
            <a:r>
              <a:rPr lang="en-US" sz="3200" dirty="0" err="1">
                <a:solidFill>
                  <a:srgbClr val="0070C0"/>
                </a:solidFill>
              </a:rPr>
              <a:t>Hermite</a:t>
            </a:r>
            <a:r>
              <a:rPr lang="en-US" sz="3200" dirty="0">
                <a:solidFill>
                  <a:srgbClr val="0070C0"/>
                </a:solidFill>
              </a:rPr>
              <a:t>-Gauss modes</a:t>
            </a:r>
          </a:p>
          <a:p>
            <a:pPr algn="l"/>
            <a:r>
              <a:rPr lang="en-GB" sz="3200" dirty="0">
                <a:solidFill>
                  <a:srgbClr val="0070C0"/>
                </a:solidFill>
              </a:rPr>
              <a:t>						</a:t>
            </a:r>
          </a:p>
        </p:txBody>
      </p:sp>
      <p:pic>
        <p:nvPicPr>
          <p:cNvPr id="2" name="Picture 1" descr="800px-Hermite-gauss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2368550"/>
            <a:ext cx="4953000" cy="37147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65468" y="1765300"/>
          <a:ext cx="21526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203200" progId="Equation.DSMT4">
                  <p:embed/>
                </p:oleObj>
              </mc:Choice>
              <mc:Fallback>
                <p:oleObj name="Equation" r:id="rId4" imgW="1435100" imgH="203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5468" y="1765300"/>
                        <a:ext cx="215265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5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4"/>
          <p:cNvSpPr txBox="1">
            <a:spLocks noChangeArrowheads="1"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" algn="l"/>
            <a:r>
              <a:rPr lang="en-US" sz="3200" dirty="0" err="1">
                <a:solidFill>
                  <a:srgbClr val="0070C0"/>
                </a:solidFill>
              </a:rPr>
              <a:t>Hermite</a:t>
            </a:r>
            <a:r>
              <a:rPr lang="en-US" sz="3200" dirty="0">
                <a:solidFill>
                  <a:srgbClr val="0070C0"/>
                </a:solidFill>
              </a:rPr>
              <a:t>-Gauss modes</a:t>
            </a:r>
          </a:p>
          <a:p>
            <a:pPr algn="l"/>
            <a:r>
              <a:rPr lang="en-GB" sz="3200" dirty="0">
                <a:solidFill>
                  <a:srgbClr val="0070C0"/>
                </a:solidFill>
              </a:rPr>
              <a:t>						</a:t>
            </a:r>
          </a:p>
        </p:txBody>
      </p:sp>
      <p:pic>
        <p:nvPicPr>
          <p:cNvPr id="4" name="Picture 3" descr="Screen Shot 2013-11-06 at 09.2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21454"/>
            <a:ext cx="1778000" cy="1772546"/>
          </a:xfrm>
          <a:prstGeom prst="rect">
            <a:avLst/>
          </a:prstGeom>
        </p:spPr>
      </p:pic>
      <p:pic>
        <p:nvPicPr>
          <p:cNvPr id="5" name="Picture 4" descr="Screen Shot 2013-11-06 at 09.2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2867026"/>
            <a:ext cx="1781175" cy="1781175"/>
          </a:xfrm>
          <a:prstGeom prst="rect">
            <a:avLst/>
          </a:prstGeom>
        </p:spPr>
      </p:pic>
      <p:pic>
        <p:nvPicPr>
          <p:cNvPr id="6" name="Picture 5" descr="Screen Shot 2013-11-06 at 09.2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737101"/>
            <a:ext cx="1778000" cy="1783471"/>
          </a:xfrm>
          <a:prstGeom prst="rect">
            <a:avLst/>
          </a:prstGeom>
        </p:spPr>
      </p:pic>
      <p:pic>
        <p:nvPicPr>
          <p:cNvPr id="7" name="Picture 6" descr="Screen Shot 2013-11-06 at 09.22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021455"/>
            <a:ext cx="2482850" cy="1772546"/>
          </a:xfrm>
          <a:prstGeom prst="rect">
            <a:avLst/>
          </a:prstGeom>
        </p:spPr>
      </p:pic>
      <p:pic>
        <p:nvPicPr>
          <p:cNvPr id="12" name="Picture 11" descr="Screen Shot 2013-11-06 at 09.2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21455"/>
            <a:ext cx="1778000" cy="1772546"/>
          </a:xfrm>
          <a:prstGeom prst="rect">
            <a:avLst/>
          </a:prstGeom>
        </p:spPr>
      </p:pic>
      <p:pic>
        <p:nvPicPr>
          <p:cNvPr id="8" name="Picture 7" descr="Screen Shot 2013-11-06 at 09.23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867026"/>
            <a:ext cx="2482850" cy="1781175"/>
          </a:xfrm>
          <a:prstGeom prst="rect">
            <a:avLst/>
          </a:prstGeom>
        </p:spPr>
      </p:pic>
      <p:pic>
        <p:nvPicPr>
          <p:cNvPr id="14" name="Picture 13" descr="Screen Shot 2013-11-06 at 09.2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2867026"/>
            <a:ext cx="1781175" cy="1781175"/>
          </a:xfrm>
          <a:prstGeom prst="rect">
            <a:avLst/>
          </a:prstGeom>
        </p:spPr>
      </p:pic>
      <p:pic>
        <p:nvPicPr>
          <p:cNvPr id="11" name="Picture 10" descr="Screen Shot 2013-11-06 at 09.21.5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737100"/>
            <a:ext cx="2482850" cy="1778000"/>
          </a:xfrm>
          <a:prstGeom prst="rect">
            <a:avLst/>
          </a:prstGeom>
        </p:spPr>
      </p:pic>
      <p:pic>
        <p:nvPicPr>
          <p:cNvPr id="16" name="Picture 15" descr="Screen Shot 2013-11-06 at 09.2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737101"/>
            <a:ext cx="1778000" cy="1783471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7" idx="0"/>
            <a:endCxn id="7" idx="2"/>
          </p:cNvCxnSpPr>
          <p:nvPr/>
        </p:nvCxnSpPr>
        <p:spPr>
          <a:xfrm>
            <a:off x="6080125" y="1021455"/>
            <a:ext cx="0" cy="177254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80125" y="2867025"/>
            <a:ext cx="0" cy="177254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80125" y="4748025"/>
            <a:ext cx="0" cy="177254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169652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HG 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0" y="356342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HG 01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0" y="544885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HG 02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714500" y="666750"/>
          <a:ext cx="990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400" imgH="254000" progId="Equation.DSMT4">
                  <p:embed/>
                </p:oleObj>
              </mc:Choice>
              <mc:Fallback>
                <p:oleObj name="Equation" r:id="rId8" imgW="660400" imgH="2540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14500" y="666750"/>
                        <a:ext cx="990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6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532912" y="1767127"/>
            <a:ext cx="27605" cy="2954428"/>
          </a:xfrm>
          <a:prstGeom prst="line">
            <a:avLst/>
          </a:prstGeom>
          <a:ln w="127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532912" y="2457414"/>
            <a:ext cx="45719" cy="1932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252533" y="1767127"/>
            <a:ext cx="27605" cy="295442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4" idx="0"/>
          </p:cNvCxnSpPr>
          <p:nvPr/>
        </p:nvCxnSpPr>
        <p:spPr>
          <a:xfrm rot="16200000" flipH="1">
            <a:off x="5545200" y="1467985"/>
            <a:ext cx="745509" cy="2724366"/>
          </a:xfrm>
          <a:prstGeom prst="curvedConnector4">
            <a:avLst>
              <a:gd name="adj1" fmla="val -30664"/>
              <a:gd name="adj2" fmla="val 50420"/>
            </a:avLst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4532912" y="3202924"/>
            <a:ext cx="2719621" cy="938791"/>
          </a:xfrm>
          <a:prstGeom prst="curvedConnector3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loud 9"/>
          <p:cNvSpPr/>
          <p:nvPr/>
        </p:nvSpPr>
        <p:spPr>
          <a:xfrm>
            <a:off x="4891771" y="2070853"/>
            <a:ext cx="1739085" cy="2264141"/>
          </a:xfrm>
          <a:prstGeom prst="cloud">
            <a:avLst/>
          </a:prstGeom>
          <a:solidFill>
            <a:srgbClr val="CCFFCC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41828" y="63394"/>
            <a:ext cx="68315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3366FF"/>
                </a:solidFill>
              </a:rPr>
              <a:t>Light Propagation: </a:t>
            </a:r>
          </a:p>
          <a:p>
            <a:pPr algn="ctr"/>
            <a:r>
              <a:rPr lang="en-US" sz="4400" dirty="0">
                <a:solidFill>
                  <a:srgbClr val="3366FF"/>
                </a:solidFill>
              </a:rPr>
              <a:t>Diffraction or Interference?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5343" y="4721556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Input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9741" y="4398390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Output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4333" y="4444556"/>
            <a:ext cx="17539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Optical</a:t>
            </a:r>
          </a:p>
          <a:p>
            <a:r>
              <a:rPr lang="en-US" sz="3600" dirty="0"/>
              <a:t>System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EB4643-6A5E-D394-7128-C9913FC55B5A}"/>
              </a:ext>
            </a:extLst>
          </p:cNvPr>
          <p:cNvSpPr/>
          <p:nvPr/>
        </p:nvSpPr>
        <p:spPr>
          <a:xfrm>
            <a:off x="4495308" y="4070481"/>
            <a:ext cx="45719" cy="1932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5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318</Words>
  <Application>Microsoft Macintosh PowerPoint</Application>
  <PresentationFormat>Widescreen</PresentationFormat>
  <Paragraphs>133</Paragraphs>
  <Slides>32</Slides>
  <Notes>4</Notes>
  <HiddenSlides>0</HiddenSlides>
  <MMClips>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Cambria Math</vt:lpstr>
      <vt:lpstr>Helvetica</vt:lpstr>
      <vt:lpstr>Office Theme</vt:lpstr>
      <vt:lpstr>1_Office Theme</vt:lpstr>
      <vt:lpstr>Equation</vt:lpstr>
      <vt:lpstr>PowerPoint Presentation</vt:lpstr>
      <vt:lpstr>Toolkit</vt:lpstr>
      <vt:lpstr>Outline</vt:lpstr>
      <vt:lpstr>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Michelson Interferometer</vt:lpstr>
      <vt:lpstr>Temporal (longitudinal) coherence</vt:lpstr>
      <vt:lpstr>Michelson’s apparatus</vt:lpstr>
      <vt:lpstr>Michelson-Morley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 Psaltis</dc:creator>
  <cp:lastModifiedBy>Demetri Psaltis</cp:lastModifiedBy>
  <cp:revision>22</cp:revision>
  <dcterms:created xsi:type="dcterms:W3CDTF">2025-03-17T07:17:56Z</dcterms:created>
  <dcterms:modified xsi:type="dcterms:W3CDTF">2025-03-21T06:38:45Z</dcterms:modified>
</cp:coreProperties>
</file>