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sldIdLst>
    <p:sldId id="256" r:id="rId4"/>
    <p:sldId id="259" r:id="rId5"/>
    <p:sldId id="545" r:id="rId6"/>
    <p:sldId id="546" r:id="rId7"/>
    <p:sldId id="533" r:id="rId8"/>
    <p:sldId id="519" r:id="rId9"/>
    <p:sldId id="525" r:id="rId10"/>
    <p:sldId id="526" r:id="rId11"/>
    <p:sldId id="527" r:id="rId12"/>
    <p:sldId id="549" r:id="rId13"/>
    <p:sldId id="529" r:id="rId14"/>
    <p:sldId id="531" r:id="rId15"/>
    <p:sldId id="532" r:id="rId16"/>
    <p:sldId id="411" r:id="rId17"/>
    <p:sldId id="404" r:id="rId18"/>
    <p:sldId id="309" r:id="rId19"/>
    <p:sldId id="406" r:id="rId20"/>
    <p:sldId id="407" r:id="rId21"/>
    <p:sldId id="552" r:id="rId22"/>
    <p:sldId id="550" r:id="rId23"/>
    <p:sldId id="547" r:id="rId24"/>
    <p:sldId id="270" r:id="rId25"/>
    <p:sldId id="271" r:id="rId26"/>
    <p:sldId id="272" r:id="rId27"/>
    <p:sldId id="551" r:id="rId28"/>
    <p:sldId id="260" r:id="rId29"/>
    <p:sldId id="261" r:id="rId30"/>
    <p:sldId id="410" r:id="rId31"/>
    <p:sldId id="535" r:id="rId32"/>
    <p:sldId id="412" r:id="rId33"/>
    <p:sldId id="413" r:id="rId34"/>
    <p:sldId id="538" r:id="rId3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8"/>
    <p:restoredTop sz="86356"/>
  </p:normalViewPr>
  <p:slideViewPr>
    <p:cSldViewPr snapToGrid="0">
      <p:cViewPr varScale="1">
        <p:scale>
          <a:sx n="83" d="100"/>
          <a:sy n="83" d="100"/>
        </p:scale>
        <p:origin x="488" y="192"/>
      </p:cViewPr>
      <p:guideLst/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11A66-92D3-9B47-AFC5-627EB4628EBB}" type="datetimeFigureOut">
              <a:rPr lang="en-CH" smtClean="0"/>
              <a:t>13.03.2025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7132B-D529-B84D-AC92-37E5F7B8DA8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868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7132B-D529-B84D-AC92-37E5F7B8DA86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1042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7132B-D529-B84D-AC92-37E5F7B8DA86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1278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7132B-D529-B84D-AC92-37E5F7B8DA86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2692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7132B-D529-B84D-AC92-37E5F7B8DA86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2200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7132B-D529-B84D-AC92-37E5F7B8DA86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025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7132B-D529-B84D-AC92-37E5F7B8DA86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95622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7132B-D529-B84D-AC92-37E5F7B8DA86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9139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7132B-D529-B84D-AC92-37E5F7B8DA86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95381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7132B-D529-B84D-AC92-37E5F7B8DA86}" type="slidenum">
              <a:rPr lang="en-CH" smtClean="0"/>
              <a:t>19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7603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20CC-773F-6097-CC9C-C67776527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3BE6D-04F1-8A82-4300-EECD9EA37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FA7EF-C2D5-8846-106A-C5B3BF87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6E1-6BE6-E942-8526-D908E350B80F}" type="datetimeFigureOut">
              <a:rPr lang="en-CH" smtClean="0"/>
              <a:t>13.03.2025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8F823-F2D4-B73B-D753-2FC239BC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D16BA-7FCD-528C-EE79-BAD31E31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8AB8-B3D0-3143-A74F-7467B98DCDE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2165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71A9-47AC-FE8A-CEC6-0F0D081B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BDBFF-13C7-E617-BE59-4ECCAC91A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45043-17D7-76A8-477D-4214DD38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6E1-6BE6-E942-8526-D908E350B80F}" type="datetimeFigureOut">
              <a:rPr lang="en-CH" smtClean="0"/>
              <a:t>13.03.2025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EC029-5B16-0FA2-CD57-F624F519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379D0-97EB-2C89-B7C3-5115F952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8AB8-B3D0-3143-A74F-7467B98DCDE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9151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6534F2-C8CE-C911-2052-A45813FA25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E16AF-A4B9-249A-71A7-DEF2AFD0D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35488-1FA5-DFA1-44A8-19A9F40A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6E1-6BE6-E942-8526-D908E350B80F}" type="datetimeFigureOut">
              <a:rPr lang="en-CH" smtClean="0"/>
              <a:t>13.03.2025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5B396-E443-83D0-78DB-DF956451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B2FEB-CF4C-B9B4-3847-5D00370A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8AB8-B3D0-3143-A74F-7467B98DCDE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36184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CB5-D1BF-B548-9809-88C5940F5E26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ACCB-2B1B-0946-A611-001B72C5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5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CB5-D1BF-B548-9809-88C5940F5E26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ACCB-2B1B-0946-A611-001B72C5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95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CB5-D1BF-B548-9809-88C5940F5E26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ACCB-2B1B-0946-A611-001B72C5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6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CB5-D1BF-B548-9809-88C5940F5E26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ACCB-2B1B-0946-A611-001B72C5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36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CB5-D1BF-B548-9809-88C5940F5E26}" type="datetimeFigureOut">
              <a:rPr lang="en-US" smtClean="0"/>
              <a:t>3/13/25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ACCB-2B1B-0946-A611-001B72C5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6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CB5-D1BF-B548-9809-88C5940F5E26}" type="datetimeFigureOut">
              <a:rPr lang="en-US" smtClean="0"/>
              <a:t>3/13/25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ACCB-2B1B-0946-A611-001B72C5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9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CB5-D1BF-B548-9809-88C5940F5E26}" type="datetimeFigureOut">
              <a:rPr lang="en-US" smtClean="0"/>
              <a:t>3/13/25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ACCB-2B1B-0946-A611-001B72C5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6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CB5-D1BF-B548-9809-88C5940F5E26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ACCB-2B1B-0946-A611-001B72C5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F8EC-F2B0-2C8D-6780-00F0B98E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0C04B-E468-E72E-84F2-B178B5D92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5C3D3-3C30-061A-AA32-B882897D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6E1-6BE6-E942-8526-D908E350B80F}" type="datetimeFigureOut">
              <a:rPr lang="en-CH" smtClean="0"/>
              <a:t>13.03.2025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C7BB6-4C84-8794-A7B0-853F19E6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FC6EF-C1A7-BCA1-0132-72D6ACC1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8AB8-B3D0-3143-A74F-7467B98DCDE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55656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CB5-D1BF-B548-9809-88C5940F5E26}" type="datetimeFigureOut">
              <a:rPr lang="en-US" smtClean="0"/>
              <a:t>3/13/25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ACCB-2B1B-0946-A611-001B72C5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97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CB5-D1BF-B548-9809-88C5940F5E26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ACCB-2B1B-0946-A611-001B72C5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03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3CB5-D1BF-B548-9809-88C5940F5E26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ACCB-2B1B-0946-A611-001B72C5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96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2DBA-658B-1C40-A945-E2DA384DE0D5}" type="datetimeFigureOut">
              <a:rPr lang="en-US" smtClean="0"/>
              <a:t>3/13/25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3325-AB17-8348-BF2E-980CF550F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47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2DBA-658B-1C40-A945-E2DA384DE0D5}" type="datetimeFigureOut">
              <a:rPr lang="en-US" smtClean="0"/>
              <a:t>3/13/25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3325-AB17-8348-BF2E-980CF550F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62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2DBA-658B-1C40-A945-E2DA384DE0D5}" type="datetimeFigureOut">
              <a:rPr lang="en-US" smtClean="0"/>
              <a:t>3/13/25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3325-AB17-8348-BF2E-980CF550F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526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2DBA-658B-1C40-A945-E2DA384DE0D5}" type="datetimeFigureOut">
              <a:rPr lang="en-US" smtClean="0"/>
              <a:t>3/13/25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3325-AB17-8348-BF2E-980CF550F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7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2DBA-658B-1C40-A945-E2DA384DE0D5}" type="datetimeFigureOut">
              <a:rPr lang="en-US" smtClean="0"/>
              <a:t>3/13/25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3325-AB17-8348-BF2E-980CF550F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220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2DBA-658B-1C40-A945-E2DA384DE0D5}" type="datetimeFigureOut">
              <a:rPr lang="en-US" smtClean="0"/>
              <a:t>3/13/25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3325-AB17-8348-BF2E-980CF550F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72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2DBA-658B-1C40-A945-E2DA384DE0D5}" type="datetimeFigureOut">
              <a:rPr lang="en-US" smtClean="0"/>
              <a:t>3/13/25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3325-AB17-8348-BF2E-980CF550F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63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E3715-3D5C-A45A-5030-F13DC794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6032E-22D7-7FCA-E535-2BA7FFEEB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CC722-4920-548F-4D2A-1E083AC1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6E1-6BE6-E942-8526-D908E350B80F}" type="datetimeFigureOut">
              <a:rPr lang="en-CH" smtClean="0"/>
              <a:t>13.03.2025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C29E8-5530-7A18-839F-CBC973F96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BCABF-F342-83F9-8179-E1571F8B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8AB8-B3D0-3143-A74F-7467B98DCDE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15288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2DBA-658B-1C40-A945-E2DA384DE0D5}" type="datetimeFigureOut">
              <a:rPr lang="en-US" smtClean="0"/>
              <a:t>3/13/25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3325-AB17-8348-BF2E-980CF550F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62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2DBA-658B-1C40-A945-E2DA384DE0D5}" type="datetimeFigureOut">
              <a:rPr lang="en-US" smtClean="0"/>
              <a:t>3/13/25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3325-AB17-8348-BF2E-980CF550F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528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2DBA-658B-1C40-A945-E2DA384DE0D5}" type="datetimeFigureOut">
              <a:rPr lang="en-US" smtClean="0"/>
              <a:t>3/13/25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3325-AB17-8348-BF2E-980CF550F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87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2DBA-658B-1C40-A945-E2DA384DE0D5}" type="datetimeFigureOut">
              <a:rPr lang="en-US" smtClean="0"/>
              <a:t>3/13/25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73325-AB17-8348-BF2E-980CF550F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16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D33A-F920-4BD9-E750-E5061D0F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5BC4D-57F5-8700-3C04-54D7B61C3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F2F14-7385-1E4F-3EE0-5A4B2805A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83FF0-83E1-1BC2-6CCA-031CB9D61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6E1-6BE6-E942-8526-D908E350B80F}" type="datetimeFigureOut">
              <a:rPr lang="en-CH" smtClean="0"/>
              <a:t>13.03.2025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57D5B-86D5-4F12-3D7A-58A153282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98D62-7B24-FE24-8155-20CC40F0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8AB8-B3D0-3143-A74F-7467B98DCDE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8088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A047-AB91-EB27-B8A5-ED730048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54722-016C-A150-8D61-DBD16E2E3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B384D-4C5F-6EB6-4275-2BB6650EC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9AC66-26C8-5EBB-D2B4-23DC8745C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54472-770A-4557-77AD-5E99D8B10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37422-01B6-A772-CE67-59E7CB38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6E1-6BE6-E942-8526-D908E350B80F}" type="datetimeFigureOut">
              <a:rPr lang="en-CH" smtClean="0"/>
              <a:t>13.03.2025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52B362-0954-0151-99EE-1B8B9459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68C40-A252-9DC1-C91B-98B1EA91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8AB8-B3D0-3143-A74F-7467B98DCDE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9985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DF53-7DA9-8FEA-86E4-3071462F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1304E-F3BB-8577-B1A4-4CBFAAC3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6E1-6BE6-E942-8526-D908E350B80F}" type="datetimeFigureOut">
              <a:rPr lang="en-CH" smtClean="0"/>
              <a:t>13.03.2025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B504D-1957-BCB9-760A-28BB128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2FE7A-969A-D5A5-7A41-E641CAB3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8AB8-B3D0-3143-A74F-7467B98DCDE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8061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9A2C94-0CD6-77CB-8EAE-76A10C41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6E1-6BE6-E942-8526-D908E350B80F}" type="datetimeFigureOut">
              <a:rPr lang="en-CH" smtClean="0"/>
              <a:t>13.03.2025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DC7E6-36A9-740F-07C3-8159A328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90C82-90F5-3FBA-E884-FA38F0E1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8AB8-B3D0-3143-A74F-7467B98DCDE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1909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208E-F85E-6114-4A23-511CE0D9D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ECEF6-92C6-9998-3619-CFA92C1D8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16A3E-CB37-2445-7D0C-C514D7341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BEC06-A4EF-92DA-340C-8CF886C8C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6E1-6BE6-E942-8526-D908E350B80F}" type="datetimeFigureOut">
              <a:rPr lang="en-CH" smtClean="0"/>
              <a:t>13.03.2025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9D7BD-A013-4D16-F81A-D39FE2AC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F9158-E46E-4A29-1855-1C44317C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8AB8-B3D0-3143-A74F-7467B98DCDE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5268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F4FF-1020-F27B-672D-DF30E06B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6EA042-0096-6E79-BBBA-A4C6A7E277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D56C3-462D-E56B-84A0-963AD438E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5A2C4-610A-8249-320D-12DA1990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F6E1-6BE6-E942-8526-D908E350B80F}" type="datetimeFigureOut">
              <a:rPr lang="en-CH" smtClean="0"/>
              <a:t>13.03.2025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752C-5C69-2424-04E5-18F983D4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41028-8EC9-89A3-B7F2-2E261C3B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48AB8-B3D0-3143-A74F-7467B98DCDE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3631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E57C9-2C8E-6B28-4A6F-0598D7292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698C0-CD7C-DF66-FA9C-F511ADD33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5FB7C-8893-09DD-A364-560601474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76F6E1-6BE6-E942-8526-D908E350B80F}" type="datetimeFigureOut">
              <a:rPr lang="en-CH" smtClean="0"/>
              <a:t>13.03.2025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F9BC3-D7EF-26C3-E330-641BEA044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9253F-CCE0-729A-1FF1-8E0F36DA7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448AB8-B3D0-3143-A74F-7467B98DCDE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1785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53CB5-D1BF-B548-9809-88C5940F5E26}" type="datetimeFigureOut">
              <a:rPr lang="en-US" smtClean="0"/>
              <a:t>3/13/25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ACCB-2B1B-0946-A611-001B72C5E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7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A2DBA-658B-1C40-A945-E2DA384DE0D5}" type="datetimeFigureOut">
              <a:rPr lang="en-US" smtClean="0"/>
              <a:t>3/13/25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73325-AB17-8348-BF2E-980CF550F4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4.png"/><Relationship Id="rId7" Type="http://schemas.openxmlformats.org/officeDocument/2006/relationships/image" Target="../media/image57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6.png"/><Relationship Id="rId5" Type="http://schemas.microsoft.com/office/2007/relationships/hdphoto" Target="../media/hdphoto2.wdp"/><Relationship Id="rId4" Type="http://schemas.openxmlformats.org/officeDocument/2006/relationships/image" Target="../media/image55.jpe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3F9644C3-8084-A1AC-08E6-527B0EEFA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3973" y="2373354"/>
            <a:ext cx="6400800" cy="17526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Computational Optical Imaging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Lecture 4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4F imaging system</a:t>
            </a:r>
          </a:p>
        </p:txBody>
      </p:sp>
    </p:spTree>
    <p:extLst>
      <p:ext uri="{BB962C8B-B14F-4D97-AF65-F5344CB8AC3E}">
        <p14:creationId xmlns:p14="http://schemas.microsoft.com/office/powerpoint/2010/main" val="29946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C23880-A252-8479-A401-4D39DBFB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33" y="329925"/>
            <a:ext cx="8373533" cy="29075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FB3A403-03BC-9853-5687-EEA539F9328E}"/>
              </a:ext>
            </a:extLst>
          </p:cNvPr>
          <p:cNvSpPr/>
          <p:nvPr/>
        </p:nvSpPr>
        <p:spPr>
          <a:xfrm>
            <a:off x="1765108" y="1659467"/>
            <a:ext cx="321733" cy="19134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E2C510-D8D2-A867-8B0E-3FE0363C9E64}"/>
              </a:ext>
            </a:extLst>
          </p:cNvPr>
          <p:cNvCxnSpPr>
            <a:cxnSpLocks/>
            <a:endCxn id="6" idx="4"/>
          </p:cNvCxnSpPr>
          <p:nvPr/>
        </p:nvCxnSpPr>
        <p:spPr>
          <a:xfrm>
            <a:off x="897467" y="3572933"/>
            <a:ext cx="10285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9F58B6-7977-66A5-C6F3-61BD19C7E8B1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1925975" y="3572933"/>
            <a:ext cx="27306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4688A7-C673-8D63-54D2-D5B3CD2D393D}"/>
              </a:ext>
            </a:extLst>
          </p:cNvPr>
          <p:cNvSpPr txBox="1"/>
          <p:nvPr/>
        </p:nvSpPr>
        <p:spPr>
          <a:xfrm>
            <a:off x="1115387" y="386080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baseline="-25000" dirty="0"/>
              <a:t>1</a:t>
            </a:r>
            <a:endParaRPr lang="en-CH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4BAA6E-E056-E22A-BD89-1D16F1BCE547}"/>
              </a:ext>
            </a:extLst>
          </p:cNvPr>
          <p:cNvSpPr txBox="1"/>
          <p:nvPr/>
        </p:nvSpPr>
        <p:spPr>
          <a:xfrm>
            <a:off x="3291322" y="3860800"/>
            <a:ext cx="75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baseline="-25000" dirty="0"/>
              <a:t>2</a:t>
            </a:r>
            <a:endParaRPr lang="en-CH" sz="2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12F758-4392-4EAF-2BDC-366168E6AE69}"/>
              </a:ext>
            </a:extLst>
          </p:cNvPr>
          <p:cNvCxnSpPr/>
          <p:nvPr/>
        </p:nvCxnSpPr>
        <p:spPr>
          <a:xfrm>
            <a:off x="778933" y="2641599"/>
            <a:ext cx="3877734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A150CE-0BB0-1ECA-4310-21E7ADD4040A}"/>
              </a:ext>
            </a:extLst>
          </p:cNvPr>
          <p:cNvCxnSpPr>
            <a:endCxn id="6" idx="0"/>
          </p:cNvCxnSpPr>
          <p:nvPr/>
        </p:nvCxnSpPr>
        <p:spPr>
          <a:xfrm flipV="1">
            <a:off x="897467" y="1659467"/>
            <a:ext cx="1028508" cy="9821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491990-F46A-1AC4-6DE2-370A8D1A02AC}"/>
              </a:ext>
            </a:extLst>
          </p:cNvPr>
          <p:cNvCxnSpPr>
            <a:cxnSpLocks/>
          </p:cNvCxnSpPr>
          <p:nvPr/>
        </p:nvCxnSpPr>
        <p:spPr>
          <a:xfrm>
            <a:off x="1925974" y="1710266"/>
            <a:ext cx="2730693" cy="90593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AE28C2B-14BB-DD5D-654F-AC1B34DB6D2E}"/>
              </a:ext>
            </a:extLst>
          </p:cNvPr>
          <p:cNvCxnSpPr>
            <a:cxnSpLocks/>
          </p:cNvCxnSpPr>
          <p:nvPr/>
        </p:nvCxnSpPr>
        <p:spPr>
          <a:xfrm flipH="1">
            <a:off x="745067" y="1659467"/>
            <a:ext cx="16933" cy="98213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0CF724B-9919-D320-2197-62AC58190E0A}"/>
              </a:ext>
            </a:extLst>
          </p:cNvPr>
          <p:cNvSpPr txBox="1"/>
          <p:nvPr/>
        </p:nvSpPr>
        <p:spPr>
          <a:xfrm>
            <a:off x="254000" y="1998133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000" dirty="0"/>
              <a:t>A/2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270049-8B21-4382-972D-F170EF7A47E7}"/>
              </a:ext>
            </a:extLst>
          </p:cNvPr>
          <p:cNvSpPr txBox="1"/>
          <p:nvPr/>
        </p:nvSpPr>
        <p:spPr>
          <a:xfrm>
            <a:off x="2667000" y="209973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θ</a:t>
            </a:r>
            <a:endParaRPr lang="en-CH" sz="2800" dirty="0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88690ED8-F4FD-360B-F251-4C0B9B913AE7}"/>
              </a:ext>
            </a:extLst>
          </p:cNvPr>
          <p:cNvSpPr/>
          <p:nvPr/>
        </p:nvSpPr>
        <p:spPr>
          <a:xfrm rot="15125332">
            <a:off x="3001633" y="2189131"/>
            <a:ext cx="753532" cy="647469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6A59778-FE33-1A21-71F6-8E5A73664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150" y="1591335"/>
            <a:ext cx="3934881" cy="92692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C5E8D68-1AF2-CAE8-2825-E19ED2C06A17}"/>
              </a:ext>
            </a:extLst>
          </p:cNvPr>
          <p:cNvSpPr/>
          <p:nvPr/>
        </p:nvSpPr>
        <p:spPr>
          <a:xfrm>
            <a:off x="5063067" y="829734"/>
            <a:ext cx="1540933" cy="829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3" name="Picture 2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5DEAB3E8-7C36-F0EF-DFF6-A3D805BF8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684" y="3779669"/>
            <a:ext cx="4079385" cy="92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Slide Number Placeholder 1">
            <a:extLst>
              <a:ext uri="{FF2B5EF4-FFF2-40B4-BE49-F238E27FC236}">
                <a16:creationId xmlns:a16="http://schemas.microsoft.com/office/drawing/2014/main" id="{DF5D202B-81B4-EE18-C224-C0BAD9DE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522368" indent="-200911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803643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125101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1446558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fld id="{B3DA0123-8C10-A642-895F-DF233E5B6C8C}" type="slidenum">
              <a:rPr lang="en-US" altLang="en-CH" sz="112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pPr/>
              <a:t>11</a:t>
            </a:fld>
            <a:endParaRPr lang="en-US" altLang="en-CH" sz="1125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239618" name="Picture 2" descr="Screen Shot 2020-03-19 at 6.36.27 PM.png">
            <a:extLst>
              <a:ext uri="{FF2B5EF4-FFF2-40B4-BE49-F238E27FC236}">
                <a16:creationId xmlns:a16="http://schemas.microsoft.com/office/drawing/2014/main" id="{2B205E94-9A8F-1D45-5EE8-504280461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24" y="80367"/>
            <a:ext cx="6067723" cy="677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Slide Number Placeholder 1">
            <a:extLst>
              <a:ext uri="{FF2B5EF4-FFF2-40B4-BE49-F238E27FC236}">
                <a16:creationId xmlns:a16="http://schemas.microsoft.com/office/drawing/2014/main" id="{145F04B4-538B-4878-8010-C986D46CE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522368" indent="-200911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803643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125101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1446558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fld id="{FC62B820-0052-354E-A88F-FC1D933AF17E}" type="slidenum">
              <a:rPr lang="en-US" altLang="en-CH" sz="112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pPr/>
              <a:t>12</a:t>
            </a:fld>
            <a:endParaRPr lang="en-US" altLang="en-CH" sz="1125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240642" name="Picture 2" descr="Screen Shot 2020-03-19 at 7.01.53 PM.png">
            <a:extLst>
              <a:ext uri="{FF2B5EF4-FFF2-40B4-BE49-F238E27FC236}">
                <a16:creationId xmlns:a16="http://schemas.microsoft.com/office/drawing/2014/main" id="{99A0DCEB-7E92-341E-4A1D-6B69A8B3B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85" y="0"/>
            <a:ext cx="76538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Slide Number Placeholder 1">
            <a:extLst>
              <a:ext uri="{FF2B5EF4-FFF2-40B4-BE49-F238E27FC236}">
                <a16:creationId xmlns:a16="http://schemas.microsoft.com/office/drawing/2014/main" id="{02228120-CFDE-C428-2625-B4EDD10F2F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522368" indent="-200911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803643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125101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1446558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fld id="{209C96C7-962C-904C-B2B1-3D97003AD17D}" type="slidenum">
              <a:rPr lang="en-US" altLang="en-CH" sz="112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pPr/>
              <a:t>13</a:t>
            </a:fld>
            <a:endParaRPr lang="en-US" altLang="en-CH" sz="1125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241666" name="Picture 2" descr="Screen Shot 2020-03-19 at 7.03.40 PM.png">
            <a:extLst>
              <a:ext uri="{FF2B5EF4-FFF2-40B4-BE49-F238E27FC236}">
                <a16:creationId xmlns:a16="http://schemas.microsoft.com/office/drawing/2014/main" id="{7CFFAA0B-6217-B8BD-0332-C08967C71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535" y="0"/>
            <a:ext cx="54705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6006-4139-A4AD-1E62-5EE0BA02F86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CH" dirty="0">
                <a:solidFill>
                  <a:schemeClr val="tx2"/>
                </a:solidFill>
              </a:rPr>
              <a:t>Exercise 1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18946179-FFE0-E7DD-EE95-5FEEB6A92FB5}"/>
              </a:ext>
            </a:extLst>
          </p:cNvPr>
          <p:cNvSpPr/>
          <p:nvPr/>
        </p:nvSpPr>
        <p:spPr>
          <a:xfrm rot="21001103">
            <a:off x="3996690" y="2034540"/>
            <a:ext cx="1085850" cy="1280160"/>
          </a:xfrm>
          <a:prstGeom prst="parallelogram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noFill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77461625-DFE3-34C3-337B-0188A49CF95B}"/>
              </a:ext>
            </a:extLst>
          </p:cNvPr>
          <p:cNvSpPr/>
          <p:nvPr/>
        </p:nvSpPr>
        <p:spPr>
          <a:xfrm rot="21037509">
            <a:off x="7898129" y="2034540"/>
            <a:ext cx="1085850" cy="1280160"/>
          </a:xfrm>
          <a:prstGeom prst="parallelogram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24B9F5-3473-F51F-2226-54C20CD2B591}"/>
              </a:ext>
            </a:extLst>
          </p:cNvPr>
          <p:cNvSpPr/>
          <p:nvPr/>
        </p:nvSpPr>
        <p:spPr>
          <a:xfrm>
            <a:off x="6202680" y="1703070"/>
            <a:ext cx="342900" cy="1931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BBE3DC7-0A9C-4DE6-8256-93391B198357}"/>
              </a:ext>
            </a:extLst>
          </p:cNvPr>
          <p:cNvSpPr/>
          <p:nvPr/>
        </p:nvSpPr>
        <p:spPr>
          <a:xfrm rot="20995886">
            <a:off x="4328610" y="2475940"/>
            <a:ext cx="400159" cy="399896"/>
          </a:xfrm>
          <a:prstGeom prst="parallelogram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noFill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FBBC4C-6149-94E6-5A2E-F7E0CF77E89F}"/>
              </a:ext>
            </a:extLst>
          </p:cNvPr>
          <p:cNvGrpSpPr/>
          <p:nvPr/>
        </p:nvGrpSpPr>
        <p:grpSpPr>
          <a:xfrm>
            <a:off x="3105150" y="2446020"/>
            <a:ext cx="841270" cy="685800"/>
            <a:chOff x="1874520" y="3429000"/>
            <a:chExt cx="841270" cy="68580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1CA82EB-DB7F-623F-605B-5AD7CE8A286D}"/>
                </a:ext>
              </a:extLst>
            </p:cNvPr>
            <p:cNvCxnSpPr>
              <a:cxnSpLocks/>
            </p:cNvCxnSpPr>
            <p:nvPr/>
          </p:nvCxnSpPr>
          <p:spPr>
            <a:xfrm>
              <a:off x="1874520" y="3429000"/>
              <a:ext cx="84127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038256F-D07F-0C60-583D-E6BCD0010C0A}"/>
                </a:ext>
              </a:extLst>
            </p:cNvPr>
            <p:cNvCxnSpPr>
              <a:cxnSpLocks/>
            </p:cNvCxnSpPr>
            <p:nvPr/>
          </p:nvCxnSpPr>
          <p:spPr>
            <a:xfrm>
              <a:off x="1874520" y="3661410"/>
              <a:ext cx="84127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9D60573-F2B0-0FE6-8A07-252ACF88473C}"/>
                </a:ext>
              </a:extLst>
            </p:cNvPr>
            <p:cNvCxnSpPr>
              <a:cxnSpLocks/>
            </p:cNvCxnSpPr>
            <p:nvPr/>
          </p:nvCxnSpPr>
          <p:spPr>
            <a:xfrm>
              <a:off x="1874520" y="3893820"/>
              <a:ext cx="84127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4BDDE13-B7A1-362B-E12F-5BDB45DC131C}"/>
                </a:ext>
              </a:extLst>
            </p:cNvPr>
            <p:cNvCxnSpPr>
              <a:cxnSpLocks/>
            </p:cNvCxnSpPr>
            <p:nvPr/>
          </p:nvCxnSpPr>
          <p:spPr>
            <a:xfrm>
              <a:off x="1874520" y="4114800"/>
              <a:ext cx="84127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C8563F-AFB6-3731-FF13-C19E5FC34055}"/>
              </a:ext>
            </a:extLst>
          </p:cNvPr>
          <p:cNvGrpSpPr/>
          <p:nvPr/>
        </p:nvGrpSpPr>
        <p:grpSpPr>
          <a:xfrm>
            <a:off x="5173204" y="2366354"/>
            <a:ext cx="131621" cy="771817"/>
            <a:chOff x="4308334" y="3349334"/>
            <a:chExt cx="131621" cy="771817"/>
          </a:xfrm>
        </p:grpSpPr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CDC4997B-96FA-36DA-FA6C-3DA533C74D6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44275" y="3825470"/>
              <a:ext cx="459740" cy="13162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984F78A9-D604-16A9-F1A7-2AF13651BAB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229537" y="3450993"/>
              <a:ext cx="304458" cy="10114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D381A0-8A84-79C0-4706-E7098137A8A2}"/>
              </a:ext>
            </a:extLst>
          </p:cNvPr>
          <p:cNvGrpSpPr/>
          <p:nvPr/>
        </p:nvGrpSpPr>
        <p:grpSpPr>
          <a:xfrm>
            <a:off x="5410349" y="2392736"/>
            <a:ext cx="231476" cy="771817"/>
            <a:chOff x="4308334" y="3349334"/>
            <a:chExt cx="131621" cy="771817"/>
          </a:xfrm>
        </p:grpSpPr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6A95DF48-D7C6-D455-D2E4-F3800E6EF7B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44275" y="3825470"/>
              <a:ext cx="459740" cy="13162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A361DCC3-5541-1856-9A12-6168B4E17B4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229537" y="3450993"/>
              <a:ext cx="304458" cy="10114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8826A8F-9406-09F4-EAD6-3C1E13A77333}"/>
              </a:ext>
            </a:extLst>
          </p:cNvPr>
          <p:cNvGrpSpPr/>
          <p:nvPr/>
        </p:nvGrpSpPr>
        <p:grpSpPr>
          <a:xfrm>
            <a:off x="5617493" y="2332064"/>
            <a:ext cx="356588" cy="943611"/>
            <a:chOff x="4308334" y="3349334"/>
            <a:chExt cx="131621" cy="771817"/>
          </a:xfrm>
        </p:grpSpPr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95A9B325-ACA5-FF90-EEA1-AA5CFA30012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44275" y="3825470"/>
              <a:ext cx="459740" cy="13162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EB71753A-A8C9-356F-21BE-4E10EA038E0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229537" y="3450993"/>
              <a:ext cx="304458" cy="10114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3388E1-327F-6D85-8B87-FB2E6726BB88}"/>
              </a:ext>
            </a:extLst>
          </p:cNvPr>
          <p:cNvGrpSpPr/>
          <p:nvPr/>
        </p:nvGrpSpPr>
        <p:grpSpPr>
          <a:xfrm flipH="1">
            <a:off x="6811294" y="2332063"/>
            <a:ext cx="342900" cy="943611"/>
            <a:chOff x="4308334" y="3349334"/>
            <a:chExt cx="131621" cy="771817"/>
          </a:xfrm>
        </p:grpSpPr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9D399083-E2A3-B538-3B21-698F08CE383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44275" y="3825470"/>
              <a:ext cx="459740" cy="13162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D61AEBC1-608A-87B7-F99D-B2496F1BB53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229537" y="3450993"/>
              <a:ext cx="304458" cy="10114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693331-0082-ED60-5372-0993C8A10C34}"/>
              </a:ext>
            </a:extLst>
          </p:cNvPr>
          <p:cNvGrpSpPr/>
          <p:nvPr/>
        </p:nvGrpSpPr>
        <p:grpSpPr>
          <a:xfrm flipH="1">
            <a:off x="7252288" y="2446020"/>
            <a:ext cx="128950" cy="771817"/>
            <a:chOff x="4308334" y="3349334"/>
            <a:chExt cx="131621" cy="771817"/>
          </a:xfrm>
        </p:grpSpPr>
        <p:cxnSp>
          <p:nvCxnSpPr>
            <p:cNvPr id="38" name="Curved Connector 37">
              <a:extLst>
                <a:ext uri="{FF2B5EF4-FFF2-40B4-BE49-F238E27FC236}">
                  <a16:creationId xmlns:a16="http://schemas.microsoft.com/office/drawing/2014/main" id="{E8C4686C-82DF-A5CA-24FD-1BCE20FC1B3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44275" y="3825470"/>
              <a:ext cx="459740" cy="13162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urved Connector 38">
              <a:extLst>
                <a:ext uri="{FF2B5EF4-FFF2-40B4-BE49-F238E27FC236}">
                  <a16:creationId xmlns:a16="http://schemas.microsoft.com/office/drawing/2014/main" id="{D3F915D2-71DA-85A1-30FF-074E6E6D719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229537" y="3450993"/>
              <a:ext cx="304458" cy="10114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DD9161E-4967-7F26-5B63-A566FB64C2EF}"/>
              </a:ext>
            </a:extLst>
          </p:cNvPr>
          <p:cNvGrpSpPr/>
          <p:nvPr/>
        </p:nvGrpSpPr>
        <p:grpSpPr>
          <a:xfrm flipH="1">
            <a:off x="7563904" y="2446020"/>
            <a:ext cx="179813" cy="771817"/>
            <a:chOff x="4308334" y="3349334"/>
            <a:chExt cx="131621" cy="771817"/>
          </a:xfrm>
        </p:grpSpPr>
        <p:cxnSp>
          <p:nvCxnSpPr>
            <p:cNvPr id="41" name="Curved Connector 40">
              <a:extLst>
                <a:ext uri="{FF2B5EF4-FFF2-40B4-BE49-F238E27FC236}">
                  <a16:creationId xmlns:a16="http://schemas.microsoft.com/office/drawing/2014/main" id="{2DFB489A-1960-5943-58DE-990A67A402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44275" y="3825470"/>
              <a:ext cx="459740" cy="13162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6CFBBD16-9B1A-6E9E-0C48-D9883F51709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229537" y="3450993"/>
              <a:ext cx="304458" cy="10114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Action Button: Help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D442F27-04F8-7B5A-4231-AC31568F819A}"/>
              </a:ext>
            </a:extLst>
          </p:cNvPr>
          <p:cNvSpPr/>
          <p:nvPr/>
        </p:nvSpPr>
        <p:spPr>
          <a:xfrm>
            <a:off x="8185992" y="2332063"/>
            <a:ext cx="450781" cy="748993"/>
          </a:xfrm>
          <a:prstGeom prst="actionButtonHelp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343A2B9-91F5-BAF1-3002-4EE1DDC7A4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86173" y="3788063"/>
            <a:ext cx="190319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C81050-7378-C494-904B-AD52261332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29639" y="3788063"/>
            <a:ext cx="190319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56D9EC-D41A-E708-93C2-ADAA464CAB5E}"/>
              </a:ext>
            </a:extLst>
          </p:cNvPr>
          <p:cNvSpPr txBox="1"/>
          <p:nvPr/>
        </p:nvSpPr>
        <p:spPr>
          <a:xfrm>
            <a:off x="5265118" y="387834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dirty="0"/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CED220-9E85-5C9B-B8D5-82DC757DEEE0}"/>
              </a:ext>
            </a:extLst>
          </p:cNvPr>
          <p:cNvSpPr txBox="1"/>
          <p:nvPr/>
        </p:nvSpPr>
        <p:spPr>
          <a:xfrm>
            <a:off x="7334237" y="390402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b="1" dirty="0"/>
              <a:t>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9555FC-2E1F-DB52-F90F-BE63D488273C}"/>
              </a:ext>
            </a:extLst>
          </p:cNvPr>
          <p:cNvSpPr txBox="1"/>
          <p:nvPr/>
        </p:nvSpPr>
        <p:spPr>
          <a:xfrm>
            <a:off x="2234465" y="1756363"/>
            <a:ext cx="1306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dirty="0"/>
              <a:t>Plane wave</a:t>
            </a:r>
          </a:p>
          <a:p>
            <a:pPr algn="ctr"/>
            <a:r>
              <a:rPr lang="en-CH" dirty="0"/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3172688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30B2C6D-D7DD-55A2-BD01-60F66894C668}"/>
              </a:ext>
            </a:extLst>
          </p:cNvPr>
          <p:cNvGrpSpPr/>
          <p:nvPr/>
        </p:nvGrpSpPr>
        <p:grpSpPr>
          <a:xfrm>
            <a:off x="927006" y="1178062"/>
            <a:ext cx="3017119" cy="2701231"/>
            <a:chOff x="4538886" y="1504653"/>
            <a:chExt cx="3017119" cy="2701231"/>
          </a:xfrm>
        </p:grpSpPr>
        <p:sp>
          <p:nvSpPr>
            <p:cNvPr id="52226" name="Oval 5">
              <a:extLst>
                <a:ext uri="{FF2B5EF4-FFF2-40B4-BE49-F238E27FC236}">
                  <a16:creationId xmlns:a16="http://schemas.microsoft.com/office/drawing/2014/main" id="{1DDFF7F8-707A-8F89-5694-E83C3A137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129" y="2187775"/>
              <a:ext cx="250031" cy="2018109"/>
            </a:xfrm>
            <a:prstGeom prst="ellipse">
              <a:avLst/>
            </a:prstGeom>
            <a:solidFill>
              <a:srgbClr val="BBE8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ts val="1100"/>
                </a:spcBef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</a:pPr>
              <a:endParaRPr lang="en-GB" altLang="en-US" sz="1687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2227" name="Line 30">
              <a:extLst>
                <a:ext uri="{FF2B5EF4-FFF2-40B4-BE49-F238E27FC236}">
                  <a16:creationId xmlns:a16="http://schemas.microsoft.com/office/drawing/2014/main" id="{0729D49A-447A-B389-E0EA-5696A5BD2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8886" y="3187899"/>
              <a:ext cx="1482328" cy="9018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CH" sz="1266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52228" name="Line 31">
              <a:extLst>
                <a:ext uri="{FF2B5EF4-FFF2-40B4-BE49-F238E27FC236}">
                  <a16:creationId xmlns:a16="http://schemas.microsoft.com/office/drawing/2014/main" id="{AC71D021-B280-39F6-E882-D157830222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538886" y="2366368"/>
              <a:ext cx="1500188" cy="8215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CH" sz="1266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52229" name="Line 33">
              <a:extLst>
                <a:ext uri="{FF2B5EF4-FFF2-40B4-BE49-F238E27FC236}">
                  <a16:creationId xmlns:a16="http://schemas.microsoft.com/office/drawing/2014/main" id="{E6C8EE25-1EFB-F979-998C-EEC4EDF46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0144" y="4080867"/>
              <a:ext cx="14912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CH" sz="1266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D05DC67-463B-5C87-C383-234FEA3F14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30332" y="2187775"/>
              <a:ext cx="25673" cy="20181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991EDFC-E77A-0515-35CC-73A145784F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51164" y="1993553"/>
              <a:ext cx="1487910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9C030F5-ABFB-F741-0F2C-AD195EC9D5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21215" y="1993553"/>
              <a:ext cx="1487909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35" name="TextBox 10">
              <a:extLst>
                <a:ext uri="{FF2B5EF4-FFF2-40B4-BE49-F238E27FC236}">
                  <a16:creationId xmlns:a16="http://schemas.microsoft.com/office/drawing/2014/main" id="{2EC038CD-2917-2E05-A0A4-D7B31EB76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0004" y="1504653"/>
              <a:ext cx="316110" cy="35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9" tIns="45719" rIns="91439" bIns="45719">
              <a:spAutoFit/>
            </a:bodyPr>
            <a:lstStyle>
              <a:lvl1pPr>
                <a:spcBef>
                  <a:spcPts val="1100"/>
                </a:spcBef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</a:pPr>
              <a:r>
                <a:rPr lang="en-US" altLang="en-US" sz="1687">
                  <a:solidFill>
                    <a:srgbClr val="000000"/>
                  </a:solidFill>
                  <a:cs typeface="Arial"/>
                </a:rPr>
                <a:t>F</a:t>
              </a:r>
            </a:p>
          </p:txBody>
        </p:sp>
        <p:sp>
          <p:nvSpPr>
            <p:cNvPr id="52236" name="TextBox 11">
              <a:extLst>
                <a:ext uri="{FF2B5EF4-FFF2-40B4-BE49-F238E27FC236}">
                  <a16:creationId xmlns:a16="http://schemas.microsoft.com/office/drawing/2014/main" id="{7F2D587C-824E-76F6-3C98-1C41E7F6A6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1598" y="1541488"/>
              <a:ext cx="316110" cy="35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9" tIns="45719" rIns="91439" bIns="45719">
              <a:spAutoFit/>
            </a:bodyPr>
            <a:lstStyle>
              <a:lvl1pPr>
                <a:spcBef>
                  <a:spcPts val="1100"/>
                </a:spcBef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</a:pPr>
              <a:r>
                <a:rPr lang="en-US" altLang="en-US" sz="1687" dirty="0">
                  <a:solidFill>
                    <a:srgbClr val="000000"/>
                  </a:solidFill>
                  <a:cs typeface="Arial"/>
                </a:rPr>
                <a:t>F</a:t>
              </a:r>
            </a:p>
          </p:txBody>
        </p:sp>
        <p:sp>
          <p:nvSpPr>
            <p:cNvPr id="52237" name="Line 33">
              <a:extLst>
                <a:ext uri="{FF2B5EF4-FFF2-40B4-BE49-F238E27FC236}">
                  <a16:creationId xmlns:a16="http://schemas.microsoft.com/office/drawing/2014/main" id="{980810BA-0347-5D95-83D3-DF505B15E9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9074" y="2370832"/>
              <a:ext cx="149125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CH" sz="1266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C26F03A-6D08-174F-46F0-42223B81C7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38" y="2178845"/>
              <a:ext cx="25673" cy="20181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873719E-B5CB-5AA3-EC67-7CE312C21B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46838" y="2166145"/>
              <a:ext cx="25673" cy="20181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D280781-B0A0-7ECC-24AB-463BE88E08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89738" y="2178845"/>
              <a:ext cx="25673" cy="20181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2239" name="TextBox 14">
            <a:extLst>
              <a:ext uri="{FF2B5EF4-FFF2-40B4-BE49-F238E27FC236}">
                <a16:creationId xmlns:a16="http://schemas.microsoft.com/office/drawing/2014/main" id="{E6EDEDCA-AA99-70D1-5569-88C78EA12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4" y="-31230"/>
            <a:ext cx="4192171" cy="5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n-US" altLang="en-US" sz="2812" dirty="0">
                <a:solidFill>
                  <a:srgbClr val="0000FF"/>
                </a:solidFill>
                <a:cs typeface="Arial"/>
              </a:rPr>
              <a:t>Fourier transforming lens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67215-1746-2E1B-DFD2-532D84216F7E}"/>
              </a:ext>
            </a:extLst>
          </p:cNvPr>
          <p:cNvSpPr txBox="1"/>
          <p:nvPr/>
        </p:nvSpPr>
        <p:spPr>
          <a:xfrm>
            <a:off x="327549" y="3694627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CH" dirty="0"/>
              <a:t>(x)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9E5866-21F4-105C-1065-4E88D1C98FE3}"/>
              </a:ext>
            </a:extLst>
          </p:cNvPr>
          <p:cNvCxnSpPr/>
          <p:nvPr/>
        </p:nvCxnSpPr>
        <p:spPr>
          <a:xfrm flipV="1">
            <a:off x="977794" y="915523"/>
            <a:ext cx="0" cy="475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F1DAE6-BF64-1E8B-2CCF-5F22ABDABCD3}"/>
              </a:ext>
            </a:extLst>
          </p:cNvPr>
          <p:cNvCxnSpPr/>
          <p:nvPr/>
        </p:nvCxnSpPr>
        <p:spPr>
          <a:xfrm flipV="1">
            <a:off x="2272606" y="915523"/>
            <a:ext cx="0" cy="475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B6CA33-F90E-C412-AB59-0EA42DCD0B50}"/>
              </a:ext>
            </a:extLst>
          </p:cNvPr>
          <p:cNvCxnSpPr/>
          <p:nvPr/>
        </p:nvCxnSpPr>
        <p:spPr>
          <a:xfrm flipV="1">
            <a:off x="2543280" y="940386"/>
            <a:ext cx="0" cy="475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5BC2F5-148B-0D97-2F3F-25B1A323CEFA}"/>
              </a:ext>
            </a:extLst>
          </p:cNvPr>
          <p:cNvCxnSpPr>
            <a:cxnSpLocks/>
          </p:cNvCxnSpPr>
          <p:nvPr/>
        </p:nvCxnSpPr>
        <p:spPr>
          <a:xfrm flipV="1">
            <a:off x="4235679" y="2325090"/>
            <a:ext cx="0" cy="475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E201FEE-3725-0FE6-148C-0F06FA6E2A30}"/>
              </a:ext>
            </a:extLst>
          </p:cNvPr>
          <p:cNvSpPr txBox="1"/>
          <p:nvPr/>
        </p:nvSpPr>
        <p:spPr>
          <a:xfrm>
            <a:off x="822932" y="54154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53696F-1C2C-44FB-EFD3-9A57F203D17F}"/>
              </a:ext>
            </a:extLst>
          </p:cNvPr>
          <p:cNvSpPr txBox="1"/>
          <p:nvPr/>
        </p:nvSpPr>
        <p:spPr>
          <a:xfrm>
            <a:off x="1963028" y="529984"/>
            <a:ext cx="53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x’’-</a:t>
            </a:r>
            <a:endParaRPr lang="en-C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4E76F8-DD2D-CE02-764C-80F561A566E8}"/>
              </a:ext>
            </a:extLst>
          </p:cNvPr>
          <p:cNvSpPr txBox="1"/>
          <p:nvPr/>
        </p:nvSpPr>
        <p:spPr>
          <a:xfrm>
            <a:off x="2454541" y="541546"/>
            <a:ext cx="53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x’’+</a:t>
            </a:r>
            <a:endParaRPr lang="en-CH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B5BA0-A59A-7808-C3D5-4AF099E1F4C8}"/>
              </a:ext>
            </a:extLst>
          </p:cNvPr>
          <p:cNvSpPr txBox="1"/>
          <p:nvPr/>
        </p:nvSpPr>
        <p:spPr>
          <a:xfrm>
            <a:off x="4077172" y="1877853"/>
            <a:ext cx="34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  <a:r>
              <a:rPr lang="en-CH" dirty="0"/>
              <a:t>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6B4FAC-F764-FDF5-26DA-338CD67DBE3A}"/>
              </a:ext>
            </a:extLst>
          </p:cNvPr>
          <p:cNvSpPr txBox="1"/>
          <p:nvPr/>
        </p:nvSpPr>
        <p:spPr>
          <a:xfrm>
            <a:off x="1570214" y="3781536"/>
            <a:ext cx="88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</a:t>
            </a:r>
            <a:r>
              <a:rPr lang="en-CH" dirty="0"/>
              <a:t>(x’’)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C0328A0-EF9A-D4D7-96E4-BBEC8380E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927" y="4169198"/>
            <a:ext cx="2753738" cy="9372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3A8921F-C89F-FDDA-1653-999CF2CC52DC}"/>
              </a:ext>
            </a:extLst>
          </p:cNvPr>
          <p:cNvSpPr txBox="1"/>
          <p:nvPr/>
        </p:nvSpPr>
        <p:spPr>
          <a:xfrm>
            <a:off x="4250937" y="3063387"/>
            <a:ext cx="59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  <a:r>
              <a:rPr lang="en-CH" dirty="0"/>
              <a:t>(x’)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F85AA6-07F4-04E8-BF3C-0649B343F6C5}"/>
              </a:ext>
            </a:extLst>
          </p:cNvPr>
          <p:cNvSpPr txBox="1"/>
          <p:nvPr/>
        </p:nvSpPr>
        <p:spPr>
          <a:xfrm>
            <a:off x="2709482" y="3912750"/>
            <a:ext cx="110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  <a:r>
              <a:rPr lang="en-CH" dirty="0"/>
              <a:t>(x’’)t(x’’)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544F15-A283-F9B9-0556-3C07075B2D5A}"/>
              </a:ext>
            </a:extLst>
          </p:cNvPr>
          <p:cNvSpPr txBox="1"/>
          <p:nvPr/>
        </p:nvSpPr>
        <p:spPr>
          <a:xfrm>
            <a:off x="8029109" y="1046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1A33DDD-B51C-63DA-7EDF-84EECA3C7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32" y="4730795"/>
            <a:ext cx="4340107" cy="1633020"/>
          </a:xfrm>
          <a:prstGeom prst="rect">
            <a:avLst/>
          </a:prstGeom>
        </p:spPr>
      </p:pic>
      <p:pic>
        <p:nvPicPr>
          <p:cNvPr id="22" name="Picture 21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9BE493AC-C5EE-B838-3ED5-3FFEC6F8C0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609" y="5922404"/>
            <a:ext cx="5288280" cy="910620"/>
          </a:xfrm>
          <a:prstGeom prst="rect">
            <a:avLst/>
          </a:prstGeom>
        </p:spPr>
      </p:pic>
      <p:pic>
        <p:nvPicPr>
          <p:cNvPr id="30" name="Picture 29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B45495BF-2018-736F-AC73-90513498D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177" y="70643"/>
            <a:ext cx="7129565" cy="564236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A4EFCE5E-3074-31BF-86E1-757B17560469}"/>
              </a:ext>
            </a:extLst>
          </p:cNvPr>
          <p:cNvCxnSpPr>
            <a:stCxn id="4" idx="0"/>
          </p:cNvCxnSpPr>
          <p:nvPr/>
        </p:nvCxnSpPr>
        <p:spPr>
          <a:xfrm rot="5400000" flipH="1" flipV="1">
            <a:off x="527902" y="3295525"/>
            <a:ext cx="446574" cy="351631"/>
          </a:xfrm>
          <a:prstGeom prst="curvedConnector3">
            <a:avLst>
              <a:gd name="adj1" fmla="val 565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886CCE5C-A7EB-8DAD-2718-6396FA3F7D61}"/>
              </a:ext>
            </a:extLst>
          </p:cNvPr>
          <p:cNvCxnSpPr/>
          <p:nvPr/>
        </p:nvCxnSpPr>
        <p:spPr>
          <a:xfrm rot="5400000" flipH="1" flipV="1">
            <a:off x="1809749" y="3317164"/>
            <a:ext cx="446574" cy="351631"/>
          </a:xfrm>
          <a:prstGeom prst="curvedConnector3">
            <a:avLst>
              <a:gd name="adj1" fmla="val 9875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45E55C62-1958-A474-1032-0DEACE05AE2A}"/>
              </a:ext>
            </a:extLst>
          </p:cNvPr>
          <p:cNvCxnSpPr>
            <a:cxnSpLocks/>
            <a:stCxn id="28" idx="1"/>
          </p:cNvCxnSpPr>
          <p:nvPr/>
        </p:nvCxnSpPr>
        <p:spPr>
          <a:xfrm rot="10800000">
            <a:off x="3898157" y="3090345"/>
            <a:ext cx="352781" cy="15770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69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8484" y="210574"/>
            <a:ext cx="507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Reminder:  </a:t>
            </a:r>
            <a:r>
              <a:rPr lang="en-US" sz="3600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Far Field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746172"/>
              </p:ext>
            </p:extLst>
          </p:nvPr>
        </p:nvGraphicFramePr>
        <p:xfrm>
          <a:off x="1959433" y="1389063"/>
          <a:ext cx="8561387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49700" imgH="1892300" progId="Equation.DSMT4">
                  <p:embed/>
                </p:oleObj>
              </mc:Choice>
              <mc:Fallback>
                <p:oleObj name="Equation" r:id="rId2" imgW="3949700" imgH="18923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9433" y="1389063"/>
                        <a:ext cx="8561387" cy="422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A0A5D0-B16A-2EC9-0119-DAD53C963FA2}"/>
              </a:ext>
            </a:extLst>
          </p:cNvPr>
          <p:cNvCxnSpPr>
            <a:cxnSpLocks/>
          </p:cNvCxnSpPr>
          <p:nvPr/>
        </p:nvCxnSpPr>
        <p:spPr>
          <a:xfrm flipH="1">
            <a:off x="4423410" y="5200650"/>
            <a:ext cx="102870" cy="125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F12623-F31F-456F-FB76-5D0DD6D90B38}"/>
              </a:ext>
            </a:extLst>
          </p:cNvPr>
          <p:cNvCxnSpPr>
            <a:cxnSpLocks/>
          </p:cNvCxnSpPr>
          <p:nvPr/>
        </p:nvCxnSpPr>
        <p:spPr>
          <a:xfrm flipH="1">
            <a:off x="2667000" y="5193030"/>
            <a:ext cx="102870" cy="125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C1B83B8-C06F-132B-A3BB-FDF77F6A5412}"/>
              </a:ext>
            </a:extLst>
          </p:cNvPr>
          <p:cNvSpPr/>
          <p:nvPr/>
        </p:nvSpPr>
        <p:spPr>
          <a:xfrm>
            <a:off x="6307812" y="4215539"/>
            <a:ext cx="650927" cy="387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3523A-BBE6-6997-369F-D0D113FB97EC}"/>
              </a:ext>
            </a:extLst>
          </p:cNvPr>
          <p:cNvSpPr txBox="1"/>
          <p:nvPr/>
        </p:nvSpPr>
        <p:spPr>
          <a:xfrm rot="900295">
            <a:off x="6334478" y="4181458"/>
            <a:ext cx="6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4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727A4-429E-31E8-76D9-8B8F5B5DDB1E}"/>
              </a:ext>
            </a:extLst>
          </p:cNvPr>
          <p:cNvSpPr txBox="1"/>
          <p:nvPr/>
        </p:nvSpPr>
        <p:spPr>
          <a:xfrm>
            <a:off x="9949911" y="4180492"/>
            <a:ext cx="58702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H" sz="2400" dirty="0"/>
              <a:t>=0)</a:t>
            </a:r>
          </a:p>
        </p:txBody>
      </p:sp>
    </p:spTree>
    <p:extLst>
      <p:ext uri="{BB962C8B-B14F-4D97-AF65-F5344CB8AC3E}">
        <p14:creationId xmlns:p14="http://schemas.microsoft.com/office/powerpoint/2010/main" val="3929314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5">
            <a:extLst>
              <a:ext uri="{FF2B5EF4-FFF2-40B4-BE49-F238E27FC236}">
                <a16:creationId xmlns:a16="http://schemas.microsoft.com/office/drawing/2014/main" id="{463E0362-A947-5BB4-6897-542C05AEE32B}"/>
              </a:ext>
            </a:extLst>
          </p:cNvPr>
          <p:cNvSpPr>
            <a:spLocks/>
          </p:cNvSpPr>
          <p:nvPr/>
        </p:nvSpPr>
        <p:spPr bwMode="auto">
          <a:xfrm>
            <a:off x="4622603" y="2187775"/>
            <a:ext cx="250031" cy="2018109"/>
          </a:xfrm>
          <a:prstGeom prst="ellipse">
            <a:avLst/>
          </a:prstGeom>
          <a:solidFill>
            <a:srgbClr val="BBE8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endParaRPr lang="en-GB" altLang="en-US" sz="1687">
              <a:solidFill>
                <a:srgbClr val="000000"/>
              </a:solidFill>
              <a:cs typeface="Arial"/>
            </a:endParaRPr>
          </a:p>
        </p:txBody>
      </p:sp>
      <p:sp>
        <p:nvSpPr>
          <p:cNvPr id="53251" name="Oval 6">
            <a:extLst>
              <a:ext uri="{FF2B5EF4-FFF2-40B4-BE49-F238E27FC236}">
                <a16:creationId xmlns:a16="http://schemas.microsoft.com/office/drawing/2014/main" id="{C44BCDC4-B92E-5AEE-118D-E5EE8FA6A3D2}"/>
              </a:ext>
            </a:extLst>
          </p:cNvPr>
          <p:cNvSpPr>
            <a:spLocks/>
          </p:cNvSpPr>
          <p:nvPr/>
        </p:nvSpPr>
        <p:spPr bwMode="auto">
          <a:xfrm>
            <a:off x="7560470" y="2187775"/>
            <a:ext cx="250031" cy="2018109"/>
          </a:xfrm>
          <a:prstGeom prst="ellipse">
            <a:avLst/>
          </a:prstGeom>
          <a:solidFill>
            <a:srgbClr val="BBE8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endParaRPr lang="en-GB" altLang="en-US" sz="1687">
              <a:solidFill>
                <a:srgbClr val="000000"/>
              </a:solidFill>
              <a:cs typeface="Arial"/>
            </a:endParaRPr>
          </a:p>
        </p:txBody>
      </p:sp>
      <p:sp>
        <p:nvSpPr>
          <p:cNvPr id="53252" name="Line 30">
            <a:extLst>
              <a:ext uri="{FF2B5EF4-FFF2-40B4-BE49-F238E27FC236}">
                <a16:creationId xmlns:a16="http://schemas.microsoft.com/office/drawing/2014/main" id="{22A756EC-4306-F180-8C09-428B245DE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6359" y="3187899"/>
            <a:ext cx="1482328" cy="9018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3253" name="Line 31">
            <a:extLst>
              <a:ext uri="{FF2B5EF4-FFF2-40B4-BE49-F238E27FC236}">
                <a16:creationId xmlns:a16="http://schemas.microsoft.com/office/drawing/2014/main" id="{BEDC7260-B61D-19BB-BD63-8D909E798650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256359" y="2366368"/>
            <a:ext cx="1500188" cy="82153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3254" name="Line 32">
            <a:extLst>
              <a:ext uri="{FF2B5EF4-FFF2-40B4-BE49-F238E27FC236}">
                <a16:creationId xmlns:a16="http://schemas.microsoft.com/office/drawing/2014/main" id="{A8E80403-FA3A-BD28-9CA6-17A909B29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6547" y="2366367"/>
            <a:ext cx="14912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3255" name="Line 33">
            <a:extLst>
              <a:ext uri="{FF2B5EF4-FFF2-40B4-BE49-F238E27FC236}">
                <a16:creationId xmlns:a16="http://schemas.microsoft.com/office/drawing/2014/main" id="{D38F0013-931F-4FD6-10A1-D9A97282C0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617" y="4080867"/>
            <a:ext cx="149125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3256" name="Line 38">
            <a:extLst>
              <a:ext uri="{FF2B5EF4-FFF2-40B4-BE49-F238E27FC236}">
                <a16:creationId xmlns:a16="http://schemas.microsoft.com/office/drawing/2014/main" id="{5662FD1F-3186-1AB6-E374-0794004FFA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1906" y="3187900"/>
            <a:ext cx="1482328" cy="9007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3257" name="Line 39">
            <a:extLst>
              <a:ext uri="{FF2B5EF4-FFF2-40B4-BE49-F238E27FC236}">
                <a16:creationId xmlns:a16="http://schemas.microsoft.com/office/drawing/2014/main" id="{85B82F68-E486-FD11-87D2-81EEDDEE6472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614047" y="2366369"/>
            <a:ext cx="1500188" cy="8204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3258" name="Line 40">
            <a:extLst>
              <a:ext uri="{FF2B5EF4-FFF2-40B4-BE49-F238E27FC236}">
                <a16:creationId xmlns:a16="http://schemas.microsoft.com/office/drawing/2014/main" id="{85E42D0C-173D-9C33-921E-A10F133C2AE7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273479" y="2366367"/>
            <a:ext cx="134056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3259" name="Line 41">
            <a:extLst>
              <a:ext uri="{FF2B5EF4-FFF2-40B4-BE49-F238E27FC236}">
                <a16:creationId xmlns:a16="http://schemas.microsoft.com/office/drawing/2014/main" id="{A144024E-7420-4ECF-6EE6-E0E77DE3AC2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246689" y="4080867"/>
            <a:ext cx="13762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293E77-9372-C139-6B39-8C7094683D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7806" y="2187775"/>
            <a:ext cx="25673" cy="2018109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801332-95B3-DCD3-7290-5E80C3D0BB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68639" y="2187775"/>
            <a:ext cx="25673" cy="2018109"/>
          </a:xfrm>
          <a:prstGeom prst="line">
            <a:avLst/>
          </a:prstGeom>
          <a:noFill/>
          <a:ln w="25400">
            <a:solidFill>
              <a:srgbClr val="FF0000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8B45D1-13C1-65E9-0B69-E13AF4F0C4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88563" y="2178845"/>
            <a:ext cx="25673" cy="2018109"/>
          </a:xfrm>
          <a:prstGeom prst="line">
            <a:avLst/>
          </a:prstGeom>
          <a:noFill/>
          <a:ln w="25400">
            <a:solidFill>
              <a:srgbClr val="FF0000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62E9E7-DEBD-8DBD-43CD-540A0CE041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68639" y="1993553"/>
            <a:ext cx="1487909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DD1234-BB21-C697-193A-2E75DEF437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8687" y="1993553"/>
            <a:ext cx="148791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B74113-4F4A-F3FF-D0B7-704EA39A5C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8739" y="1993553"/>
            <a:ext cx="1487909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B5F50E-EC27-238D-74FB-B8E44DC805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78787" y="1993553"/>
            <a:ext cx="148791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67" name="TextBox 21">
            <a:extLst>
              <a:ext uri="{FF2B5EF4-FFF2-40B4-BE49-F238E27FC236}">
                <a16:creationId xmlns:a16="http://schemas.microsoft.com/office/drawing/2014/main" id="{9B0DF3D7-1DA3-24C6-5A0E-234C9C54D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150" y="1504653"/>
            <a:ext cx="316110" cy="35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n-US" altLang="en-US" sz="1687">
                <a:solidFill>
                  <a:srgbClr val="000000"/>
                </a:solidFill>
                <a:cs typeface="Arial"/>
              </a:rPr>
              <a:t>F</a:t>
            </a:r>
          </a:p>
        </p:txBody>
      </p:sp>
      <p:sp>
        <p:nvSpPr>
          <p:cNvPr id="53268" name="TextBox 22">
            <a:extLst>
              <a:ext uri="{FF2B5EF4-FFF2-40B4-BE49-F238E27FC236}">
                <a16:creationId xmlns:a16="http://schemas.microsoft.com/office/drawing/2014/main" id="{48BB2CA2-97C4-5EB9-D80D-AAD4F30F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628" y="1541488"/>
            <a:ext cx="316110" cy="35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n-US" altLang="en-US" sz="1687">
                <a:solidFill>
                  <a:srgbClr val="000000"/>
                </a:solidFill>
                <a:cs typeface="Arial"/>
              </a:rPr>
              <a:t>F</a:t>
            </a:r>
          </a:p>
        </p:txBody>
      </p:sp>
      <p:sp>
        <p:nvSpPr>
          <p:cNvPr id="53269" name="TextBox 23">
            <a:extLst>
              <a:ext uri="{FF2B5EF4-FFF2-40B4-BE49-F238E27FC236}">
                <a16:creationId xmlns:a16="http://schemas.microsoft.com/office/drawing/2014/main" id="{2D0B80E6-1FCE-A743-EFB7-E99C21F5F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222" y="1578323"/>
            <a:ext cx="316110" cy="35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n-US" altLang="en-US" sz="1687">
                <a:solidFill>
                  <a:srgbClr val="000000"/>
                </a:solidFill>
                <a:cs typeface="Arial"/>
              </a:rPr>
              <a:t>F</a:t>
            </a:r>
          </a:p>
        </p:txBody>
      </p:sp>
      <p:sp>
        <p:nvSpPr>
          <p:cNvPr id="53270" name="TextBox 24">
            <a:extLst>
              <a:ext uri="{FF2B5EF4-FFF2-40B4-BE49-F238E27FC236}">
                <a16:creationId xmlns:a16="http://schemas.microsoft.com/office/drawing/2014/main" id="{378EADD0-4CDF-268E-A3B2-6F90BB0D3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99" y="1615158"/>
            <a:ext cx="316110" cy="35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n-US" altLang="en-US" sz="1687">
                <a:solidFill>
                  <a:srgbClr val="000000"/>
                </a:solidFill>
                <a:cs typeface="Arial"/>
              </a:rPr>
              <a:t>F</a:t>
            </a:r>
          </a:p>
        </p:txBody>
      </p:sp>
      <p:sp>
        <p:nvSpPr>
          <p:cNvPr id="53271" name="TextBox 25">
            <a:extLst>
              <a:ext uri="{FF2B5EF4-FFF2-40B4-BE49-F238E27FC236}">
                <a16:creationId xmlns:a16="http://schemas.microsoft.com/office/drawing/2014/main" id="{D979AE6B-BBC8-2BB3-63D8-A645D5500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445" y="406302"/>
            <a:ext cx="3759360" cy="59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n-US" altLang="en-US" sz="3234">
                <a:solidFill>
                  <a:srgbClr val="0000FF"/>
                </a:solidFill>
                <a:cs typeface="Arial"/>
              </a:rPr>
              <a:t>4F Imaging System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697F1E-4D48-F525-C6AB-018C43F63A9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94312" y="4496099"/>
            <a:ext cx="2979167" cy="24557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5206FC9-EDB8-B4B1-EDA2-202F034806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73479" y="4470426"/>
            <a:ext cx="2979167" cy="2567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74" name="TextBox 31">
            <a:extLst>
              <a:ext uri="{FF2B5EF4-FFF2-40B4-BE49-F238E27FC236}">
                <a16:creationId xmlns:a16="http://schemas.microsoft.com/office/drawing/2014/main" id="{7F96B64B-18EB-7E7F-76C0-6E8A988D8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703" y="4928072"/>
            <a:ext cx="1159290" cy="6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</a:pPr>
            <a:r>
              <a:rPr lang="en-US" altLang="en-US" sz="1687">
                <a:solidFill>
                  <a:srgbClr val="008000"/>
                </a:solidFill>
                <a:cs typeface="Arial"/>
              </a:rPr>
              <a:t>Fourier</a:t>
            </a:r>
          </a:p>
          <a:p>
            <a:pPr algn="ctr" defTabSz="457200">
              <a:spcBef>
                <a:spcPct val="0"/>
              </a:spcBef>
            </a:pPr>
            <a:r>
              <a:rPr lang="en-US" altLang="en-US" sz="1687">
                <a:solidFill>
                  <a:srgbClr val="008000"/>
                </a:solidFill>
                <a:cs typeface="Arial"/>
              </a:rPr>
              <a:t>Transform</a:t>
            </a:r>
          </a:p>
        </p:txBody>
      </p:sp>
      <p:sp>
        <p:nvSpPr>
          <p:cNvPr id="53275" name="TextBox 32">
            <a:extLst>
              <a:ext uri="{FF2B5EF4-FFF2-40B4-BE49-F238E27FC236}">
                <a16:creationId xmlns:a16="http://schemas.microsoft.com/office/drawing/2014/main" id="{07FD3A69-A7BB-B822-8A7D-B57F9A082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072" y="4928072"/>
            <a:ext cx="1159290" cy="6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</a:pPr>
            <a:r>
              <a:rPr lang="en-US" altLang="en-US" sz="1687">
                <a:solidFill>
                  <a:srgbClr val="FF0000"/>
                </a:solidFill>
                <a:cs typeface="Arial"/>
              </a:rPr>
              <a:t>Fourier</a:t>
            </a:r>
          </a:p>
          <a:p>
            <a:pPr algn="ctr" defTabSz="457200">
              <a:spcBef>
                <a:spcPct val="0"/>
              </a:spcBef>
            </a:pPr>
            <a:r>
              <a:rPr lang="en-US" altLang="en-US" sz="1687">
                <a:solidFill>
                  <a:srgbClr val="FF0000"/>
                </a:solidFill>
                <a:cs typeface="Arial"/>
              </a:rPr>
              <a:t>Transform</a:t>
            </a:r>
          </a:p>
        </p:txBody>
      </p:sp>
    </p:spTree>
    <p:extLst>
      <p:ext uri="{BB962C8B-B14F-4D97-AF65-F5344CB8AC3E}">
        <p14:creationId xmlns:p14="http://schemas.microsoft.com/office/powerpoint/2010/main" val="3918133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5">
            <a:extLst>
              <a:ext uri="{FF2B5EF4-FFF2-40B4-BE49-F238E27FC236}">
                <a16:creationId xmlns:a16="http://schemas.microsoft.com/office/drawing/2014/main" id="{D47A22AC-78DF-E92D-3A6A-17ACCF91DEEB}"/>
              </a:ext>
            </a:extLst>
          </p:cNvPr>
          <p:cNvSpPr>
            <a:spLocks/>
          </p:cNvSpPr>
          <p:nvPr/>
        </p:nvSpPr>
        <p:spPr bwMode="auto">
          <a:xfrm>
            <a:off x="4622603" y="2187775"/>
            <a:ext cx="250031" cy="2018109"/>
          </a:xfrm>
          <a:prstGeom prst="ellipse">
            <a:avLst/>
          </a:prstGeom>
          <a:solidFill>
            <a:srgbClr val="BBE8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endParaRPr lang="en-GB" altLang="en-US" sz="1687">
              <a:solidFill>
                <a:srgbClr val="000000"/>
              </a:solidFill>
              <a:cs typeface="Arial"/>
            </a:endParaRPr>
          </a:p>
        </p:txBody>
      </p:sp>
      <p:sp>
        <p:nvSpPr>
          <p:cNvPr id="54275" name="Oval 6">
            <a:extLst>
              <a:ext uri="{FF2B5EF4-FFF2-40B4-BE49-F238E27FC236}">
                <a16:creationId xmlns:a16="http://schemas.microsoft.com/office/drawing/2014/main" id="{3572E947-09E2-8F64-75BA-D93A702DB79A}"/>
              </a:ext>
            </a:extLst>
          </p:cNvPr>
          <p:cNvSpPr>
            <a:spLocks/>
          </p:cNvSpPr>
          <p:nvPr/>
        </p:nvSpPr>
        <p:spPr bwMode="auto">
          <a:xfrm>
            <a:off x="7560470" y="2187775"/>
            <a:ext cx="250031" cy="2018109"/>
          </a:xfrm>
          <a:prstGeom prst="ellipse">
            <a:avLst/>
          </a:prstGeom>
          <a:solidFill>
            <a:srgbClr val="BBE8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endParaRPr lang="en-GB" altLang="en-US" sz="1687">
              <a:solidFill>
                <a:srgbClr val="000000"/>
              </a:solidFill>
              <a:cs typeface="Arial"/>
            </a:endParaRPr>
          </a:p>
        </p:txBody>
      </p:sp>
      <p:sp>
        <p:nvSpPr>
          <p:cNvPr id="54276" name="Line 30">
            <a:extLst>
              <a:ext uri="{FF2B5EF4-FFF2-40B4-BE49-F238E27FC236}">
                <a16:creationId xmlns:a16="http://schemas.microsoft.com/office/drawing/2014/main" id="{B88B6B1F-1EDB-AEC2-E90D-3C332AF228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8688" y="3187899"/>
            <a:ext cx="1534790" cy="9018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4277" name="Line 31">
            <a:extLst>
              <a:ext uri="{FF2B5EF4-FFF2-40B4-BE49-F238E27FC236}">
                <a16:creationId xmlns:a16="http://schemas.microsoft.com/office/drawing/2014/main" id="{BEDB42DA-3670-932C-0BF1-AABB48C72735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756548" y="2366369"/>
            <a:ext cx="1516931" cy="8204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4278" name="Line 32">
            <a:extLst>
              <a:ext uri="{FF2B5EF4-FFF2-40B4-BE49-F238E27FC236}">
                <a16:creationId xmlns:a16="http://schemas.microsoft.com/office/drawing/2014/main" id="{2F791547-316B-1DF0-6321-24E31043B0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68639" y="2366367"/>
            <a:ext cx="148790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4279" name="Line 33">
            <a:extLst>
              <a:ext uri="{FF2B5EF4-FFF2-40B4-BE49-F238E27FC236}">
                <a16:creationId xmlns:a16="http://schemas.microsoft.com/office/drawing/2014/main" id="{77A79996-A28A-4617-CE51-0E79D5A9FB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94312" y="4080867"/>
            <a:ext cx="14533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4280" name="Line 38">
            <a:extLst>
              <a:ext uri="{FF2B5EF4-FFF2-40B4-BE49-F238E27FC236}">
                <a16:creationId xmlns:a16="http://schemas.microsoft.com/office/drawing/2014/main" id="{1449AB7C-27AE-E4B7-51C6-D4FA3CDB3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3479" y="3187899"/>
            <a:ext cx="1423169" cy="8929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4281" name="Line 39">
            <a:extLst>
              <a:ext uri="{FF2B5EF4-FFF2-40B4-BE49-F238E27FC236}">
                <a16:creationId xmlns:a16="http://schemas.microsoft.com/office/drawing/2014/main" id="{20D5CA67-FFAE-A5CB-4BA8-7B88AFC8798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6247805" y="2366368"/>
            <a:ext cx="1490142" cy="82153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4282" name="Line 40">
            <a:extLst>
              <a:ext uri="{FF2B5EF4-FFF2-40B4-BE49-F238E27FC236}">
                <a16:creationId xmlns:a16="http://schemas.microsoft.com/office/drawing/2014/main" id="{92874FAD-8703-CDB1-513E-48103D9CF67E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773667" y="2366367"/>
            <a:ext cx="134056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54283" name="Line 41">
            <a:extLst>
              <a:ext uri="{FF2B5EF4-FFF2-40B4-BE49-F238E27FC236}">
                <a16:creationId xmlns:a16="http://schemas.microsoft.com/office/drawing/2014/main" id="{6482D608-06A6-FE5E-262D-5EDA8CE9D4C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737947" y="4080867"/>
            <a:ext cx="13762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CH" sz="1266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1DB754-56A3-20DA-8F19-050859D2AB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7806" y="2187775"/>
            <a:ext cx="25673" cy="2018109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176FA3-27BB-4737-4C31-E2CF0DE2A0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68639" y="2187775"/>
            <a:ext cx="25673" cy="2018109"/>
          </a:xfrm>
          <a:prstGeom prst="line">
            <a:avLst/>
          </a:prstGeom>
          <a:noFill/>
          <a:ln w="25400">
            <a:solidFill>
              <a:srgbClr val="FF0000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9756FD-298A-78E6-A01F-328F5BAD07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88563" y="2178845"/>
            <a:ext cx="25673" cy="2018109"/>
          </a:xfrm>
          <a:prstGeom prst="line">
            <a:avLst/>
          </a:prstGeom>
          <a:noFill/>
          <a:ln w="25400">
            <a:solidFill>
              <a:srgbClr val="FF0000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01DAA8-5A16-AB3B-DCF4-C157F9270A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68639" y="1993553"/>
            <a:ext cx="1487909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116256-C36C-A1F8-7F70-6C64FBF313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8687" y="1993553"/>
            <a:ext cx="148791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C622A98-EDD8-3D87-80C6-5AAA3EB17F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08739" y="1993553"/>
            <a:ext cx="1487909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806201-C072-16DA-3CE1-D954DC4696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78787" y="1993553"/>
            <a:ext cx="148791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91" name="TextBox 21">
            <a:extLst>
              <a:ext uri="{FF2B5EF4-FFF2-40B4-BE49-F238E27FC236}">
                <a16:creationId xmlns:a16="http://schemas.microsoft.com/office/drawing/2014/main" id="{DD79DB24-B8A2-1E9B-FA79-CDCE5825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150" y="1504653"/>
            <a:ext cx="316110" cy="35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n-US" altLang="en-US" sz="1687">
                <a:solidFill>
                  <a:srgbClr val="000000"/>
                </a:solidFill>
                <a:cs typeface="Arial"/>
              </a:rPr>
              <a:t>F</a:t>
            </a:r>
          </a:p>
        </p:txBody>
      </p:sp>
      <p:sp>
        <p:nvSpPr>
          <p:cNvPr id="54292" name="TextBox 22">
            <a:extLst>
              <a:ext uri="{FF2B5EF4-FFF2-40B4-BE49-F238E27FC236}">
                <a16:creationId xmlns:a16="http://schemas.microsoft.com/office/drawing/2014/main" id="{9EFFC2FB-3E28-80F4-A0CD-CAF664681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628" y="1541488"/>
            <a:ext cx="316110" cy="35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n-US" altLang="en-US" sz="1687">
                <a:solidFill>
                  <a:srgbClr val="000000"/>
                </a:solidFill>
                <a:cs typeface="Arial"/>
              </a:rPr>
              <a:t>F</a:t>
            </a:r>
          </a:p>
        </p:txBody>
      </p:sp>
      <p:sp>
        <p:nvSpPr>
          <p:cNvPr id="54293" name="TextBox 23">
            <a:extLst>
              <a:ext uri="{FF2B5EF4-FFF2-40B4-BE49-F238E27FC236}">
                <a16:creationId xmlns:a16="http://schemas.microsoft.com/office/drawing/2014/main" id="{2C4BA636-EAEC-E14C-0457-BAC540837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222" y="1578323"/>
            <a:ext cx="316110" cy="35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n-US" altLang="en-US" sz="1687">
                <a:solidFill>
                  <a:srgbClr val="000000"/>
                </a:solidFill>
                <a:cs typeface="Arial"/>
              </a:rPr>
              <a:t>F</a:t>
            </a:r>
          </a:p>
        </p:txBody>
      </p:sp>
      <p:sp>
        <p:nvSpPr>
          <p:cNvPr id="54294" name="TextBox 24">
            <a:extLst>
              <a:ext uri="{FF2B5EF4-FFF2-40B4-BE49-F238E27FC236}">
                <a16:creationId xmlns:a16="http://schemas.microsoft.com/office/drawing/2014/main" id="{4483795C-8EFE-AEE1-B44C-B081FF366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99" y="1615158"/>
            <a:ext cx="316110" cy="35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n-US" altLang="en-US" sz="1687">
                <a:solidFill>
                  <a:srgbClr val="000000"/>
                </a:solidFill>
                <a:cs typeface="Arial"/>
              </a:rPr>
              <a:t>F</a:t>
            </a:r>
          </a:p>
        </p:txBody>
      </p:sp>
      <p:sp>
        <p:nvSpPr>
          <p:cNvPr id="54295" name="TextBox 25">
            <a:extLst>
              <a:ext uri="{FF2B5EF4-FFF2-40B4-BE49-F238E27FC236}">
                <a16:creationId xmlns:a16="http://schemas.microsoft.com/office/drawing/2014/main" id="{5B7A28EF-F5DF-1550-510E-62D9782F6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445" y="406302"/>
            <a:ext cx="3759360" cy="59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n-US" altLang="en-US" sz="3234">
                <a:solidFill>
                  <a:srgbClr val="0000FF"/>
                </a:solidFill>
                <a:cs typeface="Arial"/>
              </a:rPr>
              <a:t>4F Imaging System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8A45B2-EDFF-6108-874A-0A077B94251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94312" y="4496099"/>
            <a:ext cx="2979167" cy="24557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79C4AC4-CE51-950D-E76A-9A9A34B338A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73479" y="4470426"/>
            <a:ext cx="2979167" cy="2567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98" name="TextBox 31">
            <a:extLst>
              <a:ext uri="{FF2B5EF4-FFF2-40B4-BE49-F238E27FC236}">
                <a16:creationId xmlns:a16="http://schemas.microsoft.com/office/drawing/2014/main" id="{6C90A7D1-EE55-4F15-62F7-4CD5E9DBE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703" y="4928072"/>
            <a:ext cx="1159290" cy="6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</a:pPr>
            <a:r>
              <a:rPr lang="en-US" altLang="en-US" sz="1687">
                <a:solidFill>
                  <a:srgbClr val="008000"/>
                </a:solidFill>
                <a:cs typeface="Arial"/>
              </a:rPr>
              <a:t>Fourier</a:t>
            </a:r>
          </a:p>
          <a:p>
            <a:pPr algn="ctr" defTabSz="457200">
              <a:spcBef>
                <a:spcPct val="0"/>
              </a:spcBef>
            </a:pPr>
            <a:r>
              <a:rPr lang="en-US" altLang="en-US" sz="1687">
                <a:solidFill>
                  <a:srgbClr val="008000"/>
                </a:solidFill>
                <a:cs typeface="Arial"/>
              </a:rPr>
              <a:t>Transform</a:t>
            </a:r>
          </a:p>
        </p:txBody>
      </p:sp>
      <p:sp>
        <p:nvSpPr>
          <p:cNvPr id="54299" name="TextBox 32">
            <a:extLst>
              <a:ext uri="{FF2B5EF4-FFF2-40B4-BE49-F238E27FC236}">
                <a16:creationId xmlns:a16="http://schemas.microsoft.com/office/drawing/2014/main" id="{1FDAD97C-E315-CB2F-6F0F-3639EF880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072" y="4928072"/>
            <a:ext cx="1159290" cy="6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</a:pPr>
            <a:r>
              <a:rPr lang="en-US" altLang="en-US" sz="1687">
                <a:solidFill>
                  <a:srgbClr val="FF0000"/>
                </a:solidFill>
                <a:cs typeface="Arial"/>
              </a:rPr>
              <a:t>Fourier</a:t>
            </a:r>
          </a:p>
          <a:p>
            <a:pPr algn="ctr" defTabSz="457200">
              <a:spcBef>
                <a:spcPct val="0"/>
              </a:spcBef>
            </a:pPr>
            <a:r>
              <a:rPr lang="en-US" altLang="en-US" sz="1687">
                <a:solidFill>
                  <a:srgbClr val="FF0000"/>
                </a:solidFill>
                <a:cs typeface="Arial"/>
              </a:rPr>
              <a:t>Transform</a:t>
            </a:r>
          </a:p>
        </p:txBody>
      </p:sp>
    </p:spTree>
    <p:extLst>
      <p:ext uri="{BB962C8B-B14F-4D97-AF65-F5344CB8AC3E}">
        <p14:creationId xmlns:p14="http://schemas.microsoft.com/office/powerpoint/2010/main" val="4016341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9F0D3-29C7-63DD-6CEB-376C34245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5" name="TextBox 25">
            <a:extLst>
              <a:ext uri="{FF2B5EF4-FFF2-40B4-BE49-F238E27FC236}">
                <a16:creationId xmlns:a16="http://schemas.microsoft.com/office/drawing/2014/main" id="{AA848A2A-7643-4F9E-E3D1-34FB9CE78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42" y="231835"/>
            <a:ext cx="1776446" cy="158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>
              <a:spcBef>
                <a:spcPts val="1100"/>
              </a:spcBef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</a:pPr>
            <a:r>
              <a:rPr lang="en-US" altLang="en-US" sz="3234" dirty="0">
                <a:solidFill>
                  <a:srgbClr val="0000FF"/>
                </a:solidFill>
                <a:cs typeface="Arial"/>
              </a:rPr>
              <a:t>4F </a:t>
            </a:r>
          </a:p>
          <a:p>
            <a:pPr defTabSz="457200">
              <a:spcBef>
                <a:spcPct val="0"/>
              </a:spcBef>
            </a:pPr>
            <a:r>
              <a:rPr lang="en-US" altLang="en-US" sz="3234" dirty="0">
                <a:solidFill>
                  <a:srgbClr val="0000FF"/>
                </a:solidFill>
                <a:cs typeface="Arial"/>
              </a:rPr>
              <a:t>Imaging </a:t>
            </a:r>
          </a:p>
          <a:p>
            <a:pPr defTabSz="457200">
              <a:spcBef>
                <a:spcPct val="0"/>
              </a:spcBef>
            </a:pPr>
            <a:r>
              <a:rPr lang="en-US" altLang="en-US" sz="3234" dirty="0">
                <a:solidFill>
                  <a:srgbClr val="0000FF"/>
                </a:solidFill>
                <a:cs typeface="Arial"/>
              </a:rPr>
              <a:t>System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2827EA-B44F-C732-57A5-EB224D56D666}"/>
              </a:ext>
            </a:extLst>
          </p:cNvPr>
          <p:cNvGrpSpPr/>
          <p:nvPr/>
        </p:nvGrpSpPr>
        <p:grpSpPr>
          <a:xfrm>
            <a:off x="3103996" y="726781"/>
            <a:ext cx="5984007" cy="4034995"/>
            <a:chOff x="801211" y="1504653"/>
            <a:chExt cx="5984007" cy="4034995"/>
          </a:xfrm>
        </p:grpSpPr>
        <p:sp>
          <p:nvSpPr>
            <p:cNvPr id="54274" name="Oval 5">
              <a:extLst>
                <a:ext uri="{FF2B5EF4-FFF2-40B4-BE49-F238E27FC236}">
                  <a16:creationId xmlns:a16="http://schemas.microsoft.com/office/drawing/2014/main" id="{EAABAADB-4C6D-3AD5-43E9-26F49AC9E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175" y="2187775"/>
              <a:ext cx="250031" cy="2018109"/>
            </a:xfrm>
            <a:prstGeom prst="ellipse">
              <a:avLst/>
            </a:prstGeom>
            <a:solidFill>
              <a:srgbClr val="BBE8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ts val="1100"/>
                </a:spcBef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</a:pPr>
              <a:endParaRPr lang="en-GB" altLang="en-US" sz="1687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4275" name="Oval 6">
              <a:extLst>
                <a:ext uri="{FF2B5EF4-FFF2-40B4-BE49-F238E27FC236}">
                  <a16:creationId xmlns:a16="http://schemas.microsoft.com/office/drawing/2014/main" id="{601B4573-5C87-CAFE-D890-1E1DA307F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042" y="2187775"/>
              <a:ext cx="250031" cy="2018109"/>
            </a:xfrm>
            <a:prstGeom prst="ellipse">
              <a:avLst/>
            </a:prstGeom>
            <a:solidFill>
              <a:srgbClr val="BBE8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ts val="1100"/>
                </a:spcBef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</a:pPr>
              <a:endParaRPr lang="en-GB" altLang="en-US" sz="1687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54276" name="Line 30">
              <a:extLst>
                <a:ext uri="{FF2B5EF4-FFF2-40B4-BE49-F238E27FC236}">
                  <a16:creationId xmlns:a16="http://schemas.microsoft.com/office/drawing/2014/main" id="{D4FC08FD-B250-99A2-5B34-BE8285728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1260" y="3187899"/>
              <a:ext cx="1534790" cy="9018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CH" sz="1266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54277" name="Line 31">
              <a:extLst>
                <a:ext uri="{FF2B5EF4-FFF2-40B4-BE49-F238E27FC236}">
                  <a16:creationId xmlns:a16="http://schemas.microsoft.com/office/drawing/2014/main" id="{CD717FE4-E4DE-D41E-C9F7-FA7A455271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289120" y="2366369"/>
              <a:ext cx="1516931" cy="8204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CH" sz="1266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54278" name="Line 32">
              <a:extLst>
                <a:ext uri="{FF2B5EF4-FFF2-40B4-BE49-F238E27FC236}">
                  <a16:creationId xmlns:a16="http://schemas.microsoft.com/office/drawing/2014/main" id="{DFE2EFF8-9CF9-EDF0-429E-DC16A0E99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1211" y="2366367"/>
              <a:ext cx="14879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CH" sz="1266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54279" name="Line 33">
              <a:extLst>
                <a:ext uri="{FF2B5EF4-FFF2-40B4-BE49-F238E27FC236}">
                  <a16:creationId xmlns:a16="http://schemas.microsoft.com/office/drawing/2014/main" id="{4694242B-888B-9CE2-5059-C756EC7CB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6884" y="4080867"/>
              <a:ext cx="14533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CH" sz="1266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54280" name="Line 38">
              <a:extLst>
                <a:ext uri="{FF2B5EF4-FFF2-40B4-BE49-F238E27FC236}">
                  <a16:creationId xmlns:a16="http://schemas.microsoft.com/office/drawing/2014/main" id="{E47DDF88-3C9A-D0C9-D3C8-5D31D49C9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6051" y="3187899"/>
              <a:ext cx="1423169" cy="8929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CH" sz="1266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54281" name="Line 39">
              <a:extLst>
                <a:ext uri="{FF2B5EF4-FFF2-40B4-BE49-F238E27FC236}">
                  <a16:creationId xmlns:a16="http://schemas.microsoft.com/office/drawing/2014/main" id="{D46A4336-88F4-AB85-A73C-0DEFC93B64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3780377" y="2366368"/>
              <a:ext cx="1490142" cy="82153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CH" sz="1266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54282" name="Line 40">
              <a:extLst>
                <a:ext uri="{FF2B5EF4-FFF2-40B4-BE49-F238E27FC236}">
                  <a16:creationId xmlns:a16="http://schemas.microsoft.com/office/drawing/2014/main" id="{3BE5C8D4-0A2A-8DEB-64F7-D1ADCF8DA4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306239" y="2366367"/>
              <a:ext cx="134056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CH" sz="1266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sp>
          <p:nvSpPr>
            <p:cNvPr id="54283" name="Line 41">
              <a:extLst>
                <a:ext uri="{FF2B5EF4-FFF2-40B4-BE49-F238E27FC236}">
                  <a16:creationId xmlns:a16="http://schemas.microsoft.com/office/drawing/2014/main" id="{1F4BCEC2-44FC-7E39-0E31-CD6C8D8925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5270519" y="4080867"/>
              <a:ext cx="13762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defTabSz="457200"/>
              <a:endParaRPr lang="en-CH" sz="1266">
                <a:solidFill>
                  <a:srgbClr val="000000"/>
                </a:solidFill>
                <a:latin typeface="Arial"/>
                <a:ea typeface="ＭＳ Ｐゴシック"/>
                <a:cs typeface="Arial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19B028-2464-4153-CDBF-C8A8D013E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80378" y="2187775"/>
              <a:ext cx="25673" cy="201810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07A117-C7F0-C43A-AF3A-6AA1E4EDA0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1211" y="2187775"/>
              <a:ext cx="25673" cy="20181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BB3B77F-8ED6-9C7B-97A2-028EBA977D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21135" y="2178845"/>
              <a:ext cx="25673" cy="20181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ot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32A1BB6-A274-26B1-6653-109FC6A9C3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1211" y="1993553"/>
              <a:ext cx="1487909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C93B4C4-A586-58A0-575F-DB4F246270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71259" y="1993553"/>
              <a:ext cx="1487910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3CCCF8A-7A48-58B6-F123-9AAE9C8760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41311" y="1993553"/>
              <a:ext cx="1487909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C35FCEA-F0AA-9BB2-2C91-20062B3579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11359" y="1993553"/>
              <a:ext cx="1487910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291" name="TextBox 21">
              <a:extLst>
                <a:ext uri="{FF2B5EF4-FFF2-40B4-BE49-F238E27FC236}">
                  <a16:creationId xmlns:a16="http://schemas.microsoft.com/office/drawing/2014/main" id="{DF442FD4-FDB7-824B-1604-B15C9E8EA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5722" y="1504653"/>
              <a:ext cx="316110" cy="35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9" tIns="45719" rIns="91439" bIns="45719">
              <a:spAutoFit/>
            </a:bodyPr>
            <a:lstStyle>
              <a:lvl1pPr>
                <a:spcBef>
                  <a:spcPts val="1100"/>
                </a:spcBef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</a:pPr>
              <a:r>
                <a:rPr lang="en-US" altLang="en-US" sz="1687">
                  <a:solidFill>
                    <a:srgbClr val="000000"/>
                  </a:solidFill>
                  <a:cs typeface="Arial"/>
                </a:rPr>
                <a:t>F</a:t>
              </a:r>
            </a:p>
          </p:txBody>
        </p:sp>
        <p:sp>
          <p:nvSpPr>
            <p:cNvPr id="54292" name="TextBox 22">
              <a:extLst>
                <a:ext uri="{FF2B5EF4-FFF2-40B4-BE49-F238E27FC236}">
                  <a16:creationId xmlns:a16="http://schemas.microsoft.com/office/drawing/2014/main" id="{09ADA285-60AF-83E7-DAF4-1AA55C9E2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6200" y="1541488"/>
              <a:ext cx="316110" cy="35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9" tIns="45719" rIns="91439" bIns="45719">
              <a:spAutoFit/>
            </a:bodyPr>
            <a:lstStyle>
              <a:lvl1pPr>
                <a:spcBef>
                  <a:spcPts val="1100"/>
                </a:spcBef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</a:pPr>
              <a:r>
                <a:rPr lang="en-US" altLang="en-US" sz="1687">
                  <a:solidFill>
                    <a:srgbClr val="000000"/>
                  </a:solidFill>
                  <a:cs typeface="Arial"/>
                </a:rPr>
                <a:t>F</a:t>
              </a:r>
            </a:p>
          </p:txBody>
        </p:sp>
        <p:sp>
          <p:nvSpPr>
            <p:cNvPr id="54293" name="TextBox 23">
              <a:extLst>
                <a:ext uri="{FF2B5EF4-FFF2-40B4-BE49-F238E27FC236}">
                  <a16:creationId xmlns:a16="http://schemas.microsoft.com/office/drawing/2014/main" id="{23FB25C7-681D-CE52-2737-457811A33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7794" y="1578323"/>
              <a:ext cx="316110" cy="35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9" tIns="45719" rIns="91439" bIns="45719">
              <a:spAutoFit/>
            </a:bodyPr>
            <a:lstStyle>
              <a:lvl1pPr>
                <a:spcBef>
                  <a:spcPts val="1100"/>
                </a:spcBef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</a:pPr>
              <a:r>
                <a:rPr lang="en-US" altLang="en-US" sz="1687">
                  <a:solidFill>
                    <a:srgbClr val="000000"/>
                  </a:solidFill>
                  <a:cs typeface="Arial"/>
                </a:rPr>
                <a:t>F</a:t>
              </a:r>
            </a:p>
          </p:txBody>
        </p:sp>
        <p:sp>
          <p:nvSpPr>
            <p:cNvPr id="54294" name="TextBox 24">
              <a:extLst>
                <a:ext uri="{FF2B5EF4-FFF2-40B4-BE49-F238E27FC236}">
                  <a16:creationId xmlns:a16="http://schemas.microsoft.com/office/drawing/2014/main" id="{5A355107-8AD2-D1A8-0A58-17CF5AE4F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271" y="1615158"/>
              <a:ext cx="316110" cy="35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9" tIns="45719" rIns="91439" bIns="45719">
              <a:spAutoFit/>
            </a:bodyPr>
            <a:lstStyle>
              <a:lvl1pPr>
                <a:spcBef>
                  <a:spcPts val="1100"/>
                </a:spcBef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</a:pPr>
              <a:r>
                <a:rPr lang="en-US" altLang="en-US" sz="1687">
                  <a:solidFill>
                    <a:srgbClr val="000000"/>
                  </a:solidFill>
                  <a:cs typeface="Arial"/>
                </a:rPr>
                <a:t>F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9F0C955-B2D2-1A52-46FA-1519A47198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26884" y="4496099"/>
              <a:ext cx="2979167" cy="24557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98A5014-76A9-FC26-B9FB-414D38220C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6051" y="4470426"/>
              <a:ext cx="2979167" cy="2567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298" name="TextBox 31">
              <a:extLst>
                <a:ext uri="{FF2B5EF4-FFF2-40B4-BE49-F238E27FC236}">
                  <a16:creationId xmlns:a16="http://schemas.microsoft.com/office/drawing/2014/main" id="{D8ED2B34-01D1-2AB2-25FC-B814102AF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4275" y="4928072"/>
              <a:ext cx="1159290" cy="61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9" tIns="45719" rIns="91439" bIns="45719">
              <a:spAutoFit/>
            </a:bodyPr>
            <a:lstStyle>
              <a:lvl1pPr>
                <a:spcBef>
                  <a:spcPts val="1100"/>
                </a:spcBef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9pPr>
            </a:lstStyle>
            <a:p>
              <a:pPr algn="ctr" defTabSz="457200">
                <a:spcBef>
                  <a:spcPct val="0"/>
                </a:spcBef>
              </a:pPr>
              <a:r>
                <a:rPr lang="en-US" altLang="en-US" sz="1687" dirty="0">
                  <a:solidFill>
                    <a:srgbClr val="008000"/>
                  </a:solidFill>
                  <a:cs typeface="Arial"/>
                </a:rPr>
                <a:t>Fourier</a:t>
              </a:r>
            </a:p>
            <a:p>
              <a:pPr algn="ctr" defTabSz="457200">
                <a:spcBef>
                  <a:spcPct val="0"/>
                </a:spcBef>
              </a:pPr>
              <a:r>
                <a:rPr lang="en-US" altLang="en-US" sz="1687" dirty="0">
                  <a:solidFill>
                    <a:srgbClr val="008000"/>
                  </a:solidFill>
                  <a:cs typeface="Arial"/>
                </a:rPr>
                <a:t>Transform</a:t>
              </a:r>
            </a:p>
          </p:txBody>
        </p:sp>
        <p:sp>
          <p:nvSpPr>
            <p:cNvPr id="54299" name="TextBox 32">
              <a:extLst>
                <a:ext uri="{FF2B5EF4-FFF2-40B4-BE49-F238E27FC236}">
                  <a16:creationId xmlns:a16="http://schemas.microsoft.com/office/drawing/2014/main" id="{086B3BE5-A06B-162D-E919-65CDF997D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0644" y="4928072"/>
              <a:ext cx="1159290" cy="611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9" tIns="45719" rIns="91439" bIns="45719">
              <a:spAutoFit/>
            </a:bodyPr>
            <a:lstStyle>
              <a:lvl1pPr>
                <a:spcBef>
                  <a:spcPts val="1100"/>
                </a:spcBef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2pPr>
              <a:lvl3pPr marL="1143000" indent="-228600"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3pPr>
              <a:lvl4pPr marL="16002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4pPr>
              <a:lvl5pPr marL="2057400" indent="-22860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-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9pPr>
            </a:lstStyle>
            <a:p>
              <a:pPr algn="ctr" defTabSz="457200">
                <a:spcBef>
                  <a:spcPct val="0"/>
                </a:spcBef>
              </a:pPr>
              <a:r>
                <a:rPr lang="en-US" altLang="en-US" sz="1687" dirty="0">
                  <a:solidFill>
                    <a:srgbClr val="FF0000"/>
                  </a:solidFill>
                  <a:cs typeface="Arial"/>
                </a:rPr>
                <a:t>Fourier</a:t>
              </a:r>
            </a:p>
            <a:p>
              <a:pPr algn="ctr" defTabSz="457200">
                <a:spcBef>
                  <a:spcPct val="0"/>
                </a:spcBef>
              </a:pPr>
              <a:r>
                <a:rPr lang="en-US" altLang="en-US" sz="1687" dirty="0">
                  <a:solidFill>
                    <a:srgbClr val="FF0000"/>
                  </a:solidFill>
                  <a:cs typeface="Arial"/>
                </a:rPr>
                <a:t>Transform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DD8625-09FF-1476-0411-9B2A9DD206CF}"/>
              </a:ext>
            </a:extLst>
          </p:cNvPr>
          <p:cNvCxnSpPr>
            <a:cxnSpLocks/>
          </p:cNvCxnSpPr>
          <p:nvPr/>
        </p:nvCxnSpPr>
        <p:spPr>
          <a:xfrm flipV="1">
            <a:off x="3087221" y="976428"/>
            <a:ext cx="0" cy="716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4AFC43-4D0F-B80E-8FC5-99D0C8C5DBB4}"/>
              </a:ext>
            </a:extLst>
          </p:cNvPr>
          <p:cNvCxnSpPr>
            <a:cxnSpLocks/>
          </p:cNvCxnSpPr>
          <p:nvPr/>
        </p:nvCxnSpPr>
        <p:spPr>
          <a:xfrm flipV="1">
            <a:off x="6108835" y="976428"/>
            <a:ext cx="0" cy="551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CE0F99C-48CF-2080-78A2-61D070AD6D46}"/>
              </a:ext>
            </a:extLst>
          </p:cNvPr>
          <p:cNvCxnSpPr>
            <a:cxnSpLocks/>
          </p:cNvCxnSpPr>
          <p:nvPr/>
        </p:nvCxnSpPr>
        <p:spPr>
          <a:xfrm flipV="1">
            <a:off x="8923920" y="997735"/>
            <a:ext cx="0" cy="551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82D48EE9-5DF4-B5EC-5BD8-E0F42DE3A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417" y="2475511"/>
            <a:ext cx="812800" cy="762000"/>
          </a:xfrm>
          <a:prstGeom prst="rect">
            <a:avLst/>
          </a:prstGeom>
        </p:spPr>
      </p:pic>
      <p:pic>
        <p:nvPicPr>
          <p:cNvPr id="35" name="Picture 34" descr="A black math symbol with letters and numbers&#10;&#10;AI-generated content may be incorrect.">
            <a:extLst>
              <a:ext uri="{FF2B5EF4-FFF2-40B4-BE49-F238E27FC236}">
                <a16:creationId xmlns:a16="http://schemas.microsoft.com/office/drawing/2014/main" id="{9C271624-029A-AEAB-5B98-48EC040B7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932" y="3843243"/>
            <a:ext cx="874327" cy="874327"/>
          </a:xfrm>
          <a:prstGeom prst="rect">
            <a:avLst/>
          </a:prstGeom>
        </p:spPr>
      </p:pic>
      <p:pic>
        <p:nvPicPr>
          <p:cNvPr id="37" name="Picture 36" descr="A black symbol with a white background&#10;&#10;AI-generated content may be incorrect.">
            <a:extLst>
              <a:ext uri="{FF2B5EF4-FFF2-40B4-BE49-F238E27FC236}">
                <a16:creationId xmlns:a16="http://schemas.microsoft.com/office/drawing/2014/main" id="{E78D0B0F-66AE-8805-B767-BBB5493A4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802" y="2938443"/>
            <a:ext cx="652204" cy="754111"/>
          </a:xfrm>
          <a:prstGeom prst="rect">
            <a:avLst/>
          </a:prstGeom>
        </p:spPr>
      </p:pic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A056CD9E-E274-CFF8-5291-3BB81EB2AB7A}"/>
              </a:ext>
            </a:extLst>
          </p:cNvPr>
          <p:cNvCxnSpPr/>
          <p:nvPr/>
        </p:nvCxnSpPr>
        <p:spPr>
          <a:xfrm flipV="1">
            <a:off x="2559488" y="2408912"/>
            <a:ext cx="544508" cy="33428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7036D1BE-D804-F806-B086-DD569202B432}"/>
              </a:ext>
            </a:extLst>
          </p:cNvPr>
          <p:cNvCxnSpPr/>
          <p:nvPr/>
        </p:nvCxnSpPr>
        <p:spPr>
          <a:xfrm rot="10800000">
            <a:off x="9062334" y="2336858"/>
            <a:ext cx="469125" cy="17051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DE01BCD5-D705-48C0-C6D2-0D5FB2A4A752}"/>
              </a:ext>
            </a:extLst>
          </p:cNvPr>
          <p:cNvCxnSpPr/>
          <p:nvPr/>
        </p:nvCxnSpPr>
        <p:spPr>
          <a:xfrm rot="16200000" flipV="1">
            <a:off x="5913786" y="3248215"/>
            <a:ext cx="929898" cy="53979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B6609CC-6CFC-E153-D7F0-884E7CDA4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904" y="5182409"/>
            <a:ext cx="7772400" cy="1625327"/>
          </a:xfrm>
          <a:prstGeom prst="rect">
            <a:avLst/>
          </a:prstGeom>
        </p:spPr>
      </p:pic>
      <p:pic>
        <p:nvPicPr>
          <p:cNvPr id="47" name="Picture 46" descr="A black letter x on a white background&#10;&#10;AI-generated content may be incorrect.">
            <a:extLst>
              <a:ext uri="{FF2B5EF4-FFF2-40B4-BE49-F238E27FC236}">
                <a16:creationId xmlns:a16="http://schemas.microsoft.com/office/drawing/2014/main" id="{C286A4B0-8F6A-EDCA-1ACB-9EB21F61E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0180" y="241806"/>
            <a:ext cx="558800" cy="609600"/>
          </a:xfrm>
          <a:prstGeom prst="rect">
            <a:avLst/>
          </a:prstGeom>
        </p:spPr>
      </p:pic>
      <p:pic>
        <p:nvPicPr>
          <p:cNvPr id="53" name="Picture 52" descr="A black letter x with exclamation mark&#10;&#10;AI-generated content may be incorrect.">
            <a:extLst>
              <a:ext uri="{FF2B5EF4-FFF2-40B4-BE49-F238E27FC236}">
                <a16:creationId xmlns:a16="http://schemas.microsoft.com/office/drawing/2014/main" id="{FCF70DBB-2E02-9C39-13B1-C507A7614F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0754" y="338623"/>
            <a:ext cx="482600" cy="558800"/>
          </a:xfrm>
          <a:prstGeom prst="rect">
            <a:avLst/>
          </a:prstGeom>
        </p:spPr>
      </p:pic>
      <p:pic>
        <p:nvPicPr>
          <p:cNvPr id="55" name="Picture 54" descr="A black letter with a white background&#10;&#10;AI-generated content may be incorrect.">
            <a:extLst>
              <a:ext uri="{FF2B5EF4-FFF2-40B4-BE49-F238E27FC236}">
                <a16:creationId xmlns:a16="http://schemas.microsoft.com/office/drawing/2014/main" id="{83E1A8D8-F394-661A-EA9F-C72F1A1F1B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3063" y="325137"/>
            <a:ext cx="468297" cy="4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5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   </a:t>
            </a:r>
            <a:r>
              <a:rPr lang="en-US" dirty="0" err="1">
                <a:solidFill>
                  <a:srgbClr val="0000FF"/>
                </a:solidFill>
              </a:rPr>
              <a:t>oultine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3072" y="1638945"/>
                <a:ext cx="10972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Imaging with a single lens 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Resolution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𝑁𝐴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Exercise 1 </a:t>
                </a:r>
              </a:p>
              <a:p>
                <a:r>
                  <a:rPr lang="en-US" dirty="0"/>
                  <a:t>4F system</a:t>
                </a:r>
              </a:p>
              <a:p>
                <a:r>
                  <a:rPr lang="en-US" dirty="0"/>
                  <a:t>Intensity detection</a:t>
                </a:r>
              </a:p>
              <a:p>
                <a:r>
                  <a:rPr lang="en-US" dirty="0"/>
                  <a:t>Dark field imaging </a:t>
                </a:r>
              </a:p>
              <a:p>
                <a:r>
                  <a:rPr lang="en-US" dirty="0"/>
                  <a:t>Exercise 2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3072" y="1638945"/>
                <a:ext cx="10972800" cy="4525963"/>
              </a:xfrm>
              <a:blipFill>
                <a:blip r:embed="rId3"/>
                <a:stretch>
                  <a:fillRect l="-1272" t="-1961" b="-56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987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168F-9239-E743-6E85-1D0F04A8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95754"/>
            <a:ext cx="10972800" cy="1143000"/>
          </a:xfrm>
        </p:spPr>
        <p:txBody>
          <a:bodyPr/>
          <a:lstStyle/>
          <a:p>
            <a:r>
              <a:rPr lang="en-CH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Phase objects</a:t>
            </a:r>
          </a:p>
        </p:txBody>
      </p:sp>
      <p:pic>
        <p:nvPicPr>
          <p:cNvPr id="1026" name="Picture 2" descr="Foods Distorted Through Liquid and Glass in Photographs by Suzanne Saroff —  Colossal">
            <a:extLst>
              <a:ext uri="{FF2B5EF4-FFF2-40B4-BE49-F238E27FC236}">
                <a16:creationId xmlns:a16="http://schemas.microsoft.com/office/drawing/2014/main" id="{C463D07D-E869-BDA2-DA17-D3CA8C91F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73" y="815017"/>
            <a:ext cx="5938854" cy="593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266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78" y="3911204"/>
            <a:ext cx="2536031" cy="25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79" y="1303735"/>
            <a:ext cx="3221385" cy="25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98" y="1303736"/>
            <a:ext cx="2536031" cy="25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78" y="1303736"/>
            <a:ext cx="2536031" cy="253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1" name="Rectangle 9"/>
          <p:cNvSpPr>
            <a:spLocks/>
          </p:cNvSpPr>
          <p:nvPr/>
        </p:nvSpPr>
        <p:spPr bwMode="auto">
          <a:xfrm>
            <a:off x="1765102" y="625079"/>
            <a:ext cx="10672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 defTabSz="457200"/>
            <a:r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rPr>
              <a:t>λ = 800nm</a:t>
            </a: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5226906" y="892970"/>
            <a:ext cx="18821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 algn="ctr" defTabSz="457200"/>
            <a:r>
              <a:rPr lang="en-US" dirty="0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rPr>
              <a:t>Propagation profile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2885766" y="892970"/>
            <a:ext cx="581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 algn="ctr" defTabSz="457200"/>
            <a:r>
              <a:rPr lang="en-US" dirty="0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rPr>
              <a:t>Input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 rot="-5400000">
            <a:off x="871576" y="2405994"/>
            <a:ext cx="1633017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 algn="ctr" defTabSz="457200"/>
            <a:r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rPr>
              <a:t>Phase object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 rot="-5400000">
            <a:off x="475321" y="5022393"/>
            <a:ext cx="242775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 algn="ctr" defTabSz="457200"/>
            <a:r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rPr>
              <a:t>Amplitude object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8787921" y="892970"/>
            <a:ext cx="7530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 algn="ctr" defTabSz="457200"/>
            <a:r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rPr>
              <a:t>Output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2026104" y="1330524"/>
            <a:ext cx="7114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 algn="ctr" defTabSz="457200"/>
            <a:r>
              <a:rPr lang="en-US">
                <a:solidFill>
                  <a:srgbClr val="FFFFFF"/>
                </a:solidFill>
                <a:latin typeface="Calibri"/>
                <a:ea typeface="ＭＳ Ｐゴシック" charset="0"/>
                <a:cs typeface="Arial" charset="0"/>
              </a:rPr>
              <a:t>Δφ = π</a:t>
            </a: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1532930" y="0"/>
            <a:ext cx="8229600" cy="571500"/>
          </a:xfrm>
          <a:prstGeom prst="rect">
            <a:avLst/>
          </a:prstGeom>
          <a:ln/>
        </p:spPr>
        <p:txBody>
          <a:bodyPr vert="horz" lIns="91440" tIns="45720" rIns="116994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182"/>
            <a:r>
              <a:rPr lang="en-US" sz="3600" dirty="0">
                <a:solidFill>
                  <a:srgbClr val="0070C0"/>
                </a:solidFill>
                <a:latin typeface="Calibri"/>
              </a:rPr>
              <a:t>Phase vs amplitude object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04940" y="6498791"/>
            <a:ext cx="8633222" cy="365125"/>
          </a:xfrm>
        </p:spPr>
        <p:txBody>
          <a:bodyPr/>
          <a:lstStyle/>
          <a:p>
            <a:pPr algn="r" defTabSz="457200"/>
            <a:fld id="{B346AEA9-2BA8-3A46-A5D8-B2B5F1B71A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457200"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9" name="Picture 18" descr="Screen Shot 2013-09-23 at 16.43.4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78" y="3911204"/>
            <a:ext cx="3221385" cy="2536031"/>
          </a:xfrm>
          <a:prstGeom prst="rect">
            <a:avLst/>
          </a:prstGeom>
        </p:spPr>
      </p:pic>
      <p:pic>
        <p:nvPicPr>
          <p:cNvPr id="21" name="Picture 20" descr="Screen Shot 2013-09-23 at 16.44.00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98" y="3911204"/>
            <a:ext cx="2536031" cy="2536031"/>
          </a:xfrm>
          <a:prstGeom prst="rect">
            <a:avLst/>
          </a:prstGeom>
        </p:spPr>
      </p:pic>
      <p:sp>
        <p:nvSpPr>
          <p:cNvPr id="23" name="Rectangle 4"/>
          <p:cNvSpPr>
            <a:spLocks/>
          </p:cNvSpPr>
          <p:nvPr/>
        </p:nvSpPr>
        <p:spPr bwMode="auto">
          <a:xfrm>
            <a:off x="1532931" y="6536532"/>
            <a:ext cx="8474273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8" bIns="0"/>
          <a:lstStyle/>
          <a:p>
            <a:pPr marL="40182" defTabSz="457200"/>
            <a:r>
              <a:rPr lang="en-US" sz="1300" dirty="0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rPr>
              <a:t>D. </a:t>
            </a:r>
            <a:r>
              <a:rPr lang="en-US" sz="1300" dirty="0" err="1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rPr>
              <a:t>Psaltis</a:t>
            </a:r>
            <a:r>
              <a:rPr lang="en-US" sz="1300" dirty="0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rPr>
              <a:t>, </a:t>
            </a:r>
            <a:r>
              <a:rPr lang="en-US" sz="1300" dirty="0">
                <a:solidFill>
                  <a:prstClr val="black"/>
                </a:solidFill>
                <a:latin typeface="Arial Italic" charset="0"/>
                <a:ea typeface="ＭＳ Ｐゴシック" charset="0"/>
                <a:cs typeface="Arial Italic" charset="0"/>
                <a:sym typeface="Arial Italic" charset="0"/>
              </a:rPr>
              <a:t>Optical Waves Propagation</a:t>
            </a:r>
            <a:r>
              <a:rPr lang="en-US" sz="1300" dirty="0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rPr>
              <a:t> - EPFL Photonics program doctoral course, Fall semester 2014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157340" y="6651191"/>
            <a:ext cx="8633222" cy="365125"/>
          </a:xfrm>
        </p:spPr>
        <p:txBody>
          <a:bodyPr/>
          <a:lstStyle/>
          <a:p>
            <a:pPr algn="r" defTabSz="457200"/>
            <a:fld id="{B346AEA9-2BA8-3A46-A5D8-B2B5F1B71A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457200"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947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446" y="642938"/>
            <a:ext cx="3518297" cy="7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45" y="857250"/>
            <a:ext cx="2152055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76" name="Rectangle 24"/>
          <p:cNvSpPr>
            <a:spLocks/>
          </p:cNvSpPr>
          <p:nvPr/>
        </p:nvSpPr>
        <p:spPr bwMode="auto">
          <a:xfrm>
            <a:off x="1640086" y="1535907"/>
            <a:ext cx="10672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 defTabSz="457200"/>
            <a:r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rPr>
              <a:t>λ = 800nm</a:t>
            </a: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1532930" y="0"/>
            <a:ext cx="8229600" cy="571500"/>
          </a:xfrm>
          <a:prstGeom prst="rect">
            <a:avLst/>
          </a:prstGeom>
          <a:ln/>
        </p:spPr>
        <p:txBody>
          <a:bodyPr vert="horz" lIns="91440" tIns="45720" rIns="116994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182"/>
            <a:r>
              <a:rPr lang="en-US" sz="3600" dirty="0">
                <a:solidFill>
                  <a:srgbClr val="0070C0"/>
                </a:solidFill>
                <a:latin typeface="Calibri"/>
              </a:rPr>
              <a:t>Amplitude Grating</a:t>
            </a:r>
          </a:p>
        </p:txBody>
      </p:sp>
      <p:pic>
        <p:nvPicPr>
          <p:cNvPr id="19" name="Picture 18" descr="Screen Shot 2013-09-25 at 10.25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" y="2022525"/>
            <a:ext cx="2678906" cy="2682727"/>
          </a:xfrm>
          <a:prstGeom prst="rect">
            <a:avLst/>
          </a:prstGeom>
        </p:spPr>
      </p:pic>
      <p:pic>
        <p:nvPicPr>
          <p:cNvPr id="21" name="Picture 20" descr="Screen Shot 2013-09-25 at 10.30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93" y="2022525"/>
            <a:ext cx="3400795" cy="2682727"/>
          </a:xfrm>
          <a:prstGeom prst="rect">
            <a:avLst/>
          </a:prstGeom>
        </p:spPr>
      </p:pic>
      <p:pic>
        <p:nvPicPr>
          <p:cNvPr id="4" name="Picture 3" descr="Screen Shot 2013-09-25 at 10.30.5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11" y="2022525"/>
            <a:ext cx="2675062" cy="2682726"/>
          </a:xfrm>
          <a:prstGeom prst="rect">
            <a:avLst/>
          </a:prstGeom>
        </p:spPr>
      </p:pic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04940" y="6498791"/>
            <a:ext cx="8633222" cy="365125"/>
          </a:xfrm>
        </p:spPr>
        <p:txBody>
          <a:bodyPr/>
          <a:lstStyle/>
          <a:p>
            <a:pPr algn="r" defTabSz="457200"/>
            <a:fld id="{B346AEA9-2BA8-3A46-A5D8-B2B5F1B71A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457200"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283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11" y="759024"/>
            <a:ext cx="2982516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59" y="535782"/>
            <a:ext cx="4170164" cy="7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50" name="Rectangle 22"/>
          <p:cNvSpPr>
            <a:spLocks/>
          </p:cNvSpPr>
          <p:nvPr/>
        </p:nvSpPr>
        <p:spPr bwMode="auto">
          <a:xfrm>
            <a:off x="1693664" y="1384103"/>
            <a:ext cx="10672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 defTabSz="457200"/>
            <a:r>
              <a:rPr lang="en-US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rPr>
              <a:t>λ = 800nm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567" y="1384102"/>
            <a:ext cx="1110957" cy="29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1532930" y="0"/>
            <a:ext cx="8229600" cy="571500"/>
          </a:xfrm>
          <a:prstGeom prst="rect">
            <a:avLst/>
          </a:prstGeom>
          <a:ln/>
        </p:spPr>
        <p:txBody>
          <a:bodyPr vert="horz" lIns="91440" tIns="45720" rIns="116994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182"/>
            <a:r>
              <a:rPr lang="en-US" sz="3600" dirty="0">
                <a:solidFill>
                  <a:srgbClr val="0070C0"/>
                </a:solidFill>
                <a:latin typeface="Calibri"/>
              </a:rPr>
              <a:t>Thin Phase Grating</a:t>
            </a:r>
          </a:p>
        </p:txBody>
      </p:sp>
      <p:pic>
        <p:nvPicPr>
          <p:cNvPr id="27" name="Picture 26" descr="Screen Shot 2013-09-25 at 10.29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" y="2022526"/>
            <a:ext cx="2683598" cy="2695165"/>
          </a:xfrm>
          <a:prstGeom prst="rect">
            <a:avLst/>
          </a:prstGeom>
        </p:spPr>
      </p:pic>
      <p:pic>
        <p:nvPicPr>
          <p:cNvPr id="28" name="Picture 27" descr="Screen Shot 2013-09-25 at 10.29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93" y="2022524"/>
            <a:ext cx="3400795" cy="2682727"/>
          </a:xfrm>
          <a:prstGeom prst="rect">
            <a:avLst/>
          </a:prstGeom>
        </p:spPr>
      </p:pic>
      <p:pic>
        <p:nvPicPr>
          <p:cNvPr id="29" name="Picture 28" descr="Screen Shot 2013-09-25 at 10.29.2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105" y="2022526"/>
            <a:ext cx="2686568" cy="2682725"/>
          </a:xfrm>
          <a:prstGeom prst="rect">
            <a:avLst/>
          </a:prstGeom>
        </p:spPr>
      </p:pic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04940" y="6498791"/>
            <a:ext cx="8633222" cy="365125"/>
          </a:xfrm>
        </p:spPr>
        <p:txBody>
          <a:bodyPr/>
          <a:lstStyle/>
          <a:p>
            <a:pPr algn="r" defTabSz="457200"/>
            <a:fld id="{B346AEA9-2BA8-3A46-A5D8-B2B5F1B71A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457200"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64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6" name="Rectangle 24"/>
          <p:cNvSpPr>
            <a:spLocks/>
          </p:cNvSpPr>
          <p:nvPr/>
        </p:nvSpPr>
        <p:spPr bwMode="auto">
          <a:xfrm>
            <a:off x="1640086" y="599139"/>
            <a:ext cx="10672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8" bIns="0">
            <a:spAutoFit/>
          </a:bodyPr>
          <a:lstStyle/>
          <a:p>
            <a:pPr marL="40182" defTabSz="457200"/>
            <a:r>
              <a:rPr lang="en-US" dirty="0" err="1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rPr>
              <a:t>λ</a:t>
            </a:r>
            <a:r>
              <a:rPr lang="en-US" dirty="0">
                <a:solidFill>
                  <a:prstClr val="black"/>
                </a:solidFill>
                <a:latin typeface="Calibri"/>
                <a:ea typeface="ＭＳ Ｐゴシック" charset="0"/>
                <a:cs typeface="Arial" charset="0"/>
              </a:rPr>
              <a:t> = 800nm</a:t>
            </a: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1532930" y="0"/>
            <a:ext cx="8229600" cy="571500"/>
          </a:xfrm>
          <a:prstGeom prst="rect">
            <a:avLst/>
          </a:prstGeom>
          <a:ln/>
        </p:spPr>
        <p:txBody>
          <a:bodyPr vert="horz" lIns="91440" tIns="45720" rIns="116994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182" algn="l"/>
            <a:r>
              <a:rPr lang="en-US" sz="3600" dirty="0">
                <a:solidFill>
                  <a:srgbClr val="284BC1"/>
                </a:solidFill>
                <a:latin typeface="Calibri"/>
              </a:rPr>
              <a:t>Amplitude and Phase Gratings (square profile)</a:t>
            </a:r>
          </a:p>
        </p:txBody>
      </p:sp>
      <p:pic>
        <p:nvPicPr>
          <p:cNvPr id="19" name="Picture 18" descr="Screen Shot 2013-09-25 at 10.29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" y="3739057"/>
            <a:ext cx="2683598" cy="2695165"/>
          </a:xfrm>
          <a:prstGeom prst="rect">
            <a:avLst/>
          </a:prstGeom>
        </p:spPr>
      </p:pic>
      <p:pic>
        <p:nvPicPr>
          <p:cNvPr id="20" name="Picture 19" descr="Screen Shot 2013-09-25 at 10.49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7" y="965318"/>
            <a:ext cx="2676913" cy="2665440"/>
          </a:xfrm>
          <a:prstGeom prst="rect">
            <a:avLst/>
          </a:prstGeom>
        </p:spPr>
      </p:pic>
      <p:pic>
        <p:nvPicPr>
          <p:cNvPr id="21" name="Picture 20" descr="Screen Shot 2013-09-25 at 10.49.43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92" y="948032"/>
            <a:ext cx="3400795" cy="2695167"/>
          </a:xfrm>
          <a:prstGeom prst="rect">
            <a:avLst/>
          </a:prstGeom>
        </p:spPr>
      </p:pic>
      <p:pic>
        <p:nvPicPr>
          <p:cNvPr id="22" name="Picture 21" descr="Screen Shot 2013-09-25 at 10.49.2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63" y="948032"/>
            <a:ext cx="2691311" cy="2695167"/>
          </a:xfrm>
          <a:prstGeom prst="rect">
            <a:avLst/>
          </a:prstGeom>
        </p:spPr>
      </p:pic>
      <p:pic>
        <p:nvPicPr>
          <p:cNvPr id="23" name="Picture 22" descr="Screen Shot 2013-09-25 at 11.03.56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92" y="3739056"/>
            <a:ext cx="3400794" cy="2682725"/>
          </a:xfrm>
          <a:prstGeom prst="rect">
            <a:avLst/>
          </a:prstGeom>
        </p:spPr>
      </p:pic>
      <p:pic>
        <p:nvPicPr>
          <p:cNvPr id="24" name="Picture 23" descr="Screen Shot 2013-09-25 at 11.04.1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83" y="3739057"/>
            <a:ext cx="2686567" cy="2682724"/>
          </a:xfrm>
          <a:prstGeom prst="rect">
            <a:avLst/>
          </a:prstGeom>
        </p:spPr>
      </p:pic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04940" y="6498791"/>
            <a:ext cx="8633222" cy="365125"/>
          </a:xfrm>
        </p:spPr>
        <p:txBody>
          <a:bodyPr/>
          <a:lstStyle/>
          <a:p>
            <a:pPr algn="r" defTabSz="457200"/>
            <a:fld id="{B346AEA9-2BA8-3A46-A5D8-B2B5F1B71AC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457200"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220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>
            <a:off x="3857071" y="2685163"/>
            <a:ext cx="559" cy="3713069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21071" y="2685163"/>
            <a:ext cx="559" cy="3713069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44321" y="1682811"/>
            <a:ext cx="8255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8321" y="1784766"/>
            <a:ext cx="8255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55805" y="165785"/>
            <a:ext cx="83439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Bright Field Microscope for an amplitude object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1736"/>
            <a:ext cx="3251952" cy="2439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48" y="3321748"/>
            <a:ext cx="3251952" cy="243989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032129" y="3407420"/>
            <a:ext cx="858017" cy="17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32129" y="5467445"/>
            <a:ext cx="858017" cy="17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45539" y="3407421"/>
            <a:ext cx="1626335" cy="10460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40811" y="4453499"/>
            <a:ext cx="1631063" cy="101395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71874" y="4453500"/>
            <a:ext cx="2437665" cy="10139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71874" y="3407421"/>
            <a:ext cx="2447116" cy="10460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904813" y="3408445"/>
            <a:ext cx="858017" cy="17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04812" y="5465676"/>
            <a:ext cx="858017" cy="17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426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>
            <a:off x="3857071" y="2406779"/>
            <a:ext cx="559" cy="3713069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21071" y="2406779"/>
            <a:ext cx="559" cy="3713069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44321" y="1822003"/>
            <a:ext cx="8255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8321" y="1822003"/>
            <a:ext cx="8255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89100" y="212150"/>
            <a:ext cx="89408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Bright Field Microscope for a phase object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93325"/>
            <a:ext cx="3032125" cy="2274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4547990"/>
            <a:ext cx="3057524" cy="2294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087" y="3081751"/>
            <a:ext cx="3149627" cy="236312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3032129" y="3129036"/>
            <a:ext cx="858017" cy="17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32129" y="5189061"/>
            <a:ext cx="858017" cy="17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45539" y="3129037"/>
            <a:ext cx="1626335" cy="10460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840811" y="4175115"/>
            <a:ext cx="1631063" cy="101395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71874" y="4175116"/>
            <a:ext cx="2437665" cy="10139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471874" y="3129037"/>
            <a:ext cx="2447116" cy="10460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904813" y="3130061"/>
            <a:ext cx="858017" cy="17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904812" y="5187293"/>
            <a:ext cx="858017" cy="17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364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4321" y="1311633"/>
            <a:ext cx="8255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8321" y="1311631"/>
            <a:ext cx="8255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89100" y="-89434"/>
            <a:ext cx="8940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Dark Field Microscope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46928"/>
            <a:ext cx="3032125" cy="2274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4501593"/>
            <a:ext cx="3057524" cy="2294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31738" y="1985291"/>
            <a:ext cx="2005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Circular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Block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85" y="2837635"/>
            <a:ext cx="3508387" cy="2632292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4" idx="3"/>
          </p:cNvCxnSpPr>
          <p:nvPr/>
        </p:nvCxnSpPr>
        <p:spPr>
          <a:xfrm flipV="1">
            <a:off x="3032129" y="3082637"/>
            <a:ext cx="858017" cy="17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32129" y="5142665"/>
            <a:ext cx="858017" cy="17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45539" y="3082639"/>
            <a:ext cx="1626335" cy="10460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40807" y="4128719"/>
            <a:ext cx="1619531" cy="10139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60338" y="4128719"/>
            <a:ext cx="2449197" cy="10139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502309" y="3082639"/>
            <a:ext cx="2416681" cy="104607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904813" y="3083665"/>
            <a:ext cx="858017" cy="17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904812" y="5140896"/>
            <a:ext cx="858017" cy="17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3857071" y="2360380"/>
            <a:ext cx="559" cy="3713069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21071" y="2360380"/>
            <a:ext cx="559" cy="3713069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81320" y="4017096"/>
            <a:ext cx="0" cy="2276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502309" y="3046889"/>
            <a:ext cx="231953" cy="923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102145" y="5629886"/>
          <a:ext cx="3988003" cy="116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25500" imgH="241300" progId="Equation.DSMT4">
                  <p:embed/>
                </p:oleObj>
              </mc:Choice>
              <mc:Fallback>
                <p:oleObj name="Equation" r:id="rId5" imgW="825500" imgH="2413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02145" y="5629886"/>
                        <a:ext cx="3988003" cy="1165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5734259" y="5811285"/>
            <a:ext cx="719320" cy="75500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753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>
            <a:extLst>
              <a:ext uri="{FF2B5EF4-FFF2-40B4-BE49-F238E27FC236}">
                <a16:creationId xmlns:a16="http://schemas.microsoft.com/office/drawing/2014/main" id="{DE214E35-AF12-08D2-3227-014153216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68899" y="2455664"/>
            <a:ext cx="5054203" cy="1937742"/>
          </a:xfrm>
        </p:spPr>
        <p:txBody>
          <a:bodyPr vert="horz" lIns="91440" tIns="45720" rIns="116986" bIns="45720" rtlCol="0" anchor="ctr">
            <a:normAutofit/>
          </a:bodyPr>
          <a:lstStyle/>
          <a:p>
            <a:pPr marL="39066"/>
            <a:r>
              <a:rPr lang="en-US" altLang="en-CH"/>
              <a:t>Zernike Phase Contrast microscope</a:t>
            </a:r>
          </a:p>
        </p:txBody>
      </p:sp>
      <p:sp>
        <p:nvSpPr>
          <p:cNvPr id="248834" name="Slide Number Placeholder 3">
            <a:extLst>
              <a:ext uri="{FF2B5EF4-FFF2-40B4-BE49-F238E27FC236}">
                <a16:creationId xmlns:a16="http://schemas.microsoft.com/office/drawing/2014/main" id="{903FDEE8-560F-05D2-B7EB-A052F0F172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81072" y="6515324"/>
            <a:ext cx="786928" cy="342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522368" indent="-200911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803643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125101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1446558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r"/>
            <a:fld id="{D09CC7D2-827A-BA48-97C2-FF57990CF7E5}" type="slidenum">
              <a:rPr lang="en-US" altLang="en-CH" sz="112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pPr algn="r"/>
              <a:t>28</a:t>
            </a:fld>
            <a:endParaRPr lang="en-US" altLang="en-CH" sz="1125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creen Shot 2013-10-14 at 18.10.17.png">
            <a:extLst>
              <a:ext uri="{FF2B5EF4-FFF2-40B4-BE49-F238E27FC236}">
                <a16:creationId xmlns:a16="http://schemas.microsoft.com/office/drawing/2014/main" id="{1DD76B6A-AB69-2FA8-414D-3D47D9298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032" y="4548560"/>
            <a:ext cx="1597298" cy="15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Screen Shot 2013-10-16 at 10.51.06.png">
            <a:extLst>
              <a:ext uri="{FF2B5EF4-FFF2-40B4-BE49-F238E27FC236}">
                <a16:creationId xmlns:a16="http://schemas.microsoft.com/office/drawing/2014/main" id="{807C3C81-F4E7-8578-C778-6E7D752BD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584" y="4548560"/>
            <a:ext cx="1625203" cy="16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Screen Shot 2013-10-16 at 10.51.29.png">
            <a:extLst>
              <a:ext uri="{FF2B5EF4-FFF2-40B4-BE49-F238E27FC236}">
                <a16:creationId xmlns:a16="http://schemas.microsoft.com/office/drawing/2014/main" id="{98C5DE76-6576-6089-34D0-470AD0DB4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35" y="4548560"/>
            <a:ext cx="4484936" cy="15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0" name="Picture 55" descr="Screen Shot 2013-10-16 at 10.57.35.png">
            <a:extLst>
              <a:ext uri="{FF2B5EF4-FFF2-40B4-BE49-F238E27FC236}">
                <a16:creationId xmlns:a16="http://schemas.microsoft.com/office/drawing/2014/main" id="{F47FB91C-1E92-F2D6-0362-0EC4CE190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71" y="1082725"/>
            <a:ext cx="4471541" cy="16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1" name="Picture 27" descr="Screen Shot 2013-10-14 at 18.10.17.png">
            <a:extLst>
              <a:ext uri="{FF2B5EF4-FFF2-40B4-BE49-F238E27FC236}">
                <a16:creationId xmlns:a16="http://schemas.microsoft.com/office/drawing/2014/main" id="{19A3EEE0-A1F7-1BCA-F0B9-05100874B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68" y="1082725"/>
            <a:ext cx="1597298" cy="160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2" name="Picture 31" descr="Screen Shot 2013-10-14 at 18.10.17.png">
            <a:extLst>
              <a:ext uri="{FF2B5EF4-FFF2-40B4-BE49-F238E27FC236}">
                <a16:creationId xmlns:a16="http://schemas.microsoft.com/office/drawing/2014/main" id="{F0F29719-0600-F4EF-683A-C4EACC261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25" y="1082725"/>
            <a:ext cx="1597298" cy="160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3" name="Line 6">
            <a:extLst>
              <a:ext uri="{FF2B5EF4-FFF2-40B4-BE49-F238E27FC236}">
                <a16:creationId xmlns:a16="http://schemas.microsoft.com/office/drawing/2014/main" id="{A1A81B9F-227F-E049-C0E8-0A2879D14F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3138" y="1082725"/>
            <a:ext cx="0" cy="16006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H" sz="1266"/>
          </a:p>
        </p:txBody>
      </p:sp>
      <p:sp>
        <p:nvSpPr>
          <p:cNvPr id="249864" name="Line 6">
            <a:extLst>
              <a:ext uri="{FF2B5EF4-FFF2-40B4-BE49-F238E27FC236}">
                <a16:creationId xmlns:a16="http://schemas.microsoft.com/office/drawing/2014/main" id="{072EABA6-8794-C2DE-330C-A8934F5E35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6538" y="1070447"/>
            <a:ext cx="0" cy="16006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H" sz="1266"/>
          </a:p>
        </p:txBody>
      </p:sp>
      <p:sp>
        <p:nvSpPr>
          <p:cNvPr id="249865" name="Rectangle 4">
            <a:extLst>
              <a:ext uri="{FF2B5EF4-FFF2-40B4-BE49-F238E27FC236}">
                <a16:creationId xmlns:a16="http://schemas.microsoft.com/office/drawing/2014/main" id="{FD3EC9CD-25A5-38AB-B47C-809C4CC27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82298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116986" bIns="45717"/>
          <a:lstStyle>
            <a:lvl1pPr defTabSz="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CH" sz="3234" dirty="0">
                <a:solidFill>
                  <a:srgbClr val="0000FF"/>
                </a:solidFill>
                <a:latin typeface="Arial Bold" pitchFamily="6" charset="0"/>
                <a:ea typeface="ヒラギノ角ゴ ProN W6" panose="020B0300000000000000" pitchFamily="34" charset="-128"/>
              </a:rPr>
              <a:t>Zernike Phase contrast</a:t>
            </a:r>
          </a:p>
        </p:txBody>
      </p:sp>
      <p:sp>
        <p:nvSpPr>
          <p:cNvPr id="249866" name="Slide Number Placeholder 3">
            <a:extLst>
              <a:ext uri="{FF2B5EF4-FFF2-40B4-BE49-F238E27FC236}">
                <a16:creationId xmlns:a16="http://schemas.microsoft.com/office/drawing/2014/main" id="{A5525CCC-F85C-3DC6-9561-080BB59C6F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81072" y="6515324"/>
            <a:ext cx="786928" cy="342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522368" indent="-200911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803643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125101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1446558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r"/>
            <a:fld id="{E67A3D70-B2DD-C245-A88F-FBC46014D2BF}" type="slidenum">
              <a:rPr lang="en-US" altLang="en-CH" sz="112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pPr algn="r"/>
              <a:t>29</a:t>
            </a:fld>
            <a:endParaRPr lang="en-US" altLang="en-CH" sz="1125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27" name="Line 6">
            <a:extLst>
              <a:ext uri="{FF2B5EF4-FFF2-40B4-BE49-F238E27FC236}">
                <a16:creationId xmlns:a16="http://schemas.microsoft.com/office/drawing/2014/main" id="{756A2B93-0624-D036-71CB-1AC0B1721D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3138" y="4574233"/>
            <a:ext cx="0" cy="16006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H" sz="1266"/>
          </a:p>
        </p:txBody>
      </p:sp>
      <p:sp>
        <p:nvSpPr>
          <p:cNvPr id="29" name="Line 6">
            <a:extLst>
              <a:ext uri="{FF2B5EF4-FFF2-40B4-BE49-F238E27FC236}">
                <a16:creationId xmlns:a16="http://schemas.microsoft.com/office/drawing/2014/main" id="{9399BCC5-AF47-7883-2553-5932D3A88E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6538" y="4561955"/>
            <a:ext cx="0" cy="159953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H" sz="1266"/>
          </a:p>
        </p:txBody>
      </p:sp>
      <p:pic>
        <p:nvPicPr>
          <p:cNvPr id="249869" name="Picture 2" descr="Screen Shot 2013-10-16 at 10.19.41.png">
            <a:extLst>
              <a:ext uri="{FF2B5EF4-FFF2-40B4-BE49-F238E27FC236}">
                <a16:creationId xmlns:a16="http://schemas.microsoft.com/office/drawing/2014/main" id="{1C85C17C-302B-853A-D987-22D31902E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62" y="2810619"/>
            <a:ext cx="1524744" cy="1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D56981-6844-5CA8-CA5C-4D269C781E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84838" y="1082724"/>
            <a:ext cx="0" cy="1611809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9871" name="TextBox 11">
            <a:extLst>
              <a:ext uri="{FF2B5EF4-FFF2-40B4-BE49-F238E27FC236}">
                <a16:creationId xmlns:a16="http://schemas.microsoft.com/office/drawing/2014/main" id="{65B5517F-BB2C-C001-6089-65AE886CC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2804" y="3395514"/>
            <a:ext cx="447546" cy="3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r>
              <a:rPr lang="en-GB" altLang="en-CH" sz="1687"/>
              <a:t>FT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C441AE-B430-18F6-D305-0DACD0E5A3AA}"/>
              </a:ext>
            </a:extLst>
          </p:cNvPr>
          <p:cNvCxnSpPr>
            <a:cxnSpLocks noChangeShapeType="1"/>
            <a:endCxn id="249871" idx="0"/>
          </p:cNvCxnSpPr>
          <p:nvPr/>
        </p:nvCxnSpPr>
        <p:spPr bwMode="auto">
          <a:xfrm>
            <a:off x="6084838" y="2806154"/>
            <a:ext cx="21739" cy="58936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D146E12-66ED-40AA-42BE-485B3A621F50}"/>
              </a:ext>
            </a:extLst>
          </p:cNvPr>
          <p:cNvCxnSpPr>
            <a:cxnSpLocks noChangeShapeType="1"/>
            <a:stCxn id="249871" idx="1"/>
          </p:cNvCxnSpPr>
          <p:nvPr/>
        </p:nvCxnSpPr>
        <p:spPr bwMode="auto">
          <a:xfrm flipH="1">
            <a:off x="5405066" y="3571489"/>
            <a:ext cx="477738" cy="1713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30343A5-8225-CACF-9A35-0E56C68834DF}"/>
              </a:ext>
            </a:extLst>
          </p:cNvPr>
          <p:cNvCxnSpPr>
            <a:cxnSpLocks noChangeShapeType="1"/>
            <a:stCxn id="249871" idx="3"/>
            <a:endCxn id="249869" idx="1"/>
          </p:cNvCxnSpPr>
          <p:nvPr/>
        </p:nvCxnSpPr>
        <p:spPr bwMode="auto">
          <a:xfrm>
            <a:off x="6330350" y="3571489"/>
            <a:ext cx="472212" cy="21036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9875" name="TextBox 40">
            <a:extLst>
              <a:ext uri="{FF2B5EF4-FFF2-40B4-BE49-F238E27FC236}">
                <a16:creationId xmlns:a16="http://schemas.microsoft.com/office/drawing/2014/main" id="{20E2B517-F9CE-882B-A552-407BC5B87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503" y="3325193"/>
            <a:ext cx="445944" cy="28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r>
              <a:rPr lang="en-GB" altLang="en-CH" sz="1266"/>
              <a:t>abs</a:t>
            </a:r>
          </a:p>
        </p:txBody>
      </p:sp>
      <p:sp>
        <p:nvSpPr>
          <p:cNvPr id="249876" name="TextBox 41">
            <a:extLst>
              <a:ext uri="{FF2B5EF4-FFF2-40B4-BE49-F238E27FC236}">
                <a16:creationId xmlns:a16="http://schemas.microsoft.com/office/drawing/2014/main" id="{6A789A56-4C44-F3E1-55AE-3AF6800DA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285" y="3300636"/>
            <a:ext cx="290452" cy="28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r>
              <a:rPr lang="el-GR" altLang="en-CH" sz="1266" i="1"/>
              <a:t>φ</a:t>
            </a:r>
            <a:endParaRPr lang="en-GB" altLang="en-CH" sz="1266" i="1"/>
          </a:p>
        </p:txBody>
      </p:sp>
      <p:sp>
        <p:nvSpPr>
          <p:cNvPr id="249877" name="TextBox 42">
            <a:extLst>
              <a:ext uri="{FF2B5EF4-FFF2-40B4-BE49-F238E27FC236}">
                <a16:creationId xmlns:a16="http://schemas.microsoft.com/office/drawing/2014/main" id="{48A92BA5-3B00-9AC1-0F04-AF9DFD3AD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850" y="3300636"/>
            <a:ext cx="1641784" cy="54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/>
            <a:r>
              <a:rPr lang="it-IT" altLang="en-CH" sz="1477"/>
              <a:t>Introducing </a:t>
            </a:r>
            <a:r>
              <a:rPr lang="el-GR" altLang="en-CH" sz="1477"/>
              <a:t>π</a:t>
            </a:r>
            <a:r>
              <a:rPr lang="it-IT" altLang="en-CH" sz="1477"/>
              <a:t>/2</a:t>
            </a:r>
            <a:br>
              <a:rPr lang="it-IT" altLang="en-CH" sz="1477"/>
            </a:br>
            <a:r>
              <a:rPr lang="it-IT" altLang="en-CH" sz="1477"/>
              <a:t>shift at the center</a:t>
            </a:r>
            <a:endParaRPr lang="en-GB" altLang="en-CH" sz="1477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CF16E90-3E93-CB72-4FC2-69960E4BF0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13912" y="3571875"/>
            <a:ext cx="196453" cy="558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82E2239-9D91-5588-9408-30B5FD1601A5}"/>
              </a:ext>
            </a:extLst>
          </p:cNvPr>
          <p:cNvCxnSpPr>
            <a:cxnSpLocks noChangeShapeType="1"/>
            <a:stCxn id="249877" idx="2"/>
          </p:cNvCxnSpPr>
          <p:nvPr/>
        </p:nvCxnSpPr>
        <p:spPr bwMode="auto">
          <a:xfrm>
            <a:off x="9176742" y="3847575"/>
            <a:ext cx="6698" cy="70098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9880" name="Picture 57" descr="Screen Shot 2013-10-16 at 10.59.42.png">
            <a:extLst>
              <a:ext uri="{FF2B5EF4-FFF2-40B4-BE49-F238E27FC236}">
                <a16:creationId xmlns:a16="http://schemas.microsoft.com/office/drawing/2014/main" id="{037F034D-2CFD-7113-62FF-E5FD7CB952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00" y="2810619"/>
            <a:ext cx="1560463" cy="1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C63948-5FBF-1BC3-7643-DF3D508E78C9}"/>
              </a:ext>
            </a:extLst>
          </p:cNvPr>
          <p:cNvSpPr txBox="1"/>
          <p:nvPr/>
        </p:nvSpPr>
        <p:spPr>
          <a:xfrm>
            <a:off x="2191060" y="38661"/>
            <a:ext cx="76009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3200" dirty="0">
                <a:solidFill>
                  <a:srgbClr val="0070C0"/>
                </a:solidFill>
                <a:latin typeface="Aptos" panose="02110004020202020204"/>
              </a:rPr>
              <a:t>3</a:t>
            </a:r>
            <a:r>
              <a:rPr kumimoji="0" lang="en-C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ways to simulate free space </a:t>
            </a:r>
            <a:r>
              <a:rPr lang="en-CH" sz="3200" dirty="0">
                <a:solidFill>
                  <a:srgbClr val="0070C0"/>
                </a:solidFill>
                <a:latin typeface="Aptos" panose="02110004020202020204"/>
              </a:rPr>
              <a:t>propagation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BPM, ASM, Fresnel integral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BD6590-3459-2D0D-F23F-266DBCA1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8503"/>
            <a:ext cx="12329835" cy="1616134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2632FFD-2D31-ECC0-47B4-2FA629F13E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788624"/>
              </p:ext>
            </p:extLst>
          </p:nvPr>
        </p:nvGraphicFramePr>
        <p:xfrm>
          <a:off x="216975" y="4967430"/>
          <a:ext cx="11549099" cy="107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94080" imgH="469800" progId="Equation.DSMT4">
                  <p:embed/>
                </p:oleObj>
              </mc:Choice>
              <mc:Fallback>
                <p:oleObj name="Equation" r:id="rId4" imgW="5194080" imgH="469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2632FFD-2D31-ECC0-47B4-2FA629F13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975" y="4967430"/>
                        <a:ext cx="11549099" cy="1076911"/>
                      </a:xfrm>
                      <a:prstGeom prst="rect">
                        <a:avLst/>
                      </a:prstGeom>
                      <a:solidFill>
                        <a:srgbClr val="FEFC98"/>
                      </a:solidFill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817DA7A-818B-D5E1-5EE0-D1C0F166907B}"/>
              </a:ext>
            </a:extLst>
          </p:cNvPr>
          <p:cNvSpPr txBox="1"/>
          <p:nvPr/>
        </p:nvSpPr>
        <p:spPr>
          <a:xfrm>
            <a:off x="1131376" y="161182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BPM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EE52E9-6355-B9C3-5BCB-2FE19E2429FB}"/>
              </a:ext>
            </a:extLst>
          </p:cNvPr>
          <p:cNvSpPr txBox="1"/>
          <p:nvPr/>
        </p:nvSpPr>
        <p:spPr>
          <a:xfrm>
            <a:off x="7981628" y="1565330"/>
            <a:ext cx="3371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Angular Spectrum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E7F7B4-5A96-4E29-B66A-83B6210DD9CA}"/>
              </a:ext>
            </a:extLst>
          </p:cNvPr>
          <p:cNvSpPr txBox="1"/>
          <p:nvPr/>
        </p:nvSpPr>
        <p:spPr>
          <a:xfrm>
            <a:off x="4200041" y="6149240"/>
            <a:ext cx="3527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Fresnel Diffraction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70B616-46C1-1975-270E-2F747CA71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238695">
            <a:off x="4563175" y="3629294"/>
            <a:ext cx="17018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82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4">
            <a:extLst>
              <a:ext uri="{FF2B5EF4-FFF2-40B4-BE49-F238E27FC236}">
                <a16:creationId xmlns:a16="http://schemas.microsoft.com/office/drawing/2014/main" id="{67580E2A-3A2C-D6FA-8C6A-92A204CD5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82298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116986" bIns="45717"/>
          <a:lstStyle>
            <a:lvl1pPr defTabSz="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CH" sz="3234" dirty="0">
                <a:solidFill>
                  <a:srgbClr val="0000FF"/>
                </a:solidFill>
                <a:latin typeface="Arial Bold" pitchFamily="6" charset="0"/>
                <a:ea typeface="ヒラギノ角ゴ ProN W6" panose="020B0300000000000000" pitchFamily="34" charset="-128"/>
              </a:rPr>
              <a:t>Zernike Phase contrast</a:t>
            </a:r>
          </a:p>
        </p:txBody>
      </p:sp>
      <p:sp>
        <p:nvSpPr>
          <p:cNvPr id="250882" name="Slide Number Placeholder 3">
            <a:extLst>
              <a:ext uri="{FF2B5EF4-FFF2-40B4-BE49-F238E27FC236}">
                <a16:creationId xmlns:a16="http://schemas.microsoft.com/office/drawing/2014/main" id="{A77A2029-E07F-34C0-5022-E11C12086A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81072" y="6515324"/>
            <a:ext cx="786928" cy="342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522368" indent="-200911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803643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125101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1446558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r"/>
            <a:fld id="{FF514D60-B065-5C44-865E-FE1B8F0ACD4D}" type="slidenum">
              <a:rPr lang="en-US" altLang="en-CH" sz="112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pPr algn="r"/>
              <a:t>30</a:t>
            </a:fld>
            <a:endParaRPr lang="en-US" altLang="en-CH" sz="1125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250883" name="Picture 39" descr="Screen Shot 2013-10-14 at 18.10.17.png">
            <a:extLst>
              <a:ext uri="{FF2B5EF4-FFF2-40B4-BE49-F238E27FC236}">
                <a16:creationId xmlns:a16="http://schemas.microsoft.com/office/drawing/2014/main" id="{B1BFCABA-1422-10D7-678E-5BD9969CE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51" y="2799458"/>
            <a:ext cx="1598414" cy="160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4" name="Picture 40" descr="Screen Shot 2013-10-14 at 18.18.15.png">
            <a:extLst>
              <a:ext uri="{FF2B5EF4-FFF2-40B4-BE49-F238E27FC236}">
                <a16:creationId xmlns:a16="http://schemas.microsoft.com/office/drawing/2014/main" id="{CCB0AE00-FD01-2975-741E-43B42D79D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71" y="2799458"/>
            <a:ext cx="4471541" cy="160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5" name="Line 6">
            <a:extLst>
              <a:ext uri="{FF2B5EF4-FFF2-40B4-BE49-F238E27FC236}">
                <a16:creationId xmlns:a16="http://schemas.microsoft.com/office/drawing/2014/main" id="{516F5D25-7BE6-84EC-C41C-220D3B6F5F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3138" y="2826247"/>
            <a:ext cx="0" cy="16006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H" sz="1266"/>
          </a:p>
        </p:txBody>
      </p:sp>
      <p:sp>
        <p:nvSpPr>
          <p:cNvPr id="250886" name="Line 6">
            <a:extLst>
              <a:ext uri="{FF2B5EF4-FFF2-40B4-BE49-F238E27FC236}">
                <a16:creationId xmlns:a16="http://schemas.microsoft.com/office/drawing/2014/main" id="{CD2349C0-DF3B-4911-FB89-5E59401B1E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6538" y="2813968"/>
            <a:ext cx="0" cy="159953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H" sz="1266"/>
          </a:p>
        </p:txBody>
      </p:sp>
      <p:pic>
        <p:nvPicPr>
          <p:cNvPr id="250887" name="Picture 44" descr="Screen Shot 2013-10-14 at 18.10.17.png">
            <a:extLst>
              <a:ext uri="{FF2B5EF4-FFF2-40B4-BE49-F238E27FC236}">
                <a16:creationId xmlns:a16="http://schemas.microsoft.com/office/drawing/2014/main" id="{2D31CEB5-4AF5-7590-2F29-A44106329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46" y="1086074"/>
            <a:ext cx="1598414" cy="15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8" name="Picture 45" descr="Screen Shot 2013-10-14 at 18.18.15.png">
            <a:extLst>
              <a:ext uri="{FF2B5EF4-FFF2-40B4-BE49-F238E27FC236}">
                <a16:creationId xmlns:a16="http://schemas.microsoft.com/office/drawing/2014/main" id="{2FCF338A-46E9-2922-5273-17AA8A608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60" y="1086074"/>
            <a:ext cx="4470424" cy="15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9" name="Line 6">
            <a:extLst>
              <a:ext uri="{FF2B5EF4-FFF2-40B4-BE49-F238E27FC236}">
                <a16:creationId xmlns:a16="http://schemas.microsoft.com/office/drawing/2014/main" id="{FC89EBD9-208E-50F7-AE86-75831B4F24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8811" y="1112863"/>
            <a:ext cx="0" cy="159953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H" sz="1266"/>
          </a:p>
        </p:txBody>
      </p:sp>
      <p:sp>
        <p:nvSpPr>
          <p:cNvPr id="250890" name="Line 6">
            <a:extLst>
              <a:ext uri="{FF2B5EF4-FFF2-40B4-BE49-F238E27FC236}">
                <a16:creationId xmlns:a16="http://schemas.microsoft.com/office/drawing/2014/main" id="{32CA3027-B92B-8007-A436-5BDE6CEEF3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12211" y="1099469"/>
            <a:ext cx="0" cy="16006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CH" sz="1266"/>
          </a:p>
        </p:txBody>
      </p:sp>
      <p:pic>
        <p:nvPicPr>
          <p:cNvPr id="250891" name="Picture 49" descr="Screen Shot 2013-10-16 at 10.15.06.png">
            <a:extLst>
              <a:ext uri="{FF2B5EF4-FFF2-40B4-BE49-F238E27FC236}">
                <a16:creationId xmlns:a16="http://schemas.microsoft.com/office/drawing/2014/main" id="{DB015B7E-FB37-5464-1FEF-A804D9156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82725"/>
            <a:ext cx="1607344" cy="160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92" name="Picture 50" descr="Screen Shot 2013-10-16 at 10.10.54.png">
            <a:extLst>
              <a:ext uri="{FF2B5EF4-FFF2-40B4-BE49-F238E27FC236}">
                <a16:creationId xmlns:a16="http://schemas.microsoft.com/office/drawing/2014/main" id="{3461BA58-1EF1-4F0D-3BA2-00A5984D3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797224"/>
            <a:ext cx="1607344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93" name="TextBox 10">
            <a:extLst>
              <a:ext uri="{FF2B5EF4-FFF2-40B4-BE49-F238E27FC236}">
                <a16:creationId xmlns:a16="http://schemas.microsoft.com/office/drawing/2014/main" id="{E5779272-9F7F-47F2-0934-D3D3E4BB2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422" y="5016252"/>
            <a:ext cx="2042535" cy="3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r>
              <a:rPr lang="en-GB" altLang="en-CH" sz="1687"/>
              <a:t>Contrast inversion?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4">
            <a:extLst>
              <a:ext uri="{FF2B5EF4-FFF2-40B4-BE49-F238E27FC236}">
                <a16:creationId xmlns:a16="http://schemas.microsoft.com/office/drawing/2014/main" id="{96F81BC4-D64E-F664-1155-4BFCEFC25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82298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116986" bIns="45717"/>
          <a:lstStyle>
            <a:lvl1pPr defTabSz="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 defTabSz="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 defTabSz="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 defTabSz="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 defTabSz="4572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CH" sz="3234" dirty="0">
                <a:solidFill>
                  <a:srgbClr val="0000FF"/>
                </a:solidFill>
                <a:latin typeface="Arial Bold" pitchFamily="6" charset="0"/>
                <a:ea typeface="ヒラギノ角ゴ ProN W6" panose="020B0300000000000000" pitchFamily="34" charset="-128"/>
              </a:rPr>
              <a:t>Zernike Phase contrast</a:t>
            </a:r>
          </a:p>
        </p:txBody>
      </p:sp>
      <p:sp>
        <p:nvSpPr>
          <p:cNvPr id="251906" name="TextBox 2">
            <a:extLst>
              <a:ext uri="{FF2B5EF4-FFF2-40B4-BE49-F238E27FC236}">
                <a16:creationId xmlns:a16="http://schemas.microsoft.com/office/drawing/2014/main" id="{F79E8D14-59A8-D9AE-C64E-982D1C1C6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961" y="5266283"/>
            <a:ext cx="4224859" cy="3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/>
            <a:r>
              <a:rPr lang="el-GR" altLang="en-CH" sz="1687"/>
              <a:t>π</a:t>
            </a:r>
            <a:r>
              <a:rPr lang="it-IT" altLang="en-CH" sz="1687"/>
              <a:t>/2 shift</a:t>
            </a:r>
            <a:endParaRPr lang="en-GB" altLang="en-CH" sz="1687"/>
          </a:p>
        </p:txBody>
      </p:sp>
      <p:sp>
        <p:nvSpPr>
          <p:cNvPr id="251907" name="TextBox 6">
            <a:extLst>
              <a:ext uri="{FF2B5EF4-FFF2-40B4-BE49-F238E27FC236}">
                <a16:creationId xmlns:a16="http://schemas.microsoft.com/office/drawing/2014/main" id="{94D80C97-509D-74D1-BA6E-694441818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5344" y="5266283"/>
            <a:ext cx="4224858" cy="3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ctr"/>
            <a:r>
              <a:rPr lang="it-IT" altLang="en-CH" sz="1687"/>
              <a:t>3</a:t>
            </a:r>
            <a:r>
              <a:rPr lang="el-GR" altLang="en-CH" sz="1687"/>
              <a:t>π</a:t>
            </a:r>
            <a:r>
              <a:rPr lang="it-IT" altLang="en-CH" sz="1687"/>
              <a:t>/2 shift</a:t>
            </a:r>
            <a:endParaRPr lang="en-GB" altLang="en-CH" sz="1687"/>
          </a:p>
        </p:txBody>
      </p:sp>
      <p:sp>
        <p:nvSpPr>
          <p:cNvPr id="251908" name="Slide Number Placeholder 3">
            <a:extLst>
              <a:ext uri="{FF2B5EF4-FFF2-40B4-BE49-F238E27FC236}">
                <a16:creationId xmlns:a16="http://schemas.microsoft.com/office/drawing/2014/main" id="{2C3C5525-B93A-D627-D603-DF9D96907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81072" y="6515324"/>
            <a:ext cx="786928" cy="342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522368" indent="-200911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803643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125101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1446558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pPr algn="r"/>
            <a:fld id="{6EB0742D-FE02-6540-8C93-5C7E44FEF2A7}" type="slidenum">
              <a:rPr lang="en-US" altLang="en-CH" sz="112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pPr algn="r"/>
              <a:t>31</a:t>
            </a:fld>
            <a:endParaRPr lang="en-US" altLang="en-CH" sz="1125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251909" name="Picture 12" descr="Screen Shot 2013-10-16 at 10.15.06.png">
            <a:extLst>
              <a:ext uri="{FF2B5EF4-FFF2-40B4-BE49-F238E27FC236}">
                <a16:creationId xmlns:a16="http://schemas.microsoft.com/office/drawing/2014/main" id="{5E849098-36AE-3B24-7261-E916807CE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61" y="822648"/>
            <a:ext cx="4236021" cy="422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0" name="Picture 14" descr="Screen Shot 2013-10-16 at 10.10.54.png">
            <a:extLst>
              <a:ext uri="{FF2B5EF4-FFF2-40B4-BE49-F238E27FC236}">
                <a16:creationId xmlns:a16="http://schemas.microsoft.com/office/drawing/2014/main" id="{3BBD04BF-A9B8-78E9-7038-9CBE35017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44" y="822648"/>
            <a:ext cx="4224858" cy="422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BDC4-A542-F330-79CD-0BDCBADB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E</a:t>
            </a:r>
            <a:r>
              <a:rPr lang="en-CH" dirty="0">
                <a:solidFill>
                  <a:srgbClr val="0070C0"/>
                </a:solidFill>
              </a:rPr>
              <a:t>xercise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44CE4-F8AC-4DC9-9E02-DE184DB0C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  Zernike </a:t>
            </a:r>
          </a:p>
        </p:txBody>
      </p:sp>
    </p:spTree>
    <p:extLst>
      <p:ext uri="{BB962C8B-B14F-4D97-AF65-F5344CB8AC3E}">
        <p14:creationId xmlns:p14="http://schemas.microsoft.com/office/powerpoint/2010/main" val="300695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F4D3F-0BF2-35D4-288B-8B6F8DA56642}"/>
              </a:ext>
            </a:extLst>
          </p:cNvPr>
          <p:cNvSpPr txBox="1"/>
          <p:nvPr/>
        </p:nvSpPr>
        <p:spPr>
          <a:xfrm>
            <a:off x="4230624" y="926592"/>
            <a:ext cx="310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Thin and thick transparencies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7B620-2103-5AA3-0253-5C4E15E27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36" y="387529"/>
            <a:ext cx="7772400" cy="2090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786A88-60B5-0366-7A02-CFFB6D0F0457}"/>
              </a:ext>
            </a:extLst>
          </p:cNvPr>
          <p:cNvSpPr/>
          <p:nvPr/>
        </p:nvSpPr>
        <p:spPr>
          <a:xfrm>
            <a:off x="1472338" y="2061275"/>
            <a:ext cx="170481" cy="2634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A9172-CE5F-46AD-74DB-F4112752E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513" y="2968318"/>
            <a:ext cx="1212564" cy="2394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839A4-81C6-3DE2-5257-48E40A3E9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16" y="2997960"/>
            <a:ext cx="892278" cy="276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19934A-01CC-EFAC-503D-69AB22604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115" y="4923503"/>
            <a:ext cx="368709" cy="3932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921A3B-F071-D968-4984-E5D6F41E1E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9643" y="4079903"/>
            <a:ext cx="7772400" cy="2080490"/>
          </a:xfrm>
          <a:prstGeom prst="rect">
            <a:avLst/>
          </a:prstGeom>
        </p:spPr>
      </p:pic>
      <p:grpSp>
        <p:nvGrpSpPr>
          <p:cNvPr id="21" name="Group 19">
            <a:extLst>
              <a:ext uri="{FF2B5EF4-FFF2-40B4-BE49-F238E27FC236}">
                <a16:creationId xmlns:a16="http://schemas.microsoft.com/office/drawing/2014/main" id="{31DEB7F5-6ECB-6BF2-F2AD-5A86B2EF80D8}"/>
              </a:ext>
            </a:extLst>
          </p:cNvPr>
          <p:cNvGrpSpPr>
            <a:grpSpLocks/>
          </p:cNvGrpSpPr>
          <p:nvPr/>
        </p:nvGrpSpPr>
        <p:grpSpPr bwMode="auto">
          <a:xfrm>
            <a:off x="10483640" y="3858339"/>
            <a:ext cx="1121792" cy="2130327"/>
            <a:chOff x="3151209" y="4486627"/>
            <a:chExt cx="1121959" cy="2130573"/>
          </a:xfrm>
        </p:grpSpPr>
        <p:sp>
          <p:nvSpPr>
            <p:cNvPr id="22" name="Cloud 4">
              <a:extLst>
                <a:ext uri="{FF2B5EF4-FFF2-40B4-BE49-F238E27FC236}">
                  <a16:creationId xmlns:a16="http://schemas.microsoft.com/office/drawing/2014/main" id="{12CB7E1A-CEEF-1A3A-3971-567317AC6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209" y="4746734"/>
              <a:ext cx="1121959" cy="1125270"/>
            </a:xfrm>
            <a:custGeom>
              <a:avLst/>
              <a:gdLst>
                <a:gd name="T0" fmla="*/ 82210948 w 43200"/>
                <a:gd name="T1" fmla="*/ 462635172 h 43200"/>
                <a:gd name="T2" fmla="*/ 37838483 w 43200"/>
                <a:gd name="T3" fmla="*/ 448549657 h 43200"/>
                <a:gd name="T4" fmla="*/ 121363370 w 43200"/>
                <a:gd name="T5" fmla="*/ 616782211 h 43200"/>
                <a:gd name="T6" fmla="*/ 101953765 w 43200"/>
                <a:gd name="T7" fmla="*/ 623516275 h 43200"/>
                <a:gd name="T8" fmla="*/ 288658650 w 43200"/>
                <a:gd name="T9" fmla="*/ 690851364 h 43200"/>
                <a:gd name="T10" fmla="*/ 276956644 w 43200"/>
                <a:gd name="T11" fmla="*/ 660100001 h 43200"/>
                <a:gd name="T12" fmla="*/ 504985877 w 43200"/>
                <a:gd name="T13" fmla="*/ 614166635 h 43200"/>
                <a:gd name="T14" fmla="*/ 500308840 w 43200"/>
                <a:gd name="T15" fmla="*/ 647905408 h 43200"/>
                <a:gd name="T16" fmla="*/ 597865486 w 43200"/>
                <a:gd name="T17" fmla="*/ 405674266 h 43200"/>
                <a:gd name="T18" fmla="*/ 654815476 w 43200"/>
                <a:gd name="T19" fmla="*/ 531791349 h 43200"/>
                <a:gd name="T20" fmla="*/ 732209091 w 43200"/>
                <a:gd name="T21" fmla="*/ 271356881 h 43200"/>
                <a:gd name="T22" fmla="*/ 706843572 w 43200"/>
                <a:gd name="T23" fmla="*/ 318650624 h 43200"/>
                <a:gd name="T24" fmla="*/ 671352372 w 43200"/>
                <a:gd name="T25" fmla="*/ 95895614 h 43200"/>
                <a:gd name="T26" fmla="*/ 672683842 w 43200"/>
                <a:gd name="T27" fmla="*/ 118235036 h 43200"/>
                <a:gd name="T28" fmla="*/ 509382995 w 43200"/>
                <a:gd name="T29" fmla="*/ 69844858 h 43200"/>
                <a:gd name="T30" fmla="*/ 522380734 w 43200"/>
                <a:gd name="T31" fmla="*/ 41355574 h 43200"/>
                <a:gd name="T32" fmla="*/ 387861772 w 43200"/>
                <a:gd name="T33" fmla="*/ 83418115 h 43200"/>
                <a:gd name="T34" fmla="*/ 394150871 w 43200"/>
                <a:gd name="T35" fmla="*/ 58852559 h 43200"/>
                <a:gd name="T36" fmla="*/ 245249407 w 43200"/>
                <a:gd name="T37" fmla="*/ 91760194 h 43200"/>
                <a:gd name="T38" fmla="*/ 268022110 w 43200"/>
                <a:gd name="T39" fmla="*/ 115583489 h 43200"/>
                <a:gd name="T40" fmla="*/ 72295688 w 43200"/>
                <a:gd name="T41" fmla="*/ 279044897 h 43200"/>
                <a:gd name="T42" fmla="*/ 68319460 w 43200"/>
                <a:gd name="T43" fmla="*/ 253966406 h 43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200" h="43200">
                  <a:moveTo>
                    <a:pt x="3900" y="14370"/>
                  </a:moveTo>
                  <a:cubicBezTo>
                    <a:pt x="3629" y="11657"/>
                    <a:pt x="4261" y="8921"/>
                    <a:pt x="5623" y="6907"/>
                  </a:cubicBezTo>
                  <a:cubicBezTo>
                    <a:pt x="7775" y="3726"/>
                    <a:pt x="11264" y="3017"/>
                    <a:pt x="14005" y="5202"/>
                  </a:cubicBezTo>
                  <a:cubicBezTo>
                    <a:pt x="15678" y="909"/>
                    <a:pt x="19914" y="22"/>
                    <a:pt x="22456" y="3432"/>
                  </a:cubicBezTo>
                  <a:cubicBezTo>
                    <a:pt x="23097" y="1683"/>
                    <a:pt x="24328" y="474"/>
                    <a:pt x="25749" y="200"/>
                  </a:cubicBezTo>
                  <a:cubicBezTo>
                    <a:pt x="27313" y="-102"/>
                    <a:pt x="28875" y="770"/>
                    <a:pt x="29833" y="2481"/>
                  </a:cubicBezTo>
                  <a:cubicBezTo>
                    <a:pt x="31215" y="267"/>
                    <a:pt x="33501" y="-460"/>
                    <a:pt x="35463" y="690"/>
                  </a:cubicBezTo>
                  <a:cubicBezTo>
                    <a:pt x="36958" y="1566"/>
                    <a:pt x="38030" y="3400"/>
                    <a:pt x="38318" y="5576"/>
                  </a:cubicBezTo>
                  <a:cubicBezTo>
                    <a:pt x="40046" y="6218"/>
                    <a:pt x="41422" y="7998"/>
                    <a:pt x="41982" y="10318"/>
                  </a:cubicBezTo>
                  <a:cubicBezTo>
                    <a:pt x="42389" y="12002"/>
                    <a:pt x="42331" y="13831"/>
                    <a:pt x="41818" y="15460"/>
                  </a:cubicBezTo>
                  <a:cubicBezTo>
                    <a:pt x="43079" y="17694"/>
                    <a:pt x="43520" y="20590"/>
                    <a:pt x="43016" y="23322"/>
                  </a:cubicBezTo>
                  <a:cubicBezTo>
                    <a:pt x="42346" y="26954"/>
                    <a:pt x="40128" y="29674"/>
                    <a:pt x="37404" y="30204"/>
                  </a:cubicBezTo>
                  <a:cubicBezTo>
                    <a:pt x="37391" y="32471"/>
                    <a:pt x="36658" y="34621"/>
                    <a:pt x="35395" y="36101"/>
                  </a:cubicBezTo>
                  <a:cubicBezTo>
                    <a:pt x="33476" y="38350"/>
                    <a:pt x="30704" y="38639"/>
                    <a:pt x="28555" y="36815"/>
                  </a:cubicBezTo>
                  <a:cubicBezTo>
                    <a:pt x="27860" y="39948"/>
                    <a:pt x="25999" y="42343"/>
                    <a:pt x="23667" y="43106"/>
                  </a:cubicBezTo>
                  <a:cubicBezTo>
                    <a:pt x="20919" y="44005"/>
                    <a:pt x="18051" y="42473"/>
                    <a:pt x="16480" y="39266"/>
                  </a:cubicBezTo>
                  <a:cubicBezTo>
                    <a:pt x="12772" y="42310"/>
                    <a:pt x="7956" y="40599"/>
                    <a:pt x="5804" y="35472"/>
                  </a:cubicBezTo>
                  <a:cubicBezTo>
                    <a:pt x="3690" y="35809"/>
                    <a:pt x="1705" y="34024"/>
                    <a:pt x="1110" y="31250"/>
                  </a:cubicBezTo>
                  <a:cubicBezTo>
                    <a:pt x="679" y="29243"/>
                    <a:pt x="1060" y="27077"/>
                    <a:pt x="2113" y="25551"/>
                  </a:cubicBezTo>
                  <a:cubicBezTo>
                    <a:pt x="619" y="24354"/>
                    <a:pt x="-213" y="22057"/>
                    <a:pt x="-5" y="19704"/>
                  </a:cubicBezTo>
                  <a:cubicBezTo>
                    <a:pt x="239" y="16949"/>
                    <a:pt x="1845" y="14791"/>
                    <a:pt x="3863" y="14507"/>
                  </a:cubicBezTo>
                  <a:cubicBezTo>
                    <a:pt x="3875" y="14461"/>
                    <a:pt x="3888" y="14416"/>
                    <a:pt x="3900" y="14370"/>
                  </a:cubicBezTo>
                  <a:close/>
                </a:path>
                <a:path w="43200" h="43200" fill="none">
                  <a:moveTo>
                    <a:pt x="4693" y="26177"/>
                  </a:moveTo>
                  <a:cubicBezTo>
                    <a:pt x="3809" y="26271"/>
                    <a:pt x="2925" y="25993"/>
                    <a:pt x="2160" y="25380"/>
                  </a:cubicBezTo>
                  <a:moveTo>
                    <a:pt x="6928" y="34899"/>
                  </a:moveTo>
                  <a:cubicBezTo>
                    <a:pt x="6573" y="35092"/>
                    <a:pt x="6200" y="35220"/>
                    <a:pt x="5820" y="35280"/>
                  </a:cubicBezTo>
                  <a:moveTo>
                    <a:pt x="16478" y="39090"/>
                  </a:moveTo>
                  <a:cubicBezTo>
                    <a:pt x="16211" y="38544"/>
                    <a:pt x="15987" y="37961"/>
                    <a:pt x="15810" y="37350"/>
                  </a:cubicBezTo>
                  <a:moveTo>
                    <a:pt x="28827" y="34751"/>
                  </a:moveTo>
                  <a:cubicBezTo>
                    <a:pt x="28788" y="35398"/>
                    <a:pt x="28698" y="36038"/>
                    <a:pt x="28560" y="36660"/>
                  </a:cubicBezTo>
                  <a:moveTo>
                    <a:pt x="34129" y="22954"/>
                  </a:moveTo>
                  <a:cubicBezTo>
                    <a:pt x="36133" y="24282"/>
                    <a:pt x="37398" y="27058"/>
                    <a:pt x="37380" y="30090"/>
                  </a:cubicBezTo>
                  <a:moveTo>
                    <a:pt x="41798" y="15354"/>
                  </a:move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cubicBezTo>
                    <a:pt x="38379" y="5843"/>
                    <a:pt x="38405" y="6266"/>
                    <a:pt x="38400" y="6690"/>
                  </a:cubicBezTo>
                  <a:moveTo>
                    <a:pt x="29078" y="3952"/>
                  </a:moveTo>
                  <a:cubicBezTo>
                    <a:pt x="29267" y="3369"/>
                    <a:pt x="29516" y="2826"/>
                    <a:pt x="29820" y="2340"/>
                  </a:cubicBezTo>
                  <a:moveTo>
                    <a:pt x="22141" y="4720"/>
                  </a:moveTo>
                  <a:cubicBezTo>
                    <a:pt x="22218" y="4238"/>
                    <a:pt x="22339" y="3771"/>
                    <a:pt x="22500" y="3330"/>
                  </a:cubicBezTo>
                  <a:moveTo>
                    <a:pt x="14000" y="5192"/>
                  </a:moveTo>
                  <a:cubicBezTo>
                    <a:pt x="14472" y="5568"/>
                    <a:pt x="14908" y="6021"/>
                    <a:pt x="15300" y="6540"/>
                  </a:cubicBezTo>
                  <a:moveTo>
                    <a:pt x="4127" y="15789"/>
                  </a:moveTo>
                  <a:cubicBezTo>
                    <a:pt x="4024" y="15325"/>
                    <a:pt x="3948" y="14851"/>
                    <a:pt x="3900" y="14370"/>
                  </a:cubicBezTo>
                </a:path>
              </a:pathLst>
            </a:custGeom>
            <a:blipFill dpi="0" rotWithShape="1">
              <a:blip r:embed="rId8"/>
              <a:srcRect/>
              <a:tile tx="0" ty="0" sx="100000" sy="100000" flip="none" algn="tl"/>
            </a:blipFill>
            <a:ln w="9525" cap="flat" cmpd="sng">
              <a:solidFill>
                <a:srgbClr val="4A7EBB"/>
              </a:solidFill>
              <a:prstDash val="dash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endParaRPr lang="en-CH" sz="1266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EDD86C5-10F2-168B-A053-F55DA1AEB2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97929" y="4494441"/>
              <a:ext cx="0" cy="168567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FC9B9F-F5E6-5886-C3F1-0AE3DFC0E1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9756" y="4496674"/>
              <a:ext cx="0" cy="168455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F66B8A7-FB37-8950-D20E-DC50AE01D2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02699" y="4497790"/>
              <a:ext cx="0" cy="168455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ECE376F-654E-6A4B-78E9-ADC61E2FD5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54526" y="4486627"/>
              <a:ext cx="0" cy="16845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545048-E3F0-3485-368A-662003B4AA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7470" y="4487743"/>
              <a:ext cx="0" cy="168567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720DE6-F9EF-2791-7DE6-BAE158A9A8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59298" y="4502256"/>
              <a:ext cx="0" cy="16845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98B008B-25E7-64ED-4564-18B3B95C34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48334" y="4521233"/>
              <a:ext cx="0" cy="16856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01EB2D4A-916C-2FFC-8831-0A19709DC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8760" y="6265203"/>
              <a:ext cx="436403" cy="35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panose="020B0300000000000000" pitchFamily="34" charset="-128"/>
                  <a:sym typeface="Arial" panose="020B0604020202020204" pitchFamily="34" charset="0"/>
                </a:defRPr>
              </a:lvl9pPr>
            </a:lstStyle>
            <a:p>
              <a:r>
                <a:rPr lang="el-GR" altLang="en-CH" sz="1687">
                  <a:solidFill>
                    <a:srgbClr val="FF0000"/>
                  </a:solidFill>
                </a:rPr>
                <a:t>Δ</a:t>
              </a:r>
              <a:r>
                <a:rPr lang="en-US" altLang="en-CH" sz="1687">
                  <a:solidFill>
                    <a:srgbClr val="FF0000"/>
                  </a:solidFill>
                </a:rPr>
                <a:t>z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6882853-38CD-8CEE-599E-F59466E32A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8097" y="6316307"/>
              <a:ext cx="399663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657471-4C9E-A094-142D-89026F927185}"/>
              </a:ext>
            </a:extLst>
          </p:cNvPr>
          <p:cNvSpPr txBox="1"/>
          <p:nvPr/>
        </p:nvSpPr>
        <p:spPr>
          <a:xfrm>
            <a:off x="3245753" y="3686297"/>
            <a:ext cx="432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i="1" dirty="0">
                <a:solidFill>
                  <a:srgbClr val="284BC1"/>
                </a:solidFill>
              </a:rPr>
              <a:t>Thick transparencies or objects</a:t>
            </a:r>
          </a:p>
        </p:txBody>
      </p:sp>
      <p:pic>
        <p:nvPicPr>
          <p:cNvPr id="12" name="Picture 11" descr="A mathematical equation with numbers&#10;&#10;AI-generated content may be incorrect.">
            <a:extLst>
              <a:ext uri="{FF2B5EF4-FFF2-40B4-BE49-F238E27FC236}">
                <a16:creationId xmlns:a16="http://schemas.microsoft.com/office/drawing/2014/main" id="{B014BF98-5BEE-14B2-AF4A-07A0164A76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6515" y="4163423"/>
            <a:ext cx="5192984" cy="11924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5C1035-274C-E74D-A5F0-875C0EE71B8B}"/>
              </a:ext>
            </a:extLst>
          </p:cNvPr>
          <p:cNvSpPr/>
          <p:nvPr/>
        </p:nvSpPr>
        <p:spPr>
          <a:xfrm>
            <a:off x="6788258" y="5542700"/>
            <a:ext cx="7749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94518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23D8-593B-0A5F-A28C-83027C03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solidFill>
                  <a:srgbClr val="0070C0"/>
                </a:solidFill>
              </a:rPr>
              <a:t>Toolkit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1F4FA7-B5E8-7423-C8C9-9ED80E257C54}"/>
              </a:ext>
            </a:extLst>
          </p:cNvPr>
          <p:cNvGrpSpPr/>
          <p:nvPr/>
        </p:nvGrpSpPr>
        <p:grpSpPr>
          <a:xfrm>
            <a:off x="1968809" y="3188970"/>
            <a:ext cx="8458200" cy="1325880"/>
            <a:chOff x="2960370" y="2331720"/>
            <a:chExt cx="5328285" cy="13258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E06D5A4-49B2-0739-E7E2-94468DB1E533}"/>
                </a:ext>
              </a:extLst>
            </p:cNvPr>
            <p:cNvSpPr/>
            <p:nvPr/>
          </p:nvSpPr>
          <p:spPr>
            <a:xfrm>
              <a:off x="3966210" y="2331720"/>
              <a:ext cx="80010" cy="1325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9A8FF46-22CB-DAA2-B6D1-F412BD398F2C}"/>
                </a:ext>
              </a:extLst>
            </p:cNvPr>
            <p:cNvSpPr/>
            <p:nvPr/>
          </p:nvSpPr>
          <p:spPr>
            <a:xfrm>
              <a:off x="4815840" y="2331720"/>
              <a:ext cx="373380" cy="1325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D6FA91-68BB-F557-D0FB-48713761AB82}"/>
                </a:ext>
              </a:extLst>
            </p:cNvPr>
            <p:cNvSpPr/>
            <p:nvPr/>
          </p:nvSpPr>
          <p:spPr>
            <a:xfrm>
              <a:off x="5958840" y="2331720"/>
              <a:ext cx="99060" cy="1325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3F39B2-CF4E-3820-5440-FD0F4B53391B}"/>
                </a:ext>
              </a:extLst>
            </p:cNvPr>
            <p:cNvSpPr/>
            <p:nvPr/>
          </p:nvSpPr>
          <p:spPr>
            <a:xfrm>
              <a:off x="6827520" y="2331720"/>
              <a:ext cx="636270" cy="13258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70B3C8E-50B4-76E9-ABD8-33067CC75D3D}"/>
                </a:ext>
              </a:extLst>
            </p:cNvPr>
            <p:cNvSpPr/>
            <p:nvPr/>
          </p:nvSpPr>
          <p:spPr>
            <a:xfrm>
              <a:off x="8178165" y="2331720"/>
              <a:ext cx="110490" cy="1325880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6918755-2B49-0BB4-1FDB-84ACE2B304EF}"/>
                </a:ext>
              </a:extLst>
            </p:cNvPr>
            <p:cNvCxnSpPr/>
            <p:nvPr/>
          </p:nvCxnSpPr>
          <p:spPr>
            <a:xfrm>
              <a:off x="2960370" y="2594610"/>
              <a:ext cx="565785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15F712E-62E9-D03C-90A2-E20B8F3E9A64}"/>
                </a:ext>
              </a:extLst>
            </p:cNvPr>
            <p:cNvCxnSpPr/>
            <p:nvPr/>
          </p:nvCxnSpPr>
          <p:spPr>
            <a:xfrm>
              <a:off x="2960370" y="2834640"/>
              <a:ext cx="565785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F41807A-7850-2769-F7A6-D88684A6B7A6}"/>
                </a:ext>
              </a:extLst>
            </p:cNvPr>
            <p:cNvCxnSpPr/>
            <p:nvPr/>
          </p:nvCxnSpPr>
          <p:spPr>
            <a:xfrm>
              <a:off x="2960370" y="3074670"/>
              <a:ext cx="565785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C45994-DC64-2415-4523-BBA6F0CB98DF}"/>
                </a:ext>
              </a:extLst>
            </p:cNvPr>
            <p:cNvCxnSpPr/>
            <p:nvPr/>
          </p:nvCxnSpPr>
          <p:spPr>
            <a:xfrm>
              <a:off x="2960370" y="3314700"/>
              <a:ext cx="565785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C1CEC46-3D60-2B79-AEEF-28A7D1968177}"/>
                </a:ext>
              </a:extLst>
            </p:cNvPr>
            <p:cNvCxnSpPr/>
            <p:nvPr/>
          </p:nvCxnSpPr>
          <p:spPr>
            <a:xfrm>
              <a:off x="2960370" y="3554730"/>
              <a:ext cx="565785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11B6C21-800C-5174-5FF4-B1DB0BE9135F}"/>
              </a:ext>
            </a:extLst>
          </p:cNvPr>
          <p:cNvSpPr txBox="1"/>
          <p:nvPr/>
        </p:nvSpPr>
        <p:spPr>
          <a:xfrm>
            <a:off x="9840129" y="4675714"/>
            <a:ext cx="10163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b="1" u="sng" dirty="0"/>
              <a:t>Detector</a:t>
            </a:r>
          </a:p>
          <a:p>
            <a:pPr algn="ctr"/>
            <a:r>
              <a:rPr lang="en-CH" dirty="0"/>
              <a:t>CCD</a:t>
            </a:r>
          </a:p>
          <a:p>
            <a:pPr algn="ctr"/>
            <a:r>
              <a:rPr lang="en-CH" dirty="0"/>
              <a:t>CMOS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B30B81-1409-F849-CF17-FE7C6738BDE8}"/>
                  </a:ext>
                </a:extLst>
              </p:cNvPr>
              <p:cNvSpPr txBox="1"/>
              <p:nvPr/>
            </p:nvSpPr>
            <p:spPr>
              <a:xfrm>
                <a:off x="1372560" y="4692437"/>
                <a:ext cx="1619546" cy="657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H" b="1" u="sng" dirty="0"/>
                  <a:t>Illlumination</a:t>
                </a:r>
              </a:p>
              <a:p>
                <a:pPr algn="ctr"/>
                <a:r>
                  <a:rPr lang="en-CH" dirty="0"/>
                  <a:t>e.</a:t>
                </a:r>
                <a:r>
                  <a:rPr lang="en-GB" dirty="0"/>
                  <a:t>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CH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B30B81-1409-F849-CF17-FE7C6738B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560" y="4692437"/>
                <a:ext cx="1619546" cy="657809"/>
              </a:xfrm>
              <a:prstGeom prst="rect">
                <a:avLst/>
              </a:prstGeom>
              <a:blipFill>
                <a:blip r:embed="rId3"/>
                <a:stretch>
                  <a:fillRect l="-3125" t="-3774" b="-1509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9DEB03E-E9D8-C905-7268-57AEF3F0A751}"/>
              </a:ext>
            </a:extLst>
          </p:cNvPr>
          <p:cNvSpPr txBox="1"/>
          <p:nvPr/>
        </p:nvSpPr>
        <p:spPr>
          <a:xfrm>
            <a:off x="2969921" y="4692437"/>
            <a:ext cx="1452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b="1" u="sng" dirty="0"/>
              <a:t>Thin </a:t>
            </a:r>
          </a:p>
          <a:p>
            <a:pPr algn="ctr"/>
            <a:r>
              <a:rPr lang="en-GB" b="1" u="sng" dirty="0"/>
              <a:t>T</a:t>
            </a:r>
            <a:r>
              <a:rPr lang="en-CH" b="1" u="sng" dirty="0"/>
              <a:t>ransparency</a:t>
            </a:r>
          </a:p>
          <a:p>
            <a:pPr algn="ctr"/>
            <a:r>
              <a:rPr lang="en-GB" dirty="0"/>
              <a:t>t</a:t>
            </a:r>
            <a:r>
              <a:rPr lang="en-CH" dirty="0"/>
              <a:t>(x,y)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087757-A17A-B336-27A5-EF24D1DFEAC0}"/>
              </a:ext>
            </a:extLst>
          </p:cNvPr>
          <p:cNvSpPr txBox="1"/>
          <p:nvPr/>
        </p:nvSpPr>
        <p:spPr>
          <a:xfrm>
            <a:off x="5992688" y="4629150"/>
            <a:ext cx="1471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b="1" u="sng" dirty="0"/>
              <a:t>Thin </a:t>
            </a:r>
          </a:p>
          <a:p>
            <a:pPr algn="ctr"/>
            <a:r>
              <a:rPr lang="en-GB" b="1" u="sng" dirty="0"/>
              <a:t>T</a:t>
            </a:r>
            <a:r>
              <a:rPr lang="en-CH" b="1" u="sng" dirty="0"/>
              <a:t>ransparency</a:t>
            </a:r>
          </a:p>
          <a:p>
            <a:pPr algn="ctr"/>
            <a:r>
              <a:rPr lang="en-GB" dirty="0"/>
              <a:t>t</a:t>
            </a:r>
            <a:r>
              <a:rPr lang="en-CH" dirty="0"/>
              <a:t>(x,y)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6DD20D-77FF-7652-31DC-43E9222C815A}"/>
              </a:ext>
            </a:extLst>
          </p:cNvPr>
          <p:cNvSpPr txBox="1"/>
          <p:nvPr/>
        </p:nvSpPr>
        <p:spPr>
          <a:xfrm>
            <a:off x="4484372" y="4652010"/>
            <a:ext cx="1452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b="1" u="sng" dirty="0"/>
              <a:t>Thick </a:t>
            </a:r>
          </a:p>
          <a:p>
            <a:pPr algn="ctr"/>
            <a:r>
              <a:rPr lang="en-GB" b="1" u="sng" dirty="0"/>
              <a:t>T</a:t>
            </a:r>
            <a:r>
              <a:rPr lang="en-CH" b="1" u="sng" dirty="0"/>
              <a:t>ransparency</a:t>
            </a:r>
          </a:p>
          <a:p>
            <a:pPr algn="ctr"/>
            <a:r>
              <a:rPr lang="en-CH" dirty="0"/>
              <a:t>BPM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33A156-3467-9075-3373-F293A3250B48}"/>
              </a:ext>
            </a:extLst>
          </p:cNvPr>
          <p:cNvSpPr txBox="1"/>
          <p:nvPr/>
        </p:nvSpPr>
        <p:spPr>
          <a:xfrm>
            <a:off x="8042849" y="4612541"/>
            <a:ext cx="1452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b="1" u="sng" dirty="0"/>
              <a:t>Thick </a:t>
            </a:r>
          </a:p>
          <a:p>
            <a:pPr algn="ctr"/>
            <a:r>
              <a:rPr lang="en-GB" b="1" u="sng" dirty="0"/>
              <a:t>T</a:t>
            </a:r>
            <a:r>
              <a:rPr lang="en-CH" b="1" u="sng" dirty="0"/>
              <a:t>ransparency</a:t>
            </a:r>
          </a:p>
          <a:p>
            <a:pPr algn="ctr"/>
            <a:r>
              <a:rPr lang="en-CH" dirty="0">
                <a:solidFill>
                  <a:srgbClr val="FF0000"/>
                </a:solidFill>
              </a:rPr>
              <a:t>BPM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C766C8-91FA-065D-C7F0-4C6CE5D035AC}"/>
              </a:ext>
            </a:extLst>
          </p:cNvPr>
          <p:cNvCxnSpPr/>
          <p:nvPr/>
        </p:nvCxnSpPr>
        <p:spPr>
          <a:xfrm>
            <a:off x="10949940" y="3931920"/>
            <a:ext cx="6324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E6604BE-4065-DDE0-C614-F827D514E3B1}"/>
              </a:ext>
            </a:extLst>
          </p:cNvPr>
          <p:cNvSpPr txBox="1"/>
          <p:nvPr/>
        </p:nvSpPr>
        <p:spPr>
          <a:xfrm>
            <a:off x="11132820" y="345186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dirty="0"/>
              <a:t>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E1D889-5D5F-3BFE-C8AD-494283B8AB27}"/>
              </a:ext>
            </a:extLst>
          </p:cNvPr>
          <p:cNvSpPr txBox="1"/>
          <p:nvPr/>
        </p:nvSpPr>
        <p:spPr>
          <a:xfrm>
            <a:off x="5055091" y="1340147"/>
            <a:ext cx="2664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b="1" u="sng" dirty="0"/>
              <a:t>Free space propagation</a:t>
            </a:r>
          </a:p>
          <a:p>
            <a:pPr algn="ctr"/>
            <a:r>
              <a:rPr lang="en-CH" dirty="0">
                <a:solidFill>
                  <a:srgbClr val="FF0000"/>
                </a:solidFill>
              </a:rPr>
              <a:t>Angular Spectrum method</a:t>
            </a:r>
          </a:p>
          <a:p>
            <a:pPr algn="ctr"/>
            <a:r>
              <a:rPr lang="en-CH" dirty="0"/>
              <a:t>Fresnel Diffraction</a:t>
            </a:r>
          </a:p>
          <a:p>
            <a:pPr algn="ctr"/>
            <a:r>
              <a:rPr lang="en-CH" dirty="0"/>
              <a:t>BPM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7EF0E9FB-5EDD-A6AF-4BE5-CB5CB306CD61}"/>
              </a:ext>
            </a:extLst>
          </p:cNvPr>
          <p:cNvCxnSpPr/>
          <p:nvPr/>
        </p:nvCxnSpPr>
        <p:spPr>
          <a:xfrm rot="5400000">
            <a:off x="4194595" y="2400085"/>
            <a:ext cx="1097280" cy="68623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2C09FE22-1378-4209-8B04-726688BAC7BC}"/>
              </a:ext>
            </a:extLst>
          </p:cNvPr>
          <p:cNvCxnSpPr>
            <a:cxnSpLocks/>
          </p:cNvCxnSpPr>
          <p:nvPr/>
        </p:nvCxnSpPr>
        <p:spPr>
          <a:xfrm>
            <a:off x="8065034" y="1828800"/>
            <a:ext cx="1639036" cy="1463040"/>
          </a:xfrm>
          <a:prstGeom prst="curvedConnector3">
            <a:avLst>
              <a:gd name="adj1" fmla="val 8696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D0168A01-89E2-6B1B-9605-52864016E124}"/>
              </a:ext>
            </a:extLst>
          </p:cNvPr>
          <p:cNvCxnSpPr/>
          <p:nvPr/>
        </p:nvCxnSpPr>
        <p:spPr>
          <a:xfrm rot="5400000">
            <a:off x="5710294" y="2874645"/>
            <a:ext cx="628650" cy="1270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25920DAB-8B6F-FBE2-6281-6C6224559388}"/>
              </a:ext>
            </a:extLst>
          </p:cNvPr>
          <p:cNvCxnSpPr/>
          <p:nvPr/>
        </p:nvCxnSpPr>
        <p:spPr>
          <a:xfrm rot="16200000" flipH="1">
            <a:off x="7075170" y="2617470"/>
            <a:ext cx="628650" cy="30861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5FB1F9C9-AE85-C93F-183F-AB95E28544F0}"/>
              </a:ext>
            </a:extLst>
          </p:cNvPr>
          <p:cNvCxnSpPr/>
          <p:nvPr/>
        </p:nvCxnSpPr>
        <p:spPr>
          <a:xfrm>
            <a:off x="4023360" y="3531870"/>
            <a:ext cx="617220" cy="160020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3A548DF8-9D37-418F-5E47-24228A6D486A}"/>
              </a:ext>
            </a:extLst>
          </p:cNvPr>
          <p:cNvCxnSpPr>
            <a:cxnSpLocks/>
          </p:cNvCxnSpPr>
          <p:nvPr/>
        </p:nvCxnSpPr>
        <p:spPr>
          <a:xfrm>
            <a:off x="4088651" y="3971925"/>
            <a:ext cx="567164" cy="40005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C866F370-D64D-820D-F9F6-7692949F1E85}"/>
              </a:ext>
            </a:extLst>
          </p:cNvPr>
          <p:cNvCxnSpPr>
            <a:cxnSpLocks/>
          </p:cNvCxnSpPr>
          <p:nvPr/>
        </p:nvCxnSpPr>
        <p:spPr>
          <a:xfrm flipV="1">
            <a:off x="4088651" y="4251960"/>
            <a:ext cx="513086" cy="40427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857D5E00-E444-DA7B-4C4C-03932662ADB4}"/>
              </a:ext>
            </a:extLst>
          </p:cNvPr>
          <p:cNvCxnSpPr>
            <a:cxnSpLocks/>
          </p:cNvCxnSpPr>
          <p:nvPr/>
        </p:nvCxnSpPr>
        <p:spPr>
          <a:xfrm flipV="1">
            <a:off x="5774590" y="3742691"/>
            <a:ext cx="563870" cy="53870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4BBF9C9B-D487-BAEA-8426-6585DC2E4587}"/>
              </a:ext>
            </a:extLst>
          </p:cNvPr>
          <p:cNvCxnSpPr>
            <a:cxnSpLocks/>
          </p:cNvCxnSpPr>
          <p:nvPr/>
        </p:nvCxnSpPr>
        <p:spPr>
          <a:xfrm>
            <a:off x="5786531" y="4022726"/>
            <a:ext cx="508497" cy="80221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8650380F-B98D-3167-0315-DEC4CDDC29C1}"/>
              </a:ext>
            </a:extLst>
          </p:cNvPr>
          <p:cNvCxnSpPr>
            <a:cxnSpLocks/>
          </p:cNvCxnSpPr>
          <p:nvPr/>
        </p:nvCxnSpPr>
        <p:spPr>
          <a:xfrm flipV="1">
            <a:off x="5786531" y="4302761"/>
            <a:ext cx="513086" cy="40427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4BCB067E-E0BC-19F9-CE8F-617B1A6E052E}"/>
              </a:ext>
            </a:extLst>
          </p:cNvPr>
          <p:cNvCxnSpPr>
            <a:cxnSpLocks/>
          </p:cNvCxnSpPr>
          <p:nvPr/>
        </p:nvCxnSpPr>
        <p:spPr>
          <a:xfrm>
            <a:off x="7177868" y="3576322"/>
            <a:ext cx="595173" cy="307342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054FED5E-DD8C-06BB-21FC-2366B3BA4827}"/>
              </a:ext>
            </a:extLst>
          </p:cNvPr>
          <p:cNvCxnSpPr>
            <a:cxnSpLocks/>
          </p:cNvCxnSpPr>
          <p:nvPr/>
        </p:nvCxnSpPr>
        <p:spPr>
          <a:xfrm>
            <a:off x="7244386" y="4016377"/>
            <a:ext cx="567164" cy="40005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45DDA24F-7BD8-41D4-8A52-B16CF10C5BA4}"/>
              </a:ext>
            </a:extLst>
          </p:cNvPr>
          <p:cNvCxnSpPr>
            <a:cxnSpLocks/>
          </p:cNvCxnSpPr>
          <p:nvPr/>
        </p:nvCxnSpPr>
        <p:spPr>
          <a:xfrm flipV="1">
            <a:off x="7244386" y="4169626"/>
            <a:ext cx="456636" cy="167213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EB9920BB-3629-BEB0-A1F3-112B063635C6}"/>
              </a:ext>
            </a:extLst>
          </p:cNvPr>
          <p:cNvCxnSpPr>
            <a:cxnSpLocks/>
          </p:cNvCxnSpPr>
          <p:nvPr/>
        </p:nvCxnSpPr>
        <p:spPr>
          <a:xfrm flipV="1">
            <a:off x="9376001" y="3683107"/>
            <a:ext cx="560348" cy="86519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C304D76E-0C85-B62D-BC71-A7201373EA38}"/>
              </a:ext>
            </a:extLst>
          </p:cNvPr>
          <p:cNvCxnSpPr>
            <a:cxnSpLocks/>
          </p:cNvCxnSpPr>
          <p:nvPr/>
        </p:nvCxnSpPr>
        <p:spPr>
          <a:xfrm>
            <a:off x="9384420" y="3963142"/>
            <a:ext cx="567164" cy="40005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C0B1A164-055B-4A2F-917D-3D008F0AEAB8}"/>
              </a:ext>
            </a:extLst>
          </p:cNvPr>
          <p:cNvCxnSpPr>
            <a:cxnSpLocks/>
          </p:cNvCxnSpPr>
          <p:nvPr/>
        </p:nvCxnSpPr>
        <p:spPr>
          <a:xfrm>
            <a:off x="9452146" y="4134755"/>
            <a:ext cx="445360" cy="108422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85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Number Placeholder 1">
            <a:extLst>
              <a:ext uri="{FF2B5EF4-FFF2-40B4-BE49-F238E27FC236}">
                <a16:creationId xmlns:a16="http://schemas.microsoft.com/office/drawing/2014/main" id="{0CD029A6-556F-2D57-9572-25277FAD10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522368" indent="-200911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803643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125101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1446558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fld id="{A988EBE0-AA7A-F94C-AF2D-E15AC96F2566}" type="slidenum">
              <a:rPr lang="en-US" altLang="en-CH" sz="112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pPr/>
              <a:t>6</a:t>
            </a:fld>
            <a:endParaRPr lang="en-US" altLang="en-CH" sz="1125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234498" name="Picture 2" descr="Screen Shot 2020-03-19 at 11.24.16 AM.png">
            <a:extLst>
              <a:ext uri="{FF2B5EF4-FFF2-40B4-BE49-F238E27FC236}">
                <a16:creationId xmlns:a16="http://schemas.microsoft.com/office/drawing/2014/main" id="{4D83DDF8-F58C-30BC-AC83-00A3AF710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69" y="44649"/>
            <a:ext cx="5677049" cy="681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2B92F5D6-60CF-4A3D-3C88-B283878C3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198" y="629424"/>
            <a:ext cx="8303260" cy="6287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D72113-4F36-CF09-5FE1-47E4085DF6C2}"/>
              </a:ext>
            </a:extLst>
          </p:cNvPr>
          <p:cNvSpPr txBox="1"/>
          <p:nvPr/>
        </p:nvSpPr>
        <p:spPr>
          <a:xfrm>
            <a:off x="4049486" y="44649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200" dirty="0">
                <a:solidFill>
                  <a:srgbClr val="284BC1"/>
                </a:solidFill>
              </a:rPr>
              <a:t>Imaging lens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Slide Number Placeholder 1">
            <a:extLst>
              <a:ext uri="{FF2B5EF4-FFF2-40B4-BE49-F238E27FC236}">
                <a16:creationId xmlns:a16="http://schemas.microsoft.com/office/drawing/2014/main" id="{F53B8DDF-83E7-DB15-0D52-AC98BEFDA5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522368" indent="-200911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803643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125101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1446558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fld id="{A84AE162-8C5F-A646-B89E-8FA064E445FD}" type="slidenum">
              <a:rPr lang="en-US" altLang="en-CH" sz="112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pPr/>
              <a:t>7</a:t>
            </a:fld>
            <a:endParaRPr lang="en-US" altLang="en-CH" sz="1125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235522" name="Picture 2" descr="Screen Shot 2020-03-19 at 6.24.36 PM.png">
            <a:extLst>
              <a:ext uri="{FF2B5EF4-FFF2-40B4-BE49-F238E27FC236}">
                <a16:creationId xmlns:a16="http://schemas.microsoft.com/office/drawing/2014/main" id="{414FAEFD-BC13-011E-DEE6-55140730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80" y="-136522"/>
            <a:ext cx="71537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Slide Number Placeholder 1">
            <a:extLst>
              <a:ext uri="{FF2B5EF4-FFF2-40B4-BE49-F238E27FC236}">
                <a16:creationId xmlns:a16="http://schemas.microsoft.com/office/drawing/2014/main" id="{C824BC9E-0F2D-EDF9-6F18-6656C8D9F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522368" indent="-200911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803643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125101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1446558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fld id="{9BC4E42D-111E-F74B-AC47-90462EC3C163}" type="slidenum">
              <a:rPr lang="en-US" altLang="en-CH" sz="112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pPr/>
              <a:t>8</a:t>
            </a:fld>
            <a:endParaRPr lang="en-US" altLang="en-CH" sz="1125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236546" name="Picture 2" descr="Screen Shot 2020-03-19 at 6.27.26 PM.png">
            <a:extLst>
              <a:ext uri="{FF2B5EF4-FFF2-40B4-BE49-F238E27FC236}">
                <a16:creationId xmlns:a16="http://schemas.microsoft.com/office/drawing/2014/main" id="{31BE36D9-528A-01EC-0694-83079D17C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28" y="0"/>
            <a:ext cx="7456289" cy="687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Slide Number Placeholder 1">
            <a:extLst>
              <a:ext uri="{FF2B5EF4-FFF2-40B4-BE49-F238E27FC236}">
                <a16:creationId xmlns:a16="http://schemas.microsoft.com/office/drawing/2014/main" id="{B60A5F05-885E-BF92-E799-EF3D79FC70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1pPr>
            <a:lvl2pPr marL="522368" indent="-200911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2pPr>
            <a:lvl3pPr marL="803643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3pPr>
            <a:lvl4pPr marL="1125101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4pPr>
            <a:lvl5pPr marL="1446558" indent="-160729"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687">
                <a:solidFill>
                  <a:srgbClr val="000000"/>
                </a:solidFill>
                <a:latin typeface="Arial" panose="020B0604020202020204" pitchFamily="34" charset="0"/>
                <a:ea typeface="ヒラギノ角ゴ ProN W3" panose="020B0300000000000000" pitchFamily="34" charset="-128"/>
                <a:sym typeface="Arial" panose="020B0604020202020204" pitchFamily="34" charset="0"/>
              </a:defRPr>
            </a:lvl9pPr>
          </a:lstStyle>
          <a:p>
            <a:fld id="{7F73F72C-F9AF-214C-B863-9CBBF08C0198}" type="slidenum">
              <a:rPr lang="en-US" altLang="en-CH" sz="112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pPr/>
              <a:t>9</a:t>
            </a:fld>
            <a:endParaRPr lang="en-US" altLang="en-CH" sz="1125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sym typeface="Calibri" panose="020F0502020204030204" pitchFamily="34" charset="0"/>
            </a:endParaRPr>
          </a:p>
        </p:txBody>
      </p:sp>
      <p:pic>
        <p:nvPicPr>
          <p:cNvPr id="237570" name="Picture 2" descr="Screen Shot 2020-03-19 at 6.32.08 PM.png">
            <a:extLst>
              <a:ext uri="{FF2B5EF4-FFF2-40B4-BE49-F238E27FC236}">
                <a16:creationId xmlns:a16="http://schemas.microsoft.com/office/drawing/2014/main" id="{34E71E56-137C-6A23-BC3D-41D989EB0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36" y="13395"/>
            <a:ext cx="7248674" cy="684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346</Words>
  <Application>Microsoft Macintosh PowerPoint</Application>
  <PresentationFormat>Widescreen</PresentationFormat>
  <Paragraphs>160</Paragraphs>
  <Slides>32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Aptos</vt:lpstr>
      <vt:lpstr>Aptos Display</vt:lpstr>
      <vt:lpstr>Arial</vt:lpstr>
      <vt:lpstr>Arial Bold</vt:lpstr>
      <vt:lpstr>Arial Italic</vt:lpstr>
      <vt:lpstr>Calibri</vt:lpstr>
      <vt:lpstr>Cambria Math</vt:lpstr>
      <vt:lpstr>Office Theme</vt:lpstr>
      <vt:lpstr>1_Office Theme</vt:lpstr>
      <vt:lpstr>2_Office Theme</vt:lpstr>
      <vt:lpstr>Equation</vt:lpstr>
      <vt:lpstr>PowerPoint Presentation</vt:lpstr>
      <vt:lpstr>   oultine</vt:lpstr>
      <vt:lpstr>PowerPoint Presentation</vt:lpstr>
      <vt:lpstr>PowerPoint Presentation</vt:lpstr>
      <vt:lpstr>Toolkit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Zernike Phase Contrast microscope</vt:lpstr>
      <vt:lpstr>PowerPoint Presentation</vt:lpstr>
      <vt:lpstr>PowerPoint Presentation</vt:lpstr>
      <vt:lpstr>PowerPoint Presentation</vt:lpstr>
      <vt:lpstr>Exercise 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Demetri Psaltis</dc:creator>
  <cp:keywords/>
  <dc:description/>
  <cp:lastModifiedBy>Demetri Psaltis</cp:lastModifiedBy>
  <cp:revision>53</cp:revision>
  <dcterms:created xsi:type="dcterms:W3CDTF">2025-03-08T07:15:31Z</dcterms:created>
  <dcterms:modified xsi:type="dcterms:W3CDTF">2025-03-13T22:19:40Z</dcterms:modified>
  <cp:category/>
</cp:coreProperties>
</file>