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9"/>
  </p:notesMasterIdLst>
  <p:sldIdLst>
    <p:sldId id="256" r:id="rId3"/>
    <p:sldId id="258" r:id="rId4"/>
    <p:sldId id="325" r:id="rId5"/>
    <p:sldId id="533" r:id="rId6"/>
    <p:sldId id="534" r:id="rId7"/>
    <p:sldId id="357" r:id="rId8"/>
    <p:sldId id="546" r:id="rId9"/>
    <p:sldId id="536" r:id="rId10"/>
    <p:sldId id="294" r:id="rId11"/>
    <p:sldId id="545" r:id="rId12"/>
    <p:sldId id="555" r:id="rId13"/>
    <p:sldId id="480" r:id="rId14"/>
    <p:sldId id="548" r:id="rId15"/>
    <p:sldId id="549" r:id="rId16"/>
    <p:sldId id="556" r:id="rId17"/>
    <p:sldId id="257" r:id="rId18"/>
    <p:sldId id="557" r:id="rId19"/>
    <p:sldId id="513" r:id="rId20"/>
    <p:sldId id="259" r:id="rId21"/>
    <p:sldId id="261" r:id="rId22"/>
    <p:sldId id="262" r:id="rId23"/>
    <p:sldId id="550" r:id="rId24"/>
    <p:sldId id="535" r:id="rId25"/>
    <p:sldId id="506" r:id="rId26"/>
    <p:sldId id="482" r:id="rId27"/>
    <p:sldId id="483" r:id="rId28"/>
    <p:sldId id="484" r:id="rId29"/>
    <p:sldId id="552" r:id="rId30"/>
    <p:sldId id="486" r:id="rId31"/>
    <p:sldId id="487" r:id="rId32"/>
    <p:sldId id="488" r:id="rId33"/>
    <p:sldId id="489" r:id="rId34"/>
    <p:sldId id="540" r:id="rId35"/>
    <p:sldId id="541" r:id="rId36"/>
    <p:sldId id="485" r:id="rId37"/>
    <p:sldId id="554" r:id="rId38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C98"/>
    <a:srgbClr val="F9FD00"/>
    <a:srgbClr val="F9E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99"/>
    <p:restoredTop sz="94682"/>
  </p:normalViewPr>
  <p:slideViewPr>
    <p:cSldViewPr snapToGrid="0">
      <p:cViewPr>
        <p:scale>
          <a:sx n="83" d="100"/>
          <a:sy n="83" d="100"/>
        </p:scale>
        <p:origin x="17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6T13:35:47.67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24575,'13'0'0,"-2"0"0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26695-B9EA-D441-B952-F40476955FC6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30712-9F77-7447-A31E-E207BF8FE60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21454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Slide Image Placeholder 1">
            <a:extLst>
              <a:ext uri="{FF2B5EF4-FFF2-40B4-BE49-F238E27FC236}">
                <a16:creationId xmlns:a16="http://schemas.microsoft.com/office/drawing/2014/main" id="{E4CF82FC-521B-4EBB-FBA1-FCA4D76EEF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0" name="Notes Placeholder 2">
            <a:extLst>
              <a:ext uri="{FF2B5EF4-FFF2-40B4-BE49-F238E27FC236}">
                <a16:creationId xmlns:a16="http://schemas.microsoft.com/office/drawing/2014/main" id="{1397E18C-F09D-7ED2-FCC3-4F4E041567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H" altLang="en-CH"/>
          </a:p>
        </p:txBody>
      </p:sp>
      <p:sp>
        <p:nvSpPr>
          <p:cNvPr id="211971" name="Slide Number Placeholder 3">
            <a:extLst>
              <a:ext uri="{FF2B5EF4-FFF2-40B4-BE49-F238E27FC236}">
                <a16:creationId xmlns:a16="http://schemas.microsoft.com/office/drawing/2014/main" id="{5EDF8FB0-99DE-E074-2914-34DBB7DBC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fld id="{F7E9E70B-D95F-6842-9195-112B44D4A8F5}" type="slidenum">
              <a:rPr lang="en-US" altLang="en-CH" sz="1200"/>
              <a:pPr/>
              <a:t>2</a:t>
            </a:fld>
            <a:endParaRPr lang="en-US" altLang="en-CH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6BFBE-4B80-B118-E55E-3835722D8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DE4E06-F949-070F-8618-E215E5D1D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DDE92-F666-61A5-734F-92A2B98C4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E840-7BB5-674E-83F5-416F195D0AD7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0E32-CD08-21C5-F987-7B8C8F12F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3A0F4-69F6-35D1-05DA-E50D17026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74CD-AF43-8E4B-9DD2-49B160174F8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5421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5BE4-9CE3-83F8-C0CE-2C0FEFE37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009C89-2981-9901-8106-56ABB27ED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D7125-6BDB-85CE-0549-D18E8D6A1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E840-7BB5-674E-83F5-416F195D0AD7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22051-07B1-7BF6-9754-2410C342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0E81C-31A6-469B-5C1A-9ED102D04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74CD-AF43-8E4B-9DD2-49B160174F8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1991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E86F00-600A-3A4F-7AA2-8104E753F2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00929-69E2-4D1C-305C-E1A75EE41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2C708-D1D3-7040-4FB2-D937A30D8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E840-7BB5-674E-83F5-416F195D0AD7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29DB4-4658-B7A3-2967-2503D7A4D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03C79-EF12-2064-0699-AA3A03608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74CD-AF43-8E4B-9DD2-49B160174F8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48105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A8C2B-D7F9-E615-E02C-D652F2381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2A317-7D73-7B17-4849-1EA9CF5DC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B3243-E5CA-7FFB-A2D5-DAF91D08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D4D0-7CF4-9347-A373-48D6129D6DC4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808DC-C34B-CE5C-D3DA-82BC0221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6058F-B0EA-1B36-E7B7-430BBBC2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782B-5B64-0540-81D0-4797603FDC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92613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337A2-9569-E81A-96D5-47530C88A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2C77D-27CA-179B-22C3-77138C34A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38ABA-EA44-2C7A-9356-1C6C4567E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D4D0-7CF4-9347-A373-48D6129D6DC4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10A43-F690-E8BE-2E08-33459FF70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CDBC1-523A-4B80-8111-6D60F002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782B-5B64-0540-81D0-4797603FDC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00932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C01CC-8B58-8926-640D-2EA137CB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69985-5F53-6F00-8CA3-D82EDD9E1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56639-48DE-D79B-C767-923F92FBB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D4D0-7CF4-9347-A373-48D6129D6DC4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E8725-54E4-22B8-C4FD-C0A6AFDD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3EB3A-FDCE-55BF-E616-E7F3812A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782B-5B64-0540-81D0-4797603FDC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1653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4E43-8AEC-E4DA-7155-190EEF73B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822E2-6763-5174-0268-01893D808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55FF7-6244-6D2E-A39D-6E1934BD5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27995-5A8F-2269-0E64-AD2F8781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D4D0-7CF4-9347-A373-48D6129D6DC4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B0A65-EC83-570E-C33C-FE2229727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49C20-E10D-52F9-E382-3F43D0CD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782B-5B64-0540-81D0-4797603FDC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59388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3FE58-BC1B-AC2B-4193-F6A7B7E76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F0E7B-0C7C-6EF4-BDE7-33F345D57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0E77-F326-B8F1-0C74-D71B830C0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C80C1-2605-EAA7-D97A-51D3CDAF07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DA9083-1C5D-6EC1-3188-A729E42D46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2EF44A-392A-4207-B6FD-0307C291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D4D0-7CF4-9347-A373-48D6129D6DC4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5D24BE-50FB-766C-F899-13D4FB9F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9DED8B-D930-0E0F-45BD-69817364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782B-5B64-0540-81D0-4797603FDC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9042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C0238-68E1-E5F7-A848-F2A47F47A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8BD8C-FDF1-2AD5-B5E3-2B3D6960C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D4D0-7CF4-9347-A373-48D6129D6DC4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659E9A-8227-41B1-E906-B471274C7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8DD60-A27A-796E-E02A-F4DD9DBCF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782B-5B64-0540-81D0-4797603FDC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59457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6054DD-1B0D-9E2B-905E-E6FB5068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D4D0-7CF4-9347-A373-48D6129D6DC4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6F14F9-D76B-E361-B5F8-B0AEB2622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4EC75-DDDD-B107-2EE1-95325077A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782B-5B64-0540-81D0-4797603FDC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41561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A674C-4F3D-58CE-0E45-F6EEBD94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45EAC-622E-F0E7-D21E-BE208F0B4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1B92F-FD5C-85DD-4574-AECA1EE25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1C8B3-DD90-3AE7-4D7A-43AF4872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D4D0-7CF4-9347-A373-48D6129D6DC4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61BCB-75E2-73E6-BD26-131C7E18B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BFD60-45A7-625C-FE95-748E9386D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782B-5B64-0540-81D0-4797603FDC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69985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106A0-40B9-5074-EF85-9970A4665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4AD96-657D-2ECF-C2BA-48B0D6E48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F7BCA-1477-90DA-7641-3A2542548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E840-7BB5-674E-83F5-416F195D0AD7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026DB-6455-C2A7-AA1D-7D296DF0C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9D0BD-F2F7-5DE5-763F-4FA897A7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74CD-AF43-8E4B-9DD2-49B160174F8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34232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54920-B5B5-3584-21AD-6A051142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3389D5-EAD4-20BA-A32A-17CAC2D364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E26B6-0E28-2C84-67E0-0C38555B0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55241-2C1A-94F4-BB33-2BD5F1D5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D4D0-7CF4-9347-A373-48D6129D6DC4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3392F6-1618-B85D-8BCD-B867BABBD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7EC14-994C-E8D2-82D1-0DEDCC51F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782B-5B64-0540-81D0-4797603FDC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82382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8B7FB-F031-C526-AF02-54FA29AAF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F2BF1-6C5A-0EDF-C31F-57607F11D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ABBAB-5EF9-290B-FA32-7211F2231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D4D0-7CF4-9347-A373-48D6129D6DC4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14E7B-125D-FBDA-527C-D280C0467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D02D1-C0D8-1D8C-AD00-AF83BA77C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782B-5B64-0540-81D0-4797603FDC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93419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47F3C5-5382-2BE2-8AB6-497DDF013E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6F7A-8A92-0F0E-760D-12970CEE5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E1789-59E9-A6F5-2CF6-2C191B20C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D4D0-7CF4-9347-A373-48D6129D6DC4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195AC-0A4D-DB37-F61D-B454261F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9264-8752-2574-0022-21872288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782B-5B64-0540-81D0-4797603FDC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21816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8ECB5-CC72-C248-17AC-431ADECE0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08571-FD6D-41C4-C805-DDAE854C5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E772F-AC28-E505-FAF2-B7775524F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E840-7BB5-674E-83F5-416F195D0AD7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51E0-503E-7A5C-E292-9F9D4E49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55CEB-E4D3-0563-1420-B353A5AC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74CD-AF43-8E4B-9DD2-49B160174F8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0099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817B6-8EA9-F9CE-A080-7772B76B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FC1DB-64CB-319F-A644-C84432D2B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7A0375-AA6A-B3A7-5F47-8D14D6C7B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959B1-7C94-927B-DCF1-748FA369A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E840-7BB5-674E-83F5-416F195D0AD7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149A2B-0F4B-3C8A-B0FC-12BCC1A0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02F6A-C539-A111-4073-BB6500D6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74CD-AF43-8E4B-9DD2-49B160174F8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49032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B311F-365F-8B42-DE28-987978BA1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42867D-F5E5-A375-8170-3EA1D3671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1963F-F2DA-EB94-BA56-F31B0EBB6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4A4E58-D564-4733-131C-7F3B97F856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395745-3824-1F33-2FDA-F11C37DF4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E45DE7-5235-2DC8-8E2F-A9C0553A5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E840-7BB5-674E-83F5-416F195D0AD7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225CA4-BD0E-D3D2-53A2-7C6C6E401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D3216-6340-3720-A96B-BDF7039F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74CD-AF43-8E4B-9DD2-49B160174F8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31709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6F2E-6690-2D28-49A9-9E29E93D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6DF548-815C-6315-31BD-F063AB181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E840-7BB5-674E-83F5-416F195D0AD7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A22439-6B15-35B7-4694-24420AAF5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7502E4-658E-3489-6B27-AE7999950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74CD-AF43-8E4B-9DD2-49B160174F8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0530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964669-D2C2-484C-035A-B04F821D1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E840-7BB5-674E-83F5-416F195D0AD7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925FDA-DC21-CB28-99A9-402B092A7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CD968-688B-35AF-67B0-12639CEDE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74CD-AF43-8E4B-9DD2-49B160174F8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2713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9C4CC-6390-CCAD-E266-4AA1A7821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449CC-39A7-1277-F200-DC8486CF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8B3E9-8237-A26C-1CCF-145BF8372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EE12E-18B3-37D7-A9B4-DACDCF47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E840-7BB5-674E-83F5-416F195D0AD7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7E7E1-A85D-CF86-2723-9D8D2D13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B6802-3BA9-2957-ECD3-E5CE9960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74CD-AF43-8E4B-9DD2-49B160174F8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58119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7B06C-2403-8773-EC0F-1B5A91C7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A09EEE-CEEF-5DA4-B2B0-18FBAAB58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8BDDC-B60C-E9BD-78B6-ABDA56B61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B0C7CD-FEAD-9EB6-7F5B-1E65FB360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E840-7BB5-674E-83F5-416F195D0AD7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71E88-3248-F3F0-D866-72736FEA6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668BF-44C0-156C-937E-27DB55803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74CD-AF43-8E4B-9DD2-49B160174F8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7052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33D322-69DA-026C-DE38-8EE762F24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B6267-63B2-CDA2-1DDA-FF7DF03F1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FFBF2-BBA7-45BB-2A3D-985B5901C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B0E840-7BB5-674E-83F5-416F195D0AD7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80263-7267-3E26-D2CF-323609E9D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3E0ED-28C5-6FDB-1025-92670EBC1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B074CD-AF43-8E4B-9DD2-49B160174F8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3991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EF8A81-5AA2-1169-79F3-E174E30C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F6B15-0244-285A-2DED-D030A8DEE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34B27-1D14-0016-290B-B77B3B68DD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ED4D0-7CF4-9347-A373-48D6129D6DC4}" type="datetimeFigureOut">
              <a:rPr lang="en-CH" smtClean="0"/>
              <a:t>06.03.2025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ACB57-EA4B-DADF-0FF4-400B7022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E7204-D28F-D472-3869-7B6EBC6DC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D782B-5B64-0540-81D0-4797603FDC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821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7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55.emf"/><Relationship Id="rId7" Type="http://schemas.openxmlformats.org/officeDocument/2006/relationships/image" Target="../media/image57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6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350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customXml" Target="../ink/ink1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8.emf"/><Relationship Id="rId4" Type="http://schemas.openxmlformats.org/officeDocument/2006/relationships/image" Target="../media/image15.emf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4114563-4A94-C78B-EC40-29A9C6091948}"/>
              </a:ext>
            </a:extLst>
          </p:cNvPr>
          <p:cNvSpPr txBox="1">
            <a:spLocks/>
          </p:cNvSpPr>
          <p:nvPr/>
        </p:nvSpPr>
        <p:spPr>
          <a:xfrm>
            <a:off x="2883408" y="2606035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en-US" sz="3200" dirty="0">
                <a:solidFill>
                  <a:srgbClr val="0070C0"/>
                </a:solidFill>
              </a:rPr>
              <a:t>Computational Optical Imaging</a:t>
            </a:r>
          </a:p>
          <a:p>
            <a:pPr>
              <a:buFont typeface="Arial" charset="0"/>
              <a:buNone/>
              <a:defRPr/>
            </a:pPr>
            <a:r>
              <a:rPr lang="en-US" sz="3200" dirty="0"/>
              <a:t>Lecture 3</a:t>
            </a:r>
          </a:p>
        </p:txBody>
      </p:sp>
    </p:spTree>
    <p:extLst>
      <p:ext uri="{BB962C8B-B14F-4D97-AF65-F5344CB8AC3E}">
        <p14:creationId xmlns:p14="http://schemas.microsoft.com/office/powerpoint/2010/main" val="1944638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C63948-5FBF-1BC3-7643-DF3D508E78C9}"/>
              </a:ext>
            </a:extLst>
          </p:cNvPr>
          <p:cNvSpPr txBox="1"/>
          <p:nvPr/>
        </p:nvSpPr>
        <p:spPr>
          <a:xfrm>
            <a:off x="1767000" y="186366"/>
            <a:ext cx="8503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200" dirty="0">
                <a:solidFill>
                  <a:srgbClr val="0070C0"/>
                </a:solidFill>
              </a:rPr>
              <a:t>In free space paraxial BPM = Fresnel diffraction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BD6590-3459-2D0D-F23F-266DBCA12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7025"/>
            <a:ext cx="12329835" cy="1616134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2632FFD-2D31-ECC0-47B4-2FA629F13E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4760350"/>
              </p:ext>
            </p:extLst>
          </p:nvPr>
        </p:nvGraphicFramePr>
        <p:xfrm>
          <a:off x="216975" y="4765952"/>
          <a:ext cx="11549099" cy="1076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194080" imgH="469800" progId="Equation.DSMT4">
                  <p:embed/>
                </p:oleObj>
              </mc:Choice>
              <mc:Fallback>
                <p:oleObj name="Equation" r:id="rId3" imgW="5194080" imgH="4698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975" y="4765952"/>
                        <a:ext cx="11549099" cy="1076911"/>
                      </a:xfrm>
                      <a:prstGeom prst="rect">
                        <a:avLst/>
                      </a:prstGeom>
                      <a:solidFill>
                        <a:srgbClr val="FEFC98"/>
                      </a:solidFill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817DA7A-818B-D5E1-5EE0-D1C0F166907B}"/>
              </a:ext>
            </a:extLst>
          </p:cNvPr>
          <p:cNvSpPr txBox="1"/>
          <p:nvPr/>
        </p:nvSpPr>
        <p:spPr>
          <a:xfrm>
            <a:off x="1131376" y="1115879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200" dirty="0"/>
              <a:t>BPM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EE52E9-6355-B9C3-5BCB-2FE19E2429FB}"/>
              </a:ext>
            </a:extLst>
          </p:cNvPr>
          <p:cNvSpPr txBox="1"/>
          <p:nvPr/>
        </p:nvSpPr>
        <p:spPr>
          <a:xfrm>
            <a:off x="7981628" y="1363852"/>
            <a:ext cx="3371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200" dirty="0"/>
              <a:t>Angular Spectrum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7F7B4-5A96-4E29-B66A-83B6210DD9CA}"/>
              </a:ext>
            </a:extLst>
          </p:cNvPr>
          <p:cNvSpPr txBox="1"/>
          <p:nvPr/>
        </p:nvSpPr>
        <p:spPr>
          <a:xfrm>
            <a:off x="4200041" y="5947762"/>
            <a:ext cx="3527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200" dirty="0"/>
              <a:t>Fresnel Diffraction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70B616-46C1-1975-270E-2F747CA71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38695">
            <a:off x="4563175" y="3427816"/>
            <a:ext cx="17018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82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471000-171A-9D7B-11AF-F74233C94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22" y="1540556"/>
            <a:ext cx="7772400" cy="2080490"/>
          </a:xfrm>
          <a:prstGeom prst="rect">
            <a:avLst/>
          </a:prstGeom>
        </p:spPr>
      </p:pic>
      <p:grpSp>
        <p:nvGrpSpPr>
          <p:cNvPr id="11" name="Group 19">
            <a:extLst>
              <a:ext uri="{FF2B5EF4-FFF2-40B4-BE49-F238E27FC236}">
                <a16:creationId xmlns:a16="http://schemas.microsoft.com/office/drawing/2014/main" id="{3ED674B2-F493-5775-0543-C5A123B40B75}"/>
              </a:ext>
            </a:extLst>
          </p:cNvPr>
          <p:cNvGrpSpPr>
            <a:grpSpLocks/>
          </p:cNvGrpSpPr>
          <p:nvPr/>
        </p:nvGrpSpPr>
        <p:grpSpPr bwMode="auto">
          <a:xfrm>
            <a:off x="10235009" y="2422416"/>
            <a:ext cx="1121792" cy="2130327"/>
            <a:chOff x="3151209" y="4486627"/>
            <a:chExt cx="1121959" cy="2130573"/>
          </a:xfrm>
        </p:grpSpPr>
        <p:sp>
          <p:nvSpPr>
            <p:cNvPr id="12" name="Cloud 4">
              <a:extLst>
                <a:ext uri="{FF2B5EF4-FFF2-40B4-BE49-F238E27FC236}">
                  <a16:creationId xmlns:a16="http://schemas.microsoft.com/office/drawing/2014/main" id="{36157C66-8DF3-9ECC-C81B-56B625D2D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1209" y="4746734"/>
              <a:ext cx="1121959" cy="1125270"/>
            </a:xfrm>
            <a:custGeom>
              <a:avLst/>
              <a:gdLst>
                <a:gd name="T0" fmla="*/ 82210948 w 43200"/>
                <a:gd name="T1" fmla="*/ 462635172 h 43200"/>
                <a:gd name="T2" fmla="*/ 37838483 w 43200"/>
                <a:gd name="T3" fmla="*/ 448549657 h 43200"/>
                <a:gd name="T4" fmla="*/ 121363370 w 43200"/>
                <a:gd name="T5" fmla="*/ 616782211 h 43200"/>
                <a:gd name="T6" fmla="*/ 101953765 w 43200"/>
                <a:gd name="T7" fmla="*/ 623516275 h 43200"/>
                <a:gd name="T8" fmla="*/ 288658650 w 43200"/>
                <a:gd name="T9" fmla="*/ 690851364 h 43200"/>
                <a:gd name="T10" fmla="*/ 276956644 w 43200"/>
                <a:gd name="T11" fmla="*/ 660100001 h 43200"/>
                <a:gd name="T12" fmla="*/ 504985877 w 43200"/>
                <a:gd name="T13" fmla="*/ 614166635 h 43200"/>
                <a:gd name="T14" fmla="*/ 500308840 w 43200"/>
                <a:gd name="T15" fmla="*/ 647905408 h 43200"/>
                <a:gd name="T16" fmla="*/ 597865486 w 43200"/>
                <a:gd name="T17" fmla="*/ 405674266 h 43200"/>
                <a:gd name="T18" fmla="*/ 654815476 w 43200"/>
                <a:gd name="T19" fmla="*/ 531791349 h 43200"/>
                <a:gd name="T20" fmla="*/ 732209091 w 43200"/>
                <a:gd name="T21" fmla="*/ 271356881 h 43200"/>
                <a:gd name="T22" fmla="*/ 706843572 w 43200"/>
                <a:gd name="T23" fmla="*/ 318650624 h 43200"/>
                <a:gd name="T24" fmla="*/ 671352372 w 43200"/>
                <a:gd name="T25" fmla="*/ 95895614 h 43200"/>
                <a:gd name="T26" fmla="*/ 672683842 w 43200"/>
                <a:gd name="T27" fmla="*/ 118235036 h 43200"/>
                <a:gd name="T28" fmla="*/ 509382995 w 43200"/>
                <a:gd name="T29" fmla="*/ 69844858 h 43200"/>
                <a:gd name="T30" fmla="*/ 522380734 w 43200"/>
                <a:gd name="T31" fmla="*/ 41355574 h 43200"/>
                <a:gd name="T32" fmla="*/ 387861772 w 43200"/>
                <a:gd name="T33" fmla="*/ 83418115 h 43200"/>
                <a:gd name="T34" fmla="*/ 394150871 w 43200"/>
                <a:gd name="T35" fmla="*/ 58852559 h 43200"/>
                <a:gd name="T36" fmla="*/ 245249407 w 43200"/>
                <a:gd name="T37" fmla="*/ 91760194 h 43200"/>
                <a:gd name="T38" fmla="*/ 268022110 w 43200"/>
                <a:gd name="T39" fmla="*/ 115583489 h 43200"/>
                <a:gd name="T40" fmla="*/ 72295688 w 43200"/>
                <a:gd name="T41" fmla="*/ 279044897 h 43200"/>
                <a:gd name="T42" fmla="*/ 68319460 w 43200"/>
                <a:gd name="T43" fmla="*/ 253966406 h 432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3200" h="43200">
                  <a:moveTo>
                    <a:pt x="3900" y="14370"/>
                  </a:moveTo>
                  <a:cubicBezTo>
                    <a:pt x="3629" y="11657"/>
                    <a:pt x="4261" y="8921"/>
                    <a:pt x="5623" y="6907"/>
                  </a:cubicBezTo>
                  <a:cubicBezTo>
                    <a:pt x="7775" y="3726"/>
                    <a:pt x="11264" y="3017"/>
                    <a:pt x="14005" y="5202"/>
                  </a:cubicBezTo>
                  <a:cubicBezTo>
                    <a:pt x="15678" y="909"/>
                    <a:pt x="19914" y="22"/>
                    <a:pt x="22456" y="3432"/>
                  </a:cubicBezTo>
                  <a:cubicBezTo>
                    <a:pt x="23097" y="1683"/>
                    <a:pt x="24328" y="474"/>
                    <a:pt x="25749" y="200"/>
                  </a:cubicBezTo>
                  <a:cubicBezTo>
                    <a:pt x="27313" y="-102"/>
                    <a:pt x="28875" y="770"/>
                    <a:pt x="29833" y="2481"/>
                  </a:cubicBezTo>
                  <a:cubicBezTo>
                    <a:pt x="31215" y="267"/>
                    <a:pt x="33501" y="-460"/>
                    <a:pt x="35463" y="690"/>
                  </a:cubicBezTo>
                  <a:cubicBezTo>
                    <a:pt x="36958" y="1566"/>
                    <a:pt x="38030" y="3400"/>
                    <a:pt x="38318" y="5576"/>
                  </a:cubicBezTo>
                  <a:cubicBezTo>
                    <a:pt x="40046" y="6218"/>
                    <a:pt x="41422" y="7998"/>
                    <a:pt x="41982" y="10318"/>
                  </a:cubicBezTo>
                  <a:cubicBezTo>
                    <a:pt x="42389" y="12002"/>
                    <a:pt x="42331" y="13831"/>
                    <a:pt x="41818" y="15460"/>
                  </a:cubicBezTo>
                  <a:cubicBezTo>
                    <a:pt x="43079" y="17694"/>
                    <a:pt x="43520" y="20590"/>
                    <a:pt x="43016" y="23322"/>
                  </a:cubicBezTo>
                  <a:cubicBezTo>
                    <a:pt x="42346" y="26954"/>
                    <a:pt x="40128" y="29674"/>
                    <a:pt x="37404" y="30204"/>
                  </a:cubicBezTo>
                  <a:cubicBezTo>
                    <a:pt x="37391" y="32471"/>
                    <a:pt x="36658" y="34621"/>
                    <a:pt x="35395" y="36101"/>
                  </a:cubicBezTo>
                  <a:cubicBezTo>
                    <a:pt x="33476" y="38350"/>
                    <a:pt x="30704" y="38639"/>
                    <a:pt x="28555" y="36815"/>
                  </a:cubicBezTo>
                  <a:cubicBezTo>
                    <a:pt x="27860" y="39948"/>
                    <a:pt x="25999" y="42343"/>
                    <a:pt x="23667" y="43106"/>
                  </a:cubicBezTo>
                  <a:cubicBezTo>
                    <a:pt x="20919" y="44005"/>
                    <a:pt x="18051" y="42473"/>
                    <a:pt x="16480" y="39266"/>
                  </a:cubicBezTo>
                  <a:cubicBezTo>
                    <a:pt x="12772" y="42310"/>
                    <a:pt x="7956" y="40599"/>
                    <a:pt x="5804" y="35472"/>
                  </a:cubicBezTo>
                  <a:cubicBezTo>
                    <a:pt x="3690" y="35809"/>
                    <a:pt x="1705" y="34024"/>
                    <a:pt x="1110" y="31250"/>
                  </a:cubicBezTo>
                  <a:cubicBezTo>
                    <a:pt x="679" y="29243"/>
                    <a:pt x="1060" y="27077"/>
                    <a:pt x="2113" y="25551"/>
                  </a:cubicBezTo>
                  <a:cubicBezTo>
                    <a:pt x="619" y="24354"/>
                    <a:pt x="-213" y="22057"/>
                    <a:pt x="-5" y="19704"/>
                  </a:cubicBezTo>
                  <a:cubicBezTo>
                    <a:pt x="239" y="16949"/>
                    <a:pt x="1845" y="14791"/>
                    <a:pt x="3863" y="14507"/>
                  </a:cubicBezTo>
                  <a:cubicBezTo>
                    <a:pt x="3875" y="14461"/>
                    <a:pt x="3888" y="14416"/>
                    <a:pt x="3900" y="14370"/>
                  </a:cubicBezTo>
                  <a:close/>
                </a:path>
                <a:path w="43200" h="43200" fill="none">
                  <a:moveTo>
                    <a:pt x="4693" y="26177"/>
                  </a:moveTo>
                  <a:cubicBezTo>
                    <a:pt x="3809" y="26271"/>
                    <a:pt x="2925" y="25993"/>
                    <a:pt x="2160" y="25380"/>
                  </a:cubicBezTo>
                  <a:moveTo>
                    <a:pt x="6928" y="34899"/>
                  </a:moveTo>
                  <a:cubicBezTo>
                    <a:pt x="6573" y="35092"/>
                    <a:pt x="6200" y="35220"/>
                    <a:pt x="5820" y="35280"/>
                  </a:cubicBezTo>
                  <a:moveTo>
                    <a:pt x="16478" y="39090"/>
                  </a:moveTo>
                  <a:cubicBezTo>
                    <a:pt x="16211" y="38544"/>
                    <a:pt x="15987" y="37961"/>
                    <a:pt x="15810" y="37350"/>
                  </a:cubicBezTo>
                  <a:moveTo>
                    <a:pt x="28827" y="34751"/>
                  </a:moveTo>
                  <a:cubicBezTo>
                    <a:pt x="28788" y="35398"/>
                    <a:pt x="28698" y="36038"/>
                    <a:pt x="28560" y="36660"/>
                  </a:cubicBezTo>
                  <a:moveTo>
                    <a:pt x="34129" y="22954"/>
                  </a:moveTo>
                  <a:cubicBezTo>
                    <a:pt x="36133" y="24282"/>
                    <a:pt x="37398" y="27058"/>
                    <a:pt x="37380" y="30090"/>
                  </a:cubicBezTo>
                  <a:moveTo>
                    <a:pt x="41798" y="15354"/>
                  </a:move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cubicBezTo>
                    <a:pt x="38379" y="5843"/>
                    <a:pt x="38405" y="6266"/>
                    <a:pt x="38400" y="6690"/>
                  </a:cubicBezTo>
                  <a:moveTo>
                    <a:pt x="29078" y="3952"/>
                  </a:moveTo>
                  <a:cubicBezTo>
                    <a:pt x="29267" y="3369"/>
                    <a:pt x="29516" y="2826"/>
                    <a:pt x="29820" y="2340"/>
                  </a:cubicBezTo>
                  <a:moveTo>
                    <a:pt x="22141" y="4720"/>
                  </a:moveTo>
                  <a:cubicBezTo>
                    <a:pt x="22218" y="4238"/>
                    <a:pt x="22339" y="3771"/>
                    <a:pt x="22500" y="3330"/>
                  </a:cubicBezTo>
                  <a:moveTo>
                    <a:pt x="14000" y="5192"/>
                  </a:moveTo>
                  <a:cubicBezTo>
                    <a:pt x="14472" y="5568"/>
                    <a:pt x="14908" y="6021"/>
                    <a:pt x="15300" y="6540"/>
                  </a:cubicBezTo>
                  <a:moveTo>
                    <a:pt x="4127" y="15789"/>
                  </a:moveTo>
                  <a:cubicBezTo>
                    <a:pt x="4024" y="15325"/>
                    <a:pt x="3948" y="14851"/>
                    <a:pt x="3900" y="14370"/>
                  </a:cubicBezTo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 w="9525" cap="flat" cmpd="sng">
              <a:solidFill>
                <a:srgbClr val="4A7EBB"/>
              </a:solidFill>
              <a:prstDash val="dash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/>
            <a:lstStyle/>
            <a:p>
              <a:endParaRPr lang="en-CH" sz="1266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31E107-BE94-E95D-D340-735EA207C3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97929" y="4494441"/>
              <a:ext cx="0" cy="168567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A5E0270-206D-369F-398B-621EFB907B1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49756" y="4496674"/>
              <a:ext cx="0" cy="168455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21421DD-7E24-CC05-E6D2-26C50B4B4B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02699" y="4497790"/>
              <a:ext cx="0" cy="168455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89D9C17-7B21-9AED-98C1-9CE8841AB7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854526" y="4486627"/>
              <a:ext cx="0" cy="168455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903F6A4-F84E-2AEA-DC21-38E8A9908E9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07470" y="4487743"/>
              <a:ext cx="0" cy="168567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9D146EA-68ED-F3DF-C4CC-6CD7A9A6A87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59298" y="4502256"/>
              <a:ext cx="0" cy="168455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DCE1A5A-ECDF-FC70-DD9B-53DB087476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48334" y="4521233"/>
              <a:ext cx="0" cy="168567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793C978B-F4CB-A8C8-CB0F-6F61F427DA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8760" y="6265203"/>
              <a:ext cx="436403" cy="351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r>
                <a:rPr lang="el-GR" altLang="en-CH" sz="1687">
                  <a:solidFill>
                    <a:srgbClr val="FF0000"/>
                  </a:solidFill>
                </a:rPr>
                <a:t>Δ</a:t>
              </a:r>
              <a:r>
                <a:rPr lang="en-US" altLang="en-CH" sz="1687">
                  <a:solidFill>
                    <a:srgbClr val="FF0000"/>
                  </a:solidFill>
                </a:rPr>
                <a:t>z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1FE8B1B-A21C-CFD9-6B18-C41E157C6D8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98097" y="6316307"/>
              <a:ext cx="399663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" name="Left Brace 21">
            <a:extLst>
              <a:ext uri="{FF2B5EF4-FFF2-40B4-BE49-F238E27FC236}">
                <a16:creationId xmlns:a16="http://schemas.microsoft.com/office/drawing/2014/main" id="{A08F0BE0-CBF8-7FAC-2053-57F954840B60}"/>
              </a:ext>
            </a:extLst>
          </p:cNvPr>
          <p:cNvSpPr/>
          <p:nvPr/>
        </p:nvSpPr>
        <p:spPr>
          <a:xfrm rot="16200000">
            <a:off x="5149311" y="4506132"/>
            <a:ext cx="371960" cy="14800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A690E08-0843-A971-C9D6-BBB0E3A75CFA}"/>
              </a:ext>
            </a:extLst>
          </p:cNvPr>
          <p:cNvSpPr/>
          <p:nvPr/>
        </p:nvSpPr>
        <p:spPr>
          <a:xfrm rot="16200000">
            <a:off x="7455977" y="4488052"/>
            <a:ext cx="371960" cy="14800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87A5F53-8E4A-634D-F2D2-6CF5FDDA8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307" y="2800673"/>
            <a:ext cx="7772400" cy="13307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9980245-F928-69BE-E27E-199B40918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283" y="3854558"/>
            <a:ext cx="7772400" cy="13307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DDE23E4-E794-30FA-9B71-11809D6AB525}"/>
              </a:ext>
            </a:extLst>
          </p:cNvPr>
          <p:cNvSpPr txBox="1"/>
          <p:nvPr/>
        </p:nvSpPr>
        <p:spPr>
          <a:xfrm>
            <a:off x="4633993" y="5517397"/>
            <a:ext cx="1277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Free space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2D644D-970C-CAF0-3084-716DCF2C9654}"/>
              </a:ext>
            </a:extLst>
          </p:cNvPr>
          <p:cNvSpPr txBox="1"/>
          <p:nvPr/>
        </p:nvSpPr>
        <p:spPr>
          <a:xfrm>
            <a:off x="7018149" y="5499315"/>
            <a:ext cx="1493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Thin phase </a:t>
            </a:r>
          </a:p>
          <a:p>
            <a:pPr algn="ctr"/>
            <a:r>
              <a:rPr lang="en-CH" dirty="0"/>
              <a:t>transparency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FC97F7-B470-6EA8-EEC1-7604174D8D37}"/>
              </a:ext>
            </a:extLst>
          </p:cNvPr>
          <p:cNvSpPr/>
          <p:nvPr/>
        </p:nvSpPr>
        <p:spPr>
          <a:xfrm>
            <a:off x="5594888" y="1906291"/>
            <a:ext cx="2386739" cy="7439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7869E9-3000-48C3-681D-B95EDD874BA4}"/>
              </a:ext>
            </a:extLst>
          </p:cNvPr>
          <p:cNvSpPr txBox="1"/>
          <p:nvPr/>
        </p:nvSpPr>
        <p:spPr>
          <a:xfrm>
            <a:off x="3843579" y="573437"/>
            <a:ext cx="4873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200" dirty="0">
                <a:solidFill>
                  <a:srgbClr val="0070C0"/>
                </a:solidFill>
              </a:rPr>
              <a:t>Beam Propagation Method</a:t>
            </a:r>
          </a:p>
        </p:txBody>
      </p:sp>
    </p:spTree>
    <p:extLst>
      <p:ext uri="{BB962C8B-B14F-4D97-AF65-F5344CB8AC3E}">
        <p14:creationId xmlns:p14="http://schemas.microsoft.com/office/powerpoint/2010/main" val="2800509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2209" name="Object 1">
            <a:extLst>
              <a:ext uri="{FF2B5EF4-FFF2-40B4-BE49-F238E27FC236}">
                <a16:creationId xmlns:a16="http://schemas.microsoft.com/office/drawing/2014/main" id="{8F1D7F10-B6A1-A428-BF29-5E57098432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832875"/>
              </p:ext>
            </p:extLst>
          </p:nvPr>
        </p:nvGraphicFramePr>
        <p:xfrm>
          <a:off x="1800393" y="801703"/>
          <a:ext cx="8860482" cy="5899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902200" imgH="3263900" progId="Equation.DSMT4">
                  <p:embed/>
                </p:oleObj>
              </mc:Choice>
              <mc:Fallback>
                <p:oleObj name="Equation" r:id="rId2" imgW="4902200" imgH="3263900" progId="Equation.DSMT4">
                  <p:embed/>
                  <p:pic>
                    <p:nvPicPr>
                      <p:cNvPr id="222209" name="Object 1">
                        <a:extLst>
                          <a:ext uri="{FF2B5EF4-FFF2-40B4-BE49-F238E27FC236}">
                            <a16:creationId xmlns:a16="http://schemas.microsoft.com/office/drawing/2014/main" id="{8F1D7F10-B6A1-A428-BF29-5E57098432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0393" y="801703"/>
                        <a:ext cx="8860482" cy="5899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10" name="TextBox 3">
            <a:extLst>
              <a:ext uri="{FF2B5EF4-FFF2-40B4-BE49-F238E27FC236}">
                <a16:creationId xmlns:a16="http://schemas.microsoft.com/office/drawing/2014/main" id="{6B117ADA-AFF3-0301-1644-6B21BFF14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6201" y="0"/>
            <a:ext cx="3062055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2800" dirty="0">
                <a:solidFill>
                  <a:srgbClr val="0000FF"/>
                </a:solidFill>
              </a:rPr>
              <a:t>BPM Pseudocode</a:t>
            </a:r>
          </a:p>
        </p:txBody>
      </p:sp>
      <p:graphicFrame>
        <p:nvGraphicFramePr>
          <p:cNvPr id="222212" name="Object 20">
            <a:extLst>
              <a:ext uri="{FF2B5EF4-FFF2-40B4-BE49-F238E27FC236}">
                <a16:creationId xmlns:a16="http://schemas.microsoft.com/office/drawing/2014/main" id="{A310B84A-00F1-D808-FC92-3C9A8F5CE2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44655" y="3466952"/>
          <a:ext cx="127248" cy="20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7000" imgH="203200" progId="Equation.DSMT4">
                  <p:embed/>
                </p:oleObj>
              </mc:Choice>
              <mc:Fallback>
                <p:oleObj name="Equation" r:id="rId4" imgW="127000" imgH="203200" progId="Equation.DSMT4">
                  <p:embed/>
                  <p:pic>
                    <p:nvPicPr>
                      <p:cNvPr id="222212" name="Object 20">
                        <a:extLst>
                          <a:ext uri="{FF2B5EF4-FFF2-40B4-BE49-F238E27FC236}">
                            <a16:creationId xmlns:a16="http://schemas.microsoft.com/office/drawing/2014/main" id="{A310B84A-00F1-D808-FC92-3C9A8F5CE2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4655" y="3466952"/>
                        <a:ext cx="127248" cy="20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9332267-64DA-F7FF-CC05-2080C355573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5887" y="5170289"/>
            <a:ext cx="815951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86170DD-E34B-989B-5A8B-E3F88BC54FE9}"/>
              </a:ext>
            </a:extLst>
          </p:cNvPr>
          <p:cNvSpPr/>
          <p:nvPr/>
        </p:nvSpPr>
        <p:spPr>
          <a:xfrm>
            <a:off x="1255363" y="4866468"/>
            <a:ext cx="7330698" cy="213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222211" name="Group 19">
            <a:extLst>
              <a:ext uri="{FF2B5EF4-FFF2-40B4-BE49-F238E27FC236}">
                <a16:creationId xmlns:a16="http://schemas.microsoft.com/office/drawing/2014/main" id="{1BE82D75-8048-7CC8-D7DB-03F587A0C467}"/>
              </a:ext>
            </a:extLst>
          </p:cNvPr>
          <p:cNvGrpSpPr>
            <a:grpSpLocks/>
          </p:cNvGrpSpPr>
          <p:nvPr/>
        </p:nvGrpSpPr>
        <p:grpSpPr bwMode="auto">
          <a:xfrm>
            <a:off x="4252662" y="4995136"/>
            <a:ext cx="1121792" cy="2130327"/>
            <a:chOff x="3151209" y="4486627"/>
            <a:chExt cx="1121959" cy="2130573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674DD821-240A-A8B5-E518-191D21B05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1209" y="4746734"/>
              <a:ext cx="1121959" cy="1125270"/>
            </a:xfrm>
            <a:custGeom>
              <a:avLst/>
              <a:gdLst>
                <a:gd name="T0" fmla="*/ 82210948 w 43200"/>
                <a:gd name="T1" fmla="*/ 462635172 h 43200"/>
                <a:gd name="T2" fmla="*/ 37838483 w 43200"/>
                <a:gd name="T3" fmla="*/ 448549657 h 43200"/>
                <a:gd name="T4" fmla="*/ 121363370 w 43200"/>
                <a:gd name="T5" fmla="*/ 616782211 h 43200"/>
                <a:gd name="T6" fmla="*/ 101953765 w 43200"/>
                <a:gd name="T7" fmla="*/ 623516275 h 43200"/>
                <a:gd name="T8" fmla="*/ 288658650 w 43200"/>
                <a:gd name="T9" fmla="*/ 690851364 h 43200"/>
                <a:gd name="T10" fmla="*/ 276956644 w 43200"/>
                <a:gd name="T11" fmla="*/ 660100001 h 43200"/>
                <a:gd name="T12" fmla="*/ 504985877 w 43200"/>
                <a:gd name="T13" fmla="*/ 614166635 h 43200"/>
                <a:gd name="T14" fmla="*/ 500308840 w 43200"/>
                <a:gd name="T15" fmla="*/ 647905408 h 43200"/>
                <a:gd name="T16" fmla="*/ 597865486 w 43200"/>
                <a:gd name="T17" fmla="*/ 405674266 h 43200"/>
                <a:gd name="T18" fmla="*/ 654815476 w 43200"/>
                <a:gd name="T19" fmla="*/ 531791349 h 43200"/>
                <a:gd name="T20" fmla="*/ 732209091 w 43200"/>
                <a:gd name="T21" fmla="*/ 271356881 h 43200"/>
                <a:gd name="T22" fmla="*/ 706843572 w 43200"/>
                <a:gd name="T23" fmla="*/ 318650624 h 43200"/>
                <a:gd name="T24" fmla="*/ 671352372 w 43200"/>
                <a:gd name="T25" fmla="*/ 95895614 h 43200"/>
                <a:gd name="T26" fmla="*/ 672683842 w 43200"/>
                <a:gd name="T27" fmla="*/ 118235036 h 43200"/>
                <a:gd name="T28" fmla="*/ 509382995 w 43200"/>
                <a:gd name="T29" fmla="*/ 69844858 h 43200"/>
                <a:gd name="T30" fmla="*/ 522380734 w 43200"/>
                <a:gd name="T31" fmla="*/ 41355574 h 43200"/>
                <a:gd name="T32" fmla="*/ 387861772 w 43200"/>
                <a:gd name="T33" fmla="*/ 83418115 h 43200"/>
                <a:gd name="T34" fmla="*/ 394150871 w 43200"/>
                <a:gd name="T35" fmla="*/ 58852559 h 43200"/>
                <a:gd name="T36" fmla="*/ 245249407 w 43200"/>
                <a:gd name="T37" fmla="*/ 91760194 h 43200"/>
                <a:gd name="T38" fmla="*/ 268022110 w 43200"/>
                <a:gd name="T39" fmla="*/ 115583489 h 43200"/>
                <a:gd name="T40" fmla="*/ 72295688 w 43200"/>
                <a:gd name="T41" fmla="*/ 279044897 h 43200"/>
                <a:gd name="T42" fmla="*/ 68319460 w 43200"/>
                <a:gd name="T43" fmla="*/ 253966406 h 432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3200" h="43200">
                  <a:moveTo>
                    <a:pt x="3900" y="14370"/>
                  </a:moveTo>
                  <a:cubicBezTo>
                    <a:pt x="3629" y="11657"/>
                    <a:pt x="4261" y="8921"/>
                    <a:pt x="5623" y="6907"/>
                  </a:cubicBezTo>
                  <a:cubicBezTo>
                    <a:pt x="7775" y="3726"/>
                    <a:pt x="11264" y="3017"/>
                    <a:pt x="14005" y="5202"/>
                  </a:cubicBezTo>
                  <a:cubicBezTo>
                    <a:pt x="15678" y="909"/>
                    <a:pt x="19914" y="22"/>
                    <a:pt x="22456" y="3432"/>
                  </a:cubicBezTo>
                  <a:cubicBezTo>
                    <a:pt x="23097" y="1683"/>
                    <a:pt x="24328" y="474"/>
                    <a:pt x="25749" y="200"/>
                  </a:cubicBezTo>
                  <a:cubicBezTo>
                    <a:pt x="27313" y="-102"/>
                    <a:pt x="28875" y="770"/>
                    <a:pt x="29833" y="2481"/>
                  </a:cubicBezTo>
                  <a:cubicBezTo>
                    <a:pt x="31215" y="267"/>
                    <a:pt x="33501" y="-460"/>
                    <a:pt x="35463" y="690"/>
                  </a:cubicBezTo>
                  <a:cubicBezTo>
                    <a:pt x="36958" y="1566"/>
                    <a:pt x="38030" y="3400"/>
                    <a:pt x="38318" y="5576"/>
                  </a:cubicBezTo>
                  <a:cubicBezTo>
                    <a:pt x="40046" y="6218"/>
                    <a:pt x="41422" y="7998"/>
                    <a:pt x="41982" y="10318"/>
                  </a:cubicBezTo>
                  <a:cubicBezTo>
                    <a:pt x="42389" y="12002"/>
                    <a:pt x="42331" y="13831"/>
                    <a:pt x="41818" y="15460"/>
                  </a:cubicBezTo>
                  <a:cubicBezTo>
                    <a:pt x="43079" y="17694"/>
                    <a:pt x="43520" y="20590"/>
                    <a:pt x="43016" y="23322"/>
                  </a:cubicBezTo>
                  <a:cubicBezTo>
                    <a:pt x="42346" y="26954"/>
                    <a:pt x="40128" y="29674"/>
                    <a:pt x="37404" y="30204"/>
                  </a:cubicBezTo>
                  <a:cubicBezTo>
                    <a:pt x="37391" y="32471"/>
                    <a:pt x="36658" y="34621"/>
                    <a:pt x="35395" y="36101"/>
                  </a:cubicBezTo>
                  <a:cubicBezTo>
                    <a:pt x="33476" y="38350"/>
                    <a:pt x="30704" y="38639"/>
                    <a:pt x="28555" y="36815"/>
                  </a:cubicBezTo>
                  <a:cubicBezTo>
                    <a:pt x="27860" y="39948"/>
                    <a:pt x="25999" y="42343"/>
                    <a:pt x="23667" y="43106"/>
                  </a:cubicBezTo>
                  <a:cubicBezTo>
                    <a:pt x="20919" y="44005"/>
                    <a:pt x="18051" y="42473"/>
                    <a:pt x="16480" y="39266"/>
                  </a:cubicBezTo>
                  <a:cubicBezTo>
                    <a:pt x="12772" y="42310"/>
                    <a:pt x="7956" y="40599"/>
                    <a:pt x="5804" y="35472"/>
                  </a:cubicBezTo>
                  <a:cubicBezTo>
                    <a:pt x="3690" y="35809"/>
                    <a:pt x="1705" y="34024"/>
                    <a:pt x="1110" y="31250"/>
                  </a:cubicBezTo>
                  <a:cubicBezTo>
                    <a:pt x="679" y="29243"/>
                    <a:pt x="1060" y="27077"/>
                    <a:pt x="2113" y="25551"/>
                  </a:cubicBezTo>
                  <a:cubicBezTo>
                    <a:pt x="619" y="24354"/>
                    <a:pt x="-213" y="22057"/>
                    <a:pt x="-5" y="19704"/>
                  </a:cubicBezTo>
                  <a:cubicBezTo>
                    <a:pt x="239" y="16949"/>
                    <a:pt x="1845" y="14791"/>
                    <a:pt x="3863" y="14507"/>
                  </a:cubicBezTo>
                  <a:cubicBezTo>
                    <a:pt x="3875" y="14461"/>
                    <a:pt x="3888" y="14416"/>
                    <a:pt x="3900" y="14370"/>
                  </a:cubicBezTo>
                  <a:close/>
                </a:path>
                <a:path w="43200" h="43200" fill="none">
                  <a:moveTo>
                    <a:pt x="4693" y="26177"/>
                  </a:moveTo>
                  <a:cubicBezTo>
                    <a:pt x="3809" y="26271"/>
                    <a:pt x="2925" y="25993"/>
                    <a:pt x="2160" y="25380"/>
                  </a:cubicBezTo>
                  <a:moveTo>
                    <a:pt x="6928" y="34899"/>
                  </a:moveTo>
                  <a:cubicBezTo>
                    <a:pt x="6573" y="35092"/>
                    <a:pt x="6200" y="35220"/>
                    <a:pt x="5820" y="35280"/>
                  </a:cubicBezTo>
                  <a:moveTo>
                    <a:pt x="16478" y="39090"/>
                  </a:moveTo>
                  <a:cubicBezTo>
                    <a:pt x="16211" y="38544"/>
                    <a:pt x="15987" y="37961"/>
                    <a:pt x="15810" y="37350"/>
                  </a:cubicBezTo>
                  <a:moveTo>
                    <a:pt x="28827" y="34751"/>
                  </a:moveTo>
                  <a:cubicBezTo>
                    <a:pt x="28788" y="35398"/>
                    <a:pt x="28698" y="36038"/>
                    <a:pt x="28560" y="36660"/>
                  </a:cubicBezTo>
                  <a:moveTo>
                    <a:pt x="34129" y="22954"/>
                  </a:moveTo>
                  <a:cubicBezTo>
                    <a:pt x="36133" y="24282"/>
                    <a:pt x="37398" y="27058"/>
                    <a:pt x="37380" y="30090"/>
                  </a:cubicBezTo>
                  <a:moveTo>
                    <a:pt x="41798" y="15354"/>
                  </a:move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cubicBezTo>
                    <a:pt x="38379" y="5843"/>
                    <a:pt x="38405" y="6266"/>
                    <a:pt x="38400" y="6690"/>
                  </a:cubicBezTo>
                  <a:moveTo>
                    <a:pt x="29078" y="3952"/>
                  </a:moveTo>
                  <a:cubicBezTo>
                    <a:pt x="29267" y="3369"/>
                    <a:pt x="29516" y="2826"/>
                    <a:pt x="29820" y="2340"/>
                  </a:cubicBezTo>
                  <a:moveTo>
                    <a:pt x="22141" y="4720"/>
                  </a:moveTo>
                  <a:cubicBezTo>
                    <a:pt x="22218" y="4238"/>
                    <a:pt x="22339" y="3771"/>
                    <a:pt x="22500" y="3330"/>
                  </a:cubicBezTo>
                  <a:moveTo>
                    <a:pt x="14000" y="5192"/>
                  </a:moveTo>
                  <a:cubicBezTo>
                    <a:pt x="14472" y="5568"/>
                    <a:pt x="14908" y="6021"/>
                    <a:pt x="15300" y="6540"/>
                  </a:cubicBezTo>
                  <a:moveTo>
                    <a:pt x="4127" y="15789"/>
                  </a:moveTo>
                  <a:cubicBezTo>
                    <a:pt x="4024" y="15325"/>
                    <a:pt x="3948" y="14851"/>
                    <a:pt x="3900" y="14370"/>
                  </a:cubicBezTo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 cap="flat" cmpd="sng">
              <a:solidFill>
                <a:srgbClr val="4A7EBB"/>
              </a:solidFill>
              <a:prstDash val="dash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/>
            <a:lstStyle/>
            <a:p>
              <a:endParaRPr lang="en-CH" sz="1266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819126D-A0B8-E6E0-37F3-A24AF19C228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97929" y="4494441"/>
              <a:ext cx="0" cy="168567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CDF19C-63B8-5BD5-DF4E-FB8392AF8CC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49756" y="4496674"/>
              <a:ext cx="0" cy="168455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C24845B-A97E-3183-8D0B-738D18BB45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02699" y="4497790"/>
              <a:ext cx="0" cy="168455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385B443-D263-96F8-0267-3C95A2DFFF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854526" y="4486627"/>
              <a:ext cx="0" cy="168455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7B8254-07F7-B0AC-1133-D591BB96ABB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07470" y="4487743"/>
              <a:ext cx="0" cy="168567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F0E0DF9-9D20-2A1C-CEEC-64473BAAE6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59298" y="4502256"/>
              <a:ext cx="0" cy="168455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F29FB0-A66C-D6DE-41CB-5B78F87CD1C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48334" y="4521233"/>
              <a:ext cx="0" cy="168567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2223" name="TextBox 15">
              <a:extLst>
                <a:ext uri="{FF2B5EF4-FFF2-40B4-BE49-F238E27FC236}">
                  <a16:creationId xmlns:a16="http://schemas.microsoft.com/office/drawing/2014/main" id="{3939B55E-8775-DA8E-DB64-3F5665CFD9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8760" y="6265203"/>
              <a:ext cx="436403" cy="351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r>
                <a:rPr lang="el-GR" altLang="en-CH" sz="1687">
                  <a:solidFill>
                    <a:srgbClr val="FF0000"/>
                  </a:solidFill>
                </a:rPr>
                <a:t>Δ</a:t>
              </a:r>
              <a:r>
                <a:rPr lang="en-US" altLang="en-CH" sz="1687">
                  <a:solidFill>
                    <a:srgbClr val="FF0000"/>
                  </a:solidFill>
                </a:rPr>
                <a:t>z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19EBE0C-1406-9561-B3C1-2E0391033A5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98097" y="6316307"/>
              <a:ext cx="399663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4C6BA7-3136-AA58-A224-4264D8829E55}"/>
              </a:ext>
            </a:extLst>
          </p:cNvPr>
          <p:cNvGrpSpPr/>
          <p:nvPr/>
        </p:nvGrpSpPr>
        <p:grpSpPr>
          <a:xfrm>
            <a:off x="5920352" y="5933444"/>
            <a:ext cx="588935" cy="699830"/>
            <a:chOff x="9438468" y="4972549"/>
            <a:chExt cx="588935" cy="699830"/>
          </a:xfrm>
        </p:grpSpPr>
        <p:sp>
          <p:nvSpPr>
            <p:cNvPr id="222214" name="TextBox 23">
              <a:extLst>
                <a:ext uri="{FF2B5EF4-FFF2-40B4-BE49-F238E27FC236}">
                  <a16:creationId xmlns:a16="http://schemas.microsoft.com/office/drawing/2014/main" id="{622A7ADD-1A55-DE61-008B-A6BB442CF6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12590" y="4972549"/>
              <a:ext cx="391452" cy="59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9" tIns="45719" rIns="91439" bIns="45719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r>
                <a:rPr lang="en-US" altLang="en-CH" sz="3234" dirty="0"/>
                <a:t>z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1B7FE033-3316-2503-72A9-81D6D0339A4D}"/>
                </a:ext>
              </a:extLst>
            </p:cNvPr>
            <p:cNvCxnSpPr/>
            <p:nvPr/>
          </p:nvCxnSpPr>
          <p:spPr>
            <a:xfrm>
              <a:off x="9438468" y="5672379"/>
              <a:ext cx="5889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5541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520720-6C5D-C9B9-FE69-C3931A5C4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565" y="0"/>
            <a:ext cx="7670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28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3412B-30DD-FE29-DCE8-A1C2F6628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635000"/>
            <a:ext cx="7772400" cy="398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64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DA562-0374-A549-39FA-AEC9B129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8665"/>
            <a:ext cx="10515600" cy="683155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Propagation profile for 1mm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C0EC40-2737-B304-9F31-7B4F39F1C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696" y="2411941"/>
            <a:ext cx="532447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BA1D25-D76D-29D6-6C57-B63E476C1039}"/>
              </a:ext>
            </a:extLst>
          </p:cNvPr>
          <p:cNvSpPr txBox="1"/>
          <p:nvPr/>
        </p:nvSpPr>
        <p:spPr>
          <a:xfrm>
            <a:off x="821267" y="741918"/>
            <a:ext cx="7930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effectLst/>
                <a:latin typeface="Google Sans"/>
              </a:rPr>
              <a:t>Plane wave input with </a:t>
            </a:r>
            <a:r>
              <a:rPr lang="el-GR" b="0" i="0" dirty="0">
                <a:effectLst/>
                <a:latin typeface="Google Sans"/>
              </a:rPr>
              <a:t>λ</a:t>
            </a:r>
            <a:r>
              <a:rPr lang="en-US" b="0" i="0" dirty="0">
                <a:effectLst/>
                <a:latin typeface="Google Sans"/>
              </a:rPr>
              <a:t>=532 nm cropped by 96 µm by 96 µm rectangular aperture.</a:t>
            </a:r>
          </a:p>
          <a:p>
            <a:r>
              <a:rPr lang="el-GR" b="0" i="0" dirty="0">
                <a:effectLst/>
                <a:latin typeface="Google Sans"/>
              </a:rPr>
              <a:t>Λ</a:t>
            </a:r>
            <a:r>
              <a:rPr lang="en-US" b="0" i="0" dirty="0">
                <a:effectLst/>
                <a:latin typeface="Google Sans"/>
              </a:rPr>
              <a:t>=12 µm.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62E1EF-5196-6B9C-9223-5625F450654E}"/>
                  </a:ext>
                </a:extLst>
              </p:cNvPr>
              <p:cNvSpPr txBox="1"/>
              <p:nvPr/>
            </p:nvSpPr>
            <p:spPr>
              <a:xfrm>
                <a:off x="821267" y="347133"/>
                <a:ext cx="1783693" cy="384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𝛬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62E1EF-5196-6B9C-9223-5625F4506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267" y="347133"/>
                <a:ext cx="1783693" cy="384657"/>
              </a:xfrm>
              <a:prstGeom prst="rect">
                <a:avLst/>
              </a:prstGeom>
              <a:blipFill>
                <a:blip r:embed="rId3"/>
                <a:stretch>
                  <a:fillRect l="-2397" t="-6349" r="-3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0148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>
            <a:extLst>
              <a:ext uri="{FF2B5EF4-FFF2-40B4-BE49-F238E27FC236}">
                <a16:creationId xmlns:a16="http://schemas.microsoft.com/office/drawing/2014/main" id="{1C25A591-FF1A-9691-60A6-5D3F8C74D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985" y="845199"/>
            <a:ext cx="3001597" cy="24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B08F3D4-5626-5602-89F0-D0A01014F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643" y="4106663"/>
            <a:ext cx="3128780" cy="255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5255A357-7630-E3A1-0782-ECF46AC90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716" y="4147448"/>
            <a:ext cx="3089069" cy="239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97090F44-E083-DD4E-8836-479A2010A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" y="4139253"/>
            <a:ext cx="3143957" cy="242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CC3A181A-1BDD-6ABD-B00E-CB825E59A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632" y="852763"/>
            <a:ext cx="3174403" cy="24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3470C2-E5C7-9F20-ACB7-BC8968372148}"/>
              </a:ext>
            </a:extLst>
          </p:cNvPr>
          <p:cNvSpPr txBox="1"/>
          <p:nvPr/>
        </p:nvSpPr>
        <p:spPr>
          <a:xfrm>
            <a:off x="6036755" y="479284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Amplitude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BA5B1-AEC1-D975-1856-C5E49A7B7BB0}"/>
              </a:ext>
            </a:extLst>
          </p:cNvPr>
          <p:cNvSpPr txBox="1"/>
          <p:nvPr/>
        </p:nvSpPr>
        <p:spPr>
          <a:xfrm>
            <a:off x="8947904" y="488315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Phase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5A8673-9F25-83A3-96D8-7BBA7E82C950}"/>
              </a:ext>
            </a:extLst>
          </p:cNvPr>
          <p:cNvSpPr txBox="1"/>
          <p:nvPr/>
        </p:nvSpPr>
        <p:spPr>
          <a:xfrm>
            <a:off x="6042014" y="159119"/>
            <a:ext cx="6090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Propagation z=10 µm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AD0330-A0C7-969E-5770-4C2153F736F5}"/>
              </a:ext>
            </a:extLst>
          </p:cNvPr>
          <p:cNvSpPr txBox="1"/>
          <p:nvPr/>
        </p:nvSpPr>
        <p:spPr>
          <a:xfrm>
            <a:off x="8287710" y="3351240"/>
            <a:ext cx="21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effectLst/>
                <a:latin typeface="Google Sans"/>
              </a:rPr>
              <a:t>Propagation z=1 mm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860CA5-7A77-4F7C-7797-36C863647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395" y="4111723"/>
            <a:ext cx="3128781" cy="25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3B2F3E12-20BC-38C6-67A8-A922C946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88" y="868192"/>
            <a:ext cx="3174402" cy="24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445C8-E3E6-1AA2-A5E0-3CCA9B1D66E4}"/>
              </a:ext>
            </a:extLst>
          </p:cNvPr>
          <p:cNvSpPr txBox="1"/>
          <p:nvPr/>
        </p:nvSpPr>
        <p:spPr>
          <a:xfrm>
            <a:off x="106796" y="3749165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Amplitude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13C699-07E7-2F44-9310-18480B4A5D95}"/>
              </a:ext>
            </a:extLst>
          </p:cNvPr>
          <p:cNvSpPr txBox="1"/>
          <p:nvPr/>
        </p:nvSpPr>
        <p:spPr>
          <a:xfrm>
            <a:off x="3017945" y="3758196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Phase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162FED-E558-C9E4-103D-C0ADACC8802D}"/>
              </a:ext>
            </a:extLst>
          </p:cNvPr>
          <p:cNvSpPr txBox="1"/>
          <p:nvPr/>
        </p:nvSpPr>
        <p:spPr>
          <a:xfrm>
            <a:off x="112055" y="3429000"/>
            <a:ext cx="6090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Propagation z=50 µm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8AE4D9-5140-6C18-8697-5E38F459351A}"/>
              </a:ext>
            </a:extLst>
          </p:cNvPr>
          <p:cNvSpPr txBox="1"/>
          <p:nvPr/>
        </p:nvSpPr>
        <p:spPr>
          <a:xfrm>
            <a:off x="6081050" y="3625624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Amplitude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B411FE-D07E-E2EB-6347-E3553FCAA7DF}"/>
              </a:ext>
            </a:extLst>
          </p:cNvPr>
          <p:cNvSpPr txBox="1"/>
          <p:nvPr/>
        </p:nvSpPr>
        <p:spPr>
          <a:xfrm>
            <a:off x="8992199" y="3634655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Phase</a:t>
            </a:r>
            <a:endParaRPr lang="en-US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4C953E04-3134-9194-507B-A9EC2EFA8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" y="879038"/>
            <a:ext cx="3007260" cy="248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3DD9A73-84BE-18D2-7543-E4F124410B5F}"/>
              </a:ext>
            </a:extLst>
          </p:cNvPr>
          <p:cNvSpPr txBox="1"/>
          <p:nvPr/>
        </p:nvSpPr>
        <p:spPr>
          <a:xfrm>
            <a:off x="-129525" y="478940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Amplitude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402C2B-7226-64B8-88D8-84684572F5AB}"/>
              </a:ext>
            </a:extLst>
          </p:cNvPr>
          <p:cNvSpPr txBox="1"/>
          <p:nvPr/>
        </p:nvSpPr>
        <p:spPr>
          <a:xfrm>
            <a:off x="2781624" y="487971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Phase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824F09-D9CB-4980-3CBA-41EE341D4865}"/>
              </a:ext>
            </a:extLst>
          </p:cNvPr>
          <p:cNvSpPr txBox="1"/>
          <p:nvPr/>
        </p:nvSpPr>
        <p:spPr>
          <a:xfrm>
            <a:off x="-124266" y="158775"/>
            <a:ext cx="6090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Propagation z=0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1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21E955-F064-7DB8-B8C6-BCFFC7ADC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702" y="954839"/>
            <a:ext cx="7772400" cy="2090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E477A4-23B5-37AD-D144-AD27EB690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199" y="3823562"/>
            <a:ext cx="7772400" cy="1330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04F104-9ED2-8A2C-BC8B-686C05A86561}"/>
              </a:ext>
            </a:extLst>
          </p:cNvPr>
          <p:cNvSpPr txBox="1"/>
          <p:nvPr/>
        </p:nvSpPr>
        <p:spPr>
          <a:xfrm>
            <a:off x="5377913" y="5377912"/>
            <a:ext cx="1277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Free space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C4116E-5FBF-E9CB-5CA5-D8552DA19C46}"/>
              </a:ext>
            </a:extLst>
          </p:cNvPr>
          <p:cNvSpPr txBox="1"/>
          <p:nvPr/>
        </p:nvSpPr>
        <p:spPr>
          <a:xfrm>
            <a:off x="7963547" y="5204846"/>
            <a:ext cx="1493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Thin phase </a:t>
            </a:r>
          </a:p>
          <a:p>
            <a:pPr algn="ctr"/>
            <a:r>
              <a:rPr lang="en-CH" dirty="0"/>
              <a:t>transparency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E78E34FC-6E10-7558-A71D-A67EFEF5710F}"/>
              </a:ext>
            </a:extLst>
          </p:cNvPr>
          <p:cNvSpPr/>
          <p:nvPr/>
        </p:nvSpPr>
        <p:spPr>
          <a:xfrm rot="16200000">
            <a:off x="5955224" y="4506132"/>
            <a:ext cx="371960" cy="14800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A7C34312-BBC9-7571-8C99-A82EEED4285B}"/>
              </a:ext>
            </a:extLst>
          </p:cNvPr>
          <p:cNvSpPr/>
          <p:nvPr/>
        </p:nvSpPr>
        <p:spPr>
          <a:xfrm rot="16200000">
            <a:off x="8463367" y="4317571"/>
            <a:ext cx="371960" cy="14800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AEE931-9658-98D5-91CA-96F20DD345B2}"/>
              </a:ext>
            </a:extLst>
          </p:cNvPr>
          <p:cNvCxnSpPr>
            <a:cxnSpLocks/>
          </p:cNvCxnSpPr>
          <p:nvPr/>
        </p:nvCxnSpPr>
        <p:spPr>
          <a:xfrm flipV="1">
            <a:off x="5300421" y="3921071"/>
            <a:ext cx="1332855" cy="11313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D51BCD-44F0-F995-B426-C81ECE432BCE}"/>
                  </a:ext>
                </a:extLst>
              </p:cNvPr>
              <p:cNvSpPr txBox="1"/>
              <p:nvPr/>
            </p:nvSpPr>
            <p:spPr>
              <a:xfrm>
                <a:off x="6462794" y="3533614"/>
                <a:ext cx="5341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H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CH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D51BCD-44F0-F995-B426-C81ECE432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794" y="3533614"/>
                <a:ext cx="53412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1D3C60ED-A45C-92D5-4665-72B889F7002A}"/>
              </a:ext>
            </a:extLst>
          </p:cNvPr>
          <p:cNvSpPr/>
          <p:nvPr/>
        </p:nvSpPr>
        <p:spPr>
          <a:xfrm>
            <a:off x="1472338" y="2061275"/>
            <a:ext cx="170481" cy="26347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A74880-EFC9-4A44-B7CB-A8F4F67E13B9}"/>
              </a:ext>
            </a:extLst>
          </p:cNvPr>
          <p:cNvCxnSpPr/>
          <p:nvPr/>
        </p:nvCxnSpPr>
        <p:spPr>
          <a:xfrm>
            <a:off x="480447" y="3347634"/>
            <a:ext cx="85240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B4B6BEE-89B4-39E3-8A4F-0BF85C3E10C4}"/>
              </a:ext>
            </a:extLst>
          </p:cNvPr>
          <p:cNvCxnSpPr/>
          <p:nvPr/>
        </p:nvCxnSpPr>
        <p:spPr>
          <a:xfrm>
            <a:off x="1764223" y="3329552"/>
            <a:ext cx="85240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1DE7DE9-E4D7-F5B8-DBFB-343FB801E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513" y="2968318"/>
            <a:ext cx="1212564" cy="239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706BF8-9672-ED76-E0FF-46B5DE053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316" y="2997960"/>
            <a:ext cx="892278" cy="276181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5F99010-A5C9-39A8-1533-7A503A4D0A3B}"/>
              </a:ext>
            </a:extLst>
          </p:cNvPr>
          <p:cNvCxnSpPr/>
          <p:nvPr/>
        </p:nvCxnSpPr>
        <p:spPr>
          <a:xfrm>
            <a:off x="1437967" y="4866967"/>
            <a:ext cx="22122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72752558-5A6F-A435-336F-0C8CFBDB1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4115" y="4923503"/>
            <a:ext cx="368709" cy="3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04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110622-B9FF-024A-A15C-AEB7B2BCB0EC}"/>
              </a:ext>
            </a:extLst>
          </p:cNvPr>
          <p:cNvSpPr txBox="1"/>
          <p:nvPr/>
        </p:nvSpPr>
        <p:spPr>
          <a:xfrm>
            <a:off x="4708123" y="420220"/>
            <a:ext cx="190629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70C0"/>
                </a:solidFill>
              </a:rPr>
              <a:t>Near field</a:t>
            </a:r>
            <a:endParaRPr lang="x-none" sz="3200" dirty="0">
              <a:solidFill>
                <a:srgbClr val="0070C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57425" y="1570860"/>
            <a:ext cx="3895733" cy="2896366"/>
            <a:chOff x="733424" y="1570860"/>
            <a:chExt cx="3895733" cy="28963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3" b="15389"/>
            <a:stretch/>
          </p:blipFill>
          <p:spPr>
            <a:xfrm>
              <a:off x="733424" y="1570860"/>
              <a:ext cx="3895733" cy="2896366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1700784" y="1895094"/>
              <a:ext cx="0" cy="737616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700784" y="3666744"/>
              <a:ext cx="0" cy="737616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6743700" y="1570860"/>
            <a:ext cx="3886205" cy="2905890"/>
            <a:chOff x="5219699" y="1570860"/>
            <a:chExt cx="3886205" cy="290589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3" b="15111"/>
            <a:stretch/>
          </p:blipFill>
          <p:spPr>
            <a:xfrm>
              <a:off x="5219699" y="1570860"/>
              <a:ext cx="3886205" cy="2905890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6206109" y="1895094"/>
              <a:ext cx="1252" cy="1225296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207361" y="3171825"/>
              <a:ext cx="0" cy="1232535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564BF4-88D4-0DFB-06CE-7FD319CD5239}"/>
              </a:ext>
            </a:extLst>
          </p:cNvPr>
          <p:cNvCxnSpPr/>
          <p:nvPr/>
        </p:nvCxnSpPr>
        <p:spPr>
          <a:xfrm flipV="1">
            <a:off x="1770927" y="2986268"/>
            <a:ext cx="0" cy="18172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07FF7F8-1DEE-5A57-F833-DA426D6A7721}"/>
              </a:ext>
            </a:extLst>
          </p:cNvPr>
          <p:cNvCxnSpPr>
            <a:cxnSpLocks/>
          </p:cNvCxnSpPr>
          <p:nvPr/>
        </p:nvCxnSpPr>
        <p:spPr>
          <a:xfrm>
            <a:off x="1749706" y="4793848"/>
            <a:ext cx="208151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5A22653-6431-D1C2-1032-12D6FD302EC9}"/>
              </a:ext>
            </a:extLst>
          </p:cNvPr>
          <p:cNvSpPr txBox="1"/>
          <p:nvPr/>
        </p:nvSpPr>
        <p:spPr>
          <a:xfrm>
            <a:off x="1134319" y="2731625"/>
            <a:ext cx="365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200" dirty="0"/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177817-8585-0126-CB64-24592272D299}"/>
              </a:ext>
            </a:extLst>
          </p:cNvPr>
          <p:cNvSpPr txBox="1"/>
          <p:nvPr/>
        </p:nvSpPr>
        <p:spPr>
          <a:xfrm>
            <a:off x="3891023" y="4516056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2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597552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1E331FE-C334-495E-82AA-54B8FF5E3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2308225"/>
            <a:ext cx="56578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FB3B76-F20A-02B5-C38E-E28F531EA8E3}"/>
              </a:ext>
            </a:extLst>
          </p:cNvPr>
          <p:cNvSpPr txBox="1"/>
          <p:nvPr/>
        </p:nvSpPr>
        <p:spPr>
          <a:xfrm>
            <a:off x="821267" y="741918"/>
            <a:ext cx="7930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effectLst/>
                <a:latin typeface="Google Sans"/>
              </a:rPr>
              <a:t>Plane wave input with </a:t>
            </a:r>
            <a:r>
              <a:rPr lang="el-GR" b="0" i="0" dirty="0">
                <a:effectLst/>
                <a:latin typeface="Google Sans"/>
              </a:rPr>
              <a:t>λ</a:t>
            </a:r>
            <a:r>
              <a:rPr lang="en-US" b="0" i="0" dirty="0">
                <a:effectLst/>
                <a:latin typeface="Google Sans"/>
              </a:rPr>
              <a:t>=532 nm cropped by 96 µm by 96 µm rectangular aperture.</a:t>
            </a:r>
          </a:p>
          <a:p>
            <a:r>
              <a:rPr lang="el-GR" b="0" i="0" dirty="0">
                <a:effectLst/>
                <a:latin typeface="Google Sans"/>
              </a:rPr>
              <a:t>Λ</a:t>
            </a:r>
            <a:r>
              <a:rPr lang="en-US" b="0" i="0" dirty="0">
                <a:effectLst/>
                <a:latin typeface="Google Sans"/>
              </a:rPr>
              <a:t>=12 µm.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0B130B-F305-1E44-2CA4-20103FE62738}"/>
                  </a:ext>
                </a:extLst>
              </p:cNvPr>
              <p:cNvSpPr txBox="1"/>
              <p:nvPr/>
            </p:nvSpPr>
            <p:spPr>
              <a:xfrm>
                <a:off x="4997027" y="1938893"/>
                <a:ext cx="4268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0B130B-F305-1E44-2CA4-20103FE62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027" y="1938893"/>
                <a:ext cx="426848" cy="369332"/>
              </a:xfrm>
              <a:prstGeom prst="rect">
                <a:avLst/>
              </a:prstGeom>
              <a:blipFill>
                <a:blip r:embed="rId3"/>
                <a:stretch>
                  <a:fillRect l="-18571" r="-8571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860FA0-6F20-7D09-005B-0AF2131C0E70}"/>
              </a:ext>
            </a:extLst>
          </p:cNvPr>
          <p:cNvCxnSpPr/>
          <p:nvPr/>
        </p:nvCxnSpPr>
        <p:spPr>
          <a:xfrm>
            <a:off x="1107440" y="2133600"/>
            <a:ext cx="37592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8520989-58B9-8582-61C1-F8D78E57D622}"/>
              </a:ext>
            </a:extLst>
          </p:cNvPr>
          <p:cNvSpPr txBox="1"/>
          <p:nvPr/>
        </p:nvSpPr>
        <p:spPr>
          <a:xfrm>
            <a:off x="965200" y="169503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Google Sans"/>
              </a:rPr>
              <a:t>Thickness ≈</a:t>
            </a:r>
            <a:r>
              <a:rPr lang="el-GR" b="0" i="0" dirty="0">
                <a:effectLst/>
                <a:latin typeface="Google Sans"/>
              </a:rPr>
              <a:t>λ/</a:t>
            </a:r>
            <a:r>
              <a:rPr lang="en-US" b="0" i="0" dirty="0">
                <a:effectLst/>
                <a:latin typeface="Google Sans"/>
              </a:rPr>
              <a:t>∆𝑛</a:t>
            </a:r>
          </a:p>
          <a:p>
            <a:endParaRPr 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1CBBB56-52A3-D7B7-E859-52A637EE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129" y="2353371"/>
            <a:ext cx="54006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F9B21A4-2241-A97D-9584-D9C8437AF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200" y="1608665"/>
            <a:ext cx="4292600" cy="683155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Propagation profile for 1mm</a:t>
            </a:r>
          </a:p>
        </p:txBody>
      </p:sp>
    </p:spTree>
    <p:extLst>
      <p:ext uri="{BB962C8B-B14F-4D97-AF65-F5344CB8AC3E}">
        <p14:creationId xmlns:p14="http://schemas.microsoft.com/office/powerpoint/2010/main" val="522790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">
            <a:extLst>
              <a:ext uri="{FF2B5EF4-FFF2-40B4-BE49-F238E27FC236}">
                <a16:creationId xmlns:a16="http://schemas.microsoft.com/office/drawing/2014/main" id="{B9779A27-A83B-DB8B-3227-A298682234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2635" y="2125266"/>
            <a:ext cx="7724180" cy="1303734"/>
          </a:xfrm>
        </p:spPr>
        <p:txBody>
          <a:bodyPr vert="horz" lIns="91440" tIns="45720" rIns="116999" bIns="45720" rtlCol="0" anchor="ctr">
            <a:normAutofit fontScale="90000"/>
          </a:bodyPr>
          <a:lstStyle/>
          <a:p>
            <a:pPr marL="40182" algn="ctr"/>
            <a:r>
              <a:rPr lang="en-US" altLang="en-CH" sz="3797" u="sng" dirty="0">
                <a:solidFill>
                  <a:srgbClr val="0000FF"/>
                </a:solidFill>
              </a:rPr>
              <a:t>Outline</a:t>
            </a:r>
            <a:br>
              <a:rPr lang="en-US" altLang="en-CH" sz="3797" u="sng" dirty="0">
                <a:solidFill>
                  <a:srgbClr val="0000FF"/>
                </a:solidFill>
              </a:rPr>
            </a:br>
            <a:br>
              <a:rPr lang="en-US" altLang="en-CH" sz="6328" dirty="0">
                <a:solidFill>
                  <a:srgbClr val="0000FF"/>
                </a:solidFill>
              </a:rPr>
            </a:br>
            <a:r>
              <a:rPr lang="en-US" altLang="en-CH" sz="4219" dirty="0">
                <a:solidFill>
                  <a:srgbClr val="0000FF"/>
                </a:solidFill>
              </a:rPr>
              <a:t>Beam propagation method (BPM)</a:t>
            </a:r>
            <a:br>
              <a:rPr lang="en-US" altLang="en-CH" sz="4219" dirty="0">
                <a:solidFill>
                  <a:srgbClr val="0000FF"/>
                </a:solidFill>
              </a:rPr>
            </a:br>
            <a:r>
              <a:rPr lang="en-US" altLang="en-CH" sz="4219" dirty="0">
                <a:solidFill>
                  <a:srgbClr val="0000FF"/>
                </a:solidFill>
              </a:rPr>
              <a:t>Thin media </a:t>
            </a:r>
            <a:br>
              <a:rPr lang="en-US" altLang="en-CH" sz="4219" dirty="0">
                <a:solidFill>
                  <a:srgbClr val="0000FF"/>
                </a:solidFill>
              </a:rPr>
            </a:br>
            <a:r>
              <a:rPr lang="en-US" altLang="en-CH" sz="4219" dirty="0">
                <a:solidFill>
                  <a:srgbClr val="0000FF"/>
                </a:solidFill>
              </a:rPr>
              <a:t>Lenses</a:t>
            </a:r>
            <a:br>
              <a:rPr lang="en-US" altLang="en-CH" sz="4219" dirty="0">
                <a:solidFill>
                  <a:srgbClr val="0000FF"/>
                </a:solidFill>
              </a:rPr>
            </a:br>
            <a:r>
              <a:rPr lang="en-US" altLang="en-CH" sz="4219" dirty="0">
                <a:solidFill>
                  <a:srgbClr val="0000FF"/>
                </a:solidFill>
              </a:rPr>
              <a:t>Imaging</a:t>
            </a:r>
            <a:br>
              <a:rPr lang="en-US" altLang="en-CH" sz="4219" dirty="0">
                <a:solidFill>
                  <a:srgbClr val="0000FF"/>
                </a:solidFill>
              </a:rPr>
            </a:br>
            <a:endParaRPr lang="en-US" altLang="en-CH" sz="6328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C30FC-947F-D07D-859B-412DCF4D1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>
            <a:extLst>
              <a:ext uri="{FF2B5EF4-FFF2-40B4-BE49-F238E27FC236}">
                <a16:creationId xmlns:a16="http://schemas.microsoft.com/office/drawing/2014/main" id="{F9ED4C91-A6B6-4A79-0E02-2C4A6C1AC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976" y="860492"/>
            <a:ext cx="3019547" cy="235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2BAF9E19-0C8A-DB76-7F67-4330FD2E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317" y="4147122"/>
            <a:ext cx="2961108" cy="241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4E4309C9-096A-D296-7CC4-254C5E063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13" y="4201967"/>
            <a:ext cx="3107722" cy="241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828D87-7D21-2AF4-69D2-EBAD31FF82B5}"/>
              </a:ext>
            </a:extLst>
          </p:cNvPr>
          <p:cNvSpPr txBox="1"/>
          <p:nvPr/>
        </p:nvSpPr>
        <p:spPr>
          <a:xfrm>
            <a:off x="6036755" y="479284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Amplitude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ADF02-F6BF-79E3-345E-8C7270E60D4A}"/>
              </a:ext>
            </a:extLst>
          </p:cNvPr>
          <p:cNvSpPr txBox="1"/>
          <p:nvPr/>
        </p:nvSpPr>
        <p:spPr>
          <a:xfrm>
            <a:off x="8947904" y="488315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Phase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A5F62-0F1B-E44A-933F-928E1FBDBEBC}"/>
              </a:ext>
            </a:extLst>
          </p:cNvPr>
          <p:cNvSpPr txBox="1"/>
          <p:nvPr/>
        </p:nvSpPr>
        <p:spPr>
          <a:xfrm>
            <a:off x="6042014" y="159119"/>
            <a:ext cx="6090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Propagation z=10 µm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7634C-362D-8F0E-C5C1-7728D1A505D5}"/>
              </a:ext>
            </a:extLst>
          </p:cNvPr>
          <p:cNvSpPr txBox="1"/>
          <p:nvPr/>
        </p:nvSpPr>
        <p:spPr>
          <a:xfrm>
            <a:off x="8287710" y="3351240"/>
            <a:ext cx="21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effectLst/>
                <a:latin typeface="Google Sans"/>
              </a:rPr>
              <a:t>Propagation z=1 mm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CFDF80-89DB-BCAF-3378-36C817687445}"/>
              </a:ext>
            </a:extLst>
          </p:cNvPr>
          <p:cNvSpPr txBox="1"/>
          <p:nvPr/>
        </p:nvSpPr>
        <p:spPr>
          <a:xfrm>
            <a:off x="106796" y="3749165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Amplitude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BC2654-194D-E941-3BE2-2E9257B61A34}"/>
              </a:ext>
            </a:extLst>
          </p:cNvPr>
          <p:cNvSpPr txBox="1"/>
          <p:nvPr/>
        </p:nvSpPr>
        <p:spPr>
          <a:xfrm>
            <a:off x="3017945" y="3758196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Phase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22BF0D-05E2-BF7F-9B72-DCC0E98E41B1}"/>
              </a:ext>
            </a:extLst>
          </p:cNvPr>
          <p:cNvSpPr txBox="1"/>
          <p:nvPr/>
        </p:nvSpPr>
        <p:spPr>
          <a:xfrm>
            <a:off x="112055" y="3429000"/>
            <a:ext cx="6090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Propagation z=50 µm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C49F71-ABFF-9B73-9205-BEAE8A53585B}"/>
              </a:ext>
            </a:extLst>
          </p:cNvPr>
          <p:cNvSpPr txBox="1"/>
          <p:nvPr/>
        </p:nvSpPr>
        <p:spPr>
          <a:xfrm>
            <a:off x="6081050" y="3625624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Amplitude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6FBEB9-FC58-F49B-1A0F-D9B8A6A9C69C}"/>
              </a:ext>
            </a:extLst>
          </p:cNvPr>
          <p:cNvSpPr txBox="1"/>
          <p:nvPr/>
        </p:nvSpPr>
        <p:spPr>
          <a:xfrm>
            <a:off x="8992199" y="3634655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Phase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3D6AD0-BEB9-1FD9-C602-C8C4B81EDD3D}"/>
              </a:ext>
            </a:extLst>
          </p:cNvPr>
          <p:cNvSpPr txBox="1"/>
          <p:nvPr/>
        </p:nvSpPr>
        <p:spPr>
          <a:xfrm>
            <a:off x="-129525" y="478940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Amplitude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400113-1832-5F18-6A26-154B8202C413}"/>
              </a:ext>
            </a:extLst>
          </p:cNvPr>
          <p:cNvSpPr txBox="1"/>
          <p:nvPr/>
        </p:nvSpPr>
        <p:spPr>
          <a:xfrm>
            <a:off x="2781624" y="487971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Phase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781C80-CB6B-50F7-A861-BA51E8165D96}"/>
              </a:ext>
            </a:extLst>
          </p:cNvPr>
          <p:cNvSpPr txBox="1"/>
          <p:nvPr/>
        </p:nvSpPr>
        <p:spPr>
          <a:xfrm>
            <a:off x="-124266" y="158775"/>
            <a:ext cx="6090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Google Sans"/>
              </a:rPr>
              <a:t>Propagation z=0</a:t>
            </a:r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5BDBE2D-A023-A6E5-25EF-C44D1845C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" y="865990"/>
            <a:ext cx="2882369" cy="237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2EC8555-F1EF-82A9-BCF0-507E00CB4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825" y="848271"/>
            <a:ext cx="3067908" cy="239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B5D21346-44D1-AFB7-F412-66F49412D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796" y="885098"/>
            <a:ext cx="3051775" cy="235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097DA86C-1D88-5C18-C446-57BD9040C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79" y="4194675"/>
            <a:ext cx="3041302" cy="237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C04F1934-673D-B7FB-02DB-904B3705D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102" y="4128765"/>
            <a:ext cx="3186646" cy="254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381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A176A-34F4-EA90-2EB1-216234EEF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631C20C2-8177-94E1-CA17-A50F2ED16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129" y="2353371"/>
            <a:ext cx="54006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D0E240E-E6D0-EAED-E500-8745B6F82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468" y="389829"/>
            <a:ext cx="5173132" cy="683155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Comparison of propagation profile for 1mm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DF926-DF30-B47E-1E1A-12703BAF55AC}"/>
              </a:ext>
            </a:extLst>
          </p:cNvPr>
          <p:cNvSpPr txBox="1">
            <a:spLocks/>
          </p:cNvSpPr>
          <p:nvPr/>
        </p:nvSpPr>
        <p:spPr>
          <a:xfrm>
            <a:off x="6879166" y="1670216"/>
            <a:ext cx="4292600" cy="683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Thick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1E1959-C153-AE3E-7FC0-DFA99BC47E3B}"/>
              </a:ext>
            </a:extLst>
          </p:cNvPr>
          <p:cNvSpPr txBox="1">
            <a:spLocks/>
          </p:cNvSpPr>
          <p:nvPr/>
        </p:nvSpPr>
        <p:spPr>
          <a:xfrm>
            <a:off x="554566" y="1670216"/>
            <a:ext cx="4292600" cy="683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Thin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A4518C2-B1AA-EDB4-5FF4-CB762B03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72" y="2334321"/>
            <a:ext cx="532447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193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4ED7E4-C2F6-0127-F1F4-0BE683CF63DB}"/>
              </a:ext>
            </a:extLst>
          </p:cNvPr>
          <p:cNvSpPr txBox="1"/>
          <p:nvPr/>
        </p:nvSpPr>
        <p:spPr>
          <a:xfrm>
            <a:off x="3877518" y="2835798"/>
            <a:ext cx="49255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800" u="sng" dirty="0">
                <a:solidFill>
                  <a:srgbClr val="0070C0"/>
                </a:solidFill>
              </a:rPr>
              <a:t>Exercise 1</a:t>
            </a:r>
          </a:p>
          <a:p>
            <a:endParaRPr lang="en-CH" sz="2800" u="sng" dirty="0">
              <a:solidFill>
                <a:srgbClr val="0070C0"/>
              </a:solidFill>
            </a:endParaRPr>
          </a:p>
          <a:p>
            <a:r>
              <a:rPr lang="en-CH" sz="2800" dirty="0"/>
              <a:t>BPM code</a:t>
            </a:r>
          </a:p>
          <a:p>
            <a:r>
              <a:rPr lang="en-CH" sz="2800" dirty="0"/>
              <a:t>GRIN lens at variable step size </a:t>
            </a:r>
          </a:p>
        </p:txBody>
      </p:sp>
    </p:spTree>
    <p:extLst>
      <p:ext uri="{BB962C8B-B14F-4D97-AF65-F5344CB8AC3E}">
        <p14:creationId xmlns:p14="http://schemas.microsoft.com/office/powerpoint/2010/main" val="1095416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Slide Number Placeholder 1">
            <a:extLst>
              <a:ext uri="{FF2B5EF4-FFF2-40B4-BE49-F238E27FC236}">
                <a16:creationId xmlns:a16="http://schemas.microsoft.com/office/drawing/2014/main" id="{412CC0EC-652D-6A3F-A49D-88130F65DF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00767" y="7390433"/>
            <a:ext cx="225475" cy="2411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522368" indent="-200911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803643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125101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1446558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1768015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089473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2410930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2732387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fld id="{46009580-E2AC-1D46-80EB-BD32EF123526}" type="slidenum">
              <a:rPr lang="en-US" altLang="en-CH" sz="1125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/>
              <a:t>23</a:t>
            </a:fld>
            <a:endParaRPr lang="en-US" altLang="en-CH" sz="1125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  <p:sp>
        <p:nvSpPr>
          <p:cNvPr id="216066" name="Oval 5">
            <a:extLst>
              <a:ext uri="{FF2B5EF4-FFF2-40B4-BE49-F238E27FC236}">
                <a16:creationId xmlns:a16="http://schemas.microsoft.com/office/drawing/2014/main" id="{35EC48F7-89CD-3110-5D37-69F6504E18B9}"/>
              </a:ext>
            </a:extLst>
          </p:cNvPr>
          <p:cNvSpPr>
            <a:spLocks/>
          </p:cNvSpPr>
          <p:nvPr/>
        </p:nvSpPr>
        <p:spPr bwMode="auto">
          <a:xfrm>
            <a:off x="5905128" y="1866305"/>
            <a:ext cx="250031" cy="2018109"/>
          </a:xfrm>
          <a:prstGeom prst="ellipse">
            <a:avLst/>
          </a:prstGeom>
          <a:solidFill>
            <a:srgbClr val="BBE8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endParaRPr lang="en-GB" altLang="en-CH" sz="1687"/>
          </a:p>
        </p:txBody>
      </p:sp>
      <p:sp>
        <p:nvSpPr>
          <p:cNvPr id="216067" name="Line 30">
            <a:extLst>
              <a:ext uri="{FF2B5EF4-FFF2-40B4-BE49-F238E27FC236}">
                <a16:creationId xmlns:a16="http://schemas.microsoft.com/office/drawing/2014/main" id="{BC203ACB-FBE8-DA6F-46C0-B981F4D4F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886" y="2866430"/>
            <a:ext cx="1482328" cy="9018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16068" name="Line 31">
            <a:extLst>
              <a:ext uri="{FF2B5EF4-FFF2-40B4-BE49-F238E27FC236}">
                <a16:creationId xmlns:a16="http://schemas.microsoft.com/office/drawing/2014/main" id="{79C3B41C-E1A4-A445-3010-736B19BF72C6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538886" y="2044899"/>
            <a:ext cx="1500188" cy="82153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16069" name="Line 33">
            <a:extLst>
              <a:ext uri="{FF2B5EF4-FFF2-40B4-BE49-F238E27FC236}">
                <a16:creationId xmlns:a16="http://schemas.microsoft.com/office/drawing/2014/main" id="{28CF19FD-F16E-506A-401A-9BA93E313A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30144" y="2854152"/>
            <a:ext cx="1990204" cy="90524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A5F3BF-A4AE-C210-9773-B435AD1413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943329" y="1866305"/>
            <a:ext cx="25673" cy="2018109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EF98E6-BC86-C92C-8021-B3304818ED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51164" y="1672084"/>
            <a:ext cx="148791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BB21A8-F2A0-79F6-596E-DDDB159435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21214" y="1672084"/>
            <a:ext cx="1897559" cy="17859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6073" name="TextBox 10">
            <a:extLst>
              <a:ext uri="{FF2B5EF4-FFF2-40B4-BE49-F238E27FC236}">
                <a16:creationId xmlns:a16="http://schemas.microsoft.com/office/drawing/2014/main" id="{33FE811C-0939-670A-C8B6-E5BD17443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004" y="1252389"/>
            <a:ext cx="372216" cy="3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687"/>
              <a:t>z</a:t>
            </a:r>
            <a:r>
              <a:rPr lang="en-US" altLang="en-CH" sz="1687" baseline="-25000"/>
              <a:t>1</a:t>
            </a:r>
            <a:endParaRPr lang="en-US" altLang="en-CH" sz="1687"/>
          </a:p>
        </p:txBody>
      </p:sp>
      <p:sp>
        <p:nvSpPr>
          <p:cNvPr id="216074" name="TextBox 11">
            <a:extLst>
              <a:ext uri="{FF2B5EF4-FFF2-40B4-BE49-F238E27FC236}">
                <a16:creationId xmlns:a16="http://schemas.microsoft.com/office/drawing/2014/main" id="{E1F36658-0265-529C-FC4F-DABFEBA61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597" y="1289224"/>
            <a:ext cx="372216" cy="3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687"/>
              <a:t>z</a:t>
            </a:r>
            <a:r>
              <a:rPr lang="en-US" altLang="en-CH" sz="1687" baseline="-25000"/>
              <a:t>2</a:t>
            </a:r>
            <a:endParaRPr lang="en-US" altLang="en-CH" sz="1687"/>
          </a:p>
        </p:txBody>
      </p:sp>
      <p:sp>
        <p:nvSpPr>
          <p:cNvPr id="216075" name="Line 33">
            <a:extLst>
              <a:ext uri="{FF2B5EF4-FFF2-40B4-BE49-F238E27FC236}">
                <a16:creationId xmlns:a16="http://schemas.microsoft.com/office/drawing/2014/main" id="{19781140-E9D3-72A0-8E5A-A27AFF0779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9074" y="2049364"/>
            <a:ext cx="1929928" cy="8047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889176-738C-6507-775E-20859C43515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76837" y="1857375"/>
            <a:ext cx="25673" cy="2018109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6077" name="TextBox 1">
            <a:extLst>
              <a:ext uri="{FF2B5EF4-FFF2-40B4-BE49-F238E27FC236}">
                <a16:creationId xmlns:a16="http://schemas.microsoft.com/office/drawing/2014/main" id="{20781AE8-E809-5F9E-3404-921CD77DE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423" y="543595"/>
            <a:ext cx="4673074" cy="52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2812">
                <a:solidFill>
                  <a:srgbClr val="0000FF"/>
                </a:solidFill>
              </a:rPr>
              <a:t>Singe Lens Imaging System</a:t>
            </a:r>
          </a:p>
        </p:txBody>
      </p:sp>
      <p:graphicFrame>
        <p:nvGraphicFramePr>
          <p:cNvPr id="216078" name="Object 2">
            <a:extLst>
              <a:ext uri="{FF2B5EF4-FFF2-40B4-BE49-F238E27FC236}">
                <a16:creationId xmlns:a16="http://schemas.microsoft.com/office/drawing/2014/main" id="{0C682C1D-CE5F-1B66-EB7F-7984B0A156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6838" y="4488285"/>
          <a:ext cx="2734717" cy="996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58900" imgH="495300" progId="Equation.DSMT4">
                  <p:embed/>
                </p:oleObj>
              </mc:Choice>
              <mc:Fallback>
                <p:oleObj name="Equation" r:id="rId2" imgW="1358900" imgH="495300" progId="Equation.DSMT4">
                  <p:embed/>
                  <p:pic>
                    <p:nvPicPr>
                      <p:cNvPr id="216078" name="Object 2">
                        <a:extLst>
                          <a:ext uri="{FF2B5EF4-FFF2-40B4-BE49-F238E27FC236}">
                            <a16:creationId xmlns:a16="http://schemas.microsoft.com/office/drawing/2014/main" id="{0C682C1D-CE5F-1B66-EB7F-7984B0A156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6838" y="4488285"/>
                        <a:ext cx="2734717" cy="9967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loud 15">
            <a:extLst>
              <a:ext uri="{FF2B5EF4-FFF2-40B4-BE49-F238E27FC236}">
                <a16:creationId xmlns:a16="http://schemas.microsoft.com/office/drawing/2014/main" id="{9B8C5C95-FAA5-BFE1-91B5-0B51D36C1608}"/>
              </a:ext>
            </a:extLst>
          </p:cNvPr>
          <p:cNvSpPr/>
          <p:nvPr/>
        </p:nvSpPr>
        <p:spPr bwMode="auto">
          <a:xfrm>
            <a:off x="4476378" y="2264792"/>
            <a:ext cx="252264" cy="1214438"/>
          </a:xfrm>
          <a:prstGeom prst="cloud">
            <a:avLst/>
          </a:prstGeom>
          <a:solidFill>
            <a:srgbClr val="CCFFCC">
              <a:alpha val="42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266">
              <a:latin typeface="Arial" charset="0"/>
              <a:ea typeface="ヒラギノ角ゴ ProN W3" charset="0"/>
              <a:sym typeface="Arial" charset="0"/>
            </a:endParaRPr>
          </a:p>
        </p:txBody>
      </p:sp>
      <p:sp>
        <p:nvSpPr>
          <p:cNvPr id="216080" name="TextBox 1">
            <a:extLst>
              <a:ext uri="{FF2B5EF4-FFF2-40B4-BE49-F238E27FC236}">
                <a16:creationId xmlns:a16="http://schemas.microsoft.com/office/drawing/2014/main" id="{19267495-8B89-558D-134D-D6AA7ED5D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3669" y="-261193"/>
            <a:ext cx="184731" cy="351956"/>
          </a:xfrm>
          <a:prstGeom prst="rect">
            <a:avLst/>
          </a:prstGeom>
          <a:solidFill>
            <a:srgbClr val="C050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endParaRPr lang="en-CH" altLang="en-CH" sz="1687"/>
          </a:p>
        </p:txBody>
      </p:sp>
      <p:cxnSp>
        <p:nvCxnSpPr>
          <p:cNvPr id="216081" name="Straight Arrow Connector 3">
            <a:extLst>
              <a:ext uri="{FF2B5EF4-FFF2-40B4-BE49-F238E27FC236}">
                <a16:creationId xmlns:a16="http://schemas.microsoft.com/office/drawing/2014/main" id="{CA961A52-F52F-A9F8-0D2D-663E46D224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55640" y="2568402"/>
            <a:ext cx="1164208" cy="0"/>
          </a:xfrm>
          <a:prstGeom prst="straightConnector1">
            <a:avLst/>
          </a:prstGeom>
          <a:noFill/>
          <a:ln w="57150">
            <a:solidFill>
              <a:srgbClr val="F8650A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6082" name="Straight Arrow Connector 19">
            <a:extLst>
              <a:ext uri="{FF2B5EF4-FFF2-40B4-BE49-F238E27FC236}">
                <a16:creationId xmlns:a16="http://schemas.microsoft.com/office/drawing/2014/main" id="{B54EB4C2-F487-88AA-7A3B-EB2EABCE65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55640" y="2872011"/>
            <a:ext cx="1164208" cy="0"/>
          </a:xfrm>
          <a:prstGeom prst="straightConnector1">
            <a:avLst/>
          </a:prstGeom>
          <a:noFill/>
          <a:ln w="57150">
            <a:solidFill>
              <a:srgbClr val="F8650A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6083" name="Straight Arrow Connector 20">
            <a:extLst>
              <a:ext uri="{FF2B5EF4-FFF2-40B4-BE49-F238E27FC236}">
                <a16:creationId xmlns:a16="http://schemas.microsoft.com/office/drawing/2014/main" id="{264E7774-1258-BA68-541C-EAA0824029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55640" y="3175620"/>
            <a:ext cx="1164208" cy="0"/>
          </a:xfrm>
          <a:prstGeom prst="straightConnector1">
            <a:avLst/>
          </a:prstGeom>
          <a:noFill/>
          <a:ln w="57150">
            <a:solidFill>
              <a:srgbClr val="F8650A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Cloud 22">
            <a:extLst>
              <a:ext uri="{FF2B5EF4-FFF2-40B4-BE49-F238E27FC236}">
                <a16:creationId xmlns:a16="http://schemas.microsoft.com/office/drawing/2014/main" id="{6694F0C7-90FC-A735-2C0E-718056A347F2}"/>
              </a:ext>
            </a:extLst>
          </p:cNvPr>
          <p:cNvSpPr/>
          <p:nvPr/>
        </p:nvSpPr>
        <p:spPr bwMode="auto">
          <a:xfrm flipV="1">
            <a:off x="7766968" y="2213447"/>
            <a:ext cx="353839" cy="1317129"/>
          </a:xfrm>
          <a:prstGeom prst="cloud">
            <a:avLst/>
          </a:prstGeom>
          <a:solidFill>
            <a:srgbClr val="CCFFCC">
              <a:alpha val="42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266">
              <a:latin typeface="Arial" charset="0"/>
              <a:ea typeface="ヒラギノ角ゴ ProN W3" charset="0"/>
              <a:sym typeface="Arial" charset="0"/>
            </a:endParaRPr>
          </a:p>
        </p:txBody>
      </p:sp>
      <p:sp>
        <p:nvSpPr>
          <p:cNvPr id="216085" name="Rectangle 4">
            <a:extLst>
              <a:ext uri="{FF2B5EF4-FFF2-40B4-BE49-F238E27FC236}">
                <a16:creationId xmlns:a16="http://schemas.microsoft.com/office/drawing/2014/main" id="{9848E8D0-6D91-4D08-39FB-EED77AA00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8543" y="2061642"/>
            <a:ext cx="151805" cy="1620738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CH" altLang="en-CH" sz="1687"/>
          </a:p>
        </p:txBody>
      </p:sp>
      <p:sp>
        <p:nvSpPr>
          <p:cNvPr id="216086" name="TextBox 5">
            <a:extLst>
              <a:ext uri="{FF2B5EF4-FFF2-40B4-BE49-F238E27FC236}">
                <a16:creationId xmlns:a16="http://schemas.microsoft.com/office/drawing/2014/main" id="{9003E470-54E1-E777-EB14-17BC9130F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9142" y="1504653"/>
            <a:ext cx="1213794" cy="4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2531">
                <a:solidFill>
                  <a:srgbClr val="0000FF"/>
                </a:solidFill>
              </a:rPr>
              <a:t>Sensor</a:t>
            </a:r>
          </a:p>
        </p:txBody>
      </p:sp>
      <p:sp>
        <p:nvSpPr>
          <p:cNvPr id="216087" name="TextBox 25">
            <a:extLst>
              <a:ext uri="{FF2B5EF4-FFF2-40B4-BE49-F238E27FC236}">
                <a16:creationId xmlns:a16="http://schemas.microsoft.com/office/drawing/2014/main" id="{B58D46EF-3ED9-6225-2DE3-2839F545C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9142" y="3226966"/>
            <a:ext cx="1088760" cy="4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2531">
                <a:solidFill>
                  <a:srgbClr val="0000FF"/>
                </a:solidFill>
              </a:rPr>
              <a:t>Image</a:t>
            </a:r>
          </a:p>
        </p:txBody>
      </p:sp>
      <p:sp>
        <p:nvSpPr>
          <p:cNvPr id="216088" name="TextBox 26">
            <a:extLst>
              <a:ext uri="{FF2B5EF4-FFF2-40B4-BE49-F238E27FC236}">
                <a16:creationId xmlns:a16="http://schemas.microsoft.com/office/drawing/2014/main" id="{381A866A-1D40-F460-8C13-D04C92F0E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205" y="3732610"/>
            <a:ext cx="1122423" cy="4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2531">
                <a:solidFill>
                  <a:srgbClr val="0000FF"/>
                </a:solidFill>
              </a:rPr>
              <a:t>Object</a:t>
            </a:r>
          </a:p>
        </p:txBody>
      </p:sp>
      <p:sp>
        <p:nvSpPr>
          <p:cNvPr id="216089" name="TextBox 28">
            <a:extLst>
              <a:ext uri="{FF2B5EF4-FFF2-40B4-BE49-F238E27FC236}">
                <a16:creationId xmlns:a16="http://schemas.microsoft.com/office/drawing/2014/main" id="{1BDF1D79-2B9F-48F7-ADBE-DA3356B35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041" y="1504653"/>
            <a:ext cx="1829347" cy="4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2531">
                <a:solidFill>
                  <a:srgbClr val="0000FF"/>
                </a:solidFill>
              </a:rPr>
              <a:t>Illumination</a:t>
            </a:r>
          </a:p>
        </p:txBody>
      </p:sp>
      <p:cxnSp>
        <p:nvCxnSpPr>
          <p:cNvPr id="216090" name="Straight Arrow Connector 11">
            <a:extLst>
              <a:ext uri="{FF2B5EF4-FFF2-40B4-BE49-F238E27FC236}">
                <a16:creationId xmlns:a16="http://schemas.microsoft.com/office/drawing/2014/main" id="{298DF0E6-AF91-3156-3A01-42FAAA617CC2}"/>
              </a:ext>
            </a:extLst>
          </p:cNvPr>
          <p:cNvCxnSpPr>
            <a:cxnSpLocks noChangeShapeType="1"/>
            <a:stCxn id="216088" idx="0"/>
          </p:cNvCxnSpPr>
          <p:nvPr/>
        </p:nvCxnSpPr>
        <p:spPr bwMode="auto">
          <a:xfrm flipV="1">
            <a:off x="4075417" y="3378771"/>
            <a:ext cx="299386" cy="353839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6091" name="Straight Arrow Connector 14">
            <a:extLst>
              <a:ext uri="{FF2B5EF4-FFF2-40B4-BE49-F238E27FC236}">
                <a16:creationId xmlns:a16="http://schemas.microsoft.com/office/drawing/2014/main" id="{11B96EEC-121D-DD20-C947-0E4BAEB6729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05410" y="1961183"/>
            <a:ext cx="202035" cy="455414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6092" name="Straight Arrow Connector 24">
            <a:extLst>
              <a:ext uri="{FF2B5EF4-FFF2-40B4-BE49-F238E27FC236}">
                <a16:creationId xmlns:a16="http://schemas.microsoft.com/office/drawing/2014/main" id="{CB186CDD-255B-30BD-43CD-1D82874E136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120807" y="1859607"/>
            <a:ext cx="506760" cy="202035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6093" name="Straight Arrow Connector 214022">
            <a:extLst>
              <a:ext uri="{FF2B5EF4-FFF2-40B4-BE49-F238E27FC236}">
                <a16:creationId xmlns:a16="http://schemas.microsoft.com/office/drawing/2014/main" id="{8EF2ADEE-64A2-B057-197B-F257AD4BB9E4}"/>
              </a:ext>
            </a:extLst>
          </p:cNvPr>
          <p:cNvCxnSpPr>
            <a:cxnSpLocks noChangeShapeType="1"/>
            <a:stCxn id="216087" idx="1"/>
          </p:cNvCxnSpPr>
          <p:nvPr/>
        </p:nvCxnSpPr>
        <p:spPr bwMode="auto">
          <a:xfrm flipH="1" flipV="1">
            <a:off x="8222382" y="3175621"/>
            <a:ext cx="506760" cy="292245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68972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257" name="Group 56">
            <a:extLst>
              <a:ext uri="{FF2B5EF4-FFF2-40B4-BE49-F238E27FC236}">
                <a16:creationId xmlns:a16="http://schemas.microsoft.com/office/drawing/2014/main" id="{673BF715-DE50-F53B-BC25-A02EE161A9DE}"/>
              </a:ext>
            </a:extLst>
          </p:cNvPr>
          <p:cNvGrpSpPr>
            <a:grpSpLocks/>
          </p:cNvGrpSpPr>
          <p:nvPr/>
        </p:nvGrpSpPr>
        <p:grpSpPr bwMode="auto">
          <a:xfrm>
            <a:off x="779487" y="795859"/>
            <a:ext cx="5984007" cy="4416431"/>
            <a:chOff x="-983383" y="-61398"/>
            <a:chExt cx="5983172" cy="4416897"/>
          </a:xfrm>
        </p:grpSpPr>
        <p:sp>
          <p:nvSpPr>
            <p:cNvPr id="224260" name="TextBox 36">
              <a:extLst>
                <a:ext uri="{FF2B5EF4-FFF2-40B4-BE49-F238E27FC236}">
                  <a16:creationId xmlns:a16="http://schemas.microsoft.com/office/drawing/2014/main" id="{C3642CE9-73BD-086D-A447-1899C9498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83383" y="294119"/>
              <a:ext cx="444290" cy="525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r>
                <a:rPr lang="en-US" altLang="en-CH" sz="2812"/>
                <a:t>R</a:t>
              </a:r>
            </a:p>
          </p:txBody>
        </p:sp>
        <p:grpSp>
          <p:nvGrpSpPr>
            <p:cNvPr id="224261" name="Group 47">
              <a:extLst>
                <a:ext uri="{FF2B5EF4-FFF2-40B4-BE49-F238E27FC236}">
                  <a16:creationId xmlns:a16="http://schemas.microsoft.com/office/drawing/2014/main" id="{67D17B96-4F78-1F5A-9909-932340D3C5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905" y="-61398"/>
              <a:ext cx="4864884" cy="3682769"/>
              <a:chOff x="936209" y="582029"/>
              <a:chExt cx="4864884" cy="3682769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41CE8FB0-79EB-FAFB-510C-CE432D660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358063" y="925858"/>
                <a:ext cx="1716493" cy="3218376"/>
              </a:xfrm>
              <a:prstGeom prst="ellipse">
                <a:avLst/>
              </a:prstGeom>
              <a:solidFill>
                <a:srgbClr val="B9CD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266">
                  <a:solidFill>
                    <a:schemeClr val="lt1"/>
                  </a:solidFill>
                  <a:sym typeface="Arial" charset="0"/>
                </a:endParaRPr>
              </a:p>
            </p:txBody>
          </p:sp>
          <p:sp>
            <p:nvSpPr>
              <p:cNvPr id="6" name="Round Single Corner Rectangle 5">
                <a:extLst>
                  <a:ext uri="{FF2B5EF4-FFF2-40B4-BE49-F238E27FC236}">
                    <a16:creationId xmlns:a16="http://schemas.microsoft.com/office/drawing/2014/main" id="{27887CEE-6E8A-316C-7DE5-CA4F20EDF4E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358063" y="925858"/>
                <a:ext cx="864942" cy="3218376"/>
              </a:xfrm>
              <a:custGeom>
                <a:avLst/>
                <a:gdLst>
                  <a:gd name="T0" fmla="*/ 0 w 864942"/>
                  <a:gd name="T1" fmla="*/ 0 h 3218376"/>
                  <a:gd name="T2" fmla="*/ 720782 w 864942"/>
                  <a:gd name="T3" fmla="*/ 0 h 3218376"/>
                  <a:gd name="T4" fmla="*/ 864942 w 864942"/>
                  <a:gd name="T5" fmla="*/ 144160 h 3218376"/>
                  <a:gd name="T6" fmla="*/ 864942 w 864942"/>
                  <a:gd name="T7" fmla="*/ 3218376 h 3218376"/>
                  <a:gd name="T8" fmla="*/ 0 w 864942"/>
                  <a:gd name="T9" fmla="*/ 3218376 h 3218376"/>
                  <a:gd name="T10" fmla="*/ 0 w 864942"/>
                  <a:gd name="T11" fmla="*/ 0 h 32183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64942" h="3218376">
                    <a:moveTo>
                      <a:pt x="0" y="0"/>
                    </a:moveTo>
                    <a:lnTo>
                      <a:pt x="720782" y="0"/>
                    </a:lnTo>
                    <a:cubicBezTo>
                      <a:pt x="800399" y="0"/>
                      <a:pt x="864942" y="64543"/>
                      <a:pt x="864942" y="144160"/>
                    </a:cubicBezTo>
                    <a:lnTo>
                      <a:pt x="864942" y="3218376"/>
                    </a:lnTo>
                    <a:lnTo>
                      <a:pt x="0" y="32183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blurRad="40000" dist="23000" dir="5400000" rotWithShape="0">
                  <a:schemeClr val="bg1">
                    <a:alpha val="34998"/>
                  </a:schemeClr>
                </a:outerShdw>
              </a:effectLst>
            </p:spPr>
            <p:txBody>
              <a:bodyPr anchor="ctr"/>
              <a:lstStyle/>
              <a:p>
                <a:endParaRPr lang="en-CH" sz="1266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A291A24-2CF5-5AB9-E258-D5B1743094C4}"/>
                  </a:ext>
                </a:extLst>
              </p:cNvPr>
              <p:cNvSpPr/>
              <p:nvPr/>
            </p:nvSpPr>
            <p:spPr>
              <a:xfrm>
                <a:off x="2302260" y="734966"/>
                <a:ext cx="864942" cy="35298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66">
                  <a:sym typeface="Arial" charset="0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0245365-640A-5334-923F-C1854F626CD5}"/>
                  </a:ext>
                </a:extLst>
              </p:cNvPr>
              <p:cNvCxnSpPr>
                <a:cxnSpLocks noChangeShapeType="1"/>
                <a:endCxn id="4" idx="2"/>
              </p:cNvCxnSpPr>
              <p:nvPr/>
            </p:nvCxnSpPr>
            <p:spPr bwMode="auto">
              <a:xfrm>
                <a:off x="936209" y="2486486"/>
                <a:ext cx="3138347" cy="48002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708778F-0B8E-D854-AE8F-8BF571C73A3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36209" y="1256292"/>
                <a:ext cx="2739915" cy="123019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BD7C855-DE3B-7D22-71C9-B9063B7BE10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76124" y="1256292"/>
                <a:ext cx="0" cy="123019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7F5CF7C-4364-BE58-B8E2-B76825ED6BA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074556" y="925858"/>
                <a:ext cx="0" cy="3218376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D70C059C-F8D5-8940-B311-5E47AE5EADC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358034" y="2534488"/>
                <a:ext cx="641731" cy="0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24274" name="TextBox 34">
                <a:extLst>
                  <a:ext uri="{FF2B5EF4-FFF2-40B4-BE49-F238E27FC236}">
                    <a16:creationId xmlns:a16="http://schemas.microsoft.com/office/drawing/2014/main" id="{5DD5F1D3-2C09-B7C1-CE72-3DA5E8B8FC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99789" y="2219145"/>
                <a:ext cx="364151" cy="525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r>
                  <a:rPr lang="en-US" altLang="en-CH" sz="2812"/>
                  <a:t>z</a:t>
                </a:r>
              </a:p>
            </p:txBody>
          </p:sp>
          <p:sp>
            <p:nvSpPr>
              <p:cNvPr id="224275" name="TextBox 35">
                <a:extLst>
                  <a:ext uri="{FF2B5EF4-FFF2-40B4-BE49-F238E27FC236}">
                    <a16:creationId xmlns:a16="http://schemas.microsoft.com/office/drawing/2014/main" id="{A5B1F1C8-2CE1-254D-9486-54C731E47A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8203" y="1256632"/>
                <a:ext cx="444290" cy="525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r>
                  <a:rPr lang="en-US" altLang="en-CH" sz="2812"/>
                  <a:t>R</a:t>
                </a:r>
              </a:p>
            </p:txBody>
          </p:sp>
          <p:sp>
            <p:nvSpPr>
              <p:cNvPr id="224276" name="TextBox 37">
                <a:extLst>
                  <a:ext uri="{FF2B5EF4-FFF2-40B4-BE49-F238E27FC236}">
                    <a16:creationId xmlns:a16="http://schemas.microsoft.com/office/drawing/2014/main" id="{3BF08BCA-290E-CEC6-F371-9639D35668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4869" y="1957535"/>
                <a:ext cx="444290" cy="525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r>
                  <a:rPr lang="en-US" altLang="en-CH" sz="2812"/>
                  <a:t>R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5C625B1-2D3B-E506-B6A4-A29524CD06D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243080" y="1261873"/>
                <a:ext cx="0" cy="123019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prstDash val="dot"/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24278" name="TextBox 41">
                <a:extLst>
                  <a:ext uri="{FF2B5EF4-FFF2-40B4-BE49-F238E27FC236}">
                    <a16:creationId xmlns:a16="http://schemas.microsoft.com/office/drawing/2014/main" id="{266B44DE-30F3-22A0-5EBC-57EF7D56D3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8105" y="1518242"/>
                <a:ext cx="364151" cy="525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r>
                  <a:rPr lang="en-US" altLang="en-CH" sz="2812"/>
                  <a:t>x</a:t>
                </a:r>
              </a:p>
            </p:txBody>
          </p:sp>
          <p:graphicFrame>
            <p:nvGraphicFramePr>
              <p:cNvPr id="224279" name="Object 42">
                <a:extLst>
                  <a:ext uri="{FF2B5EF4-FFF2-40B4-BE49-F238E27FC236}">
                    <a16:creationId xmlns:a16="http://schemas.microsoft.com/office/drawing/2014/main" id="{AAE403D1-F971-72DD-D076-88E23F436F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58105" y="2740548"/>
              <a:ext cx="1442988" cy="5153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" imgW="711200" imgH="254000" progId="Equation.DSMT4">
                      <p:embed/>
                    </p:oleObj>
                  </mc:Choice>
                  <mc:Fallback>
                    <p:oleObj name="Equation" r:id="rId2" imgW="711200" imgH="254000" progId="Equation.DSMT4">
                      <p:embed/>
                      <p:pic>
                        <p:nvPicPr>
                          <p:cNvPr id="224279" name="Object 42">
                            <a:extLst>
                              <a:ext uri="{FF2B5EF4-FFF2-40B4-BE49-F238E27FC236}">
                                <a16:creationId xmlns:a16="http://schemas.microsoft.com/office/drawing/2014/main" id="{AAE403D1-F971-72DD-D076-88E23F436F2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58105" y="2740548"/>
                            <a:ext cx="1442988" cy="51535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4280" name="TextBox 43">
                <a:extLst>
                  <a:ext uri="{FF2B5EF4-FFF2-40B4-BE49-F238E27FC236}">
                    <a16:creationId xmlns:a16="http://schemas.microsoft.com/office/drawing/2014/main" id="{6CC1428C-4528-C625-17C3-901C9CE9EF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615" y="2742365"/>
                <a:ext cx="735996" cy="611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r>
                  <a:rPr lang="en-US" altLang="en-CH" sz="1687"/>
                  <a:t>Glass</a:t>
                </a:r>
              </a:p>
              <a:p>
                <a:r>
                  <a:rPr lang="en-US" altLang="en-CH" sz="1687"/>
                  <a:t>n=1.5</a:t>
                </a:r>
              </a:p>
            </p:txBody>
          </p:sp>
          <p:sp>
            <p:nvSpPr>
              <p:cNvPr id="224281" name="TextBox 44">
                <a:extLst>
                  <a:ext uri="{FF2B5EF4-FFF2-40B4-BE49-F238E27FC236}">
                    <a16:creationId xmlns:a16="http://schemas.microsoft.com/office/drawing/2014/main" id="{8C6F8F7D-9988-6F9A-D126-62FFD53911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5035" y="582029"/>
                <a:ext cx="551677" cy="611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r>
                  <a:rPr lang="en-US" altLang="en-CH" sz="1687"/>
                  <a:t>Air</a:t>
                </a:r>
              </a:p>
              <a:p>
                <a:r>
                  <a:rPr lang="en-US" altLang="en-CH" sz="1687"/>
                  <a:t>n=1</a:t>
                </a:r>
              </a:p>
            </p:txBody>
          </p:sp>
          <p:cxnSp>
            <p:nvCxnSpPr>
              <p:cNvPr id="47" name="Curved Connector 46">
                <a:extLst>
                  <a:ext uri="{FF2B5EF4-FFF2-40B4-BE49-F238E27FC236}">
                    <a16:creationId xmlns:a16="http://schemas.microsoft.com/office/drawing/2014/main" id="{0673BF19-5C4E-BC58-0FCD-2D683257AAF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3936165" y="2633841"/>
                <a:ext cx="421869" cy="373970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" name="Curved Connector 51">
                <a:extLst>
                  <a:ext uri="{FF2B5EF4-FFF2-40B4-BE49-F238E27FC236}">
                    <a16:creationId xmlns:a16="http://schemas.microsoft.com/office/drawing/2014/main" id="{5286E538-A75C-CA48-5722-397E03C56D7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H="1">
                <a:off x="1949587" y="2572443"/>
                <a:ext cx="421869" cy="373970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aphicFrame>
          <p:nvGraphicFramePr>
            <p:cNvPr id="224262" name="Object 48">
              <a:extLst>
                <a:ext uri="{FF2B5EF4-FFF2-40B4-BE49-F238E27FC236}">
                  <a16:creationId xmlns:a16="http://schemas.microsoft.com/office/drawing/2014/main" id="{896268EB-2587-ECDA-CDE5-070D5DA9965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21200" y="3340100"/>
            <a:ext cx="1270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27000" imgH="203200" progId="Equation.DSMT4">
                    <p:embed/>
                  </p:oleObj>
                </mc:Choice>
                <mc:Fallback>
                  <p:oleObj name="Equation" r:id="rId4" imgW="127000" imgH="203200" progId="Equation.DSMT4">
                    <p:embed/>
                    <p:pic>
                      <p:nvPicPr>
                        <p:cNvPr id="224262" name="Object 48">
                          <a:extLst>
                            <a:ext uri="{FF2B5EF4-FFF2-40B4-BE49-F238E27FC236}">
                              <a16:creationId xmlns:a16="http://schemas.microsoft.com/office/drawing/2014/main" id="{896268EB-2587-ECDA-CDE5-070D5DA9965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21200" y="3340100"/>
                          <a:ext cx="127000" cy="203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4263" name="Object 50">
              <a:extLst>
                <a:ext uri="{FF2B5EF4-FFF2-40B4-BE49-F238E27FC236}">
                  <a16:creationId xmlns:a16="http://schemas.microsoft.com/office/drawing/2014/main" id="{9BC664D6-A59E-47C1-BA7A-DD8D1CF7BBB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4486" y="2306049"/>
            <a:ext cx="1072414" cy="4766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571500" imgH="254000" progId="Equation.DSMT4">
                    <p:embed/>
                  </p:oleObj>
                </mc:Choice>
                <mc:Fallback>
                  <p:oleObj name="Equation" r:id="rId6" imgW="571500" imgH="254000" progId="Equation.DSMT4">
                    <p:embed/>
                    <p:pic>
                      <p:nvPicPr>
                        <p:cNvPr id="224263" name="Object 50">
                          <a:extLst>
                            <a:ext uri="{FF2B5EF4-FFF2-40B4-BE49-F238E27FC236}">
                              <a16:creationId xmlns:a16="http://schemas.microsoft.com/office/drawing/2014/main" id="{9BC664D6-A59E-47C1-BA7A-DD8D1CF7BBB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86" y="2306049"/>
                          <a:ext cx="1072414" cy="4766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40BF0685-85A1-0B9E-3BC2-349411D2A0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421702" y="3836822"/>
              <a:ext cx="851550" cy="13396"/>
            </a:xfrm>
            <a:prstGeom prst="straightConnector1">
              <a:avLst/>
            </a:prstGeom>
            <a:noFill/>
            <a:ln w="25400">
              <a:solidFill>
                <a:srgbClr val="558ED5"/>
              </a:solidFill>
              <a:prstDash val="dot"/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4265" name="TextBox 55">
              <a:extLst>
                <a:ext uri="{FF2B5EF4-FFF2-40B4-BE49-F238E27FC236}">
                  <a16:creationId xmlns:a16="http://schemas.microsoft.com/office/drawing/2014/main" id="{1DDF366C-7142-A1A7-79B8-3C837E6AC2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8303" y="3895196"/>
              <a:ext cx="405823" cy="460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r>
                <a:rPr lang="en-US" altLang="en-CH" sz="2391"/>
                <a:t>D</a:t>
              </a:r>
            </a:p>
          </p:txBody>
        </p:sp>
      </p:grpSp>
      <p:graphicFrame>
        <p:nvGraphicFramePr>
          <p:cNvPr id="224258" name="Object 1">
            <a:extLst>
              <a:ext uri="{FF2B5EF4-FFF2-40B4-BE49-F238E27FC236}">
                <a16:creationId xmlns:a16="http://schemas.microsoft.com/office/drawing/2014/main" id="{68AF038F-2F5F-E317-FD3A-03C7F272E6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12014" y="3530576"/>
          <a:ext cx="2327299" cy="962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52500" imgH="393700" progId="Equation.DSMT4">
                  <p:embed/>
                </p:oleObj>
              </mc:Choice>
              <mc:Fallback>
                <p:oleObj name="Equation" r:id="rId8" imgW="952500" imgH="393700" progId="Equation.DSMT4">
                  <p:embed/>
                  <p:pic>
                    <p:nvPicPr>
                      <p:cNvPr id="224258" name="Object 1">
                        <a:extLst>
                          <a:ext uri="{FF2B5EF4-FFF2-40B4-BE49-F238E27FC236}">
                            <a16:creationId xmlns:a16="http://schemas.microsoft.com/office/drawing/2014/main" id="{68AF038F-2F5F-E317-FD3A-03C7F272E6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2014" y="3530576"/>
                        <a:ext cx="2327299" cy="96217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259" name="TextBox 1">
            <a:extLst>
              <a:ext uri="{FF2B5EF4-FFF2-40B4-BE49-F238E27FC236}">
                <a16:creationId xmlns:a16="http://schemas.microsoft.com/office/drawing/2014/main" id="{184C94C1-12A5-4E98-3A6F-E9D4DC9C6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412" y="87064"/>
            <a:ext cx="2084225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3375">
                <a:solidFill>
                  <a:srgbClr val="0000FF"/>
                </a:solidFill>
              </a:rPr>
              <a:t>Thin Lens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Slide Number Placeholder 3">
            <a:extLst>
              <a:ext uri="{FF2B5EF4-FFF2-40B4-BE49-F238E27FC236}">
                <a16:creationId xmlns:a16="http://schemas.microsoft.com/office/drawing/2014/main" id="{42C474B3-90E8-7D25-F855-A75B4714B7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522368" indent="-200911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803643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125101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1446558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1768015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089473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2410930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2732387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fld id="{FFDF649A-D854-D84A-A87C-48293B0FB344}" type="slidenum">
              <a:rPr lang="en-US" altLang="en-CH" sz="1125"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/>
              <a:t>25</a:t>
            </a:fld>
            <a:endParaRPr lang="en-US" altLang="en-CH" sz="1125"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  <p:pic>
        <p:nvPicPr>
          <p:cNvPr id="225282" name="Picture 1">
            <a:extLst>
              <a:ext uri="{FF2B5EF4-FFF2-40B4-BE49-F238E27FC236}">
                <a16:creationId xmlns:a16="http://schemas.microsoft.com/office/drawing/2014/main" id="{1CFEBAB3-4E51-E544-944E-699044A62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774" y="3362563"/>
            <a:ext cx="227149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283" name="Picture 2">
            <a:extLst>
              <a:ext uri="{FF2B5EF4-FFF2-40B4-BE49-F238E27FC236}">
                <a16:creationId xmlns:a16="http://schemas.microsoft.com/office/drawing/2014/main" id="{CEDD2E5F-FCF7-B67E-D1E1-64CE1434B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695" y="3362563"/>
            <a:ext cx="17859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284" name="Picture 3">
            <a:extLst>
              <a:ext uri="{FF2B5EF4-FFF2-40B4-BE49-F238E27FC236}">
                <a16:creationId xmlns:a16="http://schemas.microsoft.com/office/drawing/2014/main" id="{779C54F9-769D-76BD-5819-D15C161B6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773" y="3362563"/>
            <a:ext cx="17859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285" name="Picture 4">
            <a:extLst>
              <a:ext uri="{FF2B5EF4-FFF2-40B4-BE49-F238E27FC236}">
                <a16:creationId xmlns:a16="http://schemas.microsoft.com/office/drawing/2014/main" id="{1F35822A-E339-331C-63DC-B6BF19DE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492" y="3362563"/>
            <a:ext cx="226032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286" name="Picture 5">
            <a:extLst>
              <a:ext uri="{FF2B5EF4-FFF2-40B4-BE49-F238E27FC236}">
                <a16:creationId xmlns:a16="http://schemas.microsoft.com/office/drawing/2014/main" id="{5CD96E5D-F1C9-6713-B485-16D5B6F74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844" y="1507688"/>
            <a:ext cx="227818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287" name="Picture 6">
            <a:extLst>
              <a:ext uri="{FF2B5EF4-FFF2-40B4-BE49-F238E27FC236}">
                <a16:creationId xmlns:a16="http://schemas.microsoft.com/office/drawing/2014/main" id="{687C2CBD-672F-7482-97F5-FCACEC7C9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773" y="1496258"/>
            <a:ext cx="17859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288" name="Picture 7">
            <a:extLst>
              <a:ext uri="{FF2B5EF4-FFF2-40B4-BE49-F238E27FC236}">
                <a16:creationId xmlns:a16="http://schemas.microsoft.com/office/drawing/2014/main" id="{A580EE6A-08A4-9B35-6FDA-38ADE8362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078" y="905936"/>
            <a:ext cx="1455539" cy="51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289" name="Rectangle 9">
            <a:extLst>
              <a:ext uri="{FF2B5EF4-FFF2-40B4-BE49-F238E27FC236}">
                <a16:creationId xmlns:a16="http://schemas.microsoft.com/office/drawing/2014/main" id="{D7501480-A68A-D5BA-1B74-EA82A87CE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02072" y="-194400"/>
            <a:ext cx="10515600" cy="1325563"/>
          </a:xfrm>
        </p:spPr>
        <p:txBody>
          <a:bodyPr vert="horz" lIns="91440" tIns="45720" rIns="116980" bIns="45720" rtlCol="0" anchor="ctr">
            <a:normAutofit/>
          </a:bodyPr>
          <a:lstStyle/>
          <a:p>
            <a:pPr marL="39066"/>
            <a:r>
              <a:rPr lang="en-US" altLang="en-CH" sz="3600" dirty="0">
                <a:solidFill>
                  <a:srgbClr val="0000FF"/>
                </a:solidFill>
              </a:rPr>
              <a:t>Single lens imaging simulation</a:t>
            </a:r>
          </a:p>
        </p:txBody>
      </p:sp>
      <p:sp>
        <p:nvSpPr>
          <p:cNvPr id="225290" name="Rectangle 10">
            <a:extLst>
              <a:ext uri="{FF2B5EF4-FFF2-40B4-BE49-F238E27FC236}">
                <a16:creationId xmlns:a16="http://schemas.microsoft.com/office/drawing/2014/main" id="{85BFEF5C-5421-79D2-3924-BE681B384385}"/>
              </a:ext>
            </a:extLst>
          </p:cNvPr>
          <p:cNvSpPr>
            <a:spLocks/>
          </p:cNvSpPr>
          <p:nvPr/>
        </p:nvSpPr>
        <p:spPr bwMode="auto">
          <a:xfrm rot="-5400000">
            <a:off x="1327449" y="2253277"/>
            <a:ext cx="828426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4" bIns="0">
            <a:spAutoFit/>
          </a:bodyPr>
          <a:lstStyle>
            <a:lvl1pPr marL="55563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687" dirty="0">
                <a:ea typeface="MS PGothic" panose="020B0600070205080204" pitchFamily="34" charset="-128"/>
              </a:rPr>
              <a:t>No lens</a:t>
            </a:r>
          </a:p>
        </p:txBody>
      </p:sp>
      <p:sp>
        <p:nvSpPr>
          <p:cNvPr id="225291" name="Rectangle 11">
            <a:extLst>
              <a:ext uri="{FF2B5EF4-FFF2-40B4-BE49-F238E27FC236}">
                <a16:creationId xmlns:a16="http://schemas.microsoft.com/office/drawing/2014/main" id="{92C734B8-EE8B-CC70-C871-48BC00DCBF0E}"/>
              </a:ext>
            </a:extLst>
          </p:cNvPr>
          <p:cNvSpPr>
            <a:spLocks/>
          </p:cNvSpPr>
          <p:nvPr/>
        </p:nvSpPr>
        <p:spPr bwMode="auto">
          <a:xfrm rot="-5400000">
            <a:off x="1246354" y="4120698"/>
            <a:ext cx="983918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4" bIns="0">
            <a:spAutoFit/>
          </a:bodyPr>
          <a:lstStyle>
            <a:lvl1pPr marL="55563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687">
                <a:ea typeface="MS PGothic" panose="020B0600070205080204" pitchFamily="34" charset="-128"/>
              </a:rPr>
              <a:t>With lens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D26E56-45FE-7188-92B0-F3D414344907}"/>
              </a:ext>
            </a:extLst>
          </p:cNvPr>
          <p:cNvGrpSpPr/>
          <p:nvPr/>
        </p:nvGrpSpPr>
        <p:grpSpPr>
          <a:xfrm>
            <a:off x="2836664" y="5282849"/>
            <a:ext cx="6457280" cy="1558230"/>
            <a:chOff x="2996283" y="4920258"/>
            <a:chExt cx="6457280" cy="1558230"/>
          </a:xfrm>
        </p:grpSpPr>
        <p:sp>
          <p:nvSpPr>
            <p:cNvPr id="225292" name="Line 12">
              <a:extLst>
                <a:ext uri="{FF2B5EF4-FFF2-40B4-BE49-F238E27FC236}">
                  <a16:creationId xmlns:a16="http://schemas.microsoft.com/office/drawing/2014/main" id="{8678F646-2F0A-E906-1F65-50E59C78B2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44195" y="4920258"/>
              <a:ext cx="0" cy="15582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CH" sz="1266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7317516-938F-02D3-E37B-1A4B746436C2}"/>
                </a:ext>
              </a:extLst>
            </p:cNvPr>
            <p:cNvGrpSpPr/>
            <p:nvPr/>
          </p:nvGrpSpPr>
          <p:grpSpPr>
            <a:xfrm>
              <a:off x="2996283" y="5182076"/>
              <a:ext cx="6457280" cy="1143663"/>
              <a:chOff x="2996283" y="5250656"/>
              <a:chExt cx="6457280" cy="1143663"/>
            </a:xfrm>
          </p:grpSpPr>
          <p:sp>
            <p:nvSpPr>
              <p:cNvPr id="225293" name="Line 13">
                <a:extLst>
                  <a:ext uri="{FF2B5EF4-FFF2-40B4-BE49-F238E27FC236}">
                    <a16:creationId xmlns:a16="http://schemas.microsoft.com/office/drawing/2014/main" id="{78CC1344-00EC-F9FD-A657-6659B7CF04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6283" y="5697141"/>
                <a:ext cx="64572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CH" sz="1266"/>
              </a:p>
            </p:txBody>
          </p:sp>
          <p:sp>
            <p:nvSpPr>
              <p:cNvPr id="225294" name="Rectangle 14">
                <a:extLst>
                  <a:ext uri="{FF2B5EF4-FFF2-40B4-BE49-F238E27FC236}">
                    <a16:creationId xmlns:a16="http://schemas.microsoft.com/office/drawing/2014/main" id="{3CCA4217-8241-9F0B-523C-3F18BC925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0797" y="6000751"/>
                <a:ext cx="276993" cy="2596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4" bIns="0">
                <a:spAutoFit/>
              </a:bodyPr>
              <a:lstStyle>
                <a:lvl1pPr marL="55563" defTabSz="912813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defTabSz="912813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defTabSz="912813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defTabSz="912813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defTabSz="912813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r>
                  <a:rPr lang="en-US" altLang="en-CH" sz="1687">
                    <a:ea typeface="MS PGothic" panose="020B0600070205080204" pitchFamily="34" charset="-128"/>
                  </a:rPr>
                  <a:t>2f</a:t>
                </a:r>
              </a:p>
            </p:txBody>
          </p:sp>
          <p:sp>
            <p:nvSpPr>
              <p:cNvPr id="225295" name="Rectangle 15">
                <a:extLst>
                  <a:ext uri="{FF2B5EF4-FFF2-40B4-BE49-F238E27FC236}">
                    <a16:creationId xmlns:a16="http://schemas.microsoft.com/office/drawing/2014/main" id="{C0D3DED6-1ADF-D5E4-309F-C1DA78327B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367" y="6134696"/>
                <a:ext cx="276993" cy="2596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4" bIns="0">
                <a:spAutoFit/>
              </a:bodyPr>
              <a:lstStyle>
                <a:lvl1pPr marL="55563" defTabSz="912813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defTabSz="912813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defTabSz="912813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defTabSz="912813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defTabSz="912813"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r>
                  <a:rPr lang="en-US" altLang="en-CH" sz="1687">
                    <a:ea typeface="MS PGothic" panose="020B0600070205080204" pitchFamily="34" charset="-128"/>
                  </a:rPr>
                  <a:t>2f</a:t>
                </a:r>
              </a:p>
            </p:txBody>
          </p:sp>
          <p:sp>
            <p:nvSpPr>
              <p:cNvPr id="225296" name="Freeform 16">
                <a:extLst>
                  <a:ext uri="{FF2B5EF4-FFF2-40B4-BE49-F238E27FC236}">
                    <a16:creationId xmlns:a16="http://schemas.microsoft.com/office/drawing/2014/main" id="{1C5CEE95-4BB1-9280-15A5-367267266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422" y="5250656"/>
                <a:ext cx="4563070" cy="982266"/>
              </a:xfrm>
              <a:custGeom>
                <a:avLst/>
                <a:gdLst>
                  <a:gd name="T0" fmla="*/ 0 w 21600"/>
                  <a:gd name="T1" fmla="*/ 2147483647 h 21600"/>
                  <a:gd name="T2" fmla="*/ 2147483647 w 21600"/>
                  <a:gd name="T3" fmla="*/ 0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w 21600"/>
                  <a:gd name="T9" fmla="*/ 2147483647 h 21600"/>
                  <a:gd name="T10" fmla="*/ 0 w 21600"/>
                  <a:gd name="T11" fmla="*/ 2147483647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9818"/>
                    </a:moveTo>
                    <a:lnTo>
                      <a:pt x="10412" y="0"/>
                    </a:lnTo>
                    <a:lnTo>
                      <a:pt x="21600" y="9818"/>
                    </a:lnTo>
                    <a:lnTo>
                      <a:pt x="10447" y="21600"/>
                    </a:lnTo>
                    <a:lnTo>
                      <a:pt x="0" y="9818"/>
                    </a:lnTo>
                    <a:close/>
                    <a:moveTo>
                      <a:pt x="0" y="9818"/>
                    </a:move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CH" sz="1266"/>
              </a:p>
            </p:txBody>
          </p:sp>
          <p:sp>
            <p:nvSpPr>
              <p:cNvPr id="225297" name="Line 17">
                <a:extLst>
                  <a:ext uri="{FF2B5EF4-FFF2-40B4-BE49-F238E27FC236}">
                    <a16:creationId xmlns:a16="http://schemas.microsoft.com/office/drawing/2014/main" id="{2D9773F0-6ECD-5C0B-9A2B-6D26A843A1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47492" y="5368975"/>
                <a:ext cx="0" cy="34825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CH" sz="1266"/>
              </a:p>
            </p:txBody>
          </p:sp>
          <p:sp>
            <p:nvSpPr>
              <p:cNvPr id="225298" name="Line 18">
                <a:extLst>
                  <a:ext uri="{FF2B5EF4-FFF2-40B4-BE49-F238E27FC236}">
                    <a16:creationId xmlns:a16="http://schemas.microsoft.com/office/drawing/2014/main" id="{FC033547-F829-90EA-706A-FBEB31AD21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8319492" y="5706071"/>
                <a:ext cx="0" cy="3471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CH" sz="1266"/>
              </a:p>
            </p:txBody>
          </p:sp>
          <p:sp>
            <p:nvSpPr>
              <p:cNvPr id="225299" name="Freeform 19">
                <a:extLst>
                  <a:ext uri="{FF2B5EF4-FFF2-40B4-BE49-F238E27FC236}">
                    <a16:creationId xmlns:a16="http://schemas.microsoft.com/office/drawing/2014/main" id="{F32087B1-3E0A-C4F0-12AA-981063FE4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422" y="5259586"/>
                <a:ext cx="4563070" cy="982266"/>
              </a:xfrm>
              <a:custGeom>
                <a:avLst/>
                <a:gdLst>
                  <a:gd name="T0" fmla="*/ 0 w 21600"/>
                  <a:gd name="T1" fmla="*/ 2147483647 h 21600"/>
                  <a:gd name="T2" fmla="*/ 2147483647 w 21600"/>
                  <a:gd name="T3" fmla="*/ 0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w 21600"/>
                  <a:gd name="T9" fmla="*/ 2147483647 h 21600"/>
                  <a:gd name="T10" fmla="*/ 0 w 21600"/>
                  <a:gd name="T11" fmla="*/ 2147483647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2553"/>
                    </a:moveTo>
                    <a:lnTo>
                      <a:pt x="10351" y="0"/>
                    </a:lnTo>
                    <a:lnTo>
                      <a:pt x="21600" y="16887"/>
                    </a:lnTo>
                    <a:lnTo>
                      <a:pt x="10387" y="21600"/>
                    </a:lnTo>
                    <a:lnTo>
                      <a:pt x="0" y="2553"/>
                    </a:lnTo>
                    <a:close/>
                    <a:moveTo>
                      <a:pt x="0" y="2553"/>
                    </a:move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CH" sz="1266"/>
              </a:p>
            </p:txBody>
          </p:sp>
        </p:grpSp>
      </p:grpSp>
      <p:pic>
        <p:nvPicPr>
          <p:cNvPr id="225300" name="Picture 20">
            <a:extLst>
              <a:ext uri="{FF2B5EF4-FFF2-40B4-BE49-F238E27FC236}">
                <a16:creationId xmlns:a16="http://schemas.microsoft.com/office/drawing/2014/main" id="{04234958-0E69-CF38-0BB3-6E1066439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695" y="1496258"/>
            <a:ext cx="17859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301" name="Picture 21">
            <a:extLst>
              <a:ext uri="{FF2B5EF4-FFF2-40B4-BE49-F238E27FC236}">
                <a16:creationId xmlns:a16="http://schemas.microsoft.com/office/drawing/2014/main" id="{18083AC1-ECB8-12CD-5D7B-592F9053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492" y="1496258"/>
            <a:ext cx="226032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02" name="Rectangle 22">
            <a:extLst>
              <a:ext uri="{FF2B5EF4-FFF2-40B4-BE49-F238E27FC236}">
                <a16:creationId xmlns:a16="http://schemas.microsoft.com/office/drawing/2014/main" id="{513DC6BF-9390-61C3-B6EF-C3E41C600DE5}"/>
              </a:ext>
            </a:extLst>
          </p:cNvPr>
          <p:cNvSpPr>
            <a:spLocks/>
          </p:cNvSpPr>
          <p:nvPr/>
        </p:nvSpPr>
        <p:spPr bwMode="auto">
          <a:xfrm>
            <a:off x="1680687" y="1080517"/>
            <a:ext cx="5382558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4" bIns="0">
            <a:spAutoFit/>
          </a:bodyPr>
          <a:lstStyle>
            <a:lvl1pPr marL="55563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687" dirty="0">
                <a:ea typeface="MS PGothic" panose="020B0600070205080204" pitchFamily="34" charset="-128"/>
              </a:rPr>
              <a:t>Thin lens simulated by a quadratic phase multiplication:</a:t>
            </a:r>
          </a:p>
        </p:txBody>
      </p:sp>
      <p:sp>
        <p:nvSpPr>
          <p:cNvPr id="225303" name="Rectangle 23">
            <a:extLst>
              <a:ext uri="{FF2B5EF4-FFF2-40B4-BE49-F238E27FC236}">
                <a16:creationId xmlns:a16="http://schemas.microsoft.com/office/drawing/2014/main" id="{64E998A0-271B-F9F1-79FF-5A9F06C9CE16}"/>
              </a:ext>
            </a:extLst>
          </p:cNvPr>
          <p:cNvSpPr>
            <a:spLocks/>
          </p:cNvSpPr>
          <p:nvPr/>
        </p:nvSpPr>
        <p:spPr bwMode="auto">
          <a:xfrm>
            <a:off x="1631157" y="5401033"/>
            <a:ext cx="1121776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4" bIns="0">
            <a:spAutoFit/>
          </a:bodyPr>
          <a:lstStyle>
            <a:lvl1pPr marL="55563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687">
                <a:ea typeface="MS PGothic" panose="020B0600070205080204" pitchFamily="34" charset="-128"/>
              </a:rPr>
              <a:t>f = 500mm</a:t>
            </a:r>
          </a:p>
        </p:txBody>
      </p:sp>
      <p:sp>
        <p:nvSpPr>
          <p:cNvPr id="225304" name="Rectangle 24">
            <a:extLst>
              <a:ext uri="{FF2B5EF4-FFF2-40B4-BE49-F238E27FC236}">
                <a16:creationId xmlns:a16="http://schemas.microsoft.com/office/drawing/2014/main" id="{5C7C0767-8375-D211-0FB6-37D6E0451EB2}"/>
              </a:ext>
            </a:extLst>
          </p:cNvPr>
          <p:cNvSpPr>
            <a:spLocks/>
          </p:cNvSpPr>
          <p:nvPr/>
        </p:nvSpPr>
        <p:spPr bwMode="auto">
          <a:xfrm>
            <a:off x="2077804" y="1445181"/>
            <a:ext cx="576755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4" bIns="0">
            <a:spAutoFit/>
          </a:bodyPr>
          <a:lstStyle>
            <a:lvl1pPr marL="55563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CH" sz="1687">
                <a:solidFill>
                  <a:srgbClr val="FFFFFF"/>
                </a:solidFill>
                <a:ea typeface="MS PGothic" panose="020B0600070205080204" pitchFamily="34" charset="-128"/>
              </a:rPr>
              <a:t>5mm</a:t>
            </a:r>
          </a:p>
        </p:txBody>
      </p:sp>
      <p:sp>
        <p:nvSpPr>
          <p:cNvPr id="225305" name="Line 25">
            <a:extLst>
              <a:ext uri="{FF2B5EF4-FFF2-40B4-BE49-F238E27FC236}">
                <a16:creationId xmlns:a16="http://schemas.microsoft.com/office/drawing/2014/main" id="{04250340-E5B1-078B-9014-DA563ACF75C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24063" y="1757720"/>
            <a:ext cx="714375" cy="0"/>
          </a:xfrm>
          <a:prstGeom prst="line">
            <a:avLst/>
          </a:prstGeom>
          <a:noFill/>
          <a:ln w="889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Slide Number Placeholder 3">
            <a:extLst>
              <a:ext uri="{FF2B5EF4-FFF2-40B4-BE49-F238E27FC236}">
                <a16:creationId xmlns:a16="http://schemas.microsoft.com/office/drawing/2014/main" id="{5DB02C15-6C06-9DBD-5825-450EF921CF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522368" indent="-200911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803643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125101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1446558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1768015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089473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2410930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2732387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fld id="{FCB53505-2D44-114F-B8D3-604F21458C12}" type="slidenum">
              <a:rPr lang="en-US" altLang="en-CH" sz="1125"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/>
              <a:t>26</a:t>
            </a:fld>
            <a:endParaRPr lang="en-US" altLang="en-CH" sz="1125"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  <p:pic>
        <p:nvPicPr>
          <p:cNvPr id="226306" name="Picture 1">
            <a:extLst>
              <a:ext uri="{FF2B5EF4-FFF2-40B4-BE49-F238E27FC236}">
                <a16:creationId xmlns:a16="http://schemas.microsoft.com/office/drawing/2014/main" id="{25FD8FDC-87AC-667E-895E-BAC9FF460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9309" r="9506" b="12413"/>
          <a:stretch>
            <a:fillRect/>
          </a:stretch>
        </p:blipFill>
        <p:spPr bwMode="auto">
          <a:xfrm>
            <a:off x="1684735" y="3670102"/>
            <a:ext cx="2107406" cy="202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6307" name="Picture 2">
            <a:extLst>
              <a:ext uri="{FF2B5EF4-FFF2-40B4-BE49-F238E27FC236}">
                <a16:creationId xmlns:a16="http://schemas.microsoft.com/office/drawing/2014/main" id="{05888565-0E41-8582-EA02-CE8E99181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46" y="3426767"/>
            <a:ext cx="2697881" cy="255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6309" name="Picture 5">
            <a:extLst>
              <a:ext uri="{FF2B5EF4-FFF2-40B4-BE49-F238E27FC236}">
                <a16:creationId xmlns:a16="http://schemas.microsoft.com/office/drawing/2014/main" id="{1E090807-EB9F-7537-0829-6154626E1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7" t="7407" r="9465" b="14478"/>
          <a:stretch>
            <a:fillRect/>
          </a:stretch>
        </p:blipFill>
        <p:spPr bwMode="auto">
          <a:xfrm>
            <a:off x="4033242" y="3643312"/>
            <a:ext cx="379511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6310" name="Picture 6">
            <a:extLst>
              <a:ext uri="{FF2B5EF4-FFF2-40B4-BE49-F238E27FC236}">
                <a16:creationId xmlns:a16="http://schemas.microsoft.com/office/drawing/2014/main" id="{066DAE70-F88F-7985-8E61-89DAB49D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922" y="1026914"/>
            <a:ext cx="379511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6311" name="Rectangle 7">
            <a:extLst>
              <a:ext uri="{FF2B5EF4-FFF2-40B4-BE49-F238E27FC236}">
                <a16:creationId xmlns:a16="http://schemas.microsoft.com/office/drawing/2014/main" id="{CB25269D-7648-3965-008E-F565F8A6E54D}"/>
              </a:ext>
            </a:extLst>
          </p:cNvPr>
          <p:cNvSpPr>
            <a:spLocks/>
          </p:cNvSpPr>
          <p:nvPr/>
        </p:nvSpPr>
        <p:spPr bwMode="auto">
          <a:xfrm>
            <a:off x="7078266" y="1294805"/>
            <a:ext cx="3223617" cy="84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4" bIns="0"/>
          <a:lstStyle>
            <a:lvl1pPr marL="55563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687">
                <a:latin typeface="Helvetica" pitchFamily="2" charset="0"/>
                <a:ea typeface="MS PGothic" panose="020B0600070205080204" pitchFamily="34" charset="-128"/>
                <a:sym typeface="Helvetica" pitchFamily="2" charset="0"/>
              </a:rPr>
              <a:t>The image is reproduced (inverted) at 2f away from the lens</a:t>
            </a:r>
          </a:p>
        </p:txBody>
      </p:sp>
      <p:sp>
        <p:nvSpPr>
          <p:cNvPr id="226312" name="Line 8">
            <a:extLst>
              <a:ext uri="{FF2B5EF4-FFF2-40B4-BE49-F238E27FC236}">
                <a16:creationId xmlns:a16="http://schemas.microsoft.com/office/drawing/2014/main" id="{A5B8B294-10EE-FA18-9225-F0AF34824A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25220" y="3642197"/>
            <a:ext cx="0" cy="20549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1E0FD845-EC9E-65A0-0FFC-EE3C7F3C3E3D}"/>
              </a:ext>
            </a:extLst>
          </p:cNvPr>
          <p:cNvSpPr txBox="1">
            <a:spLocks noChangeArrowheads="1"/>
          </p:cNvSpPr>
          <p:nvPr/>
        </p:nvSpPr>
        <p:spPr>
          <a:xfrm>
            <a:off x="2902072" y="-194400"/>
            <a:ext cx="10515600" cy="1325563"/>
          </a:xfrm>
          <a:prstGeom prst="rect">
            <a:avLst/>
          </a:prstGeom>
        </p:spPr>
        <p:txBody>
          <a:bodyPr vert="horz" lIns="91440" tIns="45720" rIns="11698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9066"/>
            <a:r>
              <a:rPr lang="en-US" altLang="en-CH" sz="3600" dirty="0">
                <a:solidFill>
                  <a:srgbClr val="0000FF"/>
                </a:solidFill>
              </a:rPr>
              <a:t>Single lens imaging simulation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Slide Number Placeholder 3">
            <a:extLst>
              <a:ext uri="{FF2B5EF4-FFF2-40B4-BE49-F238E27FC236}">
                <a16:creationId xmlns:a16="http://schemas.microsoft.com/office/drawing/2014/main" id="{31134C39-F3B0-0760-28A4-FA5A9406D7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522368" indent="-200911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803643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125101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1446558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1768015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089473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2410930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2732387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fld id="{226E193A-1E68-194D-8467-A73A90EDB7A4}" type="slidenum">
              <a:rPr lang="en-US" altLang="en-CH" sz="1125"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/>
              <a:t>27</a:t>
            </a:fld>
            <a:endParaRPr lang="en-US" altLang="en-CH" sz="1125"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  <p:pic>
        <p:nvPicPr>
          <p:cNvPr id="227330" name="Picture 1">
            <a:extLst>
              <a:ext uri="{FF2B5EF4-FFF2-40B4-BE49-F238E27FC236}">
                <a16:creationId xmlns:a16="http://schemas.microsoft.com/office/drawing/2014/main" id="{611629B9-450A-F083-A43A-401E01ABD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7619" r="9464" b="10951"/>
          <a:stretch>
            <a:fillRect/>
          </a:stretch>
        </p:blipFill>
        <p:spPr bwMode="auto">
          <a:xfrm>
            <a:off x="4283273" y="3329658"/>
            <a:ext cx="3241477" cy="255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7332" name="Picture 4">
            <a:extLst>
              <a:ext uri="{FF2B5EF4-FFF2-40B4-BE49-F238E27FC236}">
                <a16:creationId xmlns:a16="http://schemas.microsoft.com/office/drawing/2014/main" id="{3C86213E-3B86-2009-D0AD-877F54A08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3" t="7619" r="17856" b="11189"/>
          <a:stretch>
            <a:fillRect/>
          </a:stretch>
        </p:blipFill>
        <p:spPr bwMode="auto">
          <a:xfrm>
            <a:off x="7756922" y="3328541"/>
            <a:ext cx="2544961" cy="255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7333" name="Picture 5">
            <a:extLst>
              <a:ext uri="{FF2B5EF4-FFF2-40B4-BE49-F238E27FC236}">
                <a16:creationId xmlns:a16="http://schemas.microsoft.com/office/drawing/2014/main" id="{8BA508D3-2B37-EC83-2F2F-29BF733C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7539" r="9508" b="10812"/>
          <a:stretch>
            <a:fillRect/>
          </a:stretch>
        </p:blipFill>
        <p:spPr bwMode="auto">
          <a:xfrm>
            <a:off x="1586508" y="3329657"/>
            <a:ext cx="2544961" cy="255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7334" name="Line 6">
            <a:extLst>
              <a:ext uri="{FF2B5EF4-FFF2-40B4-BE49-F238E27FC236}">
                <a16:creationId xmlns:a16="http://schemas.microsoft.com/office/drawing/2014/main" id="{EDA34414-EDB9-E14B-6458-DF78B4F56E1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8431" y="3960316"/>
            <a:ext cx="0" cy="129480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pic>
        <p:nvPicPr>
          <p:cNvPr id="227335" name="Picture 7">
            <a:extLst>
              <a:ext uri="{FF2B5EF4-FFF2-40B4-BE49-F238E27FC236}">
                <a16:creationId xmlns:a16="http://schemas.microsoft.com/office/drawing/2014/main" id="{51188A19-4309-A06B-581C-B7BD8FA79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92" y="1062633"/>
            <a:ext cx="379511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7336" name="Rectangle 8">
            <a:extLst>
              <a:ext uri="{FF2B5EF4-FFF2-40B4-BE49-F238E27FC236}">
                <a16:creationId xmlns:a16="http://schemas.microsoft.com/office/drawing/2014/main" id="{5A3F25D5-9627-8C0A-B81C-C4FCA0E8965D}"/>
              </a:ext>
            </a:extLst>
          </p:cNvPr>
          <p:cNvSpPr>
            <a:spLocks/>
          </p:cNvSpPr>
          <p:nvPr/>
        </p:nvSpPr>
        <p:spPr bwMode="auto">
          <a:xfrm>
            <a:off x="6247805" y="892969"/>
            <a:ext cx="4170164" cy="13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4" bIns="0"/>
          <a:lstStyle>
            <a:lvl1pPr marL="55563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687">
                <a:latin typeface="Helvetica" pitchFamily="2" charset="0"/>
                <a:ea typeface="MS PGothic" panose="020B0600070205080204" pitchFamily="34" charset="-128"/>
                <a:sym typeface="Helvetica" pitchFamily="2" charset="0"/>
              </a:rPr>
              <a:t>Same scheme as earlier, only the lens is now </a:t>
            </a:r>
            <a:r>
              <a:rPr lang="en-US" altLang="en-CH" sz="1687">
                <a:solidFill>
                  <a:srgbClr val="FF0000"/>
                </a:solidFill>
                <a:latin typeface="Helvetica" pitchFamily="2" charset="0"/>
                <a:ea typeface="MS PGothic" panose="020B0600070205080204" pitchFamily="34" charset="-128"/>
                <a:sym typeface="Helvetica" pitchFamily="2" charset="0"/>
              </a:rPr>
              <a:t>finite</a:t>
            </a:r>
          </a:p>
          <a:p>
            <a:endParaRPr lang="en-US" altLang="en-CH" sz="1687">
              <a:solidFill>
                <a:srgbClr val="FF0000"/>
              </a:solidFill>
              <a:latin typeface="Helvetica" pitchFamily="2" charset="0"/>
              <a:ea typeface="MS PGothic" panose="020B0600070205080204" pitchFamily="34" charset="-128"/>
              <a:sym typeface="Helvetica" pitchFamily="2" charset="0"/>
            </a:endParaRPr>
          </a:p>
          <a:p>
            <a:r>
              <a:rPr lang="en-US" altLang="en-CH" sz="1687">
                <a:latin typeface="Helvetica" pitchFamily="2" charset="0"/>
                <a:ea typeface="MS PGothic" panose="020B0600070205080204" pitchFamily="34" charset="-128"/>
                <a:sym typeface="Helvetica" pitchFamily="2" charset="0"/>
              </a:rPr>
              <a:t>The resolution of the image is worse than before.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A3CB0-0884-2393-B03C-26D30B4F7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Slide Number Placeholder 3">
            <a:extLst>
              <a:ext uri="{FF2B5EF4-FFF2-40B4-BE49-F238E27FC236}">
                <a16:creationId xmlns:a16="http://schemas.microsoft.com/office/drawing/2014/main" id="{FEEEF31B-A85C-1144-C971-0282E82758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522368" indent="-200911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803643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125101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1446558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1768015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089473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2410930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2732387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fld id="{226E193A-1E68-194D-8467-A73A90EDB7A4}" type="slidenum">
              <a:rPr lang="en-US" altLang="en-CH" sz="1125"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/>
              <a:t>28</a:t>
            </a:fld>
            <a:endParaRPr lang="en-US" altLang="en-CH" sz="1125"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  <p:pic>
        <p:nvPicPr>
          <p:cNvPr id="227330" name="Picture 1">
            <a:extLst>
              <a:ext uri="{FF2B5EF4-FFF2-40B4-BE49-F238E27FC236}">
                <a16:creationId xmlns:a16="http://schemas.microsoft.com/office/drawing/2014/main" id="{0E92A2F5-E6B5-364F-FBF4-8C4844D44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7619" r="9464" b="10951"/>
          <a:stretch>
            <a:fillRect/>
          </a:stretch>
        </p:blipFill>
        <p:spPr bwMode="auto">
          <a:xfrm>
            <a:off x="4283273" y="3329658"/>
            <a:ext cx="3241477" cy="255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7332" name="Picture 4">
            <a:extLst>
              <a:ext uri="{FF2B5EF4-FFF2-40B4-BE49-F238E27FC236}">
                <a16:creationId xmlns:a16="http://schemas.microsoft.com/office/drawing/2014/main" id="{4B866A33-0F1D-4B13-641E-BEB313223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3" t="7619" r="17856" b="11189"/>
          <a:stretch>
            <a:fillRect/>
          </a:stretch>
        </p:blipFill>
        <p:spPr bwMode="auto">
          <a:xfrm>
            <a:off x="7756922" y="3328541"/>
            <a:ext cx="2544961" cy="255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7333" name="Picture 5">
            <a:extLst>
              <a:ext uri="{FF2B5EF4-FFF2-40B4-BE49-F238E27FC236}">
                <a16:creationId xmlns:a16="http://schemas.microsoft.com/office/drawing/2014/main" id="{D6C16851-8774-D68F-6614-C5EDDCA0D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7539" r="9508" b="10812"/>
          <a:stretch>
            <a:fillRect/>
          </a:stretch>
        </p:blipFill>
        <p:spPr bwMode="auto">
          <a:xfrm>
            <a:off x="1586508" y="3329657"/>
            <a:ext cx="2544961" cy="255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7334" name="Line 6">
            <a:extLst>
              <a:ext uri="{FF2B5EF4-FFF2-40B4-BE49-F238E27FC236}">
                <a16:creationId xmlns:a16="http://schemas.microsoft.com/office/drawing/2014/main" id="{2170264A-488A-56C3-6DF4-2B6852F96B8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8431" y="3960316"/>
            <a:ext cx="0" cy="129480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pic>
        <p:nvPicPr>
          <p:cNvPr id="227335" name="Picture 7">
            <a:extLst>
              <a:ext uri="{FF2B5EF4-FFF2-40B4-BE49-F238E27FC236}">
                <a16:creationId xmlns:a16="http://schemas.microsoft.com/office/drawing/2014/main" id="{D8DB2D04-CA2B-09FE-4C79-609C7559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92" y="1062633"/>
            <a:ext cx="379511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7336" name="Rectangle 8">
            <a:extLst>
              <a:ext uri="{FF2B5EF4-FFF2-40B4-BE49-F238E27FC236}">
                <a16:creationId xmlns:a16="http://schemas.microsoft.com/office/drawing/2014/main" id="{9B617C43-5F97-34E2-6568-992B5EBF20CA}"/>
              </a:ext>
            </a:extLst>
          </p:cNvPr>
          <p:cNvSpPr>
            <a:spLocks/>
          </p:cNvSpPr>
          <p:nvPr/>
        </p:nvSpPr>
        <p:spPr bwMode="auto">
          <a:xfrm>
            <a:off x="6247805" y="892969"/>
            <a:ext cx="4170164" cy="13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4" bIns="0"/>
          <a:lstStyle>
            <a:lvl1pPr marL="55563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687">
                <a:latin typeface="Helvetica" pitchFamily="2" charset="0"/>
                <a:ea typeface="MS PGothic" panose="020B0600070205080204" pitchFamily="34" charset="-128"/>
                <a:sym typeface="Helvetica" pitchFamily="2" charset="0"/>
              </a:rPr>
              <a:t>Same scheme as earlier, only the lens is now </a:t>
            </a:r>
            <a:r>
              <a:rPr lang="en-US" altLang="en-CH" sz="1687">
                <a:solidFill>
                  <a:srgbClr val="FF0000"/>
                </a:solidFill>
                <a:latin typeface="Helvetica" pitchFamily="2" charset="0"/>
                <a:ea typeface="MS PGothic" panose="020B0600070205080204" pitchFamily="34" charset="-128"/>
                <a:sym typeface="Helvetica" pitchFamily="2" charset="0"/>
              </a:rPr>
              <a:t>finite</a:t>
            </a:r>
          </a:p>
          <a:p>
            <a:endParaRPr lang="en-US" altLang="en-CH" sz="1687">
              <a:solidFill>
                <a:srgbClr val="FF0000"/>
              </a:solidFill>
              <a:latin typeface="Helvetica" pitchFamily="2" charset="0"/>
              <a:ea typeface="MS PGothic" panose="020B0600070205080204" pitchFamily="34" charset="-128"/>
              <a:sym typeface="Helvetica" pitchFamily="2" charset="0"/>
            </a:endParaRPr>
          </a:p>
          <a:p>
            <a:r>
              <a:rPr lang="en-US" altLang="en-CH" sz="1687">
                <a:latin typeface="Helvetica" pitchFamily="2" charset="0"/>
                <a:ea typeface="MS PGothic" panose="020B0600070205080204" pitchFamily="34" charset="-128"/>
                <a:sym typeface="Helvetica" pitchFamily="2" charset="0"/>
              </a:rPr>
              <a:t>The resolution of the image is worse than before.</a:t>
            </a:r>
          </a:p>
        </p:txBody>
      </p:sp>
    </p:spTree>
    <p:extLst>
      <p:ext uri="{BB962C8B-B14F-4D97-AF65-F5344CB8AC3E}">
        <p14:creationId xmlns:p14="http://schemas.microsoft.com/office/powerpoint/2010/main" val="2332553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3" descr="Screen Shot 2013-10-14 at 10.32.00.png">
            <a:extLst>
              <a:ext uri="{FF2B5EF4-FFF2-40B4-BE49-F238E27FC236}">
                <a16:creationId xmlns:a16="http://schemas.microsoft.com/office/drawing/2014/main" id="{DE8FC513-976F-106F-2029-350EC8EF6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12" y="1086074"/>
            <a:ext cx="4487168" cy="160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78" name="Picture 4" descr="Screen Shot 2013-10-14 at 10.32.18.png">
            <a:extLst>
              <a:ext uri="{FF2B5EF4-FFF2-40B4-BE49-F238E27FC236}">
                <a16:creationId xmlns:a16="http://schemas.microsoft.com/office/drawing/2014/main" id="{4B3A2001-7DE2-8BD7-1585-D34ECC3F2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25" y="1086074"/>
            <a:ext cx="1611809" cy="160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79" name="Picture 5" descr="Screen Shot 2013-10-14 at 10.32.40.png">
            <a:extLst>
              <a:ext uri="{FF2B5EF4-FFF2-40B4-BE49-F238E27FC236}">
                <a16:creationId xmlns:a16="http://schemas.microsoft.com/office/drawing/2014/main" id="{C493D768-4053-C720-0882-4A7682456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069" y="1084957"/>
            <a:ext cx="1606228" cy="160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0" name="Picture 6" descr="Screen Shot 2013-10-14 at 10.36.50.png">
            <a:extLst>
              <a:ext uri="{FF2B5EF4-FFF2-40B4-BE49-F238E27FC236}">
                <a16:creationId xmlns:a16="http://schemas.microsoft.com/office/drawing/2014/main" id="{28CC88CC-D559-8550-1DE0-22C937E9D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12" y="2815084"/>
            <a:ext cx="4487168" cy="161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1" name="Picture 8" descr="Screen Shot 2013-10-14 at 10.37.04.png">
            <a:extLst>
              <a:ext uri="{FF2B5EF4-FFF2-40B4-BE49-F238E27FC236}">
                <a16:creationId xmlns:a16="http://schemas.microsoft.com/office/drawing/2014/main" id="{F68E6BA0-E8F2-1DFC-1BC5-A16EFC195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309" y="2815084"/>
            <a:ext cx="1612925" cy="161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2" name="Picture 9" descr="Screen Shot 2013-10-14 at 10.37.14.png">
            <a:extLst>
              <a:ext uri="{FF2B5EF4-FFF2-40B4-BE49-F238E27FC236}">
                <a16:creationId xmlns:a16="http://schemas.microsoft.com/office/drawing/2014/main" id="{092E7F6F-2649-213C-2FDE-8D2A2214E0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069" y="2815084"/>
            <a:ext cx="1614041" cy="161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3" name="Picture 12" descr="Screen Shot 2013-10-14 at 10.39.11.png">
            <a:extLst>
              <a:ext uri="{FF2B5EF4-FFF2-40B4-BE49-F238E27FC236}">
                <a16:creationId xmlns:a16="http://schemas.microsoft.com/office/drawing/2014/main" id="{A8BAD87B-CA7D-FE1E-6292-BCF16F3D32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25" y="4575349"/>
            <a:ext cx="1611809" cy="161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4" name="Picture 13" descr="Screen Shot 2013-10-14 at 11.34.01.png">
            <a:extLst>
              <a:ext uri="{FF2B5EF4-FFF2-40B4-BE49-F238E27FC236}">
                <a16:creationId xmlns:a16="http://schemas.microsoft.com/office/drawing/2014/main" id="{4486CA3E-0E51-7224-03F7-4DE3E9221E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12" y="4575349"/>
            <a:ext cx="4487168" cy="161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5" name="Picture 14" descr="Screen Shot 2013-10-14 at 11.34.14.png">
            <a:extLst>
              <a:ext uri="{FF2B5EF4-FFF2-40B4-BE49-F238E27FC236}">
                <a16:creationId xmlns:a16="http://schemas.microsoft.com/office/drawing/2014/main" id="{6A37A8AC-5120-5EF8-D826-3864011710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069" y="4575349"/>
            <a:ext cx="1615158" cy="161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6" name="Line 6">
            <a:extLst>
              <a:ext uri="{FF2B5EF4-FFF2-40B4-BE49-F238E27FC236}">
                <a16:creationId xmlns:a16="http://schemas.microsoft.com/office/drawing/2014/main" id="{127A9340-BDB0-74B5-48AA-FFAD2FEA17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5420" y="5046390"/>
            <a:ext cx="0" cy="68088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29387" name="Line 6">
            <a:extLst>
              <a:ext uri="{FF2B5EF4-FFF2-40B4-BE49-F238E27FC236}">
                <a16:creationId xmlns:a16="http://schemas.microsoft.com/office/drawing/2014/main" id="{9538C3D3-C917-4144-9124-E5B72D2B3C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5420" y="3315146"/>
            <a:ext cx="0" cy="67977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29388" name="Line 6">
            <a:extLst>
              <a:ext uri="{FF2B5EF4-FFF2-40B4-BE49-F238E27FC236}">
                <a16:creationId xmlns:a16="http://schemas.microsoft.com/office/drawing/2014/main" id="{EEC5DE7B-8E7A-F280-9995-E25247255E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5420" y="1544836"/>
            <a:ext cx="0" cy="68088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29389" name="Rectangle 4">
            <a:extLst>
              <a:ext uri="{FF2B5EF4-FFF2-40B4-BE49-F238E27FC236}">
                <a16:creationId xmlns:a16="http://schemas.microsoft.com/office/drawing/2014/main" id="{D0BDED76-992A-8785-731A-6FA04AA1E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822982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116986" bIns="45717"/>
          <a:lstStyle>
            <a:lvl1pPr marL="55563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CH" sz="3023">
                <a:solidFill>
                  <a:srgbClr val="0000FF"/>
                </a:solidFill>
                <a:latin typeface="Arial Bold" pitchFamily="6" charset="0"/>
                <a:ea typeface="ヒラギノ角ゴ ProN W6" panose="020B0300000000000000" pitchFamily="34" charset="-128"/>
              </a:rPr>
              <a:t>Object size vs finite aperture lens (not far field)</a:t>
            </a:r>
          </a:p>
        </p:txBody>
      </p:sp>
      <p:sp>
        <p:nvSpPr>
          <p:cNvPr id="229390" name="TextBox 21">
            <a:extLst>
              <a:ext uri="{FF2B5EF4-FFF2-40B4-BE49-F238E27FC236}">
                <a16:creationId xmlns:a16="http://schemas.microsoft.com/office/drawing/2014/main" id="{44CED5AC-10CB-FC7C-8515-B588609B3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389" y="1845097"/>
            <a:ext cx="856313" cy="2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GB" altLang="en-CH" sz="1195"/>
              <a:t>D=500</a:t>
            </a:r>
            <a:r>
              <a:rPr lang="el-GR" altLang="en-CH" sz="1195"/>
              <a:t>μ</a:t>
            </a:r>
            <a:r>
              <a:rPr lang="en-GB" altLang="en-CH" sz="1195"/>
              <a:t>m</a:t>
            </a:r>
          </a:p>
        </p:txBody>
      </p:sp>
      <p:sp>
        <p:nvSpPr>
          <p:cNvPr id="229391" name="TextBox 22">
            <a:extLst>
              <a:ext uri="{FF2B5EF4-FFF2-40B4-BE49-F238E27FC236}">
                <a16:creationId xmlns:a16="http://schemas.microsoft.com/office/drawing/2014/main" id="{D502A5A0-3901-E132-0337-B71F5100F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389" y="3691310"/>
            <a:ext cx="792510" cy="4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/>
            <a:r>
              <a:rPr lang="en-GB" altLang="en-CH" sz="1195"/>
              <a:t>D=</a:t>
            </a:r>
            <a:r>
              <a:rPr lang="it-IT" altLang="en-CH" sz="1195"/>
              <a:t>1m</a:t>
            </a:r>
            <a:r>
              <a:rPr lang="en-GB" altLang="en-CH" sz="1195"/>
              <a:t>m</a:t>
            </a:r>
          </a:p>
          <a:p>
            <a:pPr algn="ctr"/>
            <a:endParaRPr lang="en-GB" altLang="en-CH" sz="1195"/>
          </a:p>
        </p:txBody>
      </p:sp>
      <p:sp>
        <p:nvSpPr>
          <p:cNvPr id="229392" name="Line 6">
            <a:extLst>
              <a:ext uri="{FF2B5EF4-FFF2-40B4-BE49-F238E27FC236}">
                <a16:creationId xmlns:a16="http://schemas.microsoft.com/office/drawing/2014/main" id="{C0B43BAA-6B14-276A-FF9A-4BEE96F69D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6084" y="3874369"/>
            <a:ext cx="351607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29393" name="TextBox 25">
            <a:extLst>
              <a:ext uri="{FF2B5EF4-FFF2-40B4-BE49-F238E27FC236}">
                <a16:creationId xmlns:a16="http://schemas.microsoft.com/office/drawing/2014/main" id="{A0FEE4AA-E9F1-71A3-7934-CA1B30888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035" y="3823023"/>
            <a:ext cx="295262" cy="2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it-IT" altLang="en-CH" sz="1195">
                <a:solidFill>
                  <a:schemeClr val="bg1"/>
                </a:solidFill>
              </a:rPr>
              <a:t>D</a:t>
            </a:r>
            <a:endParaRPr lang="en-GB" altLang="en-CH" sz="1195">
              <a:solidFill>
                <a:schemeClr val="bg1"/>
              </a:solidFill>
            </a:endParaRPr>
          </a:p>
        </p:txBody>
      </p:sp>
      <p:sp>
        <p:nvSpPr>
          <p:cNvPr id="229394" name="TextBox 26">
            <a:extLst>
              <a:ext uri="{FF2B5EF4-FFF2-40B4-BE49-F238E27FC236}">
                <a16:creationId xmlns:a16="http://schemas.microsoft.com/office/drawing/2014/main" id="{987BAC78-24B4-554E-7B81-D0D193F0D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481" y="5242843"/>
            <a:ext cx="792510" cy="64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/>
            <a:r>
              <a:rPr lang="en-GB" altLang="en-CH" sz="1195"/>
              <a:t>D=</a:t>
            </a:r>
            <a:r>
              <a:rPr lang="it-IT" altLang="en-CH" sz="1195"/>
              <a:t>1.5m</a:t>
            </a:r>
            <a:r>
              <a:rPr lang="en-GB" altLang="en-CH" sz="1195"/>
              <a:t>m</a:t>
            </a:r>
          </a:p>
          <a:p>
            <a:pPr algn="ctr"/>
            <a:endParaRPr lang="en-GB" altLang="en-CH" sz="1195"/>
          </a:p>
        </p:txBody>
      </p:sp>
      <p:sp>
        <p:nvSpPr>
          <p:cNvPr id="229395" name="TextBox 1">
            <a:extLst>
              <a:ext uri="{FF2B5EF4-FFF2-40B4-BE49-F238E27FC236}">
                <a16:creationId xmlns:a16="http://schemas.microsoft.com/office/drawing/2014/main" id="{0119DCB8-2C8C-BAA1-4659-E25B36F36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505" y="593825"/>
            <a:ext cx="1782848" cy="3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GB" altLang="en-CH" sz="1406"/>
              <a:t>Lens diameter 2mm</a:t>
            </a:r>
          </a:p>
        </p:txBody>
      </p:sp>
      <p:sp>
        <p:nvSpPr>
          <p:cNvPr id="229396" name="Slide Number Placeholder 3">
            <a:extLst>
              <a:ext uri="{FF2B5EF4-FFF2-40B4-BE49-F238E27FC236}">
                <a16:creationId xmlns:a16="http://schemas.microsoft.com/office/drawing/2014/main" id="{EC47625B-4B08-7CA5-B6FA-779F74327B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881072" y="6515324"/>
            <a:ext cx="786928" cy="3426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522368" indent="-200911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803643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125101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1446558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1768015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089473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2410930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2732387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r"/>
            <a:fld id="{6907C4E0-6B0E-9F47-ABC2-74CFABAF809C}" type="slidenum">
              <a:rPr lang="en-US" altLang="en-CH" sz="1125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 algn="r"/>
              <a:t>29</a:t>
            </a:fld>
            <a:endParaRPr lang="en-US" altLang="en-CH" sz="1125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Slide Number Placeholder 3">
            <a:extLst>
              <a:ext uri="{FF2B5EF4-FFF2-40B4-BE49-F238E27FC236}">
                <a16:creationId xmlns:a16="http://schemas.microsoft.com/office/drawing/2014/main" id="{DCED77BC-EB55-BE3F-D0BE-025C9E1420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522368" indent="-200911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803643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125101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1446558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1768015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089473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2410930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2732387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fld id="{27AA3F43-1AC5-334A-877D-63E8291F53A5}" type="slidenum">
              <a:rPr lang="en-US" altLang="en-CH" sz="1125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/>
              <a:t>3</a:t>
            </a:fld>
            <a:endParaRPr lang="en-US" altLang="en-CH" sz="1125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3D6839-D509-5824-B31C-A45B14771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scene3d>
            <a:camera prst="orthographicFront">
              <a:rot lat="0" lon="5400000" rev="0"/>
            </a:camera>
            <a:lightRig rig="threePt" dir="t"/>
          </a:scene3d>
        </p:spPr>
      </p:pic>
      <p:pic>
        <p:nvPicPr>
          <p:cNvPr id="217091" name="Picture 5">
            <a:extLst>
              <a:ext uri="{FF2B5EF4-FFF2-40B4-BE49-F238E27FC236}">
                <a16:creationId xmlns:a16="http://schemas.microsoft.com/office/drawing/2014/main" id="{804EC54D-40B6-BAE6-FAA2-2095D1706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1669852"/>
            <a:ext cx="3786188" cy="504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2" name="Picture 1">
            <a:extLst>
              <a:ext uri="{FF2B5EF4-FFF2-40B4-BE49-F238E27FC236}">
                <a16:creationId xmlns:a16="http://schemas.microsoft.com/office/drawing/2014/main" id="{8B28721E-F1CF-A2F5-F283-5EE7B0D07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37" y="202035"/>
            <a:ext cx="4842123" cy="36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3" name="TextBox 6">
            <a:extLst>
              <a:ext uri="{FF2B5EF4-FFF2-40B4-BE49-F238E27FC236}">
                <a16:creationId xmlns:a16="http://schemas.microsoft.com/office/drawing/2014/main" id="{256ED0F1-5CD0-DD8F-F628-6CF5FBE58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2260" y="4896818"/>
            <a:ext cx="3129383" cy="52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CH" sz="2812">
                <a:solidFill>
                  <a:srgbClr val="3366FF"/>
                </a:solidFill>
              </a:rPr>
              <a:t>Polybahn at ETHZ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Picture 12" descr="Screen Shot 2013-10-14 at 10.39.11.png">
            <a:extLst>
              <a:ext uri="{FF2B5EF4-FFF2-40B4-BE49-F238E27FC236}">
                <a16:creationId xmlns:a16="http://schemas.microsoft.com/office/drawing/2014/main" id="{78F6CFA2-95F7-116B-A3D0-30103E23B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25" y="4575349"/>
            <a:ext cx="1611809" cy="161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2" name="Picture 14" descr="Screen Shot 2013-10-14 at 11.34.14.png">
            <a:extLst>
              <a:ext uri="{FF2B5EF4-FFF2-40B4-BE49-F238E27FC236}">
                <a16:creationId xmlns:a16="http://schemas.microsoft.com/office/drawing/2014/main" id="{713516E5-77CC-A32E-F4CF-E1D4015D4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069" y="4575349"/>
            <a:ext cx="1615158" cy="161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3" name="Picture 21" descr="Screen Shot 2013-10-14 at 10.40.23.png">
            <a:extLst>
              <a:ext uri="{FF2B5EF4-FFF2-40B4-BE49-F238E27FC236}">
                <a16:creationId xmlns:a16="http://schemas.microsoft.com/office/drawing/2014/main" id="{5B63AAE8-5388-F15B-5540-FFEF6F9C6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25" y="1086074"/>
            <a:ext cx="1611809" cy="161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4" name="Picture 22" descr="Screen Shot 2013-10-14 at 11.35.00.png">
            <a:extLst>
              <a:ext uri="{FF2B5EF4-FFF2-40B4-BE49-F238E27FC236}">
                <a16:creationId xmlns:a16="http://schemas.microsoft.com/office/drawing/2014/main" id="{00AC680A-C678-8450-FCD0-7BD7305D2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069" y="1083841"/>
            <a:ext cx="1606228" cy="160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5" name="Picture 23" descr="Screen Shot 2013-10-14 at 11.35.26.png">
            <a:extLst>
              <a:ext uri="{FF2B5EF4-FFF2-40B4-BE49-F238E27FC236}">
                <a16:creationId xmlns:a16="http://schemas.microsoft.com/office/drawing/2014/main" id="{41389A21-74CF-BC1A-E0FA-2EF59F5FFA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12" y="1086074"/>
            <a:ext cx="4487168" cy="161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6" name="Picture 24" descr="Screen Shot 2013-10-14 at 10.42.54.png">
            <a:extLst>
              <a:ext uri="{FF2B5EF4-FFF2-40B4-BE49-F238E27FC236}">
                <a16:creationId xmlns:a16="http://schemas.microsoft.com/office/drawing/2014/main" id="{A49503B0-579D-D40D-A58F-552212897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25" y="2815084"/>
            <a:ext cx="1611809" cy="16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7" name="Picture 27" descr="Screen Shot 2013-10-14 at 11.36.20.png">
            <a:extLst>
              <a:ext uri="{FF2B5EF4-FFF2-40B4-BE49-F238E27FC236}">
                <a16:creationId xmlns:a16="http://schemas.microsoft.com/office/drawing/2014/main" id="{4EFFF6BE-8E5C-99B4-E410-2EBC52F5FC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12" y="2815084"/>
            <a:ext cx="4487168" cy="16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8" name="Picture 28" descr="Screen Shot 2013-10-14 at 11.36.33.png">
            <a:extLst>
              <a:ext uri="{FF2B5EF4-FFF2-40B4-BE49-F238E27FC236}">
                <a16:creationId xmlns:a16="http://schemas.microsoft.com/office/drawing/2014/main" id="{659E1DD0-D2D2-CE19-F9F4-1DE29E0518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023" y="2815084"/>
            <a:ext cx="1616273" cy="161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9" name="Picture 29" descr="Screen Shot 2013-10-14 at 10.43.41.png">
            <a:extLst>
              <a:ext uri="{FF2B5EF4-FFF2-40B4-BE49-F238E27FC236}">
                <a16:creationId xmlns:a16="http://schemas.microsoft.com/office/drawing/2014/main" id="{8506CF7A-D892-4AB5-A9CF-A0AC7C1D0B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12" y="4573117"/>
            <a:ext cx="4487168" cy="161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10" name="Picture 30" descr="Screen Shot 2013-10-14 at 10.44.03.png">
            <a:extLst>
              <a:ext uri="{FF2B5EF4-FFF2-40B4-BE49-F238E27FC236}">
                <a16:creationId xmlns:a16="http://schemas.microsoft.com/office/drawing/2014/main" id="{C1222173-0D0D-1692-CF92-637D799A2D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371" y="4575349"/>
            <a:ext cx="1612925" cy="161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11" name="Picture 31" descr="Screen Shot 2013-10-14 at 10.44.18.png">
            <a:extLst>
              <a:ext uri="{FF2B5EF4-FFF2-40B4-BE49-F238E27FC236}">
                <a16:creationId xmlns:a16="http://schemas.microsoft.com/office/drawing/2014/main" id="{CC00116B-750A-A832-752C-5740ED8B1D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25" y="4573117"/>
            <a:ext cx="1611809" cy="161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12" name="Line 6">
            <a:extLst>
              <a:ext uri="{FF2B5EF4-FFF2-40B4-BE49-F238E27FC236}">
                <a16:creationId xmlns:a16="http://schemas.microsoft.com/office/drawing/2014/main" id="{C78B3E77-0A5B-5B99-BBC2-059314BDD8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5420" y="5046390"/>
            <a:ext cx="0" cy="68088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30413" name="Line 6">
            <a:extLst>
              <a:ext uri="{FF2B5EF4-FFF2-40B4-BE49-F238E27FC236}">
                <a16:creationId xmlns:a16="http://schemas.microsoft.com/office/drawing/2014/main" id="{3763BC6C-2759-98FC-7EEE-14F8146833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5420" y="3315146"/>
            <a:ext cx="0" cy="67977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30414" name="Line 6">
            <a:extLst>
              <a:ext uri="{FF2B5EF4-FFF2-40B4-BE49-F238E27FC236}">
                <a16:creationId xmlns:a16="http://schemas.microsoft.com/office/drawing/2014/main" id="{F31BC355-0250-6DF9-E876-34276C33B6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5420" y="1544836"/>
            <a:ext cx="0" cy="68088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30415" name="Line 7">
            <a:extLst>
              <a:ext uri="{FF2B5EF4-FFF2-40B4-BE49-F238E27FC236}">
                <a16:creationId xmlns:a16="http://schemas.microsoft.com/office/drawing/2014/main" id="{45AB4F77-0CF5-979B-B214-931C420E0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5420" y="4573117"/>
            <a:ext cx="0" cy="47327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30416" name="Line 7">
            <a:extLst>
              <a:ext uri="{FF2B5EF4-FFF2-40B4-BE49-F238E27FC236}">
                <a16:creationId xmlns:a16="http://schemas.microsoft.com/office/drawing/2014/main" id="{0BE7714B-7E63-67AC-E4A4-530AC0DABC3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5420" y="5727279"/>
            <a:ext cx="0" cy="51680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30417" name="Rectangle 4">
            <a:extLst>
              <a:ext uri="{FF2B5EF4-FFF2-40B4-BE49-F238E27FC236}">
                <a16:creationId xmlns:a16="http://schemas.microsoft.com/office/drawing/2014/main" id="{39A702A5-11A2-AD3F-52D0-CF46775D4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822982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116986" bIns="45717"/>
          <a:lstStyle>
            <a:lvl1pPr marL="55563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CH" sz="3023">
                <a:solidFill>
                  <a:srgbClr val="0000FF"/>
                </a:solidFill>
                <a:latin typeface="Arial Bold" pitchFamily="6" charset="0"/>
                <a:ea typeface="ヒラギノ角ゴ ProN W6" panose="020B0300000000000000" pitchFamily="34" charset="-128"/>
              </a:rPr>
              <a:t>Object size vs finite aperture lens (not far field)</a:t>
            </a:r>
          </a:p>
        </p:txBody>
      </p:sp>
      <p:sp>
        <p:nvSpPr>
          <p:cNvPr id="230418" name="TextBox 32">
            <a:extLst>
              <a:ext uri="{FF2B5EF4-FFF2-40B4-BE49-F238E27FC236}">
                <a16:creationId xmlns:a16="http://schemas.microsoft.com/office/drawing/2014/main" id="{B260A2D8-B36C-065D-1ACC-719D90480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389" y="1845097"/>
            <a:ext cx="854709" cy="2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GB" altLang="en-CH" sz="1195"/>
              <a:t>D=1.8mm</a:t>
            </a:r>
          </a:p>
        </p:txBody>
      </p:sp>
      <p:sp>
        <p:nvSpPr>
          <p:cNvPr id="230419" name="TextBox 33">
            <a:extLst>
              <a:ext uri="{FF2B5EF4-FFF2-40B4-BE49-F238E27FC236}">
                <a16:creationId xmlns:a16="http://schemas.microsoft.com/office/drawing/2014/main" id="{199E66D2-C75C-7E3E-FDB8-B73992140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389" y="3691310"/>
            <a:ext cx="792510" cy="4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/>
            <a:r>
              <a:rPr lang="en-GB" altLang="en-CH" sz="1195"/>
              <a:t>D=</a:t>
            </a:r>
            <a:r>
              <a:rPr lang="it-IT" altLang="en-CH" sz="1195"/>
              <a:t>2m</a:t>
            </a:r>
            <a:r>
              <a:rPr lang="en-GB" altLang="en-CH" sz="1195"/>
              <a:t>m</a:t>
            </a:r>
          </a:p>
          <a:p>
            <a:pPr algn="ctr"/>
            <a:endParaRPr lang="en-GB" altLang="en-CH" sz="1195"/>
          </a:p>
        </p:txBody>
      </p:sp>
      <p:sp>
        <p:nvSpPr>
          <p:cNvPr id="230420" name="TextBox 34">
            <a:extLst>
              <a:ext uri="{FF2B5EF4-FFF2-40B4-BE49-F238E27FC236}">
                <a16:creationId xmlns:a16="http://schemas.microsoft.com/office/drawing/2014/main" id="{2E3D05AE-F36E-2CFE-BCA8-2ABD11926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481" y="5242843"/>
            <a:ext cx="792510" cy="64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/>
            <a:r>
              <a:rPr lang="en-GB" altLang="en-CH" sz="1195"/>
              <a:t>D=</a:t>
            </a:r>
            <a:r>
              <a:rPr lang="it-IT" altLang="en-CH" sz="1195"/>
              <a:t>2.5m</a:t>
            </a:r>
            <a:r>
              <a:rPr lang="en-GB" altLang="en-CH" sz="1195"/>
              <a:t>m</a:t>
            </a:r>
          </a:p>
          <a:p>
            <a:pPr algn="ctr"/>
            <a:endParaRPr lang="en-GB" altLang="en-CH" sz="1195"/>
          </a:p>
        </p:txBody>
      </p:sp>
      <p:sp>
        <p:nvSpPr>
          <p:cNvPr id="230421" name="TextBox 35">
            <a:extLst>
              <a:ext uri="{FF2B5EF4-FFF2-40B4-BE49-F238E27FC236}">
                <a16:creationId xmlns:a16="http://schemas.microsoft.com/office/drawing/2014/main" id="{BEF8BE1B-551C-7A1D-FF88-9E8D1E5F9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505" y="593825"/>
            <a:ext cx="1782848" cy="3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GB" altLang="en-CH" sz="1406"/>
              <a:t>Lens diameter 2mm</a:t>
            </a:r>
          </a:p>
        </p:txBody>
      </p:sp>
      <p:sp>
        <p:nvSpPr>
          <p:cNvPr id="230422" name="Slide Number Placeholder 3">
            <a:extLst>
              <a:ext uri="{FF2B5EF4-FFF2-40B4-BE49-F238E27FC236}">
                <a16:creationId xmlns:a16="http://schemas.microsoft.com/office/drawing/2014/main" id="{37D19566-4FDE-F2A2-E1F0-803A3CF77D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881072" y="6515324"/>
            <a:ext cx="786928" cy="3426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522368" indent="-200911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803643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125101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1446558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1768015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089473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2410930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2732387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r"/>
            <a:fld id="{B40A37CB-E8A1-064C-9C1F-4580B61B7058}" type="slidenum">
              <a:rPr lang="en-US" altLang="en-CH" sz="1125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 algn="r"/>
              <a:t>30</a:t>
            </a:fld>
            <a:endParaRPr lang="en-US" altLang="en-CH" sz="1125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Box 10">
            <a:extLst>
              <a:ext uri="{FF2B5EF4-FFF2-40B4-BE49-F238E27FC236}">
                <a16:creationId xmlns:a16="http://schemas.microsoft.com/office/drawing/2014/main" id="{9CF5AA2F-28C4-01CB-B3D4-2D46AFE9C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389" y="1845097"/>
            <a:ext cx="912417" cy="2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GB" altLang="en-CH" sz="1195"/>
              <a:t>D</a:t>
            </a:r>
            <a:r>
              <a:rPr lang="en-GB" altLang="en-CH" sz="1195" baseline="-25000"/>
              <a:t>lens</a:t>
            </a:r>
            <a:r>
              <a:rPr lang="en-GB" altLang="en-CH" sz="1195"/>
              <a:t>=6mm</a:t>
            </a:r>
          </a:p>
        </p:txBody>
      </p:sp>
      <p:sp>
        <p:nvSpPr>
          <p:cNvPr id="231426" name="TextBox 20">
            <a:extLst>
              <a:ext uri="{FF2B5EF4-FFF2-40B4-BE49-F238E27FC236}">
                <a16:creationId xmlns:a16="http://schemas.microsoft.com/office/drawing/2014/main" id="{C174C086-5420-4CDB-E8F5-D7A27C464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389" y="3691310"/>
            <a:ext cx="1040657" cy="2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GB" altLang="en-CH" sz="1195"/>
              <a:t>D</a:t>
            </a:r>
            <a:r>
              <a:rPr lang="en-GB" altLang="en-CH" sz="1195" baseline="-25000"/>
              <a:t>lens</a:t>
            </a:r>
            <a:r>
              <a:rPr lang="en-GB" altLang="en-CH" sz="1195"/>
              <a:t>=2.7mm</a:t>
            </a:r>
          </a:p>
        </p:txBody>
      </p:sp>
      <p:sp>
        <p:nvSpPr>
          <p:cNvPr id="231427" name="TextBox 21">
            <a:extLst>
              <a:ext uri="{FF2B5EF4-FFF2-40B4-BE49-F238E27FC236}">
                <a16:creationId xmlns:a16="http://schemas.microsoft.com/office/drawing/2014/main" id="{FFC0815E-D740-E7AE-AC7C-BB6236702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389" y="5493990"/>
            <a:ext cx="1040657" cy="2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GB" altLang="en-CH" sz="1195"/>
              <a:t>D</a:t>
            </a:r>
            <a:r>
              <a:rPr lang="en-GB" altLang="en-CH" sz="1195" baseline="-25000"/>
              <a:t>lens</a:t>
            </a:r>
            <a:r>
              <a:rPr lang="en-GB" altLang="en-CH" sz="1195"/>
              <a:t>=2.5mm</a:t>
            </a:r>
          </a:p>
        </p:txBody>
      </p:sp>
      <p:pic>
        <p:nvPicPr>
          <p:cNvPr id="231428" name="Picture 28" descr="Screen Shot 2013-10-14 at 13.25.15.png">
            <a:extLst>
              <a:ext uri="{FF2B5EF4-FFF2-40B4-BE49-F238E27FC236}">
                <a16:creationId xmlns:a16="http://schemas.microsoft.com/office/drawing/2014/main" id="{70C0747C-70F6-E183-A52E-591F2FCDF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25" y="1086074"/>
            <a:ext cx="1611809" cy="160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9" name="Picture 29" descr="Screen Shot 2013-10-14 at 13.25.27.png">
            <a:extLst>
              <a:ext uri="{FF2B5EF4-FFF2-40B4-BE49-F238E27FC236}">
                <a16:creationId xmlns:a16="http://schemas.microsoft.com/office/drawing/2014/main" id="{2C1EDF8A-B0A0-E962-8787-D455A279A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069" y="1086074"/>
            <a:ext cx="1606228" cy="160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0" name="Picture 30" descr="Screen Shot 2013-10-14 at 13.26.01.png">
            <a:extLst>
              <a:ext uri="{FF2B5EF4-FFF2-40B4-BE49-F238E27FC236}">
                <a16:creationId xmlns:a16="http://schemas.microsoft.com/office/drawing/2014/main" id="{DF2F1249-7CCC-47EE-BE5B-4B4052FE7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12" y="1084957"/>
            <a:ext cx="4487168" cy="160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1" name="Picture 31" descr="Screen Shot 2013-10-14 at 13.37.16.png">
            <a:extLst>
              <a:ext uri="{FF2B5EF4-FFF2-40B4-BE49-F238E27FC236}">
                <a16:creationId xmlns:a16="http://schemas.microsoft.com/office/drawing/2014/main" id="{386854DC-220A-EA39-8370-248C28EC3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12" y="2815084"/>
            <a:ext cx="4487168" cy="161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2" name="Picture 32" descr="Screen Shot 2013-10-14 at 13.36.44.png">
            <a:extLst>
              <a:ext uri="{FF2B5EF4-FFF2-40B4-BE49-F238E27FC236}">
                <a16:creationId xmlns:a16="http://schemas.microsoft.com/office/drawing/2014/main" id="{EB3222DF-4204-5808-66FB-87D3E6CC3E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069" y="2815084"/>
            <a:ext cx="1615158" cy="161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3" name="Picture 33" descr="Screen Shot 2013-10-14 at 13.25.15.png">
            <a:extLst>
              <a:ext uri="{FF2B5EF4-FFF2-40B4-BE49-F238E27FC236}">
                <a16:creationId xmlns:a16="http://schemas.microsoft.com/office/drawing/2014/main" id="{C5504E0E-7C8E-BC90-38FE-938500C41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25" y="2815084"/>
            <a:ext cx="1611809" cy="160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4" name="Picture 34" descr="Screen Shot 2013-10-14 at 13.25.15.png">
            <a:extLst>
              <a:ext uri="{FF2B5EF4-FFF2-40B4-BE49-F238E27FC236}">
                <a16:creationId xmlns:a16="http://schemas.microsoft.com/office/drawing/2014/main" id="{327CB76D-9686-1FD9-15CC-84E2A0FFE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25" y="4575349"/>
            <a:ext cx="1611809" cy="160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5" name="Picture 35" descr="Screen Shot 2013-10-14 at 13.34.26.png">
            <a:extLst>
              <a:ext uri="{FF2B5EF4-FFF2-40B4-BE49-F238E27FC236}">
                <a16:creationId xmlns:a16="http://schemas.microsoft.com/office/drawing/2014/main" id="{0A70E1D2-7F18-157F-1F43-079A989AF5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12" y="4575349"/>
            <a:ext cx="4487168" cy="160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6" name="Picture 36" descr="Screen Shot 2013-10-14 at 13.34.40.png">
            <a:extLst>
              <a:ext uri="{FF2B5EF4-FFF2-40B4-BE49-F238E27FC236}">
                <a16:creationId xmlns:a16="http://schemas.microsoft.com/office/drawing/2014/main" id="{134AFA85-8430-2952-6847-1386720D14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069" y="4578697"/>
            <a:ext cx="1615158" cy="161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7" name="Line 6">
            <a:extLst>
              <a:ext uri="{FF2B5EF4-FFF2-40B4-BE49-F238E27FC236}">
                <a16:creationId xmlns:a16="http://schemas.microsoft.com/office/drawing/2014/main" id="{72D15591-DD71-5BE2-9676-24BA1C1BA4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5420" y="5046390"/>
            <a:ext cx="0" cy="68088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31438" name="Line 6">
            <a:extLst>
              <a:ext uri="{FF2B5EF4-FFF2-40B4-BE49-F238E27FC236}">
                <a16:creationId xmlns:a16="http://schemas.microsoft.com/office/drawing/2014/main" id="{119D4256-830D-BEBC-D32A-2472AB94C4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9885" y="3259336"/>
            <a:ext cx="0" cy="7177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31439" name="Line 6">
            <a:extLst>
              <a:ext uri="{FF2B5EF4-FFF2-40B4-BE49-F238E27FC236}">
                <a16:creationId xmlns:a16="http://schemas.microsoft.com/office/drawing/2014/main" id="{CC17F304-7EA8-10FB-6164-CDEBC47B86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5420" y="1086074"/>
            <a:ext cx="0" cy="160287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31440" name="Rectangle 4">
            <a:extLst>
              <a:ext uri="{FF2B5EF4-FFF2-40B4-BE49-F238E27FC236}">
                <a16:creationId xmlns:a16="http://schemas.microsoft.com/office/drawing/2014/main" id="{B7114C4D-CF3A-B178-91AA-871572ABA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822982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116986" bIns="45717"/>
          <a:lstStyle>
            <a:lvl1pPr marL="55563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CH" sz="3023">
                <a:solidFill>
                  <a:srgbClr val="0000FF"/>
                </a:solidFill>
                <a:latin typeface="Arial Bold" pitchFamily="6" charset="0"/>
                <a:ea typeface="ヒラギノ角ゴ ProN W6" panose="020B0300000000000000" pitchFamily="34" charset="-128"/>
              </a:rPr>
              <a:t>Object resolution vs varying lens aperture</a:t>
            </a:r>
          </a:p>
        </p:txBody>
      </p:sp>
      <p:sp>
        <p:nvSpPr>
          <p:cNvPr id="231441" name="TextBox 22">
            <a:extLst>
              <a:ext uri="{FF2B5EF4-FFF2-40B4-BE49-F238E27FC236}">
                <a16:creationId xmlns:a16="http://schemas.microsoft.com/office/drawing/2014/main" id="{FEAF4F6A-D83F-EF36-FF3A-B26074168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506" y="593825"/>
            <a:ext cx="2412131" cy="3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GB" altLang="en-CH" sz="1406"/>
              <a:t>Object side 0.3mm</a:t>
            </a:r>
          </a:p>
        </p:txBody>
      </p:sp>
      <p:sp>
        <p:nvSpPr>
          <p:cNvPr id="231442" name="Slide Number Placeholder 3">
            <a:extLst>
              <a:ext uri="{FF2B5EF4-FFF2-40B4-BE49-F238E27FC236}">
                <a16:creationId xmlns:a16="http://schemas.microsoft.com/office/drawing/2014/main" id="{4A4FD5F3-D8B0-DED8-FDD1-DDDB50513A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881072" y="6515324"/>
            <a:ext cx="786928" cy="3426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522368" indent="-200911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803643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125101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1446558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1768015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089473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2410930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2732387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r"/>
            <a:fld id="{13A20120-D797-8E46-B2CC-0D731C538568}" type="slidenum">
              <a:rPr lang="en-US" altLang="en-CH" sz="1125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 algn="r"/>
              <a:t>31</a:t>
            </a:fld>
            <a:endParaRPr lang="en-US" altLang="en-CH" sz="1125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Box 10">
            <a:extLst>
              <a:ext uri="{FF2B5EF4-FFF2-40B4-BE49-F238E27FC236}">
                <a16:creationId xmlns:a16="http://schemas.microsoft.com/office/drawing/2014/main" id="{D71D4F72-F0D0-F6D0-90CE-DD2AED515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389" y="1845097"/>
            <a:ext cx="912417" cy="2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GB" altLang="en-CH" sz="1195"/>
              <a:t>D</a:t>
            </a:r>
            <a:r>
              <a:rPr lang="en-GB" altLang="en-CH" sz="1195" baseline="-25000"/>
              <a:t>lens</a:t>
            </a:r>
            <a:r>
              <a:rPr lang="en-GB" altLang="en-CH" sz="1195"/>
              <a:t>=2mm</a:t>
            </a:r>
          </a:p>
        </p:txBody>
      </p:sp>
      <p:sp>
        <p:nvSpPr>
          <p:cNvPr id="232450" name="TextBox 20">
            <a:extLst>
              <a:ext uri="{FF2B5EF4-FFF2-40B4-BE49-F238E27FC236}">
                <a16:creationId xmlns:a16="http://schemas.microsoft.com/office/drawing/2014/main" id="{BFDE554C-EE15-63BA-B95E-469D0140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389" y="3691310"/>
            <a:ext cx="1040657" cy="2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GB" altLang="en-CH" sz="1195"/>
              <a:t>D</a:t>
            </a:r>
            <a:r>
              <a:rPr lang="en-GB" altLang="en-CH" sz="1195" baseline="-25000"/>
              <a:t>lens</a:t>
            </a:r>
            <a:r>
              <a:rPr lang="en-GB" altLang="en-CH" sz="1195"/>
              <a:t>=1.5mm</a:t>
            </a:r>
          </a:p>
        </p:txBody>
      </p:sp>
      <p:pic>
        <p:nvPicPr>
          <p:cNvPr id="232451" name="Picture 19" descr="Screen Shot 2013-10-14 at 13.25.15.png">
            <a:extLst>
              <a:ext uri="{FF2B5EF4-FFF2-40B4-BE49-F238E27FC236}">
                <a16:creationId xmlns:a16="http://schemas.microsoft.com/office/drawing/2014/main" id="{3D6A6A2A-F707-8BDF-2DB6-4F7A9752C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25" y="1086074"/>
            <a:ext cx="1611809" cy="160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2" name="Picture 22" descr="Screen Shot 2013-10-14 at 13.25.15.png">
            <a:extLst>
              <a:ext uri="{FF2B5EF4-FFF2-40B4-BE49-F238E27FC236}">
                <a16:creationId xmlns:a16="http://schemas.microsoft.com/office/drawing/2014/main" id="{ECD8EAD1-A930-722D-ABD3-91185D2D5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25" y="2815084"/>
            <a:ext cx="1611809" cy="160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3" name="Picture 23" descr="Screen Shot 2013-10-14 at 13.32.28.png">
            <a:extLst>
              <a:ext uri="{FF2B5EF4-FFF2-40B4-BE49-F238E27FC236}">
                <a16:creationId xmlns:a16="http://schemas.microsoft.com/office/drawing/2014/main" id="{65DCEF4F-947D-1E2E-D977-CB54AD90B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069" y="1086074"/>
            <a:ext cx="1606228" cy="160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4" name="Picture 24" descr="Screen Shot 2013-10-14 at 13.33.42.png">
            <a:extLst>
              <a:ext uri="{FF2B5EF4-FFF2-40B4-BE49-F238E27FC236}">
                <a16:creationId xmlns:a16="http://schemas.microsoft.com/office/drawing/2014/main" id="{0C3927B8-730C-97B7-28E4-3DCF974FD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12" y="1086073"/>
            <a:ext cx="4487168" cy="159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5" name="Picture 25" descr="Screen Shot 2013-10-14 at 13.39.44.png">
            <a:extLst>
              <a:ext uri="{FF2B5EF4-FFF2-40B4-BE49-F238E27FC236}">
                <a16:creationId xmlns:a16="http://schemas.microsoft.com/office/drawing/2014/main" id="{C18334A3-4086-C25F-BEE8-6561ECD02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069" y="2815084"/>
            <a:ext cx="1606228" cy="160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6" name="Picture 26" descr="Screen Shot 2013-10-14 at 13.39.29.png">
            <a:extLst>
              <a:ext uri="{FF2B5EF4-FFF2-40B4-BE49-F238E27FC236}">
                <a16:creationId xmlns:a16="http://schemas.microsoft.com/office/drawing/2014/main" id="{A83EC497-8059-6037-933C-55E1AB48B8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12" y="2815084"/>
            <a:ext cx="4487168" cy="160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7" name="Line 6">
            <a:extLst>
              <a:ext uri="{FF2B5EF4-FFF2-40B4-BE49-F238E27FC236}">
                <a16:creationId xmlns:a16="http://schemas.microsoft.com/office/drawing/2014/main" id="{C41FDD80-F5C7-D40B-E6CA-58367DB7FD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5420" y="3399979"/>
            <a:ext cx="0" cy="43532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32458" name="Line 6">
            <a:extLst>
              <a:ext uri="{FF2B5EF4-FFF2-40B4-BE49-F238E27FC236}">
                <a16:creationId xmlns:a16="http://schemas.microsoft.com/office/drawing/2014/main" id="{AD95A86A-587A-7B35-0B67-B3D854CF4A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5420" y="1634133"/>
            <a:ext cx="0" cy="48778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32459" name="TextBox 14">
            <a:extLst>
              <a:ext uri="{FF2B5EF4-FFF2-40B4-BE49-F238E27FC236}">
                <a16:creationId xmlns:a16="http://schemas.microsoft.com/office/drawing/2014/main" id="{19E2F9F3-5BCC-8CFA-1568-84A488504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506" y="593825"/>
            <a:ext cx="2412131" cy="3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GB" altLang="en-CH" sz="1406"/>
              <a:t>Object side 0.3mm</a:t>
            </a:r>
          </a:p>
        </p:txBody>
      </p:sp>
      <p:sp>
        <p:nvSpPr>
          <p:cNvPr id="232460" name="Rectangle 4">
            <a:extLst>
              <a:ext uri="{FF2B5EF4-FFF2-40B4-BE49-F238E27FC236}">
                <a16:creationId xmlns:a16="http://schemas.microsoft.com/office/drawing/2014/main" id="{29E1438E-1417-729C-6CC5-235C7E67D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822982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116986" bIns="45717"/>
          <a:lstStyle>
            <a:lvl1pPr marL="55563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4572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CH" sz="3023">
                <a:solidFill>
                  <a:srgbClr val="0000FF"/>
                </a:solidFill>
                <a:latin typeface="Arial Bold" pitchFamily="6" charset="0"/>
                <a:ea typeface="ヒラギノ角ゴ ProN W6" panose="020B0300000000000000" pitchFamily="34" charset="-128"/>
              </a:rPr>
              <a:t>Object resolution vs varying lens aperture</a:t>
            </a:r>
          </a:p>
        </p:txBody>
      </p:sp>
      <p:sp>
        <p:nvSpPr>
          <p:cNvPr id="232461" name="Slide Number Placeholder 3">
            <a:extLst>
              <a:ext uri="{FF2B5EF4-FFF2-40B4-BE49-F238E27FC236}">
                <a16:creationId xmlns:a16="http://schemas.microsoft.com/office/drawing/2014/main" id="{1E4D77D1-41A2-3771-8EF6-4B8F0CFF04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881072" y="6515324"/>
            <a:ext cx="786928" cy="3426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522368" indent="-200911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803643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125101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1446558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1768015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089473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2410930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2732387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r"/>
            <a:fld id="{8D8CE3F0-BF24-6046-8E90-FBB23F562329}" type="slidenum">
              <a:rPr lang="en-US" altLang="en-CH" sz="1125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 algn="r"/>
              <a:t>32</a:t>
            </a:fld>
            <a:endParaRPr lang="en-US" altLang="en-CH" sz="1125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Picture 15">
            <a:extLst>
              <a:ext uri="{FF2B5EF4-FFF2-40B4-BE49-F238E27FC236}">
                <a16:creationId xmlns:a16="http://schemas.microsoft.com/office/drawing/2014/main" id="{4BF21D68-8D4B-61B8-F1FF-3F1A42602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57" y="3429000"/>
            <a:ext cx="3981525" cy="298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4" name="Slide Number Placeholder 3">
            <a:extLst>
              <a:ext uri="{FF2B5EF4-FFF2-40B4-BE49-F238E27FC236}">
                <a16:creationId xmlns:a16="http://schemas.microsoft.com/office/drawing/2014/main" id="{2DF59923-7B3E-B4FE-61FA-F704B7025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522368" indent="-200911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803643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125101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1446558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1768015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089473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2410930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2732387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E45FF-0FFD-A946-B9B0-8CC85D62377E}" type="slidenum">
              <a:rPr kumimoji="0" lang="en-US" altLang="en-CH" sz="11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CH" sz="11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243715" name="Title 1">
            <a:extLst>
              <a:ext uri="{FF2B5EF4-FFF2-40B4-BE49-F238E27FC236}">
                <a16:creationId xmlns:a16="http://schemas.microsoft.com/office/drawing/2014/main" id="{617FDE56-26FC-59E4-F25E-57466DDC5B17}"/>
              </a:ext>
            </a:extLst>
          </p:cNvPr>
          <p:cNvSpPr txBox="1">
            <a:spLocks/>
          </p:cNvSpPr>
          <p:nvPr/>
        </p:nvSpPr>
        <p:spPr bwMode="auto">
          <a:xfrm>
            <a:off x="1995041" y="-13395"/>
            <a:ext cx="7773293" cy="74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76359" bIns="35719"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CH" sz="3516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old" pitchFamily="6" charset="0"/>
                <a:ea typeface="ヒラギノ角ゴ ProN W6" panose="020B0300000000000000" pitchFamily="34" charset="-128"/>
                <a:cs typeface="+mn-cs"/>
                <a:sym typeface="Arial Bold" pitchFamily="6" charset="0"/>
              </a:rPr>
              <a:t>Ideal thin lens – 2D BPM</a:t>
            </a:r>
          </a:p>
        </p:txBody>
      </p:sp>
      <p:pic>
        <p:nvPicPr>
          <p:cNvPr id="243716" name="Picture 5">
            <a:extLst>
              <a:ext uri="{FF2B5EF4-FFF2-40B4-BE49-F238E27FC236}">
                <a16:creationId xmlns:a16="http://schemas.microsoft.com/office/drawing/2014/main" id="{59106B5E-598D-F563-E512-ABD93C355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57" y="594941"/>
            <a:ext cx="3953619" cy="296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3717" name="Straight Arrow Connector 8">
            <a:extLst>
              <a:ext uri="{FF2B5EF4-FFF2-40B4-BE49-F238E27FC236}">
                <a16:creationId xmlns:a16="http://schemas.microsoft.com/office/drawing/2014/main" id="{421BCBF8-80DF-C852-A8C2-3B6C2B7DCC0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80447" y="3884414"/>
            <a:ext cx="0" cy="192434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3718" name="Straight Arrow Connector 9">
            <a:extLst>
              <a:ext uri="{FF2B5EF4-FFF2-40B4-BE49-F238E27FC236}">
                <a16:creationId xmlns:a16="http://schemas.microsoft.com/office/drawing/2014/main" id="{42981505-6AE0-9CF2-347D-5D8D8FBFCFE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80447" y="1099468"/>
            <a:ext cx="0" cy="187411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3719" name="TextBox 12">
            <a:extLst>
              <a:ext uri="{FF2B5EF4-FFF2-40B4-BE49-F238E27FC236}">
                <a16:creationId xmlns:a16="http://schemas.microsoft.com/office/drawing/2014/main" id="{D865A585-36C9-31A0-B4B8-6C2CFC556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041" y="937617"/>
            <a:ext cx="1107996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CH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+mn-cs"/>
                <a:sym typeface="Arial" panose="020B0604020202020204" pitchFamily="34" charset="0"/>
              </a:rPr>
              <a:t>F=120µm</a:t>
            </a:r>
          </a:p>
        </p:txBody>
      </p:sp>
      <p:sp>
        <p:nvSpPr>
          <p:cNvPr id="243720" name="TextBox 13">
            <a:extLst>
              <a:ext uri="{FF2B5EF4-FFF2-40B4-BE49-F238E27FC236}">
                <a16:creationId xmlns:a16="http://schemas.microsoft.com/office/drawing/2014/main" id="{281F2007-BCE4-B29F-48F5-E119E8FCF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250" y="1819424"/>
            <a:ext cx="673582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CH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+mn-cs"/>
                <a:sym typeface="Arial" panose="020B0604020202020204" pitchFamily="34" charset="0"/>
              </a:rPr>
              <a:t>Θ</a:t>
            </a:r>
            <a:r>
              <a:rPr kumimoji="0" lang="en-US" altLang="en-CH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+mn-cs"/>
                <a:sym typeface="Arial" panose="020B0604020202020204" pitchFamily="34" charset="0"/>
              </a:rPr>
              <a:t>=0°</a:t>
            </a:r>
          </a:p>
        </p:txBody>
      </p:sp>
      <p:sp>
        <p:nvSpPr>
          <p:cNvPr id="243721" name="TextBox 14">
            <a:extLst>
              <a:ext uri="{FF2B5EF4-FFF2-40B4-BE49-F238E27FC236}">
                <a16:creationId xmlns:a16="http://schemas.microsoft.com/office/drawing/2014/main" id="{BBE3A5C2-3183-6A47-BB05-1075DFEAC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250" y="4684738"/>
            <a:ext cx="793807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CH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+mn-cs"/>
                <a:sym typeface="Arial" panose="020B0604020202020204" pitchFamily="34" charset="0"/>
              </a:rPr>
              <a:t>Θ</a:t>
            </a:r>
            <a:r>
              <a:rPr kumimoji="0" lang="en-US" altLang="en-CH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+mn-cs"/>
                <a:sym typeface="Arial" panose="020B0604020202020204" pitchFamily="34" charset="0"/>
              </a:rPr>
              <a:t>=15°</a:t>
            </a:r>
          </a:p>
        </p:txBody>
      </p:sp>
    </p:spTree>
    <p:extLst>
      <p:ext uri="{BB962C8B-B14F-4D97-AF65-F5344CB8AC3E}">
        <p14:creationId xmlns:p14="http://schemas.microsoft.com/office/powerpoint/2010/main" val="1042860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7" name="Picture 19">
            <a:extLst>
              <a:ext uri="{FF2B5EF4-FFF2-40B4-BE49-F238E27FC236}">
                <a16:creationId xmlns:a16="http://schemas.microsoft.com/office/drawing/2014/main" id="{986AFCE3-8EE3-10FD-0D6F-2F78AE482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r="18965" b="12532"/>
          <a:stretch>
            <a:fillRect/>
          </a:stretch>
        </p:blipFill>
        <p:spPr bwMode="auto">
          <a:xfrm>
            <a:off x="1957090" y="3898926"/>
            <a:ext cx="3987105" cy="287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8" name="Slide Number Placeholder 3">
            <a:extLst>
              <a:ext uri="{FF2B5EF4-FFF2-40B4-BE49-F238E27FC236}">
                <a16:creationId xmlns:a16="http://schemas.microsoft.com/office/drawing/2014/main" id="{F3D2CF9E-2FDB-AFA1-81FE-868540F87A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522368" indent="-200911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803643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125101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1446558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1768015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089473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2410930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2732387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15298-F140-BF4D-9C79-AC719ADEF9AD}" type="slidenum">
              <a:rPr kumimoji="0" lang="en-US" altLang="en-CH" sz="11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CH" sz="11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6FCD1E-FF09-1E15-E416-BBE166D4734F}"/>
              </a:ext>
            </a:extLst>
          </p:cNvPr>
          <p:cNvSpPr txBox="1">
            <a:spLocks/>
          </p:cNvSpPr>
          <p:nvPr/>
        </p:nvSpPr>
        <p:spPr bwMode="auto">
          <a:xfrm>
            <a:off x="1995041" y="-13395"/>
            <a:ext cx="7773293" cy="741164"/>
          </a:xfrm>
          <a:prstGeom prst="rect">
            <a:avLst/>
          </a:prstGeom>
          <a:noFill/>
          <a:ln>
            <a:noFill/>
          </a:ln>
        </p:spPr>
        <p:txBody>
          <a:bodyPr lIns="35719" tIns="35719" rIns="76359" bIns="35719"/>
          <a:lstStyle>
            <a:lvl1pPr marL="6350" indent="-6350"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+mj-lt"/>
                <a:ea typeface="+mj-ea"/>
                <a:cs typeface="+mj-cs"/>
                <a:sym typeface="Arial Bold" panose="020B0704020202020204" pitchFamily="34" charset="0"/>
              </a:defRPr>
            </a:lvl1pPr>
            <a:lvl2pPr marL="6350" indent="-6350"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panose="020B0704020202020204" pitchFamily="34" charset="0"/>
              </a:defRPr>
            </a:lvl2pPr>
            <a:lvl3pPr marL="6350" indent="-6350"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panose="020B0704020202020204" pitchFamily="34" charset="0"/>
              </a:defRPr>
            </a:lvl3pPr>
            <a:lvl4pPr marL="6350" indent="-6350"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panose="020B0704020202020204" pitchFamily="34" charset="0"/>
              </a:defRPr>
            </a:lvl4pPr>
            <a:lvl5pPr marL="6350" indent="-6350"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panose="020B0704020202020204" pitchFamily="34" charset="0"/>
              </a:defRPr>
            </a:lvl5pPr>
            <a:lvl6pPr marL="46355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6pPr>
            <a:lvl7pPr marL="92075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7pPr>
            <a:lvl8pPr marL="137795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8pPr>
            <a:lvl9pPr marL="183515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31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  <a:sym typeface="Arial Bold" panose="020B0704020202020204" pitchFamily="34" charset="0"/>
              </a:rPr>
              <a:t>Physical implementation with quadratic surface</a:t>
            </a:r>
          </a:p>
        </p:txBody>
      </p:sp>
      <p:sp>
        <p:nvSpPr>
          <p:cNvPr id="244740" name="TextBox 7">
            <a:extLst>
              <a:ext uri="{FF2B5EF4-FFF2-40B4-BE49-F238E27FC236}">
                <a16:creationId xmlns:a16="http://schemas.microsoft.com/office/drawing/2014/main" id="{A672394A-34FF-46D1-CD88-AA2E8D636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605" y="594941"/>
            <a:ext cx="1226618" cy="61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CH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+mn-cs"/>
                <a:sym typeface="Arial" panose="020B0604020202020204" pitchFamily="34" charset="0"/>
              </a:rPr>
              <a:t>F=120µm,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CH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+mn-cs"/>
                <a:sym typeface="Arial" panose="020B0604020202020204" pitchFamily="34" charset="0"/>
              </a:rPr>
              <a:t>t=16µm</a:t>
            </a:r>
          </a:p>
        </p:txBody>
      </p:sp>
      <p:sp>
        <p:nvSpPr>
          <p:cNvPr id="244741" name="TextBox 10">
            <a:extLst>
              <a:ext uri="{FF2B5EF4-FFF2-40B4-BE49-F238E27FC236}">
                <a16:creationId xmlns:a16="http://schemas.microsoft.com/office/drawing/2014/main" id="{144649FC-AC19-4060-25B6-D4E5A0AC6C3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440030" y="1929197"/>
            <a:ext cx="673582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CH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+mn-cs"/>
                <a:sym typeface="Arial" panose="020B0604020202020204" pitchFamily="34" charset="0"/>
              </a:rPr>
              <a:t>Θ</a:t>
            </a:r>
            <a:r>
              <a:rPr kumimoji="0" lang="en-US" altLang="en-CH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+mn-cs"/>
                <a:sym typeface="Arial" panose="020B0604020202020204" pitchFamily="34" charset="0"/>
              </a:rPr>
              <a:t>=0°</a:t>
            </a:r>
          </a:p>
        </p:txBody>
      </p:sp>
      <p:sp>
        <p:nvSpPr>
          <p:cNvPr id="244742" name="TextBox 11">
            <a:extLst>
              <a:ext uri="{FF2B5EF4-FFF2-40B4-BE49-F238E27FC236}">
                <a16:creationId xmlns:a16="http://schemas.microsoft.com/office/drawing/2014/main" id="{FC1E2294-1E52-4132-F767-09BAB85BE21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358711" y="5153929"/>
            <a:ext cx="793807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CH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+mn-cs"/>
                <a:sym typeface="Arial" panose="020B0604020202020204" pitchFamily="34" charset="0"/>
              </a:rPr>
              <a:t>Θ</a:t>
            </a:r>
            <a:r>
              <a:rPr kumimoji="0" lang="en-US" altLang="en-CH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panose="020B0300000000000000" pitchFamily="34" charset="-128"/>
                <a:cs typeface="+mn-cs"/>
                <a:sym typeface="Arial" panose="020B0604020202020204" pitchFamily="34" charset="0"/>
              </a:rPr>
              <a:t>=15°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3AC9D8-0F7C-68FF-B70C-BCF2D6EC89AC}"/>
              </a:ext>
            </a:extLst>
          </p:cNvPr>
          <p:cNvSpPr txBox="1">
            <a:spLocks/>
          </p:cNvSpPr>
          <p:nvPr/>
        </p:nvSpPr>
        <p:spPr bwMode="auto">
          <a:xfrm>
            <a:off x="2744019" y="516806"/>
            <a:ext cx="2733600" cy="741164"/>
          </a:xfrm>
          <a:prstGeom prst="rect">
            <a:avLst/>
          </a:prstGeom>
          <a:noFill/>
          <a:ln>
            <a:noFill/>
          </a:ln>
        </p:spPr>
        <p:txBody>
          <a:bodyPr lIns="35719" tIns="35719" rIns="76359" bIns="35719"/>
          <a:lstStyle>
            <a:lvl1pPr marL="6350" indent="-6350"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+mj-lt"/>
                <a:ea typeface="+mj-ea"/>
                <a:cs typeface="+mj-cs"/>
                <a:sym typeface="Arial Bold" panose="020B0704020202020204" pitchFamily="34" charset="0"/>
              </a:defRPr>
            </a:lvl1pPr>
            <a:lvl2pPr marL="6350" indent="-6350"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panose="020B0704020202020204" pitchFamily="34" charset="0"/>
              </a:defRPr>
            </a:lvl2pPr>
            <a:lvl3pPr marL="6350" indent="-6350"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panose="020B0704020202020204" pitchFamily="34" charset="0"/>
              </a:defRPr>
            </a:lvl3pPr>
            <a:lvl4pPr marL="6350" indent="-6350"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panose="020B0704020202020204" pitchFamily="34" charset="0"/>
              </a:defRPr>
            </a:lvl4pPr>
            <a:lvl5pPr marL="6350" indent="-6350"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panose="020B0704020202020204" pitchFamily="34" charset="0"/>
              </a:defRPr>
            </a:lvl5pPr>
            <a:lvl6pPr marL="46355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6pPr>
            <a:lvl7pPr marL="92075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7pPr>
            <a:lvl8pPr marL="137795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8pPr>
            <a:lvl9pPr marL="183515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31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  <a:sym typeface="Arial Bold" panose="020B0704020202020204" pitchFamily="34" charset="0"/>
              </a:rPr>
              <a:t>2D BPM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8EFAD70-7803-49C4-AADD-4917A5451668}"/>
              </a:ext>
            </a:extLst>
          </p:cNvPr>
          <p:cNvSpPr txBox="1">
            <a:spLocks/>
          </p:cNvSpPr>
          <p:nvPr/>
        </p:nvSpPr>
        <p:spPr bwMode="auto">
          <a:xfrm>
            <a:off x="6978924" y="501179"/>
            <a:ext cx="2733600" cy="741164"/>
          </a:xfrm>
          <a:prstGeom prst="rect">
            <a:avLst/>
          </a:prstGeom>
          <a:noFill/>
          <a:ln>
            <a:noFill/>
          </a:ln>
        </p:spPr>
        <p:txBody>
          <a:bodyPr lIns="35719" tIns="35719" rIns="76359" bIns="35719"/>
          <a:lstStyle>
            <a:lvl1pPr marL="6350" indent="-6350"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+mj-lt"/>
                <a:ea typeface="+mj-ea"/>
                <a:cs typeface="+mj-cs"/>
                <a:sym typeface="Arial Bold" panose="020B0704020202020204" pitchFamily="34" charset="0"/>
              </a:defRPr>
            </a:lvl1pPr>
            <a:lvl2pPr marL="6350" indent="-6350"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panose="020B0704020202020204" pitchFamily="34" charset="0"/>
              </a:defRPr>
            </a:lvl2pPr>
            <a:lvl3pPr marL="6350" indent="-6350"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panose="020B0704020202020204" pitchFamily="34" charset="0"/>
              </a:defRPr>
            </a:lvl3pPr>
            <a:lvl4pPr marL="6350" indent="-6350"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panose="020B0704020202020204" pitchFamily="34" charset="0"/>
              </a:defRPr>
            </a:lvl4pPr>
            <a:lvl5pPr marL="6350" indent="-6350"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panose="020B0704020202020204" pitchFamily="34" charset="0"/>
              </a:defRPr>
            </a:lvl5pPr>
            <a:lvl6pPr marL="46355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6pPr>
            <a:lvl7pPr marL="92075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7pPr>
            <a:lvl8pPr marL="137795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8pPr>
            <a:lvl9pPr marL="183515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31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  <a:sym typeface="Arial Bold" panose="020B0704020202020204" pitchFamily="34" charset="0"/>
              </a:rPr>
              <a:t>2D COMSOL</a:t>
            </a:r>
          </a:p>
        </p:txBody>
      </p:sp>
      <p:pic>
        <p:nvPicPr>
          <p:cNvPr id="244745" name="Picture 2">
            <a:extLst>
              <a:ext uri="{FF2B5EF4-FFF2-40B4-BE49-F238E27FC236}">
                <a16:creationId xmlns:a16="http://schemas.microsoft.com/office/drawing/2014/main" id="{77BCF89C-B652-E3E9-A538-881A75EBB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7" r="18547" b="12431"/>
          <a:stretch>
            <a:fillRect/>
          </a:stretch>
        </p:blipFill>
        <p:spPr bwMode="auto">
          <a:xfrm>
            <a:off x="1995042" y="897434"/>
            <a:ext cx="3949154" cy="278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6" name="Picture 14">
            <a:extLst>
              <a:ext uri="{FF2B5EF4-FFF2-40B4-BE49-F238E27FC236}">
                <a16:creationId xmlns:a16="http://schemas.microsoft.com/office/drawing/2014/main" id="{E0DB9557-1F81-3744-2097-D884214DE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r="13155"/>
          <a:stretch>
            <a:fillRect/>
          </a:stretch>
        </p:blipFill>
        <p:spPr bwMode="auto">
          <a:xfrm>
            <a:off x="6348264" y="964406"/>
            <a:ext cx="3952503" cy="261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7" name="Picture 15">
            <a:extLst>
              <a:ext uri="{FF2B5EF4-FFF2-40B4-BE49-F238E27FC236}">
                <a16:creationId xmlns:a16="http://schemas.microsoft.com/office/drawing/2014/main" id="{6D8C9E11-0124-A7A7-18BE-B677351BD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2" r="15714"/>
          <a:stretch>
            <a:fillRect/>
          </a:stretch>
        </p:blipFill>
        <p:spPr bwMode="auto">
          <a:xfrm>
            <a:off x="6602760" y="3977060"/>
            <a:ext cx="3594199" cy="264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hord 17">
            <a:extLst>
              <a:ext uri="{FF2B5EF4-FFF2-40B4-BE49-F238E27FC236}">
                <a16:creationId xmlns:a16="http://schemas.microsoft.com/office/drawing/2014/main" id="{66602F73-92BC-E19A-FB80-37C2F278E20A}"/>
              </a:ext>
            </a:extLst>
          </p:cNvPr>
          <p:cNvSpPr/>
          <p:nvPr/>
        </p:nvSpPr>
        <p:spPr bwMode="auto">
          <a:xfrm rot="10800000">
            <a:off x="1848818" y="1233414"/>
            <a:ext cx="1208856" cy="2019225"/>
          </a:xfrm>
          <a:prstGeom prst="chord">
            <a:avLst>
              <a:gd name="adj1" fmla="val 6191959"/>
              <a:gd name="adj2" fmla="val 15389657"/>
            </a:avLst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N W3" charset="0"/>
              <a:cs typeface="+mn-cs"/>
              <a:sym typeface="Arial" charset="0"/>
            </a:endParaRPr>
          </a:p>
        </p:txBody>
      </p:sp>
      <p:sp>
        <p:nvSpPr>
          <p:cNvPr id="19" name="Chord 18">
            <a:extLst>
              <a:ext uri="{FF2B5EF4-FFF2-40B4-BE49-F238E27FC236}">
                <a16:creationId xmlns:a16="http://schemas.microsoft.com/office/drawing/2014/main" id="{FD71CCFF-C164-BD75-2EC2-87E0CE73A5B4}"/>
              </a:ext>
            </a:extLst>
          </p:cNvPr>
          <p:cNvSpPr/>
          <p:nvPr/>
        </p:nvSpPr>
        <p:spPr bwMode="auto">
          <a:xfrm rot="10800000">
            <a:off x="1796355" y="4300762"/>
            <a:ext cx="1209973" cy="2019225"/>
          </a:xfrm>
          <a:prstGeom prst="chord">
            <a:avLst>
              <a:gd name="adj1" fmla="val 6191959"/>
              <a:gd name="adj2" fmla="val 15389657"/>
            </a:avLst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N W3" charset="0"/>
              <a:cs typeface="+mn-cs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791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Slide Number Placeholder 3">
            <a:extLst>
              <a:ext uri="{FF2B5EF4-FFF2-40B4-BE49-F238E27FC236}">
                <a16:creationId xmlns:a16="http://schemas.microsoft.com/office/drawing/2014/main" id="{2AB78F6B-E607-AB63-720E-57FC6E7C9C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522368" indent="-200911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803643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125101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1446558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1768015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089473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2410930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2732387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fld id="{F3BD2D25-5E9A-0D47-B393-F7CAC8D7E576}" type="slidenum">
              <a:rPr lang="en-US" altLang="en-CH" sz="1125"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/>
              <a:t>35</a:t>
            </a:fld>
            <a:endParaRPr lang="en-US" altLang="en-CH" sz="1125"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  <p:pic>
        <p:nvPicPr>
          <p:cNvPr id="228354" name="Picture 1">
            <a:extLst>
              <a:ext uri="{FF2B5EF4-FFF2-40B4-BE49-F238E27FC236}">
                <a16:creationId xmlns:a16="http://schemas.microsoft.com/office/drawing/2014/main" id="{95564E87-89FF-F93D-8894-5FB5DD991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016" y="4714875"/>
            <a:ext cx="2053828" cy="20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8355" name="Picture 2">
            <a:extLst>
              <a:ext uri="{FF2B5EF4-FFF2-40B4-BE49-F238E27FC236}">
                <a16:creationId xmlns:a16="http://schemas.microsoft.com/office/drawing/2014/main" id="{3CF2752A-6B50-FC9A-CDE7-88BF7F6F4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016" y="2643188"/>
            <a:ext cx="2053828" cy="20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8356" name="Picture 3">
            <a:extLst>
              <a:ext uri="{FF2B5EF4-FFF2-40B4-BE49-F238E27FC236}">
                <a16:creationId xmlns:a16="http://schemas.microsoft.com/office/drawing/2014/main" id="{AD8E4B99-7ED5-3989-050F-299E0A05B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930" y="2643188"/>
            <a:ext cx="4484936" cy="20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8357" name="Picture 4">
            <a:extLst>
              <a:ext uri="{FF2B5EF4-FFF2-40B4-BE49-F238E27FC236}">
                <a16:creationId xmlns:a16="http://schemas.microsoft.com/office/drawing/2014/main" id="{ABAC4741-91DD-CD75-0154-D081A96DA88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20" y="2759274"/>
            <a:ext cx="178594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8358" name="Picture 5">
            <a:extLst>
              <a:ext uri="{FF2B5EF4-FFF2-40B4-BE49-F238E27FC236}">
                <a16:creationId xmlns:a16="http://schemas.microsoft.com/office/drawing/2014/main" id="{1E6FDB81-4ABD-4A62-5B2B-BCB5446A33E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16" y="4694766"/>
            <a:ext cx="4491633" cy="20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8359" name="Picture 6">
            <a:extLst>
              <a:ext uri="{FF2B5EF4-FFF2-40B4-BE49-F238E27FC236}">
                <a16:creationId xmlns:a16="http://schemas.microsoft.com/office/drawing/2014/main" id="{9F1751B6-9761-DBA2-BC6E-918DC5D50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719" y="2643188"/>
            <a:ext cx="2053828" cy="20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8360" name="Rectangle 8">
            <a:extLst>
              <a:ext uri="{FF2B5EF4-FFF2-40B4-BE49-F238E27FC236}">
                <a16:creationId xmlns:a16="http://schemas.microsoft.com/office/drawing/2014/main" id="{D4DF67F7-0D77-9C27-5B2D-E1794FDE03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15070" y="0"/>
            <a:ext cx="9170789" cy="482203"/>
          </a:xfrm>
        </p:spPr>
        <p:txBody>
          <a:bodyPr vert="horz" lIns="91440" tIns="45720" rIns="116980" bIns="45720" rtlCol="0" anchor="ctr">
            <a:normAutofit/>
          </a:bodyPr>
          <a:lstStyle/>
          <a:p>
            <a:pPr marL="39066"/>
            <a:r>
              <a:rPr lang="en-US" altLang="en-CH" sz="2531">
                <a:solidFill>
                  <a:srgbClr val="0000FF"/>
                </a:solidFill>
              </a:rPr>
              <a:t>Simulation of a thick lens using BPM</a:t>
            </a:r>
          </a:p>
        </p:txBody>
      </p:sp>
      <p:sp>
        <p:nvSpPr>
          <p:cNvPr id="228361" name="Rectangle 9">
            <a:extLst>
              <a:ext uri="{FF2B5EF4-FFF2-40B4-BE49-F238E27FC236}">
                <a16:creationId xmlns:a16="http://schemas.microsoft.com/office/drawing/2014/main" id="{F1E062AA-A667-72C0-C549-21AB26786227}"/>
              </a:ext>
            </a:extLst>
          </p:cNvPr>
          <p:cNvSpPr>
            <a:spLocks/>
          </p:cNvSpPr>
          <p:nvPr/>
        </p:nvSpPr>
        <p:spPr bwMode="auto">
          <a:xfrm>
            <a:off x="1720617" y="4286251"/>
            <a:ext cx="576755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4" bIns="0">
            <a:spAutoFit/>
          </a:bodyPr>
          <a:lstStyle>
            <a:lvl1pPr marL="55563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CH" sz="1687">
                <a:solidFill>
                  <a:srgbClr val="FFFFFF"/>
                </a:solidFill>
                <a:ea typeface="MS PGothic" panose="020B0600070205080204" pitchFamily="34" charset="-128"/>
              </a:rPr>
              <a:t>2mm</a:t>
            </a:r>
          </a:p>
        </p:txBody>
      </p:sp>
      <p:sp>
        <p:nvSpPr>
          <p:cNvPr id="228362" name="Line 10">
            <a:extLst>
              <a:ext uri="{FF2B5EF4-FFF2-40B4-BE49-F238E27FC236}">
                <a16:creationId xmlns:a16="http://schemas.microsoft.com/office/drawing/2014/main" id="{DB0A65E9-37C0-5427-4F16-C6B934D8E6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1890" y="4616648"/>
            <a:ext cx="410766" cy="0"/>
          </a:xfrm>
          <a:prstGeom prst="line">
            <a:avLst/>
          </a:prstGeom>
          <a:noFill/>
          <a:ln w="889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28363" name="Line 11">
            <a:extLst>
              <a:ext uri="{FF2B5EF4-FFF2-40B4-BE49-F238E27FC236}">
                <a16:creationId xmlns:a16="http://schemas.microsoft.com/office/drawing/2014/main" id="{0D3DB770-DF5B-4D7A-AC83-89A8D04284F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6453" y="4616648"/>
            <a:ext cx="250031" cy="0"/>
          </a:xfrm>
          <a:prstGeom prst="line">
            <a:avLst/>
          </a:prstGeom>
          <a:noFill/>
          <a:ln w="889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228364" name="Rectangle 12">
            <a:extLst>
              <a:ext uri="{FF2B5EF4-FFF2-40B4-BE49-F238E27FC236}">
                <a16:creationId xmlns:a16="http://schemas.microsoft.com/office/drawing/2014/main" id="{145F2D6B-0C40-F652-8D1E-6A3CC42816BB}"/>
              </a:ext>
            </a:extLst>
          </p:cNvPr>
          <p:cNvSpPr>
            <a:spLocks/>
          </p:cNvSpPr>
          <p:nvPr/>
        </p:nvSpPr>
        <p:spPr bwMode="auto">
          <a:xfrm>
            <a:off x="3813466" y="4321969"/>
            <a:ext cx="624845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4" bIns="0">
            <a:spAutoFit/>
          </a:bodyPr>
          <a:lstStyle>
            <a:lvl1pPr marL="55563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CH" sz="1687">
                <a:solidFill>
                  <a:srgbClr val="FFFFFF"/>
                </a:solidFill>
                <a:ea typeface="MS PGothic" panose="020B0600070205080204" pitchFamily="34" charset="-128"/>
              </a:rPr>
              <a:t>10cm</a:t>
            </a:r>
          </a:p>
        </p:txBody>
      </p:sp>
      <p:sp>
        <p:nvSpPr>
          <p:cNvPr id="228365" name="Rectangle 13">
            <a:extLst>
              <a:ext uri="{FF2B5EF4-FFF2-40B4-BE49-F238E27FC236}">
                <a16:creationId xmlns:a16="http://schemas.microsoft.com/office/drawing/2014/main" id="{17812AD3-D4B4-0507-3E0A-05510385B03E}"/>
              </a:ext>
            </a:extLst>
          </p:cNvPr>
          <p:cNvSpPr>
            <a:spLocks/>
          </p:cNvSpPr>
          <p:nvPr/>
        </p:nvSpPr>
        <p:spPr bwMode="auto">
          <a:xfrm>
            <a:off x="6146631" y="4188459"/>
            <a:ext cx="2370797" cy="43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4" bIns="0"/>
          <a:lstStyle>
            <a:lvl1pPr marL="55563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266" dirty="0">
                <a:solidFill>
                  <a:srgbClr val="FFFFFF"/>
                </a:solidFill>
                <a:ea typeface="MS PGothic" panose="020B0600070205080204" pitchFamily="34" charset="-128"/>
              </a:rPr>
              <a:t>Exaggerated lens size </a:t>
            </a:r>
          </a:p>
          <a:p>
            <a:r>
              <a:rPr lang="en-US" altLang="en-CH" sz="1266" dirty="0">
                <a:solidFill>
                  <a:srgbClr val="FFFFFF"/>
                </a:solidFill>
                <a:ea typeface="MS PGothic" panose="020B0600070205080204" pitchFamily="34" charset="-128"/>
              </a:rPr>
              <a:t>(real thickness = 3mm)</a:t>
            </a:r>
          </a:p>
        </p:txBody>
      </p:sp>
      <p:sp>
        <p:nvSpPr>
          <p:cNvPr id="228366" name="Rectangle 14">
            <a:extLst>
              <a:ext uri="{FF2B5EF4-FFF2-40B4-BE49-F238E27FC236}">
                <a16:creationId xmlns:a16="http://schemas.microsoft.com/office/drawing/2014/main" id="{9C2E8476-F0BB-3351-29B7-82241545B307}"/>
              </a:ext>
            </a:extLst>
          </p:cNvPr>
          <p:cNvSpPr>
            <a:spLocks/>
          </p:cNvSpPr>
          <p:nvPr/>
        </p:nvSpPr>
        <p:spPr bwMode="auto">
          <a:xfrm>
            <a:off x="6158508" y="2678907"/>
            <a:ext cx="1121776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4" bIns="0">
            <a:spAutoFit/>
          </a:bodyPr>
          <a:lstStyle>
            <a:lvl1pPr marL="55563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687">
                <a:solidFill>
                  <a:srgbClr val="FFFFFF"/>
                </a:solidFill>
                <a:ea typeface="MS PGothic" panose="020B0600070205080204" pitchFamily="34" charset="-128"/>
              </a:rPr>
              <a:t>f = 450mm</a:t>
            </a:r>
          </a:p>
        </p:txBody>
      </p:sp>
      <p:sp>
        <p:nvSpPr>
          <p:cNvPr id="228367" name="Rectangle 15">
            <a:extLst>
              <a:ext uri="{FF2B5EF4-FFF2-40B4-BE49-F238E27FC236}">
                <a16:creationId xmlns:a16="http://schemas.microsoft.com/office/drawing/2014/main" id="{E60F1EF2-F309-6732-E26D-C0B3AAC4A552}"/>
              </a:ext>
            </a:extLst>
          </p:cNvPr>
          <p:cNvSpPr>
            <a:spLocks/>
          </p:cNvSpPr>
          <p:nvPr/>
        </p:nvSpPr>
        <p:spPr bwMode="auto">
          <a:xfrm>
            <a:off x="1666875" y="2678907"/>
            <a:ext cx="1110554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4" bIns="0">
            <a:spAutoFit/>
          </a:bodyPr>
          <a:lstStyle>
            <a:lvl1pPr marL="55563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687">
                <a:solidFill>
                  <a:srgbClr val="FFFFFF"/>
                </a:solidFill>
                <a:ea typeface="MS PGothic" panose="020B0600070205080204" pitchFamily="34" charset="-128"/>
              </a:rPr>
              <a:t>λ = 800nm</a:t>
            </a:r>
          </a:p>
        </p:txBody>
      </p:sp>
      <p:pic>
        <p:nvPicPr>
          <p:cNvPr id="228368" name="Picture 16">
            <a:extLst>
              <a:ext uri="{FF2B5EF4-FFF2-40B4-BE49-F238E27FC236}">
                <a16:creationId xmlns:a16="http://schemas.microsoft.com/office/drawing/2014/main" id="{040A5A11-242F-01F4-F85C-BC28ADE8E86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336" y="4830961"/>
            <a:ext cx="178594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8369" name="Rectangle 17">
            <a:extLst>
              <a:ext uri="{FF2B5EF4-FFF2-40B4-BE49-F238E27FC236}">
                <a16:creationId xmlns:a16="http://schemas.microsoft.com/office/drawing/2014/main" id="{699EF8D1-B5A6-C140-E1BA-64FA873193E0}"/>
              </a:ext>
            </a:extLst>
          </p:cNvPr>
          <p:cNvSpPr>
            <a:spLocks/>
          </p:cNvSpPr>
          <p:nvPr/>
        </p:nvSpPr>
        <p:spPr bwMode="auto">
          <a:xfrm>
            <a:off x="3872508" y="4036219"/>
            <a:ext cx="1668399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4" bIns="0">
            <a:spAutoFit/>
          </a:bodyPr>
          <a:lstStyle>
            <a:lvl1pPr marL="55563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687">
                <a:solidFill>
                  <a:srgbClr val="FFFFFF"/>
                </a:solidFill>
                <a:ea typeface="MS PGothic" panose="020B0600070205080204" pitchFamily="34" charset="-128"/>
              </a:rPr>
              <a:t>collimated beam</a:t>
            </a:r>
          </a:p>
        </p:txBody>
      </p:sp>
      <p:sp>
        <p:nvSpPr>
          <p:cNvPr id="228370" name="Rectangle 18">
            <a:extLst>
              <a:ext uri="{FF2B5EF4-FFF2-40B4-BE49-F238E27FC236}">
                <a16:creationId xmlns:a16="http://schemas.microsoft.com/office/drawing/2014/main" id="{1DBFBADD-C0B6-E115-BC4E-1FDFEE6D587D}"/>
              </a:ext>
            </a:extLst>
          </p:cNvPr>
          <p:cNvSpPr>
            <a:spLocks/>
          </p:cNvSpPr>
          <p:nvPr/>
        </p:nvSpPr>
        <p:spPr bwMode="auto">
          <a:xfrm>
            <a:off x="3827859" y="6054329"/>
            <a:ext cx="1573823" cy="5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4" bIns="0">
            <a:spAutoFit/>
          </a:bodyPr>
          <a:lstStyle>
            <a:lvl1pPr marL="55563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687">
                <a:solidFill>
                  <a:srgbClr val="FFFFFF"/>
                </a:solidFill>
                <a:ea typeface="MS PGothic" panose="020B0600070205080204" pitchFamily="34" charset="-128"/>
              </a:rPr>
              <a:t>diverging beam</a:t>
            </a:r>
          </a:p>
          <a:p>
            <a:r>
              <a:rPr lang="en-US" altLang="en-CH" sz="1687">
                <a:solidFill>
                  <a:srgbClr val="FFFFFF"/>
                </a:solidFill>
                <a:ea typeface="MS PGothic" panose="020B0600070205080204" pitchFamily="34" charset="-128"/>
              </a:rPr>
              <a:t>(higher angles)</a:t>
            </a:r>
          </a:p>
        </p:txBody>
      </p:sp>
      <p:pic>
        <p:nvPicPr>
          <p:cNvPr id="228371" name="Picture 19">
            <a:extLst>
              <a:ext uri="{FF2B5EF4-FFF2-40B4-BE49-F238E27FC236}">
                <a16:creationId xmlns:a16="http://schemas.microsoft.com/office/drawing/2014/main" id="{8B38D8B0-220D-530D-C9A2-06023919A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719" y="4694783"/>
            <a:ext cx="2053828" cy="20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8372" name="Picture 20">
            <a:extLst>
              <a:ext uri="{FF2B5EF4-FFF2-40B4-BE49-F238E27FC236}">
                <a16:creationId xmlns:a16="http://schemas.microsoft.com/office/drawing/2014/main" id="{EBB4D4B5-A9D4-6BF0-5BA5-DB95241C1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29" y="4420195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8373" name="Picture 21">
            <a:extLst>
              <a:ext uri="{FF2B5EF4-FFF2-40B4-BE49-F238E27FC236}">
                <a16:creationId xmlns:a16="http://schemas.microsoft.com/office/drawing/2014/main" id="{09DCE3E3-A017-FCFB-B306-E6AF66CD1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930" y="544711"/>
            <a:ext cx="4484936" cy="20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8374" name="Rectangle 22">
            <a:extLst>
              <a:ext uri="{FF2B5EF4-FFF2-40B4-BE49-F238E27FC236}">
                <a16:creationId xmlns:a16="http://schemas.microsoft.com/office/drawing/2014/main" id="{20D1EE2F-80F9-7945-0A09-C142273F6D11}"/>
              </a:ext>
            </a:extLst>
          </p:cNvPr>
          <p:cNvSpPr>
            <a:spLocks/>
          </p:cNvSpPr>
          <p:nvPr/>
        </p:nvSpPr>
        <p:spPr bwMode="auto">
          <a:xfrm>
            <a:off x="4122539" y="544712"/>
            <a:ext cx="972696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4" bIns="0">
            <a:spAutoFit/>
          </a:bodyPr>
          <a:lstStyle>
            <a:lvl1pPr marL="55563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687">
                <a:solidFill>
                  <a:srgbClr val="FFFFFF"/>
                </a:solidFill>
                <a:ea typeface="MS PGothic" panose="020B0600070205080204" pitchFamily="34" charset="-128"/>
              </a:rPr>
              <a:t>Thin lens</a:t>
            </a:r>
          </a:p>
        </p:txBody>
      </p:sp>
      <p:sp>
        <p:nvSpPr>
          <p:cNvPr id="228375" name="Line 23">
            <a:extLst>
              <a:ext uri="{FF2B5EF4-FFF2-40B4-BE49-F238E27FC236}">
                <a16:creationId xmlns:a16="http://schemas.microsoft.com/office/drawing/2014/main" id="{7F44E13D-D863-8885-908D-B1AA30ABFD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5587" y="641822"/>
            <a:ext cx="0" cy="1858491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pic>
        <p:nvPicPr>
          <p:cNvPr id="228376" name="Picture 24">
            <a:extLst>
              <a:ext uri="{FF2B5EF4-FFF2-40B4-BE49-F238E27FC236}">
                <a16:creationId xmlns:a16="http://schemas.microsoft.com/office/drawing/2014/main" id="{8841A3D6-02DB-4A23-6FF0-47D2CDE98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016" y="544711"/>
            <a:ext cx="2053828" cy="20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8377" name="Picture 25">
            <a:extLst>
              <a:ext uri="{FF2B5EF4-FFF2-40B4-BE49-F238E27FC236}">
                <a16:creationId xmlns:a16="http://schemas.microsoft.com/office/drawing/2014/main" id="{8863E3E3-F8AD-6F26-645F-A7106C611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719" y="544711"/>
            <a:ext cx="2053828" cy="20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8378" name="Picture 26">
            <a:extLst>
              <a:ext uri="{FF2B5EF4-FFF2-40B4-BE49-F238E27FC236}">
                <a16:creationId xmlns:a16="http://schemas.microsoft.com/office/drawing/2014/main" id="{A9414016-3348-CDEB-14CD-10A1F2E76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29" y="24110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8379" name="Picture 27">
            <a:extLst>
              <a:ext uri="{FF2B5EF4-FFF2-40B4-BE49-F238E27FC236}">
                <a16:creationId xmlns:a16="http://schemas.microsoft.com/office/drawing/2014/main" id="{BC8D90AD-59EC-7F9D-CC4E-4C2926024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29" y="234850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8380" name="Rectangle 28">
            <a:extLst>
              <a:ext uri="{FF2B5EF4-FFF2-40B4-BE49-F238E27FC236}">
                <a16:creationId xmlns:a16="http://schemas.microsoft.com/office/drawing/2014/main" id="{DADD0271-87AE-EFB5-49FF-A9DF7C5073CB}"/>
              </a:ext>
            </a:extLst>
          </p:cNvPr>
          <p:cNvSpPr>
            <a:spLocks/>
          </p:cNvSpPr>
          <p:nvPr/>
        </p:nvSpPr>
        <p:spPr bwMode="auto">
          <a:xfrm>
            <a:off x="4211836" y="2723555"/>
            <a:ext cx="1067274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4" bIns="0">
            <a:spAutoFit/>
          </a:bodyPr>
          <a:lstStyle>
            <a:lvl1pPr marL="55563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687">
                <a:solidFill>
                  <a:srgbClr val="FFFFFF"/>
                </a:solidFill>
                <a:ea typeface="MS PGothic" panose="020B0600070205080204" pitchFamily="34" charset="-128"/>
              </a:rPr>
              <a:t>Thick lens</a:t>
            </a:r>
          </a:p>
        </p:txBody>
      </p:sp>
      <p:sp>
        <p:nvSpPr>
          <p:cNvPr id="228381" name="Rectangle 29">
            <a:extLst>
              <a:ext uri="{FF2B5EF4-FFF2-40B4-BE49-F238E27FC236}">
                <a16:creationId xmlns:a16="http://schemas.microsoft.com/office/drawing/2014/main" id="{7AC889F8-ED52-CEE5-FE54-700A9023B90D}"/>
              </a:ext>
            </a:extLst>
          </p:cNvPr>
          <p:cNvSpPr>
            <a:spLocks/>
          </p:cNvSpPr>
          <p:nvPr/>
        </p:nvSpPr>
        <p:spPr bwMode="auto">
          <a:xfrm>
            <a:off x="4211836" y="4795243"/>
            <a:ext cx="1067274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4" bIns="0">
            <a:spAutoFit/>
          </a:bodyPr>
          <a:lstStyle>
            <a:lvl1pPr marL="55563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687">
                <a:solidFill>
                  <a:srgbClr val="FFFFFF"/>
                </a:solidFill>
                <a:ea typeface="MS PGothic" panose="020B0600070205080204" pitchFamily="34" charset="-128"/>
              </a:rPr>
              <a:t>Thick lens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D6BCB26-7DA1-F97D-1E2B-CEE76C5123A2}"/>
                  </a:ext>
                </a:extLst>
              </p14:cNvPr>
              <p14:cNvContentPartPr/>
              <p14:nvPr/>
            </p14:nvContentPartPr>
            <p14:xfrm>
              <a:off x="13279331" y="5948288"/>
              <a:ext cx="6328" cy="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D6BCB26-7DA1-F97D-1E2B-CEE76C5123A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273003" y="5948288"/>
                <a:ext cx="18731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331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40C46F-48E9-1004-B152-DA2F97F6DFC6}"/>
              </a:ext>
            </a:extLst>
          </p:cNvPr>
          <p:cNvSpPr txBox="1"/>
          <p:nvPr/>
        </p:nvSpPr>
        <p:spPr>
          <a:xfrm>
            <a:off x="3819644" y="2141316"/>
            <a:ext cx="54018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3600" u="sng" dirty="0">
                <a:solidFill>
                  <a:srgbClr val="0070C0"/>
                </a:solidFill>
              </a:rPr>
              <a:t>Exercise 2</a:t>
            </a:r>
          </a:p>
          <a:p>
            <a:endParaRPr lang="en-CH" sz="3600" u="sng" dirty="0">
              <a:solidFill>
                <a:srgbClr val="0070C0"/>
              </a:solidFill>
            </a:endParaRPr>
          </a:p>
          <a:p>
            <a:r>
              <a:rPr lang="en-CH" sz="3600" dirty="0"/>
              <a:t>Shape of ideal, thin lens versus thick thick lens </a:t>
            </a:r>
          </a:p>
        </p:txBody>
      </p:sp>
    </p:spTree>
    <p:extLst>
      <p:ext uri="{BB962C8B-B14F-4D97-AF65-F5344CB8AC3E}">
        <p14:creationId xmlns:p14="http://schemas.microsoft.com/office/powerpoint/2010/main" val="3153856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Slide Number Placeholder 1">
            <a:extLst>
              <a:ext uri="{FF2B5EF4-FFF2-40B4-BE49-F238E27FC236}">
                <a16:creationId xmlns:a16="http://schemas.microsoft.com/office/drawing/2014/main" id="{40F084AB-5F4A-29D3-F5E0-CD2EBA7BA8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522368" indent="-200911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803643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125101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1446558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1768015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089473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2410930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2732387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fld id="{9B353E55-8284-FA4A-A68D-AD160795E38A}" type="slidenum">
              <a:rPr lang="en-US" altLang="en-CH" sz="1125"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/>
              <a:t>4</a:t>
            </a:fld>
            <a:endParaRPr lang="en-US" altLang="en-CH" sz="1125"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  <p:pic>
        <p:nvPicPr>
          <p:cNvPr id="218114" name="Picture 2">
            <a:extLst>
              <a:ext uri="{FF2B5EF4-FFF2-40B4-BE49-F238E27FC236}">
                <a16:creationId xmlns:a16="http://schemas.microsoft.com/office/drawing/2014/main" id="{C4AA7F97-2A2F-4857-397B-1C238E074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19" y="897434"/>
            <a:ext cx="3999383" cy="533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5" name="TextBox 3">
            <a:extLst>
              <a:ext uri="{FF2B5EF4-FFF2-40B4-BE49-F238E27FC236}">
                <a16:creationId xmlns:a16="http://schemas.microsoft.com/office/drawing/2014/main" id="{B17526F9-0634-79E5-A4CC-E8E7BD3FF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825" y="138410"/>
            <a:ext cx="6388287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CH" sz="3375">
                <a:solidFill>
                  <a:srgbClr val="3366FF"/>
                </a:solidFill>
              </a:rPr>
              <a:t>Reflection at air-metal interfaces</a:t>
            </a:r>
          </a:p>
        </p:txBody>
      </p:sp>
      <p:sp>
        <p:nvSpPr>
          <p:cNvPr id="218116" name="TextBox 2">
            <a:extLst>
              <a:ext uri="{FF2B5EF4-FFF2-40B4-BE49-F238E27FC236}">
                <a16:creationId xmlns:a16="http://schemas.microsoft.com/office/drawing/2014/main" id="{B5159B45-6A74-7C5E-943B-2CDE23199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271" y="5048622"/>
            <a:ext cx="93807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CH" sz="2250">
                <a:solidFill>
                  <a:srgbClr val="FF0000"/>
                </a:solidFill>
              </a:rPr>
              <a:t>mirror</a:t>
            </a:r>
          </a:p>
        </p:txBody>
      </p:sp>
      <p:sp>
        <p:nvSpPr>
          <p:cNvPr id="218117" name="TextBox 5">
            <a:extLst>
              <a:ext uri="{FF2B5EF4-FFF2-40B4-BE49-F238E27FC236}">
                <a16:creationId xmlns:a16="http://schemas.microsoft.com/office/drawing/2014/main" id="{8137E3D9-FD3E-E7B1-31BB-7FEBF1E2F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1556" y="4948163"/>
            <a:ext cx="130676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CH" sz="2250">
                <a:solidFill>
                  <a:srgbClr val="FF0000"/>
                </a:solidFill>
              </a:rPr>
              <a:t>scatterer</a:t>
            </a:r>
          </a:p>
        </p:txBody>
      </p:sp>
      <p:cxnSp>
        <p:nvCxnSpPr>
          <p:cNvPr id="218118" name="Straight Arrow Connector 4">
            <a:extLst>
              <a:ext uri="{FF2B5EF4-FFF2-40B4-BE49-F238E27FC236}">
                <a16:creationId xmlns:a16="http://schemas.microsoft.com/office/drawing/2014/main" id="{534378AD-2C59-2120-948E-FAF8253F203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020348" y="4289599"/>
            <a:ext cx="961058" cy="708794"/>
          </a:xfrm>
          <a:prstGeom prst="straightConnector1">
            <a:avLst/>
          </a:prstGeom>
          <a:noFill/>
          <a:ln w="5715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8119" name="Straight Arrow Connector 8">
            <a:extLst>
              <a:ext uri="{FF2B5EF4-FFF2-40B4-BE49-F238E27FC236}">
                <a16:creationId xmlns:a16="http://schemas.microsoft.com/office/drawing/2014/main" id="{C85358FC-CEC3-CCFE-C9E1-803B6CA0D3C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957215" y="4339828"/>
            <a:ext cx="809253" cy="760140"/>
          </a:xfrm>
          <a:prstGeom prst="straightConnector1">
            <a:avLst/>
          </a:prstGeom>
          <a:noFill/>
          <a:ln w="5715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Slide Number Placeholder 1">
            <a:extLst>
              <a:ext uri="{FF2B5EF4-FFF2-40B4-BE49-F238E27FC236}">
                <a16:creationId xmlns:a16="http://schemas.microsoft.com/office/drawing/2014/main" id="{F4FD83B7-C103-9724-4F48-018737581F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522368" indent="-200911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803643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125101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1446558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1768015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089473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2410930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2732387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fld id="{A1364252-F7F5-794B-8A8B-F834AB7EA6BA}" type="slidenum">
              <a:rPr lang="en-US" altLang="en-CH" sz="1125"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/>
              <a:t>5</a:t>
            </a:fld>
            <a:endParaRPr lang="en-US" altLang="en-CH" sz="1125"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  <p:pic>
        <p:nvPicPr>
          <p:cNvPr id="219138" name="Picture 2" descr="IMG_8561.jpg">
            <a:extLst>
              <a:ext uri="{FF2B5EF4-FFF2-40B4-BE49-F238E27FC236}">
                <a16:creationId xmlns:a16="http://schemas.microsoft.com/office/drawing/2014/main" id="{4532DD30-FB54-3811-A7A3-9128EC913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788" y="-13394"/>
            <a:ext cx="9719966" cy="728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4">
            <a:extLst>
              <a:ext uri="{FF2B5EF4-FFF2-40B4-BE49-F238E27FC236}">
                <a16:creationId xmlns:a16="http://schemas.microsoft.com/office/drawing/2014/main" id="{AEBB19A9-F758-1AF4-CABC-37B3FA7D3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77" y="1382986"/>
            <a:ext cx="3232547" cy="33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2" name="Slide Number Placeholder 3">
            <a:extLst>
              <a:ext uri="{FF2B5EF4-FFF2-40B4-BE49-F238E27FC236}">
                <a16:creationId xmlns:a16="http://schemas.microsoft.com/office/drawing/2014/main" id="{34301A2B-B159-09D3-5908-6DB267F6FF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522368" indent="-200911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803643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125101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1446558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1768015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089473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2410930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2732387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fld id="{A4628E80-4454-4A49-B6DA-AD283CE72C4D}" type="slidenum">
              <a:rPr lang="en-US" altLang="en-CH" sz="1125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/>
              <a:t>6</a:t>
            </a:fld>
            <a:endParaRPr lang="en-US" altLang="en-CH" sz="1125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119FDB5-9F3B-AB49-036B-56FEA5C786F8}"/>
              </a:ext>
            </a:extLst>
          </p:cNvPr>
          <p:cNvSpPr/>
          <p:nvPr/>
        </p:nvSpPr>
        <p:spPr>
          <a:xfrm>
            <a:off x="5594888" y="3022170"/>
            <a:ext cx="635431" cy="6199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7503AAE-413B-9E5D-9CE0-F4917E336704}"/>
              </a:ext>
            </a:extLst>
          </p:cNvPr>
          <p:cNvSpPr/>
          <p:nvPr/>
        </p:nvSpPr>
        <p:spPr>
          <a:xfrm>
            <a:off x="4925877" y="4135465"/>
            <a:ext cx="483032" cy="452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DC030B-C815-6A4B-E4C8-E1525EB0E0B6}"/>
              </a:ext>
            </a:extLst>
          </p:cNvPr>
          <p:cNvSpPr txBox="1"/>
          <p:nvPr/>
        </p:nvSpPr>
        <p:spPr>
          <a:xfrm>
            <a:off x="4536951" y="705217"/>
            <a:ext cx="1875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ε </a:t>
            </a:r>
            <a:r>
              <a:rPr lang="en-US" sz="4000" dirty="0">
                <a:solidFill>
                  <a:srgbClr val="0070C0"/>
                </a:solidFill>
              </a:rPr>
              <a:t>and  n</a:t>
            </a:r>
            <a:endParaRPr lang="en-CH" sz="4000" dirty="0">
              <a:solidFill>
                <a:srgbClr val="0070C0"/>
              </a:solidFill>
            </a:endParaRPr>
          </a:p>
        </p:txBody>
      </p:sp>
      <p:pic>
        <p:nvPicPr>
          <p:cNvPr id="16" name="Picture 15" descr="A close-up of a mathematical equation&#10;&#10;AI-generated content may be incorrect.">
            <a:extLst>
              <a:ext uri="{FF2B5EF4-FFF2-40B4-BE49-F238E27FC236}">
                <a16:creationId xmlns:a16="http://schemas.microsoft.com/office/drawing/2014/main" id="{98F8B507-8760-D5A8-EEFE-85E794050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984" y="3429000"/>
            <a:ext cx="4356137" cy="2438136"/>
          </a:xfrm>
          <a:prstGeom prst="rect">
            <a:avLst/>
          </a:prstGeom>
        </p:spPr>
      </p:pic>
      <p:pic>
        <p:nvPicPr>
          <p:cNvPr id="20" name="Picture 19" descr="A mathematical equation with symbols&#10;&#10;AI-generated content may be incorrect.">
            <a:extLst>
              <a:ext uri="{FF2B5EF4-FFF2-40B4-BE49-F238E27FC236}">
                <a16:creationId xmlns:a16="http://schemas.microsoft.com/office/drawing/2014/main" id="{E57C787B-B9D1-BB7E-5C9E-4051343DA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084" y="2094230"/>
            <a:ext cx="6050403" cy="152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8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1185" name="Slide Number Placeholder 1">
                <a:extLst>
                  <a:ext uri="{FF2B5EF4-FFF2-40B4-BE49-F238E27FC236}">
                    <a16:creationId xmlns:a16="http://schemas.microsoft.com/office/drawing/2014/main" id="{F0746D13-6163-7EE5-5C63-DE0693201F95}"/>
                  </a:ext>
                </a:extLst>
              </p:cNvPr>
              <p:cNvSpPr>
                <a:spLocks noGrp="1"/>
              </p:cNvSpPr>
              <p:nvPr>
                <p:ph type="sldNum" sz="quarter" idx="10"/>
              </p:nvPr>
            </p:nvSpPr>
            <p:spPr>
              <a:xfrm>
                <a:off x="2569137" y="6161360"/>
                <a:ext cx="7336491" cy="365125"/>
              </a:xfrm>
              <a:noFill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687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522368" indent="-200911">
                  <a:defRPr sz="1687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803643" indent="-160729">
                  <a:defRPr sz="1687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125101" indent="-160729">
                  <a:defRPr sz="1687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1446558" indent="-160729">
                  <a:defRPr sz="1687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1768015" indent="-160729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87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089473" indent="-160729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87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2410930" indent="-160729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87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2732387" indent="-160729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87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en-CH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PGothic" panose="020B0600070205080204" pitchFamily="34" charset="-128"/>
                            <a:sym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CH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  <m:t>𝜕</m:t>
                        </m:r>
                        <m:r>
                          <a:rPr lang="en-US" altLang="en-CH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  <m:t>𝐴</m:t>
                        </m:r>
                      </m:num>
                      <m:den>
                        <m:r>
                          <a:rPr lang="en-US" altLang="en-CH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  <m:t>𝜕</m:t>
                        </m:r>
                        <m:r>
                          <a:rPr lang="en-US" altLang="en-CH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  <m:t>𝑧</m:t>
                        </m:r>
                      </m:den>
                    </m:f>
                    <m:r>
                      <a:rPr lang="en-US" altLang="en-CH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PGothic" panose="020B0600070205080204" pitchFamily="34" charset="-128"/>
                        <a:sym typeface="Calibri" panose="020F0502020204030204" pitchFamily="34" charset="0"/>
                      </a:rPr>
                      <m:t> </m:t>
                    </m:r>
                    <m:r>
                      <a:rPr lang="en-US" altLang="en-CH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Calibri" panose="020F0502020204030204" pitchFamily="34" charset="0"/>
                      </a:rPr>
                      <m:t>≈</m:t>
                    </m:r>
                    <m:f>
                      <m:fPr>
                        <m:ctrlPr>
                          <a:rPr lang="en-US" altLang="en-CH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CH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  <m:t>𝐴</m:t>
                        </m:r>
                        <m:d>
                          <m:dPr>
                            <m:ctrlPr>
                              <a:rPr lang="en-US" altLang="en-CH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altLang="en-CH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 panose="020F0502020204030204" pitchFamily="34" charset="0"/>
                              </a:rPr>
                              <m:t>𝑧</m:t>
                            </m:r>
                            <m:r>
                              <a:rPr lang="en-US" altLang="en-CH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 panose="020F0502020204030204" pitchFamily="34" charset="0"/>
                              </a:rPr>
                              <m:t>+∆</m:t>
                            </m:r>
                            <m:r>
                              <a:rPr lang="en-US" altLang="en-CH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 panose="020F0502020204030204" pitchFamily="34" charset="0"/>
                              </a:rPr>
                              <m:t>𝑧</m:t>
                            </m:r>
                          </m:e>
                        </m:d>
                        <m:r>
                          <a:rPr lang="en-US" altLang="en-CH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  <m:t>−</m:t>
                        </m:r>
                        <m:r>
                          <a:rPr lang="en-US" altLang="en-CH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  <m:t>𝐴</m:t>
                        </m:r>
                        <m:r>
                          <a:rPr lang="en-US" altLang="en-CH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  <m:t>(</m:t>
                        </m:r>
                        <m:r>
                          <a:rPr lang="en-US" altLang="en-CH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  <m:t>𝑧</m:t>
                        </m:r>
                        <m:r>
                          <a:rPr lang="en-US" altLang="en-CH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  <m:t>)</m:t>
                        </m:r>
                      </m:num>
                      <m:den>
                        <m:r>
                          <a:rPr lang="en-US" altLang="en-CH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  <m:t>∆</m:t>
                        </m:r>
                        <m:r>
                          <a:rPr lang="en-US" altLang="en-CH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en-CH" sz="2800" dirty="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  <a:sym typeface="Calibri" panose="020F050202020403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altLang="en-CH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Calibri" panose="020F0502020204030204" pitchFamily="34" charset="0"/>
                      </a:rPr>
                      <m:t>⇒</m:t>
                    </m:r>
                    <m:r>
                      <a:rPr lang="en-US" altLang="en-CH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Calibri" panose="020F0502020204030204" pitchFamily="34" charset="0"/>
                      </a:rPr>
                      <m:t>. </m:t>
                    </m:r>
                  </m:oMath>
                </a14:m>
                <a:r>
                  <a:rPr lang="en-US" altLang="en-CH" sz="2800" dirty="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  <a:sym typeface="Calibri" panose="020F0502020204030204" pitchFamily="34" charset="0"/>
                  </a:rPr>
                  <a:t>A(z+</a:t>
                </a:r>
                <a14:m>
                  <m:oMath xmlns:m="http://schemas.openxmlformats.org/officeDocument/2006/math">
                    <m:r>
                      <a:rPr lang="en-US" altLang="en-CH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Calibri" panose="020F0502020204030204" pitchFamily="34" charset="0"/>
                      </a:rPr>
                      <m:t>∆</m:t>
                    </m:r>
                    <m:r>
                      <a:rPr lang="en-US" altLang="en-CH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Calibri" panose="020F0502020204030204" pitchFamily="34" charset="0"/>
                      </a:rPr>
                      <m:t>𝑧</m:t>
                    </m:r>
                    <m:r>
                      <a:rPr lang="en-US" altLang="en-CH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Calibri" panose="020F0502020204030204" pitchFamily="34" charset="0"/>
                      </a:rPr>
                      <m:t>)=</m:t>
                    </m:r>
                    <m:r>
                      <a:rPr lang="en-US" altLang="en-CH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Calibri" panose="020F0502020204030204" pitchFamily="34" charset="0"/>
                      </a:rPr>
                      <m:t>𝐴</m:t>
                    </m:r>
                    <m:d>
                      <m:dPr>
                        <m:ctrlPr>
                          <a:rPr lang="en-US" altLang="en-CH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altLang="en-CH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  <m:t>𝑧</m:t>
                        </m:r>
                      </m:e>
                    </m:d>
                    <m:r>
                      <a:rPr lang="en-US" altLang="en-CH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US" altLang="en-CH" sz="2800" dirty="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CH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PGothic" panose="020B0600070205080204" pitchFamily="34" charset="-128"/>
                            <a:sym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CH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  <m:t>𝜕</m:t>
                        </m:r>
                        <m:r>
                          <a:rPr lang="en-US" altLang="en-CH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  <m:t>𝐴</m:t>
                        </m:r>
                      </m:num>
                      <m:den>
                        <m:r>
                          <a:rPr lang="en-US" altLang="en-CH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  <m:t>𝜕</m:t>
                        </m:r>
                        <m:r>
                          <a:rPr lang="en-US" altLang="en-CH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 panose="020F0502020204030204" pitchFamily="34" charset="0"/>
                          </a:rPr>
                          <m:t>𝑧</m:t>
                        </m:r>
                      </m:den>
                    </m:f>
                    <m:r>
                      <a:rPr lang="en-US" altLang="en-CH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PGothic" panose="020B0600070205080204" pitchFamily="34" charset="-128"/>
                        <a:sym typeface="Calibri" panose="020F0502020204030204" pitchFamily="34" charset="0"/>
                      </a:rPr>
                      <m:t> </m:t>
                    </m:r>
                    <m:r>
                      <a:rPr lang="en-US" altLang="en-CH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Calibri" panose="020F0502020204030204" pitchFamily="34" charset="0"/>
                      </a:rPr>
                      <m:t>∆</m:t>
                    </m:r>
                    <m:r>
                      <a:rPr lang="en-US" altLang="en-CH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Calibri" panose="020F0502020204030204" pitchFamily="34" charset="0"/>
                      </a:rPr>
                      <m:t>𝑧</m:t>
                    </m:r>
                  </m:oMath>
                </a14:m>
                <a:endParaRPr lang="en-US" altLang="en-CH" sz="2800" dirty="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sym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1185" name="Slide Number Placeholder 1">
                <a:extLst>
                  <a:ext uri="{FF2B5EF4-FFF2-40B4-BE49-F238E27FC236}">
                    <a16:creationId xmlns:a16="http://schemas.microsoft.com/office/drawing/2014/main" id="{F0746D13-6163-7EE5-5C63-DE0693201F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ldNum" sz="quarter" idx="10"/>
              </p:nvPr>
            </p:nvSpPr>
            <p:spPr>
              <a:xfrm>
                <a:off x="2569137" y="6161360"/>
                <a:ext cx="7336491" cy="365125"/>
              </a:xfrm>
              <a:blipFill>
                <a:blip r:embed="rId2"/>
                <a:stretch>
                  <a:fillRect l="-173" t="-33333" b="-66667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1187" name="Picture 6" descr="Screen Shot 2017-10-09 at 19.26.43.png">
            <a:extLst>
              <a:ext uri="{FF2B5EF4-FFF2-40B4-BE49-F238E27FC236}">
                <a16:creationId xmlns:a16="http://schemas.microsoft.com/office/drawing/2014/main" id="{A2D523B2-B296-07CB-60E2-061D704A0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158" y="672109"/>
            <a:ext cx="3466804" cy="95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88" name="Picture 10" descr="Screen Shot 2017-10-09 at 19.28.51.png">
            <a:extLst>
              <a:ext uri="{FF2B5EF4-FFF2-40B4-BE49-F238E27FC236}">
                <a16:creationId xmlns:a16="http://schemas.microsoft.com/office/drawing/2014/main" id="{3F4AE38E-451E-C081-C364-316B6CBD9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031" y="3166691"/>
            <a:ext cx="4556373" cy="198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89" name="Picture 11" descr="Screen Shot 2017-10-09 at 19.28.07.png">
            <a:extLst>
              <a:ext uri="{FF2B5EF4-FFF2-40B4-BE49-F238E27FC236}">
                <a16:creationId xmlns:a16="http://schemas.microsoft.com/office/drawing/2014/main" id="{FA0046DD-B759-0446-1D30-0A18D1B99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307" y="2082125"/>
            <a:ext cx="5874340" cy="121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0" name="Picture 12" descr="Screen Shot 2017-10-09 at 19.30.44.png">
            <a:extLst>
              <a:ext uri="{FF2B5EF4-FFF2-40B4-BE49-F238E27FC236}">
                <a16:creationId xmlns:a16="http://schemas.microsoft.com/office/drawing/2014/main" id="{90D15EFB-171D-3AAC-6384-437E56E70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28" y="4134445"/>
            <a:ext cx="4709294" cy="14756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191" name="Rectangle 13">
            <a:extLst>
              <a:ext uri="{FF2B5EF4-FFF2-40B4-BE49-F238E27FC236}">
                <a16:creationId xmlns:a16="http://schemas.microsoft.com/office/drawing/2014/main" id="{4513C92E-DD09-FD0D-9B1A-CFC896215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0685" y="4542979"/>
            <a:ext cx="2279303" cy="658564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4290" tIns="32145" rIns="64290" bIns="32145"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endParaRPr lang="en-CH" altLang="en-CH" sz="1687"/>
          </a:p>
        </p:txBody>
      </p:sp>
      <p:cxnSp>
        <p:nvCxnSpPr>
          <p:cNvPr id="221192" name="Straight Connector 15">
            <a:extLst>
              <a:ext uri="{FF2B5EF4-FFF2-40B4-BE49-F238E27FC236}">
                <a16:creationId xmlns:a16="http://schemas.microsoft.com/office/drawing/2014/main" id="{E2B304DB-E777-82D9-FB0B-D1D9BA7AAF0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68043" y="3125391"/>
            <a:ext cx="556990" cy="86059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1193" name="TextBox 17">
            <a:extLst>
              <a:ext uri="{FF2B5EF4-FFF2-40B4-BE49-F238E27FC236}">
                <a16:creationId xmlns:a16="http://schemas.microsoft.com/office/drawing/2014/main" id="{4610B28F-5888-D467-20A5-B8ADAA4BD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033" y="2973586"/>
            <a:ext cx="376698" cy="32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CH" sz="1687">
                <a:solidFill>
                  <a:srgbClr val="FF0000"/>
                </a:solidFill>
              </a:rPr>
              <a:t>~0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08D92A-129B-8F07-DA31-A35CE388986B}"/>
              </a:ext>
            </a:extLst>
          </p:cNvPr>
          <p:cNvSpPr txBox="1"/>
          <p:nvPr/>
        </p:nvSpPr>
        <p:spPr>
          <a:xfrm>
            <a:off x="7377125" y="1805390"/>
            <a:ext cx="36602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rgbClr val="FF0000"/>
                </a:solidFill>
              </a:rPr>
              <a:t>A(x,y,z) is the slow varying envelope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6EC62-082C-B70E-F93B-90928480745D}"/>
              </a:ext>
            </a:extLst>
          </p:cNvPr>
          <p:cNvSpPr txBox="1"/>
          <p:nvPr/>
        </p:nvSpPr>
        <p:spPr>
          <a:xfrm>
            <a:off x="7909560" y="890108"/>
            <a:ext cx="17046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rgbClr val="FF0000"/>
                </a:solidFill>
              </a:rPr>
              <a:t>Wave equation </a:t>
            </a:r>
          </a:p>
        </p:txBody>
      </p:sp>
      <p:pic>
        <p:nvPicPr>
          <p:cNvPr id="5" name="Picture 5" descr="Screen Shot 2017-10-09 at 19.25.53.png">
            <a:extLst>
              <a:ext uri="{FF2B5EF4-FFF2-40B4-BE49-F238E27FC236}">
                <a16:creationId xmlns:a16="http://schemas.microsoft.com/office/drawing/2014/main" id="{1DCE12ED-BA7F-88FF-4D20-26281E9F53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650" y="1536664"/>
            <a:ext cx="4125299" cy="71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34F824-ED29-4483-6C8B-7B852F3ED2A1}"/>
              </a:ext>
            </a:extLst>
          </p:cNvPr>
          <p:cNvSpPr txBox="1"/>
          <p:nvPr/>
        </p:nvSpPr>
        <p:spPr>
          <a:xfrm>
            <a:off x="3646026" y="127322"/>
            <a:ext cx="6307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>
                <a:solidFill>
                  <a:srgbClr val="0070C0"/>
                </a:solidFill>
              </a:rPr>
              <a:t>Beam Propagation Method (BPM) in free space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24038" y="345945"/>
            <a:ext cx="184818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8695" y="200141"/>
            <a:ext cx="7157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Paraxial Angular Spectrum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495801" y="1944682"/>
            <a:ext cx="103572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495801" y="2960186"/>
            <a:ext cx="107424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 flipV="1">
            <a:off x="2266950" y="5640139"/>
            <a:ext cx="130381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0E7DE6-1F77-948E-6E5C-A15AF24DF7F6}"/>
              </a:ext>
            </a:extLst>
          </p:cNvPr>
          <p:cNvGrpSpPr/>
          <p:nvPr/>
        </p:nvGrpSpPr>
        <p:grpSpPr>
          <a:xfrm>
            <a:off x="1833621" y="1680802"/>
            <a:ext cx="8711138" cy="5054738"/>
            <a:chOff x="1660000" y="673805"/>
            <a:chExt cx="8711138" cy="50547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8571" y="673805"/>
              <a:ext cx="4549534" cy="143268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60000" y="1280616"/>
              <a:ext cx="51863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Paraxial plane wave: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52598" y="2265589"/>
              <a:ext cx="51863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Convolution Theorem:</a:t>
              </a: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4578350" y="2170113"/>
            <a:ext cx="5792788" cy="1028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844800" imgH="495300" progId="Equation.DSMT4">
                    <p:embed/>
                  </p:oleObj>
                </mc:Choice>
                <mc:Fallback>
                  <p:oleObj name="Equation" r:id="rId3" imgW="2844800" imgH="495300" progId="Equation.DSMT4">
                    <p:embed/>
                    <p:pic>
                      <p:nvPicPr>
                        <p:cNvPr id="11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8350" y="2170113"/>
                          <a:ext cx="5792788" cy="10287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4918075" y="3017839"/>
            <a:ext cx="3543300" cy="447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676400" imgH="203200" progId="Equation.DSMT4">
                    <p:embed/>
                  </p:oleObj>
                </mc:Choice>
                <mc:Fallback>
                  <p:oleObj name="Equation" r:id="rId5" imgW="1676400" imgH="203200" progId="Equation.DSMT4">
                    <p:embed/>
                    <p:pic>
                      <p:nvPicPr>
                        <p:cNvPr id="1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18075" y="3017839"/>
                          <a:ext cx="3543300" cy="4476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4488075" y="3570065"/>
              <a:ext cx="53083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G, F and H are Fourier transforms of g, f and h respectively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52597" y="4566955"/>
              <a:ext cx="56864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Note that Fourier Transform of the exponential is:  </a:t>
              </a: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2448438" y="5107064"/>
            <a:ext cx="7047989" cy="6214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3263760" imgH="283320" progId="Equation.DSMT4">
                    <p:embed/>
                  </p:oleObj>
                </mc:Choice>
                <mc:Fallback>
                  <p:oleObj name="Equation" r:id="rId7" imgW="3263760" imgH="283320" progId="Equation.DSMT4">
                    <p:embed/>
                    <p:pic>
                      <p:nvPicPr>
                        <p:cNvPr id="17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8438" y="5107064"/>
                          <a:ext cx="7047989" cy="62147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AD8CF4D-BABE-B318-1ACD-E047EC9F5C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61" y="808580"/>
          <a:ext cx="66294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124200" imgH="533400" progId="Equation.DSMT4">
                  <p:embed/>
                </p:oleObj>
              </mc:Choice>
              <mc:Fallback>
                <p:oleObj name="Equation" r:id="rId9" imgW="3124200" imgH="5334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AD8CF4D-BABE-B318-1ACD-E047EC9F5C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62261" y="808580"/>
                        <a:ext cx="6629400" cy="11303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7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</TotalTime>
  <Words>589</Words>
  <Application>Microsoft Macintosh PowerPoint</Application>
  <PresentationFormat>Widescreen</PresentationFormat>
  <Paragraphs>175</Paragraphs>
  <Slides>36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Aptos</vt:lpstr>
      <vt:lpstr>Aptos Display</vt:lpstr>
      <vt:lpstr>Arial</vt:lpstr>
      <vt:lpstr>Arial Bold</vt:lpstr>
      <vt:lpstr>Calibri</vt:lpstr>
      <vt:lpstr>Calibri Light</vt:lpstr>
      <vt:lpstr>Cambria Math</vt:lpstr>
      <vt:lpstr>Google Sans</vt:lpstr>
      <vt:lpstr>Helvetica</vt:lpstr>
      <vt:lpstr>Office Theme</vt:lpstr>
      <vt:lpstr>1_Office Theme</vt:lpstr>
      <vt:lpstr>Equation</vt:lpstr>
      <vt:lpstr>PowerPoint Presentation</vt:lpstr>
      <vt:lpstr>Outline  Beam propagation method (BPM) Thin media  Lenses Imaging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Propagation profile for 1mm</vt:lpstr>
      <vt:lpstr>PowerPoint Presentation</vt:lpstr>
      <vt:lpstr>PowerPoint Presentation</vt:lpstr>
      <vt:lpstr>PowerPoint Presentation</vt:lpstr>
      <vt:lpstr>Propagation profile for 1mm</vt:lpstr>
      <vt:lpstr>PowerPoint Presentation</vt:lpstr>
      <vt:lpstr>Comparison of propagation profile for 1mm</vt:lpstr>
      <vt:lpstr>PowerPoint Presentation</vt:lpstr>
      <vt:lpstr>PowerPoint Presentation</vt:lpstr>
      <vt:lpstr>PowerPoint Presentation</vt:lpstr>
      <vt:lpstr>Single lens imaging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Simulation of a thick lens using BPM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Demetri Psaltis</dc:creator>
  <cp:lastModifiedBy>Demetri Psaltis</cp:lastModifiedBy>
  <cp:revision>35</cp:revision>
  <dcterms:created xsi:type="dcterms:W3CDTF">2025-03-01T18:49:19Z</dcterms:created>
  <dcterms:modified xsi:type="dcterms:W3CDTF">2025-03-07T08:16:21Z</dcterms:modified>
</cp:coreProperties>
</file>