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29"/>
  </p:notesMasterIdLst>
  <p:sldIdLst>
    <p:sldId id="358" r:id="rId3"/>
    <p:sldId id="257" r:id="rId4"/>
    <p:sldId id="258" r:id="rId5"/>
    <p:sldId id="503" r:id="rId6"/>
    <p:sldId id="508" r:id="rId7"/>
    <p:sldId id="495" r:id="rId8"/>
    <p:sldId id="496" r:id="rId9"/>
    <p:sldId id="498" r:id="rId10"/>
    <p:sldId id="497" r:id="rId11"/>
    <p:sldId id="506" r:id="rId12"/>
    <p:sldId id="509" r:id="rId13"/>
    <p:sldId id="271" r:id="rId14"/>
    <p:sldId id="267" r:id="rId15"/>
    <p:sldId id="499" r:id="rId16"/>
    <p:sldId id="263" r:id="rId17"/>
    <p:sldId id="501" r:id="rId18"/>
    <p:sldId id="500" r:id="rId19"/>
    <p:sldId id="268" r:id="rId20"/>
    <p:sldId id="269" r:id="rId21"/>
    <p:sldId id="507" r:id="rId22"/>
    <p:sldId id="274" r:id="rId23"/>
    <p:sldId id="510" r:id="rId24"/>
    <p:sldId id="265" r:id="rId25"/>
    <p:sldId id="276" r:id="rId26"/>
    <p:sldId id="504" r:id="rId27"/>
    <p:sldId id="505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>
      <p:cViewPr varScale="1">
        <p:scale>
          <a:sx n="55" d="100"/>
          <a:sy n="55" d="100"/>
        </p:scale>
        <p:origin x="68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1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5187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>
            <a:spLocks noGrp="1"/>
          </p:cNvSpPr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>
            <a:spLocks noGrp="1"/>
          </p:cNvSpPr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a layered pattern of grey stone"/>
          <p:cNvSpPr>
            <a:spLocks noGrp="1"/>
          </p:cNvSpPr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hite ribbed pattern"/>
          <p:cNvSpPr>
            <a:spLocks noGrp="1"/>
          </p:cNvSpPr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defRPr sz="8400" spc="-84">
                <a:solidFill>
                  <a:srgbClr val="000000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Slide Title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</p:spPr>
        <p:txBody>
          <a:bodyPr/>
          <a:lstStyle>
            <a:lvl1pPr marL="546100" indent="-546100" defTabSz="2438338">
              <a:lnSpc>
                <a:spcPct val="90000"/>
              </a:lnSpc>
              <a:spcBef>
                <a:spcPts val="2400"/>
              </a:spcBef>
              <a:buSzPct val="150000"/>
              <a:defRPr sz="44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1092200" indent="-546100" defTabSz="2438338">
              <a:lnSpc>
                <a:spcPct val="90000"/>
              </a:lnSpc>
              <a:spcBef>
                <a:spcPts val="2400"/>
              </a:spcBef>
              <a:buSzPct val="150000"/>
              <a:defRPr sz="44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638300" indent="-546100" defTabSz="2438338">
              <a:lnSpc>
                <a:spcPct val="90000"/>
              </a:lnSpc>
              <a:spcBef>
                <a:spcPts val="2400"/>
              </a:spcBef>
              <a:buSzPct val="150000"/>
              <a:defRPr sz="44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2184400" indent="-546100" defTabSz="2438338">
              <a:lnSpc>
                <a:spcPct val="90000"/>
              </a:lnSpc>
              <a:spcBef>
                <a:spcPts val="2400"/>
              </a:spcBef>
              <a:buSzPct val="150000"/>
              <a:defRPr sz="44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730500" indent="-546100" defTabSz="2438338">
              <a:lnSpc>
                <a:spcPct val="90000"/>
              </a:lnSpc>
              <a:spcBef>
                <a:spcPts val="2400"/>
              </a:spcBef>
              <a:buSzPct val="150000"/>
              <a:defRPr sz="44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SzTx/>
              <a:buNone/>
              <a:defRPr sz="4400" spc="-44">
                <a:solidFill>
                  <a:srgbClr val="000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3A796-FC17-DE4D-9949-2E82FDD9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154F-C1A8-4446-8C48-CE7E68838805}" type="datetime1">
              <a:rPr lang="en-US" altLang="x-none"/>
              <a:pPr>
                <a:defRPr/>
              </a:pPr>
              <a:t>2/19/25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EA9EB-28C5-434E-BC7D-185C1E9F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C61D9-C068-6B4D-A029-F1793B68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543163" y="12477591"/>
            <a:ext cx="403957" cy="4103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30168-CBBC-E442-A923-EE372C138AC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227294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610" y="4261695"/>
            <a:ext cx="20728781" cy="2940099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197" y="7773294"/>
            <a:ext cx="17067609" cy="3504902"/>
          </a:xfrm>
        </p:spPr>
        <p:txBody>
          <a:bodyPr/>
          <a:lstStyle>
            <a:lvl1pPr marL="0" indent="0" algn="ctr">
              <a:buNone/>
              <a:defRPr/>
            </a:lvl1pPr>
            <a:lvl2pPr marL="642960" indent="0" algn="ctr">
              <a:buNone/>
              <a:defRPr/>
            </a:lvl2pPr>
            <a:lvl3pPr marL="1285921" indent="0" algn="ctr">
              <a:buNone/>
              <a:defRPr/>
            </a:lvl3pPr>
            <a:lvl4pPr marL="1928881" indent="0" algn="ctr">
              <a:buNone/>
              <a:defRPr/>
            </a:lvl4pPr>
            <a:lvl5pPr marL="2571841" indent="0" algn="ctr">
              <a:buNone/>
              <a:defRPr/>
            </a:lvl5pPr>
            <a:lvl6pPr marL="3214802" indent="0" algn="ctr">
              <a:buNone/>
              <a:defRPr/>
            </a:lvl6pPr>
            <a:lvl7pPr marL="3857762" indent="0" algn="ctr">
              <a:buNone/>
              <a:defRPr/>
            </a:lvl7pPr>
            <a:lvl8pPr marL="4500723" indent="0" algn="ctr">
              <a:buNone/>
              <a:defRPr/>
            </a:lvl8pPr>
            <a:lvl9pPr marL="5143683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AA8DC25-DFE4-49C0-84CC-7393222F994B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52FA9-3CEB-6846-808B-68166278B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989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>
            <a:spLocks noGrp="1"/>
          </p:cNvSpPr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8B4C3CF8-60C9-CE5D-7D43-02922D30008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190F9-E2B1-2E4C-816D-8EEB54807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2543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837" y="8813601"/>
            <a:ext cx="20725804" cy="2723555"/>
          </a:xfrm>
        </p:spPr>
        <p:txBody>
          <a:bodyPr/>
          <a:lstStyle>
            <a:lvl1pPr algn="l">
              <a:defRPr sz="5625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837" y="5813227"/>
            <a:ext cx="20725804" cy="3000375"/>
          </a:xfrm>
        </p:spPr>
        <p:txBody>
          <a:bodyPr anchor="b"/>
          <a:lstStyle>
            <a:lvl1pPr marL="0" indent="0">
              <a:buNone/>
              <a:defRPr sz="2813"/>
            </a:lvl1pPr>
            <a:lvl2pPr marL="642960" indent="0">
              <a:buNone/>
              <a:defRPr sz="2531"/>
            </a:lvl2pPr>
            <a:lvl3pPr marL="1285921" indent="0">
              <a:buNone/>
              <a:defRPr sz="2250"/>
            </a:lvl3pPr>
            <a:lvl4pPr marL="1928881" indent="0">
              <a:buNone/>
              <a:defRPr sz="1969"/>
            </a:lvl4pPr>
            <a:lvl5pPr marL="2571841" indent="0">
              <a:buNone/>
              <a:defRPr sz="1969"/>
            </a:lvl5pPr>
            <a:lvl6pPr marL="3214802" indent="0">
              <a:buNone/>
              <a:defRPr sz="1969"/>
            </a:lvl6pPr>
            <a:lvl7pPr marL="3857762" indent="0">
              <a:buNone/>
              <a:defRPr sz="1969"/>
            </a:lvl7pPr>
            <a:lvl8pPr marL="4500723" indent="0">
              <a:buNone/>
              <a:defRPr sz="1969"/>
            </a:lvl8pPr>
            <a:lvl9pPr marL="5143683" indent="0">
              <a:buNone/>
              <a:defRPr sz="1969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9F54B33-107B-7D48-9FA1-8A3A1237AC5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4A196-9192-E340-A4EE-D29F14E3C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67220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938" y="1607344"/>
            <a:ext cx="11001375" cy="10304859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813"/>
            </a:lvl3pPr>
            <a:lvl4pPr>
              <a:defRPr sz="2531"/>
            </a:lvl4pPr>
            <a:lvl5pPr>
              <a:defRPr sz="2531"/>
            </a:lvl5pPr>
            <a:lvl6pPr>
              <a:defRPr sz="2531"/>
            </a:lvl6pPr>
            <a:lvl7pPr>
              <a:defRPr sz="2531"/>
            </a:lvl7pPr>
            <a:lvl8pPr>
              <a:defRPr sz="2531"/>
            </a:lvl8pPr>
            <a:lvl9pPr>
              <a:defRPr sz="2531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1063" y="1607344"/>
            <a:ext cx="11001375" cy="10304859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813"/>
            </a:lvl3pPr>
            <a:lvl4pPr>
              <a:defRPr sz="2531"/>
            </a:lvl4pPr>
            <a:lvl5pPr>
              <a:defRPr sz="2531"/>
            </a:lvl5pPr>
            <a:lvl6pPr>
              <a:defRPr sz="2531"/>
            </a:lvl6pPr>
            <a:lvl7pPr>
              <a:defRPr sz="2531"/>
            </a:lvl7pPr>
            <a:lvl8pPr>
              <a:defRPr sz="2531"/>
            </a:lvl8pPr>
            <a:lvl9pPr>
              <a:defRPr sz="2531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8EEF3B5-40CB-0CA3-3B09-F2FEF92E5CA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01D8E-A2A7-D549-8C2A-8BCF461E7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37415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391" y="549176"/>
            <a:ext cx="21943219" cy="2286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391" y="3069582"/>
            <a:ext cx="10772181" cy="1279177"/>
          </a:xfrm>
        </p:spPr>
        <p:txBody>
          <a:bodyPr anchor="b"/>
          <a:lstStyle>
            <a:lvl1pPr marL="0" indent="0">
              <a:buNone/>
              <a:defRPr sz="3375" b="1"/>
            </a:lvl1pPr>
            <a:lvl2pPr marL="642960" indent="0">
              <a:buNone/>
              <a:defRPr sz="2813" b="1"/>
            </a:lvl2pPr>
            <a:lvl3pPr marL="1285921" indent="0">
              <a:buNone/>
              <a:defRPr sz="2531" b="1"/>
            </a:lvl3pPr>
            <a:lvl4pPr marL="1928881" indent="0">
              <a:buNone/>
              <a:defRPr sz="2250" b="1"/>
            </a:lvl4pPr>
            <a:lvl5pPr marL="2571841" indent="0">
              <a:buNone/>
              <a:defRPr sz="2250" b="1"/>
            </a:lvl5pPr>
            <a:lvl6pPr marL="3214802" indent="0">
              <a:buNone/>
              <a:defRPr sz="2250" b="1"/>
            </a:lvl6pPr>
            <a:lvl7pPr marL="3857762" indent="0">
              <a:buNone/>
              <a:defRPr sz="2250" b="1"/>
            </a:lvl7pPr>
            <a:lvl8pPr marL="4500723" indent="0">
              <a:buNone/>
              <a:defRPr sz="2250" b="1"/>
            </a:lvl8pPr>
            <a:lvl9pPr marL="5143683" indent="0">
              <a:buNone/>
              <a:defRPr sz="225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0391" y="4348758"/>
            <a:ext cx="10772181" cy="7902773"/>
          </a:xfrm>
        </p:spPr>
        <p:txBody>
          <a:bodyPr/>
          <a:lstStyle>
            <a:lvl1pPr>
              <a:defRPr sz="3375"/>
            </a:lvl1pPr>
            <a:lvl2pPr>
              <a:defRPr sz="2813"/>
            </a:lvl2pPr>
            <a:lvl3pPr>
              <a:defRPr sz="2531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5478" y="3069582"/>
            <a:ext cx="10778132" cy="1279177"/>
          </a:xfrm>
        </p:spPr>
        <p:txBody>
          <a:bodyPr anchor="b"/>
          <a:lstStyle>
            <a:lvl1pPr marL="0" indent="0">
              <a:buNone/>
              <a:defRPr sz="3375" b="1"/>
            </a:lvl1pPr>
            <a:lvl2pPr marL="642960" indent="0">
              <a:buNone/>
              <a:defRPr sz="2813" b="1"/>
            </a:lvl2pPr>
            <a:lvl3pPr marL="1285921" indent="0">
              <a:buNone/>
              <a:defRPr sz="2531" b="1"/>
            </a:lvl3pPr>
            <a:lvl4pPr marL="1928881" indent="0">
              <a:buNone/>
              <a:defRPr sz="2250" b="1"/>
            </a:lvl4pPr>
            <a:lvl5pPr marL="2571841" indent="0">
              <a:buNone/>
              <a:defRPr sz="2250" b="1"/>
            </a:lvl5pPr>
            <a:lvl6pPr marL="3214802" indent="0">
              <a:buNone/>
              <a:defRPr sz="2250" b="1"/>
            </a:lvl6pPr>
            <a:lvl7pPr marL="3857762" indent="0">
              <a:buNone/>
              <a:defRPr sz="2250" b="1"/>
            </a:lvl7pPr>
            <a:lvl8pPr marL="4500723" indent="0">
              <a:buNone/>
              <a:defRPr sz="2250" b="1"/>
            </a:lvl8pPr>
            <a:lvl9pPr marL="5143683" indent="0">
              <a:buNone/>
              <a:defRPr sz="225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5478" y="4348758"/>
            <a:ext cx="10778132" cy="7902773"/>
          </a:xfrm>
        </p:spPr>
        <p:txBody>
          <a:bodyPr/>
          <a:lstStyle>
            <a:lvl1pPr>
              <a:defRPr sz="3375"/>
            </a:lvl1pPr>
            <a:lvl2pPr>
              <a:defRPr sz="2813"/>
            </a:lvl2pPr>
            <a:lvl3pPr>
              <a:defRPr sz="2531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E5638F-3DB6-55C0-520E-09065E47994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DF83-9FD2-6E4D-83C1-8BF0C888E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2583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A2BB0D7-C396-8254-78C8-FF4F9FDE0EE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D6734-2469-854A-802B-6EF2394337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78520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B3FE3B74-DC12-C9E5-08CB-13C88D3090C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512B8-E58A-3B47-A2BF-40FF89FD1E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03889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392" y="546945"/>
            <a:ext cx="8021837" cy="2323950"/>
          </a:xfrm>
        </p:spPr>
        <p:txBody>
          <a:bodyPr anchor="b"/>
          <a:lstStyle>
            <a:lvl1pPr algn="l">
              <a:defRPr sz="2813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930" y="546944"/>
            <a:ext cx="13629679" cy="11704587"/>
          </a:xfrm>
        </p:spPr>
        <p:txBody>
          <a:bodyPr/>
          <a:lstStyle>
            <a:lvl1pPr>
              <a:defRPr sz="4500"/>
            </a:lvl1pPr>
            <a:lvl2pPr>
              <a:defRPr sz="3938"/>
            </a:lvl2pPr>
            <a:lvl3pPr>
              <a:defRPr sz="3375"/>
            </a:lvl3pPr>
            <a:lvl4pPr>
              <a:defRPr sz="2813"/>
            </a:lvl4pPr>
            <a:lvl5pPr>
              <a:defRPr sz="2813"/>
            </a:lvl5pPr>
            <a:lvl6pPr>
              <a:defRPr sz="2813"/>
            </a:lvl6pPr>
            <a:lvl7pPr>
              <a:defRPr sz="2813"/>
            </a:lvl7pPr>
            <a:lvl8pPr>
              <a:defRPr sz="2813"/>
            </a:lvl8pPr>
            <a:lvl9pPr>
              <a:defRPr sz="2813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0392" y="2870895"/>
            <a:ext cx="8021837" cy="9380637"/>
          </a:xfrm>
        </p:spPr>
        <p:txBody>
          <a:bodyPr/>
          <a:lstStyle>
            <a:lvl1pPr marL="0" indent="0">
              <a:buNone/>
              <a:defRPr sz="1969"/>
            </a:lvl1pPr>
            <a:lvl2pPr marL="642960" indent="0">
              <a:buNone/>
              <a:defRPr sz="1688"/>
            </a:lvl2pPr>
            <a:lvl3pPr marL="1285921" indent="0">
              <a:buNone/>
              <a:defRPr sz="1406"/>
            </a:lvl3pPr>
            <a:lvl4pPr marL="1928881" indent="0">
              <a:buNone/>
              <a:defRPr sz="1266"/>
            </a:lvl4pPr>
            <a:lvl5pPr marL="2571841" indent="0">
              <a:buNone/>
              <a:defRPr sz="1266"/>
            </a:lvl5pPr>
            <a:lvl6pPr marL="3214802" indent="0">
              <a:buNone/>
              <a:defRPr sz="1266"/>
            </a:lvl6pPr>
            <a:lvl7pPr marL="3857762" indent="0">
              <a:buNone/>
              <a:defRPr sz="1266"/>
            </a:lvl7pPr>
            <a:lvl8pPr marL="4500723" indent="0">
              <a:buNone/>
              <a:defRPr sz="1266"/>
            </a:lvl8pPr>
            <a:lvl9pPr marL="5143683" indent="0">
              <a:buNone/>
              <a:defRPr sz="1266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527C526-514D-EC4D-F2F9-439486BE0B6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6C46B-6316-194B-9096-450214E287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21173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360" y="9601647"/>
            <a:ext cx="14629806" cy="1134070"/>
          </a:xfrm>
        </p:spPr>
        <p:txBody>
          <a:bodyPr anchor="b"/>
          <a:lstStyle>
            <a:lvl1pPr algn="l">
              <a:defRPr sz="2813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360" y="1225601"/>
            <a:ext cx="14629806" cy="8228707"/>
          </a:xfrm>
        </p:spPr>
        <p:txBody>
          <a:bodyPr/>
          <a:lstStyle>
            <a:lvl1pPr marL="0" indent="0">
              <a:buNone/>
              <a:defRPr sz="4500"/>
            </a:lvl1pPr>
            <a:lvl2pPr marL="642960" indent="0">
              <a:buNone/>
              <a:defRPr sz="3938"/>
            </a:lvl2pPr>
            <a:lvl3pPr marL="1285921" indent="0">
              <a:buNone/>
              <a:defRPr sz="3375"/>
            </a:lvl3pPr>
            <a:lvl4pPr marL="1928881" indent="0">
              <a:buNone/>
              <a:defRPr sz="2813"/>
            </a:lvl4pPr>
            <a:lvl5pPr marL="2571841" indent="0">
              <a:buNone/>
              <a:defRPr sz="2813"/>
            </a:lvl5pPr>
            <a:lvl6pPr marL="3214802" indent="0">
              <a:buNone/>
              <a:defRPr sz="2813"/>
            </a:lvl6pPr>
            <a:lvl7pPr marL="3857762" indent="0">
              <a:buNone/>
              <a:defRPr sz="2813"/>
            </a:lvl7pPr>
            <a:lvl8pPr marL="4500723" indent="0">
              <a:buNone/>
              <a:defRPr sz="2813"/>
            </a:lvl8pPr>
            <a:lvl9pPr marL="5143683" indent="0">
              <a:buNone/>
              <a:defRPr sz="2813"/>
            </a:lvl9pPr>
          </a:lstStyle>
          <a:p>
            <a:pPr lvl="0"/>
            <a:endParaRPr lang="en-GB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360" y="10735718"/>
            <a:ext cx="14629806" cy="1609575"/>
          </a:xfrm>
        </p:spPr>
        <p:txBody>
          <a:bodyPr/>
          <a:lstStyle>
            <a:lvl1pPr marL="0" indent="0">
              <a:buNone/>
              <a:defRPr sz="1969"/>
            </a:lvl1pPr>
            <a:lvl2pPr marL="642960" indent="0">
              <a:buNone/>
              <a:defRPr sz="1688"/>
            </a:lvl2pPr>
            <a:lvl3pPr marL="1285921" indent="0">
              <a:buNone/>
              <a:defRPr sz="1406"/>
            </a:lvl3pPr>
            <a:lvl4pPr marL="1928881" indent="0">
              <a:buNone/>
              <a:defRPr sz="1266"/>
            </a:lvl4pPr>
            <a:lvl5pPr marL="2571841" indent="0">
              <a:buNone/>
              <a:defRPr sz="1266"/>
            </a:lvl5pPr>
            <a:lvl6pPr marL="3214802" indent="0">
              <a:buNone/>
              <a:defRPr sz="1266"/>
            </a:lvl6pPr>
            <a:lvl7pPr marL="3857762" indent="0">
              <a:buNone/>
              <a:defRPr sz="1266"/>
            </a:lvl7pPr>
            <a:lvl8pPr marL="4500723" indent="0">
              <a:buNone/>
              <a:defRPr sz="1266"/>
            </a:lvl8pPr>
            <a:lvl9pPr marL="5143683" indent="0">
              <a:buNone/>
              <a:defRPr sz="1266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4494D1D-D56B-CB8E-42BE-478B8C42D55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F3A0B-590A-A34F-A68F-616BAC9F7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05997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1701ADD-CE50-3078-F4AA-A90E18601C3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8E87A-E9AF-6A4A-91DD-AD9E6ECC9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60131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317767" y="0"/>
            <a:ext cx="6113859" cy="11912203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23812" y="0"/>
            <a:ext cx="18055828" cy="11912203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AC5A6892-0267-9F5B-9575-5CD8FB92C7D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DFE1-E5EF-E045-ACC0-E618A6826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2292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>
            <a:spLocks noGrp="1"/>
          </p:cNvSpPr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2000" spc="-119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79" r:id="rId18"/>
  </p:sldLayoutIdLst>
  <p:transition spd="med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98AC7A4C-4A19-8FFA-04A6-076A13FE2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23813" y="0"/>
            <a:ext cx="2445543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 Bold" pitchFamily="6" charset="0"/>
              </a:rPr>
              <a:t>Click to edit Master title style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6C24CA11-F778-B30D-15DA-82499205D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3938" y="1607344"/>
            <a:ext cx="22288500" cy="1030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4F94E488-0651-4909-E1C6-5486059A0B74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3404713" y="13189149"/>
            <a:ext cx="601266" cy="4822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25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42528FB3-F637-AA44-846F-AF8D9FB525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74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hf hdr="0" ftr="0" dt="0"/>
  <p:txStyles>
    <p:titleStyle>
      <a:lvl1pPr marL="8930" indent="-8930" algn="l" rtl="0" eaLnBrk="0" fontAlgn="base" hangingPunct="0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+mj-lt"/>
          <a:ea typeface="+mj-ea"/>
          <a:cs typeface="+mj-cs"/>
          <a:sym typeface="Arial Bold" pitchFamily="6" charset="0"/>
        </a:defRPr>
      </a:lvl1pPr>
      <a:lvl2pPr marL="8930" indent="-8930" algn="l" rtl="0" eaLnBrk="0" fontAlgn="base" hangingPunct="0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pitchFamily="6" charset="0"/>
        </a:defRPr>
      </a:lvl2pPr>
      <a:lvl3pPr marL="8930" indent="-8930" algn="l" rtl="0" eaLnBrk="0" fontAlgn="base" hangingPunct="0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pitchFamily="6" charset="0"/>
        </a:defRPr>
      </a:lvl3pPr>
      <a:lvl4pPr marL="8930" indent="-8930" algn="l" rtl="0" eaLnBrk="0" fontAlgn="base" hangingPunct="0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pitchFamily="6" charset="0"/>
        </a:defRPr>
      </a:lvl4pPr>
      <a:lvl5pPr marL="8930" indent="-8930" algn="l" rtl="0" eaLnBrk="0" fontAlgn="base" hangingPunct="0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pitchFamily="6" charset="0"/>
        </a:defRPr>
      </a:lvl5pPr>
      <a:lvl6pPr marL="651890" algn="l" rtl="0" fontAlgn="base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1294851" algn="l" rtl="0" fontAlgn="base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937811" algn="l" rtl="0" fontAlgn="base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2580771" algn="l" rtl="0" fontAlgn="base">
        <a:spcBef>
          <a:spcPct val="0"/>
        </a:spcBef>
        <a:spcAft>
          <a:spcPct val="0"/>
        </a:spcAft>
        <a:defRPr sz="7032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482220" indent="-482220" algn="l" rtl="0" eaLnBrk="0" fontAlgn="base" hangingPunct="0">
        <a:spcBef>
          <a:spcPts val="1547"/>
        </a:spcBef>
        <a:spcAft>
          <a:spcPct val="0"/>
        </a:spcAft>
        <a:defRPr sz="4781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1029184" indent="-401850" algn="l" rtl="0" eaLnBrk="0" fontAlgn="base" hangingPunct="0">
        <a:spcBef>
          <a:spcPts val="1406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4781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591774" indent="-321480" algn="l" rtl="0" eaLnBrk="0" fontAlgn="base" hangingPunct="0">
        <a:spcBef>
          <a:spcPts val="1125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-"/>
        <a:defRPr sz="3938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234734" indent="-321480" algn="l" rtl="0" eaLnBrk="0" fontAlgn="base" hangingPunct="0">
        <a:spcBef>
          <a:spcPts val="984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-"/>
        <a:defRPr sz="3938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877695" indent="-321480" algn="l" rtl="0" eaLnBrk="0" fontAlgn="base" hangingPunct="0">
        <a:spcBef>
          <a:spcPts val="984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-"/>
        <a:defRPr sz="3938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3520655" indent="-321480" algn="l" rtl="0" fontAlgn="base">
        <a:spcBef>
          <a:spcPts val="984"/>
        </a:spcBef>
        <a:spcAft>
          <a:spcPct val="0"/>
        </a:spcAft>
        <a:buClr>
          <a:srgbClr val="000000"/>
        </a:buClr>
        <a:buSzPct val="100000"/>
        <a:buFont typeface="Arial" charset="0"/>
        <a:buChar char="-"/>
        <a:defRPr sz="3938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163616" indent="-321480" algn="l" rtl="0" fontAlgn="base">
        <a:spcBef>
          <a:spcPts val="984"/>
        </a:spcBef>
        <a:spcAft>
          <a:spcPct val="0"/>
        </a:spcAft>
        <a:buClr>
          <a:srgbClr val="000000"/>
        </a:buClr>
        <a:buSzPct val="100000"/>
        <a:buFont typeface="Arial" charset="0"/>
        <a:buChar char="-"/>
        <a:defRPr sz="3938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806576" indent="-321480" algn="l" rtl="0" fontAlgn="base">
        <a:spcBef>
          <a:spcPts val="984"/>
        </a:spcBef>
        <a:spcAft>
          <a:spcPct val="0"/>
        </a:spcAft>
        <a:buClr>
          <a:srgbClr val="000000"/>
        </a:buClr>
        <a:buSzPct val="100000"/>
        <a:buFont typeface="Arial" charset="0"/>
        <a:buChar char="-"/>
        <a:defRPr sz="3938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5449536" indent="-321480" algn="l" rtl="0" fontAlgn="base">
        <a:spcBef>
          <a:spcPts val="984"/>
        </a:spcBef>
        <a:spcAft>
          <a:spcPct val="0"/>
        </a:spcAft>
        <a:buClr>
          <a:srgbClr val="000000"/>
        </a:buClr>
        <a:buSzPct val="100000"/>
        <a:buFont typeface="Arial" charset="0"/>
        <a:buChar char="-"/>
        <a:defRPr sz="3938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42960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85921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3pPr>
      <a:lvl4pPr marL="1928881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4pPr>
      <a:lvl5pPr marL="2571841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5pPr>
      <a:lvl6pPr marL="3214802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6pPr>
      <a:lvl7pPr marL="3857762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7pPr>
      <a:lvl8pPr marL="4500723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8pPr>
      <a:lvl9pPr marL="5143683" algn="l" defTabSz="642960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sual_cortex" TargetMode="External"/><Relationship Id="rId2" Type="http://schemas.openxmlformats.org/officeDocument/2006/relationships/hyperlink" Target="https://en.wikipedia.org/wiki/Frontal_eye_fields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rn" TargetMode="External"/><Relationship Id="rId2" Type="http://schemas.openxmlformats.org/officeDocument/2006/relationships/hyperlink" Target="https://www.nature.com/articles/nrn3476#auth-Wu-Li-Aff2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nature.com/articles/nrn3476#citea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1DCC4A-D3A9-8C4B-A5B9-8B3B5FCA7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1200" y="4870694"/>
            <a:ext cx="12801600" cy="3505200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sz="5400" dirty="0">
                <a:solidFill>
                  <a:srgbClr val="2826C2"/>
                </a:solidFill>
              </a:rPr>
              <a:t>Computational Optical Imaging</a:t>
            </a:r>
          </a:p>
          <a:p>
            <a:pPr>
              <a:buFont typeface="Arial" charset="0"/>
              <a:buNone/>
              <a:defRPr/>
            </a:pPr>
            <a:r>
              <a:rPr lang="en-US" sz="5400" dirty="0"/>
              <a:t>Lecture 1a</a:t>
            </a:r>
          </a:p>
          <a:p>
            <a:pPr>
              <a:buFont typeface="Arial" charset="0"/>
              <a:buNone/>
              <a:defRPr/>
            </a:pPr>
            <a:r>
              <a:rPr lang="en-US" sz="5400" dirty="0"/>
              <a:t>Reality is a construct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59160-335E-8AC9-7899-852C9719A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CE2054-CEE9-63B5-DD31-1697F6778E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23404713" y="13189149"/>
            <a:ext cx="601266" cy="4822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55600" rtl="0" eaLnBrk="1" fontAlgn="auto" latinLnBrk="0" hangingPunct="1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S PGothic" panose="020B0600070205080204" pitchFamily="34" charset="-128"/>
                <a:cs typeface="Graphik-Light"/>
                <a:sym typeface="Calibri" panose="020F0502020204030204" pitchFamily="34" charset="0"/>
              </a:defRPr>
            </a:lvl1pPr>
            <a:lvl2pPr marL="0" marR="0" indent="4572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marR="0" indent="9144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marR="0" indent="13716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marR="0" indent="18288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5pPr>
            <a:lvl6pPr marL="0" marR="0" indent="22860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6pPr>
            <a:lvl7pPr marL="0" marR="0" indent="27432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7pPr>
            <a:lvl8pPr marL="0" marR="0" indent="32004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8pPr>
            <a:lvl9pPr marL="0" marR="0" indent="36576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9pPr>
          </a:lstStyle>
          <a:p>
            <a:pPr marL="0" marR="0" lvl="0" indent="0" algn="ctr" defTabSz="355600" rtl="0" eaLnBrk="1" fontAlgn="auto" latinLnBrk="0" hangingPunct="1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512B8-E58A-3B47-A2BF-40FF89FD1E8C}" type="slidenum">
              <a:rPr kumimoji="0" lang="en-US" altLang="en-US" sz="2250" b="0" i="0" u="none" strike="noStrike" kern="0" cap="none" spc="0" normalizeH="0" baseline="0" noProof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marL="0" marR="0" lvl="0" indent="0" algn="ctr" defTabSz="355600" rtl="0" eaLnBrk="1" fontAlgn="auto" latinLnBrk="0" hangingPunct="1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22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6" name="Picture 5" descr="A diagram of the human brain&#10;&#10;AI-generated content may be incorrect.">
            <a:extLst>
              <a:ext uri="{FF2B5EF4-FFF2-40B4-BE49-F238E27FC236}">
                <a16:creationId xmlns:a16="http://schemas.microsoft.com/office/drawing/2014/main" id="{D945A2FC-13C0-FBD5-7B1D-0F1B2AB62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5" y="1148880"/>
            <a:ext cx="17318182" cy="113636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813D59-A2B2-4AA5-0C99-BD9A07E0ECF7}"/>
              </a:ext>
            </a:extLst>
          </p:cNvPr>
          <p:cNvSpPr/>
          <p:nvPr/>
        </p:nvSpPr>
        <p:spPr>
          <a:xfrm>
            <a:off x="3291840" y="1148880"/>
            <a:ext cx="3749040" cy="25773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-Light"/>
              <a:ea typeface="Graphik-Light"/>
              <a:cs typeface="Graphik-Light"/>
              <a:sym typeface="Graphik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853823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479E60-6D2D-C000-44D5-42344721A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12B8-E58A-3B47-A2BF-40FF89FD1E8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1026" name="Picture 2" descr="Fovea Photos, Images &amp; Pictures | Shutterstock">
            <a:extLst>
              <a:ext uri="{FF2B5EF4-FFF2-40B4-BE49-F238E27FC236}">
                <a16:creationId xmlns:a16="http://schemas.microsoft.com/office/drawing/2014/main" id="{3643C7A1-50A5-342F-00F9-EE8E2BA78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532206"/>
            <a:ext cx="9271000" cy="99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8052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7EE78F-3B6E-8E95-DCF8-3A33720078E6}"/>
              </a:ext>
            </a:extLst>
          </p:cNvPr>
          <p:cNvSpPr txBox="1"/>
          <p:nvPr/>
        </p:nvSpPr>
        <p:spPr>
          <a:xfrm>
            <a:off x="4923692" y="9833411"/>
            <a:ext cx="1219200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355600" rtl="0" eaLnBrk="1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4000" b="0" i="0" u="none" strike="noStrike" kern="0" cap="none" spc="0" normalizeH="0" baseline="0" noProof="0" dirty="0">
                <a:ln>
                  <a:noFill/>
                </a:ln>
                <a:solidFill>
                  <a:srgbClr val="9FAABA">
                    <a:satOff val="-9155"/>
                    <a:lumOff val="-32673"/>
                  </a:srgbClr>
                </a:solidFill>
                <a:effectLst/>
                <a:uLnTx/>
                <a:uFillTx/>
                <a:latin typeface="Graphik-Light"/>
                <a:sym typeface="Graphik Light"/>
              </a:rPr>
              <a:t>https://www.youtube.com/watch?v=00eRYdljesQ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7CB47-98D7-4C33-7FCE-315A03F96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6" y="346668"/>
            <a:ext cx="9685704" cy="83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724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6005D9-AFA2-5257-687C-90B212A3D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45" y="489927"/>
            <a:ext cx="12965723" cy="129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717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3">
            <a:extLst>
              <a:ext uri="{FF2B5EF4-FFF2-40B4-BE49-F238E27FC236}">
                <a16:creationId xmlns:a16="http://schemas.microsoft.com/office/drawing/2014/main" id="{DDF5E31A-6CAA-AAC3-E48B-DE0981484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39" y="4826496"/>
            <a:ext cx="6096743" cy="406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6" name="Picture 4">
            <a:extLst>
              <a:ext uri="{FF2B5EF4-FFF2-40B4-BE49-F238E27FC236}">
                <a16:creationId xmlns:a16="http://schemas.microsoft.com/office/drawing/2014/main" id="{DBDF13A5-9FAA-1B44-4A58-4BCB58995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845" y="3310683"/>
            <a:ext cx="5308699" cy="614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5390F1-2F9E-CB94-4FB5-124F7E52EF58}"/>
              </a:ext>
            </a:extLst>
          </p:cNvPr>
          <p:cNvGrpSpPr/>
          <p:nvPr/>
        </p:nvGrpSpPr>
        <p:grpSpPr>
          <a:xfrm>
            <a:off x="3589020" y="2853055"/>
            <a:ext cx="17647920" cy="12371705"/>
            <a:chOff x="3909060" y="841375"/>
            <a:chExt cx="17647920" cy="12371705"/>
          </a:xfrm>
        </p:grpSpPr>
        <p:pic>
          <p:nvPicPr>
            <p:cNvPr id="209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0308" y="841375"/>
              <a:ext cx="16699442" cy="118009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680F9E9-0962-57AF-2E66-0863D701712B}"/>
                </a:ext>
              </a:extLst>
            </p:cNvPr>
            <p:cNvSpPr/>
            <p:nvPr/>
          </p:nvSpPr>
          <p:spPr>
            <a:xfrm>
              <a:off x="3909060" y="10538460"/>
              <a:ext cx="17647920" cy="267462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H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B95BFD-65E8-14A0-1CA1-C9C31EC25615}"/>
              </a:ext>
            </a:extLst>
          </p:cNvPr>
          <p:cNvSpPr txBox="1"/>
          <p:nvPr/>
        </p:nvSpPr>
        <p:spPr>
          <a:xfrm>
            <a:off x="7635240" y="517689"/>
            <a:ext cx="7205499" cy="1936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8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The human brain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D1B8F5-1877-201B-4018-AD2A84408C7D}"/>
              </a:ext>
            </a:extLst>
          </p:cNvPr>
          <p:cNvSpPr txBox="1"/>
          <p:nvPr/>
        </p:nvSpPr>
        <p:spPr>
          <a:xfrm>
            <a:off x="5875020" y="2745177"/>
            <a:ext cx="10070064" cy="6945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7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Eye movements</a:t>
            </a:r>
          </a:p>
          <a:p>
            <a:pPr marL="571500" marR="0" indent="-5715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CH" sz="7200" dirty="0"/>
              <a:t>Gaze stabilization</a:t>
            </a:r>
          </a:p>
          <a:p>
            <a:pPr marL="571500" marR="0" indent="-5715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CH" sz="7200" dirty="0"/>
              <a:t>Smooth pursuit</a:t>
            </a:r>
          </a:p>
          <a:p>
            <a:pPr marL="571500" marR="0" indent="-57150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CH" sz="7200" dirty="0"/>
              <a:t>Saccadic eye movements</a:t>
            </a:r>
          </a:p>
        </p:txBody>
      </p:sp>
    </p:spTree>
    <p:extLst>
      <p:ext uri="{BB962C8B-B14F-4D97-AF65-F5344CB8AC3E}">
        <p14:creationId xmlns:p14="http://schemas.microsoft.com/office/powerpoint/2010/main" val="339912328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1">
            <a:extLst>
              <a:ext uri="{FF2B5EF4-FFF2-40B4-BE49-F238E27FC236}">
                <a16:creationId xmlns:a16="http://schemas.microsoft.com/office/drawing/2014/main" id="{E055B7DB-089E-21B8-236F-8B82C7CB7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78" y="1384102"/>
            <a:ext cx="9271247" cy="115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3C8BC-204A-A81B-0D3F-B1B80179E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67" y="2106283"/>
            <a:ext cx="6883879" cy="86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98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3A3A4-67B8-1A00-5B28-A8CC6E1D7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4" y="-877809"/>
            <a:ext cx="13974792" cy="145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4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Outline for today…"/>
          <p:cNvSpPr txBox="1"/>
          <p:nvPr/>
        </p:nvSpPr>
        <p:spPr>
          <a:xfrm>
            <a:off x="-284682" y="4694403"/>
            <a:ext cx="23865509" cy="5604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u="sng">
                <a:solidFill>
                  <a:srgbClr val="0433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lang="en-GB" sz="6000" dirty="0"/>
              <a:t>Outline for today </a:t>
            </a:r>
          </a:p>
          <a:p>
            <a:pPr algn="ctr">
              <a:buSzPct val="100000"/>
            </a:pPr>
            <a:r>
              <a:rPr lang="en-GB" sz="6000" dirty="0"/>
              <a:t> A few words about the course</a:t>
            </a:r>
          </a:p>
          <a:p>
            <a:pPr algn="ctr">
              <a:buSzPct val="100000"/>
            </a:pPr>
            <a:r>
              <a:rPr lang="en-US" sz="6000" dirty="0"/>
              <a:t>  The </a:t>
            </a:r>
            <a:r>
              <a:rPr lang="en-US" sz="6000" b="1" dirty="0"/>
              <a:t>best</a:t>
            </a:r>
            <a:r>
              <a:rPr sz="6000" dirty="0"/>
              <a:t> example of computational  imaging:</a:t>
            </a:r>
            <a:r>
              <a:rPr lang="en-US" sz="6000" dirty="0"/>
              <a:t> </a:t>
            </a:r>
            <a:r>
              <a:rPr lang="en-GB" sz="6000" dirty="0"/>
              <a:t>Human visual system</a:t>
            </a:r>
          </a:p>
          <a:p>
            <a:pPr marL="228600" indent="-228600">
              <a:buSzPct val="100000"/>
              <a:buAutoNum type="arabicPeriod"/>
            </a:pPr>
            <a:endParaRPr sz="60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52B7C-A0C7-6BAD-F4F4-15B8AB347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832C4-7621-7878-6238-E00577738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355600" rtl="0" eaLnBrk="1" fontAlgn="auto" latinLnBrk="0" hangingPunct="1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512B8-E58A-3B47-A2BF-40FF89FD1E8C}" type="slidenum">
              <a:rPr kumimoji="0" lang="en-US" altLang="en-US" sz="225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marL="0" marR="0" lvl="0" indent="0" algn="ctr" defTabSz="355600" rtl="0" eaLnBrk="1" fontAlgn="auto" latinLnBrk="0" hangingPunct="1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22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4" name="Picture 3" descr="A diagram of a brain&#10;&#10;AI-generated content may be incorrect.">
            <a:extLst>
              <a:ext uri="{FF2B5EF4-FFF2-40B4-BE49-F238E27FC236}">
                <a16:creationId xmlns:a16="http://schemas.microsoft.com/office/drawing/2014/main" id="{2A38B311-2581-92DA-5502-E74A7C6BE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3" y="772397"/>
            <a:ext cx="14353309" cy="124167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6E6CD-96CF-9191-A05B-91E267225C7A}"/>
              </a:ext>
            </a:extLst>
          </p:cNvPr>
          <p:cNvSpPr/>
          <p:nvPr/>
        </p:nvSpPr>
        <p:spPr bwMode="auto">
          <a:xfrm>
            <a:off x="3186545" y="11665527"/>
            <a:ext cx="15821891" cy="176472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5014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scientific visualization of primary visual cortex (V1) activation in response to a rectangle projected onto the retina. The image should depict a simplified brain activation map with elongated patches of activity corresponding to the edges of the rectangle. Use a heatmap-like color scheme (red/yellow for strong activation, blue for weak activation) to show neural response intensity. The visualization should be abstract yet informative, suitable for a neuroscience presentation.">
            <a:extLst>
              <a:ext uri="{FF2B5EF4-FFF2-40B4-BE49-F238E27FC236}">
                <a16:creationId xmlns:a16="http://schemas.microsoft.com/office/drawing/2014/main" id="{005A4C91-E7E3-AD64-5BCF-893F382C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1483397"/>
            <a:ext cx="11455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4068BA-FFFD-5B88-308E-DC0CC0817156}"/>
              </a:ext>
            </a:extLst>
          </p:cNvPr>
          <p:cNvSpPr txBox="1"/>
          <p:nvPr/>
        </p:nvSpPr>
        <p:spPr>
          <a:xfrm>
            <a:off x="5966460" y="-137160"/>
            <a:ext cx="13410723" cy="132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Activation in V1 (early visual area) for a rectanngle on t</a:t>
            </a: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he</a:t>
            </a: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 retina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F7CDD-DD72-3C30-D9FF-B319893BC97C}"/>
              </a:ext>
            </a:extLst>
          </p:cNvPr>
          <p:cNvSpPr txBox="1"/>
          <p:nvPr/>
        </p:nvSpPr>
        <p:spPr>
          <a:xfrm>
            <a:off x="10504037" y="12278360"/>
            <a:ext cx="1687963" cy="132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chatgpt</a:t>
            </a:r>
          </a:p>
        </p:txBody>
      </p:sp>
    </p:spTree>
    <p:extLst>
      <p:ext uri="{BB962C8B-B14F-4D97-AF65-F5344CB8AC3E}">
        <p14:creationId xmlns:p14="http://schemas.microsoft.com/office/powerpoint/2010/main" val="20598143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scientific visualization of primary visual cortex (V1) activation in response to a smiley face projected onto the retina. The image should depict a simplified brain activation map with curved and circular patches of activity corresponding to the edges of the smiley face features (eyes, mouth, and outline). Use a heatmap-like color scheme (red/yellow for strong activation, blue for weak activation) to show neural response intensity. The visualization should be abstract yet informative, suitable for a neuroscience presentation.">
            <a:extLst>
              <a:ext uri="{FF2B5EF4-FFF2-40B4-BE49-F238E27FC236}">
                <a16:creationId xmlns:a16="http://schemas.microsoft.com/office/drawing/2014/main" id="{D3D6E396-AA40-2830-8E54-BD25169C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70" y="1866900"/>
            <a:ext cx="10538460" cy="105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B85A04-B932-E477-C7AF-01490B91B644}"/>
              </a:ext>
            </a:extLst>
          </p:cNvPr>
          <p:cNvSpPr txBox="1"/>
          <p:nvPr/>
        </p:nvSpPr>
        <p:spPr>
          <a:xfrm>
            <a:off x="5989320" y="162523"/>
            <a:ext cx="13511712" cy="132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Activation in V1 (early visual area) for a smiley face on t</a:t>
            </a: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he</a:t>
            </a: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 retina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CDD55-2413-4D9D-9F62-7A1EEC4A7106}"/>
              </a:ext>
            </a:extLst>
          </p:cNvPr>
          <p:cNvSpPr txBox="1"/>
          <p:nvPr/>
        </p:nvSpPr>
        <p:spPr>
          <a:xfrm>
            <a:off x="10767060" y="12232603"/>
            <a:ext cx="1745671" cy="132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Chatgpt</a:t>
            </a:r>
          </a:p>
        </p:txBody>
      </p:sp>
    </p:spTree>
    <p:extLst>
      <p:ext uri="{BB962C8B-B14F-4D97-AF65-F5344CB8AC3E}">
        <p14:creationId xmlns:p14="http://schemas.microsoft.com/office/powerpoint/2010/main" val="268245331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hrough interhemispheric connections, the claustrum is believed to play a…"/>
          <p:cNvSpPr txBox="1"/>
          <p:nvPr/>
        </p:nvSpPr>
        <p:spPr>
          <a:xfrm>
            <a:off x="4930046" y="3049428"/>
            <a:ext cx="17472754" cy="371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1600"/>
              </a:spcBef>
              <a:defRPr sz="16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Through interhemispheric connections, the </a:t>
            </a:r>
            <a:r>
              <a:rPr sz="2800" b="1" dirty="0">
                <a:solidFill>
                  <a:srgbClr val="FF2600"/>
                </a:solidFill>
              </a:rPr>
              <a:t>claustrum</a:t>
            </a:r>
            <a:r>
              <a:rPr sz="2800" dirty="0"/>
              <a:t> is believed to play a </a:t>
            </a:r>
          </a:p>
          <a:p>
            <a:pPr defTabSz="457200">
              <a:spcBef>
                <a:spcPts val="1600"/>
              </a:spcBef>
              <a:defRPr sz="16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role in synchronizing activity in widely separated, but functionally related, parts of the brain </a:t>
            </a:r>
          </a:p>
          <a:p>
            <a:pPr defTabSz="457200">
              <a:spcBef>
                <a:spcPts val="1600"/>
              </a:spcBef>
              <a:defRPr sz="16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such as between </a:t>
            </a:r>
            <a:r>
              <a:rPr sz="2800" dirty="0">
                <a:solidFill>
                  <a:srgbClr val="6A60B0"/>
                </a:solidFill>
                <a:hlinkClick r:id="rId2"/>
              </a:rPr>
              <a:t>frontal eye fields</a:t>
            </a:r>
            <a:r>
              <a:rPr sz="2800" dirty="0"/>
              <a:t> and the </a:t>
            </a:r>
            <a:r>
              <a:rPr sz="2800" dirty="0">
                <a:solidFill>
                  <a:srgbClr val="3366CC"/>
                </a:solidFill>
                <a:hlinkClick r:id="rId3"/>
              </a:rPr>
              <a:t>visual cortex</a:t>
            </a:r>
            <a:r>
              <a:rPr sz="2800" dirty="0"/>
              <a:t>.</a:t>
            </a:r>
            <a:r>
              <a:rPr sz="2000" baseline="31999" dirty="0">
                <a:solidFill>
                  <a:srgbClr val="3366CC"/>
                </a:solidFill>
              </a:rPr>
              <a:t>[1][10][11]</a:t>
            </a:r>
            <a:r>
              <a:rPr sz="2800" dirty="0"/>
              <a:t> As such, the claustrum is thought to </a:t>
            </a:r>
          </a:p>
          <a:p>
            <a:pPr defTabSz="457200">
              <a:spcBef>
                <a:spcPts val="1600"/>
              </a:spcBef>
              <a:defRPr sz="16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play a role in combining different information modalities, potentially to support consciousness itself.</a:t>
            </a:r>
            <a:r>
              <a:rPr sz="2000" baseline="31999" dirty="0">
                <a:solidFill>
                  <a:srgbClr val="3366CC"/>
                </a:solidFill>
              </a:rPr>
              <a:t>[10][12]</a:t>
            </a:r>
            <a:r>
              <a:rPr sz="2800" dirty="0"/>
              <a:t> </a:t>
            </a:r>
          </a:p>
          <a:p>
            <a:pPr defTabSz="457200">
              <a:spcBef>
                <a:spcPts val="1600"/>
              </a:spcBef>
              <a:defRPr sz="16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Another proposed function of the claustrum is to differentiate between relevant and irrelevant information </a:t>
            </a:r>
          </a:p>
          <a:p>
            <a:pPr defTabSz="457200">
              <a:spcBef>
                <a:spcPts val="1600"/>
              </a:spcBef>
              <a:defRPr sz="16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so that the latter can be ignored.</a:t>
            </a:r>
            <a:r>
              <a:rPr sz="2000" baseline="31999" dirty="0">
                <a:solidFill>
                  <a:srgbClr val="3366CC"/>
                </a:solidFill>
              </a:rPr>
              <a:t>[5][12][13]</a:t>
            </a:r>
          </a:p>
        </p:txBody>
      </p:sp>
      <p:pic>
        <p:nvPicPr>
          <p:cNvPr id="4" name="Picture 3" descr="A diagram of the brain&#10;&#10;AI-generated content may be incorrect.">
            <a:extLst>
              <a:ext uri="{FF2B5EF4-FFF2-40B4-BE49-F238E27FC236}">
                <a16:creationId xmlns:a16="http://schemas.microsoft.com/office/drawing/2014/main" id="{DA38E0B9-0E6C-9582-2B6F-33EA6AB52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88" y="7416800"/>
            <a:ext cx="7886111" cy="5790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AF899-E6FD-CBD2-3E3D-8A608548AA71}"/>
              </a:ext>
            </a:extLst>
          </p:cNvPr>
          <p:cNvSpPr txBox="1"/>
          <p:nvPr/>
        </p:nvSpPr>
        <p:spPr>
          <a:xfrm>
            <a:off x="9677340" y="334737"/>
            <a:ext cx="4918013" cy="205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 </a:t>
            </a:r>
            <a:r>
              <a:rPr kumimoji="0" lang="en-CH" sz="8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Claustrum</a:t>
            </a:r>
            <a:endParaRPr kumimoji="0" lang="en-CH" sz="40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Graphik-Light"/>
              <a:ea typeface="Graphik-Light"/>
              <a:cs typeface="Graphik-Light"/>
              <a:sym typeface="Graphik Light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university student in Demetri Psaltis's optics and photonics class at EPFL. The student is seated at a high-tech desk, attentively taking notes on a laptop while looking at an advanced optics experiment. In the background, a professor, resembling Demetri Psaltis, is explaining a concept using a whiteboard filled with complex equations and diagrams. Optical equipment like laser devices, lenses, and holography tools are present in the bright and modern classroom, showcasing an advanced academic environment.">
            <a:extLst>
              <a:ext uri="{FF2B5EF4-FFF2-40B4-BE49-F238E27FC236}">
                <a16:creationId xmlns:a16="http://schemas.microsoft.com/office/drawing/2014/main" id="{A314D3E5-0107-860B-D529-C3E89261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680" y="355600"/>
            <a:ext cx="13004800" cy="130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4FB072-0368-B47D-F99E-8B238DA0E92B}"/>
              </a:ext>
            </a:extLst>
          </p:cNvPr>
          <p:cNvSpPr txBox="1"/>
          <p:nvPr/>
        </p:nvSpPr>
        <p:spPr>
          <a:xfrm>
            <a:off x="1051560" y="4056802"/>
            <a:ext cx="7551747" cy="2539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C</a:t>
            </a: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hatgpt prompt;</a:t>
            </a:r>
          </a:p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H" dirty="0"/>
              <a:t>image of a student in Psaltis’ course</a:t>
            </a:r>
          </a:p>
        </p:txBody>
      </p:sp>
    </p:spTree>
    <p:extLst>
      <p:ext uri="{BB962C8B-B14F-4D97-AF65-F5344CB8AC3E}">
        <p14:creationId xmlns:p14="http://schemas.microsoft.com/office/powerpoint/2010/main" val="343366363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1C2D3-1E01-4FF8-32A6-6A778E519F5D}"/>
              </a:ext>
            </a:extLst>
          </p:cNvPr>
          <p:cNvSpPr txBox="1"/>
          <p:nvPr/>
        </p:nvSpPr>
        <p:spPr>
          <a:xfrm>
            <a:off x="8481060" y="4303639"/>
            <a:ext cx="10179069" cy="21826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H" sz="9600">
                <a:solidFill>
                  <a:srgbClr val="0070C0"/>
                </a:solidFill>
              </a:rPr>
              <a:t>r</a:t>
            </a:r>
            <a:r>
              <a:rPr kumimoji="0" lang="en-CH" sz="9600" b="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eality </a:t>
            </a:r>
            <a:r>
              <a:rPr kumimoji="0" lang="en-CH" sz="9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is a construct</a:t>
            </a:r>
          </a:p>
        </p:txBody>
      </p:sp>
    </p:spTree>
    <p:extLst>
      <p:ext uri="{BB962C8B-B14F-4D97-AF65-F5344CB8AC3E}">
        <p14:creationId xmlns:p14="http://schemas.microsoft.com/office/powerpoint/2010/main" val="31904588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D4AA24-A4A8-9957-EA55-B135197AD93E}"/>
              </a:ext>
            </a:extLst>
          </p:cNvPr>
          <p:cNvSpPr txBox="1"/>
          <p:nvPr/>
        </p:nvSpPr>
        <p:spPr>
          <a:xfrm>
            <a:off x="365125" y="336984"/>
            <a:ext cx="11496675" cy="6478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-GB" b="1" dirty="0">
                <a:effectLst/>
                <a:latin typeface="Harding"/>
              </a:rPr>
              <a:t>Top-down influences on visual processing</a:t>
            </a:r>
          </a:p>
          <a:p>
            <a:pPr>
              <a:spcBef>
                <a:spcPts val="240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u="sng" dirty="0">
                <a:solidFill>
                  <a:srgbClr val="006699"/>
                </a:solidFill>
                <a:effectLst/>
                <a:latin typeface="-apple-system"/>
              </a:rPr>
              <a:t>Charles D. Gilbert</a:t>
            </a:r>
            <a:r>
              <a:rPr lang="en-GB" dirty="0">
                <a:effectLst/>
                <a:latin typeface="-apple-system"/>
              </a:rPr>
              <a:t> &amp; </a:t>
            </a:r>
          </a:p>
          <a:p>
            <a:pPr>
              <a:spcBef>
                <a:spcPts val="240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u="sng" dirty="0">
                <a:solidFill>
                  <a:srgbClr val="006699"/>
                </a:solidFill>
                <a:effectLst/>
                <a:latin typeface="-apple-system"/>
                <a:hlinkClick r:id="rId2"/>
              </a:rPr>
              <a:t>Wu Li</a:t>
            </a:r>
            <a:r>
              <a:rPr lang="en-GB" dirty="0">
                <a:effectLst/>
                <a:latin typeface="-apple-system"/>
              </a:rPr>
              <a:t> 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i="1" u="sng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Nature Reviews Neuroscience</a:t>
            </a:r>
            <a:r>
              <a:rPr lang="en-GB" dirty="0">
                <a:effectLst/>
                <a:latin typeface="-apple-system"/>
              </a:rPr>
              <a:t> </a:t>
            </a:r>
            <a:r>
              <a:rPr lang="en-GB" b="1" dirty="0">
                <a:effectLst/>
                <a:latin typeface="-apple-system"/>
              </a:rPr>
              <a:t>volume 14</a:t>
            </a:r>
            <a:r>
              <a:rPr lang="en-GB" dirty="0">
                <a:effectLst/>
                <a:latin typeface="-apple-system"/>
              </a:rPr>
              <a:t>, pages 350–363 (2013)</a:t>
            </a:r>
            <a:r>
              <a:rPr lang="en-GB" u="sng" dirty="0">
                <a:solidFill>
                  <a:srgbClr val="006699"/>
                </a:solidFill>
                <a:effectLst/>
                <a:latin typeface="-apple-system"/>
                <a:hlinkClick r:id="rId4"/>
              </a:rPr>
              <a:t>Cite this article</a:t>
            </a:r>
            <a:endParaRPr lang="en-GB" dirty="0">
              <a:effectLst/>
              <a:latin typeface="-apple-system"/>
            </a:endParaRPr>
          </a:p>
          <a:p>
            <a:pPr>
              <a:spcBef>
                <a:spcPts val="2400"/>
              </a:spcBef>
              <a:spcAft>
                <a:spcPts val="2400"/>
              </a:spcAft>
            </a:pPr>
            <a:br>
              <a:rPr lang="en-GB" dirty="0">
                <a:effectLst/>
              </a:rPr>
            </a:br>
            <a:endParaRPr lang="en-GB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AF5C4-3536-638F-30F7-84EE0A4CB50D}"/>
              </a:ext>
            </a:extLst>
          </p:cNvPr>
          <p:cNvSpPr txBox="1"/>
          <p:nvPr/>
        </p:nvSpPr>
        <p:spPr>
          <a:xfrm>
            <a:off x="12522200" y="336984"/>
            <a:ext cx="11496675" cy="8376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5400" dirty="0">
                <a:effectLst/>
                <a:latin typeface="OpenSans"/>
              </a:rPr>
              <a:t>Reconstructing feedback representations in the ventral visual pathway with a generative adversarial autoencoder </a:t>
            </a:r>
            <a:endParaRPr lang="en-GB" sz="2000" dirty="0"/>
          </a:p>
          <a:p>
            <a:r>
              <a:rPr lang="en-GB" sz="4400" b="1" dirty="0">
                <a:effectLst/>
                <a:latin typeface="Helvetica" pitchFamily="2" charset="0"/>
              </a:rPr>
              <a:t>Haider Al-Tahan</a:t>
            </a:r>
            <a:r>
              <a:rPr lang="en-GB" sz="800" b="1" dirty="0">
                <a:solidFill>
                  <a:srgbClr val="FFFFFF"/>
                </a:solidFill>
                <a:effectLst/>
                <a:latin typeface="Helvetica" pitchFamily="2" charset="0"/>
              </a:rPr>
              <a:t>ID</a:t>
            </a:r>
            <a:r>
              <a:rPr lang="en-GB" sz="800" b="1" dirty="0">
                <a:effectLst/>
                <a:latin typeface="Helvetica" pitchFamily="2" charset="0"/>
              </a:rPr>
              <a:t>1,2</a:t>
            </a:r>
            <a:r>
              <a:rPr lang="en-GB" sz="4400" b="1" dirty="0">
                <a:effectLst/>
                <a:latin typeface="Helvetica" pitchFamily="2" charset="0"/>
              </a:rPr>
              <a:t>, Yalda Mohsenzadeh</a:t>
            </a:r>
            <a:r>
              <a:rPr lang="en-GB" sz="800" b="1" dirty="0">
                <a:solidFill>
                  <a:srgbClr val="FFFFFF"/>
                </a:solidFill>
                <a:effectLst/>
                <a:latin typeface="Helvetica" pitchFamily="2" charset="0"/>
              </a:rPr>
              <a:t>ID</a:t>
            </a:r>
            <a:r>
              <a:rPr lang="en-GB" sz="800" b="1" dirty="0">
                <a:effectLst/>
                <a:latin typeface="Helvetica" pitchFamily="2" charset="0"/>
              </a:rPr>
              <a:t>1,2</a:t>
            </a:r>
            <a:r>
              <a:rPr lang="en-GB" sz="4400" b="1" dirty="0">
                <a:effectLst/>
                <a:latin typeface="UniversATT"/>
              </a:rPr>
              <a:t>*</a:t>
            </a:r>
            <a:br>
              <a:rPr lang="en-GB" sz="4400" b="1" dirty="0">
                <a:effectLst/>
                <a:latin typeface="UniversATT"/>
              </a:rPr>
            </a:br>
            <a:r>
              <a:rPr lang="en-GB" sz="4000" b="1" dirty="0">
                <a:effectLst/>
                <a:latin typeface="Helvetica" pitchFamily="2" charset="0"/>
              </a:rPr>
              <a:t>1 </a:t>
            </a:r>
            <a:r>
              <a:rPr lang="en-GB" sz="4000" dirty="0">
                <a:effectLst/>
                <a:latin typeface="Helvetica" pitchFamily="2" charset="0"/>
              </a:rPr>
              <a:t>Department of Computer Science, The University of Western Ontario, London, Ontario, Canada, </a:t>
            </a:r>
            <a:r>
              <a:rPr lang="en-GB" sz="4000" b="1" dirty="0">
                <a:effectLst/>
                <a:latin typeface="Helvetica" pitchFamily="2" charset="0"/>
              </a:rPr>
              <a:t>2 </a:t>
            </a:r>
            <a:r>
              <a:rPr lang="en-GB" sz="4000" dirty="0">
                <a:effectLst/>
                <a:latin typeface="Helvetica" pitchFamily="2" charset="0"/>
              </a:rPr>
              <a:t>Brain </a:t>
            </a:r>
            <a:endParaRPr lang="en-GB" dirty="0"/>
          </a:p>
          <a:p>
            <a:r>
              <a:rPr lang="en-GB" sz="4000" dirty="0">
                <a:effectLst/>
                <a:latin typeface="Helvetica" pitchFamily="2" charset="0"/>
              </a:rPr>
              <a:t>and Mind Institute, The University of Western Ontario, London, Ontario, Canada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4368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Imaging optics+Deep learning for optical imaging =…"/>
          <p:cNvSpPr txBox="1">
            <a:spLocks noGrp="1"/>
          </p:cNvSpPr>
          <p:nvPr>
            <p:ph type="title"/>
          </p:nvPr>
        </p:nvSpPr>
        <p:spPr>
          <a:xfrm>
            <a:off x="660400" y="770025"/>
            <a:ext cx="21945600" cy="1727201"/>
          </a:xfrm>
          <a:prstGeom prst="rect">
            <a:avLst/>
          </a:prstGeom>
        </p:spPr>
        <p:txBody>
          <a:bodyPr/>
          <a:lstStyle/>
          <a:p>
            <a:pPr defTabSz="975360">
              <a:defRPr sz="4000" spc="-39"/>
            </a:pPr>
            <a:endParaRPr dirty="0">
              <a:solidFill>
                <a:srgbClr val="FF2600"/>
              </a:solidFill>
            </a:endParaRPr>
          </a:p>
          <a:p>
            <a:pPr defTabSz="975360">
              <a:defRPr sz="4000" spc="-39">
                <a:solidFill>
                  <a:srgbClr val="E22146"/>
                </a:solidFill>
              </a:defRPr>
            </a:pPr>
            <a:r>
              <a:rPr dirty="0"/>
              <a:t>Computational Optical Imaging  </a:t>
            </a:r>
          </a:p>
        </p:txBody>
      </p:sp>
      <p:sp>
        <p:nvSpPr>
          <p:cNvPr id="197" name="Graded weekly exercise sessions (60% of the grade)…"/>
          <p:cNvSpPr txBox="1">
            <a:spLocks noGrp="1"/>
          </p:cNvSpPr>
          <p:nvPr>
            <p:ph type="body" idx="1"/>
          </p:nvPr>
        </p:nvSpPr>
        <p:spPr>
          <a:xfrm>
            <a:off x="1445065" y="2821054"/>
            <a:ext cx="21948578" cy="8483601"/>
          </a:xfrm>
          <a:prstGeom prst="rect">
            <a:avLst/>
          </a:prstGeom>
        </p:spPr>
        <p:txBody>
          <a:bodyPr/>
          <a:lstStyle/>
          <a:p>
            <a:pPr marL="0" indent="0" defTabSz="1755604">
              <a:spcBef>
                <a:spcPts val="1700"/>
              </a:spcBef>
              <a:buSzTx/>
              <a:buNone/>
              <a:defRPr sz="3168"/>
            </a:pPr>
            <a:endParaRPr dirty="0"/>
          </a:p>
          <a:p>
            <a:pPr marL="1389888" lvl="1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dirty="0"/>
              <a:t> Graded weekly exercise sessions (60% of the grade)</a:t>
            </a:r>
          </a:p>
          <a:p>
            <a:pPr marL="1389888" lvl="1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dirty="0"/>
              <a:t>Final  (40% of the grade)</a:t>
            </a:r>
          </a:p>
          <a:p>
            <a:pPr marL="1389888" lvl="1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dirty="0"/>
              <a:t>No weekly homework </a:t>
            </a:r>
          </a:p>
          <a:p>
            <a:pPr marL="1389888" lvl="1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dirty="0"/>
              <a:t>4 hours per week, 1</a:t>
            </a:r>
            <a:r>
              <a:rPr lang="en-US" dirty="0"/>
              <a:t>3</a:t>
            </a:r>
            <a:r>
              <a:rPr dirty="0"/>
              <a:t> weeks </a:t>
            </a:r>
          </a:p>
          <a:p>
            <a:pPr marL="2084832" lvl="2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r>
              <a:rPr u="sng" dirty="0"/>
              <a:t>First hour (Friday 10:</a:t>
            </a:r>
            <a:r>
              <a:rPr lang="en-US" u="sng" dirty="0"/>
              <a:t>15</a:t>
            </a:r>
            <a:r>
              <a:rPr u="sng" dirty="0"/>
              <a:t> to 1100):</a:t>
            </a:r>
            <a:r>
              <a:rPr dirty="0"/>
              <a:t> Lecture introducing the topic</a:t>
            </a:r>
          </a:p>
          <a:p>
            <a:pPr marL="2084832" lvl="2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r>
              <a:rPr u="sng" dirty="0"/>
              <a:t>Second hour (Friday 11:</a:t>
            </a:r>
            <a:r>
              <a:rPr lang="en-US" u="sng" dirty="0"/>
              <a:t>15</a:t>
            </a:r>
            <a:r>
              <a:rPr u="sng" dirty="0"/>
              <a:t> to 12:00) : </a:t>
            </a:r>
            <a:r>
              <a:rPr dirty="0"/>
              <a:t> Lecture and code on topic</a:t>
            </a:r>
          </a:p>
          <a:p>
            <a:pPr marL="2084832" lvl="2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r>
              <a:rPr u="sng" dirty="0"/>
              <a:t>Third hour (Friday 12:</a:t>
            </a:r>
            <a:r>
              <a:rPr lang="en-US" u="sng" dirty="0"/>
              <a:t>15</a:t>
            </a:r>
            <a:r>
              <a:rPr u="sng" dirty="0"/>
              <a:t> to 13:00): </a:t>
            </a:r>
            <a:r>
              <a:rPr dirty="0"/>
              <a:t>In class exercise on topic</a:t>
            </a:r>
            <a:endParaRPr u="sng" dirty="0"/>
          </a:p>
          <a:p>
            <a:pPr marL="2084832" lvl="2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r>
              <a:rPr u="sng" dirty="0"/>
              <a:t>Fourth hour </a:t>
            </a:r>
            <a:r>
              <a:rPr dirty="0"/>
              <a:t>(Wednesday 10:</a:t>
            </a:r>
            <a:r>
              <a:rPr lang="en-US" dirty="0"/>
              <a:t>15</a:t>
            </a:r>
            <a:r>
              <a:rPr dirty="0"/>
              <a:t> to 11:00): Graded exercise on topic</a:t>
            </a:r>
            <a:r>
              <a:rPr lang="en-US" dirty="0"/>
              <a:t>  (10 out of 13 will count) </a:t>
            </a:r>
            <a:endParaRPr dirty="0"/>
          </a:p>
          <a:p>
            <a:pPr marL="2084832" lvl="2" indent="-694944" defTabSz="1755604">
              <a:spcBef>
                <a:spcPts val="1700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endParaRPr dirty="0"/>
          </a:p>
          <a:p>
            <a:pPr marL="0" lvl="2" indent="658368" defTabSz="1755604">
              <a:spcBef>
                <a:spcPts val="1700"/>
              </a:spcBef>
              <a:buSzTx/>
              <a:buNone/>
              <a:defRPr sz="3168">
                <a:solidFill>
                  <a:srgbClr val="E34334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2AD7AE-A3AA-9C37-359B-A7D97BE4BB78}"/>
              </a:ext>
            </a:extLst>
          </p:cNvPr>
          <p:cNvSpPr/>
          <p:nvPr/>
        </p:nvSpPr>
        <p:spPr>
          <a:xfrm>
            <a:off x="12504420" y="4640580"/>
            <a:ext cx="3657600" cy="3726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-Light"/>
              <a:ea typeface="Graphik-Light"/>
              <a:cs typeface="Graphik-Light"/>
              <a:sym typeface="Graphik Ligh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72C3F9-74CF-A913-0F69-1126F3586F1B}"/>
              </a:ext>
            </a:extLst>
          </p:cNvPr>
          <p:cNvGrpSpPr/>
          <p:nvPr/>
        </p:nvGrpSpPr>
        <p:grpSpPr>
          <a:xfrm>
            <a:off x="2801761" y="1896745"/>
            <a:ext cx="17002324" cy="5761355"/>
            <a:chOff x="2801761" y="1896745"/>
            <a:chExt cx="17002324" cy="576135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6E47364-A7D2-C6C5-5B5F-5871D277670B}"/>
                </a:ext>
              </a:extLst>
            </p:cNvPr>
            <p:cNvSpPr/>
            <p:nvPr/>
          </p:nvSpPr>
          <p:spPr>
            <a:xfrm>
              <a:off x="12001500" y="4640580"/>
              <a:ext cx="3771900" cy="3017520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H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76603E-CF3D-C3CE-D3FD-603FA91E48BE}"/>
                </a:ext>
              </a:extLst>
            </p:cNvPr>
            <p:cNvSpPr/>
            <p:nvPr/>
          </p:nvSpPr>
          <p:spPr>
            <a:xfrm>
              <a:off x="13593974" y="3308985"/>
              <a:ext cx="2750926" cy="3194685"/>
            </a:xfrm>
            <a:prstGeom prst="rect">
              <a:avLst/>
            </a:prstGeom>
            <a:noFill/>
            <a:ln w="57150" cap="flat">
              <a:solidFill>
                <a:srgbClr val="0070C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H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C0EAA-D84E-E6FF-1848-608BB6D7703F}"/>
                </a:ext>
              </a:extLst>
            </p:cNvPr>
            <p:cNvSpPr/>
            <p:nvPr/>
          </p:nvSpPr>
          <p:spPr>
            <a:xfrm>
              <a:off x="6143365" y="3286442"/>
              <a:ext cx="3001746" cy="3194685"/>
            </a:xfrm>
            <a:prstGeom prst="rect">
              <a:avLst/>
            </a:prstGeom>
            <a:noFill/>
            <a:ln w="57150" cap="flat">
              <a:solidFill>
                <a:srgbClr val="0070C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H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2233AE-EC8E-BE2F-ECD1-F220A3983880}"/>
                </a:ext>
              </a:extLst>
            </p:cNvPr>
            <p:cNvSpPr txBox="1"/>
            <p:nvPr/>
          </p:nvSpPr>
          <p:spPr>
            <a:xfrm>
              <a:off x="6774786" y="3826632"/>
              <a:ext cx="1417055" cy="1320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40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satOff val="-9155"/>
                      <a:lumOff val="-32673"/>
                    </a:schemeClr>
                  </a:solidFill>
                  <a:effectLst/>
                  <a:uFillTx/>
                  <a:latin typeface="Graphik-Light"/>
                  <a:ea typeface="Graphik-Light"/>
                  <a:cs typeface="Graphik-Light"/>
                  <a:sym typeface="Graphik Light"/>
                </a:rPr>
                <a:t>Optics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122565-78A8-6709-68EF-45C8B63C3D44}"/>
                </a:ext>
              </a:extLst>
            </p:cNvPr>
            <p:cNvSpPr txBox="1"/>
            <p:nvPr/>
          </p:nvSpPr>
          <p:spPr>
            <a:xfrm>
              <a:off x="13868174" y="3870166"/>
              <a:ext cx="2202526" cy="1320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40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satOff val="-9155"/>
                      <a:lumOff val="-32673"/>
                    </a:schemeClr>
                  </a:solidFill>
                  <a:effectLst/>
                  <a:uFillTx/>
                  <a:latin typeface="Graphik-Light"/>
                  <a:ea typeface="Graphik-Light"/>
                  <a:cs typeface="Graphik-Light"/>
                  <a:sym typeface="Graphik Light"/>
                </a:rPr>
                <a:t>Computer</a:t>
              </a:r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836941C6-0B5D-21CF-389E-EFD2AEC36C9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900210" y="214822"/>
              <a:ext cx="1387304" cy="4751150"/>
            </a:xfrm>
            <a:prstGeom prst="bentConnector2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B54D63-F4A0-A329-0D9F-D62867DB64BC}"/>
                </a:ext>
              </a:extLst>
            </p:cNvPr>
            <p:cNvCxnSpPr/>
            <p:nvPr/>
          </p:nvCxnSpPr>
          <p:spPr>
            <a:xfrm>
              <a:off x="7644238" y="1921681"/>
              <a:ext cx="0" cy="1387304"/>
            </a:xfrm>
            <a:prstGeom prst="line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  <a:headEnd type="none" w="med" len="med"/>
              <a:tailEnd type="triangl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9" name="Picture 18" descr="A tiger lying in the snow&#10;&#10;AI-generated content may be incorrect.">
              <a:extLst>
                <a:ext uri="{FF2B5EF4-FFF2-40B4-BE49-F238E27FC236}">
                  <a16:creationId xmlns:a16="http://schemas.microsoft.com/office/drawing/2014/main" id="{CFF37DB9-12A5-E738-C6C2-8187693F1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761" y="3283414"/>
              <a:ext cx="2260600" cy="3149600"/>
            </a:xfrm>
            <a:prstGeom prst="rect">
              <a:avLst/>
            </a:prstGeom>
          </p:spPr>
        </p:pic>
        <p:pic>
          <p:nvPicPr>
            <p:cNvPr id="20" name="Picture 19" descr="A tiger lying in the snow&#10;&#10;AI-generated content may be incorrect.">
              <a:extLst>
                <a:ext uri="{FF2B5EF4-FFF2-40B4-BE49-F238E27FC236}">
                  <a16:creationId xmlns:a16="http://schemas.microsoft.com/office/drawing/2014/main" id="{57345432-C6BA-D60E-75FB-AFB77E7A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3485" y="3290130"/>
              <a:ext cx="2260600" cy="3149600"/>
            </a:xfrm>
            <a:prstGeom prst="rect">
              <a:avLst/>
            </a:prstGeom>
          </p:spPr>
        </p:pic>
        <p:pic>
          <p:nvPicPr>
            <p:cNvPr id="22" name="Picture 21" descr="A tiger with black and white stripes&#10;&#10;AI-generated content may be incorrect.">
              <a:extLst>
                <a:ext uri="{FF2B5EF4-FFF2-40B4-BE49-F238E27FC236}">
                  <a16:creationId xmlns:a16="http://schemas.microsoft.com/office/drawing/2014/main" id="{C539AE5B-CB01-0B8E-0FE2-2432077FB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700" y="3283414"/>
              <a:ext cx="2260600" cy="311150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8B6D0B-4728-E032-4FB9-65E5BCCE4352}"/>
                </a:ext>
              </a:extLst>
            </p:cNvPr>
            <p:cNvCxnSpPr/>
            <p:nvPr/>
          </p:nvCxnSpPr>
          <p:spPr>
            <a:xfrm flipH="1">
              <a:off x="7644238" y="1921681"/>
              <a:ext cx="2574049" cy="0"/>
            </a:xfrm>
            <a:prstGeom prst="line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B3C23AD-217E-780D-0D18-B80FA75059DF}"/>
                </a:ext>
              </a:extLst>
            </p:cNvPr>
            <p:cNvCxnSpPr>
              <a:stCxn id="19" idx="3"/>
              <a:endCxn id="7" idx="1"/>
            </p:cNvCxnSpPr>
            <p:nvPr/>
          </p:nvCxnSpPr>
          <p:spPr>
            <a:xfrm>
              <a:off x="5062361" y="4858214"/>
              <a:ext cx="1081004" cy="25571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70C9084-C4A7-8D10-646B-37E8EF606998}"/>
                </a:ext>
              </a:extLst>
            </p:cNvPr>
            <p:cNvCxnSpPr/>
            <p:nvPr/>
          </p:nvCxnSpPr>
          <p:spPr>
            <a:xfrm>
              <a:off x="9147650" y="4852145"/>
              <a:ext cx="1081004" cy="25571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69EFF47-6B72-C4A5-38ED-7C036D0866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11589" y="4820114"/>
              <a:ext cx="859285" cy="25070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6E4B21-49BA-A01D-F535-FC17B7AD50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72623" y="4820114"/>
              <a:ext cx="1161831" cy="19050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1401DF5-545E-86B7-D57F-D00976232091}"/>
              </a:ext>
            </a:extLst>
          </p:cNvPr>
          <p:cNvSpPr txBox="1"/>
          <p:nvPr/>
        </p:nvSpPr>
        <p:spPr>
          <a:xfrm>
            <a:off x="7206952" y="-427066"/>
            <a:ext cx="8334013" cy="1720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6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Computational Imaging </a:t>
            </a:r>
          </a:p>
        </p:txBody>
      </p:sp>
    </p:spTree>
    <p:extLst>
      <p:ext uri="{BB962C8B-B14F-4D97-AF65-F5344CB8AC3E}">
        <p14:creationId xmlns:p14="http://schemas.microsoft.com/office/powerpoint/2010/main" val="14341095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57E62-7950-01A4-5AE0-F3BC811AE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631243-8344-F05F-C2F7-900C35D934CF}"/>
              </a:ext>
            </a:extLst>
          </p:cNvPr>
          <p:cNvSpPr/>
          <p:nvPr/>
        </p:nvSpPr>
        <p:spPr>
          <a:xfrm>
            <a:off x="12504420" y="4640580"/>
            <a:ext cx="3657600" cy="3726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-Light"/>
              <a:ea typeface="Graphik-Light"/>
              <a:cs typeface="Graphik-Light"/>
              <a:sym typeface="Graphik Light"/>
            </a:endParaRPr>
          </a:p>
        </p:txBody>
      </p:sp>
      <p:pic>
        <p:nvPicPr>
          <p:cNvPr id="1026" name="Picture 2" descr="Experimental scheme for scattering control in turbid media. (a)... |  Download Scientific Diagram">
            <a:extLst>
              <a:ext uri="{FF2B5EF4-FFF2-40B4-BE49-F238E27FC236}">
                <a16:creationId xmlns:a16="http://schemas.microsoft.com/office/drawing/2014/main" id="{4F698BA2-9A2B-8F44-D89B-349A321E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53" y="8832216"/>
            <a:ext cx="11133870" cy="46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DC0D995-65AD-5955-B571-92349E8AE43E}"/>
              </a:ext>
            </a:extLst>
          </p:cNvPr>
          <p:cNvGrpSpPr/>
          <p:nvPr/>
        </p:nvGrpSpPr>
        <p:grpSpPr>
          <a:xfrm>
            <a:off x="2801761" y="1896745"/>
            <a:ext cx="17002324" cy="5761355"/>
            <a:chOff x="2801761" y="1896745"/>
            <a:chExt cx="17002324" cy="576135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87E61DA1-B75F-286E-84F4-34A275EDD791}"/>
                </a:ext>
              </a:extLst>
            </p:cNvPr>
            <p:cNvSpPr/>
            <p:nvPr/>
          </p:nvSpPr>
          <p:spPr>
            <a:xfrm>
              <a:off x="12001500" y="4640580"/>
              <a:ext cx="3771900" cy="3017520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H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C9974F-EBEF-D4BB-D251-1033EE1EDC53}"/>
                </a:ext>
              </a:extLst>
            </p:cNvPr>
            <p:cNvSpPr/>
            <p:nvPr/>
          </p:nvSpPr>
          <p:spPr>
            <a:xfrm>
              <a:off x="13593974" y="3308985"/>
              <a:ext cx="2750926" cy="3194685"/>
            </a:xfrm>
            <a:prstGeom prst="rect">
              <a:avLst/>
            </a:prstGeom>
            <a:noFill/>
            <a:ln w="57150" cap="flat">
              <a:solidFill>
                <a:srgbClr val="0070C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H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6699D-59B6-C89D-5D49-20298458EF59}"/>
                </a:ext>
              </a:extLst>
            </p:cNvPr>
            <p:cNvSpPr/>
            <p:nvPr/>
          </p:nvSpPr>
          <p:spPr>
            <a:xfrm>
              <a:off x="6143365" y="3286442"/>
              <a:ext cx="3001746" cy="3194685"/>
            </a:xfrm>
            <a:prstGeom prst="rect">
              <a:avLst/>
            </a:prstGeom>
            <a:noFill/>
            <a:ln w="57150" cap="flat">
              <a:solidFill>
                <a:srgbClr val="0070C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H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AE5647-487B-5A73-A670-76B54B542CAB}"/>
                </a:ext>
              </a:extLst>
            </p:cNvPr>
            <p:cNvSpPr txBox="1"/>
            <p:nvPr/>
          </p:nvSpPr>
          <p:spPr>
            <a:xfrm>
              <a:off x="6774786" y="3826632"/>
              <a:ext cx="1417055" cy="1320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40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satOff val="-9155"/>
                      <a:lumOff val="-32673"/>
                    </a:schemeClr>
                  </a:solidFill>
                  <a:effectLst/>
                  <a:uFillTx/>
                  <a:latin typeface="Graphik-Light"/>
                  <a:ea typeface="Graphik-Light"/>
                  <a:cs typeface="Graphik-Light"/>
                  <a:sym typeface="Graphik Light"/>
                </a:rPr>
                <a:t>Optics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9D703E-A3C5-D0A9-FD80-742092CC5031}"/>
                </a:ext>
              </a:extLst>
            </p:cNvPr>
            <p:cNvSpPr txBox="1"/>
            <p:nvPr/>
          </p:nvSpPr>
          <p:spPr>
            <a:xfrm>
              <a:off x="13868174" y="3870166"/>
              <a:ext cx="2202526" cy="1320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40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satOff val="-9155"/>
                      <a:lumOff val="-32673"/>
                    </a:schemeClr>
                  </a:solidFill>
                  <a:effectLst/>
                  <a:uFillTx/>
                  <a:latin typeface="Graphik-Light"/>
                  <a:ea typeface="Graphik-Light"/>
                  <a:cs typeface="Graphik-Light"/>
                  <a:sym typeface="Graphik Light"/>
                </a:rPr>
                <a:t>Computer</a:t>
              </a:r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7002A321-A019-FFB0-0207-538F9212B98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900210" y="214822"/>
              <a:ext cx="1387304" cy="4751150"/>
            </a:xfrm>
            <a:prstGeom prst="bentConnector2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4087CF-1ABE-CCB2-7D57-D2AD9FDDD227}"/>
                </a:ext>
              </a:extLst>
            </p:cNvPr>
            <p:cNvCxnSpPr/>
            <p:nvPr/>
          </p:nvCxnSpPr>
          <p:spPr>
            <a:xfrm>
              <a:off x="7644238" y="1921681"/>
              <a:ext cx="0" cy="1387304"/>
            </a:xfrm>
            <a:prstGeom prst="line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  <a:headEnd type="none" w="med" len="med"/>
              <a:tailEnd type="triangl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9" name="Picture 18" descr="A tiger lying in the snow&#10;&#10;AI-generated content may be incorrect.">
              <a:extLst>
                <a:ext uri="{FF2B5EF4-FFF2-40B4-BE49-F238E27FC236}">
                  <a16:creationId xmlns:a16="http://schemas.microsoft.com/office/drawing/2014/main" id="{860A2100-AB21-A04C-ED9F-42032E988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761" y="3283414"/>
              <a:ext cx="2260600" cy="3149600"/>
            </a:xfrm>
            <a:prstGeom prst="rect">
              <a:avLst/>
            </a:prstGeom>
          </p:spPr>
        </p:pic>
        <p:pic>
          <p:nvPicPr>
            <p:cNvPr id="20" name="Picture 19" descr="A tiger lying in the snow&#10;&#10;AI-generated content may be incorrect.">
              <a:extLst>
                <a:ext uri="{FF2B5EF4-FFF2-40B4-BE49-F238E27FC236}">
                  <a16:creationId xmlns:a16="http://schemas.microsoft.com/office/drawing/2014/main" id="{CE801368-5641-D72C-A9AC-0D965988D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3485" y="3290130"/>
              <a:ext cx="2260600" cy="3149600"/>
            </a:xfrm>
            <a:prstGeom prst="rect">
              <a:avLst/>
            </a:prstGeom>
          </p:spPr>
        </p:pic>
        <p:pic>
          <p:nvPicPr>
            <p:cNvPr id="22" name="Picture 21" descr="A tiger with black and white stripes&#10;&#10;AI-generated content may be incorrect.">
              <a:extLst>
                <a:ext uri="{FF2B5EF4-FFF2-40B4-BE49-F238E27FC236}">
                  <a16:creationId xmlns:a16="http://schemas.microsoft.com/office/drawing/2014/main" id="{0BABB089-19D2-B46F-9A9B-06DECB9E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700" y="3283414"/>
              <a:ext cx="2260600" cy="311150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9AE4D9D-6C12-9306-160B-ED71743B7851}"/>
                </a:ext>
              </a:extLst>
            </p:cNvPr>
            <p:cNvCxnSpPr/>
            <p:nvPr/>
          </p:nvCxnSpPr>
          <p:spPr>
            <a:xfrm flipH="1">
              <a:off x="7644238" y="1921681"/>
              <a:ext cx="2574049" cy="0"/>
            </a:xfrm>
            <a:prstGeom prst="line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B1EF6A9-2C0B-4F6D-48DD-49CB297498C2}"/>
                </a:ext>
              </a:extLst>
            </p:cNvPr>
            <p:cNvCxnSpPr>
              <a:stCxn id="19" idx="3"/>
              <a:endCxn id="7" idx="1"/>
            </p:cNvCxnSpPr>
            <p:nvPr/>
          </p:nvCxnSpPr>
          <p:spPr>
            <a:xfrm>
              <a:off x="5062361" y="4858214"/>
              <a:ext cx="1081004" cy="25571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63FA0B9-25A6-486B-5CDC-FC01658BE3B0}"/>
                </a:ext>
              </a:extLst>
            </p:cNvPr>
            <p:cNvCxnSpPr/>
            <p:nvPr/>
          </p:nvCxnSpPr>
          <p:spPr>
            <a:xfrm>
              <a:off x="9147650" y="4852145"/>
              <a:ext cx="1081004" cy="25571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C1B9CEC-8B5E-E4A2-F21F-2495A44D24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11589" y="4820114"/>
              <a:ext cx="859285" cy="25070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4CF658A-4F6E-64CE-4BC6-0B8616052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72623" y="4820114"/>
              <a:ext cx="1161831" cy="19050"/>
            </a:xfrm>
            <a:prstGeom prst="straightConnector1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AEEF04D-4D3E-9F62-2F09-A56C30D980F8}"/>
              </a:ext>
            </a:extLst>
          </p:cNvPr>
          <p:cNvSpPr txBox="1"/>
          <p:nvPr/>
        </p:nvSpPr>
        <p:spPr>
          <a:xfrm>
            <a:off x="6774786" y="7294843"/>
            <a:ext cx="8725145" cy="132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An Example: F</a:t>
            </a: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o</a:t>
            </a:r>
            <a:r>
              <a:rPr kumimoji="0" lang="en-CH" sz="40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cusing in scattering media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EA9F00-9E77-15B4-588B-DDD64AA84AB8}"/>
              </a:ext>
            </a:extLst>
          </p:cNvPr>
          <p:cNvSpPr txBox="1"/>
          <p:nvPr/>
        </p:nvSpPr>
        <p:spPr>
          <a:xfrm>
            <a:off x="7206952" y="-427066"/>
            <a:ext cx="8334013" cy="1720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6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rPr>
              <a:t>Computational Imaging </a:t>
            </a:r>
          </a:p>
        </p:txBody>
      </p:sp>
    </p:spTree>
    <p:extLst>
      <p:ext uri="{BB962C8B-B14F-4D97-AF65-F5344CB8AC3E}">
        <p14:creationId xmlns:p14="http://schemas.microsoft.com/office/powerpoint/2010/main" val="299270837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2" descr="Screen Shot 2013-10-15 at 19.26.45.png">
            <a:extLst>
              <a:ext uri="{FF2B5EF4-FFF2-40B4-BE49-F238E27FC236}">
                <a16:creationId xmlns:a16="http://schemas.microsoft.com/office/drawing/2014/main" id="{6F81A1FB-FB80-54BF-F327-645E605F9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61">
            <a:off x="5376417" y="2678907"/>
            <a:ext cx="13992820" cy="1061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4">
            <a:extLst>
              <a:ext uri="{FF2B5EF4-FFF2-40B4-BE49-F238E27FC236}">
                <a16:creationId xmlns:a16="http://schemas.microsoft.com/office/drawing/2014/main" id="{96058320-8256-CA86-EEBC-2C2B79E8E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571500"/>
            <a:ext cx="1645964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7" tIns="91434" rIns="233972" bIns="91434"/>
          <a:lstStyle>
            <a:lvl1pPr defTabSz="457200"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defTabSz="4572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defTabSz="6429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469" kern="1200" dirty="0">
                <a:solidFill>
                  <a:srgbClr val="0070C0"/>
                </a:solidFill>
                <a:latin typeface="Arial Bold" pitchFamily="6" charset="0"/>
                <a:ea typeface="ヒラギノ角ゴ ProN W6" pitchFamily="6" charset="-128"/>
              </a:rPr>
              <a:t>Early eyes</a:t>
            </a:r>
            <a:endParaRPr lang="en-GB" altLang="en-US" sz="6469" kern="1200" dirty="0">
              <a:solidFill>
                <a:srgbClr val="0070C0"/>
              </a:solidFill>
              <a:latin typeface="Arial Bold" pitchFamily="6" charset="0"/>
              <a:ea typeface="ヒラギノ角ゴ ProN W6" pitchFamily="6" charset="-128"/>
            </a:endParaRPr>
          </a:p>
        </p:txBody>
      </p:sp>
      <p:sp>
        <p:nvSpPr>
          <p:cNvPr id="252931" name="TextBox 8">
            <a:extLst>
              <a:ext uri="{FF2B5EF4-FFF2-40B4-BE49-F238E27FC236}">
                <a16:creationId xmlns:a16="http://schemas.microsoft.com/office/drawing/2014/main" id="{2B240FEC-1208-A34F-92A8-C193B616A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885" y="8822532"/>
            <a:ext cx="369370" cy="70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67" tIns="91434" rIns="182867" bIns="91434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defTabSz="1285921" eaLnBrk="0" fontAlgn="base">
              <a:spcBef>
                <a:spcPct val="0"/>
              </a:spcBef>
              <a:spcAft>
                <a:spcPct val="0"/>
              </a:spcAft>
            </a:pPr>
            <a:endParaRPr lang="en-GB" altLang="en-US" sz="3375" kern="1200">
              <a:solidFill>
                <a:srgbClr val="000000"/>
              </a:solidFill>
            </a:endParaRPr>
          </a:p>
        </p:txBody>
      </p:sp>
      <p:sp>
        <p:nvSpPr>
          <p:cNvPr id="252932" name="Slide Number Placeholder 3">
            <a:extLst>
              <a:ext uri="{FF2B5EF4-FFF2-40B4-BE49-F238E27FC236}">
                <a16:creationId xmlns:a16="http://schemas.microsoft.com/office/drawing/2014/main" id="{3A1F5CE1-518F-7486-2C2B-BE7E50DFCD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762144" y="13030647"/>
            <a:ext cx="1573857" cy="685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547"/>
              </a:spcBef>
              <a:defRPr sz="4781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1044811" indent="-401850">
              <a:spcBef>
                <a:spcPts val="1406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4781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607401" indent="-321480">
              <a:spcBef>
                <a:spcPts val="112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2250361" indent="-321480">
              <a:spcBef>
                <a:spcPts val="984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893322" indent="-321480">
              <a:spcBef>
                <a:spcPts val="984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3536282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4179242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4822203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5465163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algn="r" defTabSz="1285921" fontAlgn="base">
              <a:spcBef>
                <a:spcPct val="0"/>
              </a:spcBef>
              <a:spcAft>
                <a:spcPct val="0"/>
              </a:spcAft>
            </a:pPr>
            <a:fld id="{F5A0905C-A0B4-0A44-920A-F472AE22BD83}" type="slidenum">
              <a:rPr lang="en-US" altLang="en-US" sz="2250" kern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algn="r" defTabSz="1285921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z="2250" kern="120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1" descr="Screen Shot 2013-10-15 at 19.28.47.png">
            <a:extLst>
              <a:ext uri="{FF2B5EF4-FFF2-40B4-BE49-F238E27FC236}">
                <a16:creationId xmlns:a16="http://schemas.microsoft.com/office/drawing/2014/main" id="{7953412F-ABA6-4761-076D-9C800C1D6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91" y="1370708"/>
            <a:ext cx="13135570" cy="1165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4" name="Rectangle 4">
            <a:extLst>
              <a:ext uri="{FF2B5EF4-FFF2-40B4-BE49-F238E27FC236}">
                <a16:creationId xmlns:a16="http://schemas.microsoft.com/office/drawing/2014/main" id="{EB970FBF-E520-EFBD-20CD-C75D4425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0"/>
            <a:ext cx="1645964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7" tIns="91434" rIns="233972" bIns="91434"/>
          <a:lstStyle>
            <a:lvl1pPr defTabSz="457200"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defTabSz="4572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defTabSz="6429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469" kern="1200" dirty="0" err="1">
                <a:solidFill>
                  <a:srgbClr val="0070C0"/>
                </a:solidFill>
                <a:latin typeface="Arial Bold" pitchFamily="6" charset="0"/>
                <a:ea typeface="ヒラギノ角ゴ ProN W6" pitchFamily="6" charset="-128"/>
              </a:rPr>
              <a:t>Eary</a:t>
            </a:r>
            <a:r>
              <a:rPr lang="en-US" altLang="en-US" sz="6469" kern="1200" dirty="0">
                <a:solidFill>
                  <a:srgbClr val="0070C0"/>
                </a:solidFill>
                <a:latin typeface="Arial Bold" pitchFamily="6" charset="0"/>
                <a:ea typeface="ヒラギノ角ゴ ProN W6" pitchFamily="6" charset="-128"/>
              </a:rPr>
              <a:t> eyes</a:t>
            </a:r>
            <a:endParaRPr lang="en-GB" altLang="en-US" sz="6469" kern="1200" dirty="0">
              <a:solidFill>
                <a:srgbClr val="0070C0"/>
              </a:solidFill>
              <a:latin typeface="Arial Bold" pitchFamily="6" charset="0"/>
              <a:ea typeface="ヒラギノ角ゴ ProN W6" pitchFamily="6" charset="-128"/>
            </a:endParaRPr>
          </a:p>
        </p:txBody>
      </p:sp>
      <p:sp>
        <p:nvSpPr>
          <p:cNvPr id="253955" name="Slide Number Placeholder 3">
            <a:extLst>
              <a:ext uri="{FF2B5EF4-FFF2-40B4-BE49-F238E27FC236}">
                <a16:creationId xmlns:a16="http://schemas.microsoft.com/office/drawing/2014/main" id="{E25C1FED-FD2F-C1C6-C735-932718712C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762144" y="13030647"/>
            <a:ext cx="1573857" cy="685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547"/>
              </a:spcBef>
              <a:defRPr sz="4781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1044811" indent="-401850">
              <a:spcBef>
                <a:spcPts val="1406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4781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607401" indent="-321480">
              <a:spcBef>
                <a:spcPts val="112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2250361" indent="-321480">
              <a:spcBef>
                <a:spcPts val="984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893322" indent="-321480">
              <a:spcBef>
                <a:spcPts val="984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3536282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4179242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4822203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5465163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algn="r" defTabSz="1285921" fontAlgn="base">
              <a:spcBef>
                <a:spcPct val="0"/>
              </a:spcBef>
              <a:spcAft>
                <a:spcPct val="0"/>
              </a:spcAft>
            </a:pPr>
            <a:fld id="{B202074B-0A6B-174D-BE22-B292F9AC041F}" type="slidenum">
              <a:rPr lang="en-US" altLang="en-US" sz="2250" kern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algn="r" defTabSz="1285921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z="2250" kern="120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01" name="Group 3">
            <a:extLst>
              <a:ext uri="{FF2B5EF4-FFF2-40B4-BE49-F238E27FC236}">
                <a16:creationId xmlns:a16="http://schemas.microsoft.com/office/drawing/2014/main" id="{FBFAD817-3A07-BC3C-90DB-381DD5F15907}"/>
              </a:ext>
            </a:extLst>
          </p:cNvPr>
          <p:cNvGrpSpPr>
            <a:grpSpLocks/>
          </p:cNvGrpSpPr>
          <p:nvPr/>
        </p:nvGrpSpPr>
        <p:grpSpPr bwMode="auto">
          <a:xfrm>
            <a:off x="4655344" y="3859859"/>
            <a:ext cx="15106800" cy="7139285"/>
            <a:chOff x="534755" y="1973372"/>
            <a:chExt cx="8431445" cy="3765045"/>
          </a:xfrm>
        </p:grpSpPr>
        <p:pic>
          <p:nvPicPr>
            <p:cNvPr id="256004" name="Picture 1" descr="Screen Shot 2013-10-15 at 19.24.25.png">
              <a:extLst>
                <a:ext uri="{FF2B5EF4-FFF2-40B4-BE49-F238E27FC236}">
                  <a16:creationId xmlns:a16="http://schemas.microsoft.com/office/drawing/2014/main" id="{B616B852-720B-C8F0-89A8-F3578CFA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55" y="1973372"/>
              <a:ext cx="4127733" cy="376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05" name="Picture 2" descr="Screen Shot 2013-10-15 at 19.25.43.png">
              <a:extLst>
                <a:ext uri="{FF2B5EF4-FFF2-40B4-BE49-F238E27FC236}">
                  <a16:creationId xmlns:a16="http://schemas.microsoft.com/office/drawing/2014/main" id="{69754C23-77B3-58EA-4B4A-B347D9751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038" y="2474517"/>
              <a:ext cx="4129162" cy="326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02" name="Rectangle 4">
            <a:extLst>
              <a:ext uri="{FF2B5EF4-FFF2-40B4-BE49-F238E27FC236}">
                <a16:creationId xmlns:a16="http://schemas.microsoft.com/office/drawing/2014/main" id="{9098A5F7-6FA6-3A02-FDAA-B8048C4A9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2765" y="1508380"/>
            <a:ext cx="1645964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7" tIns="91434" rIns="233972" bIns="91434"/>
          <a:lstStyle>
            <a:lvl1pPr defTabSz="457200"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defTabSz="4572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defTabSz="6429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469" kern="1200" dirty="0">
                <a:solidFill>
                  <a:srgbClr val="0070C0"/>
                </a:solidFill>
                <a:latin typeface="Arial Bold" pitchFamily="6" charset="0"/>
                <a:ea typeface="ヒラギノ角ゴ ProN W6" pitchFamily="6" charset="-128"/>
              </a:rPr>
              <a:t>Single chamber and compound eyes</a:t>
            </a:r>
            <a:endParaRPr lang="en-GB" altLang="en-US" sz="6469" kern="1200" dirty="0">
              <a:solidFill>
                <a:srgbClr val="0070C0"/>
              </a:solidFill>
              <a:latin typeface="Arial Bold" pitchFamily="6" charset="0"/>
              <a:ea typeface="ヒラギノ角ゴ ProN W6" pitchFamily="6" charset="-128"/>
            </a:endParaRPr>
          </a:p>
        </p:txBody>
      </p:sp>
      <p:sp>
        <p:nvSpPr>
          <p:cNvPr id="256003" name="Slide Number Placeholder 3">
            <a:extLst>
              <a:ext uri="{FF2B5EF4-FFF2-40B4-BE49-F238E27FC236}">
                <a16:creationId xmlns:a16="http://schemas.microsoft.com/office/drawing/2014/main" id="{1570ABCF-61A2-3288-6F83-6CB25433D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762144" y="13030647"/>
            <a:ext cx="1573857" cy="685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547"/>
              </a:spcBef>
              <a:defRPr sz="4781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1044811" indent="-401850">
              <a:spcBef>
                <a:spcPts val="1406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4781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607401" indent="-321480">
              <a:spcBef>
                <a:spcPts val="112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2250361" indent="-321480">
              <a:spcBef>
                <a:spcPts val="984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893322" indent="-321480">
              <a:spcBef>
                <a:spcPts val="984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3536282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4179242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4822203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5465163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algn="r" defTabSz="1285921" fontAlgn="base">
              <a:spcBef>
                <a:spcPct val="0"/>
              </a:spcBef>
              <a:spcAft>
                <a:spcPct val="0"/>
              </a:spcAft>
            </a:pPr>
            <a:fld id="{C4D059EF-9C85-4A49-B8BE-B585365F283C}" type="slidenum">
              <a:rPr lang="en-US" altLang="en-US" sz="2250" kern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algn="r" defTabSz="1285921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2250" kern="120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1" descr="Screen Shot 2013-10-15 at 19.23.28.png">
            <a:extLst>
              <a:ext uri="{FF2B5EF4-FFF2-40B4-BE49-F238E27FC236}">
                <a16:creationId xmlns:a16="http://schemas.microsoft.com/office/drawing/2014/main" id="{55973577-23FB-9A47-DD55-2C80D8AC5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743522"/>
            <a:ext cx="11099602" cy="1112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8" name="Rectangle 4">
            <a:extLst>
              <a:ext uri="{FF2B5EF4-FFF2-40B4-BE49-F238E27FC236}">
                <a16:creationId xmlns:a16="http://schemas.microsoft.com/office/drawing/2014/main" id="{389C9109-16CD-83AA-9AE4-D05C96861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0193" y="297180"/>
            <a:ext cx="1645964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7" tIns="91434" rIns="233972" bIns="91434"/>
          <a:lstStyle>
            <a:lvl1pPr defTabSz="457200"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defTabSz="4572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defTabSz="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defTabSz="64296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469" kern="1200" dirty="0">
                <a:solidFill>
                  <a:srgbClr val="0070C0"/>
                </a:solidFill>
                <a:latin typeface="Arial Bold" pitchFamily="6" charset="0"/>
                <a:ea typeface="ヒラギノ角ゴ ProN W6" pitchFamily="6" charset="-128"/>
              </a:rPr>
              <a:t>The human eye</a:t>
            </a:r>
            <a:endParaRPr lang="en-GB" altLang="en-US" sz="6469" kern="1200" dirty="0">
              <a:solidFill>
                <a:srgbClr val="0070C0"/>
              </a:solidFill>
              <a:latin typeface="Arial Bold" pitchFamily="6" charset="0"/>
              <a:ea typeface="ヒラギノ角ゴ ProN W6" pitchFamily="6" charset="-128"/>
            </a:endParaRPr>
          </a:p>
        </p:txBody>
      </p:sp>
      <p:sp>
        <p:nvSpPr>
          <p:cNvPr id="254979" name="Slide Number Placeholder 3">
            <a:extLst>
              <a:ext uri="{FF2B5EF4-FFF2-40B4-BE49-F238E27FC236}">
                <a16:creationId xmlns:a16="http://schemas.microsoft.com/office/drawing/2014/main" id="{E6AFE11C-DA8C-AD7C-11DD-A2A56A330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762144" y="13030647"/>
            <a:ext cx="1573857" cy="685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547"/>
              </a:spcBef>
              <a:defRPr sz="4781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1044811" indent="-401850">
              <a:spcBef>
                <a:spcPts val="1406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4781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607401" indent="-321480">
              <a:spcBef>
                <a:spcPts val="112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2250361" indent="-321480">
              <a:spcBef>
                <a:spcPts val="984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893322" indent="-321480">
              <a:spcBef>
                <a:spcPts val="984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3536282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4179242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4822203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5465163" indent="-321480" eaLnBrk="0" fontAlgn="base" hangingPunct="0">
              <a:spcBef>
                <a:spcPts val="984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3938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algn="r" defTabSz="1285921" fontAlgn="base">
              <a:spcBef>
                <a:spcPct val="0"/>
              </a:spcBef>
              <a:spcAft>
                <a:spcPct val="0"/>
              </a:spcAft>
            </a:pPr>
            <a:fld id="{DA00EE59-68CC-6A48-9EDF-FB125C2164DB}" type="slidenum">
              <a:rPr lang="en-US" altLang="en-US" sz="2250" kern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algn="r" defTabSz="1285921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z="2250" kern="120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 copy 10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 copy 10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Office Theme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421</Words>
  <Application>Microsoft Macintosh PowerPoint</Application>
  <PresentationFormat>Custom</PresentationFormat>
  <Paragraphs>64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-apple-system</vt:lpstr>
      <vt:lpstr>Arial</vt:lpstr>
      <vt:lpstr>Arial Bold</vt:lpstr>
      <vt:lpstr>Calibri</vt:lpstr>
      <vt:lpstr>Canela Bold</vt:lpstr>
      <vt:lpstr>Canela Text Bold</vt:lpstr>
      <vt:lpstr>Canela Text Regular</vt:lpstr>
      <vt:lpstr>Graphik</vt:lpstr>
      <vt:lpstr>Graphik-Light</vt:lpstr>
      <vt:lpstr>Graphik-SemiboldItalic</vt:lpstr>
      <vt:lpstr>Harding</vt:lpstr>
      <vt:lpstr>Helvetica</vt:lpstr>
      <vt:lpstr>Helvetica Neue</vt:lpstr>
      <vt:lpstr>OpenSans</vt:lpstr>
      <vt:lpstr>Produkt Extralight</vt:lpstr>
      <vt:lpstr>Produkt Light</vt:lpstr>
      <vt:lpstr>UniversATT</vt:lpstr>
      <vt:lpstr>38_MinimalistLight</vt:lpstr>
      <vt:lpstr>Office Theme copy 10</vt:lpstr>
      <vt:lpstr>PowerPoint Presentation</vt:lpstr>
      <vt:lpstr>PowerPoint Presentation</vt:lpstr>
      <vt:lpstr> Computational Optical Imaging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Optical Imaging </dc:title>
  <dc:subject/>
  <dc:creator/>
  <cp:keywords/>
  <dc:description/>
  <cp:lastModifiedBy>Demetri Psaltis</cp:lastModifiedBy>
  <cp:revision>57</cp:revision>
  <dcterms:modified xsi:type="dcterms:W3CDTF">2025-02-19T09:02:45Z</dcterms:modified>
  <cp:category/>
</cp:coreProperties>
</file>