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87" r:id="rId2"/>
    <p:sldId id="282" r:id="rId3"/>
    <p:sldId id="286" r:id="rId4"/>
    <p:sldId id="287" r:id="rId5"/>
    <p:sldId id="288" r:id="rId6"/>
    <p:sldId id="289" r:id="rId7"/>
    <p:sldId id="490" r:id="rId8"/>
    <p:sldId id="485" r:id="rId9"/>
    <p:sldId id="491" r:id="rId10"/>
  </p:sldIdLst>
  <p:sldSz cx="21607463" cy="12152313"/>
  <p:notesSz cx="6858000" cy="9144000"/>
  <p:custDataLst>
    <p:tags r:id="rId13"/>
  </p:custDataLst>
  <p:defaultTextStyle>
    <a:defPPr>
      <a:defRPr lang="fr-FR"/>
    </a:defPPr>
    <a:lvl1pPr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1076325" indent="-619125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2155825" indent="-1241425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3236913" indent="-1865313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4314825" indent="-2486025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8">
          <p15:clr>
            <a:srgbClr val="A4A3A4"/>
          </p15:clr>
        </p15:guide>
        <p15:guide id="2" pos="67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4F7"/>
    <a:srgbClr val="0049FF"/>
    <a:srgbClr val="3550FE"/>
    <a:srgbClr val="C30000"/>
    <a:srgbClr val="29ABE2"/>
    <a:srgbClr val="0076FF"/>
    <a:srgbClr val="E346FF"/>
    <a:srgbClr val="AE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45"/>
  </p:normalViewPr>
  <p:slideViewPr>
    <p:cSldViewPr snapToGrid="0" snapToObjects="1" showGuides="1">
      <p:cViewPr varScale="1">
        <p:scale>
          <a:sx n="42" d="100"/>
          <a:sy n="42" d="100"/>
        </p:scale>
        <p:origin x="75" y="79"/>
      </p:cViewPr>
      <p:guideLst>
        <p:guide orient="horz" pos="3828"/>
        <p:guide pos="67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</a:defRPr>
            </a:lvl1pPr>
          </a:lstStyle>
          <a:p>
            <a:fld id="{70E634E0-B1CD-423E-915D-BB2DAB4F3885}" type="datetimeFigureOut">
              <a:rPr lang="fr-FR" altLang="fr-FR"/>
              <a:pPr/>
              <a:t>06/11/2024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</a:defRPr>
            </a:lvl1pPr>
          </a:lstStyle>
          <a:p>
            <a:fld id="{887C85E6-3FFF-4D88-95FB-5E22ED3F0A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650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</a:defRPr>
            </a:lvl1pPr>
          </a:lstStyle>
          <a:p>
            <a:fld id="{93A58278-D1AC-42A8-92A6-B8740ABBF276}" type="datetimeFigureOut">
              <a:rPr lang="fr-FR" altLang="fr-FR"/>
              <a:pPr/>
              <a:t>06/11/2024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/>
              <a:t>Cliquez pour modifier les styles du texte du masque</a:t>
            </a:r>
          </a:p>
          <a:p>
            <a:pPr lvl="1"/>
            <a:r>
              <a:rPr lang="fr-CH" altLang="fr-FR"/>
              <a:t>Deuxième niveau</a:t>
            </a:r>
          </a:p>
          <a:p>
            <a:pPr lvl="2"/>
            <a:r>
              <a:rPr lang="fr-CH" altLang="fr-FR"/>
              <a:t>Troisième niveau</a:t>
            </a:r>
          </a:p>
          <a:p>
            <a:pPr lvl="3"/>
            <a:r>
              <a:rPr lang="fr-CH" altLang="fr-FR"/>
              <a:t>Quatrième niveau</a:t>
            </a:r>
          </a:p>
          <a:p>
            <a:pPr lvl="4"/>
            <a:r>
              <a:rPr lang="fr-CH" altLang="fr-FR"/>
              <a:t>Cinquième niveau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</a:defRPr>
            </a:lvl1pPr>
          </a:lstStyle>
          <a:p>
            <a:fld id="{568DBA93-A34A-4816-AB35-18A3C7C8E3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6448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6325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5825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36913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4825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0166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0200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0232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0266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C54CBAF8-C3CE-4A9C-843E-2CADB3EAAAC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90751195"/>
              </p:ext>
            </p:extLst>
          </p:nvPr>
        </p:nvGraphicFramePr>
        <p:xfrm>
          <a:off x="2034798" y="1594061"/>
          <a:ext cx="2357587" cy="102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0147" imgH="2514600" progId="AcroExch.Document.DC">
                  <p:embed/>
                </p:oleObj>
              </mc:Choice>
              <mc:Fallback>
                <p:oleObj name="Acrobat Document" r:id="rId2" imgW="5810147" imgH="2514600" progId="AcroExch.Document.DC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07129636-77C0-4797-8F92-AC81C525B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4798" y="1594061"/>
                        <a:ext cx="2357587" cy="1020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800" y="6126859"/>
            <a:ext cx="18624734" cy="10869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lang="en-US" sz="65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9" y="7992178"/>
            <a:ext cx="13092127" cy="906462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685649" indent="-685649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9" y="8898640"/>
            <a:ext cx="13091676" cy="83001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685649" indent="-685649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98100" y="577850"/>
            <a:ext cx="10461625" cy="7413625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17461" indent="0"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80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06" tIns="108003" rIns="216006" bIns="108003"/>
          <a:lstStyle>
            <a:lvl1pPr defTabSz="107950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7950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7950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7950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7950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fr-FR" altLang="fr-FR" sz="1900">
              <a:solidFill>
                <a:srgbClr val="A6A6A6"/>
              </a:solidFill>
              <a:latin typeface="Arial Narrow" pitchFamily="34" charset="0"/>
            </a:endParaRPr>
          </a:p>
        </p:txBody>
      </p:sp>
      <p:grpSp>
        <p:nvGrpSpPr>
          <p:cNvPr id="5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fr-FR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fr-FR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49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2DE1E068-4E55-4BC7-8BC7-1E4F9C26281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28190379"/>
              </p:ext>
            </p:extLst>
          </p:nvPr>
        </p:nvGraphicFramePr>
        <p:xfrm>
          <a:off x="19276335" y="520725"/>
          <a:ext cx="1999794" cy="8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0147" imgH="2514600" progId="AcroExch.Document.DC">
                  <p:embed/>
                </p:oleObj>
              </mc:Choice>
              <mc:Fallback>
                <p:oleObj name="Acrobat Document" r:id="rId2" imgW="5810147" imgH="2514600" progId="AcroExch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C54CBAF8-C3CE-4A9C-843E-2CADB3EAAA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76335" y="520725"/>
                        <a:ext cx="1999794" cy="865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4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4268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0621F3D-7973-4F3A-BDD6-8366F02E2B5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79513959"/>
              </p:ext>
            </p:extLst>
          </p:nvPr>
        </p:nvGraphicFramePr>
        <p:xfrm>
          <a:off x="19276335" y="520725"/>
          <a:ext cx="1999794" cy="8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0147" imgH="2514600" progId="AcroExch.Document.DC">
                  <p:embed/>
                </p:oleObj>
              </mc:Choice>
              <mc:Fallback>
                <p:oleObj name="Acrobat Document" r:id="rId2" imgW="5810147" imgH="2514600" progId="AcroExch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2DE1E068-4E55-4BC7-8BC7-1E4F9C262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76335" y="520725"/>
                        <a:ext cx="1999794" cy="865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09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2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fr-FR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fr-FR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9" y="2347947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760184" indent="-496739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7976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89F2F44F-C7F0-45CC-BB66-145E05C3647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79513959"/>
              </p:ext>
            </p:extLst>
          </p:nvPr>
        </p:nvGraphicFramePr>
        <p:xfrm>
          <a:off x="19276335" y="520725"/>
          <a:ext cx="1999794" cy="8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0147" imgH="2514600" progId="AcroExch.Document.DC">
                  <p:embed/>
                </p:oleObj>
              </mc:Choice>
              <mc:Fallback>
                <p:oleObj name="Acrobat Document" r:id="rId2" imgW="5810147" imgH="2514600" progId="AcroExch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2DE1E068-4E55-4BC7-8BC7-1E4F9C262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76335" y="520725"/>
                        <a:ext cx="1999794" cy="865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55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fr-FR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fr-FR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50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3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807" indent="-56978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6" y="2347950"/>
            <a:ext cx="9914399" cy="8545039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807" indent="-56978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E46DD88B-5100-421B-97B4-7ED534AB99BE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79513959"/>
              </p:ext>
            </p:extLst>
          </p:nvPr>
        </p:nvGraphicFramePr>
        <p:xfrm>
          <a:off x="19276335" y="520725"/>
          <a:ext cx="1999794" cy="8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0147" imgH="2514600" progId="AcroExch.Document.DC">
                  <p:embed/>
                </p:oleObj>
              </mc:Choice>
              <mc:Fallback>
                <p:oleObj name="Acrobat Document" r:id="rId2" imgW="5810147" imgH="2514600" progId="AcroExch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2DE1E068-4E55-4BC7-8BC7-1E4F9C262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76335" y="520725"/>
                        <a:ext cx="1999794" cy="865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8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2654BB8-A2FB-49EE-ACF2-BBA93E7CF15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79513959"/>
              </p:ext>
            </p:extLst>
          </p:nvPr>
        </p:nvGraphicFramePr>
        <p:xfrm>
          <a:off x="19276335" y="520725"/>
          <a:ext cx="1999794" cy="86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10147" imgH="2514600" progId="AcroExch.Document.DC">
                  <p:embed/>
                </p:oleObj>
              </mc:Choice>
              <mc:Fallback>
                <p:oleObj name="Acrobat Document" r:id="rId2" imgW="5810147" imgH="2514600" progId="AcroExch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2DE1E068-4E55-4BC7-8BC7-1E4F9C262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76335" y="520725"/>
                        <a:ext cx="1999794" cy="865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7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25" r:id="rId7"/>
  </p:sldLayoutIdLst>
  <p:txStyles>
    <p:titleStyle>
      <a:lvl1pPr algn="l" defTabSz="1076325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032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6pPr>
      <a:lvl7pPr marL="2160067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7pPr>
      <a:lvl8pPr marL="3240099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8pPr>
      <a:lvl9pPr marL="4320133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6325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08125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0388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097088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0600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0183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216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0249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0282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32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67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99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33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166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200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232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266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798" y="4988719"/>
            <a:ext cx="18624550" cy="1087437"/>
          </a:xfrm>
        </p:spPr>
        <p:txBody>
          <a:bodyPr/>
          <a:lstStyle/>
          <a:p>
            <a:pPr defTabSz="1079262">
              <a:defRPr/>
            </a:pPr>
            <a:r>
              <a:rPr lang="fr-CH" dirty="0"/>
              <a:t>Aimants: résumé</a:t>
            </a:r>
          </a:p>
        </p:txBody>
      </p:sp>
      <p:sp>
        <p:nvSpPr>
          <p:cNvPr id="10242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2035175" y="7991475"/>
            <a:ext cx="13092113" cy="90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1038" indent="-681038"/>
            <a:r>
              <a:rPr lang="fr-CH" altLang="fr-FR" dirty="0">
                <a:latin typeface="Arial Narrow" pitchFamily="34" charset="0"/>
                <a:ea typeface="ＭＳ Ｐゴシック" pitchFamily="34" charset="-128"/>
              </a:rPr>
              <a:t>Actionneurs et systèmes électromagnétiques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>
            <a:extLst>
              <a:ext uri="{FF2B5EF4-FFF2-40B4-BE49-F238E27FC236}">
                <a16:creationId xmlns:a16="http://schemas.microsoft.com/office/drawing/2014/main" id="{68E35E6C-9C06-4EE5-B128-FB2AE0A3C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8776" r="5954" b="13515"/>
          <a:stretch/>
        </p:blipFill>
        <p:spPr bwMode="auto">
          <a:xfrm>
            <a:off x="4310743" y="3755571"/>
            <a:ext cx="3690257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1BD0B5C-58E1-4F14-9364-1D584A354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Résumé</a:t>
            </a:r>
            <a:endParaRPr lang="fr-FR" altLang="fr-FR" dirty="0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C7020A57-AF88-4B5E-84FC-08BED2FCC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6014" y="7606447"/>
            <a:ext cx="7657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20ED0A7C-4BD6-4C29-A3CE-747F456AF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55155" y="4033892"/>
            <a:ext cx="0" cy="6379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11E5258F-00AD-491B-B030-A8826CB4D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122" y="7597125"/>
            <a:ext cx="1274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H</a:t>
            </a:r>
            <a:endParaRPr lang="fr-FR" altLang="fr-FR" sz="3600"/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1A6AAB15-7BE8-416A-97AD-FFCEA7FC6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555" y="3814610"/>
            <a:ext cx="1400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B</a:t>
            </a:r>
            <a:endParaRPr lang="fr-FR" altLang="fr-FR" sz="3600" dirty="0"/>
          </a:p>
        </p:txBody>
      </p:sp>
      <p:sp>
        <p:nvSpPr>
          <p:cNvPr id="28688" name="AutoShape 16">
            <a:extLst>
              <a:ext uri="{FF2B5EF4-FFF2-40B4-BE49-F238E27FC236}">
                <a16:creationId xmlns:a16="http://schemas.microsoft.com/office/drawing/2014/main" id="{C64A491A-702A-4DB3-B27A-AD415EFAC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636" y="4545865"/>
            <a:ext cx="4849673" cy="1656879"/>
          </a:xfrm>
          <a:prstGeom prst="leftArrow">
            <a:avLst>
              <a:gd name="adj1" fmla="val 50000"/>
              <a:gd name="adj2" fmla="val 73175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CH" altLang="fr-FR" sz="3600">
                <a:solidFill>
                  <a:schemeClr val="bg1"/>
                </a:solidFill>
              </a:rPr>
              <a:t>Hmag</a:t>
            </a:r>
            <a:endParaRPr lang="fr-FR" altLang="fr-FR" sz="3600">
              <a:solidFill>
                <a:schemeClr val="bg1"/>
              </a:solidFill>
            </a:endParaRPr>
          </a:p>
        </p:txBody>
      </p:sp>
      <p:sp>
        <p:nvSpPr>
          <p:cNvPr id="28694" name="Freeform 22">
            <a:extLst>
              <a:ext uri="{FF2B5EF4-FFF2-40B4-BE49-F238E27FC236}">
                <a16:creationId xmlns:a16="http://schemas.microsoft.com/office/drawing/2014/main" id="{58A6C048-9C97-4F95-8564-0C5E900057B3}"/>
              </a:ext>
            </a:extLst>
          </p:cNvPr>
          <p:cNvSpPr>
            <a:spLocks/>
          </p:cNvSpPr>
          <p:nvPr/>
        </p:nvSpPr>
        <p:spPr bwMode="auto">
          <a:xfrm>
            <a:off x="7838792" y="4613377"/>
            <a:ext cx="10622021" cy="5156295"/>
          </a:xfrm>
          <a:custGeom>
            <a:avLst/>
            <a:gdLst>
              <a:gd name="T0" fmla="*/ 0 w 3776"/>
              <a:gd name="T1" fmla="*/ 1767 h 1833"/>
              <a:gd name="T2" fmla="*/ 963 w 3776"/>
              <a:gd name="T3" fmla="*/ 1580 h 1833"/>
              <a:gd name="T4" fmla="*/ 1828 w 3776"/>
              <a:gd name="T5" fmla="*/ 248 h 1833"/>
              <a:gd name="T6" fmla="*/ 3776 w 3776"/>
              <a:gd name="T7" fmla="*/ 91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6" h="1833">
                <a:moveTo>
                  <a:pt x="0" y="1767"/>
                </a:moveTo>
                <a:cubicBezTo>
                  <a:pt x="405" y="1771"/>
                  <a:pt x="658" y="1833"/>
                  <a:pt x="963" y="1580"/>
                </a:cubicBezTo>
                <a:cubicBezTo>
                  <a:pt x="1268" y="1327"/>
                  <a:pt x="1359" y="496"/>
                  <a:pt x="1828" y="248"/>
                </a:cubicBezTo>
                <a:cubicBezTo>
                  <a:pt x="2297" y="0"/>
                  <a:pt x="3370" y="124"/>
                  <a:pt x="377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28695" name="Freeform 23">
            <a:extLst>
              <a:ext uri="{FF2B5EF4-FFF2-40B4-BE49-F238E27FC236}">
                <a16:creationId xmlns:a16="http://schemas.microsoft.com/office/drawing/2014/main" id="{57701E60-54D2-4872-8748-CC5AA6CD1B25}"/>
              </a:ext>
            </a:extLst>
          </p:cNvPr>
          <p:cNvSpPr>
            <a:spLocks/>
          </p:cNvSpPr>
          <p:nvPr/>
        </p:nvSpPr>
        <p:spPr bwMode="auto">
          <a:xfrm>
            <a:off x="13372033" y="4841235"/>
            <a:ext cx="5296945" cy="2725830"/>
          </a:xfrm>
          <a:custGeom>
            <a:avLst/>
            <a:gdLst>
              <a:gd name="T0" fmla="*/ 0 w 1883"/>
              <a:gd name="T1" fmla="*/ 969 h 969"/>
              <a:gd name="T2" fmla="*/ 473 w 1883"/>
              <a:gd name="T3" fmla="*/ 167 h 969"/>
              <a:gd name="T4" fmla="*/ 1883 w 1883"/>
              <a:gd name="T5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3" h="969">
                <a:moveTo>
                  <a:pt x="0" y="969"/>
                </a:moveTo>
                <a:cubicBezTo>
                  <a:pt x="79" y="835"/>
                  <a:pt x="69" y="327"/>
                  <a:pt x="473" y="167"/>
                </a:cubicBezTo>
                <a:cubicBezTo>
                  <a:pt x="787" y="6"/>
                  <a:pt x="1477" y="33"/>
                  <a:pt x="1883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6A764831-0794-42A0-9B64-4194E28D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650" y="8118420"/>
            <a:ext cx="51056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1) </a:t>
            </a:r>
            <a:r>
              <a:rPr lang="fr-CH" altLang="fr-FR" sz="3600" b="1"/>
              <a:t>Magnétisation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2) Système au repos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3) Ouverture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4) Fermeture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5) Champ externe</a:t>
            </a:r>
          </a:p>
          <a:p>
            <a:pPr>
              <a:spcBef>
                <a:spcPct val="50000"/>
              </a:spcBef>
            </a:pPr>
            <a:endParaRPr lang="fr-FR" altLang="fr-FR" sz="3600"/>
          </a:p>
        </p:txBody>
      </p:sp>
      <p:sp>
        <p:nvSpPr>
          <p:cNvPr id="28697" name="Rectangle 25">
            <a:extLst>
              <a:ext uri="{FF2B5EF4-FFF2-40B4-BE49-F238E27FC236}">
                <a16:creationId xmlns:a16="http://schemas.microsoft.com/office/drawing/2014/main" id="{D416A7A2-00C8-444C-B8B2-A28A53C3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885" y="3268748"/>
            <a:ext cx="891733" cy="1659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grpSp>
        <p:nvGrpSpPr>
          <p:cNvPr id="28723" name="Group 51">
            <a:extLst>
              <a:ext uri="{FF2B5EF4-FFF2-40B4-BE49-F238E27FC236}">
                <a16:creationId xmlns:a16="http://schemas.microsoft.com/office/drawing/2014/main" id="{2D638FF7-5C99-4799-8467-6FEA86AC61D0}"/>
              </a:ext>
            </a:extLst>
          </p:cNvPr>
          <p:cNvGrpSpPr>
            <a:grpSpLocks/>
          </p:cNvGrpSpPr>
          <p:nvPr/>
        </p:nvGrpSpPr>
        <p:grpSpPr bwMode="auto">
          <a:xfrm>
            <a:off x="17692856" y="4022641"/>
            <a:ext cx="767958" cy="902985"/>
            <a:chOff x="5465" y="1430"/>
            <a:chExt cx="273" cy="321"/>
          </a:xfrm>
        </p:grpSpPr>
        <p:sp>
          <p:nvSpPr>
            <p:cNvPr id="28699" name="Oval 27">
              <a:extLst>
                <a:ext uri="{FF2B5EF4-FFF2-40B4-BE49-F238E27FC236}">
                  <a16:creationId xmlns:a16="http://schemas.microsoft.com/office/drawing/2014/main" id="{23E4F202-162D-4AB2-8549-E3B7AE3F3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170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3600"/>
            </a:p>
          </p:txBody>
        </p:sp>
        <p:sp>
          <p:nvSpPr>
            <p:cNvPr id="28700" name="Text Box 28">
              <a:extLst>
                <a:ext uri="{FF2B5EF4-FFF2-40B4-BE49-F238E27FC236}">
                  <a16:creationId xmlns:a16="http://schemas.microsoft.com/office/drawing/2014/main" id="{EF00D3AD-BDBB-4B0C-B1AD-98B7DA2AB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5" y="1430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altLang="fr-FR" sz="3600"/>
                <a:t>1</a:t>
              </a:r>
              <a:endParaRPr lang="fr-FR" altLang="fr-FR" sz="3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544C34F-275F-4FBD-8029-BC5EF717A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Résumé</a:t>
            </a:r>
            <a:endParaRPr lang="fr-FR" altLang="fr-FR" dirty="0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DE349924-A6A3-4F27-9C9E-F79B90042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6014" y="7606447"/>
            <a:ext cx="7657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AD382EE6-769C-4F19-ABE7-838CD3B9D0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55155" y="4033892"/>
            <a:ext cx="0" cy="6379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7FE347AA-D2E2-4951-BC36-B3E335ACAA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747" y="3651320"/>
            <a:ext cx="2807409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3802" name="Freeform 10">
            <a:extLst>
              <a:ext uri="{FF2B5EF4-FFF2-40B4-BE49-F238E27FC236}">
                <a16:creationId xmlns:a16="http://schemas.microsoft.com/office/drawing/2014/main" id="{2224AB9C-DD27-4766-8123-BA63AA0A8F72}"/>
              </a:ext>
            </a:extLst>
          </p:cNvPr>
          <p:cNvSpPr>
            <a:spLocks/>
          </p:cNvSpPr>
          <p:nvPr/>
        </p:nvSpPr>
        <p:spPr bwMode="auto">
          <a:xfrm>
            <a:off x="7838792" y="4613377"/>
            <a:ext cx="10622021" cy="5156295"/>
          </a:xfrm>
          <a:custGeom>
            <a:avLst/>
            <a:gdLst>
              <a:gd name="T0" fmla="*/ 0 w 3776"/>
              <a:gd name="T1" fmla="*/ 1767 h 1833"/>
              <a:gd name="T2" fmla="*/ 963 w 3776"/>
              <a:gd name="T3" fmla="*/ 1580 h 1833"/>
              <a:gd name="T4" fmla="*/ 1828 w 3776"/>
              <a:gd name="T5" fmla="*/ 248 h 1833"/>
              <a:gd name="T6" fmla="*/ 3776 w 3776"/>
              <a:gd name="T7" fmla="*/ 91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6" h="1833">
                <a:moveTo>
                  <a:pt x="0" y="1767"/>
                </a:moveTo>
                <a:cubicBezTo>
                  <a:pt x="405" y="1771"/>
                  <a:pt x="658" y="1833"/>
                  <a:pt x="963" y="1580"/>
                </a:cubicBezTo>
                <a:cubicBezTo>
                  <a:pt x="1268" y="1327"/>
                  <a:pt x="1359" y="496"/>
                  <a:pt x="1828" y="248"/>
                </a:cubicBezTo>
                <a:cubicBezTo>
                  <a:pt x="2297" y="0"/>
                  <a:pt x="3370" y="124"/>
                  <a:pt x="377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3803" name="Freeform 11">
            <a:extLst>
              <a:ext uri="{FF2B5EF4-FFF2-40B4-BE49-F238E27FC236}">
                <a16:creationId xmlns:a16="http://schemas.microsoft.com/office/drawing/2014/main" id="{8729FB0A-D636-458D-A42A-042F014C30EF}"/>
              </a:ext>
            </a:extLst>
          </p:cNvPr>
          <p:cNvSpPr>
            <a:spLocks/>
          </p:cNvSpPr>
          <p:nvPr/>
        </p:nvSpPr>
        <p:spPr bwMode="auto">
          <a:xfrm>
            <a:off x="13372033" y="4841235"/>
            <a:ext cx="5296945" cy="2725830"/>
          </a:xfrm>
          <a:custGeom>
            <a:avLst/>
            <a:gdLst>
              <a:gd name="T0" fmla="*/ 0 w 1883"/>
              <a:gd name="T1" fmla="*/ 969 h 969"/>
              <a:gd name="T2" fmla="*/ 473 w 1883"/>
              <a:gd name="T3" fmla="*/ 167 h 969"/>
              <a:gd name="T4" fmla="*/ 1883 w 1883"/>
              <a:gd name="T5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3" h="969">
                <a:moveTo>
                  <a:pt x="0" y="969"/>
                </a:moveTo>
                <a:cubicBezTo>
                  <a:pt x="79" y="835"/>
                  <a:pt x="69" y="327"/>
                  <a:pt x="473" y="167"/>
                </a:cubicBezTo>
                <a:cubicBezTo>
                  <a:pt x="787" y="6"/>
                  <a:pt x="1477" y="33"/>
                  <a:pt x="1883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A908D4D8-8953-4D21-A097-019850FD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650" y="8118420"/>
            <a:ext cx="51056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1) Magnétisation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2) </a:t>
            </a:r>
            <a:r>
              <a:rPr lang="fr-CH" altLang="fr-FR" sz="3600" b="1"/>
              <a:t>Système au repos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3) Ouverture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4) Fermeture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5) Champ externe</a:t>
            </a:r>
          </a:p>
          <a:p>
            <a:pPr>
              <a:spcBef>
                <a:spcPct val="50000"/>
              </a:spcBef>
            </a:pPr>
            <a:endParaRPr lang="fr-FR" altLang="fr-FR" sz="3600"/>
          </a:p>
        </p:txBody>
      </p:sp>
      <p:grpSp>
        <p:nvGrpSpPr>
          <p:cNvPr id="33807" name="Group 15">
            <a:extLst>
              <a:ext uri="{FF2B5EF4-FFF2-40B4-BE49-F238E27FC236}">
                <a16:creationId xmlns:a16="http://schemas.microsoft.com/office/drawing/2014/main" id="{03968C07-A949-448C-A88E-9D786274EA7F}"/>
              </a:ext>
            </a:extLst>
          </p:cNvPr>
          <p:cNvGrpSpPr>
            <a:grpSpLocks/>
          </p:cNvGrpSpPr>
          <p:nvPr/>
        </p:nvGrpSpPr>
        <p:grpSpPr bwMode="auto">
          <a:xfrm>
            <a:off x="17692856" y="4022641"/>
            <a:ext cx="767958" cy="902985"/>
            <a:chOff x="5465" y="1430"/>
            <a:chExt cx="273" cy="321"/>
          </a:xfrm>
        </p:grpSpPr>
        <p:sp>
          <p:nvSpPr>
            <p:cNvPr id="33808" name="Oval 16">
              <a:extLst>
                <a:ext uri="{FF2B5EF4-FFF2-40B4-BE49-F238E27FC236}">
                  <a16:creationId xmlns:a16="http://schemas.microsoft.com/office/drawing/2014/main" id="{62EA769C-C957-4613-B1C9-720C4D411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" y="170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3600"/>
            </a:p>
          </p:txBody>
        </p:sp>
        <p:sp>
          <p:nvSpPr>
            <p:cNvPr id="33809" name="Text Box 17">
              <a:extLst>
                <a:ext uri="{FF2B5EF4-FFF2-40B4-BE49-F238E27FC236}">
                  <a16:creationId xmlns:a16="http://schemas.microsoft.com/office/drawing/2014/main" id="{305EBE8D-3569-40C9-9486-8E7284B35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5" y="1430"/>
              <a:ext cx="22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altLang="fr-FR" sz="3600"/>
                <a:t>1</a:t>
              </a:r>
              <a:endParaRPr lang="fr-FR" altLang="fr-FR" sz="3600"/>
            </a:p>
          </p:txBody>
        </p:sp>
      </p:grpSp>
      <p:sp>
        <p:nvSpPr>
          <p:cNvPr id="33810" name="Oval 18">
            <a:extLst>
              <a:ext uri="{FF2B5EF4-FFF2-40B4-BE49-F238E27FC236}">
                <a16:creationId xmlns:a16="http://schemas.microsoft.com/office/drawing/2014/main" id="{E00EF44C-D86F-4255-AD6A-B2CD8675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14" y="5949571"/>
            <a:ext cx="126587" cy="1265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D8994051-23A8-451C-BBE8-EC1C13B52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0812" y="5255018"/>
            <a:ext cx="638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2</a:t>
            </a:r>
            <a:endParaRPr lang="fr-FR" altLang="fr-FR" sz="3600" dirty="0"/>
          </a:p>
        </p:txBody>
      </p:sp>
      <p:graphicFrame>
        <p:nvGraphicFramePr>
          <p:cNvPr id="33834" name="Object 42">
            <a:extLst>
              <a:ext uri="{FF2B5EF4-FFF2-40B4-BE49-F238E27FC236}">
                <a16:creationId xmlns:a16="http://schemas.microsoft.com/office/drawing/2014/main" id="{FEA9C2CC-4103-4657-8BB7-12489CB5FD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63937" y="9074853"/>
          <a:ext cx="2784905" cy="274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825480" progId="Equation.DSMT4">
                  <p:embed/>
                </p:oleObj>
              </mc:Choice>
              <mc:Fallback>
                <p:oleObj name="Equation" r:id="rId2" imgW="838080" imgH="825480" progId="Equation.DSMT4">
                  <p:embed/>
                  <p:pic>
                    <p:nvPicPr>
                      <p:cNvPr id="33834" name="Object 42">
                        <a:extLst>
                          <a:ext uri="{FF2B5EF4-FFF2-40B4-BE49-F238E27FC236}">
                            <a16:creationId xmlns:a16="http://schemas.microsoft.com/office/drawing/2014/main" id="{FEA9C2CC-4103-4657-8BB7-12489CB5FD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3937" y="9074853"/>
                        <a:ext cx="2784905" cy="274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8">
            <a:extLst>
              <a:ext uri="{FF2B5EF4-FFF2-40B4-BE49-F238E27FC236}">
                <a16:creationId xmlns:a16="http://schemas.microsoft.com/office/drawing/2014/main" id="{F9589B0F-1907-4463-8F3A-7BB58A8D2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8776" r="5954" b="13515"/>
          <a:stretch/>
        </p:blipFill>
        <p:spPr bwMode="auto">
          <a:xfrm>
            <a:off x="4310743" y="3755571"/>
            <a:ext cx="3690257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:a16="http://schemas.microsoft.com/office/drawing/2014/main" id="{C23AEE4F-C8DA-48E9-A2DD-EA0E4317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122" y="7597125"/>
            <a:ext cx="1274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H</a:t>
            </a:r>
            <a:endParaRPr lang="fr-FR" altLang="fr-FR" sz="3600"/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DF8ABAE5-7DD8-4508-9B9C-0955490E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555" y="3814610"/>
            <a:ext cx="1400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B</a:t>
            </a:r>
            <a:endParaRPr lang="fr-FR" alt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D8402F93-73D5-44EB-8C04-0851EF4F1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8776" r="5954" b="13515"/>
          <a:stretch/>
        </p:blipFill>
        <p:spPr bwMode="auto">
          <a:xfrm>
            <a:off x="4310743" y="3755571"/>
            <a:ext cx="3690257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29720975-0B6A-44DC-9C4C-4721361CF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Résumé</a:t>
            </a:r>
            <a:endParaRPr lang="fr-FR" altLang="fr-FR" dirty="0"/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DBF645CF-A4FA-44FD-9424-CC8D21DD9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6014" y="7606447"/>
            <a:ext cx="7657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03A3647E-1A19-462D-87C3-38DE3FA91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55155" y="4033892"/>
            <a:ext cx="0" cy="6379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863DDA65-042D-4912-9A6B-39410E3320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747" y="3651320"/>
            <a:ext cx="2807409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4826" name="Freeform 10">
            <a:extLst>
              <a:ext uri="{FF2B5EF4-FFF2-40B4-BE49-F238E27FC236}">
                <a16:creationId xmlns:a16="http://schemas.microsoft.com/office/drawing/2014/main" id="{2401F768-9E57-45D8-A65B-370A9EEE7645}"/>
              </a:ext>
            </a:extLst>
          </p:cNvPr>
          <p:cNvSpPr>
            <a:spLocks/>
          </p:cNvSpPr>
          <p:nvPr/>
        </p:nvSpPr>
        <p:spPr bwMode="auto">
          <a:xfrm>
            <a:off x="7838792" y="4613377"/>
            <a:ext cx="10622021" cy="5156295"/>
          </a:xfrm>
          <a:custGeom>
            <a:avLst/>
            <a:gdLst>
              <a:gd name="T0" fmla="*/ 0 w 3776"/>
              <a:gd name="T1" fmla="*/ 1767 h 1833"/>
              <a:gd name="T2" fmla="*/ 963 w 3776"/>
              <a:gd name="T3" fmla="*/ 1580 h 1833"/>
              <a:gd name="T4" fmla="*/ 1828 w 3776"/>
              <a:gd name="T5" fmla="*/ 248 h 1833"/>
              <a:gd name="T6" fmla="*/ 3776 w 3776"/>
              <a:gd name="T7" fmla="*/ 91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6" h="1833">
                <a:moveTo>
                  <a:pt x="0" y="1767"/>
                </a:moveTo>
                <a:cubicBezTo>
                  <a:pt x="405" y="1771"/>
                  <a:pt x="658" y="1833"/>
                  <a:pt x="963" y="1580"/>
                </a:cubicBezTo>
                <a:cubicBezTo>
                  <a:pt x="1268" y="1327"/>
                  <a:pt x="1359" y="496"/>
                  <a:pt x="1828" y="248"/>
                </a:cubicBezTo>
                <a:cubicBezTo>
                  <a:pt x="2297" y="0"/>
                  <a:pt x="3370" y="124"/>
                  <a:pt x="377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1D0FB0AC-1440-4E72-B4B7-0E6EADE6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650" y="8118420"/>
            <a:ext cx="51056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1) Magnétisation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2) Système au repos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3) </a:t>
            </a:r>
            <a:r>
              <a:rPr lang="fr-CH" altLang="fr-FR" sz="3600" b="1"/>
              <a:t>Ouverture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4) Fermeture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5) Champ externe</a:t>
            </a:r>
          </a:p>
          <a:p>
            <a:pPr>
              <a:spcBef>
                <a:spcPct val="50000"/>
              </a:spcBef>
            </a:pPr>
            <a:endParaRPr lang="fr-FR" altLang="fr-FR" sz="3600"/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84BC2C25-35BE-4C6C-8DA2-BABED1C1F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885" y="3268748"/>
            <a:ext cx="891733" cy="1659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4830" name="Line 14">
            <a:extLst>
              <a:ext uri="{FF2B5EF4-FFF2-40B4-BE49-F238E27FC236}">
                <a16:creationId xmlns:a16="http://schemas.microsoft.com/office/drawing/2014/main" id="{FF80E499-79BD-4523-A0D6-FC0165B606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38586" y="4928437"/>
            <a:ext cx="3316570" cy="2678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4834" name="Oval 18">
            <a:extLst>
              <a:ext uri="{FF2B5EF4-FFF2-40B4-BE49-F238E27FC236}">
                <a16:creationId xmlns:a16="http://schemas.microsoft.com/office/drawing/2014/main" id="{D29F4D8C-AC95-4977-B226-C87B699DF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14" y="5949571"/>
            <a:ext cx="126587" cy="1265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F0E79E63-28F0-485D-87B6-5E0A0D433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0812" y="5255018"/>
            <a:ext cx="638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2</a:t>
            </a:r>
            <a:endParaRPr lang="fr-FR" altLang="fr-FR" sz="3600" dirty="0"/>
          </a:p>
        </p:txBody>
      </p:sp>
      <p:sp>
        <p:nvSpPr>
          <p:cNvPr id="34836" name="Oval 20">
            <a:extLst>
              <a:ext uri="{FF2B5EF4-FFF2-40B4-BE49-F238E27FC236}">
                <a16:creationId xmlns:a16="http://schemas.microsoft.com/office/drawing/2014/main" id="{C69D42CC-E20F-4394-B9F1-6D5A24986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7059" y="6419347"/>
            <a:ext cx="126587" cy="1265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4837" name="Text Box 21">
            <a:extLst>
              <a:ext uri="{FF2B5EF4-FFF2-40B4-BE49-F238E27FC236}">
                <a16:creationId xmlns:a16="http://schemas.microsoft.com/office/drawing/2014/main" id="{82351B19-0206-4339-A0A8-12598059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458" y="5806239"/>
            <a:ext cx="638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3</a:t>
            </a:r>
            <a:endParaRPr lang="fr-FR" altLang="fr-FR" sz="3600" dirty="0"/>
          </a:p>
        </p:txBody>
      </p:sp>
      <p:graphicFrame>
        <p:nvGraphicFramePr>
          <p:cNvPr id="34858" name="Object 42">
            <a:extLst>
              <a:ext uri="{FF2B5EF4-FFF2-40B4-BE49-F238E27FC236}">
                <a16:creationId xmlns:a16="http://schemas.microsoft.com/office/drawing/2014/main" id="{6D672104-DCD8-426B-B27E-671D401BA3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63937" y="9074853"/>
          <a:ext cx="2784905" cy="274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825480" progId="Equation.DSMT4">
                  <p:embed/>
                </p:oleObj>
              </mc:Choice>
              <mc:Fallback>
                <p:oleObj name="Equation" r:id="rId3" imgW="838080" imgH="825480" progId="Equation.DSMT4">
                  <p:embed/>
                  <p:pic>
                    <p:nvPicPr>
                      <p:cNvPr id="34858" name="Object 42">
                        <a:extLst>
                          <a:ext uri="{FF2B5EF4-FFF2-40B4-BE49-F238E27FC236}">
                            <a16:creationId xmlns:a16="http://schemas.microsoft.com/office/drawing/2014/main" id="{6D672104-DCD8-426B-B27E-671D401BA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3937" y="9074853"/>
                        <a:ext cx="2784905" cy="274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10">
            <a:extLst>
              <a:ext uri="{FF2B5EF4-FFF2-40B4-BE49-F238E27FC236}">
                <a16:creationId xmlns:a16="http://schemas.microsoft.com/office/drawing/2014/main" id="{D1AEA1B1-F432-4B16-B475-3199687A5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122" y="7597125"/>
            <a:ext cx="1274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H</a:t>
            </a:r>
            <a:endParaRPr lang="fr-FR" altLang="fr-FR" sz="3600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9B3DE6A4-C7C4-4DF9-A8BB-537122CAA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555" y="3814610"/>
            <a:ext cx="1400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B</a:t>
            </a:r>
            <a:endParaRPr lang="fr-FR" alt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F3471ABD-A002-441C-A435-72B0AB909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8776" r="5954" b="13515"/>
          <a:stretch/>
        </p:blipFill>
        <p:spPr bwMode="auto">
          <a:xfrm>
            <a:off x="4310743" y="3755571"/>
            <a:ext cx="3690257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324FA079-D73A-4F74-8D5B-399E7BE25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Résumé</a:t>
            </a:r>
            <a:endParaRPr lang="fr-FR" altLang="fr-FR"/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8E86A0A6-DF0C-491B-B0F5-BE48DDDEE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6014" y="7606447"/>
            <a:ext cx="7657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49DFDF6A-1CC5-4DFA-9CF7-A6AB6F085C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55155" y="4033892"/>
            <a:ext cx="0" cy="6379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D24E3D6C-5755-4F74-A2F4-005F20B0D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747" y="3651320"/>
            <a:ext cx="2807409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5850" name="Freeform 10">
            <a:extLst>
              <a:ext uri="{FF2B5EF4-FFF2-40B4-BE49-F238E27FC236}">
                <a16:creationId xmlns:a16="http://schemas.microsoft.com/office/drawing/2014/main" id="{B3AAAA00-B1F8-4FA8-949F-2C110D7DE551}"/>
              </a:ext>
            </a:extLst>
          </p:cNvPr>
          <p:cNvSpPr>
            <a:spLocks/>
          </p:cNvSpPr>
          <p:nvPr/>
        </p:nvSpPr>
        <p:spPr bwMode="auto">
          <a:xfrm>
            <a:off x="7838792" y="4613377"/>
            <a:ext cx="10622021" cy="5156295"/>
          </a:xfrm>
          <a:custGeom>
            <a:avLst/>
            <a:gdLst>
              <a:gd name="T0" fmla="*/ 0 w 3776"/>
              <a:gd name="T1" fmla="*/ 1767 h 1833"/>
              <a:gd name="T2" fmla="*/ 963 w 3776"/>
              <a:gd name="T3" fmla="*/ 1580 h 1833"/>
              <a:gd name="T4" fmla="*/ 1828 w 3776"/>
              <a:gd name="T5" fmla="*/ 248 h 1833"/>
              <a:gd name="T6" fmla="*/ 3776 w 3776"/>
              <a:gd name="T7" fmla="*/ 91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6" h="1833">
                <a:moveTo>
                  <a:pt x="0" y="1767"/>
                </a:moveTo>
                <a:cubicBezTo>
                  <a:pt x="405" y="1771"/>
                  <a:pt x="658" y="1833"/>
                  <a:pt x="963" y="1580"/>
                </a:cubicBezTo>
                <a:cubicBezTo>
                  <a:pt x="1268" y="1327"/>
                  <a:pt x="1359" y="496"/>
                  <a:pt x="1828" y="248"/>
                </a:cubicBezTo>
                <a:cubicBezTo>
                  <a:pt x="2297" y="0"/>
                  <a:pt x="3370" y="124"/>
                  <a:pt x="377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DDDFEB40-46F2-42EB-8AD6-D7FFFA33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650" y="8118420"/>
            <a:ext cx="51056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1) Magnétisation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2) Système au repos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3) Ouverture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4) </a:t>
            </a:r>
            <a:r>
              <a:rPr lang="fr-CH" altLang="fr-FR" sz="3600" b="1"/>
              <a:t>Fermeture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5) Champ externe</a:t>
            </a:r>
          </a:p>
          <a:p>
            <a:pPr>
              <a:spcBef>
                <a:spcPct val="50000"/>
              </a:spcBef>
            </a:pPr>
            <a:endParaRPr lang="fr-FR" altLang="fr-FR" sz="3600"/>
          </a:p>
        </p:txBody>
      </p:sp>
      <p:sp>
        <p:nvSpPr>
          <p:cNvPr id="35854" name="Line 14">
            <a:extLst>
              <a:ext uri="{FF2B5EF4-FFF2-40B4-BE49-F238E27FC236}">
                <a16:creationId xmlns:a16="http://schemas.microsoft.com/office/drawing/2014/main" id="{CDDB8A9F-45BE-43EE-B98E-544530A2F0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038586" y="4928437"/>
            <a:ext cx="3316570" cy="2678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145697D6-0D67-4BBA-BE3C-ED606524D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458" y="5806239"/>
            <a:ext cx="638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3</a:t>
            </a:r>
            <a:endParaRPr lang="fr-FR" altLang="fr-FR" sz="3600" dirty="0"/>
          </a:p>
        </p:txBody>
      </p:sp>
      <p:sp>
        <p:nvSpPr>
          <p:cNvPr id="35862" name="Line 22">
            <a:extLst>
              <a:ext uri="{FF2B5EF4-FFF2-40B4-BE49-F238E27FC236}">
                <a16:creationId xmlns:a16="http://schemas.microsoft.com/office/drawing/2014/main" id="{AF012C60-1AD3-4074-85A2-373061A02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38586" y="5859554"/>
            <a:ext cx="3699142" cy="127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5863" name="Oval 23">
            <a:extLst>
              <a:ext uri="{FF2B5EF4-FFF2-40B4-BE49-F238E27FC236}">
                <a16:creationId xmlns:a16="http://schemas.microsoft.com/office/drawing/2014/main" id="{9DE2EB0F-C408-4866-B10D-E212E589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2307" y="6230325"/>
            <a:ext cx="126587" cy="1265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5864" name="Text Box 24">
            <a:extLst>
              <a:ext uri="{FF2B5EF4-FFF2-40B4-BE49-F238E27FC236}">
                <a16:creationId xmlns:a16="http://schemas.microsoft.com/office/drawing/2014/main" id="{3540F6CD-BFC0-4744-BD2E-6E8A482A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785" y="5667732"/>
            <a:ext cx="6385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4</a:t>
            </a:r>
            <a:endParaRPr lang="fr-FR" altLang="fr-FR" sz="3600" dirty="0"/>
          </a:p>
        </p:txBody>
      </p:sp>
      <p:sp>
        <p:nvSpPr>
          <p:cNvPr id="35868" name="Line 28">
            <a:extLst>
              <a:ext uri="{FF2B5EF4-FFF2-40B4-BE49-F238E27FC236}">
                <a16:creationId xmlns:a16="http://schemas.microsoft.com/office/drawing/2014/main" id="{69DAF22D-3500-4CB7-A327-4BE97FB76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1159" y="4877803"/>
            <a:ext cx="3699142" cy="12743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graphicFrame>
        <p:nvGraphicFramePr>
          <p:cNvPr id="35882" name="Object 42">
            <a:extLst>
              <a:ext uri="{FF2B5EF4-FFF2-40B4-BE49-F238E27FC236}">
                <a16:creationId xmlns:a16="http://schemas.microsoft.com/office/drawing/2014/main" id="{5A6C5117-00F4-4648-9068-3EA206F9C8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63937" y="9074853"/>
          <a:ext cx="2784905" cy="274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825480" progId="Equation.DSMT4">
                  <p:embed/>
                </p:oleObj>
              </mc:Choice>
              <mc:Fallback>
                <p:oleObj name="Equation" r:id="rId3" imgW="838080" imgH="825480" progId="Equation.DSMT4">
                  <p:embed/>
                  <p:pic>
                    <p:nvPicPr>
                      <p:cNvPr id="35882" name="Object 42">
                        <a:extLst>
                          <a:ext uri="{FF2B5EF4-FFF2-40B4-BE49-F238E27FC236}">
                            <a16:creationId xmlns:a16="http://schemas.microsoft.com/office/drawing/2014/main" id="{5A6C5117-00F4-4648-9068-3EA206F9C8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3937" y="9074853"/>
                        <a:ext cx="2784905" cy="274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Oval 20">
            <a:extLst>
              <a:ext uri="{FF2B5EF4-FFF2-40B4-BE49-F238E27FC236}">
                <a16:creationId xmlns:a16="http://schemas.microsoft.com/office/drawing/2014/main" id="{386DD828-E999-488F-8263-99E1FE6E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7059" y="6419347"/>
            <a:ext cx="126587" cy="1265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C9014C30-EF19-476C-8C63-06D73607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122" y="7597125"/>
            <a:ext cx="1274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H</a:t>
            </a:r>
            <a:endParaRPr lang="fr-FR" altLang="fr-FR" sz="3600"/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7D9FFB34-7DBD-4172-AE8A-AB8816206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555" y="3814610"/>
            <a:ext cx="1400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B</a:t>
            </a:r>
            <a:endParaRPr lang="fr-FR" alt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>
            <a:extLst>
              <a:ext uri="{FF2B5EF4-FFF2-40B4-BE49-F238E27FC236}">
                <a16:creationId xmlns:a16="http://schemas.microsoft.com/office/drawing/2014/main" id="{0891C2E3-0694-42DC-9E72-C36E93F0D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18776" r="5954" b="13515"/>
          <a:stretch/>
        </p:blipFill>
        <p:spPr bwMode="auto">
          <a:xfrm>
            <a:off x="4310743" y="3755571"/>
            <a:ext cx="3690257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C761EFC6-6199-426C-9017-76A1101EE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/>
              <a:t>Résumé</a:t>
            </a:r>
            <a:endParaRPr lang="fr-FR" altLang="fr-FR" dirty="0"/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B9A95A23-CA6E-4D2F-9828-3C96562E2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6014" y="7606447"/>
            <a:ext cx="76570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3DB5EC2-6555-48CE-BF25-902007626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55155" y="4033892"/>
            <a:ext cx="0" cy="6379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627AF9CA-3067-429A-943E-3A1186FD2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47747" y="3651320"/>
            <a:ext cx="2807409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6874" name="Freeform 10">
            <a:extLst>
              <a:ext uri="{FF2B5EF4-FFF2-40B4-BE49-F238E27FC236}">
                <a16:creationId xmlns:a16="http://schemas.microsoft.com/office/drawing/2014/main" id="{CBBE0072-1EC7-45CE-8981-7B9DE6B6198E}"/>
              </a:ext>
            </a:extLst>
          </p:cNvPr>
          <p:cNvSpPr>
            <a:spLocks/>
          </p:cNvSpPr>
          <p:nvPr/>
        </p:nvSpPr>
        <p:spPr bwMode="auto">
          <a:xfrm>
            <a:off x="7838792" y="4613377"/>
            <a:ext cx="10622021" cy="5156295"/>
          </a:xfrm>
          <a:custGeom>
            <a:avLst/>
            <a:gdLst>
              <a:gd name="T0" fmla="*/ 0 w 3776"/>
              <a:gd name="T1" fmla="*/ 1767 h 1833"/>
              <a:gd name="T2" fmla="*/ 963 w 3776"/>
              <a:gd name="T3" fmla="*/ 1580 h 1833"/>
              <a:gd name="T4" fmla="*/ 1828 w 3776"/>
              <a:gd name="T5" fmla="*/ 248 h 1833"/>
              <a:gd name="T6" fmla="*/ 3776 w 3776"/>
              <a:gd name="T7" fmla="*/ 91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76" h="1833">
                <a:moveTo>
                  <a:pt x="0" y="1767"/>
                </a:moveTo>
                <a:cubicBezTo>
                  <a:pt x="405" y="1771"/>
                  <a:pt x="658" y="1833"/>
                  <a:pt x="963" y="1580"/>
                </a:cubicBezTo>
                <a:cubicBezTo>
                  <a:pt x="1268" y="1327"/>
                  <a:pt x="1359" y="496"/>
                  <a:pt x="1828" y="248"/>
                </a:cubicBezTo>
                <a:cubicBezTo>
                  <a:pt x="2297" y="0"/>
                  <a:pt x="3370" y="124"/>
                  <a:pt x="3776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44771921-AD13-4EC5-A0CC-3F77B265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650" y="8118420"/>
            <a:ext cx="510566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1) Magnétisation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2) Système au repos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3) Ouverture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4) Fermeture entrefer</a:t>
            </a:r>
          </a:p>
          <a:p>
            <a:pPr>
              <a:spcBef>
                <a:spcPct val="50000"/>
              </a:spcBef>
            </a:pPr>
            <a:r>
              <a:rPr lang="fr-CH" altLang="fr-FR" sz="3600"/>
              <a:t>5) </a:t>
            </a:r>
            <a:r>
              <a:rPr lang="fr-CH" altLang="fr-FR" sz="3600" b="1"/>
              <a:t>Champ externe</a:t>
            </a:r>
          </a:p>
          <a:p>
            <a:pPr>
              <a:spcBef>
                <a:spcPct val="50000"/>
              </a:spcBef>
            </a:pPr>
            <a:endParaRPr lang="fr-FR" altLang="fr-FR" sz="3600" b="1"/>
          </a:p>
        </p:txBody>
      </p:sp>
      <p:sp>
        <p:nvSpPr>
          <p:cNvPr id="36886" name="Line 22">
            <a:extLst>
              <a:ext uri="{FF2B5EF4-FFF2-40B4-BE49-F238E27FC236}">
                <a16:creationId xmlns:a16="http://schemas.microsoft.com/office/drawing/2014/main" id="{E7FD7541-325C-4AF0-9AF5-819C9C5DC3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38586" y="5859554"/>
            <a:ext cx="3699142" cy="12743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6887" name="Oval 23">
            <a:extLst>
              <a:ext uri="{FF2B5EF4-FFF2-40B4-BE49-F238E27FC236}">
                <a16:creationId xmlns:a16="http://schemas.microsoft.com/office/drawing/2014/main" id="{7B04D832-5C5C-4400-800D-B9CD0F13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2307" y="6246654"/>
            <a:ext cx="126587" cy="1265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6888" name="Text Box 24">
            <a:extLst>
              <a:ext uri="{FF2B5EF4-FFF2-40B4-BE49-F238E27FC236}">
                <a16:creationId xmlns:a16="http://schemas.microsoft.com/office/drawing/2014/main" id="{5D2C93DE-0C54-42FB-B15A-B5498467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785" y="5667732"/>
            <a:ext cx="6385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4</a:t>
            </a:r>
            <a:endParaRPr lang="fr-FR" altLang="fr-FR" sz="3600" dirty="0"/>
          </a:p>
        </p:txBody>
      </p:sp>
      <p:sp>
        <p:nvSpPr>
          <p:cNvPr id="36889" name="Line 25">
            <a:extLst>
              <a:ext uri="{FF2B5EF4-FFF2-40B4-BE49-F238E27FC236}">
                <a16:creationId xmlns:a16="http://schemas.microsoft.com/office/drawing/2014/main" id="{6619D8CB-BC1E-4F4C-ACB8-0AC13FBAD6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42292" y="3651320"/>
            <a:ext cx="2807409" cy="395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6890" name="Oval 26">
            <a:extLst>
              <a:ext uri="{FF2B5EF4-FFF2-40B4-BE49-F238E27FC236}">
                <a16:creationId xmlns:a16="http://schemas.microsoft.com/office/drawing/2014/main" id="{3C066179-4A83-440C-93B4-D673F46A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982" y="5988954"/>
            <a:ext cx="126586" cy="12658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 sz="3600"/>
          </a:p>
        </p:txBody>
      </p:sp>
      <p:sp>
        <p:nvSpPr>
          <p:cNvPr id="36891" name="Text Box 27">
            <a:extLst>
              <a:ext uri="{FF2B5EF4-FFF2-40B4-BE49-F238E27FC236}">
                <a16:creationId xmlns:a16="http://schemas.microsoft.com/office/drawing/2014/main" id="{DCE32640-04C8-4386-B0E3-FC388183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5995" y="5299759"/>
            <a:ext cx="6385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5</a:t>
            </a:r>
            <a:endParaRPr lang="fr-FR" altLang="fr-FR" sz="3600"/>
          </a:p>
        </p:txBody>
      </p:sp>
      <p:sp>
        <p:nvSpPr>
          <p:cNvPr id="36893" name="Text Box 29">
            <a:extLst>
              <a:ext uri="{FF2B5EF4-FFF2-40B4-BE49-F238E27FC236}">
                <a16:creationId xmlns:a16="http://schemas.microsoft.com/office/drawing/2014/main" id="{C35975AE-3822-4163-979A-5B15E0FC6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5155" y="7862435"/>
            <a:ext cx="1403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>
                <a:latin typeface="Verdana" panose="020B0604030504040204" pitchFamily="34" charset="0"/>
              </a:rPr>
              <a:t>NI</a:t>
            </a:r>
            <a:r>
              <a:rPr lang="fr-CH" altLang="fr-FR" sz="3600"/>
              <a:t>/la</a:t>
            </a:r>
            <a:endParaRPr lang="fr-FR" altLang="fr-FR" sz="3600">
              <a:latin typeface="Verdana" panose="020B0604030504040204" pitchFamily="34" charset="0"/>
            </a:endParaRPr>
          </a:p>
        </p:txBody>
      </p:sp>
      <p:grpSp>
        <p:nvGrpSpPr>
          <p:cNvPr id="36894" name="Group 30">
            <a:extLst>
              <a:ext uri="{FF2B5EF4-FFF2-40B4-BE49-F238E27FC236}">
                <a16:creationId xmlns:a16="http://schemas.microsoft.com/office/drawing/2014/main" id="{88CEFAD2-2B74-4464-9C80-CA298B2E6D14}"/>
              </a:ext>
            </a:extLst>
          </p:cNvPr>
          <p:cNvGrpSpPr>
            <a:grpSpLocks/>
          </p:cNvGrpSpPr>
          <p:nvPr/>
        </p:nvGrpSpPr>
        <p:grpSpPr bwMode="auto">
          <a:xfrm>
            <a:off x="6848604" y="4799039"/>
            <a:ext cx="1786278" cy="1403706"/>
            <a:chOff x="1474" y="1706"/>
            <a:chExt cx="635" cy="499"/>
          </a:xfrm>
        </p:grpSpPr>
        <p:sp>
          <p:nvSpPr>
            <p:cNvPr id="36895" name="Line 31">
              <a:extLst>
                <a:ext uri="{FF2B5EF4-FFF2-40B4-BE49-F238E27FC236}">
                  <a16:creationId xmlns:a16="http://schemas.microsoft.com/office/drawing/2014/main" id="{7D30A75B-0790-46F3-882C-3A378B488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752"/>
              <a:ext cx="54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896" name="Oval 32">
              <a:extLst>
                <a:ext uri="{FF2B5EF4-FFF2-40B4-BE49-F238E27FC236}">
                  <a16:creationId xmlns:a16="http://schemas.microsoft.com/office/drawing/2014/main" id="{0E21A208-5488-475C-8821-4B6D104F3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706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3600"/>
            </a:p>
          </p:txBody>
        </p:sp>
        <p:sp>
          <p:nvSpPr>
            <p:cNvPr id="36897" name="Line 33">
              <a:extLst>
                <a:ext uri="{FF2B5EF4-FFF2-40B4-BE49-F238E27FC236}">
                  <a16:creationId xmlns:a16="http://schemas.microsoft.com/office/drawing/2014/main" id="{A8551FFC-D590-4991-9FD7-DCBBC2C2C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752"/>
              <a:ext cx="453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898" name="Line 34">
              <a:extLst>
                <a:ext uri="{FF2B5EF4-FFF2-40B4-BE49-F238E27FC236}">
                  <a16:creationId xmlns:a16="http://schemas.microsoft.com/office/drawing/2014/main" id="{ACF3D259-7064-4207-A89B-DEF59D87A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888"/>
              <a:ext cx="45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899" name="Line 35">
              <a:extLst>
                <a:ext uri="{FF2B5EF4-FFF2-40B4-BE49-F238E27FC236}">
                  <a16:creationId xmlns:a16="http://schemas.microsoft.com/office/drawing/2014/main" id="{EA627D06-D093-469D-8BB4-B0E9C4471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024"/>
              <a:ext cx="453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900" name="Line 36">
              <a:extLst>
                <a:ext uri="{FF2B5EF4-FFF2-40B4-BE49-F238E27FC236}">
                  <a16:creationId xmlns:a16="http://schemas.microsoft.com/office/drawing/2014/main" id="{137A7FBA-5E27-4A4C-9A51-F6EC1095D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024"/>
              <a:ext cx="453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901" name="Line 37">
              <a:extLst>
                <a:ext uri="{FF2B5EF4-FFF2-40B4-BE49-F238E27FC236}">
                  <a16:creationId xmlns:a16="http://schemas.microsoft.com/office/drawing/2014/main" id="{09EC5B59-E44F-430E-9093-121DF3454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888"/>
              <a:ext cx="453" cy="1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902" name="Line 38">
              <a:extLst>
                <a:ext uri="{FF2B5EF4-FFF2-40B4-BE49-F238E27FC236}">
                  <a16:creationId xmlns:a16="http://schemas.microsoft.com/office/drawing/2014/main" id="{AD1E2FB0-B047-4C54-94C2-9C1346E3E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160"/>
              <a:ext cx="9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3600"/>
            </a:p>
          </p:txBody>
        </p:sp>
        <p:sp>
          <p:nvSpPr>
            <p:cNvPr id="36903" name="Oval 39">
              <a:extLst>
                <a:ext uri="{FF2B5EF4-FFF2-40B4-BE49-F238E27FC236}">
                  <a16:creationId xmlns:a16="http://schemas.microsoft.com/office/drawing/2014/main" id="{490244E9-9DDC-47E1-9AA8-EBC07CBB3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114"/>
              <a:ext cx="91" cy="91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 sz="3600"/>
            </a:p>
          </p:txBody>
        </p:sp>
      </p:grpSp>
      <p:sp>
        <p:nvSpPr>
          <p:cNvPr id="36904" name="Text Box 40">
            <a:extLst>
              <a:ext uri="{FF2B5EF4-FFF2-40B4-BE49-F238E27FC236}">
                <a16:creationId xmlns:a16="http://schemas.microsoft.com/office/drawing/2014/main" id="{72984F85-6AFA-4E4D-9BA7-02B7AB83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09" y="4289880"/>
            <a:ext cx="638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I</a:t>
            </a:r>
            <a:endParaRPr lang="fr-FR" altLang="fr-FR" sz="3600"/>
          </a:p>
        </p:txBody>
      </p:sp>
      <p:sp>
        <p:nvSpPr>
          <p:cNvPr id="36905" name="Line 41">
            <a:extLst>
              <a:ext uri="{FF2B5EF4-FFF2-40B4-BE49-F238E27FC236}">
                <a16:creationId xmlns:a16="http://schemas.microsoft.com/office/drawing/2014/main" id="{3A574D01-3086-46D2-9FEB-450197F971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96323" y="4928438"/>
            <a:ext cx="255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3600"/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D1C2B82D-3D22-46F0-8750-D605B9B0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1122" y="7597125"/>
            <a:ext cx="1274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/>
              <a:t>H</a:t>
            </a:r>
            <a:endParaRPr lang="fr-FR" altLang="fr-FR" sz="3600"/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9AC05E3A-3D06-42C8-9800-AB7438F79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555" y="3814610"/>
            <a:ext cx="14008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altLang="fr-FR" sz="3600" dirty="0"/>
              <a:t>B</a:t>
            </a:r>
            <a:endParaRPr lang="fr-FR" alt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1" grpId="0"/>
      <p:bldP spid="36893" grpId="0"/>
      <p:bldP spid="369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AE73E66E-9BB8-454F-9872-AAC72EC617A9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944729" y="2347950"/>
                <a:ext cx="9397706" cy="9263677"/>
              </a:xfrm>
            </p:spPr>
            <p:txBody>
              <a:bodyPr/>
              <a:lstStyle/>
              <a:p>
                <a:pPr marL="510251" indent="0">
                  <a:buNone/>
                </a:pPr>
                <a:r>
                  <a:rPr lang="fr-CH" dirty="0"/>
                  <a:t>Droite de charge</a:t>
                </a:r>
                <a:br>
                  <a:rPr lang="fr-CH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fr-CH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br>
                  <a:rPr lang="fr-CH" sz="4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H" dirty="0"/>
              </a:p>
              <a:p>
                <a:pPr marL="510251" indent="0">
                  <a:buNone/>
                </a:pPr>
                <a:r>
                  <a:rPr lang="fr-CH" dirty="0"/>
                  <a:t>Droite de retour</a:t>
                </a:r>
                <a:br>
                  <a:rPr lang="fr-CH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CH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CH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CH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fr-CH" sz="4400" dirty="0"/>
              </a:p>
              <a:p>
                <a:pPr marL="510251" indent="0">
                  <a:buNone/>
                </a:pPr>
                <a:endParaRPr lang="fr-CH" dirty="0"/>
              </a:p>
              <a:p>
                <a:pPr marL="510251" indent="0">
                  <a:buNone/>
                </a:pPr>
                <a:r>
                  <a:rPr lang="fr-CH" dirty="0"/>
                  <a:t>Point de fonctionnement</a:t>
                </a:r>
              </a:p>
              <a:p>
                <a:pPr marL="2693988" indent="0">
                  <a:buNone/>
                  <a:tabLst>
                    <a:tab pos="2693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CH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CH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CH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4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H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CH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H" sz="4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693988" indent="0">
                  <a:buNone/>
                  <a:tabLst>
                    <a:tab pos="2693988" algn="l"/>
                  </a:tabLst>
                </a:pPr>
                <a:endParaRPr lang="fr-CH" sz="4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693988" indent="0">
                  <a:buNone/>
                  <a:tabLst>
                    <a:tab pos="26939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fr-CH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CH" sz="4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H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fr-CH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CH" sz="44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CH" sz="4400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H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H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CH" sz="4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CH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CH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fr-CH" sz="5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fr-CH" sz="5400" dirty="0"/>
              </a:p>
              <a:p>
                <a:pPr marL="510251" indent="0">
                  <a:buNone/>
                </a:pPr>
                <a:endParaRPr lang="fr-CH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AE73E66E-9BB8-454F-9872-AAC72EC61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944729" y="2347950"/>
                <a:ext cx="9397706" cy="9263677"/>
              </a:xfrm>
              <a:blipFill>
                <a:blip r:embed="rId2"/>
                <a:stretch>
                  <a:fillRect t="-217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1455C0FA-1357-4D91-A565-2FA1C39E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Résumé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3191B8-8F3B-4863-A362-759F1B06985E}"/>
              </a:ext>
            </a:extLst>
          </p:cNvPr>
          <p:cNvSpPr txBox="1"/>
          <p:nvPr/>
        </p:nvSpPr>
        <p:spPr>
          <a:xfrm>
            <a:off x="11264900" y="8786552"/>
            <a:ext cx="65" cy="8771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9185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4B8BD-F16A-4D53-B4B0-837C5AC8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Courants équivalents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17BA94-1684-4217-A052-0FF46E14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7" y="3221444"/>
            <a:ext cx="20741268" cy="5709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CB3F73-5B9B-4E3E-A747-3EBF706E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354" y="5268091"/>
            <a:ext cx="624468" cy="6690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7DF0D18-ED93-4ECA-A1B7-786E8471C030}"/>
              </a:ext>
            </a:extLst>
          </p:cNvPr>
          <p:cNvSpPr txBox="1"/>
          <p:nvPr/>
        </p:nvSpPr>
        <p:spPr>
          <a:xfrm>
            <a:off x="3457861" y="522103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8C8CD-E918-4CE8-B8BA-11EB54F8B93B}"/>
              </a:ext>
            </a:extLst>
          </p:cNvPr>
          <p:cNvSpPr/>
          <p:nvPr/>
        </p:nvSpPr>
        <p:spPr>
          <a:xfrm>
            <a:off x="13231141" y="5094514"/>
            <a:ext cx="1382930" cy="11919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B7D6BA-DD87-4371-A36C-D0D09D3B8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457" y="5253096"/>
            <a:ext cx="624468" cy="6690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496D8D9-007F-444C-8287-7B57D88093E2}"/>
              </a:ext>
            </a:extLst>
          </p:cNvPr>
          <p:cNvSpPr txBox="1"/>
          <p:nvPr/>
        </p:nvSpPr>
        <p:spPr>
          <a:xfrm>
            <a:off x="13471072" y="5210147"/>
            <a:ext cx="867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636337-C941-4480-B081-DB98AC500101}"/>
              </a:ext>
            </a:extLst>
          </p:cNvPr>
          <p:cNvSpPr/>
          <p:nvPr/>
        </p:nvSpPr>
        <p:spPr>
          <a:xfrm>
            <a:off x="12730388" y="7059388"/>
            <a:ext cx="1382930" cy="11919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07748D-1D28-4E02-87DE-7452E1A1595A}"/>
              </a:ext>
            </a:extLst>
          </p:cNvPr>
          <p:cNvSpPr/>
          <p:nvPr/>
        </p:nvSpPr>
        <p:spPr>
          <a:xfrm>
            <a:off x="10999568" y="7108379"/>
            <a:ext cx="1382930" cy="11919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674EEC-A9F2-4902-8D2C-E1DAD3625179}"/>
              </a:ext>
            </a:extLst>
          </p:cNvPr>
          <p:cNvSpPr/>
          <p:nvPr/>
        </p:nvSpPr>
        <p:spPr>
          <a:xfrm>
            <a:off x="2296427" y="7092046"/>
            <a:ext cx="1382930" cy="11919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BC4A20-EAA6-4038-9683-1062FF61ADD2}"/>
              </a:ext>
            </a:extLst>
          </p:cNvPr>
          <p:cNvSpPr/>
          <p:nvPr/>
        </p:nvSpPr>
        <p:spPr>
          <a:xfrm>
            <a:off x="614576" y="7206345"/>
            <a:ext cx="1382930" cy="1191986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DBF738D-700E-455C-9089-4A52FD24871D}"/>
                  </a:ext>
                </a:extLst>
              </p:cNvPr>
              <p:cNvSpPr txBox="1"/>
              <p:nvPr/>
            </p:nvSpPr>
            <p:spPr>
              <a:xfrm>
                <a:off x="12340108" y="8958695"/>
                <a:ext cx="4214552" cy="19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fr-CH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fr-CH" b="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DBF738D-700E-455C-9089-4A52FD248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108" y="8958695"/>
                <a:ext cx="4214552" cy="1973041"/>
              </a:xfrm>
              <a:prstGeom prst="rect">
                <a:avLst/>
              </a:prstGeom>
              <a:blipFill>
                <a:blip r:embed="rId5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2C437DA-204C-4EF1-93E7-EAE651A28745}"/>
                  </a:ext>
                </a:extLst>
              </p:cNvPr>
              <p:cNvSpPr txBox="1"/>
              <p:nvPr/>
            </p:nvSpPr>
            <p:spPr>
              <a:xfrm>
                <a:off x="1997506" y="8751987"/>
                <a:ext cx="4242893" cy="2233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fr-CH" b="0" dirty="0"/>
                  <a:t> </a:t>
                </a:r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22C437DA-204C-4EF1-93E7-EAE651A2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06" y="8751987"/>
                <a:ext cx="4242893" cy="2233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1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AE73E66E-9BB8-454F-9872-AAC72EC617A9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13596408" y="2347950"/>
                <a:ext cx="7139567" cy="8545039"/>
              </a:xfrm>
            </p:spPr>
            <p:txBody>
              <a:bodyPr/>
              <a:lstStyle/>
              <a:p>
                <a:r>
                  <a:rPr lang="fr-CH" dirty="0"/>
                  <a:t>Courants équivalents</a:t>
                </a:r>
              </a:p>
              <a:p>
                <a:endParaRPr lang="fr-CH" dirty="0"/>
              </a:p>
              <a:p>
                <a:r>
                  <a:rPr lang="fr-CH" dirty="0"/>
                  <a:t>Source idéale:</a:t>
                </a:r>
                <a:br>
                  <a:rPr lang="fr-CH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CH" sz="439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sz="4398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r-CH" sz="4398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CH" sz="4398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sz="439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4398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H" sz="4398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CH" sz="439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4398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fr-CH" sz="4398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br>
                  <a:rPr lang="fr-CH" sz="4398" i="1" dirty="0">
                    <a:latin typeface="Cambria Math" panose="02040503050406030204" pitchFamily="18" charset="0"/>
                  </a:rPr>
                </a:br>
                <a:endParaRPr lang="fr-CH" sz="4398" i="1" dirty="0">
                  <a:latin typeface="Cambria Math" panose="02040503050406030204" pitchFamily="18" charset="0"/>
                </a:endParaRPr>
              </a:p>
              <a:p>
                <a:endParaRPr lang="fr-CH" dirty="0"/>
              </a:p>
              <a:p>
                <a:r>
                  <a:rPr lang="fr-CH" dirty="0"/>
                  <a:t>Perméance en série:</a:t>
                </a:r>
                <a:br>
                  <a:rPr lang="fr-CH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CH" sz="4398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H" sz="4398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CH" sz="4398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CH" sz="4398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4398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H" sz="43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4398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CH" sz="4398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fr-CH" sz="43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4398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H" sz="4398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H" sz="4398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4398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CH" sz="4398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</m:oMath>
                </a14:m>
                <a:endParaRPr lang="fr-CH" sz="4398" dirty="0"/>
              </a:p>
              <a:p>
                <a:pPr marL="510130" indent="0">
                  <a:buNone/>
                </a:pPr>
                <a:endParaRPr lang="fr-CH" dirty="0"/>
              </a:p>
              <a:p>
                <a:endParaRPr lang="fr-CH" dirty="0"/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AE73E66E-9BB8-454F-9872-AAC72EC61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13596408" y="2347950"/>
                <a:ext cx="7139567" cy="8545039"/>
              </a:xfrm>
              <a:blipFill>
                <a:blip r:embed="rId2"/>
                <a:stretch>
                  <a:fillRect t="-335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1455C0FA-1357-4D91-A565-2FA1C39E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Schéma équivalent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3191B8-8F3B-4863-A362-759F1B06985E}"/>
              </a:ext>
            </a:extLst>
          </p:cNvPr>
          <p:cNvSpPr txBox="1"/>
          <p:nvPr/>
        </p:nvSpPr>
        <p:spPr>
          <a:xfrm>
            <a:off x="11264829" y="878613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CH" sz="1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2C81CE6-E930-46E5-2033-E7B2805652D6}"/>
              </a:ext>
            </a:extLst>
          </p:cNvPr>
          <p:cNvGrpSpPr/>
          <p:nvPr/>
        </p:nvGrpSpPr>
        <p:grpSpPr>
          <a:xfrm>
            <a:off x="1682115" y="2975256"/>
            <a:ext cx="4507115" cy="3608055"/>
            <a:chOff x="5976255" y="2988129"/>
            <a:chExt cx="6221193" cy="49802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2584AF-5674-44D9-5490-FA6DE9964047}"/>
                </a:ext>
              </a:extLst>
            </p:cNvPr>
            <p:cNvSpPr/>
            <p:nvPr/>
          </p:nvSpPr>
          <p:spPr>
            <a:xfrm>
              <a:off x="7462155" y="6515093"/>
              <a:ext cx="3249381" cy="1453249"/>
            </a:xfrm>
            <a:prstGeom prst="rect">
              <a:avLst/>
            </a:prstGeom>
            <a:solidFill>
              <a:srgbClr val="87D4F7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80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30FCEB2-2905-4590-5F19-C30BA4C52FAB}"/>
                </a:ext>
              </a:extLst>
            </p:cNvPr>
            <p:cNvGrpSpPr/>
            <p:nvPr/>
          </p:nvGrpSpPr>
          <p:grpSpPr>
            <a:xfrm flipH="1">
              <a:off x="9650190" y="2988129"/>
              <a:ext cx="2547258" cy="4980214"/>
              <a:chOff x="6025242" y="2988129"/>
              <a:chExt cx="2547258" cy="4980214"/>
            </a:xfrm>
          </p:grpSpPr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3F3DCEBE-90F8-0982-FDB1-3419F9EAA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242" y="2988129"/>
                <a:ext cx="2547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F404B28-7A0E-2DC8-1902-D9FEC657A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242" y="2988129"/>
                <a:ext cx="0" cy="49802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8B3F2725-608B-B757-4A26-AAE3CE410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242" y="7968343"/>
                <a:ext cx="14859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65141A28-F2E3-3F78-0CD3-755DC64FE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1143" y="4408714"/>
                <a:ext cx="0" cy="3559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AA38F2C9-7896-5DAB-9B80-1B8BA90FBF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1143" y="4408714"/>
                <a:ext cx="10613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73F8E0FF-75B1-0D95-8460-D12CF7EF8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2500" y="2988129"/>
                <a:ext cx="0" cy="14205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FC85CACA-8210-2D6A-A435-2F6B26341E7C}"/>
                </a:ext>
              </a:extLst>
            </p:cNvPr>
            <p:cNvGrpSpPr/>
            <p:nvPr/>
          </p:nvGrpSpPr>
          <p:grpSpPr>
            <a:xfrm>
              <a:off x="5976255" y="2988129"/>
              <a:ext cx="2547258" cy="4980214"/>
              <a:chOff x="6025242" y="2988129"/>
              <a:chExt cx="2547258" cy="4980214"/>
            </a:xfrm>
          </p:grpSpPr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8F0B50B-09B1-EEEF-855F-63174614B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242" y="2988129"/>
                <a:ext cx="25472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A7ADB3D4-7986-CB54-E769-E1C8C4583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242" y="2988129"/>
                <a:ext cx="0" cy="49802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5518A291-91D4-09EB-9052-5C9D1EAB5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5242" y="7968343"/>
                <a:ext cx="14859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E06723C-2706-50EE-65A5-573F53BCF6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1143" y="4408714"/>
                <a:ext cx="0" cy="35596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3E96B369-964C-813E-43AD-66A5F773E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1143" y="4408714"/>
                <a:ext cx="10613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A44756DB-48BB-D278-9675-E95408ACA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2500" y="2988129"/>
                <a:ext cx="0" cy="14205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67A6723-B40D-DE52-A279-BC67937FCD3F}"/>
                </a:ext>
              </a:extLst>
            </p:cNvPr>
            <p:cNvCxnSpPr/>
            <p:nvPr/>
          </p:nvCxnSpPr>
          <p:spPr>
            <a:xfrm>
              <a:off x="7462156" y="6515094"/>
              <a:ext cx="32493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A919B6D-E3C8-B41E-A659-34A6689FE109}"/>
                </a:ext>
              </a:extLst>
            </p:cNvPr>
            <p:cNvCxnSpPr/>
            <p:nvPr/>
          </p:nvCxnSpPr>
          <p:spPr>
            <a:xfrm>
              <a:off x="7462156" y="7968343"/>
              <a:ext cx="32493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AC44566-3F67-3AFA-0FB5-035B9C13EF7B}"/>
                </a:ext>
              </a:extLst>
            </p:cNvPr>
            <p:cNvCxnSpPr/>
            <p:nvPr/>
          </p:nvCxnSpPr>
          <p:spPr>
            <a:xfrm>
              <a:off x="8082643" y="7257715"/>
              <a:ext cx="195942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3A2C278-D83A-434F-53BA-452D9011897C}"/>
              </a:ext>
            </a:extLst>
          </p:cNvPr>
          <p:cNvCxnSpPr>
            <a:cxnSpLocks/>
          </p:cNvCxnSpPr>
          <p:nvPr/>
        </p:nvCxnSpPr>
        <p:spPr>
          <a:xfrm flipH="1">
            <a:off x="2758617" y="6583309"/>
            <a:ext cx="2" cy="589534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8799B13-C64E-A3A7-0B31-6A94220B351D}"/>
              </a:ext>
            </a:extLst>
          </p:cNvPr>
          <p:cNvCxnSpPr>
            <a:cxnSpLocks/>
          </p:cNvCxnSpPr>
          <p:nvPr/>
        </p:nvCxnSpPr>
        <p:spPr>
          <a:xfrm>
            <a:off x="5115005" y="6588750"/>
            <a:ext cx="0" cy="584096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FE5BBE3-66A8-E57F-5B9A-9E9F7EF45C13}"/>
              </a:ext>
            </a:extLst>
          </p:cNvPr>
          <p:cNvCxnSpPr/>
          <p:nvPr/>
        </p:nvCxnSpPr>
        <p:spPr>
          <a:xfrm>
            <a:off x="2758618" y="6884382"/>
            <a:ext cx="235410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FCE0345-DE41-E88C-D431-08FC08F9D26A}"/>
                  </a:ext>
                </a:extLst>
              </p:cNvPr>
              <p:cNvSpPr txBox="1"/>
              <p:nvPr/>
            </p:nvSpPr>
            <p:spPr>
              <a:xfrm>
                <a:off x="3478230" y="6935122"/>
                <a:ext cx="7537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4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fr-CH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CH" sz="4000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FCE0345-DE41-E88C-D431-08FC08F9D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30" y="6935122"/>
                <a:ext cx="75373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>
            <a:extLst>
              <a:ext uri="{FF2B5EF4-FFF2-40B4-BE49-F238E27FC236}">
                <a16:creationId xmlns:a16="http://schemas.microsoft.com/office/drawing/2014/main" id="{1E7A5966-0AD4-D55B-5653-49C8B384E6D0}"/>
              </a:ext>
            </a:extLst>
          </p:cNvPr>
          <p:cNvGrpSpPr/>
          <p:nvPr/>
        </p:nvGrpSpPr>
        <p:grpSpPr>
          <a:xfrm>
            <a:off x="7011729" y="2634273"/>
            <a:ext cx="4687959" cy="5087330"/>
            <a:chOff x="6382917" y="4744522"/>
            <a:chExt cx="1278189" cy="1287774"/>
          </a:xfrm>
        </p:grpSpPr>
        <p:sp>
          <p:nvSpPr>
            <p:cNvPr id="30" name="Rectangle 9">
              <a:extLst>
                <a:ext uri="{FF2B5EF4-FFF2-40B4-BE49-F238E27FC236}">
                  <a16:creationId xmlns:a16="http://schemas.microsoft.com/office/drawing/2014/main" id="{FD86DB0F-7075-09E0-AC36-169126A2F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917" y="4797426"/>
              <a:ext cx="1278189" cy="9610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6379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2E0D0986-B66E-640B-C602-F176E1F105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656257" y="5523147"/>
              <a:ext cx="155547" cy="4650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6379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296CDE01-CAFF-727C-9813-BD540CED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067" y="5598335"/>
              <a:ext cx="287337" cy="2873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6379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F39F11DF-296A-35C4-435C-AB1128505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31164" y="5921548"/>
              <a:ext cx="392697" cy="42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 sz="6379"/>
            </a:p>
          </p:txBody>
        </p:sp>
        <p:sp>
          <p:nvSpPr>
            <p:cNvPr id="36" name="Text Box 17">
              <a:extLst>
                <a:ext uri="{FF2B5EF4-FFF2-40B4-BE49-F238E27FC236}">
                  <a16:creationId xmlns:a16="http://schemas.microsoft.com/office/drawing/2014/main" id="{36BD0D6D-B77E-2795-E40C-444F59D6D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0498" y="5853106"/>
              <a:ext cx="504825" cy="17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H" altLang="fr-FR" sz="4000" dirty="0">
                  <a:latin typeface="Symbol" panose="05050102010706020507" pitchFamily="18" charset="2"/>
                </a:rPr>
                <a:t>L</a:t>
              </a:r>
              <a:r>
                <a:rPr lang="fr-CH" altLang="fr-FR" sz="4000" i="1" baseline="-25000" dirty="0"/>
                <a:t>i</a:t>
              </a:r>
              <a:endParaRPr lang="fr-FR" altLang="fr-FR" sz="4000" i="1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9" name="Rectangle 20">
              <a:extLst>
                <a:ext uri="{FF2B5EF4-FFF2-40B4-BE49-F238E27FC236}">
                  <a16:creationId xmlns:a16="http://schemas.microsoft.com/office/drawing/2014/main" id="{8F9E7E0C-AE35-37BB-19DB-B7570C1FC3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44049" y="4594816"/>
              <a:ext cx="132387" cy="431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 sz="6379">
                <a:solidFill>
                  <a:schemeClr val="tx2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1" name="Text Box 22">
              <a:extLst>
                <a:ext uri="{FF2B5EF4-FFF2-40B4-BE49-F238E27FC236}">
                  <a16:creationId xmlns:a16="http://schemas.microsoft.com/office/drawing/2014/main" id="{B69DCE12-1B0F-5CEE-22AD-A742197BD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8730" y="4996976"/>
              <a:ext cx="504825" cy="179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H" altLang="fr-FR" sz="4000" dirty="0" err="1">
                  <a:latin typeface="Symbol" panose="05050102010706020507" pitchFamily="18" charset="2"/>
                </a:rPr>
                <a:t>L</a:t>
              </a:r>
              <a:r>
                <a:rPr lang="fr-CH" altLang="fr-FR" sz="4000" baseline="-25000" dirty="0" err="1">
                  <a:latin typeface="Symbol" panose="05050102010706020507" pitchFamily="18" charset="2"/>
                </a:rPr>
                <a:t>d</a:t>
              </a:r>
              <a:endParaRPr lang="fr-FR" altLang="fr-FR" sz="4000" baseline="-25000" dirty="0"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BC828D65-AF55-C266-BB8E-5EF980859C23}"/>
                  </a:ext>
                </a:extLst>
              </p:cNvPr>
              <p:cNvSpPr txBox="1"/>
              <p:nvPr/>
            </p:nvSpPr>
            <p:spPr>
              <a:xfrm>
                <a:off x="9937212" y="7253669"/>
                <a:ext cx="149162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H" sz="4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fr-CH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CH" sz="4000" dirty="0"/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BC828D65-AF55-C266-BB8E-5EF980859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212" y="7253669"/>
                <a:ext cx="149162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716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FULLVERSION" val="1.3.4.13"/>
  <p:tag name="TPOS" val="2"/>
  <p:tag name="TPLASTSAVEVERSION" val="6.2 PC"/>
  <p:tag name="TPLASTSAVEPRODUCT" val="EchoPoll for PowerPoint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215</Words>
  <Application>Microsoft Office PowerPoint</Application>
  <PresentationFormat>Personnalisé</PresentationFormat>
  <Paragraphs>78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2" baseType="lpstr">
      <vt:lpstr>Arial</vt:lpstr>
      <vt:lpstr>Arial Narrow</vt:lpstr>
      <vt:lpstr>Calibri</vt:lpstr>
      <vt:lpstr>Cambria Math</vt:lpstr>
      <vt:lpstr>HelveticaNeueLT Pro 55 Roman</vt:lpstr>
      <vt:lpstr>Impact</vt:lpstr>
      <vt:lpstr>Lucida Grande</vt:lpstr>
      <vt:lpstr>Symbol</vt:lpstr>
      <vt:lpstr>Times New Roman</vt:lpstr>
      <vt:lpstr>Verdana</vt:lpstr>
      <vt:lpstr>Thème Office</vt:lpstr>
      <vt:lpstr>Acrobat Document</vt:lpstr>
      <vt:lpstr>Equation</vt:lpstr>
      <vt:lpstr>Aimants: résumé</vt:lpstr>
      <vt:lpstr>Résumé</vt:lpstr>
      <vt:lpstr>Résumé</vt:lpstr>
      <vt:lpstr>Résumé</vt:lpstr>
      <vt:lpstr>Résumé</vt:lpstr>
      <vt:lpstr>Résumé</vt:lpstr>
      <vt:lpstr>Résumé</vt:lpstr>
      <vt:lpstr>Courants équivalents</vt:lpstr>
      <vt:lpstr>Schéma équivalent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lesson</dc:title>
  <dc:creator>Utilisateur de Microsoft Office</dc:creator>
  <cp:keywords>MOOCs, Media Training</cp:keywords>
  <cp:lastModifiedBy>Christian Koechli</cp:lastModifiedBy>
  <cp:revision>167</cp:revision>
  <cp:lastPrinted>2013-05-01T08:52:56Z</cp:lastPrinted>
  <dcterms:created xsi:type="dcterms:W3CDTF">2017-02-22T13:41:17Z</dcterms:created>
  <dcterms:modified xsi:type="dcterms:W3CDTF">2024-11-06T08:50:47Z</dcterms:modified>
</cp:coreProperties>
</file>