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direct.com/science/article/pii/S0048969717337294?via%3Dihub#bb0045" TargetMode="External"/><Relationship Id="rId3" Type="http://schemas.openxmlformats.org/officeDocument/2006/relationships/hyperlink" Target="https://www.sciencedirect.com/science/article/pii/S0048969717337294?via%3Dihub#bb0335" TargetMode="External"/><Relationship Id="rId4" Type="http://schemas.openxmlformats.org/officeDocument/2006/relationships/hyperlink" Target="https://www.sciencedirect.com/science/article/pii/S0048969717337294?via%3Dihub#bb0295" TargetMode="External"/><Relationship Id="rId5" Type="http://schemas.openxmlformats.org/officeDocument/2006/relationships/hyperlink" Target="https://www.sciencedirect.com/science/article/pii/S0048969717337294?via%3Dihub#bb0025" TargetMode="External"/><Relationship Id="rId6" Type="http://schemas.openxmlformats.org/officeDocument/2006/relationships/hyperlink" Target="https://www.sciencedirect.com/science/article/pii/S0048969717337294?via%3Dihub#bb0090"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ink.springer.com/article/10.1007/s10021-017-0155-7#Fig1"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19ae7d6c46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19ae7d6c46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rgbClr val="595959"/>
                </a:solidFill>
              </a:rPr>
              <a:t>High terrestrial DOC input is dominated by high-discharge events it may exceed microbial uptake degradation ability. It is then shunted down to be processed in larger part of the network. However, this depends on DOM composition (how much it is usable by biota).</a:t>
            </a:r>
            <a:endParaRPr>
              <a:solidFill>
                <a:srgbClr val="595959"/>
              </a:solidFill>
            </a:endParaRPr>
          </a:p>
          <a:p>
            <a:pPr indent="0" lvl="0" marL="0" rtl="0" algn="l">
              <a:spcBef>
                <a:spcPts val="0"/>
              </a:spcBef>
              <a:spcAft>
                <a:spcPts val="0"/>
              </a:spcAft>
              <a:buClr>
                <a:schemeClr val="dk1"/>
              </a:buClr>
              <a:buSzPts val="1100"/>
              <a:buFont typeface="Arial"/>
              <a:buNone/>
            </a:pPr>
            <a:r>
              <a:rPr lang="fr">
                <a:solidFill>
                  <a:srgbClr val="595959"/>
                </a:solidFill>
              </a:rPr>
              <a:t>DOC that enters the watershed at lower to moderate discharge events enters the active pipe, where it may be processed and is not exported</a:t>
            </a:r>
            <a:endParaRPr>
              <a:solidFill>
                <a:srgbClr val="595959"/>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19ae7d6c46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19ae7d6c46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600">
              <a:solidFill>
                <a:srgbClr val="595959"/>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19ae7d6c46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319ae7d6c46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Flow regime below hydropower dams and in urban streams are highly altered. Less seasonal than daily rainfall would suggest. Especially with large dams. </a:t>
            </a:r>
            <a:endParaRPr/>
          </a:p>
          <a:p>
            <a:pPr indent="0" lvl="0" marL="0" rtl="0" algn="l">
              <a:spcBef>
                <a:spcPts val="0"/>
              </a:spcBef>
              <a:spcAft>
                <a:spcPts val="0"/>
              </a:spcAft>
              <a:buNone/>
            </a:pPr>
            <a:r>
              <a:rPr lang="fr"/>
              <a:t>Muted river flow peak but hydropeaking at human-scale (hours to weeks)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19ae7d6c46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319ae7d6c46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1150">
                <a:solidFill>
                  <a:srgbClr val="2A2A2A"/>
                </a:solidFill>
                <a:highlight>
                  <a:srgbClr val="FFFFFF"/>
                </a:highlight>
              </a:rPr>
              <a:t>Ecologically important insect groups such as mayflies, stoneflies, and caddisflies cement their eggs along river-edge habitats, making them especially sensitive to dam water management practices such as hydropeaking that affect these edge habitats.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19ae7d6c46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19ae7d6c46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19ae7d6c46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319ae7d6c46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1F1F1F"/>
              </a:solidFill>
              <a:latin typeface="Georgia"/>
              <a:ea typeface="Georgia"/>
              <a:cs typeface="Georgia"/>
              <a:sym typeface="Georgia"/>
            </a:endParaRPr>
          </a:p>
          <a:p>
            <a:pPr indent="0" lvl="0" marL="0" rtl="0" algn="l">
              <a:spcBef>
                <a:spcPts val="0"/>
              </a:spcBef>
              <a:spcAft>
                <a:spcPts val="0"/>
              </a:spcAft>
              <a:buNone/>
            </a:pPr>
            <a:r>
              <a:t/>
            </a:r>
            <a:endParaRPr sz="1200">
              <a:solidFill>
                <a:srgbClr val="1F1F1F"/>
              </a:solidFill>
              <a:latin typeface="Georgia"/>
              <a:ea typeface="Georgia"/>
              <a:cs typeface="Georgia"/>
              <a:sym typeface="Georgia"/>
            </a:endParaRPr>
          </a:p>
          <a:p>
            <a:pPr indent="0" lvl="0" marL="0" rtl="0" algn="l">
              <a:spcBef>
                <a:spcPts val="0"/>
              </a:spcBef>
              <a:spcAft>
                <a:spcPts val="0"/>
              </a:spcAft>
              <a:buClr>
                <a:schemeClr val="dk1"/>
              </a:buClr>
              <a:buSzPts val="1100"/>
              <a:buFont typeface="Arial"/>
              <a:buNone/>
            </a:pPr>
            <a:r>
              <a:rPr lang="fr" sz="1200">
                <a:solidFill>
                  <a:srgbClr val="1F1F1F"/>
                </a:solidFill>
                <a:latin typeface="Georgia"/>
                <a:ea typeface="Georgia"/>
                <a:cs typeface="Georgia"/>
                <a:sym typeface="Georgia"/>
              </a:rPr>
              <a:t>The higher nutritional quality of algae relative to detritus (</a:t>
            </a:r>
            <a:r>
              <a:rPr lang="fr" sz="1200">
                <a:solidFill>
                  <a:schemeClr val="hlink"/>
                </a:solidFill>
                <a:uFill>
                  <a:noFill/>
                </a:uFill>
                <a:latin typeface="Georgia"/>
                <a:ea typeface="Georgia"/>
                <a:cs typeface="Georgia"/>
                <a:sym typeface="Georgia"/>
                <a:hlinkClick r:id="rId2"/>
              </a:rPr>
              <a:t>Bowen, 1987</a:t>
            </a:r>
            <a:r>
              <a:rPr lang="fr" sz="1200">
                <a:solidFill>
                  <a:srgbClr val="1F1F1F"/>
                </a:solidFill>
                <a:latin typeface="Georgia"/>
                <a:ea typeface="Georgia"/>
                <a:cs typeface="Georgia"/>
                <a:sym typeface="Georgia"/>
              </a:rPr>
              <a:t>, </a:t>
            </a:r>
            <a:r>
              <a:rPr lang="fr" sz="1200">
                <a:solidFill>
                  <a:schemeClr val="hlink"/>
                </a:solidFill>
                <a:uFill>
                  <a:noFill/>
                </a:uFill>
                <a:latin typeface="Georgia"/>
                <a:ea typeface="Georgia"/>
                <a:cs typeface="Georgia"/>
                <a:sym typeface="Georgia"/>
                <a:hlinkClick r:id="rId3"/>
              </a:rPr>
              <a:t>Stelzer and Lamberti, 2002</a:t>
            </a:r>
            <a:r>
              <a:rPr lang="fr" sz="1200">
                <a:solidFill>
                  <a:srgbClr val="1F1F1F"/>
                </a:solidFill>
                <a:latin typeface="Georgia"/>
                <a:ea typeface="Georgia"/>
                <a:cs typeface="Georgia"/>
                <a:sym typeface="Georgia"/>
              </a:rPr>
              <a:t>), and the associated increase in algal production downstream of dams, can turn detritus-based into algae-based food webs (</a:t>
            </a:r>
            <a:r>
              <a:rPr lang="fr" sz="1200">
                <a:solidFill>
                  <a:schemeClr val="hlink"/>
                </a:solidFill>
                <a:uFill>
                  <a:noFill/>
                </a:uFill>
                <a:latin typeface="Georgia"/>
                <a:ea typeface="Georgia"/>
                <a:cs typeface="Georgia"/>
                <a:sym typeface="Georgia"/>
                <a:hlinkClick r:id="rId4"/>
              </a:rPr>
              <a:t>Power et al., 2013</a:t>
            </a:r>
            <a:r>
              <a:rPr lang="fr" sz="1200">
                <a:solidFill>
                  <a:srgbClr val="1F1F1F"/>
                </a:solidFill>
                <a:latin typeface="Georgia"/>
                <a:ea typeface="Georgia"/>
                <a:cs typeface="Georgia"/>
                <a:sym typeface="Georgia"/>
              </a:rPr>
              <a:t>). Several studies have shown that dams vastly reduce the frequency of high flows, favouring less dynamic hydromorphological conditions downstream (</a:t>
            </a:r>
            <a:r>
              <a:rPr lang="fr" sz="1200">
                <a:solidFill>
                  <a:schemeClr val="hlink"/>
                </a:solidFill>
                <a:uFill>
                  <a:noFill/>
                </a:uFill>
                <a:latin typeface="Georgia"/>
                <a:ea typeface="Georgia"/>
                <a:cs typeface="Georgia"/>
                <a:sym typeface="Georgia"/>
                <a:hlinkClick r:id="rId5"/>
              </a:rPr>
              <a:t>Batalla et al., 2004</a:t>
            </a:r>
            <a:r>
              <a:rPr lang="fr" sz="1200">
                <a:solidFill>
                  <a:srgbClr val="1F1F1F"/>
                </a:solidFill>
                <a:latin typeface="Georgia"/>
                <a:ea typeface="Georgia"/>
                <a:cs typeface="Georgia"/>
                <a:sym typeface="Georgia"/>
              </a:rPr>
              <a:t>, </a:t>
            </a:r>
            <a:r>
              <a:rPr lang="fr" sz="1200">
                <a:solidFill>
                  <a:schemeClr val="hlink"/>
                </a:solidFill>
                <a:uFill>
                  <a:noFill/>
                </a:uFill>
                <a:latin typeface="Georgia"/>
                <a:ea typeface="Georgia"/>
                <a:cs typeface="Georgia"/>
                <a:sym typeface="Georgia"/>
                <a:hlinkClick r:id="rId6"/>
              </a:rPr>
              <a:t>Döll et al., 2009</a:t>
            </a:r>
            <a:r>
              <a:rPr lang="fr" sz="1200">
                <a:solidFill>
                  <a:srgbClr val="1F1F1F"/>
                </a:solidFill>
                <a:latin typeface="Georgia"/>
                <a:ea typeface="Georgia"/>
                <a:cs typeface="Georgia"/>
                <a:sym typeface="Georgia"/>
              </a:rPr>
              <a:t>). This reduction in the frequency and intensity of floods often results in the terrestrialization of fluvial systems.</a:t>
            </a:r>
            <a:endParaRPr sz="1200">
              <a:solidFill>
                <a:srgbClr val="1F1F1F"/>
              </a:solidFill>
              <a:latin typeface="Georgia"/>
              <a:ea typeface="Georgia"/>
              <a:cs typeface="Georgia"/>
              <a:sym typeface="Georgi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19ae7d6c46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319ae7d6c46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fr"/>
              <a:t>Hydrologic connectivity along river networks is a first, landscape-level filter constraining dispersal of organisms in river networks.</a:t>
            </a:r>
            <a:endParaRPr/>
          </a:p>
          <a:p>
            <a:pPr indent="-298450" lvl="0" marL="457200" rtl="0" algn="l">
              <a:spcBef>
                <a:spcPts val="0"/>
              </a:spcBef>
              <a:spcAft>
                <a:spcPts val="0"/>
              </a:spcAft>
              <a:buSzPts val="1100"/>
              <a:buChar char="●"/>
            </a:pPr>
            <a:r>
              <a:rPr lang="fr"/>
              <a:t>Extreme flow variation (floods and droughts) are a source of disturbance to all organisms (gray box), but particularly to the higher trophic levels given their higher metabolic demands. </a:t>
            </a:r>
            <a:endParaRPr/>
          </a:p>
          <a:p>
            <a:pPr indent="-298450" lvl="0" marL="457200" rtl="0" algn="l">
              <a:spcBef>
                <a:spcPts val="0"/>
              </a:spcBef>
              <a:spcAft>
                <a:spcPts val="0"/>
              </a:spcAft>
              <a:buSzPts val="1100"/>
              <a:buChar char="●"/>
            </a:pPr>
            <a:r>
              <a:rPr lang="fr"/>
              <a:t>In turn, flow variation controls inputs of nutrients and terrestrial leaf litter to the stream, which influences microbial activity and the relative contributions of the detrital (brown) and algal (green) pathways in sustaining aquatic consumers. </a:t>
            </a:r>
            <a:endParaRPr/>
          </a:p>
          <a:p>
            <a:pPr indent="-298450" lvl="0" marL="457200" rtl="0" algn="l">
              <a:spcBef>
                <a:spcPts val="0"/>
              </a:spcBef>
              <a:spcAft>
                <a:spcPts val="0"/>
              </a:spcAft>
              <a:buSzPts val="1100"/>
              <a:buChar char="●"/>
            </a:pPr>
            <a:r>
              <a:rPr lang="fr"/>
              <a:t>Not just quantity but also food quality (e.g., C:N and C:P ratios) influence dietary choices of consumers and thus trophic transfer efficiency. </a:t>
            </a:r>
            <a:endParaRPr/>
          </a:p>
          <a:p>
            <a:pPr indent="-298450" lvl="0" marL="457200" rtl="0" algn="l">
              <a:spcBef>
                <a:spcPts val="0"/>
              </a:spcBef>
              <a:spcAft>
                <a:spcPts val="0"/>
              </a:spcAft>
              <a:buSzPts val="1100"/>
              <a:buChar char="●"/>
            </a:pPr>
            <a:r>
              <a:rPr lang="fr"/>
              <a:t>Finally, alteration of flow regimes may influence all these compartments and may also open niches for new players. If biological invasions occur at the top of the food web, these have the potential to divert energy away from native predators and to alter food-web structure through top-down controls.</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a463253114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a46325311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lang="fr" sz="900">
                <a:solidFill>
                  <a:srgbClr val="595959"/>
                </a:solidFill>
              </a:rPr>
              <a:t>even natural flow features may have inadvertent negative effects if only a part of the community or the ecosystem is considered.</a:t>
            </a:r>
            <a:endParaRPr sz="900">
              <a:solidFill>
                <a:srgbClr val="595959"/>
              </a:solidFill>
            </a:endParaRPr>
          </a:p>
          <a:p>
            <a:pPr indent="0" lvl="0" marL="0" rtl="0" algn="just">
              <a:lnSpc>
                <a:spcPct val="100000"/>
              </a:lnSpc>
              <a:spcBef>
                <a:spcPts val="0"/>
              </a:spcBef>
              <a:spcAft>
                <a:spcPts val="0"/>
              </a:spcAft>
              <a:buNone/>
            </a:pPr>
            <a:r>
              <a:rPr lang="fr" sz="900">
                <a:solidFill>
                  <a:srgbClr val="595959"/>
                </a:solidFill>
              </a:rPr>
              <a:t>flood pulses = one-time rewetting but do not promote establishment of native woody riparian seedlings</a:t>
            </a:r>
            <a:endParaRPr sz="900">
              <a:solidFill>
                <a:srgbClr val="595959"/>
              </a:solidFill>
            </a:endParaRPr>
          </a:p>
          <a:p>
            <a:pPr indent="0" lvl="0" marL="0" rtl="0" algn="just">
              <a:lnSpc>
                <a:spcPct val="100000"/>
              </a:lnSpc>
              <a:spcBef>
                <a:spcPts val="0"/>
              </a:spcBef>
              <a:spcAft>
                <a:spcPts val="0"/>
              </a:spcAft>
              <a:buNone/>
            </a:pPr>
            <a:r>
              <a:rPr lang="fr" sz="900">
                <a:solidFill>
                  <a:srgbClr val="595959"/>
                </a:solidFill>
              </a:rPr>
              <a:t>reducing high storm flows = shift of the spatial distribution of velocities within the channel (channel sinuosity, weirs, etc.) -&gt; reduce local erosion but no improvement in water quality or biodiversity</a:t>
            </a:r>
            <a:endParaRPr sz="900">
              <a:solidFill>
                <a:srgbClr val="595959"/>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319ae7d6c46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319ae7d6c46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Possible positive impacts of dams: improvement of spawning habitat, reduction of water temperature and the abundance of non-native species, stabilisation of flowing conditions.</a:t>
            </a:r>
            <a:endParaRPr/>
          </a:p>
          <a:p>
            <a:pPr indent="0" lvl="0" marL="0" rtl="0" algn="l">
              <a:spcBef>
                <a:spcPts val="0"/>
              </a:spcBef>
              <a:spcAft>
                <a:spcPts val="0"/>
              </a:spcAft>
              <a:buNone/>
            </a:pPr>
            <a:r>
              <a:rPr lang="fr"/>
              <a:t>ideas of other way to restore = cold-water releases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19ae7d6c46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319ae7d6c46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drivers of biota and ecosystem processes temporally + along river networks</a:t>
            </a:r>
            <a:endParaRPr>
              <a:solidFill>
                <a:schemeClr val="dk1"/>
              </a:solidFill>
            </a:endParaRPr>
          </a:p>
          <a:p>
            <a:pPr indent="0" lvl="0" marL="0" rtl="0" algn="l">
              <a:spcBef>
                <a:spcPts val="0"/>
              </a:spcBef>
              <a:spcAft>
                <a:spcPts val="0"/>
              </a:spcAft>
              <a:buNone/>
            </a:pPr>
            <a:r>
              <a:rPr lang="fr"/>
              <a:t>ex: river with no in-stream removal of nutrients with high source of inputs -&gt; restoration will focus on improving water quality</a:t>
            </a:r>
            <a:endParaRPr/>
          </a:p>
          <a:p>
            <a:pPr indent="0" lvl="0" marL="0" rtl="0" algn="l">
              <a:spcBef>
                <a:spcPts val="0"/>
              </a:spcBef>
              <a:spcAft>
                <a:spcPts val="0"/>
              </a:spcAft>
              <a:buNone/>
            </a:pPr>
            <a:r>
              <a:rPr lang="fr"/>
              <a:t>Local communities contribution to river biodiversity = host a disproportionate share of species or unique species) -&gt; keystone habitats, local sites, or system-wide stability</a:t>
            </a:r>
            <a:endParaRPr/>
          </a:p>
          <a:p>
            <a:pPr indent="0" lvl="0" marL="0" rtl="0" algn="l">
              <a:spcBef>
                <a:spcPts val="0"/>
              </a:spcBef>
              <a:spcAft>
                <a:spcPts val="0"/>
              </a:spcAft>
              <a:buNone/>
            </a:pPr>
            <a:r>
              <a:rPr lang="fr"/>
              <a:t>headwaters should be prioritized (poor water quality =&gt; downstream impacts)</a:t>
            </a:r>
            <a:endParaRPr/>
          </a:p>
          <a:p>
            <a:pPr indent="0" lvl="0" marL="0" rtl="0" algn="l">
              <a:spcBef>
                <a:spcPts val="0"/>
              </a:spcBef>
              <a:spcAft>
                <a:spcPts val="0"/>
              </a:spcAft>
              <a:buNone/>
            </a:pPr>
            <a:r>
              <a:rPr lang="fr"/>
              <a:t>Mainly dam cascades</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31866698567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31866698567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review emerging advances in hydroecology, as well as challenges → restoration. </a:t>
            </a:r>
            <a:r>
              <a:rPr lang="fr">
                <a:solidFill>
                  <a:schemeClr val="dk1"/>
                </a:solidFill>
              </a:rPr>
              <a:t>Early stage of this “flow-biota-ecosystem processes” nexus → need more research.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19ae7d6c46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319ae7d6c46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tackle </a:t>
            </a:r>
            <a:r>
              <a:rPr lang="fr"/>
              <a:t>insufficient infiltration, groundwater recharge, limited watershed storage</a:t>
            </a:r>
            <a:endParaRPr/>
          </a:p>
          <a:p>
            <a:pPr indent="0" lvl="0" marL="0" rtl="0" algn="l">
              <a:spcBef>
                <a:spcPts val="0"/>
              </a:spcBef>
              <a:spcAft>
                <a:spcPts val="0"/>
              </a:spcAft>
              <a:buNone/>
            </a:pPr>
            <a:r>
              <a:rPr lang="fr"/>
              <a:t>-&gt; Need to understand how exact design and watershed context influence performance.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19ae7d6c46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319ae7d6c46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(substantial challenge for flow-degraded rivers and streams)</a:t>
            </a:r>
            <a:endParaRPr/>
          </a:p>
          <a:p>
            <a:pPr indent="0" lvl="0" marL="0" rtl="0" algn="l">
              <a:spcBef>
                <a:spcPts val="0"/>
              </a:spcBef>
              <a:spcAft>
                <a:spcPts val="0"/>
              </a:spcAft>
              <a:buNone/>
            </a:pPr>
            <a:r>
              <a:rPr lang="fr"/>
              <a:t>Stormwater management = indicates </a:t>
            </a:r>
            <a:r>
              <a:rPr lang="fr">
                <a:solidFill>
                  <a:schemeClr val="dk1"/>
                </a:solidFill>
              </a:rPr>
              <a:t>where to build, remove, re-operate hydrologic infrastructure</a:t>
            </a:r>
            <a:endParaRPr/>
          </a:p>
          <a:p>
            <a:pPr indent="0" lvl="0" marL="0" rtl="0" algn="l">
              <a:spcBef>
                <a:spcPts val="0"/>
              </a:spcBef>
              <a:spcAft>
                <a:spcPts val="0"/>
              </a:spcAft>
              <a:buNone/>
            </a:pPr>
            <a:r>
              <a:rPr lang="fr"/>
              <a:t>Land use = landscape heterogeneity is really needed (especially with wetlands, lakes, ponds)</a:t>
            </a:r>
            <a:endParaRPr/>
          </a:p>
          <a:p>
            <a:pPr indent="0" lvl="0" marL="0" rtl="0" algn="l">
              <a:spcBef>
                <a:spcPts val="0"/>
              </a:spcBef>
              <a:spcAft>
                <a:spcPts val="0"/>
              </a:spcAft>
              <a:buNone/>
            </a:pPr>
            <a:r>
              <a:rPr lang="fr"/>
              <a:t>Soil properties = precipitation and infiltration influence watershed flow paths</a:t>
            </a:r>
            <a:endParaRPr/>
          </a:p>
          <a:p>
            <a:pPr indent="0" lvl="0" marL="0" rtl="0" algn="l">
              <a:spcBef>
                <a:spcPts val="0"/>
              </a:spcBef>
              <a:spcAft>
                <a:spcPts val="0"/>
              </a:spcAft>
              <a:buNone/>
            </a:pPr>
            <a:r>
              <a:rPr lang="fr"/>
              <a:t>Biodiversity = longitudinal = fishways, passage facilities, trap and transport -&gt; immediate geomorphic effects, lateral = flood-plain processes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19ae7d6c4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319ae7d6c4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a46325311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a46325311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degradation by dam building, diversion or abstraction of water, clearing of land, and climate change. </a:t>
            </a:r>
            <a:r>
              <a:rPr lang="fr"/>
              <a:t>For example, Closure of Glen Canyon Dam: typical example of flow management that had a strong impact on communities. 1963 → regime changed completely. Muted flow seasonally opened niches for non-natives, particularly organisms adapted to stable and resource-limited environments. At the expense of many native fishes adapted to highly variable flow conditions.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3194e181720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3194e181720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solidFill>
                  <a:schemeClr val="dk1"/>
                </a:solidFill>
              </a:rPr>
              <a:t>Consequences? alteration of flow.  Flow regime = key driver of a river’s structure and functioning. characterized by magnitude, frequency, duration, timing. Spatiotemporal variation in flow exert direct and indirect control on the composition, structure, and dynamics of communities at local and regional scales. </a:t>
            </a:r>
            <a:endParaRPr>
              <a:solidFill>
                <a:schemeClr val="dk1"/>
              </a:solidFill>
            </a:endParaRPr>
          </a:p>
          <a:p>
            <a:pPr indent="0" lvl="0" marL="0" rtl="0" algn="l">
              <a:spcBef>
                <a:spcPts val="0"/>
              </a:spcBef>
              <a:spcAft>
                <a:spcPts val="0"/>
              </a:spcAft>
              <a:buNone/>
            </a:pPr>
            <a:r>
              <a:rPr lang="fr">
                <a:solidFill>
                  <a:schemeClr val="dk1"/>
                </a:solidFill>
              </a:rPr>
              <a:t>Flow can be a source of stress: dictate the quality of the habitat in which organisms live (direct), as well as keeping predators/competitors at bay (indirect), controlling energy sources that enters the food web, or by affecting movement of organisms and matter.</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To illustrate, spawning and peak flow big correlations, proving that flow regimes has big influence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3194e18172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3194e18172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flow regime has shaped species adaptations - life history </a:t>
            </a:r>
            <a:r>
              <a:rPr lang="fr"/>
              <a:t>strategies</a:t>
            </a:r>
            <a:r>
              <a:rPr lang="fr"/>
              <a:t>, behaviours, morphologies of both aquatic and riparian organisms. low-flow and high-flow events can temporarily reduce abundance and diversity of invertebrates and fishes. However, long-time </a:t>
            </a:r>
            <a:r>
              <a:rPr lang="fr"/>
              <a:t>patterns also have big consequences → develop ability to persist under physical stress. has been proven that flow characteristics (amplitude…) can be connected to organismal dynamics. Now how do these organisms react? By studying community’s taxonomic characteristics (e.g., species classification) and functional characteristics (e.g., dispersal modes, feeding strategies) → analyze organisms’ traits, that they’ve grown overtime. </a:t>
            </a:r>
            <a:endParaRPr/>
          </a:p>
          <a:p>
            <a:pPr indent="0" lvl="0" marL="0" rtl="0" algn="l">
              <a:spcBef>
                <a:spcPts val="0"/>
              </a:spcBef>
              <a:spcAft>
                <a:spcPts val="0"/>
              </a:spcAft>
              <a:buNone/>
            </a:pPr>
            <a:r>
              <a:rPr lang="fr"/>
              <a:t>For instance, SLIDE</a:t>
            </a:r>
            <a:endParaRPr/>
          </a:p>
          <a:p>
            <a:pPr indent="0" lvl="0" marL="0" rtl="0" algn="l">
              <a:spcBef>
                <a:spcPts val="0"/>
              </a:spcBef>
              <a:spcAft>
                <a:spcPts val="0"/>
              </a:spcAft>
              <a:buNone/>
            </a:pPr>
            <a:r>
              <a:rPr lang="fr">
                <a:solidFill>
                  <a:schemeClr val="dk1"/>
                </a:solidFill>
              </a:rPr>
              <a:t>asynchronous dynamics = when populations or communities respond differently to changes across space and time → maximizing stability because localized adverse events do not simultaneously impact all populations or habitats. Portfolio effect describes how diversity in phenotypic traits (e.g., timing, behaviour, or physiology) spread the risk of adverse conditions. Ex: different spawning time → some groups may avoid floods that could wipe out early life stages. </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end by saying that complex system, without which ecosystem can’t be considered. → Raphael</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a46325311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2a46325311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Rivers produce, transform, and store organic matter (OM) and nutrients. </a:t>
            </a:r>
            <a:endParaRPr/>
          </a:p>
          <a:p>
            <a:pPr indent="0" lvl="0" marL="0" rtl="0" algn="l">
              <a:spcBef>
                <a:spcPts val="0"/>
              </a:spcBef>
              <a:spcAft>
                <a:spcPts val="0"/>
              </a:spcAft>
              <a:buNone/>
            </a:pPr>
            <a:r>
              <a:rPr lang="fr"/>
              <a:t>These fluxes are influenced by stream ecosystem metabolism, which can be described as net ecosystem production, or the difference between gross primary production (GPP) and ecosystem respiration (ER).</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319ae7d6c4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319ae7d6c4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fr" sz="1300">
                <a:solidFill>
                  <a:schemeClr val="dk1"/>
                </a:solidFill>
              </a:rPr>
              <a:t>Flow regime is a major driver of the spatiotemporal variability of rivers ecosystem processes</a:t>
            </a:r>
            <a:endParaRPr sz="1300">
              <a:solidFill>
                <a:srgbClr val="595959"/>
              </a:solidFill>
            </a:endParaRPr>
          </a:p>
          <a:p>
            <a:pPr indent="0" lvl="0" marL="0" rtl="0" algn="l">
              <a:spcBef>
                <a:spcPts val="0"/>
              </a:spcBef>
              <a:spcAft>
                <a:spcPts val="0"/>
              </a:spcAft>
              <a:buClr>
                <a:schemeClr val="dk1"/>
              </a:buClr>
              <a:buSzPts val="1100"/>
              <a:buFont typeface="Arial"/>
              <a:buNone/>
            </a:pPr>
            <a:r>
              <a:rPr lang="fr"/>
              <a:t>Spatial patterns in river ecosystem metabolism for the Deva-Cares catchment in northern Spain</a:t>
            </a:r>
            <a:endParaRPr/>
          </a:p>
          <a:p>
            <a:pPr indent="0" lvl="0" marL="0" rtl="0" algn="l">
              <a:spcBef>
                <a:spcPts val="0"/>
              </a:spcBef>
              <a:spcAft>
                <a:spcPts val="0"/>
              </a:spcAft>
              <a:buClr>
                <a:schemeClr val="dk1"/>
              </a:buClr>
              <a:buSzPts val="1100"/>
              <a:buFont typeface="Arial"/>
              <a:buNone/>
            </a:pPr>
            <a:r>
              <a:rPr lang="fr"/>
              <a:t>P:R &gt; 1 indicates autotrophic processes dominate, so these river sections are accumulating or exporting organic carbon. P:R &lt; 1 indicates dominance by heterotrophic processes in river sections that are receiving organic C input (e.g., from terrestrial sources).</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319ae7d6c46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319ae7d6c46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 sz="1400">
                <a:solidFill>
                  <a:schemeClr val="dk1"/>
                </a:solidFill>
              </a:rPr>
              <a:t>Flow regime is a major driver of the spatiotemporal variability of rivers ecosystem processes</a:t>
            </a:r>
            <a:endParaRPr sz="1400">
              <a:solidFill>
                <a:srgbClr val="595959"/>
              </a:solidFill>
            </a:endParaRPr>
          </a:p>
          <a:p>
            <a:pPr indent="0" lvl="0" marL="0" rtl="0" algn="l">
              <a:spcBef>
                <a:spcPts val="0"/>
              </a:spcBef>
              <a:spcAft>
                <a:spcPts val="0"/>
              </a:spcAft>
              <a:buClr>
                <a:schemeClr val="dk1"/>
              </a:buClr>
              <a:buSzPts val="1100"/>
              <a:buFont typeface="Arial"/>
              <a:buNone/>
            </a:pPr>
            <a:r>
              <a:rPr lang="fr" sz="1400">
                <a:solidFill>
                  <a:srgbClr val="595959"/>
                </a:solidFill>
              </a:rPr>
              <a:t>Increasing autotrophy at high discharge seems counterintuitive because elevated discharge may disturb benthic algae and therefore depress GPP. For instance, others have reported prolonged autotrophy during baseflow in spring or summer, which was punctuated by storms reducing GPP.</a:t>
            </a:r>
            <a:endParaRPr sz="1400">
              <a:solidFill>
                <a:srgbClr val="595959"/>
              </a:solidFill>
            </a:endParaRPr>
          </a:p>
          <a:p>
            <a:pPr indent="0" lvl="0" marL="0" rtl="0" algn="l">
              <a:spcBef>
                <a:spcPts val="0"/>
              </a:spcBef>
              <a:spcAft>
                <a:spcPts val="0"/>
              </a:spcAft>
              <a:buClr>
                <a:schemeClr val="dk1"/>
              </a:buClr>
              <a:buSzPts val="1100"/>
              <a:buFont typeface="Arial"/>
              <a:buNone/>
            </a:pPr>
            <a:r>
              <a:rPr lang="fr" sz="1400">
                <a:solidFill>
                  <a:srgbClr val="595959"/>
                </a:solidFill>
              </a:rPr>
              <a:t>While we observed a decrease in both GPP and ER following large rain events resulting in high stream discharge spates throughout the study period (Figure </a:t>
            </a:r>
            <a:r>
              <a:rPr lang="fr" sz="1400">
                <a:solidFill>
                  <a:srgbClr val="595959"/>
                </a:solidFill>
                <a:uFill>
                  <a:noFill/>
                </a:uFill>
                <a:hlinkClick r:id="rId2">
                  <a:extLst>
                    <a:ext uri="{A12FA001-AC4F-418D-AE19-62706E023703}">
                      <ahyp:hlinkClr val="tx"/>
                    </a:ext>
                  </a:extLst>
                </a:hlinkClick>
              </a:rPr>
              <a:t>1</a:t>
            </a:r>
            <a:r>
              <a:rPr lang="fr" sz="1400">
                <a:solidFill>
                  <a:srgbClr val="595959"/>
                </a:solidFill>
              </a:rPr>
              <a:t>), snowmelt in the YRN differs from storm spates in that it is a </a:t>
            </a:r>
            <a:r>
              <a:rPr b="1" lang="fr" sz="1400">
                <a:solidFill>
                  <a:srgbClr val="595959"/>
                </a:solidFill>
              </a:rPr>
              <a:t>sustained </a:t>
            </a:r>
            <a:r>
              <a:rPr lang="fr" sz="1400">
                <a:solidFill>
                  <a:srgbClr val="595959"/>
                </a:solidFill>
              </a:rPr>
              <a:t>but likely </a:t>
            </a:r>
            <a:r>
              <a:rPr b="1" lang="fr" sz="1400">
                <a:solidFill>
                  <a:srgbClr val="595959"/>
                </a:solidFill>
              </a:rPr>
              <a:t>non-scouring</a:t>
            </a:r>
            <a:r>
              <a:rPr lang="fr" sz="1400">
                <a:solidFill>
                  <a:srgbClr val="595959"/>
                </a:solidFill>
              </a:rPr>
              <a:t>, increase in stream flow.</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19ae7d6c46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19ae7d6c46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 sz="1200">
                <a:solidFill>
                  <a:srgbClr val="595959"/>
                </a:solidFill>
              </a:rPr>
              <a:t>Can be </a:t>
            </a:r>
            <a:r>
              <a:rPr lang="fr" sz="1200">
                <a:solidFill>
                  <a:srgbClr val="595959"/>
                </a:solidFill>
              </a:rPr>
              <a:t>characterized</a:t>
            </a:r>
            <a:r>
              <a:rPr lang="fr" sz="1200">
                <a:solidFill>
                  <a:srgbClr val="595959"/>
                </a:solidFill>
              </a:rPr>
              <a:t> by timing, duration, and frequency and then linked</a:t>
            </a:r>
            <a:endParaRPr sz="1200">
              <a:solidFill>
                <a:srgbClr val="595959"/>
              </a:solidFill>
            </a:endParaRPr>
          </a:p>
          <a:p>
            <a:pPr indent="0" lvl="0" marL="0" rtl="0" algn="l">
              <a:lnSpc>
                <a:spcPct val="115000"/>
              </a:lnSpc>
              <a:spcBef>
                <a:spcPts val="0"/>
              </a:spcBef>
              <a:spcAft>
                <a:spcPts val="0"/>
              </a:spcAft>
              <a:buClr>
                <a:schemeClr val="dk1"/>
              </a:buClr>
              <a:buSzPts val="1100"/>
              <a:buFont typeface="Arial"/>
              <a:buNone/>
            </a:pPr>
            <a:r>
              <a:rPr lang="fr" sz="1200">
                <a:solidFill>
                  <a:srgbClr val="595959"/>
                </a:solidFill>
              </a:rPr>
              <a:t>to stream processes or patterns.</a:t>
            </a:r>
            <a:endParaRPr sz="1200">
              <a:solidFill>
                <a:srgbClr val="595959"/>
              </a:solidFill>
            </a:endParaRPr>
          </a:p>
          <a:p>
            <a:pPr indent="0" lvl="0" marL="0" rtl="0" algn="l">
              <a:lnSpc>
                <a:spcPct val="115000"/>
              </a:lnSpc>
              <a:spcBef>
                <a:spcPts val="0"/>
              </a:spcBef>
              <a:spcAft>
                <a:spcPts val="0"/>
              </a:spcAft>
              <a:buNone/>
            </a:pPr>
            <a:r>
              <a:t/>
            </a:r>
            <a:endParaRPr sz="1800">
              <a:solidFill>
                <a:srgbClr val="595959"/>
              </a:solidFill>
            </a:endParaRPr>
          </a:p>
          <a:p>
            <a:pPr indent="0" lvl="0" marL="0" rtl="0" algn="l">
              <a:spcBef>
                <a:spcPts val="0"/>
              </a:spcBef>
              <a:spcAft>
                <a:spcPts val="0"/>
              </a:spcAft>
              <a:buNone/>
            </a:pPr>
            <a:r>
              <a:t/>
            </a:r>
            <a:endParaRPr sz="1600">
              <a:solidFill>
                <a:srgbClr val="595959"/>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25.png"/><Relationship Id="rId5"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4.jpg"/><Relationship Id="rId4" Type="http://schemas.openxmlformats.org/officeDocument/2006/relationships/image" Target="../media/image17.jpg"/><Relationship Id="rId5" Type="http://schemas.openxmlformats.org/officeDocument/2006/relationships/image" Target="../media/image22.jpg"/><Relationship Id="rId6"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9.jpg"/><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973950"/>
            <a:ext cx="8520600" cy="963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fr" sz="2280">
                <a:latin typeface="Georgia"/>
                <a:ea typeface="Georgia"/>
                <a:cs typeface="Georgia"/>
                <a:sym typeface="Georgia"/>
              </a:rPr>
              <a:t>Linkages between flow regime, biota, and </a:t>
            </a:r>
            <a:r>
              <a:rPr lang="fr" sz="2280">
                <a:latin typeface="Georgia"/>
                <a:ea typeface="Georgia"/>
                <a:cs typeface="Georgia"/>
                <a:sym typeface="Georgia"/>
              </a:rPr>
              <a:t>ecosystem</a:t>
            </a:r>
            <a:r>
              <a:rPr lang="fr" sz="2280">
                <a:latin typeface="Georgia"/>
                <a:ea typeface="Georgia"/>
                <a:cs typeface="Georgia"/>
                <a:sym typeface="Georgia"/>
              </a:rPr>
              <a:t> processes: </a:t>
            </a:r>
            <a:endParaRPr sz="2280">
              <a:latin typeface="Georgia"/>
              <a:ea typeface="Georgia"/>
              <a:cs typeface="Georgia"/>
              <a:sym typeface="Georgia"/>
            </a:endParaRPr>
          </a:p>
          <a:p>
            <a:pPr indent="0" lvl="0" marL="0" rtl="0" algn="ctr">
              <a:spcBef>
                <a:spcPts val="0"/>
              </a:spcBef>
              <a:spcAft>
                <a:spcPts val="0"/>
              </a:spcAft>
              <a:buSzPts val="990"/>
              <a:buNone/>
            </a:pPr>
            <a:r>
              <a:rPr lang="fr" sz="2280">
                <a:latin typeface="Georgia"/>
                <a:ea typeface="Georgia"/>
                <a:cs typeface="Georgia"/>
                <a:sym typeface="Georgia"/>
              </a:rPr>
              <a:t>Implications for river restoration</a:t>
            </a:r>
            <a:endParaRPr sz="2280">
              <a:latin typeface="Georgia"/>
              <a:ea typeface="Georgia"/>
              <a:cs typeface="Georgia"/>
              <a:sym typeface="Georgia"/>
            </a:endParaRPr>
          </a:p>
        </p:txBody>
      </p:sp>
      <p:sp>
        <p:nvSpPr>
          <p:cNvPr id="55" name="Google Shape;55;p13"/>
          <p:cNvSpPr txBox="1"/>
          <p:nvPr>
            <p:ph idx="1" type="subTitle"/>
          </p:nvPr>
        </p:nvSpPr>
        <p:spPr>
          <a:xfrm>
            <a:off x="311700" y="193725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fr" sz="1600"/>
              <a:t>by Margaret Palmer and Albert Ruhi</a:t>
            </a:r>
            <a:endParaRPr sz="1600"/>
          </a:p>
        </p:txBody>
      </p:sp>
      <p:pic>
        <p:nvPicPr>
          <p:cNvPr id="56" name="Google Shape;56;p13"/>
          <p:cNvPicPr preferRelativeResize="0"/>
          <p:nvPr/>
        </p:nvPicPr>
        <p:blipFill>
          <a:blip r:embed="rId3">
            <a:alphaModFix/>
          </a:blip>
          <a:stretch>
            <a:fillRect/>
          </a:stretch>
        </p:blipFill>
        <p:spPr>
          <a:xfrm>
            <a:off x="2484286" y="2382075"/>
            <a:ext cx="4175423" cy="2761425"/>
          </a:xfrm>
          <a:prstGeom prst="rect">
            <a:avLst/>
          </a:prstGeom>
          <a:noFill/>
          <a:ln>
            <a:noFill/>
          </a:ln>
          <a:effectLst>
            <a:outerShdw blurRad="57150" rotWithShape="0" algn="bl" dist="19050">
              <a:srgbClr val="000000">
                <a:alpha val="0"/>
              </a:srgbClr>
            </a:outerShdw>
            <a:reflection blurRad="0" dir="5400000" dist="38100" endA="0" endPos="30000" fadeDir="5400012" kx="0" rotWithShape="0" algn="bl" stPos="0" sy="-100000" ky="0"/>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lang="fr" sz="2520"/>
              <a:t>Hydrologic</a:t>
            </a:r>
            <a:r>
              <a:rPr lang="fr" sz="1800">
                <a:solidFill>
                  <a:schemeClr val="dk2"/>
                </a:solidFill>
              </a:rPr>
              <a:t> </a:t>
            </a:r>
            <a:r>
              <a:rPr lang="fr" sz="2520"/>
              <a:t>connectivity and solute dynamics</a:t>
            </a:r>
            <a:endParaRPr sz="2520"/>
          </a:p>
        </p:txBody>
      </p:sp>
      <p:sp>
        <p:nvSpPr>
          <p:cNvPr id="147" name="Google Shape;147;p22"/>
          <p:cNvSpPr txBox="1"/>
          <p:nvPr/>
        </p:nvSpPr>
        <p:spPr>
          <a:xfrm>
            <a:off x="311700" y="3113200"/>
            <a:ext cx="7198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a:p>
        </p:txBody>
      </p:sp>
      <p:sp>
        <p:nvSpPr>
          <p:cNvPr id="148" name="Google Shape;148;p22"/>
          <p:cNvSpPr txBox="1"/>
          <p:nvPr/>
        </p:nvSpPr>
        <p:spPr>
          <a:xfrm>
            <a:off x="250175" y="1017725"/>
            <a:ext cx="5008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149" name="Google Shape;149;p22"/>
          <p:cNvSpPr txBox="1"/>
          <p:nvPr/>
        </p:nvSpPr>
        <p:spPr>
          <a:xfrm>
            <a:off x="311700" y="1017725"/>
            <a:ext cx="65238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300">
                <a:solidFill>
                  <a:schemeClr val="dk1"/>
                </a:solidFill>
              </a:rPr>
              <a:t>It influences the nature and the quantity of OM and nutrients entering streams and rivers waters. </a:t>
            </a:r>
            <a:endParaRPr sz="1300">
              <a:solidFill>
                <a:schemeClr val="dk1"/>
              </a:solidFill>
            </a:endParaRPr>
          </a:p>
          <a:p>
            <a:pPr indent="0" lvl="0" marL="0" rtl="0" algn="l">
              <a:spcBef>
                <a:spcPts val="0"/>
              </a:spcBef>
              <a:spcAft>
                <a:spcPts val="0"/>
              </a:spcAft>
              <a:buNone/>
            </a:pPr>
            <a:r>
              <a:rPr lang="fr" sz="1300">
                <a:solidFill>
                  <a:schemeClr val="dk1"/>
                </a:solidFill>
              </a:rPr>
              <a:t>A high connectivity with watershed =&gt; High inputs of </a:t>
            </a:r>
            <a:r>
              <a:rPr lang="fr" sz="1300">
                <a:solidFill>
                  <a:schemeClr val="dk1"/>
                </a:solidFill>
              </a:rPr>
              <a:t>solutes</a:t>
            </a:r>
            <a:r>
              <a:rPr lang="fr" sz="1300">
                <a:solidFill>
                  <a:schemeClr val="dk1"/>
                </a:solidFill>
              </a:rPr>
              <a:t> </a:t>
            </a:r>
            <a:endParaRPr sz="1300">
              <a:solidFill>
                <a:schemeClr val="dk1"/>
              </a:solidFill>
            </a:endParaRPr>
          </a:p>
        </p:txBody>
      </p:sp>
      <p:pic>
        <p:nvPicPr>
          <p:cNvPr id="150" name="Google Shape;150;p22"/>
          <p:cNvPicPr preferRelativeResize="0"/>
          <p:nvPr/>
        </p:nvPicPr>
        <p:blipFill>
          <a:blip r:embed="rId3">
            <a:alphaModFix/>
          </a:blip>
          <a:stretch>
            <a:fillRect/>
          </a:stretch>
        </p:blipFill>
        <p:spPr>
          <a:xfrm>
            <a:off x="4325899" y="2336399"/>
            <a:ext cx="4383624" cy="2230476"/>
          </a:xfrm>
          <a:prstGeom prst="rect">
            <a:avLst/>
          </a:prstGeom>
          <a:noFill/>
          <a:ln>
            <a:noFill/>
          </a:ln>
        </p:spPr>
      </p:pic>
      <p:pic>
        <p:nvPicPr>
          <p:cNvPr id="151" name="Google Shape;151;p22"/>
          <p:cNvPicPr preferRelativeResize="0"/>
          <p:nvPr/>
        </p:nvPicPr>
        <p:blipFill>
          <a:blip r:embed="rId4">
            <a:alphaModFix/>
          </a:blip>
          <a:stretch>
            <a:fillRect/>
          </a:stretch>
        </p:blipFill>
        <p:spPr>
          <a:xfrm>
            <a:off x="135925" y="2755925"/>
            <a:ext cx="3603349" cy="1876750"/>
          </a:xfrm>
          <a:prstGeom prst="rect">
            <a:avLst/>
          </a:prstGeom>
          <a:noFill/>
          <a:ln>
            <a:noFill/>
          </a:ln>
        </p:spPr>
      </p:pic>
      <p:sp>
        <p:nvSpPr>
          <p:cNvPr id="152" name="Google Shape;152;p22"/>
          <p:cNvSpPr txBox="1"/>
          <p:nvPr/>
        </p:nvSpPr>
        <p:spPr>
          <a:xfrm>
            <a:off x="4325900" y="4566875"/>
            <a:ext cx="43836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100">
                <a:solidFill>
                  <a:srgbClr val="282828"/>
                </a:solidFill>
                <a:highlight>
                  <a:srgbClr val="FFFFFF"/>
                </a:highlight>
              </a:rPr>
              <a:t>Schematic representation of the nitrogen cycle in riparian corridors. Gilles Pinay et all.</a:t>
            </a:r>
            <a:endParaRPr sz="1300"/>
          </a:p>
        </p:txBody>
      </p:sp>
      <p:sp>
        <p:nvSpPr>
          <p:cNvPr id="153" name="Google Shape;153;p22"/>
          <p:cNvSpPr txBox="1"/>
          <p:nvPr/>
        </p:nvSpPr>
        <p:spPr>
          <a:xfrm>
            <a:off x="135925" y="4675375"/>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200"/>
              <a:t>Peter A. R Aymond and all.</a:t>
            </a:r>
            <a:endParaRPr sz="1200"/>
          </a:p>
        </p:txBody>
      </p:sp>
      <p:pic>
        <p:nvPicPr>
          <p:cNvPr id="154" name="Google Shape;154;p22"/>
          <p:cNvPicPr preferRelativeResize="0"/>
          <p:nvPr/>
        </p:nvPicPr>
        <p:blipFill rotWithShape="1">
          <a:blip r:embed="rId5">
            <a:alphaModFix/>
          </a:blip>
          <a:srcRect b="0" l="5793" r="0" t="0"/>
          <a:stretch/>
        </p:blipFill>
        <p:spPr>
          <a:xfrm>
            <a:off x="6952350" y="20200"/>
            <a:ext cx="2191651" cy="1422376"/>
          </a:xfrm>
          <a:prstGeom prst="rect">
            <a:avLst/>
          </a:prstGeom>
          <a:noFill/>
          <a:ln>
            <a:noFill/>
          </a:ln>
        </p:spPr>
      </p:pic>
      <p:sp>
        <p:nvSpPr>
          <p:cNvPr id="155" name="Google Shape;155;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
        <p:nvSpPr>
          <p:cNvPr id="156" name="Google Shape;156;p22"/>
          <p:cNvSpPr txBox="1"/>
          <p:nvPr/>
        </p:nvSpPr>
        <p:spPr>
          <a:xfrm>
            <a:off x="517400" y="2304825"/>
            <a:ext cx="6773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2"/>
                </a:solidFill>
              </a:rPr>
              <a:t>The way OM is degrade</a:t>
            </a:r>
            <a:endParaRPr sz="1800">
              <a:solidFill>
                <a:schemeClr val="dk2"/>
              </a:solidFill>
            </a:endParaRPr>
          </a:p>
        </p:txBody>
      </p:sp>
      <p:sp>
        <p:nvSpPr>
          <p:cNvPr id="157" name="Google Shape;157;p22"/>
          <p:cNvSpPr txBox="1"/>
          <p:nvPr/>
        </p:nvSpPr>
        <p:spPr>
          <a:xfrm>
            <a:off x="311700" y="1837650"/>
            <a:ext cx="7405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100">
                <a:solidFill>
                  <a:schemeClr val="dk1"/>
                </a:solidFill>
              </a:rPr>
              <a:t>E</a:t>
            </a:r>
            <a:r>
              <a:rPr lang="fr" sz="1100">
                <a:solidFill>
                  <a:schemeClr val="dk1"/>
                </a:solidFill>
              </a:rPr>
              <a:t>nergetic and water quality importance of network connectivity to soils and diverse landscape elements (such as wetlands and ponds) is becoming a major area of research</a:t>
            </a:r>
            <a:endParaRPr>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990"/>
              <a:buNone/>
            </a:pPr>
            <a:r>
              <a:rPr lang="fr" sz="2520"/>
              <a:t>Hydrologic</a:t>
            </a:r>
            <a:r>
              <a:rPr lang="fr" sz="1800">
                <a:solidFill>
                  <a:schemeClr val="dk2"/>
                </a:solidFill>
              </a:rPr>
              <a:t> </a:t>
            </a:r>
            <a:r>
              <a:rPr lang="fr" sz="2520"/>
              <a:t>influence on decomposition via consumers</a:t>
            </a:r>
            <a:endParaRPr sz="2520"/>
          </a:p>
        </p:txBody>
      </p:sp>
      <p:sp>
        <p:nvSpPr>
          <p:cNvPr id="163" name="Google Shape;163;p23"/>
          <p:cNvSpPr txBox="1"/>
          <p:nvPr/>
        </p:nvSpPr>
        <p:spPr>
          <a:xfrm>
            <a:off x="422400" y="2027250"/>
            <a:ext cx="2493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dk2"/>
              </a:solidFill>
            </a:endParaRPr>
          </a:p>
        </p:txBody>
      </p:sp>
      <p:sp>
        <p:nvSpPr>
          <p:cNvPr id="164" name="Google Shape;164;p23"/>
          <p:cNvSpPr txBox="1"/>
          <p:nvPr/>
        </p:nvSpPr>
        <p:spPr>
          <a:xfrm>
            <a:off x="422400" y="1846525"/>
            <a:ext cx="4231500" cy="281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300">
                <a:solidFill>
                  <a:schemeClr val="dk1"/>
                </a:solidFill>
              </a:rPr>
              <a:t>Detritus (decaying DOM) supports most of the </a:t>
            </a:r>
            <a:r>
              <a:rPr lang="fr" sz="1300">
                <a:solidFill>
                  <a:schemeClr val="dk1"/>
                </a:solidFill>
              </a:rPr>
              <a:t>consumers. It is the basis of the aquatic food web.</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None/>
            </a:pPr>
            <a:r>
              <a:rPr lang="fr" sz="1300">
                <a:solidFill>
                  <a:schemeClr val="dk1"/>
                </a:solidFill>
              </a:rPr>
              <a:t>Water cover substantial for decomposition.</a:t>
            </a:r>
            <a:r>
              <a:rPr lang="fr" sz="1800">
                <a:solidFill>
                  <a:schemeClr val="dk2"/>
                </a:solidFill>
              </a:rPr>
              <a:t>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fr" sz="1300">
                <a:solidFill>
                  <a:schemeClr val="dk1"/>
                </a:solidFill>
              </a:rPr>
              <a:t>In perennial streams, microbial processes best explained by daily variability in discharge.</a:t>
            </a:r>
            <a:endParaRPr sz="1300">
              <a:solidFill>
                <a:schemeClr val="dk1"/>
              </a:solidFill>
            </a:endParaRPr>
          </a:p>
          <a:p>
            <a:pPr indent="0" lvl="0" marL="0" rtl="0" algn="l">
              <a:spcBef>
                <a:spcPts val="0"/>
              </a:spcBef>
              <a:spcAft>
                <a:spcPts val="0"/>
              </a:spcAft>
              <a:buNone/>
            </a:pPr>
            <a:r>
              <a:rPr lang="fr" sz="1300">
                <a:solidFill>
                  <a:schemeClr val="dk1"/>
                </a:solidFill>
              </a:rPr>
              <a:t>Intermittent flow can impede microbial and consumer colonization of POM with consequences on the associated food-web</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2"/>
              </a:solidFill>
            </a:endParaRPr>
          </a:p>
          <a:p>
            <a:pPr indent="0" lvl="0" marL="0" rtl="0" algn="l">
              <a:spcBef>
                <a:spcPts val="0"/>
              </a:spcBef>
              <a:spcAft>
                <a:spcPts val="0"/>
              </a:spcAft>
              <a:buNone/>
            </a:pPr>
            <a:r>
              <a:t/>
            </a:r>
            <a:endParaRPr sz="1300">
              <a:solidFill>
                <a:schemeClr val="dk1"/>
              </a:solidFill>
            </a:endParaRPr>
          </a:p>
        </p:txBody>
      </p:sp>
      <p:sp>
        <p:nvSpPr>
          <p:cNvPr id="165" name="Google Shape;165;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Urbanizations and dams change flow regimes</a:t>
            </a:r>
            <a:endParaRPr/>
          </a:p>
        </p:txBody>
      </p:sp>
      <p:pic>
        <p:nvPicPr>
          <p:cNvPr id="171" name="Google Shape;171;p24"/>
          <p:cNvPicPr preferRelativeResize="0"/>
          <p:nvPr/>
        </p:nvPicPr>
        <p:blipFill rotWithShape="1">
          <a:blip r:embed="rId3">
            <a:alphaModFix/>
          </a:blip>
          <a:srcRect b="0" l="3344" r="0" t="0"/>
          <a:stretch/>
        </p:blipFill>
        <p:spPr>
          <a:xfrm>
            <a:off x="3945100" y="1147175"/>
            <a:ext cx="5198901" cy="3820974"/>
          </a:xfrm>
          <a:prstGeom prst="rect">
            <a:avLst/>
          </a:prstGeom>
          <a:noFill/>
          <a:ln>
            <a:noFill/>
          </a:ln>
        </p:spPr>
      </p:pic>
      <p:sp>
        <p:nvSpPr>
          <p:cNvPr id="172" name="Google Shape;172;p24"/>
          <p:cNvSpPr txBox="1"/>
          <p:nvPr/>
        </p:nvSpPr>
        <p:spPr>
          <a:xfrm>
            <a:off x="0" y="1434800"/>
            <a:ext cx="3533100" cy="11853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Clr>
                <a:schemeClr val="dk1"/>
              </a:buClr>
              <a:buSzPts val="1300"/>
              <a:buChar char="●"/>
            </a:pPr>
            <a:r>
              <a:rPr lang="fr" sz="1300">
                <a:solidFill>
                  <a:schemeClr val="dk1"/>
                </a:solidFill>
              </a:rPr>
              <a:t>Less seasonal</a:t>
            </a:r>
            <a:endParaRPr sz="1300">
              <a:solidFill>
                <a:schemeClr val="dk1"/>
              </a:solidFill>
            </a:endParaRPr>
          </a:p>
          <a:p>
            <a:pPr indent="-311150" lvl="0" marL="457200" rtl="0" algn="l">
              <a:spcBef>
                <a:spcPts val="0"/>
              </a:spcBef>
              <a:spcAft>
                <a:spcPts val="0"/>
              </a:spcAft>
              <a:buClr>
                <a:schemeClr val="dk1"/>
              </a:buClr>
              <a:buSzPts val="1300"/>
              <a:buChar char="●"/>
            </a:pPr>
            <a:r>
              <a:rPr lang="fr" sz="1300">
                <a:solidFill>
                  <a:schemeClr val="dk1"/>
                </a:solidFill>
              </a:rPr>
              <a:t>River flow peaks can be muted but hydropeaking due to electricity production (hours to week scale)</a:t>
            </a:r>
            <a:endParaRPr sz="1300">
              <a:solidFill>
                <a:schemeClr val="dk1"/>
              </a:solidFill>
            </a:endParaRPr>
          </a:p>
          <a:p>
            <a:pPr indent="-311150" lvl="0" marL="457200" rtl="0" algn="l">
              <a:spcBef>
                <a:spcPts val="0"/>
              </a:spcBef>
              <a:spcAft>
                <a:spcPts val="0"/>
              </a:spcAft>
              <a:buClr>
                <a:schemeClr val="dk1"/>
              </a:buClr>
              <a:buSzPts val="1300"/>
              <a:buChar char="●"/>
            </a:pPr>
            <a:r>
              <a:rPr lang="fr" sz="1300">
                <a:solidFill>
                  <a:schemeClr val="dk1"/>
                </a:solidFill>
              </a:rPr>
              <a:t>Temperature peaks</a:t>
            </a:r>
            <a:endParaRPr sz="1300">
              <a:solidFill>
                <a:schemeClr val="dk1"/>
              </a:solidFill>
            </a:endParaRPr>
          </a:p>
        </p:txBody>
      </p:sp>
      <p:sp>
        <p:nvSpPr>
          <p:cNvPr id="173" name="Google Shape;173;p24"/>
          <p:cNvSpPr txBox="1"/>
          <p:nvPr/>
        </p:nvSpPr>
        <p:spPr>
          <a:xfrm>
            <a:off x="239875" y="3647425"/>
            <a:ext cx="3864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300">
                <a:solidFill>
                  <a:schemeClr val="dk1"/>
                </a:solidFill>
              </a:rPr>
              <a:t>Downstream organisms and ecosystems are subject to multiple periodic stress</a:t>
            </a:r>
            <a:endParaRPr sz="1300">
              <a:solidFill>
                <a:schemeClr val="dk1"/>
              </a:solidFill>
            </a:endParaRPr>
          </a:p>
        </p:txBody>
      </p:sp>
      <p:sp>
        <p:nvSpPr>
          <p:cNvPr id="174" name="Google Shape;174;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25"/>
          <p:cNvPicPr preferRelativeResize="0"/>
          <p:nvPr/>
        </p:nvPicPr>
        <p:blipFill>
          <a:blip r:embed="rId3">
            <a:alphaModFix/>
          </a:blip>
          <a:stretch>
            <a:fillRect/>
          </a:stretch>
        </p:blipFill>
        <p:spPr>
          <a:xfrm>
            <a:off x="29112" y="1044287"/>
            <a:ext cx="4268975" cy="3728426"/>
          </a:xfrm>
          <a:prstGeom prst="rect">
            <a:avLst/>
          </a:prstGeom>
          <a:noFill/>
          <a:ln>
            <a:noFill/>
          </a:ln>
        </p:spPr>
      </p:pic>
      <p:cxnSp>
        <p:nvCxnSpPr>
          <p:cNvPr id="180" name="Google Shape;180;p25"/>
          <p:cNvCxnSpPr/>
          <p:nvPr/>
        </p:nvCxnSpPr>
        <p:spPr>
          <a:xfrm flipH="1" rot="10800000">
            <a:off x="726000" y="4545300"/>
            <a:ext cx="3260700" cy="24600"/>
          </a:xfrm>
          <a:prstGeom prst="straightConnector1">
            <a:avLst/>
          </a:prstGeom>
          <a:noFill/>
          <a:ln cap="flat" cmpd="sng" w="9525">
            <a:solidFill>
              <a:schemeClr val="dk2"/>
            </a:solidFill>
            <a:prstDash val="solid"/>
            <a:round/>
            <a:headEnd len="med" w="med" type="none"/>
            <a:tailEnd len="med" w="med" type="triangle"/>
          </a:ln>
        </p:spPr>
      </p:cxnSp>
      <p:sp>
        <p:nvSpPr>
          <p:cNvPr id="181" name="Google Shape;181;p25"/>
          <p:cNvSpPr txBox="1"/>
          <p:nvPr/>
        </p:nvSpPr>
        <p:spPr>
          <a:xfrm>
            <a:off x="939300" y="4659925"/>
            <a:ext cx="24486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300">
                <a:solidFill>
                  <a:schemeClr val="dk1"/>
                </a:solidFill>
              </a:rPr>
              <a:t>Hydropeaking  index</a:t>
            </a:r>
            <a:endParaRPr sz="1300">
              <a:solidFill>
                <a:schemeClr val="dk1"/>
              </a:solidFill>
            </a:endParaRPr>
          </a:p>
        </p:txBody>
      </p:sp>
      <p:sp>
        <p:nvSpPr>
          <p:cNvPr id="182" name="Google Shape;182;p25"/>
          <p:cNvSpPr txBox="1"/>
          <p:nvPr/>
        </p:nvSpPr>
        <p:spPr>
          <a:xfrm>
            <a:off x="3027050" y="2674925"/>
            <a:ext cx="1045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chemeClr val="dk1"/>
                </a:solidFill>
              </a:rPr>
              <a:t>Mainly </a:t>
            </a:r>
            <a:r>
              <a:rPr lang="fr">
                <a:solidFill>
                  <a:schemeClr val="dk1"/>
                </a:solidFill>
              </a:rPr>
              <a:t>non insects</a:t>
            </a:r>
            <a:endParaRPr>
              <a:solidFill>
                <a:schemeClr val="dk1"/>
              </a:solidFill>
            </a:endParaRPr>
          </a:p>
        </p:txBody>
      </p:sp>
      <p:pic>
        <p:nvPicPr>
          <p:cNvPr id="183" name="Google Shape;183;p25"/>
          <p:cNvPicPr preferRelativeResize="0"/>
          <p:nvPr/>
        </p:nvPicPr>
        <p:blipFill>
          <a:blip r:embed="rId4">
            <a:alphaModFix/>
          </a:blip>
          <a:stretch>
            <a:fillRect/>
          </a:stretch>
        </p:blipFill>
        <p:spPr>
          <a:xfrm>
            <a:off x="5040912" y="1547152"/>
            <a:ext cx="3762675" cy="2722700"/>
          </a:xfrm>
          <a:prstGeom prst="rect">
            <a:avLst/>
          </a:prstGeom>
          <a:noFill/>
          <a:ln>
            <a:noFill/>
          </a:ln>
        </p:spPr>
      </p:pic>
      <p:pic>
        <p:nvPicPr>
          <p:cNvPr id="184" name="Google Shape;184;p25"/>
          <p:cNvPicPr preferRelativeResize="0"/>
          <p:nvPr/>
        </p:nvPicPr>
        <p:blipFill>
          <a:blip r:embed="rId5">
            <a:alphaModFix/>
          </a:blip>
          <a:stretch>
            <a:fillRect/>
          </a:stretch>
        </p:blipFill>
        <p:spPr>
          <a:xfrm>
            <a:off x="5315750" y="428701"/>
            <a:ext cx="3360649" cy="752375"/>
          </a:xfrm>
          <a:prstGeom prst="rect">
            <a:avLst/>
          </a:prstGeom>
          <a:noFill/>
          <a:ln>
            <a:noFill/>
          </a:ln>
        </p:spPr>
      </p:pic>
      <p:sp>
        <p:nvSpPr>
          <p:cNvPr id="185" name="Google Shape;185;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
        <p:nvSpPr>
          <p:cNvPr id="186" name="Google Shape;186;p25"/>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SzPct val="35357"/>
              <a:buNone/>
            </a:pPr>
            <a:r>
              <a:rPr lang="fr"/>
              <a:t>Urbanizations and </a:t>
            </a:r>
            <a:r>
              <a:rPr b="1" lang="fr"/>
              <a:t>dams </a:t>
            </a:r>
            <a:r>
              <a:rPr lang="fr"/>
              <a:t>change </a:t>
            </a:r>
            <a:endParaRPr/>
          </a:p>
          <a:p>
            <a:pPr indent="0" lvl="0" marL="0" rtl="0" algn="l">
              <a:spcBef>
                <a:spcPts val="0"/>
              </a:spcBef>
              <a:spcAft>
                <a:spcPts val="0"/>
              </a:spcAft>
              <a:buSzPct val="51562"/>
              <a:buNone/>
            </a:pPr>
            <a:r>
              <a:rPr lang="fr"/>
              <a:t>flow regimes</a:t>
            </a:r>
            <a:endParaRPr sz="192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6"/>
          <p:cNvSpPr txBox="1"/>
          <p:nvPr/>
        </p:nvSpPr>
        <p:spPr>
          <a:xfrm>
            <a:off x="483075" y="1398500"/>
            <a:ext cx="70878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300">
                <a:solidFill>
                  <a:schemeClr val="dk1"/>
                </a:solidFill>
              </a:rPr>
              <a:t>Urban streams have a strongly altered flow regime</a:t>
            </a:r>
            <a:endParaRPr sz="1300">
              <a:solidFill>
                <a:schemeClr val="dk1"/>
              </a:solidFill>
            </a:endParaRPr>
          </a:p>
        </p:txBody>
      </p:sp>
      <p:sp>
        <p:nvSpPr>
          <p:cNvPr id="192" name="Google Shape;192;p26"/>
          <p:cNvSpPr txBox="1"/>
          <p:nvPr/>
        </p:nvSpPr>
        <p:spPr>
          <a:xfrm>
            <a:off x="307625" y="3372950"/>
            <a:ext cx="7087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193" name="Google Shape;193;p26"/>
          <p:cNvSpPr txBox="1"/>
          <p:nvPr/>
        </p:nvSpPr>
        <p:spPr>
          <a:xfrm>
            <a:off x="356875" y="2080050"/>
            <a:ext cx="8664300" cy="13854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Clr>
                <a:schemeClr val="dk1"/>
              </a:buClr>
              <a:buSzPts val="1300"/>
              <a:buChar char="●"/>
            </a:pPr>
            <a:r>
              <a:rPr lang="fr" sz="1300">
                <a:solidFill>
                  <a:schemeClr val="dk1"/>
                </a:solidFill>
              </a:rPr>
              <a:t>Isolated pools in stream with lowered base-flow : Hypoxia</a:t>
            </a:r>
            <a:endParaRPr sz="1300">
              <a:solidFill>
                <a:schemeClr val="dk1"/>
              </a:solidFill>
            </a:endParaRPr>
          </a:p>
          <a:p>
            <a:pPr indent="0" lvl="0" marL="457200" rtl="0" algn="l">
              <a:spcBef>
                <a:spcPts val="0"/>
              </a:spcBef>
              <a:spcAft>
                <a:spcPts val="0"/>
              </a:spcAft>
              <a:buNone/>
            </a:pPr>
            <a:r>
              <a:t/>
            </a:r>
            <a:endParaRPr sz="1300">
              <a:solidFill>
                <a:schemeClr val="dk1"/>
              </a:solidFill>
            </a:endParaRPr>
          </a:p>
          <a:p>
            <a:pPr indent="-311150" lvl="0" marL="457200" rtl="0" algn="l">
              <a:spcBef>
                <a:spcPts val="0"/>
              </a:spcBef>
              <a:spcAft>
                <a:spcPts val="0"/>
              </a:spcAft>
              <a:buClr>
                <a:schemeClr val="dk1"/>
              </a:buClr>
              <a:buSzPts val="1300"/>
              <a:buChar char="●"/>
            </a:pPr>
            <a:r>
              <a:rPr lang="fr" sz="1300">
                <a:solidFill>
                  <a:schemeClr val="dk1"/>
                </a:solidFill>
              </a:rPr>
              <a:t>Higher scouring peak flow (More runoff + less infiltration) </a:t>
            </a:r>
            <a:endParaRPr sz="1300">
              <a:solidFill>
                <a:schemeClr val="dk1"/>
              </a:solidFill>
            </a:endParaRPr>
          </a:p>
          <a:p>
            <a:pPr indent="0" lvl="0" marL="457200" rtl="0" algn="l">
              <a:spcBef>
                <a:spcPts val="0"/>
              </a:spcBef>
              <a:spcAft>
                <a:spcPts val="0"/>
              </a:spcAft>
              <a:buNone/>
            </a:pPr>
            <a:r>
              <a:t/>
            </a:r>
            <a:endParaRPr sz="1300">
              <a:solidFill>
                <a:schemeClr val="dk1"/>
              </a:solidFill>
            </a:endParaRPr>
          </a:p>
          <a:p>
            <a:pPr indent="-311150" lvl="0" marL="457200" rtl="0" algn="l">
              <a:spcBef>
                <a:spcPts val="0"/>
              </a:spcBef>
              <a:spcAft>
                <a:spcPts val="0"/>
              </a:spcAft>
              <a:buClr>
                <a:schemeClr val="dk1"/>
              </a:buClr>
              <a:buSzPts val="1300"/>
              <a:buChar char="●"/>
            </a:pPr>
            <a:r>
              <a:rPr lang="fr" sz="1300">
                <a:solidFill>
                  <a:schemeClr val="dk1"/>
                </a:solidFill>
              </a:rPr>
              <a:t>Pulses of solutes, including N,DOM, and various pollutant. </a:t>
            </a:r>
            <a:endParaRPr sz="1300">
              <a:solidFill>
                <a:schemeClr val="dk1"/>
              </a:solidFill>
            </a:endParaRPr>
          </a:p>
          <a:p>
            <a:pPr indent="0" lvl="0" marL="457200" rtl="0" algn="l">
              <a:spcBef>
                <a:spcPts val="0"/>
              </a:spcBef>
              <a:spcAft>
                <a:spcPts val="0"/>
              </a:spcAft>
              <a:buNone/>
            </a:pPr>
            <a:r>
              <a:rPr lang="fr" sz="1300">
                <a:solidFill>
                  <a:schemeClr val="dk1"/>
                </a:solidFill>
              </a:rPr>
              <a:t>However, it is hard to distinguish flow effect from pollutant concentration </a:t>
            </a:r>
            <a:endParaRPr sz="1300">
              <a:solidFill>
                <a:schemeClr val="dk1"/>
              </a:solidFill>
            </a:endParaRPr>
          </a:p>
        </p:txBody>
      </p:sp>
      <p:sp>
        <p:nvSpPr>
          <p:cNvPr id="194" name="Google Shape;194;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
        <p:nvSpPr>
          <p:cNvPr id="195" name="Google Shape;195;p26"/>
          <p:cNvSpPr txBox="1"/>
          <p:nvPr>
            <p:ph type="title"/>
          </p:nvPr>
        </p:nvSpPr>
        <p:spPr>
          <a:xfrm>
            <a:off x="311700" y="3095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SzPct val="35357"/>
              <a:buNone/>
            </a:pPr>
            <a:r>
              <a:rPr b="1" lang="fr"/>
              <a:t>Urbanizations </a:t>
            </a:r>
            <a:r>
              <a:rPr lang="fr"/>
              <a:t>and dams change flow regimes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9" name="Shape 199"/>
        <p:cNvGrpSpPr/>
        <p:nvPr/>
      </p:nvGrpSpPr>
      <p:grpSpPr>
        <a:xfrm>
          <a:off x="0" y="0"/>
          <a:ext cx="0" cy="0"/>
          <a:chOff x="0" y="0"/>
          <a:chExt cx="0" cy="0"/>
        </a:xfrm>
      </p:grpSpPr>
      <p:sp>
        <p:nvSpPr>
          <p:cNvPr id="200" name="Google Shape;200;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Linkage between flow, biota and ecosystems processes</a:t>
            </a:r>
            <a:endParaRPr/>
          </a:p>
        </p:txBody>
      </p:sp>
      <p:sp>
        <p:nvSpPr>
          <p:cNvPr id="201" name="Google Shape;201;p27"/>
          <p:cNvSpPr txBox="1"/>
          <p:nvPr/>
        </p:nvSpPr>
        <p:spPr>
          <a:xfrm>
            <a:off x="213275" y="1082825"/>
            <a:ext cx="8520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2"/>
                </a:solidFill>
              </a:rPr>
              <a:t>Flow-induced changes in dominant resource type (algae vs detritus), resource quantity (biomass) or resource quality (nutrient content) can propagate to higher trophic levels</a:t>
            </a:r>
            <a:endParaRPr sz="1800">
              <a:solidFill>
                <a:schemeClr val="dk2"/>
              </a:solidFill>
            </a:endParaRPr>
          </a:p>
        </p:txBody>
      </p:sp>
      <p:sp>
        <p:nvSpPr>
          <p:cNvPr id="202" name="Google Shape;202;p27"/>
          <p:cNvSpPr txBox="1"/>
          <p:nvPr/>
        </p:nvSpPr>
        <p:spPr>
          <a:xfrm>
            <a:off x="5161975" y="3179725"/>
            <a:ext cx="3949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200">
                <a:solidFill>
                  <a:srgbClr val="1F1F1F"/>
                </a:solidFill>
                <a:latin typeface="Georgia"/>
                <a:ea typeface="Georgia"/>
                <a:cs typeface="Georgia"/>
                <a:sym typeface="Georgia"/>
              </a:rPr>
              <a:t>The number of nodes and trophic links in the food webs increased downstream of the dam with a </a:t>
            </a:r>
            <a:r>
              <a:rPr lang="fr" sz="1200">
                <a:solidFill>
                  <a:srgbClr val="1F1F1F"/>
                </a:solidFill>
                <a:latin typeface="Georgia"/>
                <a:ea typeface="Georgia"/>
                <a:cs typeface="Georgia"/>
                <a:sym typeface="Georgia"/>
              </a:rPr>
              <a:t>large fraction of intermediate species and a wider food web</a:t>
            </a:r>
            <a:endParaRPr/>
          </a:p>
        </p:txBody>
      </p:sp>
      <p:sp>
        <p:nvSpPr>
          <p:cNvPr id="203" name="Google Shape;203;p27"/>
          <p:cNvSpPr txBox="1"/>
          <p:nvPr/>
        </p:nvSpPr>
        <p:spPr>
          <a:xfrm>
            <a:off x="5161975" y="2370400"/>
            <a:ext cx="3949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200">
                <a:solidFill>
                  <a:srgbClr val="1F1F1F"/>
                </a:solidFill>
                <a:latin typeface="Georgia"/>
                <a:ea typeface="Georgia"/>
                <a:cs typeface="Georgia"/>
                <a:sym typeface="Georgia"/>
              </a:rPr>
              <a:t>basal resources (red), intermediate consumers (orange) and top predators (yellow), and the interactions among them</a:t>
            </a:r>
            <a:endParaRPr/>
          </a:p>
        </p:txBody>
      </p:sp>
      <p:pic>
        <p:nvPicPr>
          <p:cNvPr id="204" name="Google Shape;204;p27"/>
          <p:cNvPicPr preferRelativeResize="0"/>
          <p:nvPr/>
        </p:nvPicPr>
        <p:blipFill>
          <a:blip r:embed="rId3">
            <a:alphaModFix/>
          </a:blip>
          <a:stretch>
            <a:fillRect/>
          </a:stretch>
        </p:blipFill>
        <p:spPr>
          <a:xfrm>
            <a:off x="77413" y="2370400"/>
            <a:ext cx="4752975" cy="1905000"/>
          </a:xfrm>
          <a:prstGeom prst="rect">
            <a:avLst/>
          </a:prstGeom>
          <a:noFill/>
          <a:ln>
            <a:noFill/>
          </a:ln>
        </p:spPr>
      </p:pic>
      <p:sp>
        <p:nvSpPr>
          <p:cNvPr id="205" name="Google Shape;205;p27"/>
          <p:cNvSpPr txBox="1"/>
          <p:nvPr/>
        </p:nvSpPr>
        <p:spPr>
          <a:xfrm>
            <a:off x="311700" y="4380575"/>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200">
                <a:solidFill>
                  <a:srgbClr val="1F1F1F"/>
                </a:solidFill>
              </a:rPr>
              <a:t>Jordi-René Mor &amp; All</a:t>
            </a:r>
            <a:endParaRPr/>
          </a:p>
        </p:txBody>
      </p:sp>
      <p:sp>
        <p:nvSpPr>
          <p:cNvPr id="206" name="Google Shape;206;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
        <p:nvSpPr>
          <p:cNvPr id="212" name="Google Shape;212;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Linkage between flow, biota and ecosystems processes</a:t>
            </a:r>
            <a:endParaRPr/>
          </a:p>
        </p:txBody>
      </p:sp>
      <p:pic>
        <p:nvPicPr>
          <p:cNvPr id="213" name="Google Shape;213;p28"/>
          <p:cNvPicPr preferRelativeResize="0"/>
          <p:nvPr/>
        </p:nvPicPr>
        <p:blipFill>
          <a:blip r:embed="rId3">
            <a:alphaModFix/>
          </a:blip>
          <a:stretch>
            <a:fillRect/>
          </a:stretch>
        </p:blipFill>
        <p:spPr>
          <a:xfrm>
            <a:off x="1952463" y="1182375"/>
            <a:ext cx="5239070" cy="38209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Restoration practice</a:t>
            </a:r>
            <a:endParaRPr/>
          </a:p>
          <a:p>
            <a:pPr indent="0" lvl="0" marL="0" rtl="0" algn="l">
              <a:spcBef>
                <a:spcPts val="0"/>
              </a:spcBef>
              <a:spcAft>
                <a:spcPts val="0"/>
              </a:spcAft>
              <a:buNone/>
            </a:pPr>
            <a:r>
              <a:t/>
            </a:r>
            <a:endParaRPr/>
          </a:p>
        </p:txBody>
      </p:sp>
      <p:sp>
        <p:nvSpPr>
          <p:cNvPr id="219" name="Google Shape;219;p29"/>
          <p:cNvSpPr txBox="1"/>
          <p:nvPr>
            <p:ph idx="1" type="body"/>
          </p:nvPr>
        </p:nvSpPr>
        <p:spPr>
          <a:xfrm>
            <a:off x="311700" y="1152475"/>
            <a:ext cx="8520600" cy="4680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fr">
                <a:solidFill>
                  <a:schemeClr val="dk1"/>
                </a:solidFill>
              </a:rPr>
              <a:t>“Restoring full flow regimes rather than events”</a:t>
            </a:r>
            <a:endParaRPr sz="1400">
              <a:solidFill>
                <a:schemeClr val="dk1"/>
              </a:solidFill>
            </a:endParaRPr>
          </a:p>
        </p:txBody>
      </p:sp>
      <p:sp>
        <p:nvSpPr>
          <p:cNvPr id="220" name="Google Shape;220;p29"/>
          <p:cNvSpPr txBox="1"/>
          <p:nvPr/>
        </p:nvSpPr>
        <p:spPr>
          <a:xfrm>
            <a:off x="311700" y="2200800"/>
            <a:ext cx="4140000" cy="26856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300">
                <a:solidFill>
                  <a:schemeClr val="dk1"/>
                </a:solidFill>
              </a:rPr>
              <a:t>H</a:t>
            </a:r>
            <a:r>
              <a:rPr lang="fr" sz="1300">
                <a:solidFill>
                  <a:schemeClr val="dk1"/>
                </a:solidFill>
              </a:rPr>
              <a:t>igh and low flow </a:t>
            </a:r>
            <a:r>
              <a:rPr b="1" lang="fr" sz="1300">
                <a:solidFill>
                  <a:schemeClr val="dk1"/>
                </a:solidFill>
              </a:rPr>
              <a:t>carefully modeled and designed</a:t>
            </a:r>
            <a:r>
              <a:rPr lang="fr" sz="1300">
                <a:solidFill>
                  <a:schemeClr val="dk1"/>
                </a:solidFill>
              </a:rPr>
              <a:t> that can maintain ecosystem integrity, mimicking a </a:t>
            </a:r>
            <a:r>
              <a:rPr b="1" lang="fr" sz="1300">
                <a:solidFill>
                  <a:schemeClr val="dk1"/>
                </a:solidFill>
              </a:rPr>
              <a:t>natural flow regime</a:t>
            </a:r>
            <a:r>
              <a:rPr lang="fr" sz="1300">
                <a:solidFill>
                  <a:schemeClr val="dk1"/>
                </a:solidFill>
              </a:rPr>
              <a:t> or at adequately </a:t>
            </a:r>
            <a:r>
              <a:rPr b="1" lang="fr" sz="1300">
                <a:solidFill>
                  <a:schemeClr val="dk1"/>
                </a:solidFill>
              </a:rPr>
              <a:t>timed releases</a:t>
            </a:r>
            <a:r>
              <a:rPr lang="fr" sz="1300">
                <a:solidFill>
                  <a:schemeClr val="dk1"/>
                </a:solidFill>
              </a:rPr>
              <a:t>.</a:t>
            </a:r>
            <a:endParaRPr sz="1300">
              <a:solidFill>
                <a:schemeClr val="dk1"/>
              </a:solidFill>
            </a:endParaRPr>
          </a:p>
          <a:p>
            <a:pPr indent="0" lvl="0" marL="0" rtl="0" algn="just">
              <a:lnSpc>
                <a:spcPct val="115000"/>
              </a:lnSpc>
              <a:spcBef>
                <a:spcPts val="1200"/>
              </a:spcBef>
              <a:spcAft>
                <a:spcPts val="0"/>
              </a:spcAft>
              <a:buNone/>
            </a:pPr>
            <a:r>
              <a:rPr lang="fr" sz="1300">
                <a:solidFill>
                  <a:schemeClr val="dk1"/>
                </a:solidFill>
              </a:rPr>
              <a:t>BUT </a:t>
            </a:r>
            <a:r>
              <a:rPr b="1" lang="fr" sz="1300">
                <a:solidFill>
                  <a:schemeClr val="dk1"/>
                </a:solidFill>
              </a:rPr>
              <a:t>unregulated regime</a:t>
            </a:r>
            <a:r>
              <a:rPr lang="fr" sz="1300">
                <a:solidFill>
                  <a:schemeClr val="dk1"/>
                </a:solidFill>
              </a:rPr>
              <a:t> can favoured non-native species or they can </a:t>
            </a:r>
            <a:r>
              <a:rPr b="1" lang="fr" sz="1300">
                <a:solidFill>
                  <a:schemeClr val="dk1"/>
                </a:solidFill>
              </a:rPr>
              <a:t>bounced back</a:t>
            </a:r>
            <a:r>
              <a:rPr lang="fr" sz="1300">
                <a:solidFill>
                  <a:schemeClr val="dk1"/>
                </a:solidFill>
              </a:rPr>
              <a:t> after the flow release.</a:t>
            </a:r>
            <a:endParaRPr sz="1300">
              <a:solidFill>
                <a:schemeClr val="dk1"/>
              </a:solidFill>
            </a:endParaRPr>
          </a:p>
          <a:p>
            <a:pPr indent="0" lvl="0" marL="0" rtl="0" algn="just">
              <a:lnSpc>
                <a:spcPct val="115000"/>
              </a:lnSpc>
              <a:spcBef>
                <a:spcPts val="1200"/>
              </a:spcBef>
              <a:spcAft>
                <a:spcPts val="1200"/>
              </a:spcAft>
              <a:buNone/>
            </a:pPr>
            <a:r>
              <a:rPr lang="fr" sz="1300">
                <a:solidFill>
                  <a:schemeClr val="dk1"/>
                </a:solidFill>
              </a:rPr>
              <a:t>AND even </a:t>
            </a:r>
            <a:r>
              <a:rPr b="1" lang="fr" sz="1300">
                <a:solidFill>
                  <a:schemeClr val="dk1"/>
                </a:solidFill>
              </a:rPr>
              <a:t>natural flow features</a:t>
            </a:r>
            <a:r>
              <a:rPr lang="fr" sz="1300">
                <a:solidFill>
                  <a:schemeClr val="dk1"/>
                </a:solidFill>
              </a:rPr>
              <a:t> may have </a:t>
            </a:r>
            <a:r>
              <a:rPr b="1" lang="fr" sz="1300">
                <a:solidFill>
                  <a:schemeClr val="dk1"/>
                </a:solidFill>
              </a:rPr>
              <a:t>inadvertent negative effects</a:t>
            </a:r>
            <a:r>
              <a:rPr lang="fr" sz="1300">
                <a:solidFill>
                  <a:schemeClr val="dk1"/>
                </a:solidFill>
              </a:rPr>
              <a:t>.</a:t>
            </a:r>
            <a:endParaRPr sz="1300">
              <a:solidFill>
                <a:schemeClr val="dk1"/>
              </a:solidFill>
            </a:endParaRPr>
          </a:p>
        </p:txBody>
      </p:sp>
      <p:sp>
        <p:nvSpPr>
          <p:cNvPr id="221" name="Google Shape;221;p29"/>
          <p:cNvSpPr txBox="1"/>
          <p:nvPr/>
        </p:nvSpPr>
        <p:spPr>
          <a:xfrm>
            <a:off x="4692300" y="2200800"/>
            <a:ext cx="4140000" cy="18891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300">
                <a:solidFill>
                  <a:schemeClr val="dk1"/>
                </a:solidFill>
              </a:rPr>
              <a:t>Re-creating</a:t>
            </a:r>
            <a:r>
              <a:rPr lang="fr" sz="1300">
                <a:solidFill>
                  <a:schemeClr val="dk1"/>
                </a:solidFill>
              </a:rPr>
              <a:t> </a:t>
            </a:r>
            <a:r>
              <a:rPr b="1" lang="fr" sz="1300">
                <a:solidFill>
                  <a:schemeClr val="dk1"/>
                </a:solidFill>
              </a:rPr>
              <a:t>discrete flow events</a:t>
            </a:r>
            <a:r>
              <a:rPr lang="fr" sz="1300">
                <a:solidFill>
                  <a:schemeClr val="dk1"/>
                </a:solidFill>
              </a:rPr>
              <a:t>, such as </a:t>
            </a:r>
            <a:r>
              <a:rPr b="1" lang="fr" sz="1300">
                <a:solidFill>
                  <a:schemeClr val="dk1"/>
                </a:solidFill>
              </a:rPr>
              <a:t>flood pulses</a:t>
            </a:r>
            <a:r>
              <a:rPr lang="fr" sz="1300">
                <a:solidFill>
                  <a:schemeClr val="dk1"/>
                </a:solidFill>
              </a:rPr>
              <a:t> or </a:t>
            </a:r>
            <a:r>
              <a:rPr b="1" lang="fr" sz="1300">
                <a:solidFill>
                  <a:schemeClr val="dk1"/>
                </a:solidFill>
              </a:rPr>
              <a:t>reduction of high storm flows</a:t>
            </a:r>
            <a:r>
              <a:rPr lang="fr" sz="1300">
                <a:solidFill>
                  <a:schemeClr val="dk1"/>
                </a:solidFill>
              </a:rPr>
              <a:t>.</a:t>
            </a:r>
            <a:endParaRPr sz="1300">
              <a:solidFill>
                <a:schemeClr val="dk1"/>
              </a:solidFill>
            </a:endParaRPr>
          </a:p>
          <a:p>
            <a:pPr indent="0" lvl="0" marL="0" rtl="0" algn="just">
              <a:lnSpc>
                <a:spcPct val="115000"/>
              </a:lnSpc>
              <a:spcBef>
                <a:spcPts val="1200"/>
              </a:spcBef>
              <a:spcAft>
                <a:spcPts val="1200"/>
              </a:spcAft>
              <a:buNone/>
            </a:pPr>
            <a:r>
              <a:rPr lang="fr" sz="1300">
                <a:solidFill>
                  <a:schemeClr val="dk1"/>
                </a:solidFill>
              </a:rPr>
              <a:t>BUT can still serve as </a:t>
            </a:r>
            <a:r>
              <a:rPr b="1" lang="fr" sz="1300">
                <a:solidFill>
                  <a:schemeClr val="dk1"/>
                </a:solidFill>
              </a:rPr>
              <a:t>valuable experiments</a:t>
            </a:r>
            <a:r>
              <a:rPr lang="fr" sz="1300">
                <a:solidFill>
                  <a:schemeClr val="dk1"/>
                </a:solidFill>
              </a:rPr>
              <a:t> with a combination of </a:t>
            </a:r>
            <a:r>
              <a:rPr b="1" lang="fr" sz="1300">
                <a:solidFill>
                  <a:schemeClr val="dk1"/>
                </a:solidFill>
              </a:rPr>
              <a:t>experimental-flow releases</a:t>
            </a:r>
            <a:r>
              <a:rPr lang="fr" sz="1300">
                <a:solidFill>
                  <a:schemeClr val="dk1"/>
                </a:solidFill>
              </a:rPr>
              <a:t> and </a:t>
            </a:r>
            <a:r>
              <a:rPr b="1" lang="fr" sz="1300">
                <a:solidFill>
                  <a:schemeClr val="dk1"/>
                </a:solidFill>
              </a:rPr>
              <a:t>deep knowledge of target ecosystems</a:t>
            </a:r>
            <a:r>
              <a:rPr lang="fr" sz="1300">
                <a:solidFill>
                  <a:schemeClr val="dk1"/>
                </a:solidFill>
              </a:rPr>
              <a:t>, that will provide insights of restoration actions.</a:t>
            </a:r>
            <a:endParaRPr sz="1300">
              <a:solidFill>
                <a:schemeClr val="dk1"/>
              </a:solidFill>
            </a:endParaRPr>
          </a:p>
        </p:txBody>
      </p:sp>
      <p:cxnSp>
        <p:nvCxnSpPr>
          <p:cNvPr id="222" name="Google Shape;222;p29"/>
          <p:cNvCxnSpPr>
            <a:endCxn id="220" idx="0"/>
          </p:cNvCxnSpPr>
          <p:nvPr/>
        </p:nvCxnSpPr>
        <p:spPr>
          <a:xfrm flipH="1">
            <a:off x="2381700" y="1643400"/>
            <a:ext cx="1341600" cy="557400"/>
          </a:xfrm>
          <a:prstGeom prst="straightConnector1">
            <a:avLst/>
          </a:prstGeom>
          <a:noFill/>
          <a:ln cap="flat" cmpd="sng" w="9525">
            <a:solidFill>
              <a:schemeClr val="dk2"/>
            </a:solidFill>
            <a:prstDash val="solid"/>
            <a:round/>
            <a:headEnd len="med" w="med" type="none"/>
            <a:tailEnd len="med" w="med" type="triangle"/>
          </a:ln>
        </p:spPr>
      </p:cxnSp>
      <p:cxnSp>
        <p:nvCxnSpPr>
          <p:cNvPr id="223" name="Google Shape;223;p29"/>
          <p:cNvCxnSpPr>
            <a:endCxn id="221" idx="0"/>
          </p:cNvCxnSpPr>
          <p:nvPr/>
        </p:nvCxnSpPr>
        <p:spPr>
          <a:xfrm>
            <a:off x="5669100" y="1654500"/>
            <a:ext cx="1093200" cy="546300"/>
          </a:xfrm>
          <a:prstGeom prst="straightConnector1">
            <a:avLst/>
          </a:prstGeom>
          <a:noFill/>
          <a:ln cap="flat" cmpd="sng" w="9525">
            <a:solidFill>
              <a:schemeClr val="dk2"/>
            </a:solidFill>
            <a:prstDash val="solid"/>
            <a:round/>
            <a:headEnd len="med" w="med" type="none"/>
            <a:tailEnd len="med" w="med" type="triangle"/>
          </a:ln>
        </p:spPr>
      </p:cxnSp>
      <p:sp>
        <p:nvSpPr>
          <p:cNvPr id="224" name="Google Shape;224;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Restoration practice</a:t>
            </a:r>
            <a:endParaRPr/>
          </a:p>
          <a:p>
            <a:pPr indent="0" lvl="0" marL="0" rtl="0" algn="l">
              <a:spcBef>
                <a:spcPts val="0"/>
              </a:spcBef>
              <a:spcAft>
                <a:spcPts val="0"/>
              </a:spcAft>
              <a:buNone/>
            </a:pPr>
            <a:r>
              <a:t/>
            </a:r>
            <a:endParaRPr/>
          </a:p>
        </p:txBody>
      </p:sp>
      <p:sp>
        <p:nvSpPr>
          <p:cNvPr id="230" name="Google Shape;230;p30"/>
          <p:cNvSpPr txBox="1"/>
          <p:nvPr>
            <p:ph idx="1" type="body"/>
          </p:nvPr>
        </p:nvSpPr>
        <p:spPr>
          <a:xfrm>
            <a:off x="311700" y="1152475"/>
            <a:ext cx="8520600" cy="4680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fr">
                <a:solidFill>
                  <a:schemeClr val="dk1"/>
                </a:solidFill>
              </a:rPr>
              <a:t>“Restoring full flow regimes rather than events”</a:t>
            </a:r>
            <a:endParaRPr sz="1400">
              <a:solidFill>
                <a:schemeClr val="dk1"/>
              </a:solidFill>
            </a:endParaRPr>
          </a:p>
        </p:txBody>
      </p:sp>
      <p:sp>
        <p:nvSpPr>
          <p:cNvPr id="231" name="Google Shape;231;p30"/>
          <p:cNvSpPr txBox="1"/>
          <p:nvPr/>
        </p:nvSpPr>
        <p:spPr>
          <a:xfrm>
            <a:off x="311700" y="2129175"/>
            <a:ext cx="4140000" cy="2324700"/>
          </a:xfrm>
          <a:prstGeom prst="rect">
            <a:avLst/>
          </a:prstGeom>
          <a:noFill/>
          <a:ln>
            <a:noFill/>
          </a:ln>
        </p:spPr>
        <p:txBody>
          <a:bodyPr anchorCtr="0" anchor="t" bIns="91425" lIns="91425" spcFirstLastPara="1" rIns="91425" wrap="square" tIns="91425">
            <a:noAutofit/>
          </a:bodyPr>
          <a:lstStyle/>
          <a:p>
            <a:pPr indent="-311150" lvl="0" marL="457200" rtl="0" algn="just">
              <a:lnSpc>
                <a:spcPct val="115000"/>
              </a:lnSpc>
              <a:spcBef>
                <a:spcPts val="0"/>
              </a:spcBef>
              <a:spcAft>
                <a:spcPts val="0"/>
              </a:spcAft>
              <a:buClr>
                <a:schemeClr val="dk1"/>
              </a:buClr>
              <a:buSzPts val="1300"/>
              <a:buChar char="●"/>
            </a:pPr>
            <a:r>
              <a:rPr b="1" lang="fr" sz="1300">
                <a:solidFill>
                  <a:schemeClr val="dk1"/>
                </a:solidFill>
              </a:rPr>
              <a:t>Dam operations</a:t>
            </a:r>
            <a:r>
              <a:rPr lang="fr" sz="1300">
                <a:solidFill>
                  <a:schemeClr val="dk1"/>
                </a:solidFill>
              </a:rPr>
              <a:t> that restore important features.</a:t>
            </a:r>
            <a:endParaRPr sz="1300">
              <a:solidFill>
                <a:schemeClr val="dk1"/>
              </a:solidFill>
            </a:endParaRPr>
          </a:p>
          <a:p>
            <a:pPr indent="-311150" lvl="0" marL="457200" rtl="0" algn="just">
              <a:lnSpc>
                <a:spcPct val="115000"/>
              </a:lnSpc>
              <a:spcBef>
                <a:spcPts val="0"/>
              </a:spcBef>
              <a:spcAft>
                <a:spcPts val="0"/>
              </a:spcAft>
              <a:buClr>
                <a:schemeClr val="dk1"/>
              </a:buClr>
              <a:buSzPts val="1300"/>
              <a:buChar char="●"/>
            </a:pPr>
            <a:r>
              <a:rPr b="1" lang="fr" sz="1300">
                <a:solidFill>
                  <a:schemeClr val="dk1"/>
                </a:solidFill>
              </a:rPr>
              <a:t>Urban stormwater infrastructure</a:t>
            </a:r>
            <a:r>
              <a:rPr lang="fr" sz="1300">
                <a:solidFill>
                  <a:schemeClr val="dk1"/>
                </a:solidFill>
              </a:rPr>
              <a:t> that mimic rivers’ natural flow regime.</a:t>
            </a:r>
            <a:endParaRPr sz="1300">
              <a:solidFill>
                <a:schemeClr val="dk1"/>
              </a:solidFill>
            </a:endParaRPr>
          </a:p>
          <a:p>
            <a:pPr indent="0" lvl="0" marL="0" rtl="0" algn="just">
              <a:lnSpc>
                <a:spcPct val="115000"/>
              </a:lnSpc>
              <a:spcBef>
                <a:spcPts val="1200"/>
              </a:spcBef>
              <a:spcAft>
                <a:spcPts val="1200"/>
              </a:spcAft>
              <a:buNone/>
            </a:pPr>
            <a:r>
              <a:rPr lang="fr" sz="1300">
                <a:solidFill>
                  <a:schemeClr val="dk1"/>
                </a:solidFill>
              </a:rPr>
              <a:t>BUT do not solve problem with </a:t>
            </a:r>
            <a:r>
              <a:rPr b="1" lang="fr" sz="1300">
                <a:solidFill>
                  <a:schemeClr val="dk1"/>
                </a:solidFill>
              </a:rPr>
              <a:t>habitat fragmentation</a:t>
            </a:r>
            <a:r>
              <a:rPr lang="fr" sz="1300">
                <a:solidFill>
                  <a:schemeClr val="dk1"/>
                </a:solidFill>
              </a:rPr>
              <a:t>, </a:t>
            </a:r>
            <a:r>
              <a:rPr b="1" lang="fr" sz="1300">
                <a:solidFill>
                  <a:schemeClr val="dk1"/>
                </a:solidFill>
              </a:rPr>
              <a:t>altered sediment</a:t>
            </a:r>
            <a:r>
              <a:rPr lang="fr" sz="1300">
                <a:solidFill>
                  <a:schemeClr val="dk1"/>
                </a:solidFill>
              </a:rPr>
              <a:t>, disrupted </a:t>
            </a:r>
            <a:r>
              <a:rPr b="1" lang="fr" sz="1300">
                <a:solidFill>
                  <a:schemeClr val="dk1"/>
                </a:solidFill>
              </a:rPr>
              <a:t>biogeochemical processes</a:t>
            </a:r>
            <a:r>
              <a:rPr lang="fr" sz="1300">
                <a:solidFill>
                  <a:schemeClr val="dk1"/>
                </a:solidFill>
              </a:rPr>
              <a:t> and </a:t>
            </a:r>
            <a:r>
              <a:rPr b="1" lang="fr" sz="1300">
                <a:solidFill>
                  <a:schemeClr val="dk1"/>
                </a:solidFill>
              </a:rPr>
              <a:t>thermal regimes</a:t>
            </a:r>
            <a:r>
              <a:rPr lang="fr" sz="1300">
                <a:solidFill>
                  <a:schemeClr val="dk1"/>
                </a:solidFill>
              </a:rPr>
              <a:t>.</a:t>
            </a:r>
            <a:endParaRPr sz="1300">
              <a:solidFill>
                <a:schemeClr val="dk1"/>
              </a:solidFill>
            </a:endParaRPr>
          </a:p>
        </p:txBody>
      </p:sp>
      <p:sp>
        <p:nvSpPr>
          <p:cNvPr id="232" name="Google Shape;232;p30"/>
          <p:cNvSpPr txBox="1"/>
          <p:nvPr/>
        </p:nvSpPr>
        <p:spPr>
          <a:xfrm>
            <a:off x="311700" y="4362850"/>
            <a:ext cx="8520600" cy="694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i="1" lang="fr" sz="1500">
                <a:solidFill>
                  <a:schemeClr val="dk1"/>
                </a:solidFill>
              </a:rPr>
              <a:t>-&gt; more </a:t>
            </a:r>
            <a:r>
              <a:rPr b="1" i="1" lang="fr" sz="1500">
                <a:solidFill>
                  <a:schemeClr val="dk1"/>
                </a:solidFill>
              </a:rPr>
              <a:t>integrative research</a:t>
            </a:r>
            <a:r>
              <a:rPr i="1" lang="fr" sz="1500">
                <a:solidFill>
                  <a:schemeClr val="dk1"/>
                </a:solidFill>
              </a:rPr>
              <a:t> needed to understand how flow regime restoration could help restoring </a:t>
            </a:r>
            <a:r>
              <a:rPr b="1" i="1" lang="fr" sz="1500">
                <a:solidFill>
                  <a:schemeClr val="dk1"/>
                </a:solidFill>
              </a:rPr>
              <a:t>other important altered aspects</a:t>
            </a:r>
            <a:r>
              <a:rPr i="1" lang="fr" sz="1500">
                <a:solidFill>
                  <a:schemeClr val="dk1"/>
                </a:solidFill>
              </a:rPr>
              <a:t>.</a:t>
            </a:r>
            <a:endParaRPr sz="1500">
              <a:solidFill>
                <a:schemeClr val="dk1"/>
              </a:solidFill>
            </a:endParaRPr>
          </a:p>
        </p:txBody>
      </p:sp>
      <p:sp>
        <p:nvSpPr>
          <p:cNvPr id="233" name="Google Shape;233;p30"/>
          <p:cNvSpPr txBox="1"/>
          <p:nvPr/>
        </p:nvSpPr>
        <p:spPr>
          <a:xfrm>
            <a:off x="4692300" y="2129175"/>
            <a:ext cx="4140000" cy="21312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300">
                <a:solidFill>
                  <a:schemeClr val="dk1"/>
                </a:solidFill>
              </a:rPr>
              <a:t>“</a:t>
            </a:r>
            <a:r>
              <a:rPr i="1" lang="fr" sz="1300">
                <a:solidFill>
                  <a:schemeClr val="dk1"/>
                </a:solidFill>
              </a:rPr>
              <a:t>Structural engineered approaches</a:t>
            </a:r>
            <a:r>
              <a:rPr lang="fr" sz="1300">
                <a:solidFill>
                  <a:schemeClr val="dk1"/>
                </a:solidFill>
              </a:rPr>
              <a:t>”, focusing only on </a:t>
            </a:r>
            <a:r>
              <a:rPr b="1" lang="fr" sz="1300">
                <a:solidFill>
                  <a:schemeClr val="dk1"/>
                </a:solidFill>
              </a:rPr>
              <a:t>river geomorphology and habitat</a:t>
            </a:r>
            <a:r>
              <a:rPr lang="fr" sz="1300">
                <a:solidFill>
                  <a:schemeClr val="dk1"/>
                </a:solidFill>
              </a:rPr>
              <a:t>, not on how to support and sustain biological communities.</a:t>
            </a:r>
            <a:endParaRPr sz="1300">
              <a:solidFill>
                <a:schemeClr val="dk1"/>
              </a:solidFill>
            </a:endParaRPr>
          </a:p>
          <a:p>
            <a:pPr indent="0" lvl="0" marL="0" rtl="0" algn="just">
              <a:lnSpc>
                <a:spcPct val="115000"/>
              </a:lnSpc>
              <a:spcBef>
                <a:spcPts val="1200"/>
              </a:spcBef>
              <a:spcAft>
                <a:spcPts val="1200"/>
              </a:spcAft>
              <a:buNone/>
            </a:pPr>
            <a:r>
              <a:rPr lang="fr" sz="1300">
                <a:solidFill>
                  <a:schemeClr val="dk1"/>
                </a:solidFill>
              </a:rPr>
              <a:t>Focus on the channel rather than the </a:t>
            </a:r>
            <a:r>
              <a:rPr b="1" lang="fr" sz="1300">
                <a:solidFill>
                  <a:schemeClr val="dk1"/>
                </a:solidFill>
              </a:rPr>
              <a:t>watershed context</a:t>
            </a:r>
            <a:r>
              <a:rPr lang="fr" sz="1300">
                <a:solidFill>
                  <a:schemeClr val="dk1"/>
                </a:solidFill>
              </a:rPr>
              <a:t>.</a:t>
            </a:r>
            <a:endParaRPr sz="1300">
              <a:solidFill>
                <a:schemeClr val="dk1"/>
              </a:solidFill>
            </a:endParaRPr>
          </a:p>
        </p:txBody>
      </p:sp>
      <p:cxnSp>
        <p:nvCxnSpPr>
          <p:cNvPr id="234" name="Google Shape;234;p30"/>
          <p:cNvCxnSpPr>
            <a:endCxn id="231" idx="0"/>
          </p:cNvCxnSpPr>
          <p:nvPr/>
        </p:nvCxnSpPr>
        <p:spPr>
          <a:xfrm flipH="1">
            <a:off x="2381700" y="1574775"/>
            <a:ext cx="1365600" cy="554400"/>
          </a:xfrm>
          <a:prstGeom prst="straightConnector1">
            <a:avLst/>
          </a:prstGeom>
          <a:noFill/>
          <a:ln cap="flat" cmpd="sng" w="9525">
            <a:solidFill>
              <a:schemeClr val="dk2"/>
            </a:solidFill>
            <a:prstDash val="solid"/>
            <a:round/>
            <a:headEnd len="med" w="med" type="none"/>
            <a:tailEnd len="med" w="med" type="triangle"/>
          </a:ln>
        </p:spPr>
      </p:cxnSp>
      <p:cxnSp>
        <p:nvCxnSpPr>
          <p:cNvPr id="235" name="Google Shape;235;p30"/>
          <p:cNvCxnSpPr>
            <a:endCxn id="233" idx="0"/>
          </p:cNvCxnSpPr>
          <p:nvPr/>
        </p:nvCxnSpPr>
        <p:spPr>
          <a:xfrm>
            <a:off x="5680500" y="1608975"/>
            <a:ext cx="1081800" cy="520200"/>
          </a:xfrm>
          <a:prstGeom prst="straightConnector1">
            <a:avLst/>
          </a:prstGeom>
          <a:noFill/>
          <a:ln cap="flat" cmpd="sng" w="9525">
            <a:solidFill>
              <a:schemeClr val="dk2"/>
            </a:solidFill>
            <a:prstDash val="solid"/>
            <a:round/>
            <a:headEnd len="med" w="med" type="none"/>
            <a:tailEnd len="med" w="med" type="triangle"/>
          </a:ln>
        </p:spPr>
      </p:cxnSp>
      <p:sp>
        <p:nvSpPr>
          <p:cNvPr id="236" name="Google Shape;236;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Restoration practice</a:t>
            </a:r>
            <a:endParaRPr/>
          </a:p>
          <a:p>
            <a:pPr indent="0" lvl="0" marL="0" rtl="0" algn="l">
              <a:spcBef>
                <a:spcPts val="0"/>
              </a:spcBef>
              <a:spcAft>
                <a:spcPts val="0"/>
              </a:spcAft>
              <a:buNone/>
            </a:pPr>
            <a:r>
              <a:t/>
            </a:r>
            <a:endParaRPr/>
          </a:p>
        </p:txBody>
      </p:sp>
      <p:sp>
        <p:nvSpPr>
          <p:cNvPr id="242" name="Google Shape;242;p31"/>
          <p:cNvSpPr txBox="1"/>
          <p:nvPr>
            <p:ph idx="1" type="body"/>
          </p:nvPr>
        </p:nvSpPr>
        <p:spPr>
          <a:xfrm>
            <a:off x="311700" y="1152475"/>
            <a:ext cx="3864600" cy="28419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None/>
            </a:pPr>
            <a:r>
              <a:rPr lang="fr" sz="1600">
                <a:solidFill>
                  <a:schemeClr val="dk1"/>
                </a:solidFill>
              </a:rPr>
              <a:t>To </a:t>
            </a:r>
            <a:r>
              <a:rPr b="1" lang="fr" sz="1600">
                <a:solidFill>
                  <a:schemeClr val="dk1"/>
                </a:solidFill>
              </a:rPr>
              <a:t>prioritize </a:t>
            </a:r>
            <a:r>
              <a:rPr lang="fr" sz="1600">
                <a:solidFill>
                  <a:schemeClr val="dk1"/>
                </a:solidFill>
              </a:rPr>
              <a:t>restoration sites, we need to </a:t>
            </a:r>
            <a:r>
              <a:rPr lang="fr" sz="1600">
                <a:solidFill>
                  <a:schemeClr val="dk1"/>
                </a:solidFill>
              </a:rPr>
              <a:t>understand</a:t>
            </a:r>
            <a:r>
              <a:rPr lang="fr" sz="1600">
                <a:solidFill>
                  <a:schemeClr val="dk1"/>
                </a:solidFill>
              </a:rPr>
              <a:t> </a:t>
            </a:r>
            <a:r>
              <a:rPr lang="fr" sz="1600">
                <a:solidFill>
                  <a:schemeClr val="dk1"/>
                </a:solidFill>
              </a:rPr>
              <a:t>local and </a:t>
            </a:r>
            <a:r>
              <a:rPr lang="fr" sz="1600">
                <a:solidFill>
                  <a:schemeClr val="dk1"/>
                </a:solidFill>
              </a:rPr>
              <a:t>watershed</a:t>
            </a:r>
            <a:r>
              <a:rPr lang="fr" sz="1600">
                <a:solidFill>
                  <a:schemeClr val="dk1"/>
                </a:solidFill>
              </a:rPr>
              <a:t>-scale environmental </a:t>
            </a:r>
            <a:r>
              <a:rPr b="1" lang="fr" sz="1600">
                <a:solidFill>
                  <a:schemeClr val="dk1"/>
                </a:solidFill>
              </a:rPr>
              <a:t>drivers variation</a:t>
            </a:r>
            <a:r>
              <a:rPr lang="fr" sz="1600">
                <a:solidFill>
                  <a:schemeClr val="dk1"/>
                </a:solidFill>
              </a:rPr>
              <a:t>.</a:t>
            </a:r>
            <a:endParaRPr sz="1600">
              <a:solidFill>
                <a:schemeClr val="dk1"/>
              </a:solidFill>
            </a:endParaRPr>
          </a:p>
          <a:p>
            <a:pPr indent="-311150" lvl="0" marL="457200" rtl="0" algn="just">
              <a:spcBef>
                <a:spcPts val="1200"/>
              </a:spcBef>
              <a:spcAft>
                <a:spcPts val="0"/>
              </a:spcAft>
              <a:buClr>
                <a:schemeClr val="dk1"/>
              </a:buClr>
              <a:buSzPts val="1300"/>
              <a:buChar char="●"/>
            </a:pPr>
            <a:r>
              <a:rPr lang="fr" sz="1300">
                <a:solidFill>
                  <a:schemeClr val="dk1"/>
                </a:solidFill>
              </a:rPr>
              <a:t>Identification of </a:t>
            </a:r>
            <a:r>
              <a:rPr b="1" lang="fr" sz="1300">
                <a:solidFill>
                  <a:schemeClr val="dk1"/>
                </a:solidFill>
              </a:rPr>
              <a:t>sub catchments</a:t>
            </a:r>
            <a:r>
              <a:rPr lang="fr" sz="1300">
                <a:solidFill>
                  <a:schemeClr val="dk1"/>
                </a:solidFill>
              </a:rPr>
              <a:t> that disproportionately influence stream chemistry,</a:t>
            </a:r>
            <a:endParaRPr sz="1300">
              <a:solidFill>
                <a:schemeClr val="dk1"/>
              </a:solidFill>
            </a:endParaRPr>
          </a:p>
          <a:p>
            <a:pPr indent="-311150" lvl="0" marL="457200" rtl="0" algn="just">
              <a:spcBef>
                <a:spcPts val="0"/>
              </a:spcBef>
              <a:spcAft>
                <a:spcPts val="0"/>
              </a:spcAft>
              <a:buClr>
                <a:schemeClr val="dk1"/>
              </a:buClr>
              <a:buSzPts val="1300"/>
              <a:buChar char="●"/>
            </a:pPr>
            <a:r>
              <a:rPr b="1" lang="fr" sz="1300">
                <a:solidFill>
                  <a:schemeClr val="dk1"/>
                </a:solidFill>
              </a:rPr>
              <a:t>Local communities contribution</a:t>
            </a:r>
            <a:r>
              <a:rPr lang="fr" sz="1300">
                <a:solidFill>
                  <a:schemeClr val="dk1"/>
                </a:solidFill>
              </a:rPr>
              <a:t> to river biodiversity.</a:t>
            </a:r>
            <a:endParaRPr i="1" sz="1700">
              <a:solidFill>
                <a:schemeClr val="dk1"/>
              </a:solidFill>
            </a:endParaRPr>
          </a:p>
        </p:txBody>
      </p:sp>
      <p:sp>
        <p:nvSpPr>
          <p:cNvPr id="243" name="Google Shape;243;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grpSp>
        <p:nvGrpSpPr>
          <p:cNvPr id="244" name="Google Shape;244;p31"/>
          <p:cNvGrpSpPr/>
          <p:nvPr/>
        </p:nvGrpSpPr>
        <p:grpSpPr>
          <a:xfrm>
            <a:off x="4262064" y="1152481"/>
            <a:ext cx="4758712" cy="3137048"/>
            <a:chOff x="824425" y="190500"/>
            <a:chExt cx="7790950" cy="3981025"/>
          </a:xfrm>
        </p:grpSpPr>
        <p:pic>
          <p:nvPicPr>
            <p:cNvPr id="245" name="Google Shape;245;p31"/>
            <p:cNvPicPr preferRelativeResize="0"/>
            <p:nvPr/>
          </p:nvPicPr>
          <p:blipFill rotWithShape="1">
            <a:blip r:embed="rId3">
              <a:alphaModFix/>
            </a:blip>
            <a:srcRect b="21923" l="0" r="0" t="0"/>
            <a:stretch/>
          </p:blipFill>
          <p:spPr>
            <a:xfrm>
              <a:off x="833450" y="190500"/>
              <a:ext cx="7781925" cy="3956300"/>
            </a:xfrm>
            <a:prstGeom prst="rect">
              <a:avLst/>
            </a:prstGeom>
            <a:noFill/>
            <a:ln>
              <a:noFill/>
            </a:ln>
          </p:spPr>
        </p:pic>
        <p:sp>
          <p:nvSpPr>
            <p:cNvPr id="246" name="Google Shape;246;p31"/>
            <p:cNvSpPr/>
            <p:nvPr/>
          </p:nvSpPr>
          <p:spPr>
            <a:xfrm>
              <a:off x="824425" y="787525"/>
              <a:ext cx="3186900" cy="3384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47" name="Google Shape;247;p31"/>
          <p:cNvSpPr txBox="1"/>
          <p:nvPr/>
        </p:nvSpPr>
        <p:spPr>
          <a:xfrm>
            <a:off x="7300457" y="4200122"/>
            <a:ext cx="15021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r" sz="900">
                <a:solidFill>
                  <a:schemeClr val="dk1"/>
                </a:solidFill>
              </a:rPr>
              <a:t>Tamara Rodríguez-Castillo &amp; All</a:t>
            </a:r>
            <a:endParaRPr sz="1600">
              <a:solidFill>
                <a:schemeClr val="dk2"/>
              </a:solidFill>
            </a:endParaRPr>
          </a:p>
        </p:txBody>
      </p:sp>
      <p:sp>
        <p:nvSpPr>
          <p:cNvPr id="248" name="Google Shape;248;p31"/>
          <p:cNvSpPr txBox="1"/>
          <p:nvPr/>
        </p:nvSpPr>
        <p:spPr>
          <a:xfrm>
            <a:off x="4286438" y="1589007"/>
            <a:ext cx="2033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 sz="1000">
                <a:solidFill>
                  <a:schemeClr val="dk1"/>
                </a:solidFill>
              </a:rPr>
              <a:t> Deva-Cares catchment (northern Spain)</a:t>
            </a:r>
            <a:endParaRPr sz="1700">
              <a:solidFill>
                <a:schemeClr val="dk2"/>
              </a:solidFill>
            </a:endParaRPr>
          </a:p>
        </p:txBody>
      </p:sp>
      <p:sp>
        <p:nvSpPr>
          <p:cNvPr id="249" name="Google Shape;249;p31"/>
          <p:cNvSpPr txBox="1"/>
          <p:nvPr/>
        </p:nvSpPr>
        <p:spPr>
          <a:xfrm>
            <a:off x="6005250" y="3704900"/>
            <a:ext cx="1092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200">
                <a:solidFill>
                  <a:schemeClr val="dk2"/>
                </a:solidFill>
              </a:rPr>
              <a:t>Deforestation</a:t>
            </a:r>
            <a:endParaRPr sz="1200">
              <a:solidFill>
                <a:schemeClr val="dk2"/>
              </a:solidFill>
            </a:endParaRPr>
          </a:p>
        </p:txBody>
      </p:sp>
      <p:sp>
        <p:nvSpPr>
          <p:cNvPr id="250" name="Google Shape;250;p31"/>
          <p:cNvSpPr txBox="1"/>
          <p:nvPr/>
        </p:nvSpPr>
        <p:spPr>
          <a:xfrm>
            <a:off x="4975862" y="2957497"/>
            <a:ext cx="1344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200">
                <a:solidFill>
                  <a:schemeClr val="dk2"/>
                </a:solidFill>
              </a:rPr>
              <a:t>Waste products from urban sites</a:t>
            </a:r>
            <a:endParaRPr sz="1200">
              <a:solidFill>
                <a:schemeClr val="dk2"/>
              </a:solidFill>
            </a:endParaRPr>
          </a:p>
        </p:txBody>
      </p:sp>
      <p:sp>
        <p:nvSpPr>
          <p:cNvPr id="251" name="Google Shape;251;p31"/>
          <p:cNvSpPr txBox="1"/>
          <p:nvPr/>
        </p:nvSpPr>
        <p:spPr>
          <a:xfrm>
            <a:off x="5037225" y="1991850"/>
            <a:ext cx="1648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200">
                <a:solidFill>
                  <a:schemeClr val="dk2"/>
                </a:solidFill>
              </a:rPr>
              <a:t>Combination of deforestation and urban sites</a:t>
            </a:r>
            <a:endParaRPr sz="1200">
              <a:solidFill>
                <a:schemeClr val="dk2"/>
              </a:solidFill>
            </a:endParaRPr>
          </a:p>
        </p:txBody>
      </p:sp>
      <p:sp>
        <p:nvSpPr>
          <p:cNvPr id="252" name="Google Shape;252;p31"/>
          <p:cNvSpPr txBox="1"/>
          <p:nvPr/>
        </p:nvSpPr>
        <p:spPr>
          <a:xfrm>
            <a:off x="311700" y="3861725"/>
            <a:ext cx="5094300" cy="738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Clr>
                <a:schemeClr val="dk1"/>
              </a:buClr>
              <a:buSzPts val="1100"/>
              <a:buFont typeface="Arial"/>
              <a:buNone/>
            </a:pPr>
            <a:r>
              <a:rPr i="1" lang="fr" sz="1600">
                <a:solidFill>
                  <a:schemeClr val="dk1"/>
                </a:solidFill>
              </a:rPr>
              <a:t>-&gt; How </a:t>
            </a:r>
            <a:r>
              <a:rPr b="1" i="1" lang="fr" sz="1600">
                <a:solidFill>
                  <a:schemeClr val="dk1"/>
                </a:solidFill>
              </a:rPr>
              <a:t>altered flow regimes propagate</a:t>
            </a:r>
            <a:r>
              <a:rPr i="1" lang="fr" sz="1600">
                <a:solidFill>
                  <a:schemeClr val="dk1"/>
                </a:solidFill>
              </a:rPr>
              <a:t> through entire river networks ?</a:t>
            </a:r>
            <a:endParaRPr sz="16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idx="1" type="body"/>
          </p:nvPr>
        </p:nvSpPr>
        <p:spPr>
          <a:xfrm>
            <a:off x="311700" y="560525"/>
            <a:ext cx="3909600" cy="4433400"/>
          </a:xfrm>
          <a:prstGeom prst="rect">
            <a:avLst/>
          </a:prstGeom>
        </p:spPr>
        <p:txBody>
          <a:bodyPr anchorCtr="0" anchor="t" bIns="91425" lIns="91425" spcFirstLastPara="1" rIns="91425" wrap="square" tIns="91425">
            <a:noAutofit/>
          </a:bodyPr>
          <a:lstStyle/>
          <a:p>
            <a:pPr indent="0" lvl="0" marL="0" rtl="0" algn="just">
              <a:lnSpc>
                <a:spcPct val="95000"/>
              </a:lnSpc>
              <a:spcBef>
                <a:spcPts val="0"/>
              </a:spcBef>
              <a:spcAft>
                <a:spcPts val="0"/>
              </a:spcAft>
              <a:buSzPts val="1018"/>
              <a:buNone/>
            </a:pPr>
            <a:r>
              <a:rPr lang="fr" sz="1050" u="sng">
                <a:solidFill>
                  <a:schemeClr val="dk1"/>
                </a:solidFill>
              </a:rPr>
              <a:t>Goal</a:t>
            </a:r>
            <a:r>
              <a:rPr lang="fr" sz="1050">
                <a:solidFill>
                  <a:schemeClr val="dk1"/>
                </a:solidFill>
              </a:rPr>
              <a:t>: </a:t>
            </a:r>
            <a:r>
              <a:rPr lang="fr" sz="1050">
                <a:solidFill>
                  <a:schemeClr val="dk1"/>
                </a:solidFill>
              </a:rPr>
              <a:t>understand </a:t>
            </a:r>
            <a:r>
              <a:rPr lang="fr" sz="1050">
                <a:solidFill>
                  <a:schemeClr val="dk1"/>
                </a:solidFill>
              </a:rPr>
              <a:t>the mechanisms whereby flow regimes affect biota and ecosystem processes, and the interplay between them, in a three way interaction we call the </a:t>
            </a:r>
            <a:r>
              <a:rPr b="1" lang="fr" sz="1050">
                <a:solidFill>
                  <a:schemeClr val="dk1"/>
                </a:solidFill>
              </a:rPr>
              <a:t>flow-biota-ecosystem processes nexus </a:t>
            </a:r>
            <a:endParaRPr b="1" sz="1050">
              <a:solidFill>
                <a:schemeClr val="dk1"/>
              </a:solidFill>
            </a:endParaRPr>
          </a:p>
          <a:p>
            <a:pPr indent="0" lvl="0" marL="0" rtl="0" algn="just">
              <a:lnSpc>
                <a:spcPct val="95000"/>
              </a:lnSpc>
              <a:spcBef>
                <a:spcPts val="1200"/>
              </a:spcBef>
              <a:spcAft>
                <a:spcPts val="0"/>
              </a:spcAft>
              <a:buSzPts val="1018"/>
              <a:buNone/>
            </a:pPr>
            <a:r>
              <a:rPr lang="fr" sz="1050" u="sng">
                <a:solidFill>
                  <a:schemeClr val="dk1"/>
                </a:solidFill>
              </a:rPr>
              <a:t>Findings</a:t>
            </a:r>
            <a:r>
              <a:rPr lang="fr" sz="1050">
                <a:solidFill>
                  <a:schemeClr val="dk1"/>
                </a:solidFill>
              </a:rPr>
              <a:t>: </a:t>
            </a:r>
            <a:endParaRPr sz="1050">
              <a:solidFill>
                <a:schemeClr val="dk1"/>
              </a:solidFill>
            </a:endParaRPr>
          </a:p>
          <a:p>
            <a:pPr indent="-295275" lvl="0" marL="457200" rtl="0" algn="l">
              <a:lnSpc>
                <a:spcPct val="95000"/>
              </a:lnSpc>
              <a:spcBef>
                <a:spcPts val="1200"/>
              </a:spcBef>
              <a:spcAft>
                <a:spcPts val="0"/>
              </a:spcAft>
              <a:buClr>
                <a:schemeClr val="dk1"/>
              </a:buClr>
              <a:buSzPts val="1050"/>
              <a:buChar char="-"/>
            </a:pPr>
            <a:r>
              <a:rPr lang="fr" sz="1050">
                <a:solidFill>
                  <a:schemeClr val="dk1"/>
                </a:solidFill>
              </a:rPr>
              <a:t>Temporal changes in flow </a:t>
            </a:r>
            <a:r>
              <a:rPr b="1" lang="fr" sz="1050">
                <a:solidFill>
                  <a:schemeClr val="dk1"/>
                </a:solidFill>
              </a:rPr>
              <a:t>magnitude </a:t>
            </a:r>
            <a:r>
              <a:rPr lang="fr" sz="1050">
                <a:solidFill>
                  <a:schemeClr val="dk1"/>
                </a:solidFill>
              </a:rPr>
              <a:t>can heighten risks of </a:t>
            </a:r>
            <a:r>
              <a:rPr b="1" lang="fr" sz="1050">
                <a:solidFill>
                  <a:schemeClr val="dk1"/>
                </a:solidFill>
              </a:rPr>
              <a:t>community collapse</a:t>
            </a:r>
            <a:r>
              <a:rPr lang="fr" sz="1050">
                <a:solidFill>
                  <a:schemeClr val="dk1"/>
                </a:solidFill>
              </a:rPr>
              <a:t> and </a:t>
            </a:r>
            <a:r>
              <a:rPr b="1" lang="fr" sz="1050">
                <a:solidFill>
                  <a:schemeClr val="dk1"/>
                </a:solidFill>
              </a:rPr>
              <a:t>disrupt ecosystem functions</a:t>
            </a:r>
            <a:r>
              <a:rPr lang="fr" sz="1050">
                <a:solidFill>
                  <a:schemeClr val="dk1"/>
                </a:solidFill>
              </a:rPr>
              <a:t> like primary production. </a:t>
            </a:r>
            <a:endParaRPr sz="1050">
              <a:solidFill>
                <a:schemeClr val="dk1"/>
              </a:solidFill>
            </a:endParaRPr>
          </a:p>
          <a:p>
            <a:pPr indent="0" lvl="0" marL="457200" rtl="0" algn="l">
              <a:lnSpc>
                <a:spcPct val="95000"/>
              </a:lnSpc>
              <a:spcBef>
                <a:spcPts val="1200"/>
              </a:spcBef>
              <a:spcAft>
                <a:spcPts val="0"/>
              </a:spcAft>
              <a:buNone/>
            </a:pPr>
            <a:r>
              <a:t/>
            </a:r>
            <a:endParaRPr sz="1050">
              <a:solidFill>
                <a:schemeClr val="dk1"/>
              </a:solidFill>
            </a:endParaRPr>
          </a:p>
          <a:p>
            <a:pPr indent="-295275" lvl="0" marL="457200" rtl="0" algn="l">
              <a:lnSpc>
                <a:spcPct val="95000"/>
              </a:lnSpc>
              <a:spcBef>
                <a:spcPts val="1200"/>
              </a:spcBef>
              <a:spcAft>
                <a:spcPts val="0"/>
              </a:spcAft>
              <a:buClr>
                <a:schemeClr val="dk1"/>
              </a:buClr>
              <a:buSzPts val="1050"/>
              <a:buChar char="-"/>
            </a:pPr>
            <a:r>
              <a:rPr b="1" lang="fr" sz="1050">
                <a:solidFill>
                  <a:schemeClr val="dk1"/>
                </a:solidFill>
              </a:rPr>
              <a:t>Storm </a:t>
            </a:r>
            <a:r>
              <a:rPr lang="fr" sz="1050">
                <a:solidFill>
                  <a:schemeClr val="dk1"/>
                </a:solidFill>
              </a:rPr>
              <a:t>flows enhance terrestrial </a:t>
            </a:r>
            <a:r>
              <a:rPr b="1" lang="fr" sz="1050">
                <a:solidFill>
                  <a:schemeClr val="dk1"/>
                </a:solidFill>
              </a:rPr>
              <a:t>carbon </a:t>
            </a:r>
            <a:r>
              <a:rPr lang="fr" sz="1050">
                <a:solidFill>
                  <a:schemeClr val="dk1"/>
                </a:solidFill>
              </a:rPr>
              <a:t>input to rivers and influence water </a:t>
            </a:r>
            <a:r>
              <a:rPr b="1" lang="fr" sz="1050">
                <a:solidFill>
                  <a:schemeClr val="dk1"/>
                </a:solidFill>
              </a:rPr>
              <a:t>chemistry </a:t>
            </a:r>
            <a:r>
              <a:rPr lang="fr" sz="1050">
                <a:solidFill>
                  <a:schemeClr val="dk1"/>
                </a:solidFill>
              </a:rPr>
              <a:t>and </a:t>
            </a:r>
            <a:r>
              <a:rPr b="1" lang="fr" sz="1050">
                <a:solidFill>
                  <a:schemeClr val="dk1"/>
                </a:solidFill>
              </a:rPr>
              <a:t>biogeochemical </a:t>
            </a:r>
            <a:r>
              <a:rPr lang="fr" sz="1050">
                <a:solidFill>
                  <a:schemeClr val="dk1"/>
                </a:solidFill>
              </a:rPr>
              <a:t>processes, affecting </a:t>
            </a:r>
            <a:r>
              <a:rPr b="1" lang="fr" sz="1050">
                <a:solidFill>
                  <a:schemeClr val="dk1"/>
                </a:solidFill>
              </a:rPr>
              <a:t>food webs</a:t>
            </a:r>
            <a:r>
              <a:rPr lang="fr" sz="1050">
                <a:solidFill>
                  <a:schemeClr val="dk1"/>
                </a:solidFill>
              </a:rPr>
              <a:t>.</a:t>
            </a:r>
            <a:endParaRPr sz="1050">
              <a:solidFill>
                <a:schemeClr val="dk1"/>
              </a:solidFill>
            </a:endParaRPr>
          </a:p>
          <a:p>
            <a:pPr indent="0" lvl="0" marL="457200" rtl="0" algn="l">
              <a:lnSpc>
                <a:spcPct val="95000"/>
              </a:lnSpc>
              <a:spcBef>
                <a:spcPts val="1200"/>
              </a:spcBef>
              <a:spcAft>
                <a:spcPts val="0"/>
              </a:spcAft>
              <a:buNone/>
            </a:pPr>
            <a:r>
              <a:t/>
            </a:r>
            <a:endParaRPr sz="1050">
              <a:solidFill>
                <a:schemeClr val="dk1"/>
              </a:solidFill>
            </a:endParaRPr>
          </a:p>
          <a:p>
            <a:pPr indent="-295275" lvl="0" marL="457200" rtl="0" algn="l">
              <a:lnSpc>
                <a:spcPct val="95000"/>
              </a:lnSpc>
              <a:spcBef>
                <a:spcPts val="1200"/>
              </a:spcBef>
              <a:spcAft>
                <a:spcPts val="0"/>
              </a:spcAft>
              <a:buClr>
                <a:schemeClr val="dk1"/>
              </a:buClr>
              <a:buSzPts val="1050"/>
              <a:buChar char="-"/>
            </a:pPr>
            <a:r>
              <a:rPr lang="fr" sz="1050">
                <a:solidFill>
                  <a:schemeClr val="dk1"/>
                </a:solidFill>
              </a:rPr>
              <a:t>Extreme flows impact stream </a:t>
            </a:r>
            <a:r>
              <a:rPr b="1" lang="fr" sz="1050">
                <a:solidFill>
                  <a:schemeClr val="dk1"/>
                </a:solidFill>
              </a:rPr>
              <a:t>metabolism </a:t>
            </a:r>
            <a:r>
              <a:rPr lang="fr" sz="1050">
                <a:solidFill>
                  <a:schemeClr val="dk1"/>
                </a:solidFill>
              </a:rPr>
              <a:t>disproportionately, with effects varying based on flow </a:t>
            </a:r>
            <a:r>
              <a:rPr b="1" lang="fr" sz="1050">
                <a:solidFill>
                  <a:schemeClr val="dk1"/>
                </a:solidFill>
              </a:rPr>
              <a:t>predictability </a:t>
            </a:r>
            <a:endParaRPr b="1" sz="1050">
              <a:solidFill>
                <a:schemeClr val="dk1"/>
              </a:solidFill>
            </a:endParaRPr>
          </a:p>
          <a:p>
            <a:pPr indent="0" lvl="0" marL="457200" rtl="0" algn="l">
              <a:lnSpc>
                <a:spcPct val="95000"/>
              </a:lnSpc>
              <a:spcBef>
                <a:spcPts val="1200"/>
              </a:spcBef>
              <a:spcAft>
                <a:spcPts val="0"/>
              </a:spcAft>
              <a:buNone/>
            </a:pPr>
            <a:r>
              <a:t/>
            </a:r>
            <a:endParaRPr sz="1050">
              <a:solidFill>
                <a:schemeClr val="dk1"/>
              </a:solidFill>
            </a:endParaRPr>
          </a:p>
          <a:p>
            <a:pPr indent="-295275" lvl="0" marL="457200" rtl="0" algn="l">
              <a:lnSpc>
                <a:spcPct val="95000"/>
              </a:lnSpc>
              <a:spcBef>
                <a:spcPts val="1200"/>
              </a:spcBef>
              <a:spcAft>
                <a:spcPts val="0"/>
              </a:spcAft>
              <a:buClr>
                <a:schemeClr val="dk1"/>
              </a:buClr>
              <a:buSzPts val="1050"/>
              <a:buChar char="-"/>
            </a:pPr>
            <a:r>
              <a:rPr lang="fr" sz="1050">
                <a:solidFill>
                  <a:schemeClr val="dk1"/>
                </a:solidFill>
              </a:rPr>
              <a:t>Combining flow pattern changes with stable isotope analysis reveals how </a:t>
            </a:r>
            <a:r>
              <a:rPr b="1" lang="fr" sz="1050">
                <a:solidFill>
                  <a:schemeClr val="dk1"/>
                </a:solidFill>
              </a:rPr>
              <a:t>habitat </a:t>
            </a:r>
            <a:r>
              <a:rPr lang="fr" sz="1050">
                <a:solidFill>
                  <a:schemeClr val="dk1"/>
                </a:solidFill>
              </a:rPr>
              <a:t>and</a:t>
            </a:r>
            <a:r>
              <a:rPr b="1" lang="fr" sz="1050">
                <a:solidFill>
                  <a:schemeClr val="dk1"/>
                </a:solidFill>
              </a:rPr>
              <a:t> basal resource</a:t>
            </a:r>
            <a:r>
              <a:rPr lang="fr" sz="1050">
                <a:solidFill>
                  <a:schemeClr val="dk1"/>
                </a:solidFill>
              </a:rPr>
              <a:t> changes affect </a:t>
            </a:r>
            <a:r>
              <a:rPr b="1" lang="fr" sz="1050">
                <a:solidFill>
                  <a:schemeClr val="dk1"/>
                </a:solidFill>
              </a:rPr>
              <a:t>food web structure</a:t>
            </a:r>
            <a:endParaRPr b="1" sz="1050">
              <a:solidFill>
                <a:schemeClr val="dk1"/>
              </a:solidFill>
            </a:endParaRPr>
          </a:p>
        </p:txBody>
      </p:sp>
      <p:sp>
        <p:nvSpPr>
          <p:cNvPr id="62" name="Google Shape;62;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
        <p:nvSpPr>
          <p:cNvPr id="63" name="Google Shape;63;p14"/>
          <p:cNvSpPr txBox="1"/>
          <p:nvPr>
            <p:ph type="title"/>
          </p:nvPr>
        </p:nvSpPr>
        <p:spPr>
          <a:xfrm>
            <a:off x="190825" y="440925"/>
            <a:ext cx="8520600" cy="572700"/>
          </a:xfrm>
          <a:prstGeom prst="rect">
            <a:avLst/>
          </a:prstGeom>
        </p:spPr>
        <p:txBody>
          <a:bodyPr anchorCtr="0" anchor="t" bIns="91425" lIns="91425" spcFirstLastPara="1" rIns="91425" wrap="square" tIns="91425">
            <a:normAutofit fontScale="90000"/>
          </a:bodyPr>
          <a:lstStyle/>
          <a:p>
            <a:pPr indent="0" lvl="0" marL="0" rtl="0" algn="r">
              <a:spcBef>
                <a:spcPts val="0"/>
              </a:spcBef>
              <a:spcAft>
                <a:spcPts val="0"/>
              </a:spcAft>
              <a:buNone/>
            </a:pPr>
            <a:r>
              <a:rPr lang="fr"/>
              <a:t>Introduction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Restoration practice examples</a:t>
            </a:r>
            <a:endParaRPr/>
          </a:p>
          <a:p>
            <a:pPr indent="0" lvl="0" marL="0" rtl="0" algn="l">
              <a:spcBef>
                <a:spcPts val="0"/>
              </a:spcBef>
              <a:spcAft>
                <a:spcPts val="0"/>
              </a:spcAft>
              <a:buNone/>
            </a:pPr>
            <a:r>
              <a:t/>
            </a:r>
            <a:endParaRPr/>
          </a:p>
        </p:txBody>
      </p:sp>
      <p:sp>
        <p:nvSpPr>
          <p:cNvPr id="258" name="Google Shape;258;p32"/>
          <p:cNvSpPr txBox="1"/>
          <p:nvPr>
            <p:ph idx="1" type="body"/>
          </p:nvPr>
        </p:nvSpPr>
        <p:spPr>
          <a:xfrm>
            <a:off x="311700" y="1152475"/>
            <a:ext cx="5695800" cy="3639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fr">
                <a:solidFill>
                  <a:schemeClr val="dk1"/>
                </a:solidFill>
              </a:rPr>
              <a:t>Green infrastructures</a:t>
            </a:r>
            <a:endParaRPr>
              <a:solidFill>
                <a:schemeClr val="dk1"/>
              </a:solidFill>
            </a:endParaRPr>
          </a:p>
          <a:p>
            <a:pPr indent="0" lvl="0" marL="0" rtl="0" algn="l">
              <a:spcBef>
                <a:spcPts val="1200"/>
              </a:spcBef>
              <a:spcAft>
                <a:spcPts val="0"/>
              </a:spcAft>
              <a:buNone/>
            </a:pPr>
            <a:r>
              <a:rPr b="1" lang="fr" sz="1300">
                <a:solidFill>
                  <a:schemeClr val="dk1"/>
                </a:solidFill>
              </a:rPr>
              <a:t>R</a:t>
            </a:r>
            <a:r>
              <a:rPr b="1" lang="fr" sz="1300">
                <a:solidFill>
                  <a:schemeClr val="dk1"/>
                </a:solidFill>
              </a:rPr>
              <a:t>educe ecological impacts</a:t>
            </a:r>
            <a:r>
              <a:rPr lang="fr" sz="1300">
                <a:solidFill>
                  <a:schemeClr val="dk1"/>
                </a:solidFill>
              </a:rPr>
              <a:t> and cascading effects and target the </a:t>
            </a:r>
            <a:r>
              <a:rPr b="1" lang="fr" sz="1300">
                <a:solidFill>
                  <a:schemeClr val="dk1"/>
                </a:solidFill>
              </a:rPr>
              <a:t>cause </a:t>
            </a:r>
            <a:r>
              <a:rPr lang="fr" sz="1300">
                <a:solidFill>
                  <a:schemeClr val="dk1"/>
                </a:solidFill>
              </a:rPr>
              <a:t>of </a:t>
            </a:r>
            <a:r>
              <a:rPr b="1" lang="fr" sz="1300">
                <a:solidFill>
                  <a:schemeClr val="dk1"/>
                </a:solidFill>
              </a:rPr>
              <a:t>streamflow alteration</a:t>
            </a:r>
            <a:r>
              <a:rPr lang="fr" sz="1300">
                <a:solidFill>
                  <a:schemeClr val="dk1"/>
                </a:solidFill>
              </a:rPr>
              <a:t> at watersheds-level.</a:t>
            </a:r>
            <a:endParaRPr sz="1300">
              <a:solidFill>
                <a:schemeClr val="dk1"/>
              </a:solidFill>
            </a:endParaRPr>
          </a:p>
          <a:p>
            <a:pPr indent="0" lvl="0" marL="0" rtl="0" algn="l">
              <a:spcBef>
                <a:spcPts val="1200"/>
              </a:spcBef>
              <a:spcAft>
                <a:spcPts val="0"/>
              </a:spcAft>
              <a:buNone/>
            </a:pPr>
            <a:r>
              <a:rPr lang="fr" sz="1300">
                <a:solidFill>
                  <a:schemeClr val="dk1"/>
                </a:solidFill>
              </a:rPr>
              <a:t>BUT </a:t>
            </a:r>
            <a:r>
              <a:rPr b="1" lang="fr" sz="1300">
                <a:solidFill>
                  <a:schemeClr val="dk1"/>
                </a:solidFill>
              </a:rPr>
              <a:t>lack of data</a:t>
            </a:r>
            <a:r>
              <a:rPr lang="fr" sz="1300">
                <a:solidFill>
                  <a:schemeClr val="dk1"/>
                </a:solidFill>
              </a:rPr>
              <a:t> before and after implementation.</a:t>
            </a:r>
            <a:endParaRPr sz="1300">
              <a:solidFill>
                <a:schemeClr val="dk1"/>
              </a:solidFill>
            </a:endParaRPr>
          </a:p>
          <a:p>
            <a:pPr indent="0" lvl="0" marL="0" rtl="0" algn="l">
              <a:spcBef>
                <a:spcPts val="1200"/>
              </a:spcBef>
              <a:spcAft>
                <a:spcPts val="0"/>
              </a:spcAft>
              <a:buNone/>
            </a:pPr>
            <a:r>
              <a:t/>
            </a:r>
            <a:endParaRPr sz="1300">
              <a:solidFill>
                <a:schemeClr val="dk1"/>
              </a:solidFill>
            </a:endParaRPr>
          </a:p>
          <a:p>
            <a:pPr indent="0" lvl="0" marL="0" rtl="0" algn="l">
              <a:spcBef>
                <a:spcPts val="1200"/>
              </a:spcBef>
              <a:spcAft>
                <a:spcPts val="0"/>
              </a:spcAft>
              <a:buNone/>
            </a:pPr>
            <a:r>
              <a:rPr lang="fr" sz="1300">
                <a:solidFill>
                  <a:schemeClr val="dk1"/>
                </a:solidFill>
              </a:rPr>
              <a:t>Examples:</a:t>
            </a:r>
            <a:endParaRPr sz="1300">
              <a:solidFill>
                <a:schemeClr val="dk1"/>
              </a:solidFill>
            </a:endParaRPr>
          </a:p>
          <a:p>
            <a:pPr indent="-311150" lvl="0" marL="457200" rtl="0" algn="l">
              <a:spcBef>
                <a:spcPts val="1200"/>
              </a:spcBef>
              <a:spcAft>
                <a:spcPts val="0"/>
              </a:spcAft>
              <a:buClr>
                <a:schemeClr val="dk1"/>
              </a:buClr>
              <a:buSzPts val="1300"/>
              <a:buChar char="●"/>
            </a:pPr>
            <a:r>
              <a:rPr lang="fr" sz="1300">
                <a:solidFill>
                  <a:schemeClr val="dk1"/>
                </a:solidFill>
              </a:rPr>
              <a:t>Ponds</a:t>
            </a:r>
            <a:endParaRPr sz="1300">
              <a:solidFill>
                <a:schemeClr val="dk1"/>
              </a:solidFill>
            </a:endParaRPr>
          </a:p>
          <a:p>
            <a:pPr indent="-311150" lvl="0" marL="457200" rtl="0" algn="l">
              <a:spcBef>
                <a:spcPts val="0"/>
              </a:spcBef>
              <a:spcAft>
                <a:spcPts val="0"/>
              </a:spcAft>
              <a:buClr>
                <a:schemeClr val="dk1"/>
              </a:buClr>
              <a:buSzPts val="1300"/>
              <a:buChar char="●"/>
            </a:pPr>
            <a:r>
              <a:rPr lang="fr" sz="1300">
                <a:solidFill>
                  <a:schemeClr val="dk1"/>
                </a:solidFill>
              </a:rPr>
              <a:t>Tree planting</a:t>
            </a:r>
            <a:endParaRPr sz="1300">
              <a:solidFill>
                <a:schemeClr val="dk1"/>
              </a:solidFill>
            </a:endParaRPr>
          </a:p>
          <a:p>
            <a:pPr indent="-311150" lvl="0" marL="457200" rtl="0" algn="l">
              <a:spcBef>
                <a:spcPts val="0"/>
              </a:spcBef>
              <a:spcAft>
                <a:spcPts val="0"/>
              </a:spcAft>
              <a:buClr>
                <a:schemeClr val="dk1"/>
              </a:buClr>
              <a:buSzPts val="1300"/>
              <a:buChar char="●"/>
            </a:pPr>
            <a:r>
              <a:rPr lang="fr" sz="1300">
                <a:solidFill>
                  <a:schemeClr val="dk1"/>
                </a:solidFill>
              </a:rPr>
              <a:t>Constructed wetlands</a:t>
            </a:r>
            <a:endParaRPr sz="1300">
              <a:solidFill>
                <a:schemeClr val="dk1"/>
              </a:solidFill>
            </a:endParaRPr>
          </a:p>
          <a:p>
            <a:pPr indent="-311150" lvl="0" marL="457200" rtl="0" algn="l">
              <a:spcBef>
                <a:spcPts val="0"/>
              </a:spcBef>
              <a:spcAft>
                <a:spcPts val="0"/>
              </a:spcAft>
              <a:buClr>
                <a:schemeClr val="dk1"/>
              </a:buClr>
              <a:buSzPts val="1300"/>
              <a:buChar char="●"/>
            </a:pPr>
            <a:r>
              <a:rPr lang="fr" sz="1300">
                <a:solidFill>
                  <a:schemeClr val="dk1"/>
                </a:solidFill>
              </a:rPr>
              <a:t>Grass swales</a:t>
            </a:r>
            <a:endParaRPr sz="1300">
              <a:solidFill>
                <a:schemeClr val="dk1"/>
              </a:solidFill>
            </a:endParaRPr>
          </a:p>
        </p:txBody>
      </p:sp>
      <p:sp>
        <p:nvSpPr>
          <p:cNvPr id="259" name="Google Shape;259;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pic>
        <p:nvPicPr>
          <p:cNvPr id="260" name="Google Shape;260;p32"/>
          <p:cNvPicPr preferRelativeResize="0"/>
          <p:nvPr/>
        </p:nvPicPr>
        <p:blipFill>
          <a:blip r:embed="rId3">
            <a:alphaModFix/>
          </a:blip>
          <a:stretch>
            <a:fillRect/>
          </a:stretch>
        </p:blipFill>
        <p:spPr>
          <a:xfrm>
            <a:off x="6173163" y="734500"/>
            <a:ext cx="2847975" cy="1600200"/>
          </a:xfrm>
          <a:prstGeom prst="rect">
            <a:avLst/>
          </a:prstGeom>
          <a:noFill/>
          <a:ln>
            <a:noFill/>
          </a:ln>
        </p:spPr>
      </p:pic>
      <p:pic>
        <p:nvPicPr>
          <p:cNvPr id="261" name="Google Shape;261;p32"/>
          <p:cNvPicPr preferRelativeResize="0"/>
          <p:nvPr/>
        </p:nvPicPr>
        <p:blipFill>
          <a:blip r:embed="rId4">
            <a:alphaModFix/>
          </a:blip>
          <a:stretch>
            <a:fillRect/>
          </a:stretch>
        </p:blipFill>
        <p:spPr>
          <a:xfrm>
            <a:off x="4878263" y="2057088"/>
            <a:ext cx="3209925" cy="1419225"/>
          </a:xfrm>
          <a:prstGeom prst="rect">
            <a:avLst/>
          </a:prstGeom>
          <a:noFill/>
          <a:ln>
            <a:noFill/>
          </a:ln>
        </p:spPr>
      </p:pic>
      <p:pic>
        <p:nvPicPr>
          <p:cNvPr id="262" name="Google Shape;262;p32"/>
          <p:cNvPicPr preferRelativeResize="0"/>
          <p:nvPr/>
        </p:nvPicPr>
        <p:blipFill>
          <a:blip r:embed="rId5">
            <a:alphaModFix/>
          </a:blip>
          <a:stretch>
            <a:fillRect/>
          </a:stretch>
        </p:blipFill>
        <p:spPr>
          <a:xfrm>
            <a:off x="2786925" y="2997563"/>
            <a:ext cx="3314700" cy="1381125"/>
          </a:xfrm>
          <a:prstGeom prst="rect">
            <a:avLst/>
          </a:prstGeom>
          <a:noFill/>
          <a:ln>
            <a:noFill/>
          </a:ln>
        </p:spPr>
      </p:pic>
      <p:pic>
        <p:nvPicPr>
          <p:cNvPr id="263" name="Google Shape;263;p32"/>
          <p:cNvPicPr preferRelativeResize="0"/>
          <p:nvPr/>
        </p:nvPicPr>
        <p:blipFill>
          <a:blip r:embed="rId6">
            <a:alphaModFix/>
          </a:blip>
          <a:stretch>
            <a:fillRect/>
          </a:stretch>
        </p:blipFill>
        <p:spPr>
          <a:xfrm>
            <a:off x="6592263" y="3170875"/>
            <a:ext cx="2428875" cy="1885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Restoration practice examples</a:t>
            </a:r>
            <a:endParaRPr/>
          </a:p>
          <a:p>
            <a:pPr indent="0" lvl="0" marL="0" rtl="0" algn="l">
              <a:spcBef>
                <a:spcPts val="0"/>
              </a:spcBef>
              <a:spcAft>
                <a:spcPts val="0"/>
              </a:spcAft>
              <a:buNone/>
            </a:pPr>
            <a:r>
              <a:t/>
            </a:r>
            <a:endParaRPr/>
          </a:p>
        </p:txBody>
      </p:sp>
      <p:sp>
        <p:nvSpPr>
          <p:cNvPr id="269" name="Google Shape;269;p33"/>
          <p:cNvSpPr txBox="1"/>
          <p:nvPr>
            <p:ph idx="1" type="body"/>
          </p:nvPr>
        </p:nvSpPr>
        <p:spPr>
          <a:xfrm>
            <a:off x="311700" y="1152475"/>
            <a:ext cx="8520600" cy="3701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fr">
                <a:solidFill>
                  <a:schemeClr val="dk1"/>
                </a:solidFill>
              </a:rPr>
              <a:t>Hydrologic connectivity</a:t>
            </a:r>
            <a:endParaRPr>
              <a:solidFill>
                <a:schemeClr val="dk1"/>
              </a:solidFill>
            </a:endParaRPr>
          </a:p>
          <a:p>
            <a:pPr indent="0" lvl="0" marL="0" rtl="0" algn="just">
              <a:spcBef>
                <a:spcPts val="1200"/>
              </a:spcBef>
              <a:spcAft>
                <a:spcPts val="0"/>
              </a:spcAft>
              <a:buNone/>
            </a:pPr>
            <a:r>
              <a:rPr lang="fr" sz="1300" u="sng">
                <a:solidFill>
                  <a:schemeClr val="dk1"/>
                </a:solidFill>
              </a:rPr>
              <a:t>Reminder</a:t>
            </a:r>
            <a:r>
              <a:rPr lang="fr" sz="1300">
                <a:solidFill>
                  <a:schemeClr val="dk1"/>
                </a:solidFill>
              </a:rPr>
              <a:t>: urban streams = </a:t>
            </a:r>
            <a:r>
              <a:rPr b="1" lang="fr" sz="1300">
                <a:solidFill>
                  <a:schemeClr val="dk1"/>
                </a:solidFill>
              </a:rPr>
              <a:t>unnatural levels of connectivity</a:t>
            </a:r>
            <a:r>
              <a:rPr lang="fr" sz="1300">
                <a:solidFill>
                  <a:schemeClr val="dk1"/>
                </a:solidFill>
              </a:rPr>
              <a:t> (pipes, roads, land use, WWTP)</a:t>
            </a:r>
            <a:endParaRPr sz="1300">
              <a:solidFill>
                <a:schemeClr val="dk1"/>
              </a:solidFill>
            </a:endParaRPr>
          </a:p>
          <a:p>
            <a:pPr indent="0" lvl="0" marL="0" rtl="0" algn="just">
              <a:spcBef>
                <a:spcPts val="1200"/>
              </a:spcBef>
              <a:spcAft>
                <a:spcPts val="0"/>
              </a:spcAft>
              <a:buNone/>
            </a:pPr>
            <a:r>
              <a:rPr lang="fr" sz="1300">
                <a:solidFill>
                  <a:schemeClr val="dk1"/>
                </a:solidFill>
              </a:rPr>
              <a:t> Knowledge on </a:t>
            </a:r>
            <a:r>
              <a:rPr b="1" lang="fr" sz="1300">
                <a:solidFill>
                  <a:schemeClr val="dk1"/>
                </a:solidFill>
              </a:rPr>
              <a:t>streambed structure</a:t>
            </a:r>
            <a:r>
              <a:rPr lang="fr" sz="1300">
                <a:solidFill>
                  <a:schemeClr val="dk1"/>
                </a:solidFill>
              </a:rPr>
              <a:t>, </a:t>
            </a:r>
            <a:r>
              <a:rPr b="1" lang="fr" sz="1300">
                <a:solidFill>
                  <a:schemeClr val="dk1"/>
                </a:solidFill>
              </a:rPr>
              <a:t>landscape storage capacity</a:t>
            </a:r>
            <a:r>
              <a:rPr lang="fr" sz="1300">
                <a:solidFill>
                  <a:schemeClr val="dk1"/>
                </a:solidFill>
              </a:rPr>
              <a:t>, </a:t>
            </a:r>
            <a:r>
              <a:rPr b="1" lang="fr" sz="1300">
                <a:solidFill>
                  <a:schemeClr val="dk1"/>
                </a:solidFill>
              </a:rPr>
              <a:t>groundwater connectivity</a:t>
            </a:r>
            <a:r>
              <a:rPr lang="fr" sz="1300">
                <a:solidFill>
                  <a:schemeClr val="dk1"/>
                </a:solidFill>
              </a:rPr>
              <a:t> can help imagine novel restoration approaches </a:t>
            </a:r>
            <a:r>
              <a:rPr lang="fr" sz="1300">
                <a:solidFill>
                  <a:schemeClr val="dk1"/>
                </a:solidFill>
              </a:rPr>
              <a:t>via </a:t>
            </a:r>
            <a:r>
              <a:rPr b="1" lang="fr" sz="1300">
                <a:solidFill>
                  <a:schemeClr val="dk1"/>
                </a:solidFill>
              </a:rPr>
              <a:t>stormwater management.</a:t>
            </a:r>
            <a:endParaRPr sz="1300">
              <a:solidFill>
                <a:schemeClr val="dk1"/>
              </a:solidFill>
            </a:endParaRPr>
          </a:p>
          <a:p>
            <a:pPr indent="0" lvl="0" marL="0" rtl="0" algn="just">
              <a:spcBef>
                <a:spcPts val="1200"/>
              </a:spcBef>
              <a:spcAft>
                <a:spcPts val="0"/>
              </a:spcAft>
              <a:buNone/>
            </a:pPr>
            <a:r>
              <a:rPr i="1" lang="fr" sz="1300">
                <a:solidFill>
                  <a:schemeClr val="dk1"/>
                </a:solidFill>
              </a:rPr>
              <a:t>Focus on</a:t>
            </a:r>
            <a:r>
              <a:rPr lang="fr" sz="1300">
                <a:solidFill>
                  <a:schemeClr val="dk1"/>
                </a:solidFill>
              </a:rPr>
              <a:t>:</a:t>
            </a:r>
            <a:endParaRPr sz="1300">
              <a:solidFill>
                <a:schemeClr val="dk1"/>
              </a:solidFill>
            </a:endParaRPr>
          </a:p>
          <a:p>
            <a:pPr indent="-311150" lvl="0" marL="457200" rtl="0" algn="just">
              <a:spcBef>
                <a:spcPts val="1200"/>
              </a:spcBef>
              <a:spcAft>
                <a:spcPts val="0"/>
              </a:spcAft>
              <a:buClr>
                <a:schemeClr val="dk1"/>
              </a:buClr>
              <a:buSzPts val="1300"/>
              <a:buChar char="●"/>
            </a:pPr>
            <a:r>
              <a:rPr lang="fr" sz="1300">
                <a:solidFill>
                  <a:schemeClr val="dk1"/>
                </a:solidFill>
              </a:rPr>
              <a:t>Land use</a:t>
            </a:r>
            <a:endParaRPr sz="1300">
              <a:solidFill>
                <a:schemeClr val="dk1"/>
              </a:solidFill>
            </a:endParaRPr>
          </a:p>
          <a:p>
            <a:pPr indent="-311150" lvl="0" marL="457200" rtl="0" algn="just">
              <a:spcBef>
                <a:spcPts val="0"/>
              </a:spcBef>
              <a:spcAft>
                <a:spcPts val="0"/>
              </a:spcAft>
              <a:buClr>
                <a:schemeClr val="dk1"/>
              </a:buClr>
              <a:buSzPts val="1300"/>
              <a:buChar char="●"/>
            </a:pPr>
            <a:r>
              <a:rPr lang="fr" sz="1300">
                <a:solidFill>
                  <a:schemeClr val="dk1"/>
                </a:solidFill>
              </a:rPr>
              <a:t>Soil properties</a:t>
            </a:r>
            <a:endParaRPr sz="1300">
              <a:solidFill>
                <a:schemeClr val="dk1"/>
              </a:solidFill>
            </a:endParaRPr>
          </a:p>
          <a:p>
            <a:pPr indent="-311150" lvl="0" marL="457200" rtl="0" algn="just">
              <a:spcBef>
                <a:spcPts val="0"/>
              </a:spcBef>
              <a:spcAft>
                <a:spcPts val="0"/>
              </a:spcAft>
              <a:buClr>
                <a:schemeClr val="dk1"/>
              </a:buClr>
              <a:buSzPts val="1300"/>
              <a:buChar char="●"/>
            </a:pPr>
            <a:r>
              <a:rPr lang="fr" sz="1300">
                <a:solidFill>
                  <a:schemeClr val="dk1"/>
                </a:solidFill>
              </a:rPr>
              <a:t>Biodiversity</a:t>
            </a:r>
            <a:endParaRPr sz="1300">
              <a:solidFill>
                <a:schemeClr val="dk1"/>
              </a:solidFill>
            </a:endParaRPr>
          </a:p>
          <a:p>
            <a:pPr indent="0" lvl="0" marL="0" rtl="0" algn="just">
              <a:spcBef>
                <a:spcPts val="1200"/>
              </a:spcBef>
              <a:spcAft>
                <a:spcPts val="1200"/>
              </a:spcAft>
              <a:buNone/>
            </a:pPr>
            <a:r>
              <a:rPr lang="fr" sz="1300">
                <a:solidFill>
                  <a:schemeClr val="dk1"/>
                </a:solidFill>
              </a:rPr>
              <a:t>-&gt; integration of HC in ecological restoration = minimize ecological effects of </a:t>
            </a:r>
            <a:r>
              <a:rPr b="1" lang="fr" sz="1300">
                <a:solidFill>
                  <a:schemeClr val="dk1"/>
                </a:solidFill>
              </a:rPr>
              <a:t>fragmentation</a:t>
            </a:r>
            <a:r>
              <a:rPr lang="fr" sz="1300">
                <a:solidFill>
                  <a:schemeClr val="dk1"/>
                </a:solidFill>
              </a:rPr>
              <a:t>, restore </a:t>
            </a:r>
            <a:r>
              <a:rPr b="1" lang="fr" sz="1300">
                <a:solidFill>
                  <a:schemeClr val="dk1"/>
                </a:solidFill>
              </a:rPr>
              <a:t>free-flowing watercourses</a:t>
            </a:r>
            <a:r>
              <a:rPr lang="fr" sz="1300">
                <a:solidFill>
                  <a:schemeClr val="dk1"/>
                </a:solidFill>
              </a:rPr>
              <a:t>, operate green infrastructure to enhance </a:t>
            </a:r>
            <a:r>
              <a:rPr b="1" lang="fr" sz="1300">
                <a:solidFill>
                  <a:schemeClr val="dk1"/>
                </a:solidFill>
              </a:rPr>
              <a:t>infiltration</a:t>
            </a:r>
            <a:r>
              <a:rPr lang="fr" sz="1300">
                <a:solidFill>
                  <a:schemeClr val="dk1"/>
                </a:solidFill>
              </a:rPr>
              <a:t>, </a:t>
            </a:r>
            <a:r>
              <a:rPr b="1" lang="fr" sz="1300">
                <a:solidFill>
                  <a:schemeClr val="dk1"/>
                </a:solidFill>
              </a:rPr>
              <a:t>floodplain</a:t>
            </a:r>
            <a:r>
              <a:rPr b="1" lang="fr" sz="1300">
                <a:solidFill>
                  <a:schemeClr val="dk1"/>
                </a:solidFill>
              </a:rPr>
              <a:t> connectivity</a:t>
            </a:r>
            <a:r>
              <a:rPr lang="fr" sz="1300">
                <a:solidFill>
                  <a:schemeClr val="dk1"/>
                </a:solidFill>
              </a:rPr>
              <a:t> or other ecological processes.</a:t>
            </a:r>
            <a:endParaRPr sz="1300">
              <a:solidFill>
                <a:schemeClr val="dk1"/>
              </a:solidFill>
            </a:endParaRPr>
          </a:p>
        </p:txBody>
      </p:sp>
      <p:sp>
        <p:nvSpPr>
          <p:cNvPr id="270" name="Google Shape;270;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pic>
        <p:nvPicPr>
          <p:cNvPr id="271" name="Google Shape;271;p33"/>
          <p:cNvPicPr preferRelativeResize="0"/>
          <p:nvPr/>
        </p:nvPicPr>
        <p:blipFill>
          <a:blip r:embed="rId3">
            <a:alphaModFix/>
          </a:blip>
          <a:stretch>
            <a:fillRect/>
          </a:stretch>
        </p:blipFill>
        <p:spPr>
          <a:xfrm>
            <a:off x="6031950" y="1152475"/>
            <a:ext cx="2800350" cy="1638300"/>
          </a:xfrm>
          <a:prstGeom prst="rect">
            <a:avLst/>
          </a:prstGeom>
          <a:noFill/>
          <a:ln>
            <a:noFill/>
          </a:ln>
        </p:spPr>
      </p:pic>
      <p:pic>
        <p:nvPicPr>
          <p:cNvPr id="272" name="Google Shape;272;p33"/>
          <p:cNvPicPr preferRelativeResize="0"/>
          <p:nvPr/>
        </p:nvPicPr>
        <p:blipFill>
          <a:blip r:embed="rId4">
            <a:alphaModFix/>
          </a:blip>
          <a:stretch>
            <a:fillRect/>
          </a:stretch>
        </p:blipFill>
        <p:spPr>
          <a:xfrm>
            <a:off x="3828263" y="2325850"/>
            <a:ext cx="2847975" cy="1600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Research challenges and opportunities</a:t>
            </a:r>
            <a:endParaRPr/>
          </a:p>
          <a:p>
            <a:pPr indent="0" lvl="0" marL="0" rtl="0" algn="l">
              <a:spcBef>
                <a:spcPts val="0"/>
              </a:spcBef>
              <a:spcAft>
                <a:spcPts val="0"/>
              </a:spcAft>
              <a:buNone/>
            </a:pPr>
            <a:r>
              <a:t/>
            </a:r>
            <a:endParaRPr/>
          </a:p>
        </p:txBody>
      </p:sp>
      <p:sp>
        <p:nvSpPr>
          <p:cNvPr id="278" name="Google Shape;278;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sz="1300">
                <a:solidFill>
                  <a:schemeClr val="dk1"/>
                </a:solidFill>
              </a:rPr>
              <a:t>Rarely possible to restore </a:t>
            </a:r>
            <a:r>
              <a:rPr b="1" lang="fr" sz="1300">
                <a:solidFill>
                  <a:schemeClr val="dk1"/>
                </a:solidFill>
              </a:rPr>
              <a:t>all facets</a:t>
            </a:r>
            <a:r>
              <a:rPr lang="fr" sz="1300">
                <a:solidFill>
                  <a:schemeClr val="dk1"/>
                </a:solidFill>
              </a:rPr>
              <a:t> of a natural flow regime -&gt; </a:t>
            </a:r>
            <a:r>
              <a:rPr b="1" lang="fr" sz="1300">
                <a:solidFill>
                  <a:schemeClr val="dk1"/>
                </a:solidFill>
              </a:rPr>
              <a:t>mimic key aspects</a:t>
            </a:r>
            <a:r>
              <a:rPr lang="fr" sz="1300">
                <a:solidFill>
                  <a:schemeClr val="dk1"/>
                </a:solidFill>
              </a:rPr>
              <a:t> of natural flow regime or not natural but </a:t>
            </a:r>
            <a:r>
              <a:rPr b="1" lang="fr" sz="1300">
                <a:solidFill>
                  <a:schemeClr val="dk1"/>
                </a:solidFill>
              </a:rPr>
              <a:t>maximize outcomes</a:t>
            </a:r>
            <a:r>
              <a:rPr lang="fr" sz="1300">
                <a:solidFill>
                  <a:schemeClr val="dk1"/>
                </a:solidFill>
              </a:rPr>
              <a:t>.</a:t>
            </a:r>
            <a:endParaRPr sz="1300">
              <a:solidFill>
                <a:schemeClr val="dk1"/>
              </a:solidFill>
            </a:endParaRPr>
          </a:p>
          <a:p>
            <a:pPr indent="0" lvl="0" marL="0" rtl="0" algn="l">
              <a:spcBef>
                <a:spcPts val="1200"/>
              </a:spcBef>
              <a:spcAft>
                <a:spcPts val="0"/>
              </a:spcAft>
              <a:buNone/>
            </a:pPr>
            <a:r>
              <a:rPr lang="fr" sz="1300">
                <a:solidFill>
                  <a:schemeClr val="dk1"/>
                </a:solidFill>
              </a:rPr>
              <a:t>Major issue is the </a:t>
            </a:r>
            <a:r>
              <a:rPr b="1" lang="fr" sz="1300">
                <a:solidFill>
                  <a:schemeClr val="dk1"/>
                </a:solidFill>
              </a:rPr>
              <a:t>lack of data</a:t>
            </a:r>
            <a:r>
              <a:rPr lang="fr" sz="1300">
                <a:solidFill>
                  <a:schemeClr val="dk1"/>
                </a:solidFill>
              </a:rPr>
              <a:t> on: </a:t>
            </a:r>
            <a:endParaRPr sz="1300">
              <a:solidFill>
                <a:schemeClr val="dk1"/>
              </a:solidFill>
            </a:endParaRPr>
          </a:p>
          <a:p>
            <a:pPr indent="-311150" lvl="0" marL="457200" rtl="0" algn="l">
              <a:spcBef>
                <a:spcPts val="1200"/>
              </a:spcBef>
              <a:spcAft>
                <a:spcPts val="0"/>
              </a:spcAft>
              <a:buClr>
                <a:schemeClr val="dk1"/>
              </a:buClr>
              <a:buSzPts val="1300"/>
              <a:buChar char="●"/>
            </a:pPr>
            <a:r>
              <a:rPr lang="fr" sz="1300">
                <a:solidFill>
                  <a:schemeClr val="dk1"/>
                </a:solidFill>
              </a:rPr>
              <a:t>Connecting </a:t>
            </a:r>
            <a:r>
              <a:rPr b="1" lang="fr" sz="1300">
                <a:solidFill>
                  <a:schemeClr val="dk1"/>
                </a:solidFill>
              </a:rPr>
              <a:t>organismal to ecosystem</a:t>
            </a:r>
            <a:r>
              <a:rPr lang="fr" sz="1300">
                <a:solidFill>
                  <a:schemeClr val="dk1"/>
                </a:solidFill>
              </a:rPr>
              <a:t>-level processes</a:t>
            </a:r>
            <a:endParaRPr sz="1300">
              <a:solidFill>
                <a:schemeClr val="dk1"/>
              </a:solidFill>
            </a:endParaRPr>
          </a:p>
          <a:p>
            <a:pPr indent="-311150" lvl="0" marL="457200" rtl="0" algn="l">
              <a:spcBef>
                <a:spcPts val="0"/>
              </a:spcBef>
              <a:spcAft>
                <a:spcPts val="0"/>
              </a:spcAft>
              <a:buClr>
                <a:schemeClr val="dk1"/>
              </a:buClr>
              <a:buSzPts val="1300"/>
              <a:buChar char="●"/>
            </a:pPr>
            <a:r>
              <a:rPr b="1" lang="fr" sz="1300">
                <a:solidFill>
                  <a:schemeClr val="dk1"/>
                </a:solidFill>
              </a:rPr>
              <a:t>Ecological consequences</a:t>
            </a:r>
            <a:r>
              <a:rPr lang="fr" sz="1300">
                <a:solidFill>
                  <a:schemeClr val="dk1"/>
                </a:solidFill>
              </a:rPr>
              <a:t> of hydrologic connectivity</a:t>
            </a:r>
            <a:endParaRPr sz="1300">
              <a:solidFill>
                <a:schemeClr val="dk1"/>
              </a:solidFill>
            </a:endParaRPr>
          </a:p>
          <a:p>
            <a:pPr indent="-311150" lvl="0" marL="457200" rtl="0" algn="l">
              <a:spcBef>
                <a:spcPts val="0"/>
              </a:spcBef>
              <a:spcAft>
                <a:spcPts val="0"/>
              </a:spcAft>
              <a:buClr>
                <a:schemeClr val="dk1"/>
              </a:buClr>
              <a:buSzPts val="1300"/>
              <a:buChar char="●"/>
            </a:pPr>
            <a:r>
              <a:rPr lang="fr" sz="1300">
                <a:solidFill>
                  <a:schemeClr val="dk1"/>
                </a:solidFill>
              </a:rPr>
              <a:t>Scaling and transferring </a:t>
            </a:r>
            <a:r>
              <a:rPr b="1" lang="fr" sz="1300">
                <a:solidFill>
                  <a:schemeClr val="dk1"/>
                </a:solidFill>
              </a:rPr>
              <a:t>flow-ecology relationships</a:t>
            </a:r>
            <a:r>
              <a:rPr lang="fr" sz="1300">
                <a:solidFill>
                  <a:schemeClr val="dk1"/>
                </a:solidFill>
              </a:rPr>
              <a:t> across space and time</a:t>
            </a:r>
            <a:endParaRPr sz="1300">
              <a:solidFill>
                <a:schemeClr val="dk1"/>
              </a:solidFill>
            </a:endParaRPr>
          </a:p>
          <a:p>
            <a:pPr indent="-311150" lvl="0" marL="457200" rtl="0" algn="l">
              <a:spcBef>
                <a:spcPts val="0"/>
              </a:spcBef>
              <a:spcAft>
                <a:spcPts val="0"/>
              </a:spcAft>
              <a:buClr>
                <a:schemeClr val="dk1"/>
              </a:buClr>
              <a:buSzPts val="1300"/>
              <a:buChar char="●"/>
            </a:pPr>
            <a:r>
              <a:rPr b="1" lang="fr" sz="1300">
                <a:solidFill>
                  <a:schemeClr val="dk1"/>
                </a:solidFill>
              </a:rPr>
              <a:t>Cascading implications</a:t>
            </a:r>
            <a:r>
              <a:rPr lang="fr" sz="1300">
                <a:solidFill>
                  <a:schemeClr val="dk1"/>
                </a:solidFill>
              </a:rPr>
              <a:t> of hydrologic alteration</a:t>
            </a:r>
            <a:endParaRPr sz="1300">
              <a:solidFill>
                <a:schemeClr val="dk1"/>
              </a:solidFill>
            </a:endParaRPr>
          </a:p>
          <a:p>
            <a:pPr indent="-311150" lvl="0" marL="457200" rtl="0" algn="l">
              <a:spcBef>
                <a:spcPts val="0"/>
              </a:spcBef>
              <a:spcAft>
                <a:spcPts val="0"/>
              </a:spcAft>
              <a:buClr>
                <a:schemeClr val="dk1"/>
              </a:buClr>
              <a:buSzPts val="1300"/>
              <a:buChar char="●"/>
            </a:pPr>
            <a:r>
              <a:rPr lang="fr" sz="1300">
                <a:solidFill>
                  <a:schemeClr val="dk1"/>
                </a:solidFill>
              </a:rPr>
              <a:t>Using hydro-ecological science to </a:t>
            </a:r>
            <a:r>
              <a:rPr lang="fr" sz="1300">
                <a:solidFill>
                  <a:schemeClr val="dk1"/>
                </a:solidFill>
              </a:rPr>
              <a:t>inform </a:t>
            </a:r>
            <a:r>
              <a:rPr b="1" lang="fr" sz="1300">
                <a:solidFill>
                  <a:schemeClr val="dk1"/>
                </a:solidFill>
              </a:rPr>
              <a:t>river ecosystem restoration</a:t>
            </a:r>
            <a:endParaRPr b="1" sz="1300">
              <a:solidFill>
                <a:schemeClr val="dk1"/>
              </a:solidFill>
            </a:endParaRPr>
          </a:p>
          <a:p>
            <a:pPr indent="-311150" lvl="0" marL="457200" rtl="0" algn="l">
              <a:spcBef>
                <a:spcPts val="0"/>
              </a:spcBef>
              <a:spcAft>
                <a:spcPts val="0"/>
              </a:spcAft>
              <a:buClr>
                <a:schemeClr val="dk1"/>
              </a:buClr>
              <a:buSzPts val="1300"/>
              <a:buChar char="●"/>
            </a:pPr>
            <a:r>
              <a:rPr b="1" lang="fr" sz="1300">
                <a:solidFill>
                  <a:schemeClr val="dk1"/>
                </a:solidFill>
              </a:rPr>
              <a:t>…</a:t>
            </a:r>
            <a:endParaRPr b="1" sz="1300">
              <a:solidFill>
                <a:schemeClr val="dk1"/>
              </a:solidFill>
            </a:endParaRPr>
          </a:p>
        </p:txBody>
      </p:sp>
      <p:sp>
        <p:nvSpPr>
          <p:cNvPr id="279" name="Google Shape;279;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Hydrologic alteration and its biotic </a:t>
            </a:r>
            <a:r>
              <a:rPr lang="fr"/>
              <a:t>effect</a:t>
            </a:r>
            <a:endParaRPr/>
          </a:p>
        </p:txBody>
      </p:sp>
      <p:sp>
        <p:nvSpPr>
          <p:cNvPr id="69" name="Google Shape;69;p15"/>
          <p:cNvSpPr txBox="1"/>
          <p:nvPr>
            <p:ph idx="1" type="body"/>
          </p:nvPr>
        </p:nvSpPr>
        <p:spPr>
          <a:xfrm>
            <a:off x="311700" y="1152475"/>
            <a:ext cx="27834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fr" sz="1300">
                <a:solidFill>
                  <a:schemeClr val="dk1"/>
                </a:solidFill>
              </a:rPr>
              <a:t>Biota </a:t>
            </a:r>
            <a:r>
              <a:rPr b="1" lang="fr" sz="1300">
                <a:solidFill>
                  <a:schemeClr val="dk1"/>
                </a:solidFill>
              </a:rPr>
              <a:t>d</a:t>
            </a:r>
            <a:r>
              <a:rPr b="1" lang="fr" sz="1300">
                <a:solidFill>
                  <a:schemeClr val="dk1"/>
                </a:solidFill>
              </a:rPr>
              <a:t>egradation </a:t>
            </a:r>
            <a:r>
              <a:rPr lang="fr" sz="1300">
                <a:solidFill>
                  <a:schemeClr val="dk1"/>
                </a:solidFill>
              </a:rPr>
              <a:t>by dam building, diversion or abstraction of water, clearing of land, and climate change.</a:t>
            </a:r>
            <a:endParaRPr b="1" sz="1300">
              <a:solidFill>
                <a:schemeClr val="dk1"/>
              </a:solidFill>
            </a:endParaRPr>
          </a:p>
          <a:p>
            <a:pPr indent="0" lvl="0" marL="0" rtl="0" algn="l">
              <a:lnSpc>
                <a:spcPct val="95000"/>
              </a:lnSpc>
              <a:spcBef>
                <a:spcPts val="1200"/>
              </a:spcBef>
              <a:spcAft>
                <a:spcPts val="0"/>
              </a:spcAft>
              <a:buClr>
                <a:schemeClr val="dk1"/>
              </a:buClr>
              <a:buSzPts val="1018"/>
              <a:buFont typeface="Arial"/>
              <a:buNone/>
            </a:pPr>
            <a:r>
              <a:rPr b="1" lang="fr" sz="1300">
                <a:solidFill>
                  <a:schemeClr val="dk1"/>
                </a:solidFill>
              </a:rPr>
              <a:t>Changes </a:t>
            </a:r>
            <a:r>
              <a:rPr lang="fr" sz="1300">
                <a:solidFill>
                  <a:schemeClr val="dk1"/>
                </a:solidFill>
              </a:rPr>
              <a:t>in flow regimes disrupt species adapted to natural variations. </a:t>
            </a:r>
            <a:endParaRPr sz="1300">
              <a:solidFill>
                <a:schemeClr val="dk1"/>
              </a:solidFill>
            </a:endParaRPr>
          </a:p>
          <a:p>
            <a:pPr indent="0" lvl="0" marL="0" rtl="0" algn="l">
              <a:lnSpc>
                <a:spcPct val="95000"/>
              </a:lnSpc>
              <a:spcBef>
                <a:spcPts val="1200"/>
              </a:spcBef>
              <a:spcAft>
                <a:spcPts val="0"/>
              </a:spcAft>
              <a:buNone/>
            </a:pPr>
            <a:r>
              <a:rPr lang="fr" sz="1300">
                <a:solidFill>
                  <a:schemeClr val="dk1"/>
                </a:solidFill>
              </a:rPr>
              <a:t>Closure of </a:t>
            </a:r>
            <a:r>
              <a:rPr b="1" lang="fr" sz="1300">
                <a:solidFill>
                  <a:schemeClr val="dk1"/>
                </a:solidFill>
              </a:rPr>
              <a:t>Glen Canyon Dam</a:t>
            </a:r>
            <a:r>
              <a:rPr lang="fr" sz="1300">
                <a:solidFill>
                  <a:schemeClr val="dk1"/>
                </a:solidFill>
              </a:rPr>
              <a:t> is a typical example of changes in flow management that had a strong impact on communities. </a:t>
            </a:r>
            <a:endParaRPr sz="1300">
              <a:solidFill>
                <a:schemeClr val="dk1"/>
              </a:solidFill>
            </a:endParaRPr>
          </a:p>
          <a:p>
            <a:pPr indent="0" lvl="0" marL="0" rtl="0" algn="l">
              <a:lnSpc>
                <a:spcPct val="95000"/>
              </a:lnSpc>
              <a:spcBef>
                <a:spcPts val="1200"/>
              </a:spcBef>
              <a:spcAft>
                <a:spcPts val="1200"/>
              </a:spcAft>
              <a:buSzPts val="1018"/>
              <a:buNone/>
            </a:pPr>
            <a:r>
              <a:t/>
            </a:r>
            <a:endParaRPr sz="1300">
              <a:solidFill>
                <a:schemeClr val="dk1"/>
              </a:solidFill>
            </a:endParaRPr>
          </a:p>
        </p:txBody>
      </p:sp>
      <p:pic>
        <p:nvPicPr>
          <p:cNvPr id="70" name="Google Shape;70;p15"/>
          <p:cNvPicPr preferRelativeResize="0"/>
          <p:nvPr/>
        </p:nvPicPr>
        <p:blipFill rotWithShape="1">
          <a:blip r:embed="rId3">
            <a:alphaModFix/>
          </a:blip>
          <a:srcRect b="39423" l="0" r="0" t="0"/>
          <a:stretch/>
        </p:blipFill>
        <p:spPr>
          <a:xfrm>
            <a:off x="3019407" y="1170125"/>
            <a:ext cx="5628867" cy="3320262"/>
          </a:xfrm>
          <a:prstGeom prst="rect">
            <a:avLst/>
          </a:prstGeom>
          <a:noFill/>
          <a:ln>
            <a:noFill/>
          </a:ln>
        </p:spPr>
      </p:pic>
      <p:sp>
        <p:nvSpPr>
          <p:cNvPr id="71" name="Google Shape;71;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Biota and Flow Variation as Stressors</a:t>
            </a:r>
            <a:endParaRPr/>
          </a:p>
        </p:txBody>
      </p:sp>
      <p:sp>
        <p:nvSpPr>
          <p:cNvPr id="77" name="Google Shape;77;p16"/>
          <p:cNvSpPr txBox="1"/>
          <p:nvPr>
            <p:ph idx="1" type="body"/>
          </p:nvPr>
        </p:nvSpPr>
        <p:spPr>
          <a:xfrm>
            <a:off x="311700" y="1152475"/>
            <a:ext cx="3653400" cy="39909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Clr>
                <a:schemeClr val="dk1"/>
              </a:buClr>
              <a:buSzPts val="935"/>
              <a:buFont typeface="Arial"/>
              <a:buNone/>
            </a:pPr>
            <a:r>
              <a:rPr lang="fr" sz="1050">
                <a:solidFill>
                  <a:schemeClr val="dk1"/>
                </a:solidFill>
              </a:rPr>
              <a:t>Flow regimes described by </a:t>
            </a:r>
            <a:r>
              <a:rPr b="1" lang="fr" sz="1050">
                <a:solidFill>
                  <a:schemeClr val="dk1"/>
                </a:solidFill>
              </a:rPr>
              <a:t>frequencies</a:t>
            </a:r>
            <a:r>
              <a:rPr lang="fr" sz="1050">
                <a:solidFill>
                  <a:schemeClr val="dk1"/>
                </a:solidFill>
              </a:rPr>
              <a:t>, </a:t>
            </a:r>
            <a:r>
              <a:rPr b="1" lang="fr" sz="1050">
                <a:solidFill>
                  <a:schemeClr val="dk1"/>
                </a:solidFill>
              </a:rPr>
              <a:t>amplitudes</a:t>
            </a:r>
            <a:r>
              <a:rPr lang="fr" sz="1050">
                <a:solidFill>
                  <a:schemeClr val="dk1"/>
                </a:solidFill>
              </a:rPr>
              <a:t>, and </a:t>
            </a:r>
            <a:r>
              <a:rPr b="1" lang="fr" sz="1050">
                <a:solidFill>
                  <a:schemeClr val="dk1"/>
                </a:solidFill>
              </a:rPr>
              <a:t>phases</a:t>
            </a:r>
            <a:endParaRPr sz="1050">
              <a:solidFill>
                <a:schemeClr val="dk1"/>
              </a:solidFill>
            </a:endParaRPr>
          </a:p>
          <a:p>
            <a:pPr indent="0" lvl="0" marL="0" rtl="0" algn="l">
              <a:lnSpc>
                <a:spcPct val="100000"/>
              </a:lnSpc>
              <a:spcBef>
                <a:spcPts val="1200"/>
              </a:spcBef>
              <a:spcAft>
                <a:spcPts val="0"/>
              </a:spcAft>
              <a:buClr>
                <a:schemeClr val="dk1"/>
              </a:buClr>
              <a:buSzPts val="1100"/>
              <a:buFont typeface="Arial"/>
              <a:buNone/>
            </a:pPr>
            <a:r>
              <a:t/>
            </a:r>
            <a:endParaRPr sz="1050">
              <a:solidFill>
                <a:schemeClr val="dk1"/>
              </a:solidFill>
            </a:endParaRPr>
          </a:p>
          <a:p>
            <a:pPr indent="0" lvl="0" marL="0" rtl="0" algn="l">
              <a:lnSpc>
                <a:spcPct val="95000"/>
              </a:lnSpc>
              <a:spcBef>
                <a:spcPts val="0"/>
              </a:spcBef>
              <a:spcAft>
                <a:spcPts val="0"/>
              </a:spcAft>
              <a:buClr>
                <a:schemeClr val="dk1"/>
              </a:buClr>
              <a:buSzPts val="935"/>
              <a:buFont typeface="Arial"/>
              <a:buNone/>
            </a:pPr>
            <a:r>
              <a:rPr lang="fr" sz="1050">
                <a:solidFill>
                  <a:schemeClr val="dk1"/>
                </a:solidFill>
              </a:rPr>
              <a:t>Flow regimes influence biota through:</a:t>
            </a:r>
            <a:endParaRPr sz="1050">
              <a:solidFill>
                <a:schemeClr val="dk1"/>
              </a:solidFill>
            </a:endParaRPr>
          </a:p>
          <a:p>
            <a:pPr indent="-295275" lvl="0" marL="457200" rtl="0" algn="l">
              <a:lnSpc>
                <a:spcPct val="95000"/>
              </a:lnSpc>
              <a:spcBef>
                <a:spcPts val="1200"/>
              </a:spcBef>
              <a:spcAft>
                <a:spcPts val="0"/>
              </a:spcAft>
              <a:buClr>
                <a:schemeClr val="dk1"/>
              </a:buClr>
              <a:buSzPts val="1050"/>
              <a:buAutoNum type="arabicPeriod"/>
            </a:pPr>
            <a:r>
              <a:rPr b="1" lang="fr" sz="1050">
                <a:solidFill>
                  <a:schemeClr val="dk1"/>
                </a:solidFill>
              </a:rPr>
              <a:t>Physical </a:t>
            </a:r>
            <a:r>
              <a:rPr lang="fr" sz="1050">
                <a:solidFill>
                  <a:schemeClr val="dk1"/>
                </a:solidFill>
              </a:rPr>
              <a:t>Stress:</a:t>
            </a:r>
            <a:endParaRPr sz="1050">
              <a:solidFill>
                <a:schemeClr val="dk1"/>
              </a:solidFill>
            </a:endParaRPr>
          </a:p>
          <a:p>
            <a:pPr indent="-295275" lvl="0" marL="914400" rtl="0" algn="l">
              <a:lnSpc>
                <a:spcPct val="95000"/>
              </a:lnSpc>
              <a:spcBef>
                <a:spcPts val="0"/>
              </a:spcBef>
              <a:spcAft>
                <a:spcPts val="0"/>
              </a:spcAft>
              <a:buClr>
                <a:schemeClr val="dk1"/>
              </a:buClr>
              <a:buSzPts val="1050"/>
              <a:buChar char="★"/>
            </a:pPr>
            <a:r>
              <a:rPr lang="fr" sz="1050">
                <a:solidFill>
                  <a:schemeClr val="dk1"/>
                </a:solidFill>
              </a:rPr>
              <a:t>Floods remove substrate habitats.</a:t>
            </a:r>
            <a:endParaRPr sz="1050">
              <a:solidFill>
                <a:schemeClr val="dk1"/>
              </a:solidFill>
            </a:endParaRPr>
          </a:p>
          <a:p>
            <a:pPr indent="-295275" lvl="0" marL="914400" rtl="0" algn="l">
              <a:lnSpc>
                <a:spcPct val="95000"/>
              </a:lnSpc>
              <a:spcBef>
                <a:spcPts val="0"/>
              </a:spcBef>
              <a:spcAft>
                <a:spcPts val="0"/>
              </a:spcAft>
              <a:buClr>
                <a:schemeClr val="dk1"/>
              </a:buClr>
              <a:buSzPts val="1050"/>
              <a:buChar char="★"/>
            </a:pPr>
            <a:r>
              <a:rPr lang="fr" sz="1050">
                <a:solidFill>
                  <a:schemeClr val="dk1"/>
                </a:solidFill>
              </a:rPr>
              <a:t>Drought reduces oxygen in isolated pools.</a:t>
            </a:r>
            <a:endParaRPr sz="1050">
              <a:solidFill>
                <a:schemeClr val="dk1"/>
              </a:solidFill>
            </a:endParaRPr>
          </a:p>
          <a:p>
            <a:pPr indent="-295275" lvl="0" marL="457200" rtl="0" algn="l">
              <a:lnSpc>
                <a:spcPct val="95000"/>
              </a:lnSpc>
              <a:spcBef>
                <a:spcPts val="0"/>
              </a:spcBef>
              <a:spcAft>
                <a:spcPts val="0"/>
              </a:spcAft>
              <a:buClr>
                <a:schemeClr val="dk1"/>
              </a:buClr>
              <a:buSzPts val="1050"/>
              <a:buAutoNum type="arabicPeriod"/>
            </a:pPr>
            <a:r>
              <a:rPr b="1" lang="fr" sz="1050">
                <a:solidFill>
                  <a:schemeClr val="dk1"/>
                </a:solidFill>
              </a:rPr>
              <a:t>Predation </a:t>
            </a:r>
            <a:r>
              <a:rPr lang="fr" sz="1050">
                <a:solidFill>
                  <a:schemeClr val="dk1"/>
                </a:solidFill>
              </a:rPr>
              <a:t>and </a:t>
            </a:r>
            <a:r>
              <a:rPr b="1" lang="fr" sz="1050">
                <a:solidFill>
                  <a:schemeClr val="dk1"/>
                </a:solidFill>
              </a:rPr>
              <a:t>Competition</a:t>
            </a:r>
            <a:r>
              <a:rPr lang="fr" sz="1050">
                <a:solidFill>
                  <a:schemeClr val="dk1"/>
                </a:solidFill>
              </a:rPr>
              <a:t>:</a:t>
            </a:r>
            <a:endParaRPr sz="1050">
              <a:solidFill>
                <a:schemeClr val="dk1"/>
              </a:solidFill>
            </a:endParaRPr>
          </a:p>
          <a:p>
            <a:pPr indent="-295275" lvl="0" marL="914400" rtl="0" algn="l">
              <a:lnSpc>
                <a:spcPct val="95000"/>
              </a:lnSpc>
              <a:spcBef>
                <a:spcPts val="0"/>
              </a:spcBef>
              <a:spcAft>
                <a:spcPts val="0"/>
              </a:spcAft>
              <a:buClr>
                <a:schemeClr val="dk1"/>
              </a:buClr>
              <a:buSzPts val="1050"/>
              <a:buChar char="★"/>
            </a:pPr>
            <a:r>
              <a:rPr lang="fr" sz="1050">
                <a:solidFill>
                  <a:schemeClr val="dk1"/>
                </a:solidFill>
              </a:rPr>
              <a:t>High flows suppress invasive predators.</a:t>
            </a:r>
            <a:endParaRPr sz="1050">
              <a:solidFill>
                <a:schemeClr val="dk1"/>
              </a:solidFill>
            </a:endParaRPr>
          </a:p>
          <a:p>
            <a:pPr indent="-295275" lvl="0" marL="914400" rtl="0" algn="l">
              <a:lnSpc>
                <a:spcPct val="95000"/>
              </a:lnSpc>
              <a:spcBef>
                <a:spcPts val="0"/>
              </a:spcBef>
              <a:spcAft>
                <a:spcPts val="0"/>
              </a:spcAft>
              <a:buClr>
                <a:schemeClr val="dk1"/>
              </a:buClr>
              <a:buSzPts val="1050"/>
              <a:buChar char="★"/>
            </a:pPr>
            <a:r>
              <a:rPr lang="fr" sz="1050">
                <a:solidFill>
                  <a:schemeClr val="dk1"/>
                </a:solidFill>
              </a:rPr>
              <a:t>Reduced flows allow competitors to dominate.</a:t>
            </a:r>
            <a:endParaRPr sz="1050">
              <a:solidFill>
                <a:schemeClr val="dk1"/>
              </a:solidFill>
            </a:endParaRPr>
          </a:p>
          <a:p>
            <a:pPr indent="-295275" lvl="0" marL="457200" rtl="0" algn="l">
              <a:lnSpc>
                <a:spcPct val="95000"/>
              </a:lnSpc>
              <a:spcBef>
                <a:spcPts val="0"/>
              </a:spcBef>
              <a:spcAft>
                <a:spcPts val="0"/>
              </a:spcAft>
              <a:buClr>
                <a:schemeClr val="dk1"/>
              </a:buClr>
              <a:buSzPts val="1050"/>
              <a:buAutoNum type="arabicPeriod"/>
            </a:pPr>
            <a:r>
              <a:rPr b="1" lang="fr" sz="1050">
                <a:solidFill>
                  <a:schemeClr val="dk1"/>
                </a:solidFill>
              </a:rPr>
              <a:t>Energy </a:t>
            </a:r>
            <a:r>
              <a:rPr lang="fr" sz="1050">
                <a:solidFill>
                  <a:schemeClr val="dk1"/>
                </a:solidFill>
              </a:rPr>
              <a:t>and </a:t>
            </a:r>
            <a:r>
              <a:rPr b="1" lang="fr" sz="1050">
                <a:solidFill>
                  <a:schemeClr val="dk1"/>
                </a:solidFill>
              </a:rPr>
              <a:t>Resource </a:t>
            </a:r>
            <a:r>
              <a:rPr lang="fr" sz="1050">
                <a:solidFill>
                  <a:schemeClr val="dk1"/>
                </a:solidFill>
              </a:rPr>
              <a:t>Availability:</a:t>
            </a:r>
            <a:endParaRPr sz="1050">
              <a:solidFill>
                <a:schemeClr val="dk1"/>
              </a:solidFill>
            </a:endParaRPr>
          </a:p>
          <a:p>
            <a:pPr indent="-295275" lvl="0" marL="914400" rtl="0" algn="l">
              <a:lnSpc>
                <a:spcPct val="95000"/>
              </a:lnSpc>
              <a:spcBef>
                <a:spcPts val="0"/>
              </a:spcBef>
              <a:spcAft>
                <a:spcPts val="0"/>
              </a:spcAft>
              <a:buClr>
                <a:schemeClr val="dk1"/>
              </a:buClr>
              <a:buSzPts val="1050"/>
              <a:buChar char="★"/>
            </a:pPr>
            <a:r>
              <a:rPr lang="fr" sz="1050">
                <a:solidFill>
                  <a:schemeClr val="dk1"/>
                </a:solidFill>
              </a:rPr>
              <a:t>Floods bring nutrients (terrestrial carbon), supporting detritivores like shredders.</a:t>
            </a:r>
            <a:endParaRPr sz="1050">
              <a:solidFill>
                <a:schemeClr val="dk1"/>
              </a:solidFill>
            </a:endParaRPr>
          </a:p>
          <a:p>
            <a:pPr indent="-295275" lvl="0" marL="914400" rtl="0" algn="l">
              <a:lnSpc>
                <a:spcPct val="95000"/>
              </a:lnSpc>
              <a:spcBef>
                <a:spcPts val="0"/>
              </a:spcBef>
              <a:spcAft>
                <a:spcPts val="0"/>
              </a:spcAft>
              <a:buClr>
                <a:schemeClr val="dk1"/>
              </a:buClr>
              <a:buSzPts val="1050"/>
              <a:buChar char="★"/>
            </a:pPr>
            <a:r>
              <a:rPr lang="fr" sz="1050">
                <a:solidFill>
                  <a:schemeClr val="dk1"/>
                </a:solidFill>
              </a:rPr>
              <a:t>Drought reduces basal resources like algae, disrupting food webs.</a:t>
            </a:r>
            <a:endParaRPr sz="1050">
              <a:solidFill>
                <a:schemeClr val="dk1"/>
              </a:solidFill>
            </a:endParaRPr>
          </a:p>
          <a:p>
            <a:pPr indent="0" lvl="0" marL="0" rtl="0" algn="l">
              <a:lnSpc>
                <a:spcPct val="95000"/>
              </a:lnSpc>
              <a:spcBef>
                <a:spcPts val="1200"/>
              </a:spcBef>
              <a:spcAft>
                <a:spcPts val="0"/>
              </a:spcAft>
              <a:buNone/>
            </a:pPr>
            <a:r>
              <a:rPr lang="fr" sz="1050">
                <a:solidFill>
                  <a:schemeClr val="dk1"/>
                </a:solidFill>
              </a:rPr>
              <a:t>Example: spawning and peak flow are interconnected over a particular magnitude. </a:t>
            </a:r>
            <a:endParaRPr sz="1050">
              <a:solidFill>
                <a:schemeClr val="dk1"/>
              </a:solidFill>
            </a:endParaRPr>
          </a:p>
          <a:p>
            <a:pPr indent="0" lvl="0" marL="0" rtl="0" algn="l">
              <a:lnSpc>
                <a:spcPct val="95000"/>
              </a:lnSpc>
              <a:spcBef>
                <a:spcPts val="1200"/>
              </a:spcBef>
              <a:spcAft>
                <a:spcPts val="1200"/>
              </a:spcAft>
              <a:buNone/>
            </a:pPr>
            <a:r>
              <a:t/>
            </a:r>
            <a:endParaRPr sz="550">
              <a:solidFill>
                <a:schemeClr val="dk1"/>
              </a:solidFill>
            </a:endParaRPr>
          </a:p>
        </p:txBody>
      </p:sp>
      <p:sp>
        <p:nvSpPr>
          <p:cNvPr id="78" name="Google Shape;78;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pic>
        <p:nvPicPr>
          <p:cNvPr id="79" name="Google Shape;79;p16"/>
          <p:cNvPicPr preferRelativeResize="0"/>
          <p:nvPr/>
        </p:nvPicPr>
        <p:blipFill>
          <a:blip r:embed="rId3">
            <a:alphaModFix/>
          </a:blip>
          <a:stretch>
            <a:fillRect/>
          </a:stretch>
        </p:blipFill>
        <p:spPr>
          <a:xfrm>
            <a:off x="3965128" y="1170125"/>
            <a:ext cx="5026472" cy="3886699"/>
          </a:xfrm>
          <a:prstGeom prst="rect">
            <a:avLst/>
          </a:prstGeom>
          <a:noFill/>
          <a:ln>
            <a:noFill/>
          </a:ln>
        </p:spPr>
      </p:pic>
      <p:sp>
        <p:nvSpPr>
          <p:cNvPr id="80" name="Google Shape;80;p16"/>
          <p:cNvSpPr txBox="1"/>
          <p:nvPr/>
        </p:nvSpPr>
        <p:spPr>
          <a:xfrm>
            <a:off x="6508750" y="509675"/>
            <a:ext cx="2482800" cy="5727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Clr>
                <a:schemeClr val="dk1"/>
              </a:buClr>
              <a:buSzPts val="1100"/>
              <a:buFont typeface="Arial"/>
              <a:buNone/>
            </a:pPr>
            <a:r>
              <a:rPr i="1" lang="fr" sz="1050">
                <a:solidFill>
                  <a:schemeClr val="dk1"/>
                </a:solidFill>
              </a:rPr>
              <a:t>Figure: The seasonal flows and the occurrence of larvae from 2006 to 2013.</a:t>
            </a:r>
            <a:r>
              <a:rPr lang="fr" sz="1050">
                <a:solidFill>
                  <a:schemeClr val="dk1"/>
                </a:solidFill>
              </a:rPr>
              <a:t> </a:t>
            </a:r>
            <a:r>
              <a:rPr lang="fr" sz="550">
                <a:solidFill>
                  <a:schemeClr val="dk1"/>
                </a:solidFill>
              </a:rPr>
              <a:t>( F. Shuai et al., Silver carp larva abundance in response to river flow rate revealed by cross-wavelet modelling. Ecol. Modell. 383, 98–105 (2018). doi: 10.1016/j. ecolmodel.2018.05.020)</a:t>
            </a:r>
            <a:endParaRPr sz="550">
              <a:solidFill>
                <a:schemeClr val="dk1"/>
              </a:solidFill>
            </a:endParaRPr>
          </a:p>
          <a:p>
            <a:pPr indent="0" lvl="0" marL="0" rtl="0" algn="l">
              <a:spcBef>
                <a:spcPts val="1200"/>
              </a:spcBef>
              <a:spcAft>
                <a:spcPts val="0"/>
              </a:spcAft>
              <a:buNone/>
            </a:pPr>
            <a:r>
              <a:t/>
            </a:r>
            <a:endParaRPr sz="18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Adaptations to Flow Variability</a:t>
            </a:r>
            <a:endParaRPr/>
          </a:p>
        </p:txBody>
      </p:sp>
      <p:sp>
        <p:nvSpPr>
          <p:cNvPr id="86" name="Google Shape;86;p17"/>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sz="1100">
                <a:solidFill>
                  <a:schemeClr val="dk1"/>
                </a:solidFill>
              </a:rPr>
              <a:t>by analyzing </a:t>
            </a:r>
            <a:r>
              <a:rPr lang="fr" sz="1100">
                <a:solidFill>
                  <a:schemeClr val="dk1"/>
                </a:solidFill>
              </a:rPr>
              <a:t>community’s taxonomic characteristics (e.g., species classification) and functional characteristics (e.g., dispersal modes, feeding strategies) → analyze organisms’ traits. </a:t>
            </a:r>
            <a:endParaRPr sz="1100">
              <a:solidFill>
                <a:schemeClr val="dk1"/>
              </a:solidFill>
            </a:endParaRPr>
          </a:p>
          <a:p>
            <a:pPr indent="0" lvl="0" marL="0" rtl="0" algn="l">
              <a:lnSpc>
                <a:spcPct val="100000"/>
              </a:lnSpc>
              <a:spcBef>
                <a:spcPts val="0"/>
              </a:spcBef>
              <a:spcAft>
                <a:spcPts val="0"/>
              </a:spcAft>
              <a:buSzPts val="1100"/>
              <a:buNone/>
            </a:pPr>
            <a:r>
              <a:t/>
            </a:r>
            <a:endParaRPr sz="11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100">
              <a:solidFill>
                <a:schemeClr val="dk1"/>
              </a:solidFill>
            </a:endParaRPr>
          </a:p>
          <a:p>
            <a:pPr indent="0" lvl="0" marL="0" rtl="0" algn="l">
              <a:lnSpc>
                <a:spcPct val="75000"/>
              </a:lnSpc>
              <a:spcBef>
                <a:spcPts val="0"/>
              </a:spcBef>
              <a:spcAft>
                <a:spcPts val="0"/>
              </a:spcAft>
              <a:buSzPts val="852"/>
              <a:buNone/>
            </a:pPr>
            <a:r>
              <a:rPr lang="fr" sz="1095">
                <a:solidFill>
                  <a:schemeClr val="dk1"/>
                </a:solidFill>
              </a:rPr>
              <a:t>Organisms have evolved traits to cope with natural flow variability:</a:t>
            </a:r>
            <a:endParaRPr sz="1095">
              <a:solidFill>
                <a:schemeClr val="dk1"/>
              </a:solidFill>
            </a:endParaRPr>
          </a:p>
          <a:p>
            <a:pPr indent="-263683" lvl="0" marL="457200" rtl="0" algn="l">
              <a:lnSpc>
                <a:spcPct val="75000"/>
              </a:lnSpc>
              <a:spcBef>
                <a:spcPts val="1200"/>
              </a:spcBef>
              <a:spcAft>
                <a:spcPts val="0"/>
              </a:spcAft>
              <a:buClr>
                <a:schemeClr val="dk1"/>
              </a:buClr>
              <a:buSzPts val="553"/>
              <a:buChar char="●"/>
            </a:pPr>
            <a:r>
              <a:rPr b="1" lang="fr" sz="1095">
                <a:solidFill>
                  <a:schemeClr val="dk1"/>
                </a:solidFill>
              </a:rPr>
              <a:t>Resilience to Drought</a:t>
            </a:r>
            <a:r>
              <a:rPr lang="fr" sz="1095">
                <a:solidFill>
                  <a:schemeClr val="dk1"/>
                </a:solidFill>
              </a:rPr>
              <a:t>:</a:t>
            </a:r>
            <a:endParaRPr sz="1095">
              <a:solidFill>
                <a:schemeClr val="dk1"/>
              </a:solidFill>
            </a:endParaRPr>
          </a:p>
          <a:p>
            <a:pPr indent="-263683" lvl="1" marL="914400" rtl="0" algn="l">
              <a:lnSpc>
                <a:spcPct val="75000"/>
              </a:lnSpc>
              <a:spcBef>
                <a:spcPts val="0"/>
              </a:spcBef>
              <a:spcAft>
                <a:spcPts val="0"/>
              </a:spcAft>
              <a:buClr>
                <a:schemeClr val="dk1"/>
              </a:buClr>
              <a:buSzPts val="553"/>
              <a:buChar char="○"/>
            </a:pPr>
            <a:r>
              <a:rPr lang="fr" sz="1095">
                <a:solidFill>
                  <a:schemeClr val="dk1"/>
                </a:solidFill>
              </a:rPr>
              <a:t>Invertebrates burrow into hyporheic zones to survive.</a:t>
            </a:r>
            <a:endParaRPr sz="1095">
              <a:solidFill>
                <a:schemeClr val="dk1"/>
              </a:solidFill>
            </a:endParaRPr>
          </a:p>
          <a:p>
            <a:pPr indent="-263683" lvl="1" marL="914400" rtl="0" algn="l">
              <a:lnSpc>
                <a:spcPct val="75000"/>
              </a:lnSpc>
              <a:spcBef>
                <a:spcPts val="0"/>
              </a:spcBef>
              <a:spcAft>
                <a:spcPts val="0"/>
              </a:spcAft>
              <a:buClr>
                <a:schemeClr val="dk1"/>
              </a:buClr>
              <a:buSzPts val="553"/>
              <a:buChar char="○"/>
            </a:pPr>
            <a:r>
              <a:rPr lang="fr" sz="1095">
                <a:solidFill>
                  <a:schemeClr val="dk1"/>
                </a:solidFill>
              </a:rPr>
              <a:t>Fish retreat to perennial refuges.</a:t>
            </a:r>
            <a:endParaRPr sz="1095">
              <a:solidFill>
                <a:schemeClr val="dk1"/>
              </a:solidFill>
            </a:endParaRPr>
          </a:p>
          <a:p>
            <a:pPr indent="-263683" lvl="0" marL="457200" rtl="0" algn="l">
              <a:lnSpc>
                <a:spcPct val="75000"/>
              </a:lnSpc>
              <a:spcBef>
                <a:spcPts val="0"/>
              </a:spcBef>
              <a:spcAft>
                <a:spcPts val="0"/>
              </a:spcAft>
              <a:buClr>
                <a:schemeClr val="dk1"/>
              </a:buClr>
              <a:buSzPts val="553"/>
              <a:buChar char="●"/>
            </a:pPr>
            <a:r>
              <a:rPr b="1" lang="fr" sz="1095">
                <a:solidFill>
                  <a:schemeClr val="dk1"/>
                </a:solidFill>
              </a:rPr>
              <a:t>Resistance to Floods</a:t>
            </a:r>
            <a:r>
              <a:rPr lang="fr" sz="1095">
                <a:solidFill>
                  <a:schemeClr val="dk1"/>
                </a:solidFill>
              </a:rPr>
              <a:t>:</a:t>
            </a:r>
            <a:endParaRPr sz="1095">
              <a:solidFill>
                <a:schemeClr val="dk1"/>
              </a:solidFill>
            </a:endParaRPr>
          </a:p>
          <a:p>
            <a:pPr indent="-263683" lvl="1" marL="914400" rtl="0" algn="l">
              <a:lnSpc>
                <a:spcPct val="75000"/>
              </a:lnSpc>
              <a:spcBef>
                <a:spcPts val="0"/>
              </a:spcBef>
              <a:spcAft>
                <a:spcPts val="0"/>
              </a:spcAft>
              <a:buClr>
                <a:schemeClr val="dk1"/>
              </a:buClr>
              <a:buSzPts val="553"/>
              <a:buChar char="○"/>
            </a:pPr>
            <a:r>
              <a:rPr lang="fr" sz="1095">
                <a:solidFill>
                  <a:schemeClr val="dk1"/>
                </a:solidFill>
              </a:rPr>
              <a:t>Streamlined bodies and anchoring traits in snails and algae.</a:t>
            </a:r>
            <a:endParaRPr sz="1095">
              <a:solidFill>
                <a:schemeClr val="dk1"/>
              </a:solidFill>
            </a:endParaRPr>
          </a:p>
          <a:p>
            <a:pPr indent="-263683" lvl="0" marL="457200" rtl="0" algn="l">
              <a:lnSpc>
                <a:spcPct val="75000"/>
              </a:lnSpc>
              <a:spcBef>
                <a:spcPts val="0"/>
              </a:spcBef>
              <a:spcAft>
                <a:spcPts val="0"/>
              </a:spcAft>
              <a:buClr>
                <a:schemeClr val="dk1"/>
              </a:buClr>
              <a:buSzPts val="553"/>
              <a:buChar char="●"/>
            </a:pPr>
            <a:r>
              <a:rPr b="1" lang="fr" sz="1095">
                <a:solidFill>
                  <a:schemeClr val="dk1"/>
                </a:solidFill>
              </a:rPr>
              <a:t>Recolonization</a:t>
            </a:r>
            <a:r>
              <a:rPr lang="fr" sz="1095">
                <a:solidFill>
                  <a:schemeClr val="dk1"/>
                </a:solidFill>
              </a:rPr>
              <a:t>:</a:t>
            </a:r>
            <a:endParaRPr sz="1095">
              <a:solidFill>
                <a:schemeClr val="dk1"/>
              </a:solidFill>
            </a:endParaRPr>
          </a:p>
          <a:p>
            <a:pPr indent="-263683" lvl="1" marL="914400" rtl="0" algn="l">
              <a:lnSpc>
                <a:spcPct val="75000"/>
              </a:lnSpc>
              <a:spcBef>
                <a:spcPts val="0"/>
              </a:spcBef>
              <a:spcAft>
                <a:spcPts val="0"/>
              </a:spcAft>
              <a:buClr>
                <a:schemeClr val="dk1"/>
              </a:buClr>
              <a:buSzPts val="553"/>
              <a:buChar char="○"/>
            </a:pPr>
            <a:r>
              <a:rPr lang="fr" sz="1095">
                <a:solidFill>
                  <a:schemeClr val="dk1"/>
                </a:solidFill>
              </a:rPr>
              <a:t>Mobile organisms (like mayflies) recolonize post-disturbance.</a:t>
            </a:r>
            <a:endParaRPr sz="1095">
              <a:solidFill>
                <a:schemeClr val="dk1"/>
              </a:solidFill>
            </a:endParaRPr>
          </a:p>
        </p:txBody>
      </p:sp>
      <p:sp>
        <p:nvSpPr>
          <p:cNvPr id="87" name="Google Shape;87;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pic>
        <p:nvPicPr>
          <p:cNvPr id="88" name="Google Shape;88;p17"/>
          <p:cNvPicPr preferRelativeResize="0"/>
          <p:nvPr/>
        </p:nvPicPr>
        <p:blipFill>
          <a:blip r:embed="rId3">
            <a:alphaModFix/>
          </a:blip>
          <a:stretch>
            <a:fillRect/>
          </a:stretch>
        </p:blipFill>
        <p:spPr>
          <a:xfrm>
            <a:off x="5499925" y="3263125"/>
            <a:ext cx="3190875" cy="1595438"/>
          </a:xfrm>
          <a:prstGeom prst="rect">
            <a:avLst/>
          </a:prstGeom>
          <a:noFill/>
          <a:ln>
            <a:noFill/>
          </a:ln>
        </p:spPr>
      </p:pic>
      <p:pic>
        <p:nvPicPr>
          <p:cNvPr id="89" name="Google Shape;89;p17"/>
          <p:cNvPicPr preferRelativeResize="0"/>
          <p:nvPr/>
        </p:nvPicPr>
        <p:blipFill>
          <a:blip r:embed="rId4">
            <a:alphaModFix/>
          </a:blip>
          <a:stretch>
            <a:fillRect/>
          </a:stretch>
        </p:blipFill>
        <p:spPr>
          <a:xfrm>
            <a:off x="5499925" y="958717"/>
            <a:ext cx="3190875" cy="212726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River ecosystem processes</a:t>
            </a:r>
            <a:endParaRPr/>
          </a:p>
          <a:p>
            <a:pPr indent="0" lvl="0" marL="0" rtl="0" algn="l">
              <a:spcBef>
                <a:spcPts val="0"/>
              </a:spcBef>
              <a:spcAft>
                <a:spcPts val="0"/>
              </a:spcAft>
              <a:buNone/>
            </a:pPr>
            <a:r>
              <a:t/>
            </a:r>
            <a:endParaRPr/>
          </a:p>
        </p:txBody>
      </p:sp>
      <p:sp>
        <p:nvSpPr>
          <p:cNvPr id="95" name="Google Shape;95;p18"/>
          <p:cNvSpPr txBox="1"/>
          <p:nvPr/>
        </p:nvSpPr>
        <p:spPr>
          <a:xfrm>
            <a:off x="0" y="1189975"/>
            <a:ext cx="3433200" cy="61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r" sz="1300">
                <a:solidFill>
                  <a:schemeClr val="dk1"/>
                </a:solidFill>
              </a:rPr>
              <a:t>Species loss = ecosystem  </a:t>
            </a:r>
            <a:r>
              <a:rPr lang="fr" sz="1300">
                <a:solidFill>
                  <a:schemeClr val="dk1"/>
                </a:solidFill>
              </a:rPr>
              <a:t>functions</a:t>
            </a:r>
            <a:r>
              <a:rPr lang="fr" sz="1300">
                <a:solidFill>
                  <a:schemeClr val="dk1"/>
                </a:solidFill>
              </a:rPr>
              <a:t> loss (ex : detrital decomposition)</a:t>
            </a:r>
            <a:endParaRPr sz="1300">
              <a:solidFill>
                <a:schemeClr val="dk2"/>
              </a:solidFill>
            </a:endParaRPr>
          </a:p>
        </p:txBody>
      </p:sp>
      <p:pic>
        <p:nvPicPr>
          <p:cNvPr id="96" name="Google Shape;96;p18"/>
          <p:cNvPicPr preferRelativeResize="0"/>
          <p:nvPr/>
        </p:nvPicPr>
        <p:blipFill rotWithShape="1">
          <a:blip r:embed="rId3">
            <a:alphaModFix/>
          </a:blip>
          <a:srcRect b="38770" l="0" r="0" t="0"/>
          <a:stretch/>
        </p:blipFill>
        <p:spPr>
          <a:xfrm>
            <a:off x="168138" y="1828912"/>
            <a:ext cx="8807725" cy="2072351"/>
          </a:xfrm>
          <a:prstGeom prst="rect">
            <a:avLst/>
          </a:prstGeom>
          <a:noFill/>
          <a:ln>
            <a:noFill/>
          </a:ln>
        </p:spPr>
      </p:pic>
      <p:pic>
        <p:nvPicPr>
          <p:cNvPr id="97" name="Google Shape;97;p18"/>
          <p:cNvPicPr preferRelativeResize="0"/>
          <p:nvPr/>
        </p:nvPicPr>
        <p:blipFill>
          <a:blip r:embed="rId4">
            <a:alphaModFix/>
          </a:blip>
          <a:stretch>
            <a:fillRect/>
          </a:stretch>
        </p:blipFill>
        <p:spPr>
          <a:xfrm>
            <a:off x="5500331" y="97475"/>
            <a:ext cx="3331970" cy="969475"/>
          </a:xfrm>
          <a:prstGeom prst="rect">
            <a:avLst/>
          </a:prstGeom>
          <a:noFill/>
          <a:ln>
            <a:noFill/>
          </a:ln>
        </p:spPr>
      </p:pic>
      <p:sp>
        <p:nvSpPr>
          <p:cNvPr id="98" name="Google Shape;98;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
        <p:nvSpPr>
          <p:cNvPr id="99" name="Google Shape;99;p18"/>
          <p:cNvSpPr txBox="1"/>
          <p:nvPr/>
        </p:nvSpPr>
        <p:spPr>
          <a:xfrm>
            <a:off x="323400" y="4050575"/>
            <a:ext cx="84021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300">
                <a:solidFill>
                  <a:schemeClr val="dk1"/>
                </a:solidFill>
              </a:rPr>
              <a:t>The metabolic balance between heterotrophic and autotrophic production that provides resources for consumers can shift seasonally or with changing flows, as can hydrologic connectivity that influences inputs of OM and solutes to rivers</a:t>
            </a:r>
            <a:endParaRPr sz="115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fr" sz="2520"/>
              <a:t>Flow variation and river ecosystem processes</a:t>
            </a:r>
            <a:endParaRPr sz="2520"/>
          </a:p>
        </p:txBody>
      </p:sp>
      <p:grpSp>
        <p:nvGrpSpPr>
          <p:cNvPr id="105" name="Google Shape;105;p19"/>
          <p:cNvGrpSpPr/>
          <p:nvPr/>
        </p:nvGrpSpPr>
        <p:grpSpPr>
          <a:xfrm>
            <a:off x="599729" y="1093599"/>
            <a:ext cx="6422859" cy="3688420"/>
            <a:chOff x="824425" y="190500"/>
            <a:chExt cx="7790950" cy="3981025"/>
          </a:xfrm>
        </p:grpSpPr>
        <p:pic>
          <p:nvPicPr>
            <p:cNvPr id="106" name="Google Shape;106;p19"/>
            <p:cNvPicPr preferRelativeResize="0"/>
            <p:nvPr/>
          </p:nvPicPr>
          <p:blipFill rotWithShape="1">
            <a:blip r:embed="rId3">
              <a:alphaModFix/>
            </a:blip>
            <a:srcRect b="21923" l="0" r="0" t="0"/>
            <a:stretch/>
          </p:blipFill>
          <p:spPr>
            <a:xfrm>
              <a:off x="833450" y="190500"/>
              <a:ext cx="7781925" cy="3956300"/>
            </a:xfrm>
            <a:prstGeom prst="rect">
              <a:avLst/>
            </a:prstGeom>
            <a:noFill/>
            <a:ln>
              <a:noFill/>
            </a:ln>
          </p:spPr>
        </p:pic>
        <p:sp>
          <p:nvSpPr>
            <p:cNvPr id="107" name="Google Shape;107;p19"/>
            <p:cNvSpPr/>
            <p:nvPr/>
          </p:nvSpPr>
          <p:spPr>
            <a:xfrm>
              <a:off x="824425" y="787525"/>
              <a:ext cx="3186900" cy="3384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08" name="Google Shape;108;p19"/>
          <p:cNvSpPr txBox="1"/>
          <p:nvPr/>
        </p:nvSpPr>
        <p:spPr>
          <a:xfrm>
            <a:off x="931575" y="1881250"/>
            <a:ext cx="2602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 sz="1000">
                <a:solidFill>
                  <a:schemeClr val="dk1"/>
                </a:solidFill>
              </a:rPr>
              <a:t> Deva-Cares catchment (northern Spain)</a:t>
            </a:r>
            <a:endParaRPr sz="1700">
              <a:solidFill>
                <a:schemeClr val="dk2"/>
              </a:solidFill>
            </a:endParaRPr>
          </a:p>
        </p:txBody>
      </p:sp>
      <p:sp>
        <p:nvSpPr>
          <p:cNvPr id="109" name="Google Shape;109;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
        <p:nvSpPr>
          <p:cNvPr id="110" name="Google Shape;110;p19"/>
          <p:cNvSpPr txBox="1"/>
          <p:nvPr/>
        </p:nvSpPr>
        <p:spPr>
          <a:xfrm>
            <a:off x="6312650" y="4423550"/>
            <a:ext cx="1918800" cy="32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r" sz="900">
                <a:solidFill>
                  <a:schemeClr val="dk1"/>
                </a:solidFill>
              </a:rPr>
              <a:t>Tamara Rodríguez-Castillo &amp; All</a:t>
            </a:r>
            <a:endParaRPr sz="1600">
              <a:solidFill>
                <a:schemeClr val="dk2"/>
              </a:solidFill>
            </a:endParaRPr>
          </a:p>
        </p:txBody>
      </p:sp>
      <p:cxnSp>
        <p:nvCxnSpPr>
          <p:cNvPr id="111" name="Google Shape;111;p19"/>
          <p:cNvCxnSpPr/>
          <p:nvPr/>
        </p:nvCxnSpPr>
        <p:spPr>
          <a:xfrm rot="10800000">
            <a:off x="7326550" y="1482725"/>
            <a:ext cx="11700" cy="1093500"/>
          </a:xfrm>
          <a:prstGeom prst="straightConnector1">
            <a:avLst/>
          </a:prstGeom>
          <a:noFill/>
          <a:ln cap="flat" cmpd="sng" w="9525">
            <a:solidFill>
              <a:schemeClr val="dk2"/>
            </a:solidFill>
            <a:prstDash val="solid"/>
            <a:round/>
            <a:headEnd len="med" w="med" type="none"/>
            <a:tailEnd len="med" w="med" type="triangle"/>
          </a:ln>
        </p:spPr>
      </p:cxnSp>
      <p:sp>
        <p:nvSpPr>
          <p:cNvPr id="112" name="Google Shape;112;p19"/>
          <p:cNvSpPr txBox="1"/>
          <p:nvPr/>
        </p:nvSpPr>
        <p:spPr>
          <a:xfrm>
            <a:off x="7562275" y="1335625"/>
            <a:ext cx="1246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300">
                <a:solidFill>
                  <a:schemeClr val="dk2"/>
                </a:solidFill>
              </a:rPr>
              <a:t>Heterotrophic</a:t>
            </a:r>
            <a:endParaRPr sz="1300">
              <a:solidFill>
                <a:schemeClr val="dk2"/>
              </a:solidFill>
            </a:endParaRPr>
          </a:p>
        </p:txBody>
      </p:sp>
      <p:sp>
        <p:nvSpPr>
          <p:cNvPr id="113" name="Google Shape;113;p19"/>
          <p:cNvSpPr txBox="1"/>
          <p:nvPr/>
        </p:nvSpPr>
        <p:spPr>
          <a:xfrm>
            <a:off x="7562275" y="2343225"/>
            <a:ext cx="1246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300">
                <a:solidFill>
                  <a:schemeClr val="dk2"/>
                </a:solidFill>
              </a:rPr>
              <a:t>Autotrophic</a:t>
            </a:r>
            <a:endParaRPr sz="13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0"/>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fr" sz="1920"/>
              <a:t>Flow variation and river ecosystem processes</a:t>
            </a:r>
            <a:endParaRPr sz="1920"/>
          </a:p>
        </p:txBody>
      </p:sp>
      <p:sp>
        <p:nvSpPr>
          <p:cNvPr id="119" name="Google Shape;119;p20"/>
          <p:cNvSpPr txBox="1"/>
          <p:nvPr/>
        </p:nvSpPr>
        <p:spPr>
          <a:xfrm>
            <a:off x="33900" y="608863"/>
            <a:ext cx="3482400" cy="84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r" sz="1300">
                <a:solidFill>
                  <a:schemeClr val="dk1"/>
                </a:solidFill>
              </a:rPr>
              <a:t>Strong GPP seasonal pattern (less predictable in regions with little seasonality and/or continual canopy cover)</a:t>
            </a:r>
            <a:endParaRPr sz="1300">
              <a:solidFill>
                <a:schemeClr val="dk2"/>
              </a:solidFill>
            </a:endParaRPr>
          </a:p>
        </p:txBody>
      </p:sp>
      <p:sp>
        <p:nvSpPr>
          <p:cNvPr id="120" name="Google Shape;120;p20"/>
          <p:cNvSpPr txBox="1"/>
          <p:nvPr/>
        </p:nvSpPr>
        <p:spPr>
          <a:xfrm>
            <a:off x="5702450" y="813325"/>
            <a:ext cx="33186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300">
                <a:solidFill>
                  <a:schemeClr val="dk1"/>
                </a:solidFill>
              </a:rPr>
              <a:t>Storms event induce GPP drop </a:t>
            </a:r>
            <a:endParaRPr sz="1300">
              <a:solidFill>
                <a:schemeClr val="dk1"/>
              </a:solidFill>
            </a:endParaRPr>
          </a:p>
          <a:p>
            <a:pPr indent="0" lvl="0" marL="0" rtl="0" algn="l">
              <a:spcBef>
                <a:spcPts val="0"/>
              </a:spcBef>
              <a:spcAft>
                <a:spcPts val="0"/>
              </a:spcAft>
              <a:buNone/>
            </a:pPr>
            <a:r>
              <a:rPr lang="fr" sz="1100">
                <a:solidFill>
                  <a:schemeClr val="dk1"/>
                </a:solidFill>
                <a:highlight>
                  <a:srgbClr val="FFFFFF"/>
                </a:highlight>
              </a:rPr>
              <a:t>Disturbance of benthic producers (scouring flows) + low light availability because of turbidity</a:t>
            </a:r>
            <a:endParaRPr sz="1700">
              <a:solidFill>
                <a:schemeClr val="dk2"/>
              </a:solidFill>
            </a:endParaRPr>
          </a:p>
        </p:txBody>
      </p:sp>
      <p:sp>
        <p:nvSpPr>
          <p:cNvPr id="121" name="Google Shape;121;p20"/>
          <p:cNvSpPr txBox="1"/>
          <p:nvPr/>
        </p:nvSpPr>
        <p:spPr>
          <a:xfrm>
            <a:off x="3935025" y="608875"/>
            <a:ext cx="1543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2"/>
                </a:solidFill>
              </a:rPr>
              <a:t>Predictability</a:t>
            </a:r>
            <a:endParaRPr sz="1800">
              <a:solidFill>
                <a:schemeClr val="dk2"/>
              </a:solidFill>
            </a:endParaRPr>
          </a:p>
        </p:txBody>
      </p:sp>
      <p:sp>
        <p:nvSpPr>
          <p:cNvPr id="122" name="Google Shape;122;p20"/>
          <p:cNvSpPr txBox="1"/>
          <p:nvPr/>
        </p:nvSpPr>
        <p:spPr>
          <a:xfrm>
            <a:off x="4275613" y="998113"/>
            <a:ext cx="6675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5400">
                <a:solidFill>
                  <a:schemeClr val="dk2"/>
                </a:solidFill>
              </a:rPr>
              <a:t>&gt;</a:t>
            </a:r>
            <a:endParaRPr sz="5400">
              <a:solidFill>
                <a:schemeClr val="dk2"/>
              </a:solidFill>
            </a:endParaRPr>
          </a:p>
        </p:txBody>
      </p:sp>
      <p:pic>
        <p:nvPicPr>
          <p:cNvPr id="123" name="Google Shape;123;p20"/>
          <p:cNvPicPr preferRelativeResize="0"/>
          <p:nvPr/>
        </p:nvPicPr>
        <p:blipFill rotWithShape="1">
          <a:blip r:embed="rId3">
            <a:alphaModFix/>
          </a:blip>
          <a:srcRect b="25842" l="0" r="23389" t="24363"/>
          <a:stretch/>
        </p:blipFill>
        <p:spPr>
          <a:xfrm>
            <a:off x="0" y="1881475"/>
            <a:ext cx="5097249" cy="3173524"/>
          </a:xfrm>
          <a:prstGeom prst="rect">
            <a:avLst/>
          </a:prstGeom>
          <a:noFill/>
          <a:ln>
            <a:noFill/>
          </a:ln>
        </p:spPr>
      </p:pic>
      <p:pic>
        <p:nvPicPr>
          <p:cNvPr id="124" name="Google Shape;124;p20"/>
          <p:cNvPicPr preferRelativeResize="0"/>
          <p:nvPr/>
        </p:nvPicPr>
        <p:blipFill rotWithShape="1">
          <a:blip r:embed="rId4">
            <a:alphaModFix/>
          </a:blip>
          <a:srcRect b="0" l="0" r="0" t="65543"/>
          <a:stretch/>
        </p:blipFill>
        <p:spPr>
          <a:xfrm>
            <a:off x="5280175" y="1695300"/>
            <a:ext cx="3688248" cy="1015801"/>
          </a:xfrm>
          <a:prstGeom prst="rect">
            <a:avLst/>
          </a:prstGeom>
          <a:noFill/>
          <a:ln>
            <a:noFill/>
          </a:ln>
        </p:spPr>
      </p:pic>
      <p:sp>
        <p:nvSpPr>
          <p:cNvPr id="125" name="Google Shape;125;p20"/>
          <p:cNvSpPr txBox="1"/>
          <p:nvPr/>
        </p:nvSpPr>
        <p:spPr>
          <a:xfrm>
            <a:off x="7128325" y="3239450"/>
            <a:ext cx="1131900" cy="34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000">
                <a:highlight>
                  <a:srgbClr val="FFFFFF"/>
                </a:highlight>
              </a:rPr>
              <a:t>E. S.</a:t>
            </a:r>
            <a:r>
              <a:rPr lang="fr" sz="1050">
                <a:highlight>
                  <a:srgbClr val="FFFFFF"/>
                </a:highlight>
              </a:rPr>
              <a:t> </a:t>
            </a:r>
            <a:r>
              <a:rPr lang="fr" sz="1000">
                <a:highlight>
                  <a:srgbClr val="FFFFFF"/>
                </a:highlight>
              </a:rPr>
              <a:t>Bernhardt</a:t>
            </a:r>
            <a:endParaRPr/>
          </a:p>
        </p:txBody>
      </p:sp>
      <p:sp>
        <p:nvSpPr>
          <p:cNvPr id="126" name="Google Shape;126;p20"/>
          <p:cNvSpPr txBox="1"/>
          <p:nvPr/>
        </p:nvSpPr>
        <p:spPr>
          <a:xfrm>
            <a:off x="5097250" y="4804800"/>
            <a:ext cx="1288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000">
                <a:highlight>
                  <a:srgbClr val="FFFFFF"/>
                </a:highlight>
              </a:rPr>
              <a:t>Amber J. Ulseth</a:t>
            </a:r>
            <a:endParaRPr/>
          </a:p>
        </p:txBody>
      </p:sp>
      <p:sp>
        <p:nvSpPr>
          <p:cNvPr id="127" name="Google Shape;127;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
        <p:nvSpPr>
          <p:cNvPr id="128" name="Google Shape;128;p20"/>
          <p:cNvSpPr txBox="1"/>
          <p:nvPr/>
        </p:nvSpPr>
        <p:spPr>
          <a:xfrm>
            <a:off x="635000" y="1931188"/>
            <a:ext cx="667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000">
                <a:solidFill>
                  <a:srgbClr val="FF0000"/>
                </a:solidFill>
              </a:rPr>
              <a:t>GPP</a:t>
            </a:r>
            <a:endParaRPr b="1" sz="1000">
              <a:solidFill>
                <a:srgbClr val="FF0000"/>
              </a:solidFill>
            </a:endParaRPr>
          </a:p>
        </p:txBody>
      </p:sp>
      <p:sp>
        <p:nvSpPr>
          <p:cNvPr id="129" name="Google Shape;129;p20"/>
          <p:cNvSpPr txBox="1"/>
          <p:nvPr/>
        </p:nvSpPr>
        <p:spPr>
          <a:xfrm>
            <a:off x="528700" y="2372400"/>
            <a:ext cx="667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000">
                <a:solidFill>
                  <a:srgbClr val="0000FF"/>
                </a:solidFill>
              </a:rPr>
              <a:t>ER</a:t>
            </a:r>
            <a:endParaRPr b="1" sz="1000">
              <a:solidFill>
                <a:srgbClr val="0000FF"/>
              </a:solidFill>
            </a:endParaRPr>
          </a:p>
        </p:txBody>
      </p:sp>
      <p:sp>
        <p:nvSpPr>
          <p:cNvPr id="130" name="Google Shape;130;p20"/>
          <p:cNvSpPr txBox="1"/>
          <p:nvPr/>
        </p:nvSpPr>
        <p:spPr>
          <a:xfrm>
            <a:off x="528700" y="2807075"/>
            <a:ext cx="667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000">
                <a:solidFill>
                  <a:schemeClr val="dk1"/>
                </a:solidFill>
              </a:rPr>
              <a:t>NEP</a:t>
            </a:r>
            <a:endParaRPr b="1" sz="1000">
              <a:solidFill>
                <a:schemeClr val="dk1"/>
              </a:solidFill>
            </a:endParaRPr>
          </a:p>
        </p:txBody>
      </p:sp>
      <p:sp>
        <p:nvSpPr>
          <p:cNvPr id="131" name="Google Shape;131;p20"/>
          <p:cNvSpPr/>
          <p:nvPr/>
        </p:nvSpPr>
        <p:spPr>
          <a:xfrm>
            <a:off x="4350925" y="1881475"/>
            <a:ext cx="746400" cy="584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990"/>
              <a:buNone/>
            </a:pPr>
            <a:r>
              <a:rPr lang="fr" sz="2520"/>
              <a:t>Hydrologic</a:t>
            </a:r>
            <a:r>
              <a:rPr lang="fr" sz="1800">
                <a:solidFill>
                  <a:schemeClr val="dk2"/>
                </a:solidFill>
              </a:rPr>
              <a:t> </a:t>
            </a:r>
            <a:r>
              <a:rPr lang="fr" sz="2520"/>
              <a:t>connectivity and solute dynamics</a:t>
            </a:r>
            <a:endParaRPr sz="2520"/>
          </a:p>
        </p:txBody>
      </p:sp>
      <p:sp>
        <p:nvSpPr>
          <p:cNvPr id="137" name="Google Shape;137;p21"/>
          <p:cNvSpPr txBox="1"/>
          <p:nvPr/>
        </p:nvSpPr>
        <p:spPr>
          <a:xfrm>
            <a:off x="250175" y="1017725"/>
            <a:ext cx="5008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138" name="Google Shape;138;p21"/>
          <p:cNvSpPr txBox="1"/>
          <p:nvPr/>
        </p:nvSpPr>
        <p:spPr>
          <a:xfrm>
            <a:off x="422400" y="2027250"/>
            <a:ext cx="2493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dk2"/>
              </a:solidFill>
            </a:endParaRPr>
          </a:p>
        </p:txBody>
      </p:sp>
      <p:sp>
        <p:nvSpPr>
          <p:cNvPr id="139" name="Google Shape;139;p21"/>
          <p:cNvSpPr txBox="1"/>
          <p:nvPr/>
        </p:nvSpPr>
        <p:spPr>
          <a:xfrm>
            <a:off x="422400" y="1025375"/>
            <a:ext cx="77739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300">
                <a:solidFill>
                  <a:schemeClr val="dk1"/>
                </a:solidFill>
              </a:rPr>
              <a:t>Not part of the flow regime but strongly linked to stream processes or patterns</a:t>
            </a:r>
            <a:endParaRPr sz="1300">
              <a:solidFill>
                <a:schemeClr val="dk1"/>
              </a:solidFill>
            </a:endParaRPr>
          </a:p>
        </p:txBody>
      </p:sp>
      <p:pic>
        <p:nvPicPr>
          <p:cNvPr id="140" name="Google Shape;140;p21"/>
          <p:cNvPicPr preferRelativeResize="0"/>
          <p:nvPr/>
        </p:nvPicPr>
        <p:blipFill>
          <a:blip r:embed="rId3">
            <a:alphaModFix/>
          </a:blip>
          <a:stretch>
            <a:fillRect/>
          </a:stretch>
        </p:blipFill>
        <p:spPr>
          <a:xfrm>
            <a:off x="1840988" y="1479425"/>
            <a:ext cx="5462020" cy="3339475"/>
          </a:xfrm>
          <a:prstGeom prst="rect">
            <a:avLst/>
          </a:prstGeom>
          <a:noFill/>
          <a:ln>
            <a:noFill/>
          </a:ln>
        </p:spPr>
      </p:pic>
      <p:sp>
        <p:nvSpPr>
          <p:cNvPr id="141" name="Google Shape;141;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