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6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8288000" cy="10287000"/>
  <p:notesSz cx="6858000" cy="9144000"/>
  <p:embeddedFontLst>
    <p:embeddedFont>
      <p:font typeface="League Spartan" charset="1" panose="00000800000000000000"/>
      <p:regular r:id="rId29"/>
    </p:embeddedFont>
    <p:embeddedFont>
      <p:font typeface="Canva Sans Bold" charset="1" panose="020B0803030501040103"/>
      <p:regular r:id="rId31"/>
    </p:embeddedFont>
    <p:embeddedFont>
      <p:font typeface="Canva Sans" charset="1" panose="020B0503030501040103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notesMasters/notesMaster1.xml" Type="http://schemas.openxmlformats.org/officeDocument/2006/relationships/notesMaster"/><Relationship Id="rId27" Target="theme/theme2.xml" Type="http://schemas.openxmlformats.org/officeDocument/2006/relationships/theme"/><Relationship Id="rId28" Target="notesSlides/notesSlide1.xml" Type="http://schemas.openxmlformats.org/officeDocument/2006/relationships/notesSlide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notesSlides/notesSlide2.xml" Type="http://schemas.openxmlformats.org/officeDocument/2006/relationships/notesSlide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notesSlides/notesSlide3.xml" Type="http://schemas.openxmlformats.org/officeDocument/2006/relationships/notesSlide"/><Relationship Id="rId34" Target="notesSlides/notesSlide4.xml" Type="http://schemas.openxmlformats.org/officeDocument/2006/relationships/notesSlide"/><Relationship Id="rId35" Target="notesSlides/notesSlide5.xml" Type="http://schemas.openxmlformats.org/officeDocument/2006/relationships/notesSlide"/><Relationship Id="rId36" Target="notesSlides/notesSlide6.xml" Type="http://schemas.openxmlformats.org/officeDocument/2006/relationships/notesSlide"/><Relationship Id="rId37" Target="notesSlides/notesSlide7.xml" Type="http://schemas.openxmlformats.org/officeDocument/2006/relationships/notesSlide"/><Relationship Id="rId38" Target="notesSlides/notesSlide8.xml" Type="http://schemas.openxmlformats.org/officeDocument/2006/relationships/notes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EVIE </a:t>
            </a:r>
          </a:p>
          <a:p>
            <a:r>
              <a:rPr lang="en-US"/>
              <a:t>Hello everybody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EVIE </a:t>
            </a:r>
          </a:p>
          <a:p>
            <a:r>
              <a:rPr lang="en-US"/>
              <a:t>Natural disturbances are integral components of ecosystems </a:t>
            </a:r>
          </a:p>
          <a:p>
            <a:r>
              <a:rPr lang="en-US"/>
              <a:t>In running water ecosystems, part of these natural disturbances are historic flood/drought cycles (natural flow regime paradigm) </a:t>
            </a:r>
          </a:p>
          <a:p>
            <a:r>
              <a:rPr lang="en-US"/>
              <a:t/>
            </a:r>
          </a:p>
          <a:p>
            <a:r>
              <a:rPr lang="en-US"/>
              <a:t>Organisms evolve to adapt to these changes in the flow regime</a:t>
            </a:r>
          </a:p>
          <a:p>
            <a:r>
              <a:rPr lang="en-US"/>
              <a:t/>
            </a:r>
          </a:p>
          <a:p>
            <a:r>
              <a:rPr lang="en-US"/>
              <a:t>However, this natural flow regime is being altered dramatically by human acitivities (dams, flood control).  </a:t>
            </a:r>
          </a:p>
          <a:p>
            <a:r>
              <a:rPr lang="en-US"/>
              <a:t/>
            </a:r>
          </a:p>
          <a:p>
            <a:r>
              <a:rPr lang="en-US"/>
              <a:t>Raises the question : </a:t>
            </a:r>
          </a:p>
          <a:p>
            <a:r>
              <a:rPr lang="en-US"/>
              <a:t>how will these drought/flood adapted organisms be affected by these altered flow regimes ? </a:t>
            </a:r>
          </a:p>
          <a:p>
            <a:r>
              <a:rPr lang="en-US"/>
              <a:t/>
            </a:r>
          </a:p>
          <a:p>
            <a:r>
              <a:rPr lang="en-US"/>
              <a:t>What are their specific adaptations allow them to survive the natural flow regime ?</a:t>
            </a:r>
          </a:p>
          <a:p>
            <a:r>
              <a:rPr lang="en-US"/>
              <a:t>How  rapidly can they evolve to adapt  to the new altered flow regime? 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The paper explores the implications that the different modes of adaptation could have on conservation efforts in flow altered rivers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</a:p>
          <a:p>
            <a:r>
              <a:rPr lang="en-US"/>
              <a:t>Evie </a:t>
            </a:r>
          </a:p>
          <a:p>
            <a:r>
              <a:rPr lang="en-US"/>
              <a:t/>
            </a:r>
          </a:p>
          <a:p>
            <a:r>
              <a:rPr lang="en-US"/>
              <a:t>Enable animals to respond directly to individual floods/droughts </a:t>
            </a:r>
          </a:p>
          <a:p>
            <a:r>
              <a:rPr lang="en-US"/>
              <a:t/>
            </a:r>
          </a:p>
          <a:p>
            <a:r>
              <a:rPr lang="en-US"/>
              <a:t>Organisms respond to external cues </a:t>
            </a:r>
          </a:p>
          <a:p>
            <a:r>
              <a:rPr lang="en-US"/>
              <a:t/>
            </a:r>
          </a:p>
          <a:p>
            <a:r>
              <a:rPr lang="en-US"/>
              <a:t>-&gt;might be able to respond to flow event outside of usual timing, frequency or magnitude</a:t>
            </a:r>
          </a:p>
          <a:p>
            <a:r>
              <a:rPr lang="en-US"/>
              <a:t/>
            </a:r>
          </a:p>
          <a:p>
            <a:r>
              <a:rPr lang="en-US"/>
              <a:t>these are examples of the benefits they can have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</a:p>
          <a:p>
            <a:r>
              <a:rPr lang="en-US"/>
              <a:t>Evie </a:t>
            </a:r>
          </a:p>
          <a:p>
            <a:r>
              <a:rPr lang="en-US"/>
              <a:t/>
            </a:r>
          </a:p>
          <a:p>
            <a:r>
              <a:rPr lang="en-US"/>
              <a:t>The correlation between the scour depth and egg burial depth </a:t>
            </a:r>
          </a:p>
          <a:p>
            <a:r>
              <a:rPr lang="en-US"/>
              <a:t/>
            </a:r>
          </a:p>
          <a:p>
            <a:r>
              <a:rPr lang="en-US"/>
              <a:t>Benefit : reduced risk of the eggs being swept away/crushed with the scour </a:t>
            </a:r>
          </a:p>
          <a:p>
            <a:r>
              <a:rPr lang="en-US"/>
              <a:t/>
            </a:r>
          </a:p>
          <a:p>
            <a:r>
              <a:rPr lang="en-US"/>
              <a:t>however a cost : energetic, risk of not burying deep enough/too deep </a:t>
            </a:r>
          </a:p>
          <a:p>
            <a:r>
              <a:rPr lang="en-US"/>
              <a:t>sedimaent load also increases scour depth !</a:t>
            </a:r>
          </a:p>
          <a:p>
            <a:r>
              <a:rPr lang="en-US"/>
              <a:t/>
            </a:r>
          </a:p>
          <a:p>
            <a:r>
              <a:rPr lang="en-US"/>
              <a:t>positive feedback loop -&gt; ecosystem engineers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</a:p>
          <a:p>
            <a:r>
              <a:rPr lang="en-US"/>
              <a:t>Evie </a:t>
            </a:r>
          </a:p>
          <a:p>
            <a:r>
              <a:rPr lang="en-US"/>
              <a:t/>
            </a:r>
          </a:p>
          <a:p>
            <a:r>
              <a:rPr lang="en-US"/>
              <a:t>length of hatching period is negatively correlated w increase in water discharge -&gt; </a:t>
            </a:r>
          </a:p>
          <a:p>
            <a:r>
              <a:rPr lang="en-US"/>
              <a:t>higher discharge, shorter hatching time </a:t>
            </a:r>
          </a:p>
          <a:p>
            <a:r>
              <a:rPr lang="en-US"/>
              <a:t/>
            </a:r>
          </a:p>
          <a:p>
            <a:r>
              <a:rPr lang="en-US"/>
              <a:t>larvae have to start feeeding quickly after hatching -&gt; after the ice melt!!! more prey, bettter hunting conditions</a:t>
            </a:r>
          </a:p>
          <a:p>
            <a:r>
              <a:rPr lang="en-US"/>
              <a:t/>
            </a:r>
          </a:p>
          <a:p>
            <a:r>
              <a:rPr lang="en-US"/>
              <a:t>early or delyed hatching due to alteration of flow regime ! hatching during period with less available prey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</a:p>
          <a:p>
            <a:r>
              <a:rPr lang="en-US"/>
              <a:t>Evie 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Giant waterbugs</a:t>
            </a:r>
          </a:p>
          <a:p>
            <a:r>
              <a:rPr lang="en-US"/>
              <a:t>Use periods of torrential rainfall that preceed floods as a cue to leave the stream.</a:t>
            </a:r>
          </a:p>
          <a:p>
            <a:r>
              <a:rPr lang="en-US"/>
              <a:t/>
            </a:r>
          </a:p>
          <a:p>
            <a:r>
              <a:rPr lang="en-US"/>
              <a:t>low mortality in flash floods compared to other aquatic inverbrates ! </a:t>
            </a:r>
          </a:p>
          <a:p>
            <a:r>
              <a:rPr lang="en-US"/>
              <a:t/>
            </a:r>
          </a:p>
          <a:p>
            <a:r>
              <a:rPr lang="en-US"/>
              <a:t>risk : could fail to react if flood is caused by distant storm, predation in terrestrial environnment </a:t>
            </a:r>
          </a:p>
          <a:p>
            <a:r>
              <a:rPr lang="en-US"/>
              <a:t>or could react to rain fall that doesnt create big flash flood bc of res/ dam upstream eg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Brittle twig bases : Bases de brindilles fragiles qui permettent aux tiges vivantes de se libérer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CONCLUSION/DISCUSSION </a:t>
            </a:r>
          </a:p>
          <a:p>
            <a:r>
              <a:rPr lang="en-US"/>
              <a:t>CLARISSE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10.png" Type="http://schemas.openxmlformats.org/officeDocument/2006/relationships/image"/><Relationship Id="rId4" Target="../media/image11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Relationship Id="rId7" Target="../media/image25.jpeg" Type="http://schemas.openxmlformats.org/officeDocument/2006/relationships/image"/><Relationship Id="rId8" Target="../media/image26.pn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Relationship Id="rId7" Target="../media/image28.jpeg" Type="http://schemas.openxmlformats.org/officeDocument/2006/relationships/image"/><Relationship Id="rId8" Target="../media/image29.png" Type="http://schemas.openxmlformats.org/officeDocument/2006/relationships/image"/><Relationship Id="rId9" Target="../media/image30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Relationship Id="rId7" Target="../media/image31.jpeg" Type="http://schemas.openxmlformats.org/officeDocument/2006/relationships/image"/><Relationship Id="rId8" Target="../media/image32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png" Type="http://schemas.openxmlformats.org/officeDocument/2006/relationships/image"/><Relationship Id="rId11" Target="../media/image42.svg" Type="http://schemas.openxmlformats.org/officeDocument/2006/relationships/image"/><Relationship Id="rId12" Target="../media/image43.png" Type="http://schemas.openxmlformats.org/officeDocument/2006/relationships/image"/><Relationship Id="rId13" Target="../media/image44.svg" Type="http://schemas.openxmlformats.org/officeDocument/2006/relationships/image"/><Relationship Id="rId2" Target="../media/image35.png" Type="http://schemas.openxmlformats.org/officeDocument/2006/relationships/image"/><Relationship Id="rId3" Target="../media/image36.png" Type="http://schemas.openxmlformats.org/officeDocument/2006/relationships/image"/><Relationship Id="rId4" Target="../media/image37.png" Type="http://schemas.openxmlformats.org/officeDocument/2006/relationships/image"/><Relationship Id="rId5" Target="../media/image38.png" Type="http://schemas.openxmlformats.org/officeDocument/2006/relationships/image"/><Relationship Id="rId6" Target="../media/image39.png" Type="http://schemas.openxmlformats.org/officeDocument/2006/relationships/image"/><Relationship Id="rId7" Target="../media/image40.png" Type="http://schemas.openxmlformats.org/officeDocument/2006/relationships/image"/><Relationship Id="rId8" Target="../media/image33.png" Type="http://schemas.openxmlformats.org/officeDocument/2006/relationships/image"/><Relationship Id="rId9" Target="../media/image34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svg" Type="http://schemas.openxmlformats.org/officeDocument/2006/relationships/image"/><Relationship Id="rId11" Target="../media/image43.png" Type="http://schemas.openxmlformats.org/officeDocument/2006/relationships/image"/><Relationship Id="rId12" Target="../media/image44.svg" Type="http://schemas.openxmlformats.org/officeDocument/2006/relationships/image"/><Relationship Id="rId2" Target="../notesSlides/notesSlide7.xml" Type="http://schemas.openxmlformats.org/officeDocument/2006/relationships/notesSlide"/><Relationship Id="rId3" Target="../media/image45.png" Type="http://schemas.openxmlformats.org/officeDocument/2006/relationships/image"/><Relationship Id="rId4" Target="../media/image33.png" Type="http://schemas.openxmlformats.org/officeDocument/2006/relationships/image"/><Relationship Id="rId5" Target="../media/image34.svg" Type="http://schemas.openxmlformats.org/officeDocument/2006/relationships/image"/><Relationship Id="rId6" Target="../media/image41.png" Type="http://schemas.openxmlformats.org/officeDocument/2006/relationships/image"/><Relationship Id="rId7" Target="../media/image42.svg" Type="http://schemas.openxmlformats.org/officeDocument/2006/relationships/image"/><Relationship Id="rId8" Target="../media/image46.pn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7.png" Type="http://schemas.openxmlformats.org/officeDocument/2006/relationships/image"/><Relationship Id="rId11" Target="../media/image48.svg" Type="http://schemas.openxmlformats.org/officeDocument/2006/relationships/image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41.png" Type="http://schemas.openxmlformats.org/officeDocument/2006/relationships/image"/><Relationship Id="rId5" Target="../media/image42.svg" Type="http://schemas.openxmlformats.org/officeDocument/2006/relationships/image"/><Relationship Id="rId6" Target="../media/image49.png" Type="http://schemas.openxmlformats.org/officeDocument/2006/relationships/image"/><Relationship Id="rId7" Target="../media/image50.png" Type="http://schemas.openxmlformats.org/officeDocument/2006/relationships/image"/><Relationship Id="rId8" Target="../media/image43.png" Type="http://schemas.openxmlformats.org/officeDocument/2006/relationships/image"/><Relationship Id="rId9" Target="../media/image44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5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Relationship Id="rId7" Target="../media/image15.pn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1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11" Target="../media/image24.svg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19.jpeg" Type="http://schemas.openxmlformats.org/officeDocument/2006/relationships/image"/><Relationship Id="rId7" Target="../media/image20.jpeg" Type="http://schemas.openxmlformats.org/officeDocument/2006/relationships/image"/><Relationship Id="rId8" Target="../media/image21.png" Type="http://schemas.openxmlformats.org/officeDocument/2006/relationships/image"/><Relationship Id="rId9" Target="../media/image22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71999" y="271999"/>
            <a:ext cx="10138099" cy="9743002"/>
          </a:xfrm>
          <a:custGeom>
            <a:avLst/>
            <a:gdLst/>
            <a:ahLst/>
            <a:cxnLst/>
            <a:rect r="r" b="b" t="t" l="l"/>
            <a:pathLst>
              <a:path h="9743002" w="10138099">
                <a:moveTo>
                  <a:pt x="0" y="0"/>
                </a:moveTo>
                <a:lnTo>
                  <a:pt x="10138099" y="0"/>
                </a:lnTo>
                <a:lnTo>
                  <a:pt x="10138099" y="9743002"/>
                </a:lnTo>
                <a:lnTo>
                  <a:pt x="0" y="9743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329" t="0" r="-1332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371325" y="956760"/>
            <a:ext cx="5808095" cy="7828760"/>
            <a:chOff x="0" y="0"/>
            <a:chExt cx="7744127" cy="10438347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261282" y="0"/>
              <a:ext cx="7406645" cy="5943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8782"/>
                </a:lnSpc>
              </a:pPr>
              <a:r>
                <a:rPr lang="en-US" b="true" sz="7318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Adaptation to Natural Flow Regimes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261282" y="6955705"/>
              <a:ext cx="7406645" cy="34826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84"/>
                </a:lnSpc>
              </a:pPr>
              <a:r>
                <a:rPr lang="en-US" sz="2449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David A. Lytle and N. LeRoy Poff</a:t>
              </a:r>
            </a:p>
            <a:p>
              <a:pPr algn="ctr">
                <a:lnSpc>
                  <a:spcPts val="2664"/>
                </a:lnSpc>
              </a:pPr>
              <a:r>
                <a:rPr lang="en-US" sz="2049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TRENDS in Ecology and Evolution Vol.19 No.2 February 2004</a:t>
              </a:r>
            </a:p>
            <a:p>
              <a:pPr algn="l">
                <a:lnSpc>
                  <a:spcPts val="1104"/>
                </a:lnSpc>
              </a:pPr>
            </a:p>
            <a:p>
              <a:pPr algn="l">
                <a:lnSpc>
                  <a:spcPts val="1104"/>
                </a:lnSpc>
              </a:pPr>
            </a:p>
            <a:p>
              <a:pPr algn="l">
                <a:lnSpc>
                  <a:spcPts val="2600"/>
                </a:lnSpc>
              </a:pPr>
            </a:p>
            <a:p>
              <a:pPr algn="ctr" marL="0" indent="0" lvl="0">
                <a:lnSpc>
                  <a:spcPts val="2600"/>
                </a:lnSpc>
              </a:pPr>
              <a:r>
                <a:rPr lang="en-US" b="true" sz="200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DROP Clarisse</a:t>
              </a:r>
            </a:p>
            <a:p>
              <a:pPr algn="ctr" marL="0" indent="0" lvl="0">
                <a:lnSpc>
                  <a:spcPts val="2600"/>
                </a:lnSpc>
              </a:pPr>
              <a:r>
                <a:rPr lang="en-US" b="true" sz="200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VAES Daïna</a:t>
              </a:r>
            </a:p>
            <a:p>
              <a:pPr algn="ctr" marL="0" indent="0" lvl="0">
                <a:lnSpc>
                  <a:spcPts val="2600"/>
                </a:lnSpc>
              </a:pPr>
              <a:r>
                <a:rPr lang="en-US" b="true" sz="200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BONNER Evie</a:t>
              </a:r>
            </a:p>
          </p:txBody>
        </p:sp>
        <p:sp>
          <p:nvSpPr>
            <p:cNvPr name="AutoShape 6" id="6"/>
            <p:cNvSpPr/>
            <p:nvPr/>
          </p:nvSpPr>
          <p:spPr>
            <a:xfrm>
              <a:off x="0" y="6411249"/>
              <a:ext cx="7744127" cy="0"/>
            </a:xfrm>
            <a:prstGeom prst="line">
              <a:avLst/>
            </a:prstGeom>
            <a:ln cap="flat" w="139700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AutoShape 7" id="7"/>
          <p:cNvSpPr/>
          <p:nvPr/>
        </p:nvSpPr>
        <p:spPr>
          <a:xfrm>
            <a:off x="11029253" y="5700495"/>
            <a:ext cx="6492240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>
            <a:off x="11029253" y="7511771"/>
            <a:ext cx="6492240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5E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554555" y="3682744"/>
            <a:ext cx="6504116" cy="6325699"/>
            <a:chOff x="0" y="0"/>
            <a:chExt cx="8672154" cy="84342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672154" cy="8434265"/>
            </a:xfrm>
            <a:custGeom>
              <a:avLst/>
              <a:gdLst/>
              <a:ahLst/>
              <a:cxnLst/>
              <a:rect r="r" b="b" t="t" l="l"/>
              <a:pathLst>
                <a:path h="8434265" w="8672154">
                  <a:moveTo>
                    <a:pt x="0" y="0"/>
                  </a:moveTo>
                  <a:lnTo>
                    <a:pt x="8672154" y="0"/>
                  </a:lnTo>
                  <a:lnTo>
                    <a:pt x="8672154" y="8434265"/>
                  </a:lnTo>
                  <a:lnTo>
                    <a:pt x="0" y="8434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 rot="0">
              <a:off x="4926372" y="6931488"/>
              <a:ext cx="2751015" cy="7611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872"/>
                </a:lnSpc>
                <a:spcBef>
                  <a:spcPct val="0"/>
                </a:spcBef>
              </a:pPr>
              <a:r>
                <a:rPr lang="en-US" b="true" sz="3480">
                  <a:solidFill>
                    <a:srgbClr val="0097B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Examples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275301" y="1599383"/>
              <a:ext cx="4516430" cy="12718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34"/>
                </a:lnSpc>
                <a:spcBef>
                  <a:spcPct val="0"/>
                </a:spcBef>
              </a:pPr>
              <a:r>
                <a:rPr lang="en-US" b="true" sz="281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Reduced flood mortality of eggs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926346" y="5716779"/>
              <a:ext cx="3214341" cy="12718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34"/>
                </a:lnSpc>
              </a:pPr>
              <a:r>
                <a:rPr lang="en-US" sz="2810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Flash flood</a:t>
              </a:r>
            </a:p>
            <a:p>
              <a:pPr algn="ctr">
                <a:lnSpc>
                  <a:spcPts val="3934"/>
                </a:lnSpc>
                <a:spcBef>
                  <a:spcPct val="0"/>
                </a:spcBef>
              </a:pPr>
              <a:r>
                <a:rPr lang="en-US" b="true" sz="281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avoidance 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4336077" y="3628723"/>
              <a:ext cx="3470455" cy="12718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34"/>
                </a:lnSpc>
                <a:spcBef>
                  <a:spcPct val="0"/>
                </a:spcBef>
              </a:pPr>
              <a:r>
                <a:rPr lang="en-US" b="true" sz="281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Optimal hatch timing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262091" y="4163677"/>
            <a:ext cx="1028700" cy="764015"/>
            <a:chOff x="0" y="0"/>
            <a:chExt cx="1094386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094386" cy="812800"/>
            </a:xfrm>
            <a:custGeom>
              <a:avLst/>
              <a:gdLst/>
              <a:ahLst/>
              <a:cxnLst/>
              <a:rect r="r" b="b" t="t" l="l"/>
              <a:pathLst>
                <a:path h="812800" w="1094386">
                  <a:moveTo>
                    <a:pt x="1094386" y="406400"/>
                  </a:moveTo>
                  <a:lnTo>
                    <a:pt x="687986" y="0"/>
                  </a:lnTo>
                  <a:lnTo>
                    <a:pt x="687986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87986" y="609600"/>
                  </a:lnTo>
                  <a:lnTo>
                    <a:pt x="687986" y="812800"/>
                  </a:lnTo>
                  <a:lnTo>
                    <a:pt x="1094386" y="406400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174625"/>
              <a:ext cx="992786" cy="434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5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028700" y="757270"/>
            <a:ext cx="9347729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Behavioural adaptations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2157798"/>
            <a:ext cx="10755184" cy="35083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Enable animals to respond directly to individual floods/droughts </a:t>
            </a:r>
          </a:p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 </a:t>
            </a:r>
          </a:p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   Organisms respond to external cues </a:t>
            </a:r>
          </a:p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          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5E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071237" y="-19289"/>
            <a:ext cx="4216763" cy="4101091"/>
            <a:chOff x="0" y="0"/>
            <a:chExt cx="5622350" cy="54681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622350" cy="5468121"/>
            </a:xfrm>
            <a:custGeom>
              <a:avLst/>
              <a:gdLst/>
              <a:ahLst/>
              <a:cxnLst/>
              <a:rect r="r" b="b" t="t" l="l"/>
              <a:pathLst>
                <a:path h="5468121" w="5622350">
                  <a:moveTo>
                    <a:pt x="0" y="0"/>
                  </a:moveTo>
                  <a:lnTo>
                    <a:pt x="5622350" y="0"/>
                  </a:lnTo>
                  <a:lnTo>
                    <a:pt x="5622350" y="5468121"/>
                  </a:lnTo>
                  <a:lnTo>
                    <a:pt x="0" y="5468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 rot="0">
              <a:off x="3193877" y="4492790"/>
              <a:ext cx="1783544" cy="4945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59"/>
                </a:lnSpc>
                <a:spcBef>
                  <a:spcPct val="0"/>
                </a:spcBef>
              </a:pPr>
              <a:r>
                <a:rPr lang="en-US" b="true" sz="2256">
                  <a:solidFill>
                    <a:srgbClr val="0097B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Examples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178484" y="1039217"/>
              <a:ext cx="2928102" cy="8222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50"/>
                </a:lnSpc>
                <a:spcBef>
                  <a:spcPct val="0"/>
                </a:spcBef>
              </a:pPr>
              <a:r>
                <a:rPr lang="en-US" b="true" sz="182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Reduced flood mortality of eggs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600571" y="3708616"/>
              <a:ext cx="2083929" cy="8222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50"/>
                </a:lnSpc>
              </a:pPr>
              <a:r>
                <a:rPr lang="en-US" sz="1821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Flash flood</a:t>
              </a:r>
            </a:p>
            <a:p>
              <a:pPr algn="ctr">
                <a:lnSpc>
                  <a:spcPts val="2550"/>
                </a:lnSpc>
                <a:spcBef>
                  <a:spcPct val="0"/>
                </a:spcBef>
              </a:pPr>
              <a:r>
                <a:rPr lang="en-US" b="true" sz="182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avoidance 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2811175" y="2354883"/>
              <a:ext cx="2249973" cy="8222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50"/>
                </a:lnSpc>
                <a:spcBef>
                  <a:spcPct val="0"/>
                </a:spcBef>
              </a:pPr>
              <a:r>
                <a:rPr lang="en-US" b="true" sz="182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Optimal hatch timing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4195737" y="88377"/>
            <a:ext cx="2173025" cy="2050546"/>
          </a:xfrm>
          <a:custGeom>
            <a:avLst/>
            <a:gdLst/>
            <a:ahLst/>
            <a:cxnLst/>
            <a:rect r="r" b="b" t="t" l="l"/>
            <a:pathLst>
              <a:path h="2050546" w="2173025">
                <a:moveTo>
                  <a:pt x="0" y="0"/>
                </a:moveTo>
                <a:lnTo>
                  <a:pt x="2173025" y="0"/>
                </a:lnTo>
                <a:lnTo>
                  <a:pt x="2173025" y="2050546"/>
                </a:lnTo>
                <a:lnTo>
                  <a:pt x="0" y="20505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115463" y="4081802"/>
            <a:ext cx="5084729" cy="2861573"/>
          </a:xfrm>
          <a:custGeom>
            <a:avLst/>
            <a:gdLst/>
            <a:ahLst/>
            <a:cxnLst/>
            <a:rect r="r" b="b" t="t" l="l"/>
            <a:pathLst>
              <a:path h="2861573" w="5084729">
                <a:moveTo>
                  <a:pt x="0" y="0"/>
                </a:moveTo>
                <a:lnTo>
                  <a:pt x="5084730" y="0"/>
                </a:lnTo>
                <a:lnTo>
                  <a:pt x="5084730" y="2861573"/>
                </a:lnTo>
                <a:lnTo>
                  <a:pt x="0" y="28615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70796" y="1018400"/>
            <a:ext cx="12214005" cy="9323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59"/>
              </a:lnSpc>
            </a:pPr>
            <a:r>
              <a:rPr lang="en-US" sz="454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Chum Salmon</a:t>
            </a:r>
          </a:p>
          <a:p>
            <a:pPr algn="l">
              <a:lnSpc>
                <a:spcPts val="5659"/>
              </a:lnSpc>
            </a:pPr>
            <a:r>
              <a:rPr lang="en-US" sz="404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Egg burial depth in function of scour depth in stream  </a:t>
            </a:r>
          </a:p>
          <a:p>
            <a:pPr algn="l">
              <a:lnSpc>
                <a:spcPts val="5659"/>
              </a:lnSpc>
            </a:pPr>
          </a:p>
          <a:p>
            <a:pPr algn="l">
              <a:lnSpc>
                <a:spcPts val="6359"/>
              </a:lnSpc>
            </a:pPr>
          </a:p>
          <a:p>
            <a:pPr algn="l">
              <a:lnSpc>
                <a:spcPts val="6359"/>
              </a:lnSpc>
            </a:pPr>
          </a:p>
          <a:p>
            <a:pPr algn="l">
              <a:lnSpc>
                <a:spcPts val="6359"/>
              </a:lnSpc>
            </a:pPr>
          </a:p>
          <a:p>
            <a:pPr algn="l">
              <a:lnSpc>
                <a:spcPts val="6359"/>
              </a:lnSpc>
            </a:pPr>
          </a:p>
          <a:p>
            <a:pPr algn="l">
              <a:lnSpc>
                <a:spcPts val="6359"/>
              </a:lnSpc>
            </a:pPr>
          </a:p>
          <a:p>
            <a:pPr algn="l">
              <a:lnSpc>
                <a:spcPts val="6359"/>
              </a:lnSpc>
            </a:pPr>
          </a:p>
          <a:p>
            <a:pPr algn="l">
              <a:lnSpc>
                <a:spcPts val="6359"/>
              </a:lnSpc>
            </a:pPr>
          </a:p>
          <a:p>
            <a:pPr algn="l">
              <a:lnSpc>
                <a:spcPts val="6359"/>
              </a:lnSpc>
              <a:spcBef>
                <a:spcPct val="0"/>
              </a:spcBef>
            </a:pP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470796" y="3278910"/>
            <a:ext cx="4416020" cy="5891514"/>
          </a:xfrm>
          <a:custGeom>
            <a:avLst/>
            <a:gdLst/>
            <a:ahLst/>
            <a:cxnLst/>
            <a:rect r="r" b="b" t="t" l="l"/>
            <a:pathLst>
              <a:path h="5891514" w="4416020">
                <a:moveTo>
                  <a:pt x="0" y="0"/>
                </a:moveTo>
                <a:lnTo>
                  <a:pt x="4416020" y="0"/>
                </a:lnTo>
                <a:lnTo>
                  <a:pt x="4416020" y="5891515"/>
                </a:lnTo>
                <a:lnTo>
                  <a:pt x="0" y="58915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731377" y="3322284"/>
            <a:ext cx="5657714" cy="4380608"/>
          </a:xfrm>
          <a:custGeom>
            <a:avLst/>
            <a:gdLst/>
            <a:ahLst/>
            <a:cxnLst/>
            <a:rect r="r" b="b" t="t" l="l"/>
            <a:pathLst>
              <a:path h="4380608" w="5657714">
                <a:moveTo>
                  <a:pt x="0" y="0"/>
                </a:moveTo>
                <a:lnTo>
                  <a:pt x="5657714" y="0"/>
                </a:lnTo>
                <a:lnTo>
                  <a:pt x="5657714" y="4380609"/>
                </a:lnTo>
                <a:lnTo>
                  <a:pt x="0" y="43806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70796" y="287456"/>
            <a:ext cx="9347729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Behavioural adaptations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407643" y="7683843"/>
            <a:ext cx="6577798" cy="1291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9"/>
              </a:lnSpc>
            </a:pPr>
            <a:r>
              <a:rPr lang="en-US" sz="1042">
                <a:solidFill>
                  <a:srgbClr val="353D3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 R Montgomery, J M Buffington et al. 1996. Stream-bed scour, egg burial depths, and the influence of salmonid spawning on bed surface mobility and embryo survival. Canadian Journal of Fisheries and Aquatic Sciences. 53(5): 1061-1070. </a:t>
            </a:r>
          </a:p>
          <a:p>
            <a:pPr algn="ctr">
              <a:lnSpc>
                <a:spcPts val="635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5E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071237" y="-19289"/>
            <a:ext cx="4216763" cy="4101091"/>
            <a:chOff x="0" y="0"/>
            <a:chExt cx="5622350" cy="54681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622350" cy="5468121"/>
            </a:xfrm>
            <a:custGeom>
              <a:avLst/>
              <a:gdLst/>
              <a:ahLst/>
              <a:cxnLst/>
              <a:rect r="r" b="b" t="t" l="l"/>
              <a:pathLst>
                <a:path h="5468121" w="5622350">
                  <a:moveTo>
                    <a:pt x="0" y="0"/>
                  </a:moveTo>
                  <a:lnTo>
                    <a:pt x="5622350" y="0"/>
                  </a:lnTo>
                  <a:lnTo>
                    <a:pt x="5622350" y="5468121"/>
                  </a:lnTo>
                  <a:lnTo>
                    <a:pt x="0" y="5468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 rot="0">
              <a:off x="3193877" y="4492790"/>
              <a:ext cx="1783544" cy="4945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59"/>
                </a:lnSpc>
                <a:spcBef>
                  <a:spcPct val="0"/>
                </a:spcBef>
              </a:pPr>
              <a:r>
                <a:rPr lang="en-US" b="true" sz="2256">
                  <a:solidFill>
                    <a:srgbClr val="0097B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Examples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178484" y="1039217"/>
              <a:ext cx="2928102" cy="8222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50"/>
                </a:lnSpc>
                <a:spcBef>
                  <a:spcPct val="0"/>
                </a:spcBef>
              </a:pPr>
              <a:r>
                <a:rPr lang="en-US" b="true" sz="182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Reduced flood mortality of eggs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600571" y="3708616"/>
              <a:ext cx="2083929" cy="8222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50"/>
                </a:lnSpc>
              </a:pPr>
              <a:r>
                <a:rPr lang="en-US" sz="1821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Flash flood</a:t>
              </a:r>
            </a:p>
            <a:p>
              <a:pPr algn="ctr">
                <a:lnSpc>
                  <a:spcPts val="2550"/>
                </a:lnSpc>
                <a:spcBef>
                  <a:spcPct val="0"/>
                </a:spcBef>
              </a:pPr>
              <a:r>
                <a:rPr lang="en-US" b="true" sz="182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avoidance 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2811175" y="2354883"/>
              <a:ext cx="2249973" cy="8222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50"/>
                </a:lnSpc>
                <a:spcBef>
                  <a:spcPct val="0"/>
                </a:spcBef>
              </a:pPr>
              <a:r>
                <a:rPr lang="en-US" b="true" sz="182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Optimal hatch timing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986903" y="1028700"/>
            <a:ext cx="2173025" cy="2050546"/>
          </a:xfrm>
          <a:custGeom>
            <a:avLst/>
            <a:gdLst/>
            <a:ahLst/>
            <a:cxnLst/>
            <a:rect r="r" b="b" t="t" l="l"/>
            <a:pathLst>
              <a:path h="2050546" w="2173025">
                <a:moveTo>
                  <a:pt x="0" y="0"/>
                </a:moveTo>
                <a:lnTo>
                  <a:pt x="2173025" y="0"/>
                </a:lnTo>
                <a:lnTo>
                  <a:pt x="2173025" y="2050546"/>
                </a:lnTo>
                <a:lnTo>
                  <a:pt x="0" y="20505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630764" y="6924705"/>
            <a:ext cx="4064272" cy="2200545"/>
          </a:xfrm>
          <a:custGeom>
            <a:avLst/>
            <a:gdLst/>
            <a:ahLst/>
            <a:cxnLst/>
            <a:rect r="r" b="b" t="t" l="l"/>
            <a:pathLst>
              <a:path h="2200545" w="4064272">
                <a:moveTo>
                  <a:pt x="0" y="0"/>
                </a:moveTo>
                <a:lnTo>
                  <a:pt x="4064272" y="0"/>
                </a:lnTo>
                <a:lnTo>
                  <a:pt x="4064272" y="2200545"/>
                </a:lnTo>
                <a:lnTo>
                  <a:pt x="0" y="22005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602414" y="4403560"/>
            <a:ext cx="4092622" cy="2325573"/>
          </a:xfrm>
          <a:custGeom>
            <a:avLst/>
            <a:gdLst/>
            <a:ahLst/>
            <a:cxnLst/>
            <a:rect r="r" b="b" t="t" l="l"/>
            <a:pathLst>
              <a:path h="2325573" w="4092622">
                <a:moveTo>
                  <a:pt x="0" y="0"/>
                </a:moveTo>
                <a:lnTo>
                  <a:pt x="4092622" y="0"/>
                </a:lnTo>
                <a:lnTo>
                  <a:pt x="4092622" y="2325573"/>
                </a:lnTo>
                <a:lnTo>
                  <a:pt x="0" y="23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889181" y="3344003"/>
            <a:ext cx="7629741" cy="5560174"/>
          </a:xfrm>
          <a:custGeom>
            <a:avLst/>
            <a:gdLst/>
            <a:ahLst/>
            <a:cxnLst/>
            <a:rect r="r" b="b" t="t" l="l"/>
            <a:pathLst>
              <a:path h="5560174" w="7629741">
                <a:moveTo>
                  <a:pt x="0" y="0"/>
                </a:moveTo>
                <a:lnTo>
                  <a:pt x="7629741" y="0"/>
                </a:lnTo>
                <a:lnTo>
                  <a:pt x="7629741" y="5560174"/>
                </a:lnTo>
                <a:lnTo>
                  <a:pt x="0" y="55601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0" t="0" r="-2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70796" y="1136451"/>
            <a:ext cx="12214005" cy="40799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Coregonninae fish subfamily</a:t>
            </a:r>
          </a:p>
          <a:p>
            <a:pPr algn="l">
              <a:lnSpc>
                <a:spcPts val="5519"/>
              </a:lnSpc>
            </a:pPr>
            <a:r>
              <a:rPr lang="en-US" sz="394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Egg hatching is cued by spring floods</a:t>
            </a:r>
          </a:p>
          <a:p>
            <a:pPr algn="l">
              <a:lnSpc>
                <a:spcPts val="7199"/>
              </a:lnSpc>
            </a:pPr>
            <a:r>
              <a:rPr lang="en-US" sz="514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  <a:p>
            <a:pPr algn="l">
              <a:lnSpc>
                <a:spcPts val="6359"/>
              </a:lnSpc>
            </a:pPr>
          </a:p>
          <a:p>
            <a:pPr algn="l">
              <a:lnSpc>
                <a:spcPts val="6359"/>
              </a:lnSpc>
              <a:spcBef>
                <a:spcPct val="0"/>
              </a:spcBef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470796" y="287456"/>
            <a:ext cx="9347729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Behavioural adaptations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236645" y="9306225"/>
            <a:ext cx="10836771" cy="461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79"/>
              </a:lnSpc>
              <a:spcBef>
                <a:spcPct val="0"/>
              </a:spcBef>
            </a:pPr>
            <a:r>
              <a:rPr lang="en-US" sz="1342">
                <a:solidFill>
                  <a:srgbClr val="353D3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Næsje, Tor &amp; Jonsson, Bror &amp; Skurdal, Jostein. (1995). Spring flood: A primary cue for hatching of river spawning Coregoninae. Canadian Journal of Fisheries and Aquatic Sciences. 52. 2190-2196. 10.1139/f95-811.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0" y="4670481"/>
            <a:ext cx="5554887" cy="2116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59"/>
              </a:lnSpc>
              <a:spcBef>
                <a:spcPct val="0"/>
              </a:spcBef>
            </a:pPr>
            <a:r>
              <a:rPr lang="en-US" sz="404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eggs hatch when an abundance of prey is expected ! 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5E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071237" y="-19289"/>
            <a:ext cx="4216763" cy="4101091"/>
            <a:chOff x="0" y="0"/>
            <a:chExt cx="5622350" cy="54681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622350" cy="5468121"/>
            </a:xfrm>
            <a:custGeom>
              <a:avLst/>
              <a:gdLst/>
              <a:ahLst/>
              <a:cxnLst/>
              <a:rect r="r" b="b" t="t" l="l"/>
              <a:pathLst>
                <a:path h="5468121" w="5622350">
                  <a:moveTo>
                    <a:pt x="0" y="0"/>
                  </a:moveTo>
                  <a:lnTo>
                    <a:pt x="5622350" y="0"/>
                  </a:lnTo>
                  <a:lnTo>
                    <a:pt x="5622350" y="5468121"/>
                  </a:lnTo>
                  <a:lnTo>
                    <a:pt x="0" y="5468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 rot="0">
              <a:off x="3193877" y="4492790"/>
              <a:ext cx="1783544" cy="4945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59"/>
                </a:lnSpc>
                <a:spcBef>
                  <a:spcPct val="0"/>
                </a:spcBef>
              </a:pPr>
              <a:r>
                <a:rPr lang="en-US" b="true" sz="2256">
                  <a:solidFill>
                    <a:srgbClr val="0097B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Examples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178484" y="1039217"/>
              <a:ext cx="2928102" cy="8222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50"/>
                </a:lnSpc>
                <a:spcBef>
                  <a:spcPct val="0"/>
                </a:spcBef>
              </a:pPr>
              <a:r>
                <a:rPr lang="en-US" b="true" sz="182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Reduced flood mortality of eggs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600571" y="3708616"/>
              <a:ext cx="2083929" cy="8222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50"/>
                </a:lnSpc>
              </a:pPr>
              <a:r>
                <a:rPr lang="en-US" sz="1821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Flash flood</a:t>
              </a:r>
            </a:p>
            <a:p>
              <a:pPr algn="ctr">
                <a:lnSpc>
                  <a:spcPts val="2550"/>
                </a:lnSpc>
                <a:spcBef>
                  <a:spcPct val="0"/>
                </a:spcBef>
              </a:pPr>
              <a:r>
                <a:rPr lang="en-US" b="true" sz="182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avoidance 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2811175" y="2354883"/>
              <a:ext cx="2249973" cy="8222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50"/>
                </a:lnSpc>
                <a:spcBef>
                  <a:spcPct val="0"/>
                </a:spcBef>
              </a:pPr>
              <a:r>
                <a:rPr lang="en-US" b="true" sz="182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Optimal hatch timing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4257715" y="2170213"/>
            <a:ext cx="2173025" cy="2050546"/>
          </a:xfrm>
          <a:custGeom>
            <a:avLst/>
            <a:gdLst/>
            <a:ahLst/>
            <a:cxnLst/>
            <a:rect r="r" b="b" t="t" l="l"/>
            <a:pathLst>
              <a:path h="2050546" w="2173025">
                <a:moveTo>
                  <a:pt x="0" y="0"/>
                </a:moveTo>
                <a:lnTo>
                  <a:pt x="2173025" y="0"/>
                </a:lnTo>
                <a:lnTo>
                  <a:pt x="2173025" y="2050545"/>
                </a:lnTo>
                <a:lnTo>
                  <a:pt x="0" y="20505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833891" y="5730770"/>
            <a:ext cx="4907517" cy="3308740"/>
          </a:xfrm>
          <a:custGeom>
            <a:avLst/>
            <a:gdLst/>
            <a:ahLst/>
            <a:cxnLst/>
            <a:rect r="r" b="b" t="t" l="l"/>
            <a:pathLst>
              <a:path h="3308740" w="4907517">
                <a:moveTo>
                  <a:pt x="0" y="0"/>
                </a:moveTo>
                <a:lnTo>
                  <a:pt x="4907517" y="0"/>
                </a:lnTo>
                <a:lnTo>
                  <a:pt x="4907517" y="3308740"/>
                </a:lnTo>
                <a:lnTo>
                  <a:pt x="0" y="33087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813597" y="5730770"/>
            <a:ext cx="5756297" cy="3453778"/>
          </a:xfrm>
          <a:custGeom>
            <a:avLst/>
            <a:gdLst/>
            <a:ahLst/>
            <a:cxnLst/>
            <a:rect r="r" b="b" t="t" l="l"/>
            <a:pathLst>
              <a:path h="3453778" w="5756297">
                <a:moveTo>
                  <a:pt x="0" y="0"/>
                </a:moveTo>
                <a:lnTo>
                  <a:pt x="5756297" y="0"/>
                </a:lnTo>
                <a:lnTo>
                  <a:pt x="5756297" y="3453778"/>
                </a:lnTo>
                <a:lnTo>
                  <a:pt x="0" y="34537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70796" y="1136451"/>
            <a:ext cx="12214005" cy="3794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Giant waterbugs</a:t>
            </a: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Use periods of torrential rainfall that preceed floods as a cue to leave the stream.</a:t>
            </a:r>
          </a:p>
          <a:p>
            <a:pPr algn="l">
              <a:lnSpc>
                <a:spcPts val="5599"/>
              </a:lnSpc>
            </a:pPr>
          </a:p>
          <a:p>
            <a:pPr algn="l">
              <a:lnSpc>
                <a:spcPts val="6359"/>
              </a:lnSpc>
              <a:spcBef>
                <a:spcPct val="0"/>
              </a:spcBef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470796" y="287456"/>
            <a:ext cx="9347729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Behavioural adaptations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08058" y="4661178"/>
            <a:ext cx="8673204" cy="8979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10"/>
              </a:lnSpc>
            </a:pPr>
            <a:r>
              <a:rPr lang="en-US" sz="322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low mortality from flash floods! </a:t>
            </a:r>
          </a:p>
          <a:p>
            <a:pPr algn="ctr">
              <a:lnSpc>
                <a:spcPts val="255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95572" y="-2838041"/>
            <a:ext cx="18783572" cy="13993761"/>
          </a:xfrm>
          <a:custGeom>
            <a:avLst/>
            <a:gdLst/>
            <a:ahLst/>
            <a:cxnLst/>
            <a:rect r="r" b="b" t="t" l="l"/>
            <a:pathLst>
              <a:path h="13993761" w="18783572">
                <a:moveTo>
                  <a:pt x="0" y="0"/>
                </a:moveTo>
                <a:lnTo>
                  <a:pt x="18783572" y="0"/>
                </a:lnTo>
                <a:lnTo>
                  <a:pt x="18783572" y="13993761"/>
                </a:lnTo>
                <a:lnTo>
                  <a:pt x="0" y="139937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545277"/>
            <a:ext cx="16681801" cy="2360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91"/>
              </a:lnSpc>
              <a:spcBef>
                <a:spcPct val="0"/>
              </a:spcBef>
            </a:pPr>
            <a:r>
              <a:rPr lang="en-US" sz="677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Different modes of adaptation to flow regime events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524176" y="3800069"/>
            <a:ext cx="11630540" cy="3820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80"/>
              </a:lnSpc>
              <a:spcBef>
                <a:spcPct val="0"/>
              </a:spcBef>
            </a:pPr>
            <a:r>
              <a:rPr lang="en-US" b="true" sz="57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1) L</a:t>
            </a:r>
            <a:r>
              <a:rPr lang="en-US" b="true" sz="57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ife history</a:t>
            </a:r>
          </a:p>
          <a:p>
            <a:pPr algn="ctr">
              <a:lnSpc>
                <a:spcPts val="7980"/>
              </a:lnSpc>
              <a:spcBef>
                <a:spcPct val="0"/>
              </a:spcBef>
            </a:pPr>
            <a:r>
              <a:rPr lang="en-US" b="true" sz="57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2) Behavioral </a:t>
            </a:r>
          </a:p>
          <a:p>
            <a:pPr algn="ctr">
              <a:lnSpc>
                <a:spcPts val="14980"/>
              </a:lnSpc>
              <a:spcBef>
                <a:spcPct val="0"/>
              </a:spcBef>
            </a:pPr>
            <a:r>
              <a:rPr lang="en-US" b="true" sz="107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3) Morphological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3DDC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913960"/>
            <a:ext cx="11681233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Morphological adaptations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68842" y="3210309"/>
            <a:ext cx="12866480" cy="48986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21"/>
              </a:lnSpc>
              <a:spcBef>
                <a:spcPct val="0"/>
              </a:spcBef>
            </a:pPr>
            <a:r>
              <a:rPr lang="en-US" sz="4015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</a:t>
            </a:r>
            <a:r>
              <a:rPr lang="en-US" sz="4015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hysical features</a:t>
            </a:r>
            <a:r>
              <a:rPr lang="en-US" sz="401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or structural changes in an organism's body that enhance its ability to survive and thrive in its environment. </a:t>
            </a:r>
          </a:p>
          <a:p>
            <a:pPr algn="l">
              <a:lnSpc>
                <a:spcPts val="5621"/>
              </a:lnSpc>
              <a:spcBef>
                <a:spcPct val="0"/>
              </a:spcBef>
            </a:pPr>
          </a:p>
          <a:p>
            <a:pPr algn="l">
              <a:lnSpc>
                <a:spcPts val="5621"/>
              </a:lnSpc>
              <a:spcBef>
                <a:spcPct val="0"/>
              </a:spcBef>
            </a:pPr>
            <a:r>
              <a:rPr lang="en-US" sz="401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Adaptations evolve over time through natural selection and are suited to specific environmental challenges.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5626223" y="1405132"/>
            <a:ext cx="2661777" cy="2305765"/>
          </a:xfrm>
          <a:custGeom>
            <a:avLst/>
            <a:gdLst/>
            <a:ahLst/>
            <a:cxnLst/>
            <a:rect r="r" b="b" t="t" l="l"/>
            <a:pathLst>
              <a:path h="2305765" w="2661777">
                <a:moveTo>
                  <a:pt x="0" y="0"/>
                </a:moveTo>
                <a:lnTo>
                  <a:pt x="2661777" y="0"/>
                </a:lnTo>
                <a:lnTo>
                  <a:pt x="2661777" y="2305765"/>
                </a:lnTo>
                <a:lnTo>
                  <a:pt x="0" y="23057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535322" y="212130"/>
            <a:ext cx="2661777" cy="2305765"/>
          </a:xfrm>
          <a:custGeom>
            <a:avLst/>
            <a:gdLst/>
            <a:ahLst/>
            <a:cxnLst/>
            <a:rect r="r" b="b" t="t" l="l"/>
            <a:pathLst>
              <a:path h="2305765" w="2661777">
                <a:moveTo>
                  <a:pt x="0" y="0"/>
                </a:moveTo>
                <a:lnTo>
                  <a:pt x="2661778" y="0"/>
                </a:lnTo>
                <a:lnTo>
                  <a:pt x="2661778" y="2305764"/>
                </a:lnTo>
                <a:lnTo>
                  <a:pt x="0" y="23057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535322" y="2642651"/>
            <a:ext cx="2661777" cy="2305765"/>
          </a:xfrm>
          <a:custGeom>
            <a:avLst/>
            <a:gdLst/>
            <a:ahLst/>
            <a:cxnLst/>
            <a:rect r="r" b="b" t="t" l="l"/>
            <a:pathLst>
              <a:path h="2305765" w="2661777">
                <a:moveTo>
                  <a:pt x="0" y="0"/>
                </a:moveTo>
                <a:lnTo>
                  <a:pt x="2661778" y="0"/>
                </a:lnTo>
                <a:lnTo>
                  <a:pt x="2661778" y="2305765"/>
                </a:lnTo>
                <a:lnTo>
                  <a:pt x="0" y="23057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3895180" y="656828"/>
            <a:ext cx="1942062" cy="20310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7"/>
              </a:lnSpc>
            </a:pPr>
            <a:r>
              <a:rPr lang="en-US" sz="2355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Body shapes that reduce drag during floods</a:t>
            </a:r>
          </a:p>
          <a:p>
            <a:pPr algn="ctr">
              <a:lnSpc>
                <a:spcPts val="3297"/>
              </a:lnSpc>
              <a:spcBef>
                <a:spcPct val="0"/>
              </a:spcBef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5986081" y="1608052"/>
            <a:ext cx="1942062" cy="20310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7"/>
              </a:lnSpc>
              <a:spcBef>
                <a:spcPct val="0"/>
              </a:spcBef>
            </a:pPr>
            <a:r>
              <a:rPr lang="en-US" b="true" sz="2355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Mechanical Devices for Shedding Vegetative Growth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895180" y="3097696"/>
            <a:ext cx="1942062" cy="16205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7"/>
              </a:lnSpc>
              <a:spcBef>
                <a:spcPct val="0"/>
              </a:spcBef>
            </a:pPr>
            <a:r>
              <a:rPr lang="en-US" b="true" sz="2355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Allocation of biomass to different organs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3DDC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7150" y="1255250"/>
            <a:ext cx="5665334" cy="5665334"/>
            <a:chOff x="0" y="0"/>
            <a:chExt cx="13716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2"/>
              <a:stretch>
                <a:fillRect l="-23827" t="0" r="-23827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921435" y="6335811"/>
            <a:ext cx="3708165" cy="3708165"/>
            <a:chOff x="0" y="0"/>
            <a:chExt cx="13716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3"/>
              <a:stretch>
                <a:fillRect l="-16666" t="0" r="-16666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5080932" y="6706378"/>
            <a:ext cx="3822075" cy="1993920"/>
            <a:chOff x="0" y="0"/>
            <a:chExt cx="1558028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58028" cy="812800"/>
            </a:xfrm>
            <a:custGeom>
              <a:avLst/>
              <a:gdLst/>
              <a:ahLst/>
              <a:cxnLst/>
              <a:rect r="r" b="b" t="t" l="l"/>
              <a:pathLst>
                <a:path h="812800" w="1558028">
                  <a:moveTo>
                    <a:pt x="0" y="0"/>
                  </a:moveTo>
                  <a:lnTo>
                    <a:pt x="1558028" y="0"/>
                  </a:lnTo>
                  <a:lnTo>
                    <a:pt x="155802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5606" t="0" r="-5606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6087757" y="2517894"/>
            <a:ext cx="4114344" cy="2411624"/>
            <a:chOff x="0" y="0"/>
            <a:chExt cx="812800" cy="47642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476423"/>
            </a:xfrm>
            <a:custGeom>
              <a:avLst/>
              <a:gdLst/>
              <a:ahLst/>
              <a:cxnLst/>
              <a:rect r="r" b="b" t="t" l="l"/>
              <a:pathLst>
                <a:path h="476423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476423"/>
                  </a:lnTo>
                  <a:lnTo>
                    <a:pt x="0" y="476423"/>
                  </a:lnTo>
                  <a:close/>
                </a:path>
              </a:pathLst>
            </a:custGeom>
            <a:blipFill>
              <a:blip r:embed="rId5"/>
              <a:stretch>
                <a:fillRect l="-2220" t="0" r="-222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9519220" y="5157971"/>
            <a:ext cx="3524397" cy="3155600"/>
            <a:chOff x="0" y="0"/>
            <a:chExt cx="453896" cy="4064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53896" cy="406400"/>
            </a:xfrm>
            <a:custGeom>
              <a:avLst/>
              <a:gdLst/>
              <a:ahLst/>
              <a:cxnLst/>
              <a:rect r="r" b="b" t="t" l="l"/>
              <a:pathLst>
                <a:path h="406400" w="453896">
                  <a:moveTo>
                    <a:pt x="0" y="0"/>
                  </a:moveTo>
                  <a:lnTo>
                    <a:pt x="453896" y="0"/>
                  </a:lnTo>
                  <a:lnTo>
                    <a:pt x="453896" y="406400"/>
                  </a:lnTo>
                  <a:lnTo>
                    <a:pt x="0" y="406400"/>
                  </a:lnTo>
                  <a:close/>
                </a:path>
              </a:pathLst>
            </a:custGeom>
            <a:blipFill>
              <a:blip r:embed="rId6"/>
              <a:stretch>
                <a:fillRect l="-17151" t="0" r="-17151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3043617" y="5157971"/>
            <a:ext cx="3379618" cy="3155600"/>
          </a:xfrm>
          <a:custGeom>
            <a:avLst/>
            <a:gdLst/>
            <a:ahLst/>
            <a:cxnLst/>
            <a:rect r="r" b="b" t="t" l="l"/>
            <a:pathLst>
              <a:path h="3155600" w="3379618">
                <a:moveTo>
                  <a:pt x="0" y="0"/>
                </a:moveTo>
                <a:lnTo>
                  <a:pt x="3379618" y="0"/>
                </a:lnTo>
                <a:lnTo>
                  <a:pt x="3379618" y="3155600"/>
                </a:lnTo>
                <a:lnTo>
                  <a:pt x="0" y="3155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40667" r="0" b="-11344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626223" y="1405132"/>
            <a:ext cx="2661777" cy="2305765"/>
          </a:xfrm>
          <a:custGeom>
            <a:avLst/>
            <a:gdLst/>
            <a:ahLst/>
            <a:cxnLst/>
            <a:rect r="r" b="b" t="t" l="l"/>
            <a:pathLst>
              <a:path h="2305765" w="2661777">
                <a:moveTo>
                  <a:pt x="0" y="0"/>
                </a:moveTo>
                <a:lnTo>
                  <a:pt x="2661777" y="0"/>
                </a:lnTo>
                <a:lnTo>
                  <a:pt x="2661777" y="2305765"/>
                </a:lnTo>
                <a:lnTo>
                  <a:pt x="0" y="23057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535322" y="212130"/>
            <a:ext cx="2661777" cy="2305765"/>
          </a:xfrm>
          <a:custGeom>
            <a:avLst/>
            <a:gdLst/>
            <a:ahLst/>
            <a:cxnLst/>
            <a:rect r="r" b="b" t="t" l="l"/>
            <a:pathLst>
              <a:path h="2305765" w="2661777">
                <a:moveTo>
                  <a:pt x="0" y="0"/>
                </a:moveTo>
                <a:lnTo>
                  <a:pt x="2661778" y="0"/>
                </a:lnTo>
                <a:lnTo>
                  <a:pt x="2661778" y="2305764"/>
                </a:lnTo>
                <a:lnTo>
                  <a:pt x="0" y="23057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535322" y="2676141"/>
            <a:ext cx="2661777" cy="2305765"/>
          </a:xfrm>
          <a:custGeom>
            <a:avLst/>
            <a:gdLst/>
            <a:ahLst/>
            <a:cxnLst/>
            <a:rect r="r" b="b" t="t" l="l"/>
            <a:pathLst>
              <a:path h="2305765" w="2661777">
                <a:moveTo>
                  <a:pt x="0" y="0"/>
                </a:moveTo>
                <a:lnTo>
                  <a:pt x="2661778" y="0"/>
                </a:lnTo>
                <a:lnTo>
                  <a:pt x="2661778" y="2305765"/>
                </a:lnTo>
                <a:lnTo>
                  <a:pt x="0" y="23057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0232" y="243543"/>
            <a:ext cx="2556868" cy="2380211"/>
          </a:xfrm>
          <a:custGeom>
            <a:avLst/>
            <a:gdLst/>
            <a:ahLst/>
            <a:cxnLst/>
            <a:rect r="r" b="b" t="t" l="l"/>
            <a:pathLst>
              <a:path h="2380211" w="2556868">
                <a:moveTo>
                  <a:pt x="0" y="0"/>
                </a:moveTo>
                <a:lnTo>
                  <a:pt x="2556868" y="0"/>
                </a:lnTo>
                <a:lnTo>
                  <a:pt x="2556868" y="2380211"/>
                </a:lnTo>
                <a:lnTo>
                  <a:pt x="0" y="2380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4808061" y="1309882"/>
            <a:ext cx="8671878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800">
                <a:solidFill>
                  <a:srgbClr val="FF5C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Willows</a:t>
            </a:r>
            <a:r>
              <a:rPr lang="en-US" sz="4800">
                <a:solidFill>
                  <a:srgbClr val="B3622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8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and </a:t>
            </a:r>
            <a:r>
              <a:rPr lang="en-US" sz="4800">
                <a:solidFill>
                  <a:srgbClr val="FF5C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Cottenwoods</a:t>
            </a:r>
            <a:r>
              <a:rPr lang="en-US" sz="4800">
                <a:solidFill>
                  <a:srgbClr val="B3622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895180" y="656828"/>
            <a:ext cx="1942062" cy="20310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7"/>
              </a:lnSpc>
            </a:pPr>
            <a:r>
              <a:rPr lang="en-US" sz="2355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Body shapes that reduce drag during floods</a:t>
            </a:r>
          </a:p>
          <a:p>
            <a:pPr algn="ctr">
              <a:lnSpc>
                <a:spcPts val="3297"/>
              </a:lnSpc>
              <a:spcBef>
                <a:spcPct val="0"/>
              </a:spcBef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15986081" y="1608052"/>
            <a:ext cx="1942062" cy="20310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7"/>
              </a:lnSpc>
              <a:spcBef>
                <a:spcPct val="0"/>
              </a:spcBef>
            </a:pPr>
            <a:r>
              <a:rPr lang="en-US" b="true" sz="2355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Mechanical Devices for Shedding Vegetative Growth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895180" y="3131186"/>
            <a:ext cx="1942062" cy="16205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7"/>
              </a:lnSpc>
              <a:spcBef>
                <a:spcPct val="0"/>
              </a:spcBef>
            </a:pPr>
            <a:r>
              <a:rPr lang="en-US" b="true" sz="2355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Allocation of biomass to different organs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335998" y="8633624"/>
            <a:ext cx="6621113" cy="629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5"/>
              </a:lnSpc>
              <a:spcBef>
                <a:spcPct val="0"/>
              </a:spcBef>
            </a:pPr>
            <a:r>
              <a:rPr lang="en-US" sz="371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Ability to withstand floods.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8903007" y="8313571"/>
            <a:ext cx="1232425" cy="1232425"/>
          </a:xfrm>
          <a:custGeom>
            <a:avLst/>
            <a:gdLst/>
            <a:ahLst/>
            <a:cxnLst/>
            <a:rect r="r" b="b" t="t" l="l"/>
            <a:pathLst>
              <a:path h="1232425" w="1232425">
                <a:moveTo>
                  <a:pt x="0" y="0"/>
                </a:moveTo>
                <a:lnTo>
                  <a:pt x="1232425" y="0"/>
                </a:lnTo>
                <a:lnTo>
                  <a:pt x="1232425" y="1232425"/>
                </a:lnTo>
                <a:lnTo>
                  <a:pt x="0" y="12324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3DDC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55753" y="3488476"/>
            <a:ext cx="4629399" cy="4352426"/>
          </a:xfrm>
          <a:custGeom>
            <a:avLst/>
            <a:gdLst/>
            <a:ahLst/>
            <a:cxnLst/>
            <a:rect r="r" b="b" t="t" l="l"/>
            <a:pathLst>
              <a:path h="4352426" w="4629399">
                <a:moveTo>
                  <a:pt x="0" y="0"/>
                </a:moveTo>
                <a:lnTo>
                  <a:pt x="4629399" y="0"/>
                </a:lnTo>
                <a:lnTo>
                  <a:pt x="4629399" y="4352426"/>
                </a:lnTo>
                <a:lnTo>
                  <a:pt x="0" y="43524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549522" y="1439509"/>
            <a:ext cx="2738478" cy="2372207"/>
          </a:xfrm>
          <a:custGeom>
            <a:avLst/>
            <a:gdLst/>
            <a:ahLst/>
            <a:cxnLst/>
            <a:rect r="r" b="b" t="t" l="l"/>
            <a:pathLst>
              <a:path h="2372207" w="2738478">
                <a:moveTo>
                  <a:pt x="0" y="0"/>
                </a:moveTo>
                <a:lnTo>
                  <a:pt x="2738478" y="0"/>
                </a:lnTo>
                <a:lnTo>
                  <a:pt x="2738478" y="2372207"/>
                </a:lnTo>
                <a:lnTo>
                  <a:pt x="0" y="23722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398371" y="212130"/>
            <a:ext cx="2738478" cy="2372207"/>
          </a:xfrm>
          <a:custGeom>
            <a:avLst/>
            <a:gdLst/>
            <a:ahLst/>
            <a:cxnLst/>
            <a:rect r="r" b="b" t="t" l="l"/>
            <a:pathLst>
              <a:path h="2372207" w="2738478">
                <a:moveTo>
                  <a:pt x="0" y="0"/>
                </a:moveTo>
                <a:lnTo>
                  <a:pt x="2738478" y="0"/>
                </a:lnTo>
                <a:lnTo>
                  <a:pt x="2738478" y="2372206"/>
                </a:lnTo>
                <a:lnTo>
                  <a:pt x="0" y="23722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398371" y="2723884"/>
            <a:ext cx="2738478" cy="2372207"/>
          </a:xfrm>
          <a:custGeom>
            <a:avLst/>
            <a:gdLst/>
            <a:ahLst/>
            <a:cxnLst/>
            <a:rect r="r" b="b" t="t" l="l"/>
            <a:pathLst>
              <a:path h="2372207" w="2738478">
                <a:moveTo>
                  <a:pt x="0" y="0"/>
                </a:moveTo>
                <a:lnTo>
                  <a:pt x="2738478" y="0"/>
                </a:lnTo>
                <a:lnTo>
                  <a:pt x="2738478" y="2372206"/>
                </a:lnTo>
                <a:lnTo>
                  <a:pt x="0" y="23722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603488" y="1461188"/>
            <a:ext cx="2630545" cy="2448799"/>
          </a:xfrm>
          <a:custGeom>
            <a:avLst/>
            <a:gdLst/>
            <a:ahLst/>
            <a:cxnLst/>
            <a:rect r="r" b="b" t="t" l="l"/>
            <a:pathLst>
              <a:path h="2448799" w="2630545">
                <a:moveTo>
                  <a:pt x="0" y="0"/>
                </a:moveTo>
                <a:lnTo>
                  <a:pt x="2630546" y="0"/>
                </a:lnTo>
                <a:lnTo>
                  <a:pt x="2630546" y="2448799"/>
                </a:lnTo>
                <a:lnTo>
                  <a:pt x="0" y="24487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878308" y="6798308"/>
            <a:ext cx="3467385" cy="3089022"/>
          </a:xfrm>
          <a:custGeom>
            <a:avLst/>
            <a:gdLst/>
            <a:ahLst/>
            <a:cxnLst/>
            <a:rect r="r" b="b" t="t" l="l"/>
            <a:pathLst>
              <a:path h="3089022" w="3467385">
                <a:moveTo>
                  <a:pt x="0" y="0"/>
                </a:moveTo>
                <a:lnTo>
                  <a:pt x="3467385" y="0"/>
                </a:lnTo>
                <a:lnTo>
                  <a:pt x="3467385" y="3089021"/>
                </a:lnTo>
                <a:lnTo>
                  <a:pt x="0" y="30890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-18783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807656" y="7802839"/>
            <a:ext cx="1533551" cy="287192"/>
          </a:xfrm>
          <a:custGeom>
            <a:avLst/>
            <a:gdLst/>
            <a:ahLst/>
            <a:cxnLst/>
            <a:rect r="r" b="b" t="t" l="l"/>
            <a:pathLst>
              <a:path h="287192" w="1533551">
                <a:moveTo>
                  <a:pt x="0" y="0"/>
                </a:moveTo>
                <a:lnTo>
                  <a:pt x="1533551" y="0"/>
                </a:lnTo>
                <a:lnTo>
                  <a:pt x="1533551" y="287192"/>
                </a:lnTo>
                <a:lnTo>
                  <a:pt x="0" y="2871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428272" y="5143500"/>
            <a:ext cx="1414095" cy="1414095"/>
          </a:xfrm>
          <a:custGeom>
            <a:avLst/>
            <a:gdLst/>
            <a:ahLst/>
            <a:cxnLst/>
            <a:rect r="r" b="b" t="t" l="l"/>
            <a:pathLst>
              <a:path h="1414095" w="1414095">
                <a:moveTo>
                  <a:pt x="0" y="0"/>
                </a:moveTo>
                <a:lnTo>
                  <a:pt x="1414095" y="0"/>
                </a:lnTo>
                <a:lnTo>
                  <a:pt x="1414095" y="1414095"/>
                </a:lnTo>
                <a:lnTo>
                  <a:pt x="0" y="14140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60187" y="933450"/>
            <a:ext cx="12956011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5C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Crack willow </a:t>
            </a:r>
            <a:r>
              <a:rPr lang="en-US" sz="48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and</a:t>
            </a:r>
            <a:r>
              <a:rPr lang="en-US" sz="4800">
                <a:solidFill>
                  <a:srgbClr val="FF5C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other Salix spp., aquatic buttercup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768598" y="670740"/>
            <a:ext cx="1998023" cy="20885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92"/>
              </a:lnSpc>
            </a:pPr>
            <a:r>
              <a:rPr lang="en-US" sz="2422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Body shapes that reduce drag during floods</a:t>
            </a:r>
          </a:p>
          <a:p>
            <a:pPr algn="ctr">
              <a:lnSpc>
                <a:spcPts val="3392"/>
              </a:lnSpc>
              <a:spcBef>
                <a:spcPct val="0"/>
              </a:spcBef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5919749" y="1649374"/>
            <a:ext cx="1998023" cy="20885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92"/>
              </a:lnSpc>
              <a:spcBef>
                <a:spcPct val="0"/>
              </a:spcBef>
            </a:pPr>
            <a:r>
              <a:rPr lang="en-US" b="true" sz="2422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Mechanical Devices for Shedding Vegetative Growth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768598" y="3193139"/>
            <a:ext cx="1998023" cy="16661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92"/>
              </a:lnSpc>
              <a:spcBef>
                <a:spcPct val="0"/>
              </a:spcBef>
            </a:pPr>
            <a:r>
              <a:rPr lang="en-US" b="true" sz="2422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Allocation of biomass to different organs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688385" y="5256535"/>
            <a:ext cx="8133191" cy="1130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6270" indent="-328135" lvl="1">
              <a:lnSpc>
                <a:spcPts val="4255"/>
              </a:lnSpc>
              <a:buFont typeface="Arial"/>
              <a:buChar char="•"/>
            </a:pPr>
            <a:r>
              <a:rPr lang="en-US" sz="303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Protection of root and trunk biomass </a:t>
            </a:r>
          </a:p>
          <a:p>
            <a:pPr algn="l" marL="656270" indent="-328135" lvl="1">
              <a:lnSpc>
                <a:spcPts val="4255"/>
              </a:lnSpc>
              <a:buFont typeface="Arial"/>
              <a:buChar char="•"/>
            </a:pPr>
            <a:r>
              <a:rPr lang="en-US" sz="303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Dispersal by floodborne fragments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482926" y="7660347"/>
            <a:ext cx="8133191" cy="515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5"/>
              </a:lnSpc>
            </a:pPr>
            <a:r>
              <a:rPr lang="en-US" sz="303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Loss of biomass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3DDC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879642" y="1291550"/>
            <a:ext cx="2408358" cy="2086240"/>
          </a:xfrm>
          <a:custGeom>
            <a:avLst/>
            <a:gdLst/>
            <a:ahLst/>
            <a:cxnLst/>
            <a:rect r="r" b="b" t="t" l="l"/>
            <a:pathLst>
              <a:path h="2086240" w="2408358">
                <a:moveTo>
                  <a:pt x="0" y="0"/>
                </a:moveTo>
                <a:lnTo>
                  <a:pt x="2408358" y="0"/>
                </a:lnTo>
                <a:lnTo>
                  <a:pt x="2408358" y="2086240"/>
                </a:lnTo>
                <a:lnTo>
                  <a:pt x="0" y="2086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987810" y="212130"/>
            <a:ext cx="2408358" cy="2086240"/>
          </a:xfrm>
          <a:custGeom>
            <a:avLst/>
            <a:gdLst/>
            <a:ahLst/>
            <a:cxnLst/>
            <a:rect r="r" b="b" t="t" l="l"/>
            <a:pathLst>
              <a:path h="2086240" w="2408358">
                <a:moveTo>
                  <a:pt x="0" y="0"/>
                </a:moveTo>
                <a:lnTo>
                  <a:pt x="2408358" y="0"/>
                </a:lnTo>
                <a:lnTo>
                  <a:pt x="2408358" y="2086240"/>
                </a:lnTo>
                <a:lnTo>
                  <a:pt x="0" y="2086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987810" y="2452212"/>
            <a:ext cx="2408358" cy="2086240"/>
          </a:xfrm>
          <a:custGeom>
            <a:avLst/>
            <a:gdLst/>
            <a:ahLst/>
            <a:cxnLst/>
            <a:rect r="r" b="b" t="t" l="l"/>
            <a:pathLst>
              <a:path h="2086240" w="2408358">
                <a:moveTo>
                  <a:pt x="0" y="0"/>
                </a:moveTo>
                <a:lnTo>
                  <a:pt x="2408358" y="0"/>
                </a:lnTo>
                <a:lnTo>
                  <a:pt x="2408358" y="2086240"/>
                </a:lnTo>
                <a:lnTo>
                  <a:pt x="0" y="2086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082732" y="2537495"/>
            <a:ext cx="2313436" cy="2153599"/>
          </a:xfrm>
          <a:custGeom>
            <a:avLst/>
            <a:gdLst/>
            <a:ahLst/>
            <a:cxnLst/>
            <a:rect r="r" b="b" t="t" l="l"/>
            <a:pathLst>
              <a:path h="2153599" w="2313436">
                <a:moveTo>
                  <a:pt x="0" y="0"/>
                </a:moveTo>
                <a:lnTo>
                  <a:pt x="2313436" y="0"/>
                </a:lnTo>
                <a:lnTo>
                  <a:pt x="2313436" y="2153598"/>
                </a:lnTo>
                <a:lnTo>
                  <a:pt x="0" y="21535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36253" y="2176249"/>
            <a:ext cx="5246370" cy="5246370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1925" t="0" r="-21925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3234349" y="6950870"/>
            <a:ext cx="4912002" cy="3063861"/>
          </a:xfrm>
          <a:custGeom>
            <a:avLst/>
            <a:gdLst/>
            <a:ahLst/>
            <a:cxnLst/>
            <a:rect r="r" b="b" t="t" l="l"/>
            <a:pathLst>
              <a:path h="3063861" w="4912002">
                <a:moveTo>
                  <a:pt x="0" y="0"/>
                </a:moveTo>
                <a:lnTo>
                  <a:pt x="4912002" y="0"/>
                </a:lnTo>
                <a:lnTo>
                  <a:pt x="4912002" y="3063861"/>
                </a:lnTo>
                <a:lnTo>
                  <a:pt x="0" y="30638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443555" y="933450"/>
            <a:ext cx="7725569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5C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Aquatic macrophytes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313407" y="610862"/>
            <a:ext cx="1757164" cy="1841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83"/>
              </a:lnSpc>
            </a:pPr>
            <a:r>
              <a:rPr lang="en-US" sz="213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Body shapes that reduce drag during floods</a:t>
            </a:r>
          </a:p>
          <a:p>
            <a:pPr algn="ctr">
              <a:lnSpc>
                <a:spcPts val="2983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6205239" y="1471523"/>
            <a:ext cx="1757164" cy="1841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83"/>
              </a:lnSpc>
              <a:spcBef>
                <a:spcPct val="0"/>
              </a:spcBef>
            </a:pPr>
            <a:r>
              <a:rPr lang="en-US" b="true" sz="213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Mechanical Devices for Shedding Vegetative Growth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313407" y="2860306"/>
            <a:ext cx="1757164" cy="1469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83"/>
              </a:lnSpc>
              <a:spcBef>
                <a:spcPct val="0"/>
              </a:spcBef>
            </a:pPr>
            <a:r>
              <a:rPr lang="en-US" b="true" sz="213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Allocation of biomass to different organs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010589" y="3872213"/>
            <a:ext cx="6977221" cy="12130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9615" indent="-349807" lvl="1">
              <a:lnSpc>
                <a:spcPts val="4536"/>
              </a:lnSpc>
              <a:buFont typeface="Arial"/>
              <a:buChar char="•"/>
            </a:pPr>
            <a:r>
              <a:rPr lang="en-US" sz="324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Anchorage during flooding</a:t>
            </a:r>
          </a:p>
          <a:p>
            <a:pPr algn="l" marL="699615" indent="-349807" lvl="1">
              <a:lnSpc>
                <a:spcPts val="4536"/>
              </a:lnSpc>
              <a:buFont typeface="Arial"/>
              <a:buChar char="•"/>
            </a:pPr>
            <a:r>
              <a:rPr lang="en-US" sz="324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Ability to resprout from roots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5699294" y="3800287"/>
            <a:ext cx="1414095" cy="1414095"/>
          </a:xfrm>
          <a:custGeom>
            <a:avLst/>
            <a:gdLst/>
            <a:ahLst/>
            <a:cxnLst/>
            <a:rect r="r" b="b" t="t" l="l"/>
            <a:pathLst>
              <a:path h="1414095" w="1414095">
                <a:moveTo>
                  <a:pt x="0" y="0"/>
                </a:moveTo>
                <a:lnTo>
                  <a:pt x="1414095" y="0"/>
                </a:lnTo>
                <a:lnTo>
                  <a:pt x="1414095" y="1414095"/>
                </a:lnTo>
                <a:lnTo>
                  <a:pt x="0" y="14140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7537643" y="5579029"/>
            <a:ext cx="9262963" cy="16893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324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Possible reduction in</a:t>
            </a:r>
          </a:p>
          <a:p>
            <a:pPr algn="l">
              <a:lnSpc>
                <a:spcPts val="4536"/>
              </a:lnSpc>
            </a:pPr>
            <a:r>
              <a:rPr lang="en-US" sz="324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aboveground biomass, reduced dispersal by flood-borne fragments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5579837" y="6033532"/>
            <a:ext cx="1533551" cy="287192"/>
          </a:xfrm>
          <a:custGeom>
            <a:avLst/>
            <a:gdLst/>
            <a:ahLst/>
            <a:cxnLst/>
            <a:rect r="r" b="b" t="t" l="l"/>
            <a:pathLst>
              <a:path h="287192" w="1533551">
                <a:moveTo>
                  <a:pt x="0" y="0"/>
                </a:moveTo>
                <a:lnTo>
                  <a:pt x="1533552" y="0"/>
                </a:lnTo>
                <a:lnTo>
                  <a:pt x="1533552" y="287192"/>
                </a:lnTo>
                <a:lnTo>
                  <a:pt x="0" y="2871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132500"/>
            <a:ext cx="12885143" cy="1339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42008" indent="-421004" lvl="1">
              <a:lnSpc>
                <a:spcPts val="5459"/>
              </a:lnSpc>
              <a:buFont typeface="Arial"/>
              <a:buChar char="•"/>
            </a:pPr>
            <a:r>
              <a:rPr lang="en-US" sz="38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Crucial flooding/drought events for organisms</a:t>
            </a:r>
          </a:p>
          <a:p>
            <a:pPr algn="l" marL="842008" indent="-421004" lvl="1">
              <a:lnSpc>
                <a:spcPts val="5459"/>
              </a:lnSpc>
              <a:buFont typeface="Arial"/>
              <a:buChar char="•"/>
            </a:pPr>
            <a:r>
              <a:rPr lang="en-US" sz="38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Critical survival with alterations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885825"/>
            <a:ext cx="12043172" cy="1325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19"/>
              </a:lnSpc>
            </a:pPr>
            <a:r>
              <a:rPr lang="en-US" sz="77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Discussion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326752" y="6968693"/>
            <a:ext cx="12885143" cy="1303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Can populations keep evolutionary pace with the current rates of changes ?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75235" y="471098"/>
            <a:ext cx="6458148" cy="4252462"/>
          </a:xfrm>
          <a:custGeom>
            <a:avLst/>
            <a:gdLst/>
            <a:ahLst/>
            <a:cxnLst/>
            <a:rect r="r" b="b" t="t" l="l"/>
            <a:pathLst>
              <a:path h="4252462" w="6458148">
                <a:moveTo>
                  <a:pt x="0" y="0"/>
                </a:moveTo>
                <a:lnTo>
                  <a:pt x="6458148" y="0"/>
                </a:lnTo>
                <a:lnTo>
                  <a:pt x="6458148" y="4252461"/>
                </a:lnTo>
                <a:lnTo>
                  <a:pt x="0" y="42524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18" t="0" r="-46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75235" y="5143500"/>
            <a:ext cx="6458148" cy="3933013"/>
          </a:xfrm>
          <a:custGeom>
            <a:avLst/>
            <a:gdLst/>
            <a:ahLst/>
            <a:cxnLst/>
            <a:rect r="r" b="b" t="t" l="l"/>
            <a:pathLst>
              <a:path h="3933013" w="6458148">
                <a:moveTo>
                  <a:pt x="0" y="0"/>
                </a:moveTo>
                <a:lnTo>
                  <a:pt x="6458148" y="0"/>
                </a:lnTo>
                <a:lnTo>
                  <a:pt x="6458148" y="3933013"/>
                </a:lnTo>
                <a:lnTo>
                  <a:pt x="0" y="39330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430" r="0" b="-243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978501">
            <a:off x="7217542" y="4591872"/>
            <a:ext cx="863520" cy="263374"/>
          </a:xfrm>
          <a:custGeom>
            <a:avLst/>
            <a:gdLst/>
            <a:ahLst/>
            <a:cxnLst/>
            <a:rect r="r" b="b" t="t" l="l"/>
            <a:pathLst>
              <a:path h="263374" w="863520">
                <a:moveTo>
                  <a:pt x="0" y="0"/>
                </a:moveTo>
                <a:lnTo>
                  <a:pt x="863520" y="0"/>
                </a:lnTo>
                <a:lnTo>
                  <a:pt x="863520" y="263374"/>
                </a:lnTo>
                <a:lnTo>
                  <a:pt x="0" y="2633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039973" y="2532123"/>
            <a:ext cx="9709593" cy="6726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39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4439"/>
              </a:lnSpc>
              <a:spcBef>
                <a:spcPct val="0"/>
              </a:spcBef>
            </a:pPr>
            <a:r>
              <a:rPr lang="en-US" b="true" sz="295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Organisms have evolved to adapt to the natural flow regime. </a:t>
            </a:r>
          </a:p>
          <a:p>
            <a:pPr algn="l" marL="0" indent="0" lvl="0">
              <a:lnSpc>
                <a:spcPts val="4439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4439"/>
              </a:lnSpc>
              <a:spcBef>
                <a:spcPct val="0"/>
              </a:spcBef>
            </a:pPr>
            <a:r>
              <a:rPr lang="en-US" b="true" sz="295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Natural flow regime is being altered dramatically by human acitivities (dams, flood control). </a:t>
            </a:r>
          </a:p>
          <a:p>
            <a:pPr algn="l" marL="0" indent="0" lvl="0">
              <a:lnSpc>
                <a:spcPts val="4439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4439"/>
              </a:lnSpc>
              <a:spcBef>
                <a:spcPct val="0"/>
              </a:spcBef>
            </a:pPr>
            <a:r>
              <a:rPr lang="en-US" b="true" sz="295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how will these drought/flood adapted organisms be affected by these altered flow regimes ?</a:t>
            </a:r>
          </a:p>
          <a:p>
            <a:pPr algn="l" marL="0" indent="0" lvl="0">
              <a:lnSpc>
                <a:spcPts val="2939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2939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2939"/>
              </a:lnSpc>
              <a:spcBef>
                <a:spcPct val="0"/>
              </a:spcBef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8165221" y="467446"/>
            <a:ext cx="8267689" cy="3048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32"/>
              </a:lnSpc>
              <a:spcBef>
                <a:spcPct val="0"/>
              </a:spcBef>
            </a:pPr>
            <a:r>
              <a:rPr lang="en-US" b="true" sz="40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Flood and drought cycles in running water ecosystems are an essential component of the ecosystems.</a:t>
            </a:r>
          </a:p>
          <a:p>
            <a:pPr algn="l" marL="0" indent="0" lvl="0">
              <a:lnSpc>
                <a:spcPts val="4832"/>
              </a:lnSpc>
              <a:spcBef>
                <a:spcPct val="0"/>
              </a:spcBef>
            </a:pPr>
            <a:r>
              <a:rPr lang="en-US" b="true" sz="40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75235" y="9239250"/>
            <a:ext cx="6458148" cy="540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0"/>
              </a:lnSpc>
            </a:pPr>
            <a:r>
              <a:rPr lang="en-US" sz="8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Top figure : Grill, G., Lehner, B., Thieme, M. et al. Mapping the world’s free-flowing rivers. Nature 569, 215–221 (2019). https://doi.org/10.1038/s41586-019-1111-9 </a:t>
            </a:r>
          </a:p>
          <a:p>
            <a:pPr algn="l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Bottom figure : Lytle, D. &amp; Poff, N. Adaptation to Natural Flow Regimes. Trends in ecology &amp; evolution. 19. 94-100 (2004). 10.1016/j.tree.2003.10.002. 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8645831">
            <a:off x="7217542" y="5726871"/>
            <a:ext cx="863520" cy="263374"/>
          </a:xfrm>
          <a:custGeom>
            <a:avLst/>
            <a:gdLst/>
            <a:ahLst/>
            <a:cxnLst/>
            <a:rect r="r" b="b" t="t" l="l"/>
            <a:pathLst>
              <a:path h="263374" w="863520">
                <a:moveTo>
                  <a:pt x="0" y="0"/>
                </a:moveTo>
                <a:lnTo>
                  <a:pt x="863520" y="0"/>
                </a:lnTo>
                <a:lnTo>
                  <a:pt x="863520" y="263374"/>
                </a:lnTo>
                <a:lnTo>
                  <a:pt x="0" y="2633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866845" y="3692592"/>
            <a:ext cx="8554310" cy="6083684"/>
          </a:xfrm>
          <a:custGeom>
            <a:avLst/>
            <a:gdLst/>
            <a:ahLst/>
            <a:cxnLst/>
            <a:rect r="r" b="b" t="t" l="l"/>
            <a:pathLst>
              <a:path h="6083684" w="8554310">
                <a:moveTo>
                  <a:pt x="0" y="0"/>
                </a:moveTo>
                <a:lnTo>
                  <a:pt x="8554310" y="0"/>
                </a:lnTo>
                <a:lnTo>
                  <a:pt x="8554310" y="6083684"/>
                </a:lnTo>
                <a:lnTo>
                  <a:pt x="0" y="60836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134735" y="1295946"/>
            <a:ext cx="6018530" cy="1342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61"/>
              </a:lnSpc>
              <a:spcBef>
                <a:spcPct val="0"/>
              </a:spcBef>
            </a:pPr>
            <a:r>
              <a:rPr lang="en-US" sz="7901">
                <a:solidFill>
                  <a:srgbClr val="19191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Questions ?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341587" y="3341087"/>
            <a:ext cx="3604825" cy="3604825"/>
          </a:xfrm>
          <a:custGeom>
            <a:avLst/>
            <a:gdLst/>
            <a:ahLst/>
            <a:cxnLst/>
            <a:rect r="r" b="b" t="t" l="l"/>
            <a:pathLst>
              <a:path h="3604825" w="3604825">
                <a:moveTo>
                  <a:pt x="0" y="0"/>
                </a:moveTo>
                <a:lnTo>
                  <a:pt x="3604826" y="0"/>
                </a:lnTo>
                <a:lnTo>
                  <a:pt x="3604826" y="3604826"/>
                </a:lnTo>
                <a:lnTo>
                  <a:pt x="0" y="36048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0284" y="4359307"/>
            <a:ext cx="3930125" cy="1062458"/>
            <a:chOff x="0" y="0"/>
            <a:chExt cx="9555633" cy="258324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555634" cy="2583240"/>
            </a:xfrm>
            <a:custGeom>
              <a:avLst/>
              <a:gdLst/>
              <a:ahLst/>
              <a:cxnLst/>
              <a:rect r="r" b="b" t="t" l="l"/>
              <a:pathLst>
                <a:path h="2583240" w="9555634">
                  <a:moveTo>
                    <a:pt x="9431173" y="2583240"/>
                  </a:moveTo>
                  <a:lnTo>
                    <a:pt x="124460" y="2583240"/>
                  </a:lnTo>
                  <a:cubicBezTo>
                    <a:pt x="55880" y="2583240"/>
                    <a:pt x="0" y="2527360"/>
                    <a:pt x="0" y="24587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431173" y="0"/>
                  </a:lnTo>
                  <a:cubicBezTo>
                    <a:pt x="9499753" y="0"/>
                    <a:pt x="9555634" y="55880"/>
                    <a:pt x="9555634" y="124460"/>
                  </a:cubicBezTo>
                  <a:lnTo>
                    <a:pt x="9555634" y="2458780"/>
                  </a:lnTo>
                  <a:cubicBezTo>
                    <a:pt x="9555634" y="2527360"/>
                    <a:pt x="9499753" y="2583240"/>
                    <a:pt x="9431173" y="2583240"/>
                  </a:cubicBezTo>
                  <a:close/>
                </a:path>
              </a:pathLst>
            </a:custGeom>
            <a:solidFill>
              <a:srgbClr val="9FE199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5783862" y="706880"/>
            <a:ext cx="3930125" cy="1062458"/>
            <a:chOff x="0" y="0"/>
            <a:chExt cx="9555633" cy="25832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555634" cy="2583240"/>
            </a:xfrm>
            <a:custGeom>
              <a:avLst/>
              <a:gdLst/>
              <a:ahLst/>
              <a:cxnLst/>
              <a:rect r="r" b="b" t="t" l="l"/>
              <a:pathLst>
                <a:path h="2583240" w="9555634">
                  <a:moveTo>
                    <a:pt x="9431173" y="2583240"/>
                  </a:moveTo>
                  <a:lnTo>
                    <a:pt x="124460" y="2583240"/>
                  </a:lnTo>
                  <a:cubicBezTo>
                    <a:pt x="55880" y="2583240"/>
                    <a:pt x="0" y="2527360"/>
                    <a:pt x="0" y="24587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431173" y="0"/>
                  </a:lnTo>
                  <a:cubicBezTo>
                    <a:pt x="9499753" y="0"/>
                    <a:pt x="9555634" y="55880"/>
                    <a:pt x="9555634" y="124460"/>
                  </a:cubicBezTo>
                  <a:lnTo>
                    <a:pt x="9555634" y="2458780"/>
                  </a:lnTo>
                  <a:cubicBezTo>
                    <a:pt x="9555634" y="2527360"/>
                    <a:pt x="9499753" y="2583240"/>
                    <a:pt x="9431173" y="2583240"/>
                  </a:cubicBezTo>
                  <a:close/>
                </a:path>
              </a:pathLst>
            </a:custGeom>
            <a:solidFill>
              <a:srgbClr val="9FE199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3389444" y="4456526"/>
            <a:ext cx="3930125" cy="1062458"/>
            <a:chOff x="0" y="0"/>
            <a:chExt cx="9555633" cy="25832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555634" cy="2583240"/>
            </a:xfrm>
            <a:custGeom>
              <a:avLst/>
              <a:gdLst/>
              <a:ahLst/>
              <a:cxnLst/>
              <a:rect r="r" b="b" t="t" l="l"/>
              <a:pathLst>
                <a:path h="2583240" w="9555634">
                  <a:moveTo>
                    <a:pt x="9431173" y="2583240"/>
                  </a:moveTo>
                  <a:lnTo>
                    <a:pt x="124460" y="2583240"/>
                  </a:lnTo>
                  <a:cubicBezTo>
                    <a:pt x="55880" y="2583240"/>
                    <a:pt x="0" y="2527360"/>
                    <a:pt x="0" y="24587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431173" y="0"/>
                  </a:lnTo>
                  <a:cubicBezTo>
                    <a:pt x="9499753" y="0"/>
                    <a:pt x="9555634" y="55880"/>
                    <a:pt x="9555634" y="124460"/>
                  </a:cubicBezTo>
                  <a:lnTo>
                    <a:pt x="9555634" y="2458780"/>
                  </a:lnTo>
                  <a:cubicBezTo>
                    <a:pt x="9555634" y="2527360"/>
                    <a:pt x="9499753" y="2583240"/>
                    <a:pt x="9431173" y="2583240"/>
                  </a:cubicBezTo>
                  <a:close/>
                </a:path>
              </a:pathLst>
            </a:custGeom>
            <a:solidFill>
              <a:srgbClr val="9FE199"/>
            </a:solidFill>
          </p:spPr>
        </p:sp>
      </p:grpSp>
      <p:grpSp>
        <p:nvGrpSpPr>
          <p:cNvPr name="Group 9" id="9"/>
          <p:cNvGrpSpPr/>
          <p:nvPr/>
        </p:nvGrpSpPr>
        <p:grpSpPr>
          <a:xfrm rot="-7423246">
            <a:off x="7071473" y="3473247"/>
            <a:ext cx="3757128" cy="496437"/>
            <a:chOff x="0" y="0"/>
            <a:chExt cx="3580034" cy="47303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580034" cy="473038"/>
            </a:xfrm>
            <a:custGeom>
              <a:avLst/>
              <a:gdLst/>
              <a:ahLst/>
              <a:cxnLst/>
              <a:rect r="r" b="b" t="t" l="l"/>
              <a:pathLst>
                <a:path h="473038" w="3580034">
                  <a:moveTo>
                    <a:pt x="3580034" y="236519"/>
                  </a:moveTo>
                  <a:lnTo>
                    <a:pt x="3173634" y="0"/>
                  </a:lnTo>
                  <a:lnTo>
                    <a:pt x="3173634" y="203200"/>
                  </a:lnTo>
                  <a:lnTo>
                    <a:pt x="0" y="203200"/>
                  </a:lnTo>
                  <a:lnTo>
                    <a:pt x="0" y="269838"/>
                  </a:lnTo>
                  <a:lnTo>
                    <a:pt x="3173634" y="269838"/>
                  </a:lnTo>
                  <a:lnTo>
                    <a:pt x="3173634" y="473038"/>
                  </a:lnTo>
                  <a:lnTo>
                    <a:pt x="3580034" y="23651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174625"/>
              <a:ext cx="3478434" cy="952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5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-10800000">
            <a:off x="5126159" y="4632893"/>
            <a:ext cx="3736604" cy="496437"/>
            <a:chOff x="0" y="0"/>
            <a:chExt cx="3560477" cy="47303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560477" cy="473038"/>
            </a:xfrm>
            <a:custGeom>
              <a:avLst/>
              <a:gdLst/>
              <a:ahLst/>
              <a:cxnLst/>
              <a:rect r="r" b="b" t="t" l="l"/>
              <a:pathLst>
                <a:path h="473038" w="3560477">
                  <a:moveTo>
                    <a:pt x="3560477" y="236519"/>
                  </a:moveTo>
                  <a:lnTo>
                    <a:pt x="3154077" y="0"/>
                  </a:lnTo>
                  <a:lnTo>
                    <a:pt x="3154077" y="203200"/>
                  </a:lnTo>
                  <a:lnTo>
                    <a:pt x="0" y="203200"/>
                  </a:lnTo>
                  <a:lnTo>
                    <a:pt x="0" y="269838"/>
                  </a:lnTo>
                  <a:lnTo>
                    <a:pt x="3154077" y="269838"/>
                  </a:lnTo>
                  <a:lnTo>
                    <a:pt x="3154077" y="473038"/>
                  </a:lnTo>
                  <a:lnTo>
                    <a:pt x="3560477" y="23651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174625"/>
              <a:ext cx="3458877" cy="952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5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9681913" y="4662581"/>
            <a:ext cx="3421781" cy="496437"/>
            <a:chOff x="0" y="0"/>
            <a:chExt cx="3260494" cy="47303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260494" cy="473038"/>
            </a:xfrm>
            <a:custGeom>
              <a:avLst/>
              <a:gdLst/>
              <a:ahLst/>
              <a:cxnLst/>
              <a:rect r="r" b="b" t="t" l="l"/>
              <a:pathLst>
                <a:path h="473038" w="3260494">
                  <a:moveTo>
                    <a:pt x="3260494" y="236519"/>
                  </a:moveTo>
                  <a:lnTo>
                    <a:pt x="2854094" y="0"/>
                  </a:lnTo>
                  <a:lnTo>
                    <a:pt x="2854094" y="203200"/>
                  </a:lnTo>
                  <a:lnTo>
                    <a:pt x="0" y="203200"/>
                  </a:lnTo>
                  <a:lnTo>
                    <a:pt x="0" y="269838"/>
                  </a:lnTo>
                  <a:lnTo>
                    <a:pt x="2854094" y="269838"/>
                  </a:lnTo>
                  <a:lnTo>
                    <a:pt x="2854094" y="473038"/>
                  </a:lnTo>
                  <a:lnTo>
                    <a:pt x="3260494" y="23651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174625"/>
              <a:ext cx="3158894" cy="952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5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0255674" y="1372469"/>
            <a:ext cx="6267539" cy="1968619"/>
            <a:chOff x="0" y="0"/>
            <a:chExt cx="1650710" cy="51848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650710" cy="518484"/>
            </a:xfrm>
            <a:custGeom>
              <a:avLst/>
              <a:gdLst/>
              <a:ahLst/>
              <a:cxnLst/>
              <a:rect r="r" b="b" t="t" l="l"/>
              <a:pathLst>
                <a:path h="518484" w="1650710">
                  <a:moveTo>
                    <a:pt x="62997" y="0"/>
                  </a:moveTo>
                  <a:lnTo>
                    <a:pt x="1587713" y="0"/>
                  </a:lnTo>
                  <a:cubicBezTo>
                    <a:pt x="1622505" y="0"/>
                    <a:pt x="1650710" y="28205"/>
                    <a:pt x="1650710" y="62997"/>
                  </a:cubicBezTo>
                  <a:lnTo>
                    <a:pt x="1650710" y="455487"/>
                  </a:lnTo>
                  <a:cubicBezTo>
                    <a:pt x="1650710" y="490279"/>
                    <a:pt x="1622505" y="518484"/>
                    <a:pt x="1587713" y="518484"/>
                  </a:cubicBezTo>
                  <a:lnTo>
                    <a:pt x="62997" y="518484"/>
                  </a:lnTo>
                  <a:cubicBezTo>
                    <a:pt x="28205" y="518484"/>
                    <a:pt x="0" y="490279"/>
                    <a:pt x="0" y="455487"/>
                  </a:cubicBezTo>
                  <a:lnTo>
                    <a:pt x="0" y="62997"/>
                  </a:lnTo>
                  <a:cubicBezTo>
                    <a:pt x="0" y="28205"/>
                    <a:pt x="28205" y="0"/>
                    <a:pt x="62997" y="0"/>
                  </a:cubicBezTo>
                  <a:close/>
                </a:path>
              </a:pathLst>
            </a:custGeom>
            <a:solidFill>
              <a:srgbClr val="9FE199">
                <a:alpha val="55686"/>
              </a:srgbClr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28575"/>
              <a:ext cx="1650710" cy="5470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2385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942672" y="6231157"/>
            <a:ext cx="6267539" cy="1968619"/>
            <a:chOff x="0" y="0"/>
            <a:chExt cx="1650710" cy="518484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650710" cy="518484"/>
            </a:xfrm>
            <a:custGeom>
              <a:avLst/>
              <a:gdLst/>
              <a:ahLst/>
              <a:cxnLst/>
              <a:rect r="r" b="b" t="t" l="l"/>
              <a:pathLst>
                <a:path h="518484" w="1650710">
                  <a:moveTo>
                    <a:pt x="62997" y="0"/>
                  </a:moveTo>
                  <a:lnTo>
                    <a:pt x="1587713" y="0"/>
                  </a:lnTo>
                  <a:cubicBezTo>
                    <a:pt x="1622505" y="0"/>
                    <a:pt x="1650710" y="28205"/>
                    <a:pt x="1650710" y="62997"/>
                  </a:cubicBezTo>
                  <a:lnTo>
                    <a:pt x="1650710" y="455487"/>
                  </a:lnTo>
                  <a:cubicBezTo>
                    <a:pt x="1650710" y="490279"/>
                    <a:pt x="1622505" y="518484"/>
                    <a:pt x="1587713" y="518484"/>
                  </a:cubicBezTo>
                  <a:lnTo>
                    <a:pt x="62997" y="518484"/>
                  </a:lnTo>
                  <a:cubicBezTo>
                    <a:pt x="28205" y="518484"/>
                    <a:pt x="0" y="490279"/>
                    <a:pt x="0" y="455487"/>
                  </a:cubicBezTo>
                  <a:lnTo>
                    <a:pt x="0" y="62997"/>
                  </a:lnTo>
                  <a:cubicBezTo>
                    <a:pt x="0" y="28205"/>
                    <a:pt x="28205" y="0"/>
                    <a:pt x="62997" y="0"/>
                  </a:cubicBezTo>
                  <a:close/>
                </a:path>
              </a:pathLst>
            </a:custGeom>
            <a:solidFill>
              <a:srgbClr val="9FE199">
                <a:alpha val="55686"/>
              </a:srgbClr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28575"/>
              <a:ext cx="1650710" cy="5470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 marL="367845" indent="-183923" lvl="1">
                <a:lnSpc>
                  <a:spcPts val="2385"/>
                </a:lnSpc>
                <a:buFont typeface="Arial"/>
                <a:buChar char="•"/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0924386" y="6231157"/>
            <a:ext cx="6267539" cy="1968619"/>
            <a:chOff x="0" y="0"/>
            <a:chExt cx="1650710" cy="518484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650710" cy="518484"/>
            </a:xfrm>
            <a:custGeom>
              <a:avLst/>
              <a:gdLst/>
              <a:ahLst/>
              <a:cxnLst/>
              <a:rect r="r" b="b" t="t" l="l"/>
              <a:pathLst>
                <a:path h="518484" w="1650710">
                  <a:moveTo>
                    <a:pt x="62997" y="0"/>
                  </a:moveTo>
                  <a:lnTo>
                    <a:pt x="1587713" y="0"/>
                  </a:lnTo>
                  <a:cubicBezTo>
                    <a:pt x="1622505" y="0"/>
                    <a:pt x="1650710" y="28205"/>
                    <a:pt x="1650710" y="62997"/>
                  </a:cubicBezTo>
                  <a:lnTo>
                    <a:pt x="1650710" y="455487"/>
                  </a:lnTo>
                  <a:cubicBezTo>
                    <a:pt x="1650710" y="490279"/>
                    <a:pt x="1622505" y="518484"/>
                    <a:pt x="1587713" y="518484"/>
                  </a:cubicBezTo>
                  <a:lnTo>
                    <a:pt x="62997" y="518484"/>
                  </a:lnTo>
                  <a:cubicBezTo>
                    <a:pt x="28205" y="518484"/>
                    <a:pt x="0" y="490279"/>
                    <a:pt x="0" y="455487"/>
                  </a:cubicBezTo>
                  <a:lnTo>
                    <a:pt x="0" y="62997"/>
                  </a:lnTo>
                  <a:cubicBezTo>
                    <a:pt x="0" y="28205"/>
                    <a:pt x="28205" y="0"/>
                    <a:pt x="62997" y="0"/>
                  </a:cubicBezTo>
                  <a:close/>
                </a:path>
              </a:pathLst>
            </a:custGeom>
            <a:solidFill>
              <a:srgbClr val="9FE199">
                <a:alpha val="55686"/>
              </a:srgbClr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28575"/>
              <a:ext cx="1650710" cy="5470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 marL="367845" indent="-183923" lvl="1">
                <a:lnSpc>
                  <a:spcPts val="2385"/>
                </a:lnSpc>
                <a:buFont typeface="Arial"/>
                <a:buChar char="•"/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9392841" y="222170"/>
            <a:ext cx="806530" cy="806530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B4B6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7"/>
                </a:lnSpc>
              </a:pPr>
            </a:p>
          </p:txBody>
        </p:sp>
      </p:grpSp>
      <p:sp>
        <p:nvSpPr>
          <p:cNvPr name="TextBox 30" id="30"/>
          <p:cNvSpPr txBox="true"/>
          <p:nvPr/>
        </p:nvSpPr>
        <p:spPr>
          <a:xfrm rot="0">
            <a:off x="7635069" y="4737909"/>
            <a:ext cx="3017861" cy="683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94"/>
              </a:lnSpc>
              <a:spcBef>
                <a:spcPct val="0"/>
              </a:spcBef>
            </a:pPr>
            <a:r>
              <a:rPr lang="en-US" sz="4336" spc="16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METHODS 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6037025" y="765897"/>
            <a:ext cx="3255972" cy="898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19"/>
              </a:lnSpc>
            </a:pPr>
            <a:r>
              <a:rPr lang="en-US" sz="2412" spc="12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CROSS-SPECIES COMPARAISONS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410465" y="4630467"/>
            <a:ext cx="2893824" cy="441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19"/>
              </a:lnSpc>
            </a:pPr>
            <a:r>
              <a:rPr lang="en-US" sz="2412" spc="120">
                <a:solidFill>
                  <a:srgbClr val="19191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GRADIENTS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3907594" y="4737191"/>
            <a:ext cx="2893824" cy="441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19"/>
              </a:lnSpc>
            </a:pPr>
            <a:r>
              <a:rPr lang="en-US" sz="2412" spc="120">
                <a:solidFill>
                  <a:srgbClr val="19191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EXPERIMENTS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910284" y="6535377"/>
            <a:ext cx="6267539" cy="1234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5"/>
              </a:lnSpc>
              <a:spcBef>
                <a:spcPct val="0"/>
              </a:spcBef>
            </a:pPr>
            <a:r>
              <a:rPr lang="en-US" b="true" sz="2403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Evaluate species performance across </a:t>
            </a:r>
            <a:r>
              <a:rPr lang="en-US" b="true" sz="2403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varying flow regimes</a:t>
            </a:r>
            <a:r>
              <a:rPr lang="en-US" b="true" sz="2403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to understand their tolerance to flow variability.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0255674" y="1720556"/>
            <a:ext cx="6267539" cy="1234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5"/>
              </a:lnSpc>
              <a:spcBef>
                <a:spcPct val="0"/>
              </a:spcBef>
            </a:pPr>
            <a:r>
              <a:rPr lang="en-US" b="true" sz="2403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Examine traits across </a:t>
            </a:r>
            <a:r>
              <a:rPr lang="en-US" b="true" sz="2403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multiple species</a:t>
            </a:r>
            <a:r>
              <a:rPr lang="en-US" b="true" sz="2403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to understand their link to specific environments.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0924386" y="6579244"/>
            <a:ext cx="6267539" cy="1234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5"/>
              </a:lnSpc>
              <a:spcBef>
                <a:spcPct val="0"/>
              </a:spcBef>
            </a:pPr>
            <a:r>
              <a:rPr lang="en-US" b="true" sz="2403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Use controlled experiments to directly measure how species respond to </a:t>
            </a:r>
            <a:r>
              <a:rPr lang="en-US" b="true" sz="2403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specific flow conditions.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9339512" y="344845"/>
            <a:ext cx="859860" cy="683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94"/>
              </a:lnSpc>
              <a:spcBef>
                <a:spcPct val="0"/>
              </a:spcBef>
            </a:pPr>
            <a:r>
              <a:rPr lang="en-US" sz="4336" spc="16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</a:t>
            </a:r>
          </a:p>
        </p:txBody>
      </p:sp>
      <p:grpSp>
        <p:nvGrpSpPr>
          <p:cNvPr name="Group 38" id="38"/>
          <p:cNvGrpSpPr/>
          <p:nvPr/>
        </p:nvGrpSpPr>
        <p:grpSpPr>
          <a:xfrm rot="0">
            <a:off x="603935" y="3900137"/>
            <a:ext cx="806530" cy="806530"/>
            <a:chOff x="0" y="0"/>
            <a:chExt cx="812800" cy="8128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B4B6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7"/>
                </a:lnSpc>
              </a:pPr>
            </a:p>
          </p:txBody>
        </p:sp>
      </p:grpSp>
      <p:sp>
        <p:nvSpPr>
          <p:cNvPr name="TextBox 41" id="41"/>
          <p:cNvSpPr txBox="true"/>
          <p:nvPr/>
        </p:nvSpPr>
        <p:spPr>
          <a:xfrm rot="0">
            <a:off x="577270" y="4022812"/>
            <a:ext cx="859860" cy="683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94"/>
              </a:lnSpc>
              <a:spcBef>
                <a:spcPct val="0"/>
              </a:spcBef>
            </a:pPr>
            <a:r>
              <a:rPr lang="en-US" sz="4336" spc="16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</a:t>
            </a:r>
          </a:p>
        </p:txBody>
      </p:sp>
      <p:grpSp>
        <p:nvGrpSpPr>
          <p:cNvPr name="Group 42" id="42"/>
          <p:cNvGrpSpPr/>
          <p:nvPr/>
        </p:nvGrpSpPr>
        <p:grpSpPr>
          <a:xfrm rot="0">
            <a:off x="17064298" y="4053261"/>
            <a:ext cx="806530" cy="806530"/>
            <a:chOff x="0" y="0"/>
            <a:chExt cx="812800" cy="81280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B4B6"/>
            </a:solidFill>
          </p:spPr>
        </p:sp>
        <p:sp>
          <p:nvSpPr>
            <p:cNvPr name="TextBox 44" id="4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7"/>
                </a:lnSpc>
              </a:pPr>
            </a:p>
          </p:txBody>
        </p:sp>
      </p:grpSp>
      <p:sp>
        <p:nvSpPr>
          <p:cNvPr name="TextBox 45" id="45"/>
          <p:cNvSpPr txBox="true"/>
          <p:nvPr/>
        </p:nvSpPr>
        <p:spPr>
          <a:xfrm rot="0">
            <a:off x="17037633" y="4175936"/>
            <a:ext cx="859860" cy="683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94"/>
              </a:lnSpc>
              <a:spcBef>
                <a:spcPct val="0"/>
              </a:spcBef>
            </a:pPr>
            <a:r>
              <a:rPr lang="en-US" sz="4336" spc="16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95572" y="-2838041"/>
            <a:ext cx="18783572" cy="13993761"/>
          </a:xfrm>
          <a:custGeom>
            <a:avLst/>
            <a:gdLst/>
            <a:ahLst/>
            <a:cxnLst/>
            <a:rect r="r" b="b" t="t" l="l"/>
            <a:pathLst>
              <a:path h="13993761" w="18783572">
                <a:moveTo>
                  <a:pt x="0" y="0"/>
                </a:moveTo>
                <a:lnTo>
                  <a:pt x="18783572" y="0"/>
                </a:lnTo>
                <a:lnTo>
                  <a:pt x="18783572" y="13993761"/>
                </a:lnTo>
                <a:lnTo>
                  <a:pt x="0" y="139937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403088" y="1072686"/>
            <a:ext cx="13481825" cy="1156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91"/>
              </a:lnSpc>
              <a:spcBef>
                <a:spcPct val="0"/>
              </a:spcBef>
            </a:pPr>
            <a:r>
              <a:rPr lang="en-US" sz="677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Different modes of adaptation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601138" y="3958814"/>
            <a:ext cx="9855507" cy="3906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94"/>
              </a:lnSpc>
              <a:spcBef>
                <a:spcPct val="0"/>
              </a:spcBef>
            </a:pPr>
            <a:r>
              <a:rPr lang="en-US" b="true" sz="1071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1) L</a:t>
            </a:r>
            <a:r>
              <a:rPr lang="en-US" b="true" sz="1071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ife history</a:t>
            </a:r>
          </a:p>
          <a:p>
            <a:pPr algn="ctr">
              <a:lnSpc>
                <a:spcPts val="7996"/>
              </a:lnSpc>
              <a:spcBef>
                <a:spcPct val="0"/>
              </a:spcBef>
            </a:pPr>
            <a:r>
              <a:rPr lang="en-US" b="true" sz="571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2) Behavioral </a:t>
            </a:r>
          </a:p>
          <a:p>
            <a:pPr algn="ctr">
              <a:lnSpc>
                <a:spcPts val="7996"/>
              </a:lnSpc>
              <a:spcBef>
                <a:spcPct val="0"/>
              </a:spcBef>
            </a:pPr>
            <a:r>
              <a:rPr lang="en-US" b="true" sz="571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3) Morphological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DD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38225" y="2325820"/>
            <a:ext cx="8740324" cy="7287811"/>
          </a:xfrm>
          <a:custGeom>
            <a:avLst/>
            <a:gdLst/>
            <a:ahLst/>
            <a:cxnLst/>
            <a:rect r="r" b="b" t="t" l="l"/>
            <a:pathLst>
              <a:path h="7287811" w="8740324">
                <a:moveTo>
                  <a:pt x="0" y="0"/>
                </a:moveTo>
                <a:lnTo>
                  <a:pt x="8740324" y="0"/>
                </a:lnTo>
                <a:lnTo>
                  <a:pt x="8740324" y="7287811"/>
                </a:lnTo>
                <a:lnTo>
                  <a:pt x="0" y="72878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981" b="-923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933450"/>
            <a:ext cx="8310223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Life-history adaptations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1783884" y="-19289"/>
            <a:ext cx="6504116" cy="6325699"/>
            <a:chOff x="0" y="0"/>
            <a:chExt cx="8672154" cy="843426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672154" cy="8434265"/>
            </a:xfrm>
            <a:custGeom>
              <a:avLst/>
              <a:gdLst/>
              <a:ahLst/>
              <a:cxnLst/>
              <a:rect r="r" b="b" t="t" l="l"/>
              <a:pathLst>
                <a:path h="8434265" w="8672154">
                  <a:moveTo>
                    <a:pt x="0" y="0"/>
                  </a:moveTo>
                  <a:lnTo>
                    <a:pt x="8672154" y="0"/>
                  </a:lnTo>
                  <a:lnTo>
                    <a:pt x="8672154" y="8434265"/>
                  </a:lnTo>
                  <a:lnTo>
                    <a:pt x="0" y="8434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 rot="0">
              <a:off x="4926372" y="6931488"/>
              <a:ext cx="2751015" cy="7611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872"/>
                </a:lnSpc>
                <a:spcBef>
                  <a:spcPct val="0"/>
                </a:spcBef>
              </a:pPr>
              <a:r>
                <a:rPr lang="en-US" b="true" sz="3480">
                  <a:solidFill>
                    <a:srgbClr val="0097B2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Examples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275301" y="1599383"/>
              <a:ext cx="4516430" cy="12718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34"/>
                </a:lnSpc>
                <a:spcBef>
                  <a:spcPct val="0"/>
                </a:spcBef>
              </a:pPr>
              <a:r>
                <a:rPr lang="en-US" b="true" sz="281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Ideal germination conditions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926346" y="5716779"/>
              <a:ext cx="3214341" cy="12718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34"/>
                </a:lnSpc>
                <a:spcBef>
                  <a:spcPct val="0"/>
                </a:spcBef>
              </a:pPr>
              <a:r>
                <a:rPr lang="en-US" b="true" sz="281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Bet-hedging strategy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4336077" y="3628723"/>
              <a:ext cx="3470455" cy="12718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34"/>
                </a:lnSpc>
                <a:spcBef>
                  <a:spcPct val="0"/>
                </a:spcBef>
              </a:pPr>
              <a:r>
                <a:rPr lang="en-US" b="true" sz="281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Optimal egg-laying timing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0639223" y="7177546"/>
            <a:ext cx="6965049" cy="17259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Synchronization of life-cycle events with the occurence of flow regime events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DD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821545" y="1028700"/>
            <a:ext cx="7326250" cy="7326250"/>
          </a:xfrm>
          <a:custGeom>
            <a:avLst/>
            <a:gdLst/>
            <a:ahLst/>
            <a:cxnLst/>
            <a:rect r="r" b="b" t="t" l="l"/>
            <a:pathLst>
              <a:path h="7326250" w="7326250">
                <a:moveTo>
                  <a:pt x="0" y="0"/>
                </a:moveTo>
                <a:lnTo>
                  <a:pt x="7326250" y="0"/>
                </a:lnTo>
                <a:lnTo>
                  <a:pt x="7326250" y="7326250"/>
                </a:lnTo>
                <a:lnTo>
                  <a:pt x="0" y="7326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344649" y="0"/>
            <a:ext cx="3943351" cy="3835180"/>
          </a:xfrm>
          <a:custGeom>
            <a:avLst/>
            <a:gdLst/>
            <a:ahLst/>
            <a:cxnLst/>
            <a:rect r="r" b="b" t="t" l="l"/>
            <a:pathLst>
              <a:path h="3835180" w="3943351">
                <a:moveTo>
                  <a:pt x="0" y="0"/>
                </a:moveTo>
                <a:lnTo>
                  <a:pt x="3943351" y="0"/>
                </a:lnTo>
                <a:lnTo>
                  <a:pt x="3943351" y="3835180"/>
                </a:lnTo>
                <a:lnTo>
                  <a:pt x="0" y="38351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4" id="4"/>
          <p:cNvSpPr txBox="true"/>
          <p:nvPr/>
        </p:nvSpPr>
        <p:spPr>
          <a:xfrm rot="0">
            <a:off x="14469832" y="720343"/>
            <a:ext cx="2053685" cy="585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5"/>
              </a:lnSpc>
              <a:spcBef>
                <a:spcPct val="0"/>
              </a:spcBef>
            </a:pPr>
            <a:r>
              <a:rPr lang="en-US" b="true" sz="1703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Ideal germination conditions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4765871" y="2592581"/>
            <a:ext cx="1461606" cy="585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5"/>
              </a:lnSpc>
              <a:spcBef>
                <a:spcPct val="0"/>
              </a:spcBef>
            </a:pPr>
            <a:r>
              <a:rPr lang="en-US" b="true" sz="1703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Bet-hedging strategy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6316324" y="1643112"/>
            <a:ext cx="1578065" cy="585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5"/>
              </a:lnSpc>
              <a:spcBef>
                <a:spcPct val="0"/>
              </a:spcBef>
            </a:pPr>
            <a:r>
              <a:rPr lang="en-US" b="true" sz="1703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Optimal egg-laying timing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4344649" y="0"/>
            <a:ext cx="2347111" cy="2214819"/>
          </a:xfrm>
          <a:custGeom>
            <a:avLst/>
            <a:gdLst/>
            <a:ahLst/>
            <a:cxnLst/>
            <a:rect r="r" b="b" t="t" l="l"/>
            <a:pathLst>
              <a:path h="2214819" w="2347111">
                <a:moveTo>
                  <a:pt x="0" y="0"/>
                </a:moveTo>
                <a:lnTo>
                  <a:pt x="2347110" y="0"/>
                </a:lnTo>
                <a:lnTo>
                  <a:pt x="2347110" y="2214819"/>
                </a:lnTo>
                <a:lnTo>
                  <a:pt x="0" y="22148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56042" y="4720968"/>
            <a:ext cx="9058832" cy="4973477"/>
          </a:xfrm>
          <a:custGeom>
            <a:avLst/>
            <a:gdLst/>
            <a:ahLst/>
            <a:cxnLst/>
            <a:rect r="r" b="b" t="t" l="l"/>
            <a:pathLst>
              <a:path h="4973477" w="9058832">
                <a:moveTo>
                  <a:pt x="0" y="0"/>
                </a:moveTo>
                <a:lnTo>
                  <a:pt x="9058833" y="0"/>
                </a:lnTo>
                <a:lnTo>
                  <a:pt x="9058833" y="4973476"/>
                </a:lnTo>
                <a:lnTo>
                  <a:pt x="0" y="49734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15012" y="2384517"/>
            <a:ext cx="9821545" cy="1688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Seed release synchronised with timing of spring-flood recession         moisture</a:t>
            </a:r>
          </a:p>
          <a:p>
            <a:pPr algn="l">
              <a:lnSpc>
                <a:spcPts val="4658"/>
              </a:lnSpc>
              <a:spcBef>
                <a:spcPct val="0"/>
              </a:spcBef>
            </a:pPr>
          </a:p>
        </p:txBody>
      </p:sp>
      <p:sp>
        <p:nvSpPr>
          <p:cNvPr name="AutoShape 10" id="10"/>
          <p:cNvSpPr/>
          <p:nvPr/>
        </p:nvSpPr>
        <p:spPr>
          <a:xfrm>
            <a:off x="5786185" y="3247942"/>
            <a:ext cx="773216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10613285" y="8717416"/>
            <a:ext cx="1306841" cy="1081768"/>
          </a:xfrm>
          <a:custGeom>
            <a:avLst/>
            <a:gdLst/>
            <a:ahLst/>
            <a:cxnLst/>
            <a:rect r="r" b="b" t="t" l="l"/>
            <a:pathLst>
              <a:path h="1081768" w="1306841">
                <a:moveTo>
                  <a:pt x="0" y="0"/>
                </a:moveTo>
                <a:lnTo>
                  <a:pt x="1306841" y="0"/>
                </a:lnTo>
                <a:lnTo>
                  <a:pt x="1306841" y="1081768"/>
                </a:lnTo>
                <a:lnTo>
                  <a:pt x="0" y="10817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15012" y="933450"/>
            <a:ext cx="8310223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Life-history adaptations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655016" y="9637296"/>
            <a:ext cx="2649807" cy="431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Braided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807051" y="9646819"/>
            <a:ext cx="1818184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Meandering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042188" y="1117601"/>
            <a:ext cx="2449036" cy="596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575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Salicaceae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272440" y="8644255"/>
            <a:ext cx="4481693" cy="109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Late floods can remove seedlings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DD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344649" y="0"/>
            <a:ext cx="3943351" cy="3835180"/>
          </a:xfrm>
          <a:custGeom>
            <a:avLst/>
            <a:gdLst/>
            <a:ahLst/>
            <a:cxnLst/>
            <a:rect r="r" b="b" t="t" l="l"/>
            <a:pathLst>
              <a:path h="3835180" w="3943351">
                <a:moveTo>
                  <a:pt x="0" y="0"/>
                </a:moveTo>
                <a:lnTo>
                  <a:pt x="3943351" y="0"/>
                </a:lnTo>
                <a:lnTo>
                  <a:pt x="3943351" y="3835180"/>
                </a:lnTo>
                <a:lnTo>
                  <a:pt x="0" y="38351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3" id="3"/>
          <p:cNvSpPr txBox="true"/>
          <p:nvPr/>
        </p:nvSpPr>
        <p:spPr>
          <a:xfrm rot="0">
            <a:off x="14469832" y="720343"/>
            <a:ext cx="2053685" cy="585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5"/>
              </a:lnSpc>
              <a:spcBef>
                <a:spcPct val="0"/>
              </a:spcBef>
            </a:pPr>
            <a:r>
              <a:rPr lang="en-US" b="true" sz="1703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Ideal germination conditions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4765871" y="2592581"/>
            <a:ext cx="1461606" cy="585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5"/>
              </a:lnSpc>
              <a:spcBef>
                <a:spcPct val="0"/>
              </a:spcBef>
            </a:pPr>
            <a:r>
              <a:rPr lang="en-US" b="true" sz="1703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Bet-hedging strategy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6316324" y="1643112"/>
            <a:ext cx="1578065" cy="585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5"/>
              </a:lnSpc>
              <a:spcBef>
                <a:spcPct val="0"/>
              </a:spcBef>
            </a:pPr>
            <a:r>
              <a:rPr lang="en-US" b="true" sz="1703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Optimal egg-laying timing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5940889" y="842616"/>
            <a:ext cx="2347111" cy="2214819"/>
          </a:xfrm>
          <a:custGeom>
            <a:avLst/>
            <a:gdLst/>
            <a:ahLst/>
            <a:cxnLst/>
            <a:rect r="r" b="b" t="t" l="l"/>
            <a:pathLst>
              <a:path h="2214819" w="2347111">
                <a:moveTo>
                  <a:pt x="0" y="0"/>
                </a:moveTo>
                <a:lnTo>
                  <a:pt x="2347111" y="0"/>
                </a:lnTo>
                <a:lnTo>
                  <a:pt x="2347111" y="2214819"/>
                </a:lnTo>
                <a:lnTo>
                  <a:pt x="0" y="22148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3024575" y="6216537"/>
            <a:ext cx="3429036" cy="3429036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541020" y="537210"/>
              <a:ext cx="5255260" cy="5255260"/>
            </a:xfrm>
            <a:custGeom>
              <a:avLst/>
              <a:gdLst/>
              <a:ahLst/>
              <a:cxnLst/>
              <a:rect r="r" b="b" t="t" l="l"/>
              <a:pathLst>
                <a:path h="5255260" w="5255260">
                  <a:moveTo>
                    <a:pt x="2627630" y="0"/>
                  </a:moveTo>
                  <a:cubicBezTo>
                    <a:pt x="1176430" y="0"/>
                    <a:pt x="0" y="1176430"/>
                    <a:pt x="0" y="2627630"/>
                  </a:cubicBezTo>
                  <a:cubicBezTo>
                    <a:pt x="0" y="4078830"/>
                    <a:pt x="1176430" y="5255260"/>
                    <a:pt x="2627630" y="5255260"/>
                  </a:cubicBezTo>
                  <a:cubicBezTo>
                    <a:pt x="4078830" y="5255260"/>
                    <a:pt x="5255260" y="4078830"/>
                    <a:pt x="5255260" y="2627630"/>
                  </a:cubicBezTo>
                  <a:cubicBezTo>
                    <a:pt x="5255260" y="1176430"/>
                    <a:pt x="4078830" y="0"/>
                    <a:pt x="2627630" y="0"/>
                  </a:cubicBezTo>
                  <a:close/>
                </a:path>
              </a:pathLst>
            </a:custGeom>
            <a:blipFill>
              <a:blip r:embed="rId6"/>
              <a:stretch>
                <a:fillRect l="-15614" t="0" r="-15614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833777" y="933450"/>
            <a:ext cx="8310223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48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Life-history adaptations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630130" y="5000513"/>
            <a:ext cx="4217926" cy="1180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>
                <a:solidFill>
                  <a:srgbClr val="FF575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Gammarid amphipod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29828" y="2897816"/>
            <a:ext cx="10382926" cy="537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Egg-laying synchronised with seasonal low flows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713823" y="3836558"/>
            <a:ext cx="10398931" cy="1230630"/>
            <a:chOff x="0" y="0"/>
            <a:chExt cx="13865242" cy="1640840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21340" y="-66675"/>
              <a:ext cx="13843902" cy="17075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620"/>
                </a:lnSpc>
              </a:pPr>
              <a:r>
                <a:rPr lang="en-US" sz="3300">
                  <a:solidFill>
                    <a:srgbClr val="000000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       Protected eggs from disturbance</a:t>
              </a:r>
            </a:p>
            <a:p>
              <a:pPr algn="l">
                <a:lnSpc>
                  <a:spcPts val="1260"/>
                </a:lnSpc>
              </a:pPr>
            </a:p>
            <a:p>
              <a:pPr algn="l">
                <a:lnSpc>
                  <a:spcPts val="4620"/>
                </a:lnSpc>
              </a:pPr>
              <a:r>
                <a:rPr lang="en-US" sz="3300">
                  <a:solidFill>
                    <a:srgbClr val="000000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       Access to food + oxygen by larvae</a:t>
              </a:r>
            </a:p>
          </p:txBody>
        </p:sp>
        <p:grpSp>
          <p:nvGrpSpPr>
            <p:cNvPr name="Group 14" id="14"/>
            <p:cNvGrpSpPr/>
            <p:nvPr/>
          </p:nvGrpSpPr>
          <p:grpSpPr>
            <a:xfrm rot="0">
              <a:off x="21340" y="0"/>
              <a:ext cx="796992" cy="515904"/>
              <a:chOff x="0" y="0"/>
              <a:chExt cx="401873" cy="260138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401873" cy="260138"/>
              </a:xfrm>
              <a:custGeom>
                <a:avLst/>
                <a:gdLst/>
                <a:ahLst/>
                <a:cxnLst/>
                <a:rect r="r" b="b" t="t" l="l"/>
                <a:pathLst>
                  <a:path h="260138" w="401873">
                    <a:moveTo>
                      <a:pt x="198673" y="0"/>
                    </a:moveTo>
                    <a:lnTo>
                      <a:pt x="0" y="0"/>
                    </a:lnTo>
                    <a:lnTo>
                      <a:pt x="0" y="260138"/>
                    </a:lnTo>
                    <a:lnTo>
                      <a:pt x="198673" y="260138"/>
                    </a:lnTo>
                    <a:lnTo>
                      <a:pt x="401873" y="130069"/>
                    </a:lnTo>
                    <a:lnTo>
                      <a:pt x="198673" y="0"/>
                    </a:lnTo>
                    <a:close/>
                  </a:path>
                </a:pathLst>
              </a:custGeom>
              <a:solidFill>
                <a:srgbClr val="FF5C59"/>
              </a:solidFill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38100"/>
                <a:ext cx="287573" cy="29823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97"/>
                  </a:lnSpc>
                </a:pPr>
              </a:p>
            </p:txBody>
          </p:sp>
        </p:grpSp>
        <p:grpSp>
          <p:nvGrpSpPr>
            <p:cNvPr name="Group 17" id="17"/>
            <p:cNvGrpSpPr/>
            <p:nvPr/>
          </p:nvGrpSpPr>
          <p:grpSpPr>
            <a:xfrm rot="0">
              <a:off x="0" y="969149"/>
              <a:ext cx="796992" cy="515904"/>
              <a:chOff x="0" y="0"/>
              <a:chExt cx="401873" cy="260138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401873" cy="260138"/>
              </a:xfrm>
              <a:custGeom>
                <a:avLst/>
                <a:gdLst/>
                <a:ahLst/>
                <a:cxnLst/>
                <a:rect r="r" b="b" t="t" l="l"/>
                <a:pathLst>
                  <a:path h="260138" w="401873">
                    <a:moveTo>
                      <a:pt x="198673" y="0"/>
                    </a:moveTo>
                    <a:lnTo>
                      <a:pt x="0" y="0"/>
                    </a:lnTo>
                    <a:lnTo>
                      <a:pt x="0" y="260138"/>
                    </a:lnTo>
                    <a:lnTo>
                      <a:pt x="198673" y="260138"/>
                    </a:lnTo>
                    <a:lnTo>
                      <a:pt x="401873" y="130069"/>
                    </a:lnTo>
                    <a:lnTo>
                      <a:pt x="198673" y="0"/>
                    </a:lnTo>
                    <a:close/>
                  </a:path>
                </a:pathLst>
              </a:custGeom>
              <a:solidFill>
                <a:srgbClr val="FF5C59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38100"/>
                <a:ext cx="287573" cy="29823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97"/>
                  </a:lnSpc>
                </a:pPr>
              </a:p>
            </p:txBody>
          </p:sp>
        </p:grpSp>
      </p:grpSp>
      <p:grpSp>
        <p:nvGrpSpPr>
          <p:cNvPr name="Group 20" id="20"/>
          <p:cNvGrpSpPr/>
          <p:nvPr/>
        </p:nvGrpSpPr>
        <p:grpSpPr>
          <a:xfrm rot="0">
            <a:off x="1044705" y="6582080"/>
            <a:ext cx="1772759" cy="1191668"/>
            <a:chOff x="0" y="0"/>
            <a:chExt cx="946549" cy="63628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946549" cy="636281"/>
            </a:xfrm>
            <a:custGeom>
              <a:avLst/>
              <a:gdLst/>
              <a:ahLst/>
              <a:cxnLst/>
              <a:rect r="r" b="b" t="t" l="l"/>
              <a:pathLst>
                <a:path h="636281" w="946549">
                  <a:moveTo>
                    <a:pt x="946549" y="318141"/>
                  </a:moveTo>
                  <a:lnTo>
                    <a:pt x="540149" y="0"/>
                  </a:lnTo>
                  <a:lnTo>
                    <a:pt x="540149" y="203200"/>
                  </a:lnTo>
                  <a:lnTo>
                    <a:pt x="0" y="203200"/>
                  </a:lnTo>
                  <a:lnTo>
                    <a:pt x="0" y="433081"/>
                  </a:lnTo>
                  <a:lnTo>
                    <a:pt x="540149" y="433081"/>
                  </a:lnTo>
                  <a:lnTo>
                    <a:pt x="540149" y="636281"/>
                  </a:lnTo>
                  <a:lnTo>
                    <a:pt x="946549" y="318141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174625"/>
              <a:ext cx="844949" cy="2584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5"/>
                </a:lnSpc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3515455" y="6862637"/>
            <a:ext cx="6988969" cy="56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Increased survivorship of young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DD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344649" y="0"/>
            <a:ext cx="3943351" cy="4132409"/>
            <a:chOff x="0" y="0"/>
            <a:chExt cx="5257802" cy="550987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257802" cy="5113573"/>
            </a:xfrm>
            <a:custGeom>
              <a:avLst/>
              <a:gdLst/>
              <a:ahLst/>
              <a:cxnLst/>
              <a:rect r="r" b="b" t="t" l="l"/>
              <a:pathLst>
                <a:path h="5113573" w="5257802">
                  <a:moveTo>
                    <a:pt x="0" y="0"/>
                  </a:moveTo>
                  <a:lnTo>
                    <a:pt x="5257802" y="0"/>
                  </a:lnTo>
                  <a:lnTo>
                    <a:pt x="5257802" y="5113573"/>
                  </a:lnTo>
                  <a:lnTo>
                    <a:pt x="0" y="51135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 rot="0">
              <a:off x="166911" y="969982"/>
              <a:ext cx="2738246" cy="7708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85"/>
                </a:lnSpc>
                <a:spcBef>
                  <a:spcPct val="0"/>
                </a:spcBef>
              </a:pPr>
              <a:r>
                <a:rPr lang="en-US" b="true" sz="1703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Ideal germination conditions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561630" y="3466300"/>
              <a:ext cx="1948808" cy="7708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85"/>
                </a:lnSpc>
                <a:spcBef>
                  <a:spcPct val="0"/>
                </a:spcBef>
              </a:pPr>
              <a:r>
                <a:rPr lang="en-US" b="true" sz="1703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Bet-hedging strategy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2628901" y="2200342"/>
              <a:ext cx="2104086" cy="7708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85"/>
                </a:lnSpc>
                <a:spcBef>
                  <a:spcPct val="0"/>
                </a:spcBef>
              </a:pPr>
              <a:r>
                <a:rPr lang="en-US" b="true" sz="1703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Optimal egg-laying timing</a:t>
              </a:r>
            </a:p>
          </p:txBody>
        </p:sp>
        <p:sp>
          <p:nvSpPr>
            <p:cNvPr name="Freeform 7" id="7"/>
            <p:cNvSpPr/>
            <p:nvPr/>
          </p:nvSpPr>
          <p:spPr>
            <a:xfrm flipH="false" flipV="false" rot="0">
              <a:off x="0" y="2556786"/>
              <a:ext cx="3129481" cy="2953092"/>
            </a:xfrm>
            <a:custGeom>
              <a:avLst/>
              <a:gdLst/>
              <a:ahLst/>
              <a:cxnLst/>
              <a:rect r="r" b="b" t="t" l="l"/>
              <a:pathLst>
                <a:path h="2953092" w="3129481">
                  <a:moveTo>
                    <a:pt x="0" y="0"/>
                  </a:moveTo>
                  <a:lnTo>
                    <a:pt x="3129481" y="0"/>
                  </a:lnTo>
                  <a:lnTo>
                    <a:pt x="3129481" y="2953092"/>
                  </a:lnTo>
                  <a:lnTo>
                    <a:pt x="0" y="2953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-5400000">
            <a:off x="10592271" y="968301"/>
            <a:ext cx="3164107" cy="3164107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3263" t="0" r="-23263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644880" y="4984319"/>
            <a:ext cx="6626770" cy="4865942"/>
          </a:xfrm>
          <a:custGeom>
            <a:avLst/>
            <a:gdLst/>
            <a:ahLst/>
            <a:cxnLst/>
            <a:rect r="r" b="b" t="t" l="l"/>
            <a:pathLst>
              <a:path h="4865942" w="6626770">
                <a:moveTo>
                  <a:pt x="0" y="0"/>
                </a:moveTo>
                <a:lnTo>
                  <a:pt x="6626770" y="0"/>
                </a:lnTo>
                <a:lnTo>
                  <a:pt x="6626770" y="4865942"/>
                </a:lnTo>
                <a:lnTo>
                  <a:pt x="0" y="48659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699615" y="5143500"/>
            <a:ext cx="444385" cy="1502081"/>
          </a:xfrm>
          <a:custGeom>
            <a:avLst/>
            <a:gdLst/>
            <a:ahLst/>
            <a:cxnLst/>
            <a:rect r="r" b="b" t="t" l="l"/>
            <a:pathLst>
              <a:path h="1502081" w="444385">
                <a:moveTo>
                  <a:pt x="0" y="0"/>
                </a:moveTo>
                <a:lnTo>
                  <a:pt x="444385" y="0"/>
                </a:lnTo>
                <a:lnTo>
                  <a:pt x="444385" y="1502081"/>
                </a:lnTo>
                <a:lnTo>
                  <a:pt x="0" y="15020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820952" y="7417290"/>
            <a:ext cx="1757326" cy="670787"/>
          </a:xfrm>
          <a:custGeom>
            <a:avLst/>
            <a:gdLst/>
            <a:ahLst/>
            <a:cxnLst/>
            <a:rect r="r" b="b" t="t" l="l"/>
            <a:pathLst>
              <a:path h="670787" w="1757326">
                <a:moveTo>
                  <a:pt x="0" y="0"/>
                </a:moveTo>
                <a:lnTo>
                  <a:pt x="1757325" y="0"/>
                </a:lnTo>
                <a:lnTo>
                  <a:pt x="1757325" y="670787"/>
                </a:lnTo>
                <a:lnTo>
                  <a:pt x="0" y="670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-4871" r="-83472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8016766" y="8533516"/>
            <a:ext cx="2254469" cy="1515479"/>
            <a:chOff x="0" y="0"/>
            <a:chExt cx="946549" cy="63628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46549" cy="636281"/>
            </a:xfrm>
            <a:custGeom>
              <a:avLst/>
              <a:gdLst/>
              <a:ahLst/>
              <a:cxnLst/>
              <a:rect r="r" b="b" t="t" l="l"/>
              <a:pathLst>
                <a:path h="636281" w="946549">
                  <a:moveTo>
                    <a:pt x="946549" y="318141"/>
                  </a:moveTo>
                  <a:lnTo>
                    <a:pt x="540149" y="0"/>
                  </a:lnTo>
                  <a:lnTo>
                    <a:pt x="540149" y="203200"/>
                  </a:lnTo>
                  <a:lnTo>
                    <a:pt x="0" y="203200"/>
                  </a:lnTo>
                  <a:lnTo>
                    <a:pt x="0" y="433081"/>
                  </a:lnTo>
                  <a:lnTo>
                    <a:pt x="540149" y="433081"/>
                  </a:lnTo>
                  <a:lnTo>
                    <a:pt x="540149" y="636281"/>
                  </a:lnTo>
                  <a:lnTo>
                    <a:pt x="946549" y="318141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174625"/>
              <a:ext cx="844949" cy="2584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5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644880" y="873051"/>
            <a:ext cx="7771528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48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Life-history adaptations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049264" y="267208"/>
            <a:ext cx="2250123" cy="596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575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Stoneflies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44880" y="2330170"/>
            <a:ext cx="8499120" cy="166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Bet-hedging = parent produces different offspring types corresponding to diverse environmental states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644029" y="5280496"/>
            <a:ext cx="8643971" cy="109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Temperature threshold for egg hatching varies among indivduals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988792" y="7062438"/>
            <a:ext cx="7920574" cy="109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Variable flood regimes influence asynchronous hatching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447037" y="8800827"/>
            <a:ext cx="7462329" cy="1099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Adaptation to an unstable environment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95572" y="-2838041"/>
            <a:ext cx="18783572" cy="13993761"/>
          </a:xfrm>
          <a:custGeom>
            <a:avLst/>
            <a:gdLst/>
            <a:ahLst/>
            <a:cxnLst/>
            <a:rect r="r" b="b" t="t" l="l"/>
            <a:pathLst>
              <a:path h="13993761" w="18783572">
                <a:moveTo>
                  <a:pt x="0" y="0"/>
                </a:moveTo>
                <a:lnTo>
                  <a:pt x="18783572" y="0"/>
                </a:lnTo>
                <a:lnTo>
                  <a:pt x="18783572" y="13993761"/>
                </a:lnTo>
                <a:lnTo>
                  <a:pt x="0" y="139937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403088" y="1072686"/>
            <a:ext cx="13481825" cy="1156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91"/>
              </a:lnSpc>
              <a:spcBef>
                <a:spcPct val="0"/>
              </a:spcBef>
            </a:pPr>
            <a:r>
              <a:rPr lang="en-US" sz="677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Different modes of adaptation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618211" y="3800069"/>
            <a:ext cx="9051578" cy="3884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80"/>
              </a:lnSpc>
              <a:spcBef>
                <a:spcPct val="0"/>
              </a:spcBef>
            </a:pPr>
            <a:r>
              <a:rPr lang="en-US" b="true" sz="57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1) L</a:t>
            </a:r>
            <a:r>
              <a:rPr lang="en-US" b="true" sz="57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ife history</a:t>
            </a:r>
          </a:p>
          <a:p>
            <a:pPr algn="ctr">
              <a:lnSpc>
                <a:spcPts val="14980"/>
              </a:lnSpc>
              <a:spcBef>
                <a:spcPct val="0"/>
              </a:spcBef>
            </a:pPr>
            <a:r>
              <a:rPr lang="en-US" b="true" sz="107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2) Behavioral </a:t>
            </a:r>
          </a:p>
          <a:p>
            <a:pPr algn="ctr">
              <a:lnSpc>
                <a:spcPts val="7996"/>
              </a:lnSpc>
              <a:spcBef>
                <a:spcPct val="0"/>
              </a:spcBef>
            </a:pPr>
            <a:r>
              <a:rPr lang="en-US" b="true" sz="571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3) Morphological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DAGXHcu8YBo</dc:identifier>
  <dcterms:modified xsi:type="dcterms:W3CDTF">2011-08-01T06:04:30Z</dcterms:modified>
  <cp:revision>1</cp:revision>
  <dc:title>Powerpoint Global change ecology</dc:title>
</cp:coreProperties>
</file>