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24"/>
  </p:notesMasterIdLst>
  <p:handoutMasterIdLst>
    <p:handoutMasterId r:id="rId25"/>
  </p:handoutMasterIdLst>
  <p:sldIdLst>
    <p:sldId id="256" r:id="rId5"/>
    <p:sldId id="260" r:id="rId6"/>
    <p:sldId id="261" r:id="rId7"/>
    <p:sldId id="262" r:id="rId8"/>
    <p:sldId id="275" r:id="rId9"/>
    <p:sldId id="277" r:id="rId10"/>
    <p:sldId id="278" r:id="rId11"/>
    <p:sldId id="265" r:id="rId12"/>
    <p:sldId id="273" r:id="rId13"/>
    <p:sldId id="280" r:id="rId14"/>
    <p:sldId id="266" r:id="rId15"/>
    <p:sldId id="268" r:id="rId16"/>
    <p:sldId id="282" r:id="rId17"/>
    <p:sldId id="285" r:id="rId18"/>
    <p:sldId id="281" r:id="rId19"/>
    <p:sldId id="276" r:id="rId20"/>
    <p:sldId id="269" r:id="rId21"/>
    <p:sldId id="279" r:id="rId22"/>
    <p:sldId id="284" r:id="rId23"/>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C06FD-77F5-E01B-A364-4A29174F2B8D}" v="493" dt="2024-10-08T12:09:01.717"/>
    <p1510:client id="{0590123E-5A26-FCFA-718A-1D171D1650AC}" v="264" dt="2024-10-08T11:04:00.853"/>
    <p1510:client id="{0C28C0BD-DBFC-477A-9C38-ECA625FF9ABD}" v="1759" dt="2024-10-09T09:42:14.685"/>
    <p1510:client id="{4E83D1C1-25E5-B376-D96C-E3C83DA010A4}" v="4" dt="2024-10-09T08:39:03.933"/>
    <p1510:client id="{513807BF-DFC5-5C41-D92B-561066D94D39}" v="15" dt="2024-10-09T09:21:00.409"/>
    <p1510:client id="{6AB45CBF-723E-E2DE-73C0-92993AD974B5}" v="3" dt="2024-10-08T16:09:09.939"/>
    <p1510:client id="{6B10A4E8-F95B-ED8D-8163-6F726C98F206}" v="2150" dt="2024-10-08T20:16:34.465"/>
    <p1510:client id="{813949CF-B425-65E5-904B-0484B2708C5D}" v="6" dt="2024-10-08T16:36:17.709"/>
    <p1510:client id="{994D813D-8822-8A65-B2BE-CFF7A66C506C}" v="201" vWet="202" dt="2024-10-08T15:09:06.854"/>
    <p1510:client id="{BF8EF93D-7E04-D3F0-AD70-784EAD38757B}" v="43" dt="2024-10-08T10:49:41.359"/>
    <p1510:client id="{C39852F6-C757-FF93-D201-740A3801E665}" v="17" dt="2024-10-08T10:34:29.556"/>
    <p1510:client id="{E1349A26-5915-D2AD-EC2F-430F27EA9B68}" v="27" dt="2024-10-08T14:49:28.874"/>
    <p1510:client id="{E332ECB6-A255-97DB-F84D-79962183D139}" v="14" dt="2024-10-09T08:37:38.834"/>
    <p1510:client id="{F0B09EFA-151C-8B1E-5FE2-79CB373BBB14}" v="118" dt="2024-10-08T17:49:30.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52"/>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79B33-A94D-4C8C-88C2-619932967EF3}" type="datetimeFigureOut">
              <a:rPr lang="fr-CH" smtClean="0">
                <a:latin typeface="Arial" panose="020B0604020202020204" pitchFamily="34" charset="0"/>
              </a:rPr>
              <a:t>09.10.2024</a:t>
            </a:fld>
            <a:endParaRPr lang="fr-CH">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a:t>
            </a:fld>
            <a:endParaRPr lang="fr-CH">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8103E42-5239-1A40-AD33-3EE7E9DDF5FD}" type="datetimeFigureOut">
              <a:rPr lang="fr-FR" smtClean="0"/>
              <a:pPr/>
              <a:t>09/10/2024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a:t>
            </a:fld>
            <a:endParaRPr lang="fr-FR"/>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a:p>
        </p:txBody>
      </p:sp>
      <p:sp>
        <p:nvSpPr>
          <p:cNvPr id="4" name="Slide Number Placeholder 3"/>
          <p:cNvSpPr>
            <a:spLocks noGrp="1"/>
          </p:cNvSpPr>
          <p:nvPr>
            <p:ph type="sldNum" sz="quarter" idx="5"/>
          </p:nvPr>
        </p:nvSpPr>
        <p:spPr/>
        <p:txBody>
          <a:bodyPr/>
          <a:lstStyle/>
          <a:p>
            <a:fld id="{4CF50783-AAED-1941-8BCC-9F6140F0A6B1}" type="slidenum">
              <a:rPr lang="fr-FR" smtClean="0"/>
              <a:pPr/>
              <a:t>1</a:t>
            </a:fld>
            <a:endParaRPr lang="fr-FR"/>
          </a:p>
        </p:txBody>
      </p:sp>
    </p:spTree>
    <p:extLst>
      <p:ext uri="{BB962C8B-B14F-4D97-AF65-F5344CB8AC3E}">
        <p14:creationId xmlns:p14="http://schemas.microsoft.com/office/powerpoint/2010/main" val="101303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a:effectLst/>
                <a:latin typeface="Arial" panose="020B0604020202020204" pitchFamily="34" charset="0"/>
                <a:ea typeface="Aptos" panose="020B0004020202020204" pitchFamily="34" charset="0"/>
                <a:cs typeface="Arial" panose="020B0604020202020204" pitchFamily="34" charset="0"/>
              </a:rPr>
              <a:t>So, what did these measurements find?</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US" sz="1800" kern="100">
                <a:effectLst/>
                <a:latin typeface="Arial" panose="020B0604020202020204" pitchFamily="34" charset="0"/>
                <a:ea typeface="Aptos" panose="020B0004020202020204" pitchFamily="34" charset="0"/>
                <a:cs typeface="Arial" panose="020B0604020202020204" pitchFamily="34" charset="0"/>
              </a:rPr>
              <a:t>Global river sediment flux is rapidly changing, and it found some pretty significant trends over the past 40 years. To give you an idea of the scope, about 53% of the rivers involved showed notable changes in sediment transport. While many rivers still maintain some of their natural variability, especially in terms of how sediment flux increases with discharge, human activities have caused major disruptions.</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marL="0" indent="0">
              <a:buFont typeface="Calibri"/>
              <a:buNone/>
            </a:pPr>
            <a:r>
              <a:rPr lang="en-US" sz="1800" kern="100">
                <a:effectLst/>
                <a:latin typeface="Arial" panose="020B0604020202020204" pitchFamily="34" charset="0"/>
                <a:ea typeface="Aptos" panose="020B0004020202020204" pitchFamily="34" charset="0"/>
                <a:cs typeface="Arial" panose="020B0604020202020204" pitchFamily="34" charset="0"/>
              </a:rPr>
              <a:t>The study points out two contrasting effects on sediment transport due to human influence: </a:t>
            </a:r>
            <a:br>
              <a:rPr lang="en-US" sz="1800" kern="100">
                <a:effectLst/>
                <a:latin typeface="Arial" panose="020B0604020202020204" pitchFamily="34" charset="0"/>
                <a:ea typeface="Aptos" panose="020B0004020202020204" pitchFamily="34" charset="0"/>
                <a:cs typeface="Arial" panose="020B0604020202020204" pitchFamily="34" charset="0"/>
              </a:rPr>
            </a:br>
            <a:r>
              <a:rPr lang="en-US" sz="1800" kern="100">
                <a:effectLst/>
                <a:latin typeface="Arial" panose="020B0604020202020204" pitchFamily="34" charset="0"/>
                <a:ea typeface="Aptos" panose="020B0004020202020204" pitchFamily="34" charset="0"/>
                <a:cs typeface="Arial" panose="020B0604020202020204" pitchFamily="34" charset="0"/>
              </a:rPr>
              <a:t>-      </a:t>
            </a:r>
            <a:r>
              <a:rPr lang="it-IT" sz="2000">
                <a:cs typeface="Arial"/>
              </a:rPr>
              <a:t>Overall </a:t>
            </a:r>
            <a:r>
              <a:rPr lang="it-IT" sz="2000" err="1">
                <a:cs typeface="Arial"/>
              </a:rPr>
              <a:t>decrease</a:t>
            </a:r>
            <a:r>
              <a:rPr lang="it-IT" sz="2000">
                <a:cs typeface="Arial"/>
              </a:rPr>
              <a:t> in the global </a:t>
            </a:r>
            <a:r>
              <a:rPr lang="it-IT" sz="2000" err="1">
                <a:cs typeface="Arial"/>
              </a:rPr>
              <a:t>hydrological</a:t>
            </a:r>
            <a:r>
              <a:rPr lang="it-IT" sz="2000">
                <a:cs typeface="Arial"/>
              </a:rPr>
              <a:t> North (</a:t>
            </a:r>
            <a:r>
              <a:rPr lang="it-IT" sz="2000" err="1">
                <a:cs typeface="Arial"/>
              </a:rPr>
              <a:t>north</a:t>
            </a:r>
            <a:r>
              <a:rPr lang="it-IT" sz="2000">
                <a:cs typeface="Arial"/>
              </a:rPr>
              <a:t> of 20°N)</a:t>
            </a:r>
          </a:p>
          <a:p>
            <a:pPr marL="285750" indent="-285750">
              <a:buFont typeface="Calibri"/>
              <a:buChar char="-"/>
            </a:pPr>
            <a:r>
              <a:rPr lang="it-IT" sz="2000">
                <a:cs typeface="Arial"/>
              </a:rPr>
              <a:t>Overall </a:t>
            </a:r>
            <a:r>
              <a:rPr lang="it-IT" sz="2000" err="1">
                <a:cs typeface="Arial"/>
              </a:rPr>
              <a:t>increase</a:t>
            </a:r>
            <a:r>
              <a:rPr lang="it-IT" sz="2000">
                <a:cs typeface="Arial"/>
              </a:rPr>
              <a:t> in the global </a:t>
            </a:r>
            <a:r>
              <a:rPr lang="it-IT" sz="2000" err="1">
                <a:cs typeface="Arial"/>
              </a:rPr>
              <a:t>hydrological</a:t>
            </a:r>
            <a:r>
              <a:rPr lang="it-IT" sz="2000">
                <a:cs typeface="Arial"/>
              </a:rPr>
              <a:t> South (south of 20°N)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a:effectLst/>
              <a:latin typeface="Aptos" panose="020B0004020202020204" pitchFamily="34" charset="0"/>
              <a:ea typeface="Aptos" panose="020B0004020202020204" pitchFamily="34" charset="0"/>
              <a:cs typeface="Arial" panose="020B0604020202020204" pitchFamily="34" charset="0"/>
            </a:endParaRPr>
          </a:p>
          <a:p>
            <a:endParaRPr lang="it-IT"/>
          </a:p>
        </p:txBody>
      </p:sp>
      <p:sp>
        <p:nvSpPr>
          <p:cNvPr id="4" name="Slide Number Placeholder 3"/>
          <p:cNvSpPr>
            <a:spLocks noGrp="1"/>
          </p:cNvSpPr>
          <p:nvPr>
            <p:ph type="sldNum" sz="quarter" idx="5"/>
          </p:nvPr>
        </p:nvSpPr>
        <p:spPr/>
        <p:txBody>
          <a:bodyPr/>
          <a:lstStyle/>
          <a:p>
            <a:fld id="{4CF50783-AAED-1941-8BCC-9F6140F0A6B1}" type="slidenum">
              <a:rPr lang="fr-FR" smtClean="0"/>
              <a:pPr/>
              <a:t>8</a:t>
            </a:fld>
            <a:endParaRPr lang="fr-FR"/>
          </a:p>
        </p:txBody>
      </p:sp>
    </p:spTree>
    <p:extLst>
      <p:ext uri="{BB962C8B-B14F-4D97-AF65-F5344CB8AC3E}">
        <p14:creationId xmlns:p14="http://schemas.microsoft.com/office/powerpoint/2010/main" val="2406104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Here </a:t>
            </a:r>
            <a:r>
              <a:rPr lang="it-IT" err="1"/>
              <a:t>we</a:t>
            </a:r>
            <a:r>
              <a:rPr lang="it-IT"/>
              <a:t> can </a:t>
            </a:r>
            <a:r>
              <a:rPr lang="it-IT" err="1"/>
              <a:t>see</a:t>
            </a:r>
            <a:r>
              <a:rPr lang="it-IT"/>
              <a:t> </a:t>
            </a:r>
            <a:r>
              <a:rPr lang="it-IT" err="1"/>
              <a:t>how</a:t>
            </a:r>
            <a:r>
              <a:rPr lang="it-IT"/>
              <a:t> </a:t>
            </a:r>
            <a:r>
              <a:rPr lang="it-IT" err="1"/>
              <a:t>suspended</a:t>
            </a:r>
            <a:r>
              <a:rPr lang="it-IT"/>
              <a:t> </a:t>
            </a:r>
            <a:r>
              <a:rPr lang="it-IT" err="1"/>
              <a:t>sediments</a:t>
            </a:r>
            <a:r>
              <a:rPr lang="it-IT"/>
              <a:t> </a:t>
            </a:r>
            <a:r>
              <a:rPr lang="it-IT" err="1"/>
              <a:t>concentration</a:t>
            </a:r>
            <a:r>
              <a:rPr lang="it-IT"/>
              <a:t> </a:t>
            </a:r>
            <a:r>
              <a:rPr lang="it-IT" err="1"/>
              <a:t>varies</a:t>
            </a:r>
            <a:r>
              <a:rPr lang="it-IT"/>
              <a:t> in global </a:t>
            </a:r>
            <a:r>
              <a:rPr lang="it-IT" err="1"/>
              <a:t>hydrologic</a:t>
            </a:r>
            <a:r>
              <a:rPr lang="it-IT"/>
              <a:t> </a:t>
            </a:r>
            <a:r>
              <a:rPr lang="it-IT" err="1"/>
              <a:t>north</a:t>
            </a:r>
            <a:r>
              <a:rPr lang="it-IT"/>
              <a:t> and south. The size of </a:t>
            </a:r>
            <a:r>
              <a:rPr lang="it-IT" err="1"/>
              <a:t>each</a:t>
            </a:r>
            <a:r>
              <a:rPr lang="it-IT"/>
              <a:t> dot </a:t>
            </a:r>
            <a:r>
              <a:rPr lang="it-IT" err="1"/>
              <a:t>is</a:t>
            </a:r>
            <a:r>
              <a:rPr lang="it-IT"/>
              <a:t> </a:t>
            </a:r>
            <a:r>
              <a:rPr lang="it-IT" err="1"/>
              <a:t>proprtional</a:t>
            </a:r>
            <a:r>
              <a:rPr lang="it-IT"/>
              <a:t> to the </a:t>
            </a:r>
            <a:r>
              <a:rPr lang="it-IT" err="1"/>
              <a:t>average</a:t>
            </a:r>
            <a:r>
              <a:rPr lang="it-IT"/>
              <a:t> </a:t>
            </a:r>
            <a:r>
              <a:rPr lang="it-IT" err="1"/>
              <a:t>annual</a:t>
            </a:r>
            <a:r>
              <a:rPr lang="it-IT"/>
              <a:t> </a:t>
            </a:r>
            <a:r>
              <a:rPr lang="it-IT" err="1"/>
              <a:t>discharge</a:t>
            </a:r>
            <a:r>
              <a:rPr lang="it-IT"/>
              <a:t> of the </a:t>
            </a:r>
            <a:r>
              <a:rPr lang="it-IT" err="1"/>
              <a:t>river</a:t>
            </a:r>
            <a:r>
              <a:rPr lang="it-IT"/>
              <a:t>.  The </a:t>
            </a:r>
            <a:r>
              <a:rPr lang="it-IT" err="1"/>
              <a:t>wheels</a:t>
            </a:r>
            <a:r>
              <a:rPr lang="it-IT"/>
              <a:t> shows </a:t>
            </a:r>
            <a:r>
              <a:rPr lang="it-IT" err="1"/>
              <a:t>variation</a:t>
            </a:r>
            <a:r>
              <a:rPr lang="it-IT"/>
              <a:t> in </a:t>
            </a:r>
            <a:r>
              <a:rPr lang="it-IT" err="1"/>
              <a:t>suspended</a:t>
            </a:r>
            <a:r>
              <a:rPr lang="it-IT"/>
              <a:t> </a:t>
            </a:r>
            <a:r>
              <a:rPr lang="it-IT" err="1"/>
              <a:t>sediments</a:t>
            </a:r>
            <a:r>
              <a:rPr lang="it-IT"/>
              <a:t> </a:t>
            </a:r>
            <a:r>
              <a:rPr lang="it-IT" err="1"/>
              <a:t>concentration</a:t>
            </a:r>
            <a:r>
              <a:rPr lang="it-IT"/>
              <a:t> with </a:t>
            </a:r>
            <a:r>
              <a:rPr lang="it-IT" err="1"/>
              <a:t>river</a:t>
            </a:r>
            <a:r>
              <a:rPr lang="it-IT"/>
              <a:t> </a:t>
            </a:r>
            <a:r>
              <a:rPr lang="it-IT" err="1"/>
              <a:t>true</a:t>
            </a:r>
            <a:r>
              <a:rPr lang="it-IT"/>
              <a:t> color </a:t>
            </a:r>
            <a:r>
              <a:rPr lang="it-IT" err="1"/>
              <a:t>given</a:t>
            </a:r>
            <a:r>
              <a:rPr lang="it-IT"/>
              <a:t> by Landsat </a:t>
            </a:r>
            <a:r>
              <a:rPr lang="it-IT" err="1"/>
              <a:t>imagery</a:t>
            </a:r>
            <a:r>
              <a:rPr lang="it-IT"/>
              <a:t>, by </a:t>
            </a:r>
            <a:r>
              <a:rPr lang="it-IT" err="1"/>
              <a:t>using</a:t>
            </a:r>
            <a:r>
              <a:rPr lang="it-IT"/>
              <a:t> </a:t>
            </a:r>
            <a:r>
              <a:rPr lang="it-IT" err="1"/>
              <a:t>reflectance</a:t>
            </a:r>
            <a:r>
              <a:rPr lang="it-IT"/>
              <a:t> </a:t>
            </a:r>
            <a:r>
              <a:rPr lang="it-IT" err="1"/>
              <a:t>at</a:t>
            </a:r>
            <a:r>
              <a:rPr lang="it-IT"/>
              <a:t> the </a:t>
            </a:r>
            <a:r>
              <a:rPr lang="it-IT" err="1"/>
              <a:t>river</a:t>
            </a:r>
            <a:r>
              <a:rPr lang="it-IT"/>
              <a:t> outlet. </a:t>
            </a:r>
            <a:r>
              <a:rPr lang="it-IT" err="1"/>
              <a:t>Each</a:t>
            </a:r>
            <a:r>
              <a:rPr lang="it-IT"/>
              <a:t> </a:t>
            </a:r>
            <a:r>
              <a:rPr lang="it-IT" err="1"/>
              <a:t>section</a:t>
            </a:r>
            <a:r>
              <a:rPr lang="it-IT"/>
              <a:t> of the </a:t>
            </a:r>
            <a:r>
              <a:rPr lang="it-IT" err="1"/>
              <a:t>wheel</a:t>
            </a:r>
            <a:r>
              <a:rPr lang="it-IT"/>
              <a:t> </a:t>
            </a:r>
            <a:r>
              <a:rPr lang="it-IT" err="1"/>
              <a:t>is</a:t>
            </a:r>
            <a:r>
              <a:rPr lang="it-IT"/>
              <a:t> </a:t>
            </a:r>
            <a:r>
              <a:rPr lang="it-IT" err="1"/>
              <a:t>scaled</a:t>
            </a:r>
            <a:r>
              <a:rPr lang="it-IT"/>
              <a:t> by </a:t>
            </a:r>
            <a:r>
              <a:rPr lang="it-IT" err="1"/>
              <a:t>monthly</a:t>
            </a:r>
            <a:r>
              <a:rPr lang="it-IT"/>
              <a:t> </a:t>
            </a:r>
            <a:r>
              <a:rPr lang="it-IT" err="1"/>
              <a:t>average</a:t>
            </a:r>
            <a:r>
              <a:rPr lang="it-IT"/>
              <a:t> </a:t>
            </a:r>
            <a:r>
              <a:rPr lang="it-IT" err="1"/>
              <a:t>discharge</a:t>
            </a:r>
            <a:r>
              <a:rPr lang="it-IT"/>
              <a:t> of the </a:t>
            </a:r>
            <a:r>
              <a:rPr lang="it-IT" err="1"/>
              <a:t>river</a:t>
            </a:r>
            <a:r>
              <a:rPr lang="it-IT"/>
              <a:t> </a:t>
            </a:r>
            <a:r>
              <a:rPr lang="it-IT" err="1"/>
              <a:t>normalized</a:t>
            </a:r>
            <a:r>
              <a:rPr lang="it-IT"/>
              <a:t> by the </a:t>
            </a:r>
            <a:r>
              <a:rPr lang="it-IT" err="1"/>
              <a:t>peak</a:t>
            </a:r>
            <a:r>
              <a:rPr lang="it-IT"/>
              <a:t> </a:t>
            </a:r>
            <a:r>
              <a:rPr lang="it-IT" err="1"/>
              <a:t>monthly</a:t>
            </a:r>
            <a:r>
              <a:rPr lang="it-IT"/>
              <a:t> </a:t>
            </a:r>
            <a:r>
              <a:rPr lang="it-IT" err="1"/>
              <a:t>discharge</a:t>
            </a:r>
            <a:r>
              <a:rPr lang="it-IT"/>
              <a:t>.  </a:t>
            </a:r>
          </a:p>
          <a:p>
            <a:endParaRPr lang="it-IT"/>
          </a:p>
          <a:p>
            <a:r>
              <a:rPr lang="it-IT"/>
              <a:t>From the </a:t>
            </a:r>
            <a:r>
              <a:rPr lang="it-IT" err="1"/>
              <a:t>map</a:t>
            </a:r>
            <a:r>
              <a:rPr lang="it-IT"/>
              <a:t>, </a:t>
            </a:r>
            <a:r>
              <a:rPr lang="it-IT" err="1"/>
              <a:t>we</a:t>
            </a:r>
            <a:r>
              <a:rPr lang="it-IT"/>
              <a:t> can </a:t>
            </a:r>
            <a:r>
              <a:rPr lang="it-IT" err="1"/>
              <a:t>therefore</a:t>
            </a:r>
            <a:r>
              <a:rPr lang="it-IT"/>
              <a:t> </a:t>
            </a:r>
            <a:r>
              <a:rPr lang="it-IT" err="1"/>
              <a:t>notice</a:t>
            </a:r>
            <a:r>
              <a:rPr lang="it-IT"/>
              <a:t> </a:t>
            </a:r>
            <a:r>
              <a:rPr lang="it-IT" err="1"/>
              <a:t>how</a:t>
            </a:r>
            <a:r>
              <a:rPr lang="it-IT"/>
              <a:t> in the global </a:t>
            </a:r>
            <a:r>
              <a:rPr lang="it-IT" err="1"/>
              <a:t>hydrologic</a:t>
            </a:r>
            <a:r>
              <a:rPr lang="it-IT"/>
              <a:t> south </a:t>
            </a:r>
            <a:r>
              <a:rPr lang="it-IT" err="1"/>
              <a:t>suspended</a:t>
            </a:r>
            <a:r>
              <a:rPr lang="it-IT"/>
              <a:t> </a:t>
            </a:r>
            <a:r>
              <a:rPr lang="it-IT" err="1"/>
              <a:t>sediment</a:t>
            </a:r>
            <a:r>
              <a:rPr lang="it-IT"/>
              <a:t> </a:t>
            </a:r>
            <a:r>
              <a:rPr lang="it-IT" err="1"/>
              <a:t>discharge</a:t>
            </a:r>
            <a:r>
              <a:rPr lang="it-IT"/>
              <a:t> </a:t>
            </a:r>
            <a:r>
              <a:rPr lang="it-IT" err="1"/>
              <a:t>is</a:t>
            </a:r>
            <a:r>
              <a:rPr lang="it-IT"/>
              <a:t> </a:t>
            </a:r>
            <a:r>
              <a:rPr lang="it-IT" err="1"/>
              <a:t>higher</a:t>
            </a:r>
            <a:r>
              <a:rPr lang="it-IT"/>
              <a:t> </a:t>
            </a:r>
            <a:r>
              <a:rPr lang="it-IT" err="1"/>
              <a:t>than</a:t>
            </a:r>
            <a:r>
              <a:rPr lang="it-IT"/>
              <a:t> in the </a:t>
            </a:r>
            <a:r>
              <a:rPr lang="it-IT" err="1"/>
              <a:t>north</a:t>
            </a:r>
            <a:r>
              <a:rPr lang="it-IT"/>
              <a:t>, </a:t>
            </a:r>
            <a:r>
              <a:rPr lang="it-IT" err="1"/>
              <a:t>because</a:t>
            </a:r>
            <a:r>
              <a:rPr lang="it-IT"/>
              <a:t> of the </a:t>
            </a:r>
            <a:r>
              <a:rPr lang="it-IT" err="1"/>
              <a:t>brownish</a:t>
            </a:r>
            <a:r>
              <a:rPr lang="it-IT"/>
              <a:t> colors in the </a:t>
            </a:r>
            <a:r>
              <a:rPr lang="it-IT" err="1"/>
              <a:t>wheels</a:t>
            </a:r>
            <a:r>
              <a:rPr lang="it-IT"/>
              <a:t> </a:t>
            </a:r>
            <a:r>
              <a:rPr lang="it-IT" err="1"/>
              <a:t>combined</a:t>
            </a:r>
            <a:r>
              <a:rPr lang="it-IT"/>
              <a:t> with a </a:t>
            </a:r>
            <a:r>
              <a:rPr lang="it-IT" err="1"/>
              <a:t>higher</a:t>
            </a:r>
            <a:r>
              <a:rPr lang="it-IT"/>
              <a:t> </a:t>
            </a:r>
            <a:r>
              <a:rPr lang="it-IT" err="1"/>
              <a:t>discharge</a:t>
            </a:r>
            <a:r>
              <a:rPr lang="it-IT"/>
              <a:t>.</a:t>
            </a:r>
          </a:p>
        </p:txBody>
      </p:sp>
      <p:sp>
        <p:nvSpPr>
          <p:cNvPr id="4" name="Slide Number Placeholder 3"/>
          <p:cNvSpPr>
            <a:spLocks noGrp="1"/>
          </p:cNvSpPr>
          <p:nvPr>
            <p:ph type="sldNum" sz="quarter" idx="5"/>
          </p:nvPr>
        </p:nvSpPr>
        <p:spPr/>
        <p:txBody>
          <a:bodyPr/>
          <a:lstStyle/>
          <a:p>
            <a:fld id="{4CF50783-AAED-1941-8BCC-9F6140F0A6B1}" type="slidenum">
              <a:rPr lang="fr-FR" smtClean="0"/>
              <a:pPr/>
              <a:t>9</a:t>
            </a:fld>
            <a:endParaRPr lang="fr-FR"/>
          </a:p>
        </p:txBody>
      </p:sp>
    </p:spTree>
    <p:extLst>
      <p:ext uri="{BB962C8B-B14F-4D97-AF65-F5344CB8AC3E}">
        <p14:creationId xmlns:p14="http://schemas.microsoft.com/office/powerpoint/2010/main" val="3130343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err="1"/>
              <a:t>This</a:t>
            </a:r>
            <a:r>
              <a:rPr lang="it-IT"/>
              <a:t> </a:t>
            </a:r>
            <a:r>
              <a:rPr lang="it-IT" err="1"/>
              <a:t>map</a:t>
            </a:r>
            <a:r>
              <a:rPr lang="it-IT"/>
              <a:t> </a:t>
            </a:r>
            <a:r>
              <a:rPr lang="it-IT" err="1"/>
              <a:t>is</a:t>
            </a:r>
            <a:r>
              <a:rPr lang="it-IT"/>
              <a:t> </a:t>
            </a:r>
            <a:r>
              <a:rPr lang="it-IT" err="1"/>
              <a:t>different</a:t>
            </a:r>
            <a:r>
              <a:rPr lang="it-IT"/>
              <a:t> from the one </a:t>
            </a:r>
            <a:r>
              <a:rPr lang="it-IT" err="1"/>
              <a:t>showed</a:t>
            </a:r>
            <a:r>
              <a:rPr lang="it-IT"/>
              <a:t> </a:t>
            </a:r>
            <a:r>
              <a:rPr lang="it-IT" err="1"/>
              <a:t>earlier</a:t>
            </a:r>
            <a:r>
              <a:rPr lang="it-IT"/>
              <a:t> </a:t>
            </a:r>
            <a:r>
              <a:rPr lang="it-IT" err="1"/>
              <a:t>because</a:t>
            </a:r>
            <a:r>
              <a:rPr lang="it-IT"/>
              <a:t> </a:t>
            </a:r>
            <a:r>
              <a:rPr lang="it-IT" err="1"/>
              <a:t>it</a:t>
            </a:r>
            <a:r>
              <a:rPr lang="it-IT"/>
              <a:t> shows the trend of </a:t>
            </a:r>
            <a:r>
              <a:rPr lang="it-IT" err="1"/>
              <a:t>suspended</a:t>
            </a:r>
            <a:r>
              <a:rPr lang="it-IT"/>
              <a:t> </a:t>
            </a:r>
            <a:r>
              <a:rPr lang="it-IT" err="1"/>
              <a:t>sediment</a:t>
            </a:r>
            <a:r>
              <a:rPr lang="it-IT"/>
              <a:t> </a:t>
            </a:r>
            <a:r>
              <a:rPr lang="it-IT" err="1"/>
              <a:t>flux</a:t>
            </a:r>
            <a:r>
              <a:rPr lang="it-IT"/>
              <a:t> in the global </a:t>
            </a:r>
            <a:r>
              <a:rPr lang="it-IT" err="1"/>
              <a:t>hydrologic</a:t>
            </a:r>
            <a:r>
              <a:rPr lang="it-IT"/>
              <a:t> south and </a:t>
            </a:r>
            <a:r>
              <a:rPr lang="it-IT" err="1"/>
              <a:t>north</a:t>
            </a:r>
            <a:r>
              <a:rPr lang="it-IT"/>
              <a:t>. </a:t>
            </a:r>
            <a:r>
              <a:rPr lang="it-IT" err="1"/>
              <a:t>Upward</a:t>
            </a:r>
            <a:r>
              <a:rPr lang="it-IT"/>
              <a:t> </a:t>
            </a:r>
            <a:r>
              <a:rPr lang="it-IT" err="1"/>
              <a:t>triangles</a:t>
            </a:r>
            <a:r>
              <a:rPr lang="it-IT"/>
              <a:t> </a:t>
            </a:r>
            <a:r>
              <a:rPr lang="it-IT" err="1"/>
              <a:t>means</a:t>
            </a:r>
            <a:r>
              <a:rPr lang="it-IT"/>
              <a:t> </a:t>
            </a:r>
            <a:r>
              <a:rPr lang="it-IT" err="1"/>
              <a:t>increasing</a:t>
            </a:r>
            <a:r>
              <a:rPr lang="it-IT"/>
              <a:t> </a:t>
            </a:r>
            <a:r>
              <a:rPr lang="it-IT" err="1"/>
              <a:t>flux</a:t>
            </a:r>
            <a:r>
              <a:rPr lang="it-IT"/>
              <a:t> </a:t>
            </a:r>
            <a:r>
              <a:rPr lang="it-IT" err="1"/>
              <a:t>while</a:t>
            </a:r>
            <a:r>
              <a:rPr lang="it-IT"/>
              <a:t> </a:t>
            </a:r>
            <a:r>
              <a:rPr lang="it-IT" err="1"/>
              <a:t>downward</a:t>
            </a:r>
            <a:r>
              <a:rPr lang="it-IT"/>
              <a:t> </a:t>
            </a:r>
            <a:r>
              <a:rPr lang="it-IT" err="1"/>
              <a:t>triangles</a:t>
            </a:r>
            <a:r>
              <a:rPr lang="it-IT"/>
              <a:t> </a:t>
            </a:r>
            <a:r>
              <a:rPr lang="it-IT" err="1"/>
              <a:t>means</a:t>
            </a:r>
            <a:r>
              <a:rPr lang="it-IT"/>
              <a:t> </a:t>
            </a:r>
            <a:r>
              <a:rPr lang="it-IT" err="1"/>
              <a:t>decreasing</a:t>
            </a:r>
            <a:r>
              <a:rPr lang="it-IT"/>
              <a:t> </a:t>
            </a:r>
            <a:r>
              <a:rPr lang="it-IT" err="1"/>
              <a:t>flux</a:t>
            </a:r>
            <a:r>
              <a:rPr lang="it-IT"/>
              <a:t>. </a:t>
            </a:r>
            <a:r>
              <a:rPr lang="it-IT" err="1"/>
              <a:t>Circles</a:t>
            </a:r>
            <a:r>
              <a:rPr lang="it-IT"/>
              <a:t> </a:t>
            </a:r>
            <a:r>
              <a:rPr lang="it-IT" err="1"/>
              <a:t>indicates</a:t>
            </a:r>
            <a:r>
              <a:rPr lang="it-IT"/>
              <a:t> </a:t>
            </a:r>
            <a:r>
              <a:rPr lang="it-IT" err="1"/>
              <a:t>rivers</a:t>
            </a:r>
            <a:r>
              <a:rPr lang="it-IT"/>
              <a:t> with no </a:t>
            </a:r>
            <a:r>
              <a:rPr lang="it-IT" err="1"/>
              <a:t>drastic</a:t>
            </a:r>
            <a:r>
              <a:rPr lang="it-IT"/>
              <a:t> </a:t>
            </a:r>
            <a:r>
              <a:rPr lang="it-IT" err="1"/>
              <a:t>changes</a:t>
            </a:r>
            <a:r>
              <a:rPr lang="it-IT"/>
              <a:t>. </a:t>
            </a:r>
          </a:p>
          <a:p>
            <a:r>
              <a:rPr lang="it-IT"/>
              <a:t>The </a:t>
            </a:r>
            <a:r>
              <a:rPr lang="it-IT" err="1"/>
              <a:t>graph</a:t>
            </a:r>
            <a:r>
              <a:rPr lang="it-IT"/>
              <a:t> on the </a:t>
            </a:r>
            <a:r>
              <a:rPr lang="it-IT" err="1"/>
              <a:t>right</a:t>
            </a:r>
            <a:r>
              <a:rPr lang="it-IT"/>
              <a:t> shows a </a:t>
            </a:r>
            <a:r>
              <a:rPr lang="it-IT" err="1"/>
              <a:t>statistic</a:t>
            </a:r>
            <a:r>
              <a:rPr lang="it-IT"/>
              <a:t> trend in </a:t>
            </a:r>
            <a:r>
              <a:rPr lang="it-IT" err="1"/>
              <a:t>sediment</a:t>
            </a:r>
            <a:r>
              <a:rPr lang="it-IT"/>
              <a:t> </a:t>
            </a:r>
            <a:r>
              <a:rPr lang="it-IT" err="1"/>
              <a:t>flux</a:t>
            </a:r>
            <a:r>
              <a:rPr lang="it-IT"/>
              <a:t>, with an overall </a:t>
            </a:r>
            <a:r>
              <a:rPr lang="it-IT" err="1"/>
              <a:t>decrease</a:t>
            </a:r>
            <a:r>
              <a:rPr lang="it-IT"/>
              <a:t> </a:t>
            </a:r>
            <a:r>
              <a:rPr lang="it-IT" err="1"/>
              <a:t>at</a:t>
            </a:r>
            <a:r>
              <a:rPr lang="it-IT"/>
              <a:t> the </a:t>
            </a:r>
            <a:r>
              <a:rPr lang="it-IT" err="1"/>
              <a:t>north</a:t>
            </a:r>
            <a:r>
              <a:rPr lang="it-IT"/>
              <a:t> of 20°N and an overall </a:t>
            </a:r>
            <a:r>
              <a:rPr lang="it-IT" err="1"/>
              <a:t>increase</a:t>
            </a:r>
            <a:r>
              <a:rPr lang="it-IT"/>
              <a:t> </a:t>
            </a:r>
            <a:r>
              <a:rPr lang="it-IT" err="1"/>
              <a:t>at</a:t>
            </a:r>
            <a:r>
              <a:rPr lang="it-IT"/>
              <a:t> the south of the </a:t>
            </a:r>
            <a:r>
              <a:rPr lang="it-IT" err="1"/>
              <a:t>same</a:t>
            </a:r>
            <a:r>
              <a:rPr lang="it-IT"/>
              <a:t> </a:t>
            </a:r>
            <a:r>
              <a:rPr lang="it-IT" err="1"/>
              <a:t>latitude</a:t>
            </a:r>
            <a:r>
              <a:rPr lang="it-IT"/>
              <a:t>. </a:t>
            </a:r>
          </a:p>
        </p:txBody>
      </p:sp>
      <p:sp>
        <p:nvSpPr>
          <p:cNvPr id="4" name="Slide Number Placeholder 3"/>
          <p:cNvSpPr>
            <a:spLocks noGrp="1"/>
          </p:cNvSpPr>
          <p:nvPr>
            <p:ph type="sldNum" sz="quarter" idx="5"/>
          </p:nvPr>
        </p:nvSpPr>
        <p:spPr/>
        <p:txBody>
          <a:bodyPr/>
          <a:lstStyle/>
          <a:p>
            <a:fld id="{4CF50783-AAED-1941-8BCC-9F6140F0A6B1}" type="slidenum">
              <a:rPr lang="fr-FR" smtClean="0"/>
              <a:pPr/>
              <a:t>10</a:t>
            </a:fld>
            <a:endParaRPr lang="fr-FR"/>
          </a:p>
        </p:txBody>
      </p:sp>
    </p:spTree>
    <p:extLst>
      <p:ext uri="{BB962C8B-B14F-4D97-AF65-F5344CB8AC3E}">
        <p14:creationId xmlns:p14="http://schemas.microsoft.com/office/powerpoint/2010/main" val="4567288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rial" panose="020B0604020202020204" pitchFamily="34" charset="0"/>
                <a:ea typeface="Aptos" panose="020B0004020202020204" pitchFamily="34" charset="0"/>
                <a:cs typeface="Arial" panose="020B0604020202020204" pitchFamily="34" charset="0"/>
              </a:rPr>
              <a:t>First, in the global north (north of 20°N latitude), a sharp decline in sediment flux from rivers can be observed. Here’s a staggering fact: 58% of the rivers studied have at least one dam, and of those, 78% are transporting significantly less sediment than before the dams were built. On a continental scale, this has led to an overall reduction of about 49% in sediment flux. </a:t>
            </a:r>
            <a:endParaRPr lang="it-IT"/>
          </a:p>
        </p:txBody>
      </p:sp>
      <p:sp>
        <p:nvSpPr>
          <p:cNvPr id="4" name="Slide Number Placeholder 3"/>
          <p:cNvSpPr>
            <a:spLocks noGrp="1"/>
          </p:cNvSpPr>
          <p:nvPr>
            <p:ph type="sldNum" sz="quarter" idx="5"/>
          </p:nvPr>
        </p:nvSpPr>
        <p:spPr/>
        <p:txBody>
          <a:bodyPr/>
          <a:lstStyle/>
          <a:p>
            <a:fld id="{4CF50783-AAED-1941-8BCC-9F6140F0A6B1}" type="slidenum">
              <a:rPr lang="fr-FR" smtClean="0"/>
              <a:pPr/>
              <a:t>11</a:t>
            </a:fld>
            <a:endParaRPr lang="fr-FR"/>
          </a:p>
        </p:txBody>
      </p:sp>
    </p:spTree>
    <p:extLst>
      <p:ext uri="{BB962C8B-B14F-4D97-AF65-F5344CB8AC3E}">
        <p14:creationId xmlns:p14="http://schemas.microsoft.com/office/powerpoint/2010/main" val="1693664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US" sz="1800" kern="100">
                <a:effectLst/>
                <a:latin typeface="Arial" panose="020B0604020202020204" pitchFamily="34" charset="0"/>
                <a:ea typeface="Aptos" panose="020B0004020202020204" pitchFamily="34" charset="0"/>
                <a:cs typeface="Arial" panose="020B0604020202020204" pitchFamily="34" charset="0"/>
              </a:rPr>
              <a:t>But it’s a different story in the global south (south of 20°N latitude); here a rapid increase in sediment flux can be observed. In fact, about one-third of the southern rivers in the study are now transporting significantly more sediment than they did in 1984. On average, the sediment concentration in these rivers has gone up by 41%. What’s interesting is that this increase isn’t uniform; it varies a lot in terms of timing and scale depending on the river and region.</a:t>
            </a:r>
            <a:endParaRPr lang="en-US" sz="1800"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en-US" sz="1800" kern="100">
                <a:effectLst/>
                <a:latin typeface="Arial" panose="020B0604020202020204" pitchFamily="34" charset="0"/>
                <a:ea typeface="Aptos" panose="020B0004020202020204" pitchFamily="34" charset="0"/>
                <a:cs typeface="Arial" panose="020B0604020202020204" pitchFamily="34" charset="0"/>
              </a:rPr>
              <a:t>The takeaway from the study is that there’s a really striking north-south divide in how sediment is delivered to the world’s oceans. Until the 1990s, Asia was responsible for nearly 50% of the global suspended sediment that reached the oceans. Today, that’s dropped to just 27%,. Meanwhile, the south’s sediment flux is on the rise, which is shifting the overall balance of sediment delivery to the oceans.</a:t>
            </a:r>
            <a:endParaRPr lang="en-US" sz="1800" kern="100">
              <a:effectLst/>
              <a:latin typeface="Aptos" panose="020B0004020202020204" pitchFamily="34" charset="0"/>
              <a:ea typeface="Aptos" panose="020B0004020202020204" pitchFamily="34" charset="0"/>
              <a:cs typeface="Arial" panose="020B0604020202020204" pitchFamily="34" charset="0"/>
            </a:endParaRPr>
          </a:p>
          <a:p>
            <a:endParaRPr lang="it-IT"/>
          </a:p>
        </p:txBody>
      </p:sp>
      <p:sp>
        <p:nvSpPr>
          <p:cNvPr id="4" name="Slide Number Placeholder 3"/>
          <p:cNvSpPr>
            <a:spLocks noGrp="1"/>
          </p:cNvSpPr>
          <p:nvPr>
            <p:ph type="sldNum" sz="quarter" idx="5"/>
          </p:nvPr>
        </p:nvSpPr>
        <p:spPr/>
        <p:txBody>
          <a:bodyPr/>
          <a:lstStyle/>
          <a:p>
            <a:fld id="{4CF50783-AAED-1941-8BCC-9F6140F0A6B1}" type="slidenum">
              <a:rPr lang="fr-FR" smtClean="0"/>
              <a:pPr/>
              <a:t>12</a:t>
            </a:fld>
            <a:endParaRPr lang="fr-FR"/>
          </a:p>
        </p:txBody>
      </p:sp>
    </p:spTree>
    <p:extLst>
      <p:ext uri="{BB962C8B-B14F-4D97-AF65-F5344CB8AC3E}">
        <p14:creationId xmlns:p14="http://schemas.microsoft.com/office/powerpoint/2010/main" val="4105131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fr-FR" sz="1600">
                <a:latin typeface="Times New Roman"/>
                <a:cs typeface="Times New Roman"/>
              </a:rPr>
              <a:t>Human Influence on </a:t>
            </a:r>
            <a:r>
              <a:rPr lang="fr-FR" sz="1600" err="1">
                <a:latin typeface="Times New Roman"/>
                <a:cs typeface="Times New Roman"/>
              </a:rPr>
              <a:t>Sediment</a:t>
            </a:r>
            <a:r>
              <a:rPr lang="fr-FR" sz="1600">
                <a:latin typeface="Times New Roman"/>
                <a:cs typeface="Times New Roman"/>
              </a:rPr>
              <a:t> Flux in South : </a:t>
            </a:r>
            <a:r>
              <a:rPr lang="fr-FR" sz="1600" b="1">
                <a:latin typeface="Times New Roman"/>
                <a:cs typeface="Times New Roman"/>
              </a:rPr>
              <a:t>land-use change</a:t>
            </a:r>
          </a:p>
          <a:p>
            <a:pPr marL="628650" lvl="1" indent="-285750">
              <a:buFont typeface="Courier New"/>
              <a:buChar char="o"/>
            </a:pPr>
            <a:r>
              <a:rPr lang="fr-FR" sz="1600">
                <a:latin typeface="Times New Roman"/>
                <a:ea typeface="+mn-lt"/>
                <a:cs typeface="+mn-lt"/>
              </a:rPr>
              <a:t>58 of 70 total </a:t>
            </a:r>
            <a:r>
              <a:rPr lang="fr-FR" sz="1600" err="1">
                <a:latin typeface="Times New Roman"/>
                <a:ea typeface="+mn-lt"/>
                <a:cs typeface="+mn-lt"/>
              </a:rPr>
              <a:t>rivers</a:t>
            </a:r>
            <a:r>
              <a:rPr lang="fr-FR" sz="1600">
                <a:latin typeface="Times New Roman"/>
                <a:ea typeface="+mn-lt"/>
                <a:cs typeface="+mn-lt"/>
              </a:rPr>
              <a:t> </a:t>
            </a:r>
            <a:r>
              <a:rPr lang="fr-FR" sz="1600" err="1">
                <a:latin typeface="Times New Roman"/>
                <a:ea typeface="+mn-lt"/>
                <a:cs typeface="+mn-lt"/>
              </a:rPr>
              <a:t>with</a:t>
            </a:r>
            <a:r>
              <a:rPr lang="fr-FR" sz="1600">
                <a:latin typeface="Times New Roman"/>
                <a:ea typeface="+mn-lt"/>
                <a:cs typeface="+mn-lt"/>
              </a:rPr>
              <a:t> </a:t>
            </a:r>
            <a:r>
              <a:rPr lang="fr-FR" sz="1600" err="1">
                <a:latin typeface="Times New Roman"/>
                <a:ea typeface="+mn-lt"/>
                <a:cs typeface="+mn-lt"/>
              </a:rPr>
              <a:t>significant</a:t>
            </a:r>
            <a:r>
              <a:rPr lang="fr-FR" sz="1600">
                <a:latin typeface="Times New Roman"/>
                <a:ea typeface="+mn-lt"/>
                <a:cs typeface="+mn-lt"/>
              </a:rPr>
              <a:t> </a:t>
            </a:r>
            <a:r>
              <a:rPr lang="fr-FR" sz="1600" err="1">
                <a:latin typeface="Times New Roman"/>
                <a:ea typeface="+mn-lt"/>
                <a:cs typeface="+mn-lt"/>
              </a:rPr>
              <a:t>increasing</a:t>
            </a:r>
            <a:r>
              <a:rPr lang="fr-FR" sz="1600">
                <a:latin typeface="Times New Roman"/>
                <a:ea typeface="+mn-lt"/>
                <a:cs typeface="+mn-lt"/>
              </a:rPr>
              <a:t> trends, </a:t>
            </a:r>
            <a:r>
              <a:rPr lang="fr-FR" sz="1600" err="1">
                <a:latin typeface="Times New Roman"/>
                <a:ea typeface="+mn-lt"/>
                <a:cs typeface="+mn-lt"/>
              </a:rPr>
              <a:t>with</a:t>
            </a:r>
            <a:r>
              <a:rPr lang="fr-FR" sz="1600">
                <a:latin typeface="Times New Roman"/>
                <a:ea typeface="+mn-lt"/>
                <a:cs typeface="+mn-lt"/>
              </a:rPr>
              <a:t> </a:t>
            </a:r>
            <a:r>
              <a:rPr lang="fr-FR" sz="1600" err="1">
                <a:latin typeface="Times New Roman"/>
                <a:ea typeface="+mn-lt"/>
                <a:cs typeface="+mn-lt"/>
              </a:rPr>
              <a:t>most</a:t>
            </a:r>
            <a:r>
              <a:rPr lang="fr-FR" sz="1600">
                <a:latin typeface="Times New Roman"/>
                <a:ea typeface="+mn-lt"/>
                <a:cs typeface="+mn-lt"/>
              </a:rPr>
              <a:t> </a:t>
            </a:r>
            <a:r>
              <a:rPr lang="fr-FR" sz="1600" err="1">
                <a:latin typeface="Times New Roman"/>
                <a:ea typeface="+mn-lt"/>
                <a:cs typeface="+mn-lt"/>
              </a:rPr>
              <a:t>activities</a:t>
            </a:r>
            <a:r>
              <a:rPr lang="fr-FR" sz="1600">
                <a:latin typeface="Times New Roman"/>
                <a:ea typeface="+mn-lt"/>
                <a:cs typeface="+mn-lt"/>
              </a:rPr>
              <a:t> </a:t>
            </a:r>
            <a:r>
              <a:rPr lang="fr-FR" sz="1600" err="1">
                <a:latin typeface="Times New Roman"/>
                <a:ea typeface="+mn-lt"/>
                <a:cs typeface="+mn-lt"/>
              </a:rPr>
              <a:t>associated</a:t>
            </a:r>
            <a:r>
              <a:rPr lang="fr-FR" sz="1600">
                <a:latin typeface="Times New Roman"/>
                <a:ea typeface="+mn-lt"/>
                <a:cs typeface="+mn-lt"/>
              </a:rPr>
              <a:t> </a:t>
            </a:r>
            <a:r>
              <a:rPr lang="fr-FR" sz="1600" err="1">
                <a:latin typeface="Times New Roman"/>
                <a:ea typeface="+mn-lt"/>
                <a:cs typeface="+mn-lt"/>
              </a:rPr>
              <a:t>with</a:t>
            </a:r>
            <a:r>
              <a:rPr lang="fr-FR" sz="1600">
                <a:latin typeface="Times New Roman"/>
                <a:ea typeface="+mn-lt"/>
                <a:cs typeface="+mn-lt"/>
              </a:rPr>
              <a:t> </a:t>
            </a:r>
            <a:r>
              <a:rPr lang="fr-FR" sz="1600" err="1">
                <a:latin typeface="Times New Roman"/>
                <a:ea typeface="+mn-lt"/>
                <a:cs typeface="+mn-lt"/>
              </a:rPr>
              <a:t>deforestation</a:t>
            </a:r>
            <a:endParaRPr lang="fr-FR" sz="1600">
              <a:latin typeface="Times New Roman"/>
              <a:ea typeface="+mn-lt"/>
              <a:cs typeface="+mn-lt"/>
            </a:endParaRPr>
          </a:p>
          <a:p>
            <a:pPr marL="628650" lvl="1" indent="-285750">
              <a:buFont typeface="Courier New"/>
              <a:buChar char="o"/>
            </a:pPr>
            <a:r>
              <a:rPr lang="fr-FR" sz="1600">
                <a:latin typeface="Times New Roman"/>
                <a:ea typeface="+mn-lt"/>
                <a:cs typeface="+mn-lt"/>
              </a:rPr>
              <a:t>alluvial </a:t>
            </a:r>
            <a:r>
              <a:rPr lang="fr-FR" sz="1600" err="1">
                <a:latin typeface="Times New Roman"/>
                <a:ea typeface="+mn-lt"/>
                <a:cs typeface="+mn-lt"/>
              </a:rPr>
              <a:t>mining</a:t>
            </a:r>
            <a:r>
              <a:rPr lang="fr-FR" sz="1600">
                <a:latin typeface="Times New Roman"/>
                <a:ea typeface="+mn-lt"/>
                <a:cs typeface="+mn-lt"/>
              </a:rPr>
              <a:t>, </a:t>
            </a:r>
            <a:r>
              <a:rPr lang="fr-FR" sz="1600" err="1">
                <a:latin typeface="Times New Roman"/>
                <a:ea typeface="+mn-lt"/>
                <a:cs typeface="+mn-lt"/>
              </a:rPr>
              <a:t>sand</a:t>
            </a:r>
            <a:r>
              <a:rPr lang="fr-FR" sz="1600">
                <a:latin typeface="Times New Roman"/>
                <a:ea typeface="+mn-lt"/>
                <a:cs typeface="+mn-lt"/>
              </a:rPr>
              <a:t> </a:t>
            </a:r>
            <a:r>
              <a:rPr lang="fr-FR" sz="1600" err="1">
                <a:latin typeface="Times New Roman"/>
                <a:ea typeface="+mn-lt"/>
                <a:cs typeface="+mn-lt"/>
              </a:rPr>
              <a:t>mining</a:t>
            </a:r>
            <a:r>
              <a:rPr lang="fr-FR" sz="1600">
                <a:latin typeface="Times New Roman"/>
                <a:ea typeface="+mn-lt"/>
                <a:cs typeface="+mn-lt"/>
              </a:rPr>
              <a:t>, and palm </a:t>
            </a:r>
            <a:r>
              <a:rPr lang="fr-FR" sz="1600" err="1">
                <a:latin typeface="Times New Roman"/>
                <a:ea typeface="+mn-lt"/>
                <a:cs typeface="+mn-lt"/>
              </a:rPr>
              <a:t>oil</a:t>
            </a:r>
            <a:r>
              <a:rPr lang="fr-FR" sz="1600">
                <a:latin typeface="Times New Roman"/>
                <a:ea typeface="+mn-lt"/>
                <a:cs typeface="+mn-lt"/>
              </a:rPr>
              <a:t> plantations </a:t>
            </a:r>
            <a:r>
              <a:rPr lang="fr-FR" sz="1600" err="1">
                <a:latin typeface="Times New Roman"/>
                <a:ea typeface="+mn-lt"/>
                <a:cs typeface="+mn-lt"/>
              </a:rPr>
              <a:t>appear</a:t>
            </a:r>
            <a:r>
              <a:rPr lang="fr-FR" sz="1600">
                <a:latin typeface="Times New Roman"/>
                <a:ea typeface="+mn-lt"/>
                <a:cs typeface="+mn-lt"/>
              </a:rPr>
              <a:t> to </a:t>
            </a:r>
            <a:r>
              <a:rPr lang="fr-FR" sz="1600" err="1">
                <a:latin typeface="Times New Roman"/>
                <a:ea typeface="+mn-lt"/>
                <a:cs typeface="+mn-lt"/>
              </a:rPr>
              <a:t>be</a:t>
            </a:r>
            <a:r>
              <a:rPr lang="fr-FR" sz="1600">
                <a:latin typeface="Times New Roman"/>
                <a:ea typeface="+mn-lt"/>
                <a:cs typeface="+mn-lt"/>
              </a:rPr>
              <a:t> </a:t>
            </a:r>
            <a:r>
              <a:rPr lang="fr-FR" sz="1600" err="1">
                <a:latin typeface="Times New Roman"/>
                <a:ea typeface="+mn-lt"/>
                <a:cs typeface="+mn-lt"/>
              </a:rPr>
              <a:t>primary</a:t>
            </a:r>
            <a:r>
              <a:rPr lang="fr-FR" sz="1600">
                <a:latin typeface="Times New Roman"/>
                <a:ea typeface="+mn-lt"/>
                <a:cs typeface="+mn-lt"/>
              </a:rPr>
              <a:t> drivers of </a:t>
            </a:r>
            <a:r>
              <a:rPr lang="fr-FR" sz="1600" err="1">
                <a:latin typeface="Times New Roman"/>
                <a:ea typeface="+mn-lt"/>
                <a:cs typeface="+mn-lt"/>
              </a:rPr>
              <a:t>increased</a:t>
            </a:r>
            <a:r>
              <a:rPr lang="fr-FR" sz="1600">
                <a:latin typeface="Times New Roman"/>
                <a:ea typeface="+mn-lt"/>
                <a:cs typeface="+mn-lt"/>
              </a:rPr>
              <a:t> </a:t>
            </a:r>
            <a:r>
              <a:rPr lang="fr-FR" sz="1600" err="1">
                <a:latin typeface="Times New Roman"/>
                <a:ea typeface="+mn-lt"/>
                <a:cs typeface="+mn-lt"/>
              </a:rPr>
              <a:t>erosion</a:t>
            </a:r>
            <a:r>
              <a:rPr lang="fr-FR" sz="1600">
                <a:latin typeface="Times New Roman"/>
                <a:ea typeface="+mn-lt"/>
                <a:cs typeface="+mn-lt"/>
              </a:rPr>
              <a:t> of </a:t>
            </a:r>
            <a:r>
              <a:rPr lang="fr-FR" sz="1600" err="1">
                <a:latin typeface="Times New Roman"/>
                <a:ea typeface="+mn-lt"/>
                <a:cs typeface="+mn-lt"/>
              </a:rPr>
              <a:t>watersheds</a:t>
            </a:r>
            <a:r>
              <a:rPr lang="fr-FR" sz="1600">
                <a:latin typeface="Times New Roman"/>
                <a:ea typeface="+mn-lt"/>
                <a:cs typeface="+mn-lt"/>
              </a:rPr>
              <a:t> </a:t>
            </a:r>
            <a:r>
              <a:rPr lang="fr-FR" sz="1600" err="1">
                <a:latin typeface="Times New Roman"/>
                <a:ea typeface="+mn-lt"/>
                <a:cs typeface="+mn-lt"/>
              </a:rPr>
              <a:t>with</a:t>
            </a:r>
            <a:r>
              <a:rPr lang="fr-FR" sz="1600">
                <a:latin typeface="Times New Roman"/>
                <a:ea typeface="+mn-lt"/>
                <a:cs typeface="+mn-lt"/>
              </a:rPr>
              <a:t> </a:t>
            </a:r>
            <a:r>
              <a:rPr lang="fr-FR" sz="1600" err="1">
                <a:latin typeface="Times New Roman"/>
                <a:ea typeface="+mn-lt"/>
                <a:cs typeface="+mn-lt"/>
              </a:rPr>
              <a:t>increasing</a:t>
            </a:r>
            <a:r>
              <a:rPr lang="fr-FR" sz="1600">
                <a:latin typeface="Times New Roman"/>
                <a:ea typeface="+mn-lt"/>
                <a:cs typeface="+mn-lt"/>
              </a:rPr>
              <a:t> </a:t>
            </a:r>
            <a:r>
              <a:rPr lang="fr-FR" sz="1600" err="1">
                <a:latin typeface="Times New Roman"/>
                <a:ea typeface="+mn-lt"/>
                <a:cs typeface="+mn-lt"/>
              </a:rPr>
              <a:t>suspended</a:t>
            </a:r>
            <a:r>
              <a:rPr lang="fr-FR" sz="1600">
                <a:latin typeface="Times New Roman"/>
                <a:ea typeface="+mn-lt"/>
                <a:cs typeface="+mn-lt"/>
              </a:rPr>
              <a:t> </a:t>
            </a:r>
            <a:r>
              <a:rPr lang="fr-FR" sz="1600" err="1">
                <a:latin typeface="Times New Roman"/>
                <a:ea typeface="+mn-lt"/>
                <a:cs typeface="+mn-lt"/>
              </a:rPr>
              <a:t>sediment</a:t>
            </a:r>
            <a:r>
              <a:rPr lang="fr-FR" sz="1600">
                <a:latin typeface="Times New Roman"/>
                <a:ea typeface="+mn-lt"/>
                <a:cs typeface="+mn-lt"/>
              </a:rPr>
              <a:t> flux.</a:t>
            </a:r>
          </a:p>
          <a:p>
            <a:pPr marL="628650" lvl="1" indent="-285750">
              <a:buFont typeface="Courier New"/>
              <a:buChar char="o"/>
            </a:pPr>
            <a:r>
              <a:rPr lang="fr-FR" sz="1600">
                <a:latin typeface="Times New Roman"/>
                <a:cs typeface="Arial"/>
              </a:rPr>
              <a:t>There are </a:t>
            </a:r>
            <a:r>
              <a:rPr lang="fr-FR" sz="1600" err="1">
                <a:latin typeface="Times New Roman"/>
                <a:cs typeface="Arial"/>
              </a:rPr>
              <a:t>dams</a:t>
            </a:r>
            <a:r>
              <a:rPr lang="fr-FR" sz="1600">
                <a:latin typeface="Times New Roman"/>
                <a:cs typeface="Arial"/>
              </a:rPr>
              <a:t> in the </a:t>
            </a:r>
            <a:r>
              <a:rPr lang="fr-FR" sz="1600" err="1">
                <a:latin typeface="Times New Roman"/>
                <a:cs typeface="Arial"/>
              </a:rPr>
              <a:t>south</a:t>
            </a:r>
            <a:r>
              <a:rPr lang="fr-FR" sz="1600">
                <a:latin typeface="Times New Roman"/>
                <a:cs typeface="Arial"/>
              </a:rPr>
              <a:t> but </a:t>
            </a:r>
            <a:r>
              <a:rPr lang="fr-FR" sz="1600" err="1">
                <a:latin typeface="Times New Roman"/>
                <a:cs typeface="Arial"/>
              </a:rPr>
              <a:t>they</a:t>
            </a:r>
            <a:r>
              <a:rPr lang="fr-FR" sz="1600">
                <a:latin typeface="Times New Roman"/>
                <a:cs typeface="Arial"/>
              </a:rPr>
              <a:t> are more </a:t>
            </a:r>
            <a:r>
              <a:rPr lang="fr-FR" sz="1600" err="1">
                <a:solidFill>
                  <a:srgbClr val="413C3A"/>
                </a:solidFill>
                <a:latin typeface="Times New Roman"/>
                <a:cs typeface="Arial"/>
              </a:rPr>
              <a:t>sporadic</a:t>
            </a:r>
            <a:r>
              <a:rPr lang="fr-FR" sz="1600">
                <a:solidFill>
                  <a:srgbClr val="413C3A"/>
                </a:solidFill>
                <a:latin typeface="Times New Roman"/>
                <a:cs typeface="Arial"/>
              </a:rPr>
              <a:t> and </a:t>
            </a:r>
            <a:r>
              <a:rPr lang="fr-FR" sz="1600" err="1">
                <a:solidFill>
                  <a:srgbClr val="413C3A"/>
                </a:solidFill>
                <a:latin typeface="Times New Roman"/>
                <a:cs typeface="Arial"/>
              </a:rPr>
              <a:t>there</a:t>
            </a:r>
            <a:r>
              <a:rPr lang="fr-FR" sz="1600">
                <a:solidFill>
                  <a:srgbClr val="413C3A"/>
                </a:solidFill>
                <a:latin typeface="Times New Roman"/>
                <a:cs typeface="Arial"/>
              </a:rPr>
              <a:t> </a:t>
            </a:r>
            <a:r>
              <a:rPr lang="fr-FR" sz="1600" err="1">
                <a:solidFill>
                  <a:srgbClr val="413C3A"/>
                </a:solidFill>
                <a:latin typeface="Times New Roman"/>
                <a:cs typeface="Arial"/>
              </a:rPr>
              <a:t>reservoirs</a:t>
            </a:r>
            <a:r>
              <a:rPr lang="fr-FR" sz="1600">
                <a:solidFill>
                  <a:srgbClr val="413C3A"/>
                </a:solidFill>
                <a:latin typeface="Times New Roman"/>
                <a:cs typeface="Arial"/>
              </a:rPr>
              <a:t> </a:t>
            </a:r>
            <a:r>
              <a:rPr lang="fr-FR" sz="1600" err="1">
                <a:solidFill>
                  <a:srgbClr val="413C3A"/>
                </a:solidFill>
                <a:latin typeface="Times New Roman"/>
                <a:cs typeface="Arial"/>
              </a:rPr>
              <a:t>capacity</a:t>
            </a:r>
            <a:r>
              <a:rPr lang="fr-FR" sz="1600">
                <a:solidFill>
                  <a:srgbClr val="413C3A"/>
                </a:solidFill>
                <a:latin typeface="Times New Roman"/>
                <a:cs typeface="Arial"/>
              </a:rPr>
              <a:t> are </a:t>
            </a:r>
            <a:r>
              <a:rPr lang="fr-FR" sz="1600" err="1">
                <a:solidFill>
                  <a:srgbClr val="413C3A"/>
                </a:solidFill>
                <a:latin typeface="Times New Roman"/>
                <a:cs typeface="Arial"/>
              </a:rPr>
              <a:t>largely</a:t>
            </a:r>
            <a:r>
              <a:rPr lang="fr-FR" sz="1600">
                <a:solidFill>
                  <a:srgbClr val="413C3A"/>
                </a:solidFill>
                <a:latin typeface="Times New Roman"/>
                <a:cs typeface="Arial"/>
              </a:rPr>
              <a:t> </a:t>
            </a:r>
            <a:r>
              <a:rPr lang="fr-FR" sz="1600" err="1">
                <a:solidFill>
                  <a:srgbClr val="413C3A"/>
                </a:solidFill>
                <a:latin typeface="Times New Roman"/>
                <a:cs typeface="Arial"/>
              </a:rPr>
              <a:t>less</a:t>
            </a:r>
            <a:r>
              <a:rPr lang="fr-FR" sz="1600">
                <a:solidFill>
                  <a:srgbClr val="413C3A"/>
                </a:solidFill>
                <a:latin typeface="Times New Roman"/>
                <a:cs typeface="Arial"/>
              </a:rPr>
              <a:t> important </a:t>
            </a:r>
            <a:r>
              <a:rPr lang="fr-FR" sz="1600" err="1">
                <a:solidFill>
                  <a:srgbClr val="413C3A"/>
                </a:solidFill>
                <a:latin typeface="Times New Roman"/>
                <a:cs typeface="Arial"/>
              </a:rPr>
              <a:t>with</a:t>
            </a:r>
            <a:r>
              <a:rPr lang="fr-FR" sz="1600">
                <a:solidFill>
                  <a:srgbClr val="413C3A"/>
                </a:solidFill>
                <a:latin typeface="Times New Roman"/>
                <a:cs typeface="Arial"/>
              </a:rPr>
              <a:t> respect to the </a:t>
            </a:r>
            <a:r>
              <a:rPr lang="fr-FR" sz="1600" err="1">
                <a:solidFill>
                  <a:srgbClr val="413C3A"/>
                </a:solidFill>
                <a:latin typeface="Times New Roman"/>
                <a:cs typeface="Arial"/>
              </a:rPr>
              <a:t>discharge</a:t>
            </a:r>
            <a:r>
              <a:rPr lang="fr-FR" sz="1600">
                <a:solidFill>
                  <a:srgbClr val="413C3A"/>
                </a:solidFill>
                <a:latin typeface="Times New Roman"/>
                <a:cs typeface="Arial"/>
              </a:rPr>
              <a:t> of </a:t>
            </a:r>
            <a:r>
              <a:rPr lang="fr-FR" sz="1600" err="1">
                <a:solidFill>
                  <a:srgbClr val="413C3A"/>
                </a:solidFill>
                <a:latin typeface="Times New Roman"/>
                <a:cs typeface="Arial"/>
              </a:rPr>
              <a:t>their</a:t>
            </a:r>
            <a:r>
              <a:rPr lang="fr-FR" sz="1600">
                <a:solidFill>
                  <a:srgbClr val="413C3A"/>
                </a:solidFill>
                <a:latin typeface="Times New Roman"/>
                <a:cs typeface="Arial"/>
              </a:rPr>
              <a:t> </a:t>
            </a:r>
            <a:r>
              <a:rPr lang="fr-FR" sz="1600" err="1">
                <a:solidFill>
                  <a:srgbClr val="413C3A"/>
                </a:solidFill>
                <a:latin typeface="Times New Roman"/>
                <a:cs typeface="Arial"/>
              </a:rPr>
              <a:t>rivers</a:t>
            </a:r>
            <a:r>
              <a:rPr lang="fr-FR" sz="1600">
                <a:solidFill>
                  <a:srgbClr val="413C3A"/>
                </a:solidFill>
                <a:latin typeface="Times New Roman"/>
                <a:cs typeface="Arial"/>
              </a:rPr>
              <a:t> compare to </a:t>
            </a:r>
            <a:r>
              <a:rPr lang="fr-FR" sz="1600" err="1">
                <a:solidFill>
                  <a:srgbClr val="413C3A"/>
                </a:solidFill>
                <a:latin typeface="Times New Roman"/>
                <a:cs typeface="Arial"/>
              </a:rPr>
              <a:t>their</a:t>
            </a:r>
            <a:r>
              <a:rPr lang="fr-FR" sz="1600">
                <a:solidFill>
                  <a:srgbClr val="413C3A"/>
                </a:solidFill>
                <a:latin typeface="Times New Roman"/>
                <a:cs typeface="Arial"/>
              </a:rPr>
              <a:t> </a:t>
            </a:r>
            <a:r>
              <a:rPr lang="fr-FR" sz="1600" err="1">
                <a:solidFill>
                  <a:srgbClr val="413C3A"/>
                </a:solidFill>
                <a:latin typeface="Times New Roman"/>
                <a:cs typeface="Arial"/>
              </a:rPr>
              <a:t>northern</a:t>
            </a:r>
            <a:r>
              <a:rPr lang="fr-FR" sz="1600">
                <a:solidFill>
                  <a:srgbClr val="413C3A"/>
                </a:solidFill>
                <a:latin typeface="Times New Roman"/>
                <a:cs typeface="Arial"/>
              </a:rPr>
              <a:t> </a:t>
            </a:r>
            <a:r>
              <a:rPr lang="fr-FR" sz="1600" err="1">
                <a:solidFill>
                  <a:srgbClr val="413C3A"/>
                </a:solidFill>
                <a:latin typeface="Times New Roman"/>
                <a:cs typeface="Arial"/>
              </a:rPr>
              <a:t>conterparts</a:t>
            </a:r>
            <a:r>
              <a:rPr lang="fr-FR" sz="1600">
                <a:solidFill>
                  <a:srgbClr val="413C3A"/>
                </a:solidFill>
                <a:latin typeface="Times New Roman"/>
                <a:cs typeface="Arial"/>
              </a:rPr>
              <a:t>.</a:t>
            </a:r>
            <a:endParaRPr lang="fr-FR" sz="1600">
              <a:latin typeface="Times New Roman"/>
              <a:cs typeface="Arial"/>
            </a:endParaRPr>
          </a:p>
          <a:p>
            <a:pPr marL="628650" lvl="1" indent="-285750">
              <a:buFont typeface="Courier New"/>
              <a:buChar char="o"/>
            </a:pPr>
            <a:endParaRPr lang="fr-FR" sz="1600">
              <a:latin typeface="Times New Roman"/>
              <a:cs typeface="Arial"/>
            </a:endParaRPr>
          </a:p>
          <a:p>
            <a:pPr marL="285750" indent="-285750">
              <a:buFont typeface="Arial"/>
              <a:buChar char="•"/>
            </a:pPr>
            <a:r>
              <a:rPr lang="fr-FR" sz="1600" err="1">
                <a:latin typeface="Times New Roman"/>
                <a:cs typeface="Arial"/>
              </a:rPr>
              <a:t>Forecast</a:t>
            </a:r>
            <a:r>
              <a:rPr lang="fr-FR" sz="1600">
                <a:latin typeface="Times New Roman"/>
                <a:cs typeface="Arial"/>
              </a:rPr>
              <a:t> the future of </a:t>
            </a:r>
            <a:r>
              <a:rPr lang="fr-FR" sz="1600" err="1">
                <a:latin typeface="Times New Roman"/>
                <a:cs typeface="Arial"/>
              </a:rPr>
              <a:t>Sediment</a:t>
            </a:r>
            <a:r>
              <a:rPr lang="fr-FR" sz="1600">
                <a:latin typeface="Times New Roman"/>
                <a:cs typeface="Arial"/>
              </a:rPr>
              <a:t> Flux in South :</a:t>
            </a:r>
          </a:p>
          <a:p>
            <a:pPr marL="628650" lvl="1" indent="-285750">
              <a:buFont typeface="Courier New"/>
              <a:buChar char="o"/>
            </a:pPr>
            <a:r>
              <a:rPr lang="fr-FR" sz="1600">
                <a:latin typeface="Times New Roman"/>
                <a:cs typeface="Arial"/>
              </a:rPr>
              <a:t>Construction of </a:t>
            </a:r>
            <a:r>
              <a:rPr lang="fr-FR" sz="1600" err="1">
                <a:latin typeface="Times New Roman"/>
                <a:cs typeface="Arial"/>
              </a:rPr>
              <a:t>dams</a:t>
            </a:r>
            <a:r>
              <a:rPr lang="fr-FR" sz="1600">
                <a:latin typeface="Times New Roman"/>
                <a:cs typeface="Arial"/>
              </a:rPr>
              <a:t> in the South and </a:t>
            </a:r>
            <a:r>
              <a:rPr lang="fr-FR" sz="1600" err="1">
                <a:latin typeface="Times New Roman"/>
                <a:cs typeface="Arial"/>
              </a:rPr>
              <a:t>increase</a:t>
            </a:r>
            <a:r>
              <a:rPr lang="fr-FR" sz="1600">
                <a:latin typeface="Times New Roman"/>
                <a:cs typeface="Arial"/>
              </a:rPr>
              <a:t> in </a:t>
            </a:r>
            <a:r>
              <a:rPr lang="fr-FR" sz="1600" err="1">
                <a:latin typeface="Times New Roman"/>
                <a:cs typeface="Arial"/>
              </a:rPr>
              <a:t>reservoirs</a:t>
            </a:r>
            <a:r>
              <a:rPr lang="fr-FR" sz="1600">
                <a:latin typeface="Times New Roman"/>
                <a:cs typeface="Arial"/>
              </a:rPr>
              <a:t> </a:t>
            </a:r>
            <a:r>
              <a:rPr lang="fr-FR" sz="1600" err="1">
                <a:latin typeface="Times New Roman"/>
                <a:cs typeface="Arial"/>
              </a:rPr>
              <a:t>capacity</a:t>
            </a:r>
            <a:r>
              <a:rPr lang="fr-FR" sz="1600">
                <a:latin typeface="Times New Roman"/>
                <a:cs typeface="Arial"/>
              </a:rPr>
              <a:t> </a:t>
            </a:r>
            <a:r>
              <a:rPr lang="fr-FR" sz="1600" err="1">
                <a:latin typeface="Times New Roman"/>
                <a:cs typeface="Arial"/>
              </a:rPr>
              <a:t>may</a:t>
            </a:r>
            <a:r>
              <a:rPr lang="fr-FR" sz="1600">
                <a:latin typeface="Times New Roman"/>
                <a:cs typeface="Arial"/>
              </a:rPr>
              <a:t> lead to a stop of </a:t>
            </a:r>
            <a:r>
              <a:rPr lang="fr-FR" sz="1600" err="1">
                <a:latin typeface="Times New Roman"/>
                <a:cs typeface="Arial"/>
              </a:rPr>
              <a:t>increase</a:t>
            </a:r>
            <a:r>
              <a:rPr lang="fr-FR" sz="1600">
                <a:latin typeface="Times New Roman"/>
                <a:cs typeface="Arial"/>
              </a:rPr>
              <a:t> and </a:t>
            </a:r>
            <a:r>
              <a:rPr lang="fr-FR" sz="1600" err="1">
                <a:latin typeface="Times New Roman"/>
                <a:cs typeface="Arial"/>
              </a:rPr>
              <a:t>maybe</a:t>
            </a:r>
            <a:r>
              <a:rPr lang="fr-FR" sz="1600">
                <a:latin typeface="Times New Roman"/>
                <a:cs typeface="Arial"/>
              </a:rPr>
              <a:t> a </a:t>
            </a:r>
            <a:r>
              <a:rPr lang="fr-FR" sz="1600" err="1">
                <a:latin typeface="Times New Roman"/>
                <a:cs typeface="Arial"/>
              </a:rPr>
              <a:t>decrease</a:t>
            </a:r>
            <a:r>
              <a:rPr lang="fr-FR" sz="1600">
                <a:latin typeface="Times New Roman"/>
                <a:cs typeface="Arial"/>
              </a:rPr>
              <a:t> in </a:t>
            </a:r>
            <a:r>
              <a:rPr lang="fr-FR" sz="1600" err="1">
                <a:latin typeface="Times New Roman"/>
                <a:cs typeface="Arial"/>
              </a:rPr>
              <a:t>sediment</a:t>
            </a:r>
            <a:r>
              <a:rPr lang="fr-FR" sz="1600">
                <a:latin typeface="Times New Roman"/>
                <a:cs typeface="Arial"/>
              </a:rPr>
              <a:t> fluxes.</a:t>
            </a:r>
          </a:p>
          <a:p>
            <a:pPr lvl="1"/>
            <a:endParaRPr lang="fr-FR" sz="1600">
              <a:latin typeface="Times New Roman"/>
              <a:cs typeface="Arial"/>
            </a:endParaRPr>
          </a:p>
          <a:p>
            <a:endParaRPr lang="it-IT"/>
          </a:p>
        </p:txBody>
      </p:sp>
      <p:sp>
        <p:nvSpPr>
          <p:cNvPr id="4" name="Slide Number Placeholder 3"/>
          <p:cNvSpPr>
            <a:spLocks noGrp="1"/>
          </p:cNvSpPr>
          <p:nvPr>
            <p:ph type="sldNum" sz="quarter" idx="5"/>
          </p:nvPr>
        </p:nvSpPr>
        <p:spPr/>
        <p:txBody>
          <a:bodyPr/>
          <a:lstStyle/>
          <a:p>
            <a:fld id="{4CF50783-AAED-1941-8BCC-9F6140F0A6B1}" type="slidenum">
              <a:rPr lang="fr-FR" smtClean="0"/>
              <a:pPr/>
              <a:t>16</a:t>
            </a:fld>
            <a:endParaRPr lang="fr-FR"/>
          </a:p>
        </p:txBody>
      </p:sp>
    </p:spTree>
    <p:extLst>
      <p:ext uri="{BB962C8B-B14F-4D97-AF65-F5344CB8AC3E}">
        <p14:creationId xmlns:p14="http://schemas.microsoft.com/office/powerpoint/2010/main" val="12642685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fr-FR"/>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fr-FR"/>
              <a:t>Modifiez le style du titre</a:t>
            </a:r>
            <a:endParaRPr lang="en-US"/>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r>
              <a:rPr lang="fr-FR"/>
              <a:t>Modifier les styles du texte du masque</a:t>
            </a:r>
          </a:p>
        </p:txBody>
      </p:sp>
    </p:spTree>
    <p:extLst>
      <p:ext uri="{BB962C8B-B14F-4D97-AF65-F5344CB8AC3E}">
        <p14:creationId xmlns:p14="http://schemas.microsoft.com/office/powerpoint/2010/main" val="5778808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4959772" y="1563688"/>
            <a:ext cx="3671466" cy="3263504"/>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NAME EVENT / NAME PRESENTATION</a:t>
            </a:r>
            <a:endParaRPr lang="fr-FR"/>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 </a:t>
            </a:r>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77670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NAME EVENT / NAME PRESENTATION</a:t>
            </a:r>
            <a:endParaRPr lang="fr-FR"/>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 </a:t>
            </a:r>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307403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8239125" cy="5143500"/>
          </a:xfrm>
        </p:spPr>
        <p:txBody>
          <a:bodyPr/>
          <a:lstStyle/>
          <a:p>
            <a:r>
              <a:rPr lang="fr-FR"/>
              <a:t>Cliquez sur l'icône pour ajouter une image</a:t>
            </a: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fr-FR"/>
              <a:t>Modifiez le style du titre</a:t>
            </a:r>
            <a:endParaRPr lang="en-US"/>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NAME EVENT / NAME PRESENTATION</a:t>
            </a:r>
            <a:endParaRPr lang="fr-FR"/>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 </a:t>
            </a:r>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04094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NAME EVENT / NAME PRESENTATION</a:t>
            </a:r>
            <a:endParaRPr lang="fr-FR"/>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 </a:t>
            </a:r>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20172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NAME EVENT / NAME PRESENTATION</a:t>
            </a:r>
            <a:endParaRPr lang="fr-FR"/>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 </a:t>
            </a:r>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3115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NAME EVENT / NAME PRESENTATION</a:t>
            </a:r>
            <a:endParaRPr lang="fr-FR"/>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 </a:t>
            </a:r>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8948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39888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246817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NAME EVENT / NAME PRESENTATION</a:t>
            </a:r>
            <a:endParaRPr lang="fr-FR"/>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 </a:t>
            </a:r>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203222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 </a:t>
            </a:r>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36962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563688"/>
            <a:ext cx="4581525" cy="3386772"/>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414318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fr-FR"/>
              <a:t>Modifiez le style du titre</a:t>
            </a:r>
          </a:p>
        </p:txBody>
      </p:sp>
    </p:spTree>
    <p:extLst>
      <p:ext uri="{BB962C8B-B14F-4D97-AF65-F5344CB8AC3E}">
        <p14:creationId xmlns:p14="http://schemas.microsoft.com/office/powerpoint/2010/main" val="169895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4049395" y="131032"/>
            <a:ext cx="3144520" cy="1072753"/>
          </a:xfrm>
        </p:spPr>
        <p:txBody>
          <a:bodyPr/>
          <a:lstStyle/>
          <a:p>
            <a:r>
              <a:rPr lang="fr-FR"/>
              <a:t>Modifiez le style du titre</a:t>
            </a:r>
          </a:p>
        </p:txBody>
      </p:sp>
    </p:spTree>
    <p:extLst>
      <p:ext uri="{BB962C8B-B14F-4D97-AF65-F5344CB8AC3E}">
        <p14:creationId xmlns:p14="http://schemas.microsoft.com/office/powerpoint/2010/main" val="253142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NAME EVENT / NAME PRESENTATION</a:t>
            </a:r>
            <a:endParaRPr lang="fr-FR"/>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 </a:t>
            </a:r>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43454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31032"/>
            <a:ext cx="3667125" cy="1072753"/>
          </a:xfrm>
          <a:prstGeom prst="rect">
            <a:avLst/>
          </a:prstGeom>
        </p:spPr>
        <p:txBody>
          <a:bodyPr vert="horz" lIns="180000" tIns="0" rIns="72000" bIns="46800" rtlCol="0" anchor="t">
            <a:normAutofit/>
          </a:bodyPr>
          <a:lstStyle/>
          <a:p>
            <a:r>
              <a:rPr lang="fr-FR"/>
              <a:t>Modifiez le style du titre</a:t>
            </a:r>
            <a:endParaRPr lang="en-US"/>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fr-FR"/>
              <a:t>Modifier les styles du texte du masque</a:t>
            </a:r>
          </a:p>
          <a:p>
            <a:pPr lvl="1"/>
            <a:r>
              <a:rPr lang="fr-FR"/>
              <a:t>Deuxième niveau</a:t>
            </a:r>
          </a:p>
          <a:p>
            <a:pPr lvl="2"/>
            <a:r>
              <a:rPr lang="fr-FR"/>
              <a:t>Troisième niveau
Quatrième niveau
Cinquième niveau</a:t>
            </a:r>
            <a:endParaRPr lang="en-US"/>
          </a:p>
        </p:txBody>
      </p:sp>
      <p:sp>
        <p:nvSpPr>
          <p:cNvPr id="4" name="Date Placeholder 3"/>
          <p:cNvSpPr>
            <a:spLocks noGrp="1"/>
          </p:cNvSpPr>
          <p:nvPr>
            <p:ph type="dt" sz="half" idx="2"/>
          </p:nvPr>
        </p:nvSpPr>
        <p:spPr>
          <a:xfrm rot="16200000">
            <a:off x="-1221413" y="2778452"/>
            <a:ext cx="3341052" cy="91152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a:t>NAME EVENT / NAME PRESENTATION</a:t>
            </a:r>
            <a:endParaRPr lang="fr-FR"/>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fr-FR"/>
              <a:t>Speaker </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fr-FR" smtClean="0"/>
              <a:pPr/>
              <a:t>‹#›</a:t>
            </a:fld>
            <a:endParaRPr lang="fr-FR"/>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7"/>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1" r:id="rId3"/>
    <p:sldLayoutId id="2147483673" r:id="rId4"/>
    <p:sldLayoutId id="2147483662" r:id="rId5"/>
    <p:sldLayoutId id="2147483674" r:id="rId6"/>
    <p:sldLayoutId id="2147483675" r:id="rId7"/>
    <p:sldLayoutId id="2147483682" r:id="rId8"/>
    <p:sldLayoutId id="2147483676" r:id="rId9"/>
    <p:sldLayoutId id="2147483664" r:id="rId10"/>
    <p:sldLayoutId id="2147483666" r:id="rId11"/>
    <p:sldLayoutId id="2147483677" r:id="rId12"/>
    <p:sldLayoutId id="2147483678" r:id="rId13"/>
    <p:sldLayoutId id="2147483679" r:id="rId14"/>
    <p:sldLayoutId id="2147483667" r:id="rId15"/>
  </p:sldLayoutIdLst>
  <p:hf hdr="0"/>
  <p:txStyles>
    <p:title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11.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5.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n aerial view of a land and water&#10;&#10;Description automatically generated">
            <a:extLst>
              <a:ext uri="{FF2B5EF4-FFF2-40B4-BE49-F238E27FC236}">
                <a16:creationId xmlns:a16="http://schemas.microsoft.com/office/drawing/2014/main" id="{6E1B3189-A2CF-75D2-68D4-FCD867B44202}"/>
              </a:ext>
            </a:extLst>
          </p:cNvPr>
          <p:cNvPicPr>
            <a:picLocks noGrp="1" noChangeAspect="1"/>
          </p:cNvPicPr>
          <p:nvPr>
            <p:ph type="pic" sz="quarter" idx="10"/>
          </p:nvPr>
        </p:nvPicPr>
        <p:blipFill>
          <a:blip r:embed="rId3"/>
          <a:srcRect t="6835" b="6835"/>
          <a:stretch>
            <a:fillRect/>
          </a:stretch>
        </p:blipFill>
        <p:spPr/>
      </p:pic>
      <p:sp>
        <p:nvSpPr>
          <p:cNvPr id="3" name="Titre 2">
            <a:extLst>
              <a:ext uri="{FF2B5EF4-FFF2-40B4-BE49-F238E27FC236}">
                <a16:creationId xmlns:a16="http://schemas.microsoft.com/office/drawing/2014/main" id="{55A5C923-5A79-224D-A6A6-8267C64759A4}"/>
              </a:ext>
            </a:extLst>
          </p:cNvPr>
          <p:cNvSpPr>
            <a:spLocks noGrp="1"/>
          </p:cNvSpPr>
          <p:nvPr>
            <p:ph type="ctrTitle"/>
          </p:nvPr>
        </p:nvSpPr>
        <p:spPr>
          <a:xfrm>
            <a:off x="5992609" y="462117"/>
            <a:ext cx="3151392" cy="2662806"/>
          </a:xfrm>
          <a:solidFill>
            <a:schemeClr val="accent4"/>
          </a:solidFill>
        </p:spPr>
        <p:txBody>
          <a:bodyPr>
            <a:normAutofit/>
          </a:bodyPr>
          <a:lstStyle/>
          <a:p>
            <a:pPr algn="ctr"/>
            <a:r>
              <a:rPr lang="fr-FR" sz="2800" b="0">
                <a:latin typeface="+mj-lt"/>
              </a:rPr>
              <a:t>Rapid changes to global river </a:t>
            </a:r>
            <a:r>
              <a:rPr lang="fr-FR" sz="2800" b="0" err="1">
                <a:latin typeface="+mj-lt"/>
              </a:rPr>
              <a:t>suspended</a:t>
            </a:r>
            <a:r>
              <a:rPr lang="fr-FR" sz="2800" b="0">
                <a:latin typeface="+mj-lt"/>
              </a:rPr>
              <a:t> </a:t>
            </a:r>
            <a:r>
              <a:rPr lang="fr-FR" sz="2800" b="0" err="1">
                <a:latin typeface="+mj-lt"/>
              </a:rPr>
              <a:t>sediment</a:t>
            </a:r>
            <a:r>
              <a:rPr lang="fr-FR" sz="2800" b="0">
                <a:latin typeface="+mj-lt"/>
              </a:rPr>
              <a:t> flux by </a:t>
            </a:r>
            <a:r>
              <a:rPr lang="fr-FR" sz="2800" b="0" err="1">
                <a:latin typeface="+mj-lt"/>
              </a:rPr>
              <a:t>humans</a:t>
            </a:r>
            <a:endParaRPr lang="fr-FR" sz="2800" b="0">
              <a:latin typeface="+mj-lt"/>
            </a:endParaRPr>
          </a:p>
        </p:txBody>
      </p:sp>
      <p:sp>
        <p:nvSpPr>
          <p:cNvPr id="4" name="Sous-titre 3">
            <a:extLst>
              <a:ext uri="{FF2B5EF4-FFF2-40B4-BE49-F238E27FC236}">
                <a16:creationId xmlns:a16="http://schemas.microsoft.com/office/drawing/2014/main" id="{34F3CA74-E434-844A-9C90-0FE7EB8DBFC3}"/>
              </a:ext>
            </a:extLst>
          </p:cNvPr>
          <p:cNvSpPr>
            <a:spLocks noGrp="1"/>
          </p:cNvSpPr>
          <p:nvPr>
            <p:ph type="subTitle" idx="1"/>
          </p:nvPr>
        </p:nvSpPr>
        <p:spPr>
          <a:xfrm>
            <a:off x="4163808" y="3153562"/>
            <a:ext cx="1828800" cy="1568450"/>
          </a:xfrm>
        </p:spPr>
        <p:txBody>
          <a:bodyPr/>
          <a:lstStyle/>
          <a:p>
            <a:r>
              <a:rPr lang="fr-FR">
                <a:latin typeface="Arial"/>
                <a:cs typeface="Arial"/>
              </a:rPr>
              <a:t>Inès Laury</a:t>
            </a:r>
          </a:p>
          <a:p>
            <a:r>
              <a:rPr lang="fr-FR">
                <a:latin typeface="Arial"/>
                <a:cs typeface="Arial"/>
              </a:rPr>
              <a:t>Quentin </a:t>
            </a:r>
            <a:r>
              <a:rPr lang="fr-FR" err="1">
                <a:latin typeface="Arial"/>
                <a:cs typeface="Arial"/>
              </a:rPr>
              <a:t>Poindextre</a:t>
            </a:r>
            <a:endParaRPr lang="fr-FR">
              <a:latin typeface="Arial"/>
              <a:cs typeface="Arial"/>
            </a:endParaRPr>
          </a:p>
          <a:p>
            <a:r>
              <a:rPr lang="fr-FR"/>
              <a:t>Lorenzo Prato</a:t>
            </a:r>
          </a:p>
          <a:p>
            <a:r>
              <a:rPr lang="fr-FR" err="1">
                <a:latin typeface="Arial"/>
                <a:cs typeface="Arial"/>
              </a:rPr>
              <a:t>Marzhan</a:t>
            </a:r>
            <a:r>
              <a:rPr lang="fr-FR">
                <a:latin typeface="Arial"/>
                <a:cs typeface="Arial"/>
              </a:rPr>
              <a:t> </a:t>
            </a:r>
            <a:r>
              <a:rPr lang="fr-FR" err="1">
                <a:latin typeface="Arial"/>
                <a:cs typeface="Arial"/>
              </a:rPr>
              <a:t>Zhailau</a:t>
            </a:r>
            <a:endParaRPr lang="fr-FR">
              <a:latin typeface="Arial"/>
              <a:cs typeface="Arial"/>
            </a:endParaRPr>
          </a:p>
        </p:txBody>
      </p:sp>
      <p:sp>
        <p:nvSpPr>
          <p:cNvPr id="5" name="Espace réservé du texte 4">
            <a:extLst>
              <a:ext uri="{FF2B5EF4-FFF2-40B4-BE49-F238E27FC236}">
                <a16:creationId xmlns:a16="http://schemas.microsoft.com/office/drawing/2014/main" id="{BC3BCA55-E2C0-5C4E-89C0-5D85ED2FB439}"/>
              </a:ext>
            </a:extLst>
          </p:cNvPr>
          <p:cNvSpPr>
            <a:spLocks noGrp="1"/>
          </p:cNvSpPr>
          <p:nvPr>
            <p:ph type="body" sz="quarter" idx="11"/>
          </p:nvPr>
        </p:nvSpPr>
        <p:spPr/>
        <p:txBody>
          <a:bodyPr/>
          <a:lstStyle/>
          <a:p>
            <a:r>
              <a:rPr lang="fr-FR"/>
              <a:t>ENV - 512</a:t>
            </a:r>
          </a:p>
        </p:txBody>
      </p:sp>
      <p:sp>
        <p:nvSpPr>
          <p:cNvPr id="6" name="Espace réservé du texte 5">
            <a:extLst>
              <a:ext uri="{FF2B5EF4-FFF2-40B4-BE49-F238E27FC236}">
                <a16:creationId xmlns:a16="http://schemas.microsoft.com/office/drawing/2014/main" id="{18A3154D-FCB0-A34B-BBBC-167C625558EC}"/>
              </a:ext>
            </a:extLst>
          </p:cNvPr>
          <p:cNvSpPr>
            <a:spLocks noGrp="1"/>
          </p:cNvSpPr>
          <p:nvPr>
            <p:ph type="body" sz="quarter" idx="12"/>
          </p:nvPr>
        </p:nvSpPr>
        <p:spPr/>
        <p:txBody>
          <a:bodyPr/>
          <a:lstStyle/>
          <a:p>
            <a:r>
              <a:rPr lang="fr-FR"/>
              <a:t>09/10/2024</a:t>
            </a:r>
          </a:p>
        </p:txBody>
      </p:sp>
    </p:spTree>
    <p:extLst>
      <p:ext uri="{BB962C8B-B14F-4D97-AF65-F5344CB8AC3E}">
        <p14:creationId xmlns:p14="http://schemas.microsoft.com/office/powerpoint/2010/main" val="413527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06E99FD9-6A89-C4AD-A076-D6326242ADC7}"/>
              </a:ext>
            </a:extLst>
          </p:cNvPr>
          <p:cNvSpPr>
            <a:spLocks noGrp="1"/>
          </p:cNvSpPr>
          <p:nvPr>
            <p:ph type="sldNum" sz="quarter" idx="12"/>
          </p:nvPr>
        </p:nvSpPr>
        <p:spPr/>
        <p:txBody>
          <a:bodyPr/>
          <a:lstStyle/>
          <a:p>
            <a:fld id="{E1E1CD7C-2161-7D43-862E-CE4C333CD873}" type="slidenum">
              <a:rPr lang="fr-FR" smtClean="0"/>
              <a:pPr/>
              <a:t>10</a:t>
            </a:fld>
            <a:endParaRPr lang="fr-FR"/>
          </a:p>
        </p:txBody>
      </p:sp>
      <p:pic>
        <p:nvPicPr>
          <p:cNvPr id="6" name="Immagine 5" descr="Immagine che contiene testo, mappa, diagramma, atlante&#10;&#10;Descrizione generata automaticamente">
            <a:extLst>
              <a:ext uri="{FF2B5EF4-FFF2-40B4-BE49-F238E27FC236}">
                <a16:creationId xmlns:a16="http://schemas.microsoft.com/office/drawing/2014/main" id="{87E2E408-B318-F241-E57B-DEC8F0852DF4}"/>
              </a:ext>
            </a:extLst>
          </p:cNvPr>
          <p:cNvPicPr>
            <a:picLocks noChangeAspect="1"/>
          </p:cNvPicPr>
          <p:nvPr/>
        </p:nvPicPr>
        <p:blipFill>
          <a:blip r:embed="rId3"/>
          <a:stretch>
            <a:fillRect/>
          </a:stretch>
        </p:blipFill>
        <p:spPr>
          <a:xfrm>
            <a:off x="904154" y="664259"/>
            <a:ext cx="6189453" cy="3227116"/>
          </a:xfrm>
          <a:prstGeom prst="rect">
            <a:avLst/>
          </a:prstGeom>
        </p:spPr>
      </p:pic>
      <p:sp>
        <p:nvSpPr>
          <p:cNvPr id="9" name="CasellaDiTesto 8">
            <a:extLst>
              <a:ext uri="{FF2B5EF4-FFF2-40B4-BE49-F238E27FC236}">
                <a16:creationId xmlns:a16="http://schemas.microsoft.com/office/drawing/2014/main" id="{3D94BC7E-10D4-A4BE-664C-75C16A5D7538}"/>
              </a:ext>
            </a:extLst>
          </p:cNvPr>
          <p:cNvSpPr txBox="1"/>
          <p:nvPr/>
        </p:nvSpPr>
        <p:spPr>
          <a:xfrm>
            <a:off x="902900" y="4012532"/>
            <a:ext cx="663930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a:t>(1B) Rivers with: Increasing suspended sediment flux (upward-pointing triangles),Declining suspended sediment flux (downward-pointing triangles) ;Rivers with no statistically significant change (circles).</a:t>
            </a:r>
            <a:endParaRPr lang="en-US" sz="1000" i="1">
              <a:cs typeface="Arial"/>
            </a:endParaRPr>
          </a:p>
        </p:txBody>
      </p:sp>
      <p:pic>
        <p:nvPicPr>
          <p:cNvPr id="10" name="Immagine 9" descr="Immagine che contiene testo, schermata, diagramma, Diagramma&#10;&#10;Descrizione generata automaticamente">
            <a:extLst>
              <a:ext uri="{FF2B5EF4-FFF2-40B4-BE49-F238E27FC236}">
                <a16:creationId xmlns:a16="http://schemas.microsoft.com/office/drawing/2014/main" id="{5907FE33-34A4-BF66-6DD2-90CDF075F78D}"/>
              </a:ext>
            </a:extLst>
          </p:cNvPr>
          <p:cNvPicPr>
            <a:picLocks noChangeAspect="1"/>
          </p:cNvPicPr>
          <p:nvPr/>
        </p:nvPicPr>
        <p:blipFill>
          <a:blip r:embed="rId4"/>
          <a:stretch>
            <a:fillRect/>
          </a:stretch>
        </p:blipFill>
        <p:spPr>
          <a:xfrm>
            <a:off x="7243763" y="662990"/>
            <a:ext cx="1374107" cy="3085599"/>
          </a:xfrm>
          <a:prstGeom prst="rect">
            <a:avLst/>
          </a:prstGeom>
        </p:spPr>
      </p:pic>
      <p:sp>
        <p:nvSpPr>
          <p:cNvPr id="12" name="CasellaDiTesto 11">
            <a:extLst>
              <a:ext uri="{FF2B5EF4-FFF2-40B4-BE49-F238E27FC236}">
                <a16:creationId xmlns:a16="http://schemas.microsoft.com/office/drawing/2014/main" id="{ABDEC087-BB0D-0678-E7FE-6369DF35780F}"/>
              </a:ext>
            </a:extLst>
          </p:cNvPr>
          <p:cNvSpPr txBox="1"/>
          <p:nvPr/>
        </p:nvSpPr>
        <p:spPr>
          <a:xfrm>
            <a:off x="904374" y="4408572"/>
            <a:ext cx="663340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i="1"/>
              <a:t>(2B) Latitudinal variation in sediment flux trends, with the Mann-Kendall Tau statistic averaged for every river within 3° latitude bins, shows a global divergence, </a:t>
            </a:r>
            <a:r>
              <a:rPr lang="en-US" sz="1000" i="1" err="1"/>
              <a:t>with:major</a:t>
            </a:r>
            <a:r>
              <a:rPr lang="en-US" sz="1000" i="1"/>
              <a:t> increases south of 20°N, decreases north of 20°N.</a:t>
            </a:r>
            <a:endParaRPr lang="en-US" sz="1000" i="1">
              <a:cs typeface="Arial"/>
            </a:endParaRPr>
          </a:p>
        </p:txBody>
      </p:sp>
      <p:sp>
        <p:nvSpPr>
          <p:cNvPr id="15" name="Titre 3">
            <a:extLst>
              <a:ext uri="{FF2B5EF4-FFF2-40B4-BE49-F238E27FC236}">
                <a16:creationId xmlns:a16="http://schemas.microsoft.com/office/drawing/2014/main" id="{E50E0066-4585-1951-858E-10CCF5F34BFA}"/>
              </a:ext>
            </a:extLst>
          </p:cNvPr>
          <p:cNvSpPr>
            <a:spLocks noGrp="1"/>
          </p:cNvSpPr>
          <p:nvPr>
            <p:ph type="title"/>
          </p:nvPr>
        </p:nvSpPr>
        <p:spPr>
          <a:xfrm>
            <a:off x="904875" y="181163"/>
            <a:ext cx="4048125" cy="611544"/>
          </a:xfrm>
        </p:spPr>
        <p:txBody>
          <a:bodyPr>
            <a:normAutofit/>
          </a:bodyPr>
          <a:lstStyle/>
          <a:p>
            <a:r>
              <a:rPr lang="fr-FR" sz="3600" err="1">
                <a:latin typeface="Franklin Gothic Demi Cond"/>
                <a:ea typeface="Roboto Black"/>
                <a:cs typeface="Arial"/>
              </a:rPr>
              <a:t>Results</a:t>
            </a:r>
            <a:endParaRPr lang="fr-FR" sz="3600" err="1"/>
          </a:p>
        </p:txBody>
      </p:sp>
    </p:spTree>
    <p:extLst>
      <p:ext uri="{BB962C8B-B14F-4D97-AF65-F5344CB8AC3E}">
        <p14:creationId xmlns:p14="http://schemas.microsoft.com/office/powerpoint/2010/main" val="1202896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9AE63D2A-0785-6841-AFED-A5664CA0F354}"/>
              </a:ext>
            </a:extLst>
          </p:cNvPr>
          <p:cNvSpPr>
            <a:spLocks noGrp="1"/>
          </p:cNvSpPr>
          <p:nvPr>
            <p:ph type="sldNum" sz="quarter" idx="12"/>
          </p:nvPr>
        </p:nvSpPr>
        <p:spPr/>
        <p:txBody>
          <a:bodyPr/>
          <a:lstStyle/>
          <a:p>
            <a:fld id="{E1E1CD7C-2161-7D43-862E-CE4C333CD873}" type="slidenum">
              <a:rPr lang="fr-FR" smtClean="0"/>
              <a:pPr/>
              <a:t>11</a:t>
            </a:fld>
            <a:endParaRPr lang="fr-FR"/>
          </a:p>
        </p:txBody>
      </p:sp>
      <p:sp>
        <p:nvSpPr>
          <p:cNvPr id="8" name="CasellaDiTesto 7">
            <a:extLst>
              <a:ext uri="{FF2B5EF4-FFF2-40B4-BE49-F238E27FC236}">
                <a16:creationId xmlns:a16="http://schemas.microsoft.com/office/drawing/2014/main" id="{06CD7482-362D-E0EE-2D9F-E7530E490AD8}"/>
              </a:ext>
            </a:extLst>
          </p:cNvPr>
          <p:cNvSpPr txBox="1"/>
          <p:nvPr/>
        </p:nvSpPr>
        <p:spPr>
          <a:xfrm>
            <a:off x="900688" y="930249"/>
            <a:ext cx="690323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Times New Roman"/>
                <a:cs typeface="Times New Roman"/>
              </a:rPr>
              <a:t>Systematic declines in suspended sediment flux from rivers :</a:t>
            </a:r>
          </a:p>
          <a:p>
            <a:pPr marL="171450" indent="-171450">
              <a:buFont typeface="Calibri"/>
              <a:buChar char="-"/>
            </a:pPr>
            <a:r>
              <a:rPr lang="en-US" sz="1600" dirty="0">
                <a:latin typeface="Times New Roman"/>
                <a:cs typeface="Times New Roman"/>
              </a:rPr>
              <a:t>58% of the rivers in the study have at least one dam; 78% of those shows this trend</a:t>
            </a:r>
          </a:p>
          <a:p>
            <a:pPr marL="171450" indent="-171450">
              <a:buFont typeface="Calibri"/>
              <a:buChar char="-"/>
            </a:pPr>
            <a:r>
              <a:rPr lang="en-US" sz="1600" dirty="0">
                <a:latin typeface="Times New Roman"/>
                <a:cs typeface="Times New Roman"/>
              </a:rPr>
              <a:t>Overall reduction of about 49% in sediment flux at a continental scale</a:t>
            </a:r>
          </a:p>
          <a:p>
            <a:endParaRPr lang="en-US" sz="1600" dirty="0">
              <a:latin typeface="Times New Roman"/>
              <a:cs typeface="Times New Roman"/>
            </a:endParaRPr>
          </a:p>
        </p:txBody>
      </p:sp>
      <p:pic>
        <p:nvPicPr>
          <p:cNvPr id="12" name="Immagine 11" descr="Immagine che contiene schizzo, disegno, diagramma, Disegno tecnico&#10;&#10;Descrizione generata automaticamente">
            <a:extLst>
              <a:ext uri="{FF2B5EF4-FFF2-40B4-BE49-F238E27FC236}">
                <a16:creationId xmlns:a16="http://schemas.microsoft.com/office/drawing/2014/main" id="{0E519966-C201-B74F-C908-6A5AF529F94F}"/>
              </a:ext>
            </a:extLst>
          </p:cNvPr>
          <p:cNvPicPr>
            <a:picLocks noChangeAspect="1"/>
          </p:cNvPicPr>
          <p:nvPr/>
        </p:nvPicPr>
        <p:blipFill>
          <a:blip r:embed="rId3"/>
          <a:stretch>
            <a:fillRect/>
          </a:stretch>
        </p:blipFill>
        <p:spPr>
          <a:xfrm>
            <a:off x="896798" y="2261277"/>
            <a:ext cx="6810935" cy="1946463"/>
          </a:xfrm>
          <a:prstGeom prst="rect">
            <a:avLst/>
          </a:prstGeom>
        </p:spPr>
      </p:pic>
      <p:sp>
        <p:nvSpPr>
          <p:cNvPr id="13" name="CasellaDiTesto 12">
            <a:extLst>
              <a:ext uri="{FF2B5EF4-FFF2-40B4-BE49-F238E27FC236}">
                <a16:creationId xmlns:a16="http://schemas.microsoft.com/office/drawing/2014/main" id="{BB6B1B75-5547-C348-202F-62BE9526B79E}"/>
              </a:ext>
            </a:extLst>
          </p:cNvPr>
          <p:cNvSpPr txBox="1"/>
          <p:nvPr/>
        </p:nvSpPr>
        <p:spPr>
          <a:xfrm>
            <a:off x="896957" y="4257451"/>
            <a:ext cx="6810934" cy="5770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50" i="1"/>
              <a:t> (A)Changes for northern rivers relative to pre-dam fluxes estimated for those rivers(11).Annual estimates of suspended sediment flux  show decrease or no change north of 20°N latitude, which is likely the result of continued dam building. </a:t>
            </a:r>
          </a:p>
        </p:txBody>
      </p:sp>
      <p:sp>
        <p:nvSpPr>
          <p:cNvPr id="4" name="Titre 3">
            <a:extLst>
              <a:ext uri="{FF2B5EF4-FFF2-40B4-BE49-F238E27FC236}">
                <a16:creationId xmlns:a16="http://schemas.microsoft.com/office/drawing/2014/main" id="{1290C999-1B24-0330-9565-5CE58D1421B8}"/>
              </a:ext>
            </a:extLst>
          </p:cNvPr>
          <p:cNvSpPr>
            <a:spLocks noGrp="1"/>
          </p:cNvSpPr>
          <p:nvPr>
            <p:ph type="title"/>
          </p:nvPr>
        </p:nvSpPr>
        <p:spPr>
          <a:xfrm>
            <a:off x="904875" y="189567"/>
            <a:ext cx="5913904" cy="603140"/>
          </a:xfrm>
        </p:spPr>
        <p:txBody>
          <a:bodyPr>
            <a:normAutofit/>
          </a:bodyPr>
          <a:lstStyle/>
          <a:p>
            <a:r>
              <a:rPr lang="fr-FR" sz="3600" err="1">
                <a:latin typeface="Franklin Gothic Demi Cond"/>
                <a:ea typeface="Roboto Black"/>
                <a:cs typeface="Arial"/>
              </a:rPr>
              <a:t>Results</a:t>
            </a:r>
            <a:r>
              <a:rPr lang="fr-FR" sz="3600">
                <a:latin typeface="Franklin Gothic Demi Cond"/>
                <a:ea typeface="Roboto Black"/>
                <a:cs typeface="Arial"/>
              </a:rPr>
              <a:t> – Global </a:t>
            </a:r>
            <a:r>
              <a:rPr lang="fr-FR" sz="3600" err="1">
                <a:latin typeface="Franklin Gothic Demi Cond"/>
                <a:ea typeface="Roboto Black"/>
                <a:cs typeface="Arial"/>
              </a:rPr>
              <a:t>hydrologic</a:t>
            </a:r>
            <a:r>
              <a:rPr lang="fr-FR" sz="3600">
                <a:latin typeface="Franklin Gothic Demi Cond"/>
                <a:ea typeface="Roboto Black"/>
                <a:cs typeface="Arial"/>
              </a:rPr>
              <a:t> </a:t>
            </a:r>
            <a:r>
              <a:rPr lang="fr-FR" sz="3600" err="1">
                <a:latin typeface="Franklin Gothic Demi Cond"/>
                <a:ea typeface="Roboto Black"/>
                <a:cs typeface="Arial"/>
              </a:rPr>
              <a:t>north</a:t>
            </a:r>
            <a:endParaRPr lang="fr-FR" sz="3600" err="1"/>
          </a:p>
        </p:txBody>
      </p:sp>
    </p:spTree>
    <p:extLst>
      <p:ext uri="{BB962C8B-B14F-4D97-AF65-F5344CB8AC3E}">
        <p14:creationId xmlns:p14="http://schemas.microsoft.com/office/powerpoint/2010/main" val="499781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65F7E616-128C-7A4F-B918-D0048750CC81}"/>
              </a:ext>
            </a:extLst>
          </p:cNvPr>
          <p:cNvSpPr>
            <a:spLocks noGrp="1"/>
          </p:cNvSpPr>
          <p:nvPr>
            <p:ph type="sldNum" sz="quarter" idx="16"/>
          </p:nvPr>
        </p:nvSpPr>
        <p:spPr/>
        <p:txBody>
          <a:bodyPr/>
          <a:lstStyle/>
          <a:p>
            <a:fld id="{E1E1CD7C-2161-7D43-862E-CE4C333CD873}" type="slidenum">
              <a:rPr lang="fr-FR" smtClean="0"/>
              <a:pPr/>
              <a:t>12</a:t>
            </a:fld>
            <a:endParaRPr lang="fr-FR"/>
          </a:p>
        </p:txBody>
      </p:sp>
      <p:sp>
        <p:nvSpPr>
          <p:cNvPr id="2" name="CasellaDiTesto 1">
            <a:extLst>
              <a:ext uri="{FF2B5EF4-FFF2-40B4-BE49-F238E27FC236}">
                <a16:creationId xmlns:a16="http://schemas.microsoft.com/office/drawing/2014/main" id="{6BF61E26-CE83-C739-58FA-FA647822744B}"/>
              </a:ext>
            </a:extLst>
          </p:cNvPr>
          <p:cNvSpPr txBox="1"/>
          <p:nvPr/>
        </p:nvSpPr>
        <p:spPr>
          <a:xfrm>
            <a:off x="909833" y="1001429"/>
            <a:ext cx="679639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dirty="0">
                <a:latin typeface="Times New Roman"/>
                <a:cs typeface="Times New Roman"/>
              </a:rPr>
              <a:t>Overall trends in global </a:t>
            </a:r>
            <a:r>
              <a:rPr lang="it-IT" sz="1600" dirty="0" err="1">
                <a:latin typeface="Times New Roman"/>
                <a:cs typeface="Times New Roman"/>
              </a:rPr>
              <a:t>hydrologic</a:t>
            </a:r>
            <a:r>
              <a:rPr lang="it-IT" sz="1600" dirty="0">
                <a:latin typeface="Times New Roman"/>
                <a:cs typeface="Times New Roman"/>
              </a:rPr>
              <a:t> south: </a:t>
            </a:r>
          </a:p>
          <a:p>
            <a:pPr marL="285750" indent="-285750">
              <a:buFont typeface="Calibri"/>
              <a:buChar char="-"/>
            </a:pPr>
            <a:r>
              <a:rPr lang="it-IT" sz="1600" dirty="0">
                <a:latin typeface="Times New Roman"/>
                <a:cs typeface="Times New Roman"/>
              </a:rPr>
              <a:t>Rapid </a:t>
            </a:r>
            <a:r>
              <a:rPr lang="it-IT" sz="1600" dirty="0" err="1">
                <a:latin typeface="Times New Roman"/>
                <a:cs typeface="Times New Roman"/>
              </a:rPr>
              <a:t>increase</a:t>
            </a:r>
            <a:r>
              <a:rPr lang="it-IT" sz="1600" dirty="0">
                <a:latin typeface="Times New Roman"/>
                <a:cs typeface="Times New Roman"/>
              </a:rPr>
              <a:t> in </a:t>
            </a:r>
            <a:r>
              <a:rPr lang="it-IT" sz="1600" dirty="0" err="1">
                <a:latin typeface="Times New Roman"/>
                <a:cs typeface="Times New Roman"/>
              </a:rPr>
              <a:t>sediment</a:t>
            </a:r>
            <a:r>
              <a:rPr lang="it-IT" sz="1600" dirty="0">
                <a:latin typeface="Times New Roman"/>
                <a:cs typeface="Times New Roman"/>
              </a:rPr>
              <a:t> </a:t>
            </a:r>
            <a:r>
              <a:rPr lang="it-IT" sz="1600" dirty="0" err="1">
                <a:latin typeface="Times New Roman"/>
                <a:cs typeface="Times New Roman"/>
              </a:rPr>
              <a:t>flux</a:t>
            </a:r>
            <a:endParaRPr lang="it-IT" sz="1600" dirty="0">
              <a:latin typeface="Times New Roman"/>
              <a:cs typeface="Times New Roman"/>
            </a:endParaRPr>
          </a:p>
          <a:p>
            <a:pPr marL="285750" indent="-285750">
              <a:buFont typeface="Calibri"/>
              <a:buChar char="-"/>
            </a:pPr>
            <a:r>
              <a:rPr lang="it-IT" sz="1600" dirty="0">
                <a:latin typeface="Times New Roman"/>
                <a:cs typeface="Times New Roman"/>
              </a:rPr>
              <a:t>36% of the 146 </a:t>
            </a:r>
            <a:r>
              <a:rPr lang="it-IT" sz="1600" dirty="0" err="1">
                <a:latin typeface="Times New Roman"/>
                <a:cs typeface="Times New Roman"/>
              </a:rPr>
              <a:t>rivers</a:t>
            </a:r>
            <a:r>
              <a:rPr lang="it-IT" sz="1600" dirty="0">
                <a:latin typeface="Times New Roman"/>
                <a:cs typeface="Times New Roman"/>
              </a:rPr>
              <a:t> in the global </a:t>
            </a:r>
            <a:r>
              <a:rPr lang="it-IT" sz="1600" dirty="0" err="1">
                <a:latin typeface="Times New Roman"/>
                <a:cs typeface="Times New Roman"/>
              </a:rPr>
              <a:t>hydrologic</a:t>
            </a:r>
            <a:r>
              <a:rPr lang="it-IT" sz="1600" dirty="0">
                <a:latin typeface="Times New Roman"/>
                <a:cs typeface="Times New Roman"/>
              </a:rPr>
              <a:t> south are </a:t>
            </a:r>
            <a:r>
              <a:rPr lang="it-IT" sz="1600" dirty="0" err="1">
                <a:latin typeface="Times New Roman"/>
                <a:cs typeface="Times New Roman"/>
              </a:rPr>
              <a:t>affected</a:t>
            </a:r>
            <a:endParaRPr lang="it-IT" sz="1600" dirty="0">
              <a:latin typeface="Times New Roman"/>
              <a:cs typeface="Times New Roman"/>
            </a:endParaRPr>
          </a:p>
          <a:p>
            <a:pPr marL="285750" indent="-285750">
              <a:buFont typeface="Calibri"/>
              <a:buChar char="-"/>
            </a:pPr>
            <a:r>
              <a:rPr lang="it-IT" sz="1600" dirty="0">
                <a:latin typeface="Times New Roman"/>
                <a:cs typeface="Times New Roman"/>
              </a:rPr>
              <a:t>41% </a:t>
            </a:r>
            <a:r>
              <a:rPr lang="it-IT" sz="1600" dirty="0" err="1">
                <a:latin typeface="Times New Roman"/>
                <a:cs typeface="Times New Roman"/>
              </a:rPr>
              <a:t>increase</a:t>
            </a:r>
            <a:r>
              <a:rPr lang="it-IT" sz="1600" dirty="0">
                <a:latin typeface="Times New Roman"/>
                <a:cs typeface="Times New Roman"/>
              </a:rPr>
              <a:t> on </a:t>
            </a:r>
            <a:r>
              <a:rPr lang="it-IT" sz="1600" dirty="0" err="1">
                <a:latin typeface="Times New Roman"/>
                <a:cs typeface="Times New Roman"/>
              </a:rPr>
              <a:t>average</a:t>
            </a:r>
            <a:endParaRPr lang="it-IT" sz="1600" dirty="0">
              <a:latin typeface="Times New Roman"/>
              <a:cs typeface="Times New Roman"/>
            </a:endParaRPr>
          </a:p>
          <a:p>
            <a:pPr marL="285750" indent="-285750">
              <a:buFont typeface="Calibri"/>
              <a:buChar char="-"/>
            </a:pPr>
            <a:r>
              <a:rPr lang="it-IT" sz="1600" dirty="0">
                <a:latin typeface="Times New Roman"/>
                <a:cs typeface="Times New Roman"/>
              </a:rPr>
              <a:t>The </a:t>
            </a:r>
            <a:r>
              <a:rPr lang="it-IT" sz="1600" dirty="0" err="1">
                <a:latin typeface="Times New Roman"/>
                <a:cs typeface="Times New Roman"/>
              </a:rPr>
              <a:t>increase</a:t>
            </a:r>
            <a:r>
              <a:rPr lang="it-IT" sz="1600" dirty="0">
                <a:latin typeface="Times New Roman"/>
                <a:cs typeface="Times New Roman"/>
              </a:rPr>
              <a:t> </a:t>
            </a:r>
            <a:r>
              <a:rPr lang="it-IT" sz="1600" dirty="0" err="1">
                <a:latin typeface="Times New Roman"/>
                <a:cs typeface="Times New Roman"/>
              </a:rPr>
              <a:t>depends</a:t>
            </a:r>
            <a:r>
              <a:rPr lang="it-IT" sz="1600" dirty="0">
                <a:latin typeface="Times New Roman"/>
                <a:cs typeface="Times New Roman"/>
              </a:rPr>
              <a:t> in </a:t>
            </a:r>
            <a:r>
              <a:rPr lang="it-IT" sz="1600" dirty="0" err="1">
                <a:latin typeface="Times New Roman"/>
                <a:cs typeface="Times New Roman"/>
              </a:rPr>
              <a:t>terms</a:t>
            </a:r>
            <a:r>
              <a:rPr lang="it-IT" sz="1600" dirty="0">
                <a:latin typeface="Times New Roman"/>
                <a:cs typeface="Times New Roman"/>
              </a:rPr>
              <a:t> of timing and scale</a:t>
            </a:r>
          </a:p>
        </p:txBody>
      </p:sp>
      <p:pic>
        <p:nvPicPr>
          <p:cNvPr id="6" name="Immagine 5" descr="Immagine che contiene schizzo, testo, schermata, diagramma&#10;&#10;Descrizione generata automaticamente">
            <a:extLst>
              <a:ext uri="{FF2B5EF4-FFF2-40B4-BE49-F238E27FC236}">
                <a16:creationId xmlns:a16="http://schemas.microsoft.com/office/drawing/2014/main" id="{7268754C-ACCB-7995-BE61-07E9E54687E8}"/>
              </a:ext>
            </a:extLst>
          </p:cNvPr>
          <p:cNvPicPr>
            <a:picLocks noChangeAspect="1"/>
          </p:cNvPicPr>
          <p:nvPr/>
        </p:nvPicPr>
        <p:blipFill>
          <a:blip r:embed="rId3"/>
          <a:stretch>
            <a:fillRect/>
          </a:stretch>
        </p:blipFill>
        <p:spPr>
          <a:xfrm>
            <a:off x="902370" y="2310937"/>
            <a:ext cx="6697578" cy="1965414"/>
          </a:xfrm>
          <a:prstGeom prst="rect">
            <a:avLst/>
          </a:prstGeom>
        </p:spPr>
      </p:pic>
      <p:sp>
        <p:nvSpPr>
          <p:cNvPr id="8" name="CasellaDiTesto 7">
            <a:extLst>
              <a:ext uri="{FF2B5EF4-FFF2-40B4-BE49-F238E27FC236}">
                <a16:creationId xmlns:a16="http://schemas.microsoft.com/office/drawing/2014/main" id="{580B82AC-538F-62D5-6CC2-DE4D06C7CFE8}"/>
              </a:ext>
            </a:extLst>
          </p:cNvPr>
          <p:cNvSpPr txBox="1"/>
          <p:nvPr/>
        </p:nvSpPr>
        <p:spPr>
          <a:xfrm>
            <a:off x="1286228" y="4290644"/>
            <a:ext cx="59349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000" i="1">
                <a:ea typeface="+mn-lt"/>
                <a:cs typeface="+mn-lt"/>
              </a:rPr>
              <a:t>(C)</a:t>
            </a:r>
            <a:r>
              <a:rPr lang="it-IT" sz="1000" i="1" err="1">
                <a:ea typeface="+mn-lt"/>
                <a:cs typeface="+mn-lt"/>
              </a:rPr>
              <a:t>Suspended</a:t>
            </a:r>
            <a:r>
              <a:rPr lang="it-IT" sz="1000" i="1">
                <a:ea typeface="+mn-lt"/>
                <a:cs typeface="+mn-lt"/>
              </a:rPr>
              <a:t> </a:t>
            </a:r>
            <a:r>
              <a:rPr lang="it-IT" sz="1000" i="1" err="1">
                <a:ea typeface="+mn-lt"/>
                <a:cs typeface="+mn-lt"/>
              </a:rPr>
              <a:t>sediment</a:t>
            </a:r>
            <a:r>
              <a:rPr lang="it-IT" sz="1000" i="1">
                <a:ea typeface="+mn-lt"/>
                <a:cs typeface="+mn-lt"/>
              </a:rPr>
              <a:t> </a:t>
            </a:r>
            <a:r>
              <a:rPr lang="it-IT" sz="1000" i="1" err="1">
                <a:ea typeface="+mn-lt"/>
                <a:cs typeface="+mn-lt"/>
              </a:rPr>
              <a:t>flux</a:t>
            </a:r>
            <a:r>
              <a:rPr lang="it-IT" sz="1000" i="1">
                <a:ea typeface="+mn-lt"/>
                <a:cs typeface="+mn-lt"/>
              </a:rPr>
              <a:t> </a:t>
            </a:r>
            <a:r>
              <a:rPr lang="it-IT" sz="1000" i="1" err="1">
                <a:ea typeface="+mn-lt"/>
                <a:cs typeface="+mn-lt"/>
              </a:rPr>
              <a:t>has</a:t>
            </a:r>
            <a:r>
              <a:rPr lang="it-IT" sz="1000" i="1">
                <a:ea typeface="+mn-lt"/>
                <a:cs typeface="+mn-lt"/>
              </a:rPr>
              <a:t> </a:t>
            </a:r>
            <a:r>
              <a:rPr lang="it-IT" sz="1000" i="1" err="1">
                <a:ea typeface="+mn-lt"/>
                <a:cs typeface="+mn-lt"/>
              </a:rPr>
              <a:t>increased</a:t>
            </a:r>
            <a:r>
              <a:rPr lang="it-IT" sz="1000" i="1">
                <a:ea typeface="+mn-lt"/>
                <a:cs typeface="+mn-lt"/>
              </a:rPr>
              <a:t> south of 20°N over the </a:t>
            </a:r>
            <a:r>
              <a:rPr lang="it-IT" sz="1000" i="1" err="1">
                <a:ea typeface="+mn-lt"/>
                <a:cs typeface="+mn-lt"/>
              </a:rPr>
              <a:t>same</a:t>
            </a:r>
            <a:r>
              <a:rPr lang="it-IT" sz="1000" i="1">
                <a:ea typeface="+mn-lt"/>
                <a:cs typeface="+mn-lt"/>
              </a:rPr>
              <a:t> </a:t>
            </a:r>
            <a:r>
              <a:rPr lang="it-IT" sz="1000" i="1" err="1">
                <a:ea typeface="+mn-lt"/>
                <a:cs typeface="+mn-lt"/>
              </a:rPr>
              <a:t>period</a:t>
            </a:r>
            <a:r>
              <a:rPr lang="it-IT" sz="1000" i="1">
                <a:ea typeface="+mn-lt"/>
                <a:cs typeface="+mn-lt"/>
              </a:rPr>
              <a:t>  </a:t>
            </a:r>
            <a:r>
              <a:rPr lang="it-IT" sz="1000" i="1" err="1">
                <a:ea typeface="+mn-lt"/>
                <a:cs typeface="+mn-lt"/>
              </a:rPr>
              <a:t>owing</a:t>
            </a:r>
            <a:r>
              <a:rPr lang="it-IT" sz="1000" i="1">
                <a:ea typeface="+mn-lt"/>
                <a:cs typeface="+mn-lt"/>
              </a:rPr>
              <a:t> to </a:t>
            </a:r>
            <a:r>
              <a:rPr lang="it-IT" sz="1000" i="1" err="1">
                <a:ea typeface="+mn-lt"/>
                <a:cs typeface="+mn-lt"/>
              </a:rPr>
              <a:t>ongoing</a:t>
            </a:r>
            <a:r>
              <a:rPr lang="it-IT" sz="1000" i="1">
                <a:ea typeface="+mn-lt"/>
                <a:cs typeface="+mn-lt"/>
              </a:rPr>
              <a:t> </a:t>
            </a:r>
            <a:r>
              <a:rPr lang="it-IT" sz="1000" i="1" err="1">
                <a:ea typeface="+mn-lt"/>
                <a:cs typeface="+mn-lt"/>
              </a:rPr>
              <a:t>land</a:t>
            </a:r>
            <a:r>
              <a:rPr lang="it-IT" sz="1000" i="1">
                <a:ea typeface="+mn-lt"/>
                <a:cs typeface="+mn-lt"/>
              </a:rPr>
              <a:t>-use </a:t>
            </a:r>
            <a:r>
              <a:rPr lang="it-IT" sz="1000" i="1" err="1">
                <a:ea typeface="+mn-lt"/>
                <a:cs typeface="+mn-lt"/>
              </a:rPr>
              <a:t>change</a:t>
            </a:r>
            <a:r>
              <a:rPr lang="it-IT" sz="1000" i="1">
                <a:ea typeface="+mn-lt"/>
                <a:cs typeface="+mn-lt"/>
              </a:rPr>
              <a:t> and </a:t>
            </a:r>
            <a:r>
              <a:rPr lang="it-IT" sz="1000" i="1" err="1">
                <a:ea typeface="+mn-lt"/>
                <a:cs typeface="+mn-lt"/>
              </a:rPr>
              <a:t>intensification</a:t>
            </a:r>
            <a:r>
              <a:rPr lang="it-IT" sz="1000" i="1">
                <a:ea typeface="+mn-lt"/>
                <a:cs typeface="+mn-lt"/>
              </a:rPr>
              <a:t> of the </a:t>
            </a:r>
            <a:r>
              <a:rPr lang="it-IT" sz="1000" i="1" err="1">
                <a:ea typeface="+mn-lt"/>
                <a:cs typeface="+mn-lt"/>
              </a:rPr>
              <a:t>hydrological</a:t>
            </a:r>
            <a:r>
              <a:rPr lang="it-IT" sz="1000" i="1">
                <a:ea typeface="+mn-lt"/>
                <a:cs typeface="+mn-lt"/>
              </a:rPr>
              <a:t> </a:t>
            </a:r>
            <a:r>
              <a:rPr lang="it-IT" sz="1000" i="1" err="1">
                <a:ea typeface="+mn-lt"/>
                <a:cs typeface="+mn-lt"/>
              </a:rPr>
              <a:t>cycle</a:t>
            </a:r>
            <a:r>
              <a:rPr lang="it-IT" sz="1000" i="1">
                <a:ea typeface="+mn-lt"/>
                <a:cs typeface="+mn-lt"/>
              </a:rPr>
              <a:t>. </a:t>
            </a:r>
            <a:endParaRPr lang="it-IT" sz="1000" i="1"/>
          </a:p>
        </p:txBody>
      </p:sp>
      <p:sp>
        <p:nvSpPr>
          <p:cNvPr id="12" name="Titre 3">
            <a:extLst>
              <a:ext uri="{FF2B5EF4-FFF2-40B4-BE49-F238E27FC236}">
                <a16:creationId xmlns:a16="http://schemas.microsoft.com/office/drawing/2014/main" id="{C23267A7-F12A-C295-A146-04CFAA7FE931}"/>
              </a:ext>
            </a:extLst>
          </p:cNvPr>
          <p:cNvSpPr txBox="1">
            <a:spLocks/>
          </p:cNvSpPr>
          <p:nvPr/>
        </p:nvSpPr>
        <p:spPr>
          <a:xfrm>
            <a:off x="972110" y="139140"/>
            <a:ext cx="5913904" cy="603140"/>
          </a:xfrm>
          <a:prstGeom prst="rect">
            <a:avLst/>
          </a:prstGeom>
        </p:spPr>
        <p:txBody>
          <a:bodyPr lIns="91440" tIns="45720" rIns="91440" bIns="4572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fr-FR" sz="3600" err="1">
                <a:latin typeface="Franklin Gothic Demi Cond"/>
                <a:ea typeface="Roboto Black"/>
                <a:cs typeface="Arial"/>
              </a:rPr>
              <a:t>Results</a:t>
            </a:r>
            <a:r>
              <a:rPr lang="fr-FR" sz="3600">
                <a:latin typeface="Franklin Gothic Demi Cond"/>
                <a:ea typeface="Roboto Black"/>
                <a:cs typeface="Arial"/>
              </a:rPr>
              <a:t> – Global </a:t>
            </a:r>
            <a:r>
              <a:rPr lang="fr-FR" sz="3600" err="1">
                <a:latin typeface="Franklin Gothic Demi Cond"/>
                <a:ea typeface="Roboto Black"/>
                <a:cs typeface="Arial"/>
              </a:rPr>
              <a:t>hydrologic</a:t>
            </a:r>
            <a:r>
              <a:rPr lang="fr-FR" sz="3600">
                <a:latin typeface="Franklin Gothic Demi Cond"/>
                <a:ea typeface="Roboto Black"/>
                <a:cs typeface="Arial"/>
              </a:rPr>
              <a:t> </a:t>
            </a:r>
            <a:r>
              <a:rPr lang="fr-FR" sz="3600" err="1">
                <a:latin typeface="Franklin Gothic Demi Cond"/>
                <a:ea typeface="Roboto Black"/>
                <a:cs typeface="Arial"/>
              </a:rPr>
              <a:t>south</a:t>
            </a:r>
            <a:endParaRPr lang="fr-FR" sz="3600" err="1"/>
          </a:p>
        </p:txBody>
      </p:sp>
    </p:spTree>
    <p:extLst>
      <p:ext uri="{BB962C8B-B14F-4D97-AF65-F5344CB8AC3E}">
        <p14:creationId xmlns:p14="http://schemas.microsoft.com/office/powerpoint/2010/main" val="1480605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BE4E09D7-3782-2C73-2AA8-E9324521FC43}"/>
              </a:ext>
            </a:extLst>
          </p:cNvPr>
          <p:cNvSpPr>
            <a:spLocks noGrp="1"/>
          </p:cNvSpPr>
          <p:nvPr>
            <p:ph type="sldNum" sz="quarter" idx="12"/>
          </p:nvPr>
        </p:nvSpPr>
        <p:spPr/>
        <p:txBody>
          <a:bodyPr/>
          <a:lstStyle/>
          <a:p>
            <a:fld id="{E1E1CD7C-2161-7D43-862E-CE4C333CD873}" type="slidenum">
              <a:rPr lang="fr-FR" smtClean="0"/>
              <a:pPr/>
              <a:t>13</a:t>
            </a:fld>
            <a:endParaRPr lang="fr-FR"/>
          </a:p>
        </p:txBody>
      </p:sp>
      <p:sp>
        <p:nvSpPr>
          <p:cNvPr id="8" name="Titre 3">
            <a:extLst>
              <a:ext uri="{FF2B5EF4-FFF2-40B4-BE49-F238E27FC236}">
                <a16:creationId xmlns:a16="http://schemas.microsoft.com/office/drawing/2014/main" id="{CAFE845B-BC42-6CF8-18E0-7347391389DE}"/>
              </a:ext>
            </a:extLst>
          </p:cNvPr>
          <p:cNvSpPr>
            <a:spLocks noGrp="1"/>
          </p:cNvSpPr>
          <p:nvPr>
            <p:ph type="title"/>
          </p:nvPr>
        </p:nvSpPr>
        <p:spPr>
          <a:xfrm>
            <a:off x="827586" y="102573"/>
            <a:ext cx="6642735" cy="512484"/>
          </a:xfrm>
        </p:spPr>
        <p:txBody>
          <a:bodyPr>
            <a:noAutofit/>
          </a:bodyPr>
          <a:lstStyle/>
          <a:p>
            <a:r>
              <a:rPr lang="fr-FR" sz="3600">
                <a:latin typeface="Franklin Gothic Demi Cond"/>
                <a:ea typeface="Roboto Black"/>
                <a:cs typeface="Arial"/>
              </a:rPr>
              <a:t>Discussion - </a:t>
            </a:r>
            <a:r>
              <a:rPr lang="fr-FR" sz="3600" err="1">
                <a:latin typeface="Franklin Gothic Demi Cond"/>
                <a:ea typeface="Roboto Black"/>
                <a:cs typeface="Arial"/>
              </a:rPr>
              <a:t>Difference</a:t>
            </a:r>
            <a:r>
              <a:rPr lang="fr-FR" sz="3600">
                <a:latin typeface="Franklin Gothic Demi Cond"/>
                <a:ea typeface="Roboto Black"/>
                <a:cs typeface="Arial"/>
              </a:rPr>
              <a:t> South-North</a:t>
            </a:r>
            <a:endParaRPr lang="fr-FR" sz="3600"/>
          </a:p>
        </p:txBody>
      </p:sp>
      <p:pic>
        <p:nvPicPr>
          <p:cNvPr id="11" name="Image 10" descr="Une image contenant texte, diagramme, carte&#10;&#10;Description générée automatiquement">
            <a:extLst>
              <a:ext uri="{FF2B5EF4-FFF2-40B4-BE49-F238E27FC236}">
                <a16:creationId xmlns:a16="http://schemas.microsoft.com/office/drawing/2014/main" id="{96C0C0E5-63D8-E494-57C4-05BFCB105C3B}"/>
              </a:ext>
            </a:extLst>
          </p:cNvPr>
          <p:cNvPicPr>
            <a:picLocks noChangeAspect="1"/>
          </p:cNvPicPr>
          <p:nvPr/>
        </p:nvPicPr>
        <p:blipFill>
          <a:blip r:embed="rId2"/>
          <a:stretch>
            <a:fillRect/>
          </a:stretch>
        </p:blipFill>
        <p:spPr>
          <a:xfrm>
            <a:off x="1015055" y="809959"/>
            <a:ext cx="7113889" cy="3664070"/>
          </a:xfrm>
          <a:prstGeom prst="rect">
            <a:avLst/>
          </a:prstGeom>
        </p:spPr>
      </p:pic>
      <p:sp>
        <p:nvSpPr>
          <p:cNvPr id="4" name="TextBox 3">
            <a:extLst>
              <a:ext uri="{FF2B5EF4-FFF2-40B4-BE49-F238E27FC236}">
                <a16:creationId xmlns:a16="http://schemas.microsoft.com/office/drawing/2014/main" id="{2E1155E0-6B2F-C6B5-F88D-E024FA9F6C45}"/>
              </a:ext>
            </a:extLst>
          </p:cNvPr>
          <p:cNvSpPr txBox="1"/>
          <p:nvPr/>
        </p:nvSpPr>
        <p:spPr>
          <a:xfrm>
            <a:off x="1277709" y="4582721"/>
            <a:ext cx="6588579" cy="430887"/>
          </a:xfrm>
          <a:prstGeom prst="rect">
            <a:avLst/>
          </a:prstGeom>
          <a:noFill/>
        </p:spPr>
        <p:txBody>
          <a:bodyPr wrap="square">
            <a:spAutoFit/>
          </a:bodyPr>
          <a:lstStyle/>
          <a:p>
            <a:r>
              <a:rPr lang="en-US" sz="1050" i="1"/>
              <a:t>(B) Rivers with: Increasing suspended sediment flux (upward-pointing triangles),Declining suspended sediment flux (downward-pointing triangles) ;Rivers with no statistically significant change (circles).</a:t>
            </a:r>
            <a:endParaRPr lang="en-US" sz="1050" i="1">
              <a:cs typeface="Arial"/>
            </a:endParaRPr>
          </a:p>
        </p:txBody>
      </p:sp>
    </p:spTree>
    <p:extLst>
      <p:ext uri="{BB962C8B-B14F-4D97-AF65-F5344CB8AC3E}">
        <p14:creationId xmlns:p14="http://schemas.microsoft.com/office/powerpoint/2010/main" val="3448804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BE4E09D7-3782-2C73-2AA8-E9324521FC43}"/>
              </a:ext>
            </a:extLst>
          </p:cNvPr>
          <p:cNvSpPr>
            <a:spLocks noGrp="1"/>
          </p:cNvSpPr>
          <p:nvPr>
            <p:ph type="sldNum" sz="quarter" idx="12"/>
          </p:nvPr>
        </p:nvSpPr>
        <p:spPr/>
        <p:txBody>
          <a:bodyPr/>
          <a:lstStyle/>
          <a:p>
            <a:fld id="{E1E1CD7C-2161-7D43-862E-CE4C333CD873}" type="slidenum">
              <a:rPr lang="fr-FR" smtClean="0"/>
              <a:pPr/>
              <a:t>14</a:t>
            </a:fld>
            <a:endParaRPr lang="fr-FR"/>
          </a:p>
        </p:txBody>
      </p:sp>
      <p:sp>
        <p:nvSpPr>
          <p:cNvPr id="8" name="Titre 3">
            <a:extLst>
              <a:ext uri="{FF2B5EF4-FFF2-40B4-BE49-F238E27FC236}">
                <a16:creationId xmlns:a16="http://schemas.microsoft.com/office/drawing/2014/main" id="{CAFE845B-BC42-6CF8-18E0-7347391389DE}"/>
              </a:ext>
            </a:extLst>
          </p:cNvPr>
          <p:cNvSpPr>
            <a:spLocks noGrp="1"/>
          </p:cNvSpPr>
          <p:nvPr>
            <p:ph type="title"/>
          </p:nvPr>
        </p:nvSpPr>
        <p:spPr>
          <a:xfrm>
            <a:off x="756285" y="79713"/>
            <a:ext cx="6476801" cy="558204"/>
          </a:xfrm>
        </p:spPr>
        <p:txBody>
          <a:bodyPr>
            <a:normAutofit/>
          </a:bodyPr>
          <a:lstStyle/>
          <a:p>
            <a:r>
              <a:rPr lang="fr-FR" sz="3600">
                <a:latin typeface="Franklin Gothic Demi Cond"/>
                <a:ea typeface="Roboto Black"/>
                <a:cs typeface="Arial"/>
              </a:rPr>
              <a:t>Discussion  - Global </a:t>
            </a:r>
            <a:r>
              <a:rPr lang="fr-FR" sz="3600" err="1">
                <a:latin typeface="Franklin Gothic Demi Cond"/>
                <a:ea typeface="Roboto Black"/>
                <a:cs typeface="Arial"/>
              </a:rPr>
              <a:t>hydrologic</a:t>
            </a:r>
            <a:r>
              <a:rPr lang="fr-FR" sz="3600">
                <a:latin typeface="Franklin Gothic Demi Cond"/>
                <a:ea typeface="Roboto Black"/>
                <a:cs typeface="Arial"/>
              </a:rPr>
              <a:t> North </a:t>
            </a:r>
            <a:endParaRPr lang="fr-FR" sz="3600"/>
          </a:p>
        </p:txBody>
      </p:sp>
      <p:sp>
        <p:nvSpPr>
          <p:cNvPr id="4" name="ZoneTexte 3">
            <a:extLst>
              <a:ext uri="{FF2B5EF4-FFF2-40B4-BE49-F238E27FC236}">
                <a16:creationId xmlns:a16="http://schemas.microsoft.com/office/drawing/2014/main" id="{37E6153D-4949-5886-FD83-80EAEBF84B91}"/>
              </a:ext>
            </a:extLst>
          </p:cNvPr>
          <p:cNvSpPr txBox="1"/>
          <p:nvPr/>
        </p:nvSpPr>
        <p:spPr>
          <a:xfrm>
            <a:off x="282636" y="2151949"/>
            <a:ext cx="4174712"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fr-FR" sz="1400" dirty="0">
              <a:latin typeface="Times New Roman"/>
              <a:cs typeface="Arial"/>
            </a:endParaRPr>
          </a:p>
          <a:p>
            <a:pPr marL="285750" indent="-285750">
              <a:buFont typeface="Arial"/>
              <a:buChar char="•"/>
            </a:pPr>
            <a:r>
              <a:rPr lang="fr-FR" sz="1400" dirty="0">
                <a:latin typeface="Times New Roman"/>
                <a:ea typeface="+mn-lt"/>
                <a:cs typeface="Arial"/>
              </a:rPr>
              <a:t>The exemple case of Asia :</a:t>
            </a:r>
          </a:p>
          <a:p>
            <a:pPr marL="628650" lvl="1" indent="-285750">
              <a:buFont typeface="Courier New"/>
              <a:buChar char="o"/>
            </a:pPr>
            <a:r>
              <a:rPr lang="fr-FR" sz="1400" dirty="0">
                <a:latin typeface="Times New Roman"/>
                <a:ea typeface="+mn-lt"/>
                <a:cs typeface="Arial"/>
              </a:rPr>
              <a:t>Represents</a:t>
            </a:r>
            <a:r>
              <a:rPr lang="fr-FR" sz="1400" dirty="0">
                <a:latin typeface="Times New Roman"/>
                <a:ea typeface="+mn-lt"/>
                <a:cs typeface="+mn-lt"/>
              </a:rPr>
              <a:t>~50% of all </a:t>
            </a:r>
            <a:r>
              <a:rPr lang="fr-FR" sz="1400" dirty="0" err="1">
                <a:latin typeface="Times New Roman"/>
                <a:ea typeface="+mn-lt"/>
                <a:cs typeface="+mn-lt"/>
              </a:rPr>
              <a:t>sediment</a:t>
            </a:r>
            <a:r>
              <a:rPr lang="fr-FR" sz="1400" dirty="0">
                <a:latin typeface="Times New Roman"/>
                <a:ea typeface="+mn-lt"/>
                <a:cs typeface="+mn-lt"/>
              </a:rPr>
              <a:t> </a:t>
            </a:r>
            <a:r>
              <a:rPr lang="fr-FR" sz="1400" dirty="0" err="1">
                <a:latin typeface="Times New Roman"/>
                <a:ea typeface="+mn-lt"/>
                <a:cs typeface="+mn-lt"/>
              </a:rPr>
              <a:t>exported</a:t>
            </a:r>
            <a:r>
              <a:rPr lang="fr-FR" sz="1400" dirty="0">
                <a:latin typeface="Times New Roman"/>
                <a:ea typeface="+mn-lt"/>
                <a:cs typeface="+mn-lt"/>
              </a:rPr>
              <a:t> to global </a:t>
            </a:r>
            <a:r>
              <a:rPr lang="fr-FR" sz="1400" dirty="0" err="1">
                <a:latin typeface="Times New Roman"/>
                <a:ea typeface="+mn-lt"/>
                <a:cs typeface="+mn-lt"/>
              </a:rPr>
              <a:t>oceans</a:t>
            </a:r>
            <a:r>
              <a:rPr lang="fr-FR" sz="1400" dirty="0">
                <a:latin typeface="Times New Roman"/>
                <a:ea typeface="+mn-lt"/>
                <a:cs typeface="+mn-lt"/>
              </a:rPr>
              <a:t> </a:t>
            </a:r>
            <a:r>
              <a:rPr lang="fr-FR" sz="1400" dirty="0" err="1">
                <a:latin typeface="Times New Roman"/>
                <a:ea typeface="+mn-lt"/>
                <a:cs typeface="+mn-lt"/>
              </a:rPr>
              <a:t>until</a:t>
            </a:r>
            <a:r>
              <a:rPr lang="fr-FR" sz="1400" dirty="0">
                <a:latin typeface="Times New Roman"/>
                <a:ea typeface="+mn-lt"/>
                <a:cs typeface="+mn-lt"/>
              </a:rPr>
              <a:t> 1990</a:t>
            </a:r>
            <a:endParaRPr lang="fr-FR" sz="1400" dirty="0">
              <a:latin typeface="Times New Roman"/>
              <a:ea typeface="+mn-lt"/>
              <a:cs typeface="Arial"/>
            </a:endParaRPr>
          </a:p>
          <a:p>
            <a:pPr marL="628650" lvl="1" indent="-285750">
              <a:buFont typeface="Courier New"/>
              <a:buChar char="o"/>
            </a:pPr>
            <a:r>
              <a:rPr lang="fr-FR" sz="1400" dirty="0" err="1">
                <a:latin typeface="Times New Roman"/>
                <a:ea typeface="+mn-lt"/>
                <a:cs typeface="Arial"/>
              </a:rPr>
              <a:t>Now</a:t>
            </a:r>
            <a:r>
              <a:rPr lang="fr-FR" sz="1400" dirty="0">
                <a:latin typeface="Times New Roman"/>
                <a:ea typeface="+mn-lt"/>
                <a:cs typeface="Arial"/>
              </a:rPr>
              <a:t>, </a:t>
            </a:r>
            <a:r>
              <a:rPr lang="fr-FR" sz="1400" dirty="0">
                <a:latin typeface="Times New Roman"/>
                <a:ea typeface="+mn-lt"/>
                <a:cs typeface="+mn-lt"/>
              </a:rPr>
              <a:t>export </a:t>
            </a:r>
            <a:r>
              <a:rPr lang="fr-FR" sz="1400" dirty="0" err="1">
                <a:latin typeface="Times New Roman"/>
                <a:ea typeface="+mn-lt"/>
                <a:cs typeface="+mn-lt"/>
              </a:rPr>
              <a:t>only</a:t>
            </a:r>
            <a:r>
              <a:rPr lang="fr-FR" sz="1400" dirty="0">
                <a:latin typeface="Times New Roman"/>
                <a:ea typeface="+mn-lt"/>
                <a:cs typeface="+mn-lt"/>
              </a:rPr>
              <a:t> 27% of the global total.</a:t>
            </a:r>
            <a:endParaRPr lang="fr-FR" sz="1400" dirty="0">
              <a:latin typeface="Times New Roman"/>
              <a:ea typeface="+mn-lt"/>
              <a:cs typeface="Arial"/>
            </a:endParaRPr>
          </a:p>
          <a:p>
            <a:pPr lvl="1"/>
            <a:endParaRPr lang="fr-FR" sz="1400" dirty="0">
              <a:latin typeface="Times New Roman"/>
              <a:ea typeface="+mn-lt"/>
              <a:cs typeface="Arial"/>
            </a:endParaRPr>
          </a:p>
          <a:p>
            <a:pPr marL="285750" indent="-285750">
              <a:buFont typeface="Arial"/>
              <a:buChar char="•"/>
            </a:pPr>
            <a:r>
              <a:rPr lang="fr-FR" sz="1400" dirty="0">
                <a:latin typeface="Times New Roman"/>
                <a:ea typeface="+mn-lt"/>
                <a:cs typeface="Arial"/>
              </a:rPr>
              <a:t>Stagnation or </a:t>
            </a:r>
            <a:r>
              <a:rPr lang="fr-FR" sz="1400" dirty="0" err="1">
                <a:latin typeface="Times New Roman"/>
                <a:ea typeface="+mn-lt"/>
                <a:cs typeface="Arial"/>
              </a:rPr>
              <a:t>less</a:t>
            </a:r>
            <a:r>
              <a:rPr lang="fr-FR" sz="1400" dirty="0">
                <a:latin typeface="Times New Roman"/>
                <a:ea typeface="+mn-lt"/>
                <a:cs typeface="Arial"/>
              </a:rPr>
              <a:t> </a:t>
            </a:r>
            <a:r>
              <a:rPr lang="fr-FR" sz="1400" dirty="0" err="1">
                <a:latin typeface="Times New Roman"/>
                <a:ea typeface="+mn-lt"/>
                <a:cs typeface="Arial"/>
              </a:rPr>
              <a:t>decrease</a:t>
            </a:r>
            <a:r>
              <a:rPr lang="fr-FR" sz="1400" dirty="0">
                <a:latin typeface="Times New Roman"/>
                <a:ea typeface="+mn-lt"/>
                <a:cs typeface="Arial"/>
              </a:rPr>
              <a:t> for river </a:t>
            </a:r>
            <a:r>
              <a:rPr lang="fr-FR" sz="1400" dirty="0" err="1">
                <a:latin typeface="Times New Roman"/>
                <a:ea typeface="+mn-lt"/>
                <a:cs typeface="Arial"/>
              </a:rPr>
              <a:t>with</a:t>
            </a:r>
            <a:r>
              <a:rPr lang="fr-FR" sz="1400" dirty="0">
                <a:latin typeface="Times New Roman"/>
                <a:ea typeface="+mn-lt"/>
                <a:cs typeface="Arial"/>
              </a:rPr>
              <a:t> dam pre-1984 in flux </a:t>
            </a:r>
            <a:r>
              <a:rPr lang="fr-FR" sz="1400" dirty="0" err="1">
                <a:latin typeface="Times New Roman"/>
                <a:ea typeface="+mn-lt"/>
                <a:cs typeface="Arial"/>
              </a:rPr>
              <a:t>sediment</a:t>
            </a:r>
            <a:endParaRPr lang="fr-FR" sz="1400" dirty="0">
              <a:latin typeface="Times New Roman"/>
              <a:ea typeface="+mn-lt"/>
              <a:cs typeface="Arial"/>
            </a:endParaRPr>
          </a:p>
          <a:p>
            <a:pPr marL="628650" lvl="1" indent="-285750">
              <a:buFont typeface="Courier New"/>
              <a:buChar char="o"/>
            </a:pPr>
            <a:r>
              <a:rPr lang="fr-FR" sz="1400" dirty="0">
                <a:latin typeface="Times New Roman"/>
                <a:ea typeface="+mn-lt"/>
                <a:cs typeface="Arial"/>
              </a:rPr>
              <a:t>52% of </a:t>
            </a:r>
            <a:r>
              <a:rPr lang="fr-FR" sz="1400" dirty="0" err="1">
                <a:latin typeface="Times New Roman"/>
                <a:ea typeface="+mn-lt"/>
                <a:cs typeface="Arial"/>
              </a:rPr>
              <a:t>rivers</a:t>
            </a:r>
            <a:r>
              <a:rPr lang="fr-FR" sz="1400" dirty="0">
                <a:latin typeface="Times New Roman"/>
                <a:ea typeface="+mn-lt"/>
                <a:cs typeface="Arial"/>
              </a:rPr>
              <a:t> </a:t>
            </a:r>
            <a:r>
              <a:rPr lang="fr-FR" sz="1400" dirty="0" err="1">
                <a:latin typeface="Times New Roman"/>
                <a:ea typeface="+mn-lt"/>
                <a:cs typeface="Arial"/>
              </a:rPr>
              <a:t>with</a:t>
            </a:r>
            <a:r>
              <a:rPr lang="fr-FR" sz="1400" dirty="0">
                <a:latin typeface="Times New Roman"/>
                <a:ea typeface="+mn-lt"/>
                <a:cs typeface="Arial"/>
              </a:rPr>
              <a:t> new </a:t>
            </a:r>
            <a:r>
              <a:rPr lang="fr-FR" sz="1400" dirty="0" err="1">
                <a:latin typeface="Times New Roman"/>
                <a:ea typeface="+mn-lt"/>
                <a:cs typeface="Arial"/>
              </a:rPr>
              <a:t>dams</a:t>
            </a:r>
            <a:r>
              <a:rPr lang="fr-FR" sz="1400" dirty="0">
                <a:latin typeface="Times New Roman"/>
                <a:ea typeface="+mn-lt"/>
                <a:cs typeface="Arial"/>
              </a:rPr>
              <a:t> have no impact in flux </a:t>
            </a:r>
            <a:r>
              <a:rPr lang="fr-FR" sz="1400" dirty="0" err="1">
                <a:latin typeface="Times New Roman"/>
                <a:ea typeface="+mn-lt"/>
                <a:cs typeface="Arial"/>
              </a:rPr>
              <a:t>sediment</a:t>
            </a:r>
            <a:r>
              <a:rPr lang="fr-FR" sz="1400" dirty="0">
                <a:latin typeface="Times New Roman"/>
                <a:ea typeface="+mn-lt"/>
                <a:cs typeface="Arial"/>
              </a:rPr>
              <a:t> due to </a:t>
            </a:r>
            <a:r>
              <a:rPr lang="fr-FR" sz="1400" dirty="0" err="1">
                <a:latin typeface="Times New Roman"/>
                <a:ea typeface="+mn-lt"/>
                <a:cs typeface="Arial"/>
              </a:rPr>
              <a:t>previously</a:t>
            </a:r>
            <a:r>
              <a:rPr lang="fr-FR" sz="1400" dirty="0">
                <a:latin typeface="Times New Roman"/>
                <a:ea typeface="+mn-lt"/>
                <a:cs typeface="Arial"/>
              </a:rPr>
              <a:t> </a:t>
            </a:r>
            <a:r>
              <a:rPr lang="fr-FR" sz="1400" dirty="0" err="1">
                <a:latin typeface="Times New Roman"/>
                <a:ea typeface="+mn-lt"/>
                <a:cs typeface="Arial"/>
              </a:rPr>
              <a:t>constructed</a:t>
            </a:r>
            <a:r>
              <a:rPr lang="fr-FR" sz="1400" dirty="0">
                <a:latin typeface="Times New Roman"/>
                <a:ea typeface="+mn-lt"/>
                <a:cs typeface="Arial"/>
              </a:rPr>
              <a:t> </a:t>
            </a:r>
            <a:r>
              <a:rPr lang="fr-FR" sz="1400" dirty="0" err="1">
                <a:latin typeface="Times New Roman"/>
                <a:ea typeface="+mn-lt"/>
                <a:cs typeface="Arial"/>
              </a:rPr>
              <a:t>dams</a:t>
            </a:r>
            <a:endParaRPr lang="fr-FR" sz="1400" dirty="0">
              <a:latin typeface="Times New Roman"/>
              <a:ea typeface="+mn-lt"/>
              <a:cs typeface="Arial"/>
            </a:endParaRPr>
          </a:p>
        </p:txBody>
      </p:sp>
      <p:sp>
        <p:nvSpPr>
          <p:cNvPr id="3" name="TextBox 2">
            <a:extLst>
              <a:ext uri="{FF2B5EF4-FFF2-40B4-BE49-F238E27FC236}">
                <a16:creationId xmlns:a16="http://schemas.microsoft.com/office/drawing/2014/main" id="{DEDA1E2D-004B-062E-0907-B32903392354}"/>
              </a:ext>
            </a:extLst>
          </p:cNvPr>
          <p:cNvSpPr txBox="1"/>
          <p:nvPr/>
        </p:nvSpPr>
        <p:spPr>
          <a:xfrm>
            <a:off x="282636" y="894509"/>
            <a:ext cx="7766998" cy="1169551"/>
          </a:xfrm>
          <a:prstGeom prst="rect">
            <a:avLst/>
          </a:prstGeom>
          <a:noFill/>
        </p:spPr>
        <p:txBody>
          <a:bodyPr wrap="square">
            <a:spAutoFit/>
          </a:bodyPr>
          <a:lstStyle/>
          <a:p>
            <a:pPr marL="285750" indent="-285750">
              <a:buFont typeface="Arial"/>
              <a:buChar char="•"/>
            </a:pPr>
            <a:r>
              <a:rPr lang="fr-FR" sz="1400" dirty="0">
                <a:latin typeface="Times New Roman" panose="02020603050405020304" pitchFamily="18" charset="0"/>
                <a:cs typeface="Times New Roman" panose="02020603050405020304" pitchFamily="18" charset="0"/>
              </a:rPr>
              <a:t>Trends in the </a:t>
            </a:r>
            <a:r>
              <a:rPr lang="fr-FR" sz="1400" dirty="0" err="1">
                <a:latin typeface="Times New Roman" panose="02020603050405020304" pitchFamily="18" charset="0"/>
                <a:cs typeface="Times New Roman" panose="02020603050405020304" pitchFamily="18" charset="0"/>
              </a:rPr>
              <a:t>north</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above</a:t>
            </a:r>
            <a:r>
              <a:rPr lang="fr-FR" sz="1400" dirty="0">
                <a:latin typeface="Times New Roman" panose="02020603050405020304" pitchFamily="18" charset="0"/>
                <a:cs typeface="Times New Roman" panose="02020603050405020304" pitchFamily="18" charset="0"/>
              </a:rPr>
              <a:t> 20° N) for </a:t>
            </a:r>
            <a:r>
              <a:rPr lang="fr-FR" sz="1400" dirty="0" err="1">
                <a:latin typeface="Times New Roman" panose="02020603050405020304" pitchFamily="18" charset="0"/>
                <a:cs typeface="Times New Roman" panose="02020603050405020304" pitchFamily="18" charset="0"/>
              </a:rPr>
              <a:t>sediments</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recently</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is</a:t>
            </a:r>
            <a:r>
              <a:rPr lang="fr-FR" sz="1400" dirty="0">
                <a:latin typeface="Times New Roman" panose="02020603050405020304" pitchFamily="18" charset="0"/>
                <a:cs typeface="Times New Roman" panose="02020603050405020304" pitchFamily="18" charset="0"/>
              </a:rPr>
              <a:t> to </a:t>
            </a:r>
            <a:r>
              <a:rPr lang="fr-FR" sz="1400" dirty="0" err="1">
                <a:latin typeface="Times New Roman" panose="02020603050405020304" pitchFamily="18" charset="0"/>
                <a:cs typeface="Times New Roman" panose="02020603050405020304" pitchFamily="18" charset="0"/>
              </a:rPr>
              <a:t>decline</a:t>
            </a:r>
            <a:r>
              <a:rPr lang="fr-FR" sz="1400" dirty="0">
                <a:latin typeface="Times New Roman" panose="02020603050405020304" pitchFamily="18" charset="0"/>
                <a:cs typeface="Times New Roman" panose="02020603050405020304" pitchFamily="18" charset="0"/>
              </a:rPr>
              <a:t> or </a:t>
            </a:r>
            <a:r>
              <a:rPr lang="fr-FR" sz="1400" dirty="0" err="1">
                <a:latin typeface="Times New Roman" panose="02020603050405020304" pitchFamily="18" charset="0"/>
                <a:cs typeface="Times New Roman" panose="02020603050405020304" pitchFamily="18" charset="0"/>
              </a:rPr>
              <a:t>stagnate</a:t>
            </a:r>
            <a:r>
              <a:rPr lang="fr-FR" sz="1400" dirty="0">
                <a:latin typeface="Times New Roman" panose="02020603050405020304" pitchFamily="18" charset="0"/>
                <a:cs typeface="Times New Roman" panose="02020603050405020304" pitchFamily="18" charset="0"/>
              </a:rPr>
              <a:t>.</a:t>
            </a:r>
          </a:p>
          <a:p>
            <a:pPr marL="628650" lvl="1" indent="-285750">
              <a:buFont typeface="Courier New"/>
              <a:buChar char="o"/>
            </a:pPr>
            <a:r>
              <a:rPr lang="fr-FR" sz="1400" dirty="0" err="1">
                <a:latin typeface="Times New Roman" panose="02020603050405020304" pitchFamily="18" charset="0"/>
                <a:cs typeface="Times New Roman" panose="02020603050405020304" pitchFamily="18" charset="0"/>
              </a:rPr>
              <a:t>Dams</a:t>
            </a:r>
            <a:r>
              <a:rPr lang="fr-FR" sz="1400" dirty="0">
                <a:latin typeface="Times New Roman" panose="02020603050405020304" pitchFamily="18" charset="0"/>
                <a:cs typeface="Times New Roman" panose="02020603050405020304" pitchFamily="18" charset="0"/>
              </a:rPr>
              <a:t> are important </a:t>
            </a:r>
            <a:r>
              <a:rPr lang="fr-FR" sz="1400" dirty="0" err="1">
                <a:latin typeface="Times New Roman" panose="02020603050405020304" pitchFamily="18" charset="0"/>
                <a:cs typeface="Times New Roman" panose="02020603050405020304" pitchFamily="18" charset="0"/>
              </a:rPr>
              <a:t>regulator</a:t>
            </a:r>
            <a:r>
              <a:rPr lang="fr-FR" sz="1400" dirty="0">
                <a:latin typeface="Times New Roman" panose="02020603050405020304" pitchFamily="18" charset="0"/>
                <a:cs typeface="Times New Roman" panose="02020603050405020304" pitchFamily="18" charset="0"/>
              </a:rPr>
              <a:t> of </a:t>
            </a:r>
            <a:r>
              <a:rPr lang="fr-FR" sz="1400" dirty="0" err="1">
                <a:latin typeface="Times New Roman" panose="02020603050405020304" pitchFamily="18" charset="0"/>
                <a:cs typeface="Times New Roman" panose="02020603050405020304" pitchFamily="18" charset="0"/>
              </a:rPr>
              <a:t>sediment</a:t>
            </a:r>
            <a:r>
              <a:rPr lang="fr-FR" sz="1400" dirty="0">
                <a:latin typeface="Times New Roman" panose="02020603050405020304" pitchFamily="18" charset="0"/>
                <a:cs typeface="Times New Roman" panose="02020603050405020304" pitchFamily="18" charset="0"/>
              </a:rPr>
              <a:t>. </a:t>
            </a:r>
            <a:r>
              <a:rPr lang="fr-FR" sz="1400" dirty="0">
                <a:latin typeface="Times New Roman" panose="02020603050405020304" pitchFamily="18" charset="0"/>
                <a:ea typeface="+mn-lt"/>
                <a:cs typeface="Times New Roman" panose="02020603050405020304" pitchFamily="18" charset="0"/>
              </a:rPr>
              <a:t>Image of direct </a:t>
            </a:r>
            <a:r>
              <a:rPr lang="fr-FR" sz="1400" dirty="0" err="1">
                <a:latin typeface="Times New Roman" panose="02020603050405020304" pitchFamily="18" charset="0"/>
                <a:ea typeface="+mn-lt"/>
                <a:cs typeface="Times New Roman" panose="02020603050405020304" pitchFamily="18" charset="0"/>
              </a:rPr>
              <a:t>human</a:t>
            </a:r>
            <a:r>
              <a:rPr lang="fr-FR" sz="1400" dirty="0">
                <a:latin typeface="Times New Roman" panose="02020603050405020304" pitchFamily="18" charset="0"/>
                <a:ea typeface="+mn-lt"/>
                <a:cs typeface="Times New Roman" panose="02020603050405020304" pitchFamily="18" charset="0"/>
              </a:rPr>
              <a:t> </a:t>
            </a:r>
            <a:r>
              <a:rPr lang="fr-FR" sz="1400" dirty="0" err="1">
                <a:latin typeface="Times New Roman" panose="02020603050405020304" pitchFamily="18" charset="0"/>
                <a:ea typeface="+mn-lt"/>
                <a:cs typeface="Times New Roman" panose="02020603050405020304" pitchFamily="18" charset="0"/>
              </a:rPr>
              <a:t>activity</a:t>
            </a:r>
            <a:r>
              <a:rPr lang="fr-FR" sz="1400" dirty="0">
                <a:latin typeface="Times New Roman" panose="02020603050405020304" pitchFamily="18" charset="0"/>
                <a:ea typeface="+mn-lt"/>
                <a:cs typeface="Times New Roman" panose="02020603050405020304" pitchFamily="18" charset="0"/>
              </a:rPr>
              <a:t> in </a:t>
            </a:r>
            <a:r>
              <a:rPr lang="fr-FR" sz="1400" dirty="0" err="1">
                <a:latin typeface="Times New Roman" panose="02020603050405020304" pitchFamily="18" charset="0"/>
                <a:ea typeface="+mn-lt"/>
                <a:cs typeface="Times New Roman" panose="02020603050405020304" pitchFamily="18" charset="0"/>
              </a:rPr>
              <a:t>altering</a:t>
            </a:r>
            <a:r>
              <a:rPr lang="fr-FR" sz="1400" dirty="0">
                <a:latin typeface="Times New Roman" panose="02020603050405020304" pitchFamily="18" charset="0"/>
                <a:ea typeface="+mn-lt"/>
                <a:cs typeface="Times New Roman" panose="02020603050405020304" pitchFamily="18" charset="0"/>
              </a:rPr>
              <a:t> </a:t>
            </a:r>
            <a:r>
              <a:rPr lang="fr-FR" sz="1400" dirty="0" err="1">
                <a:latin typeface="Times New Roman" panose="02020603050405020304" pitchFamily="18" charset="0"/>
                <a:ea typeface="+mn-lt"/>
                <a:cs typeface="Times New Roman" panose="02020603050405020304" pitchFamily="18" charset="0"/>
              </a:rPr>
              <a:t>suspended</a:t>
            </a:r>
            <a:r>
              <a:rPr lang="fr-FR" sz="1400" dirty="0">
                <a:latin typeface="Times New Roman" panose="02020603050405020304" pitchFamily="18" charset="0"/>
                <a:ea typeface="+mn-lt"/>
                <a:cs typeface="Times New Roman" panose="02020603050405020304" pitchFamily="18" charset="0"/>
              </a:rPr>
              <a:t> </a:t>
            </a:r>
            <a:r>
              <a:rPr lang="fr-FR" sz="1400" dirty="0" err="1">
                <a:latin typeface="Times New Roman" panose="02020603050405020304" pitchFamily="18" charset="0"/>
                <a:ea typeface="+mn-lt"/>
                <a:cs typeface="Times New Roman" panose="02020603050405020304" pitchFamily="18" charset="0"/>
              </a:rPr>
              <a:t>sediment</a:t>
            </a:r>
            <a:r>
              <a:rPr lang="fr-FR" sz="1400" dirty="0">
                <a:latin typeface="Times New Roman" panose="02020603050405020304" pitchFamily="18" charset="0"/>
                <a:ea typeface="+mn-lt"/>
                <a:cs typeface="Times New Roman" panose="02020603050405020304" pitchFamily="18" charset="0"/>
              </a:rPr>
              <a:t> transport. </a:t>
            </a:r>
          </a:p>
          <a:p>
            <a:pPr marL="628650" lvl="1" indent="-285750">
              <a:buFont typeface="Courier New"/>
              <a:buChar char="o"/>
            </a:pPr>
            <a:r>
              <a:rPr lang="fr-FR" sz="1400" dirty="0" err="1">
                <a:latin typeface="Times New Roman" panose="02020603050405020304" pitchFamily="18" charset="0"/>
                <a:cs typeface="Times New Roman" panose="02020603050405020304" pitchFamily="18" charset="0"/>
              </a:rPr>
              <a:t>Dammed</a:t>
            </a:r>
            <a:r>
              <a:rPr lang="fr-FR" sz="1400" dirty="0">
                <a:latin typeface="Times New Roman" panose="02020603050405020304" pitchFamily="18" charset="0"/>
                <a:cs typeface="Times New Roman" panose="02020603050405020304" pitchFamily="18" charset="0"/>
              </a:rPr>
              <a:t> river are </a:t>
            </a:r>
            <a:r>
              <a:rPr lang="fr-FR" sz="1400" dirty="0" err="1">
                <a:latin typeface="Times New Roman" panose="02020603050405020304" pitchFamily="18" charset="0"/>
                <a:cs typeface="Times New Roman" panose="02020603050405020304" pitchFamily="18" charset="0"/>
              </a:rPr>
              <a:t>majorly</a:t>
            </a:r>
            <a:r>
              <a:rPr lang="fr-FR" sz="1400" dirty="0">
                <a:latin typeface="Times New Roman" panose="02020603050405020304" pitchFamily="18" charset="0"/>
                <a:cs typeface="Times New Roman" panose="02020603050405020304" pitchFamily="18" charset="0"/>
              </a:rPr>
              <a:t> in the North.  </a:t>
            </a:r>
            <a:r>
              <a:rPr lang="fr-FR" sz="1400" dirty="0" err="1">
                <a:latin typeface="Times New Roman" panose="02020603050405020304" pitchFamily="18" charset="0"/>
                <a:cs typeface="Times New Roman" panose="02020603050405020304" pitchFamily="18" charset="0"/>
              </a:rPr>
              <a:t>Widespread</a:t>
            </a:r>
            <a:r>
              <a:rPr lang="fr-FR" sz="1400" dirty="0">
                <a:latin typeface="Times New Roman" panose="02020603050405020304" pitchFamily="18" charset="0"/>
                <a:cs typeface="Times New Roman" panose="02020603050405020304" pitchFamily="18" charset="0"/>
              </a:rPr>
              <a:t> dam building in the 20th and 21st centuries has </a:t>
            </a:r>
            <a:r>
              <a:rPr lang="fr-FR" sz="1400" dirty="0" err="1">
                <a:latin typeface="Times New Roman" panose="02020603050405020304" pitchFamily="18" charset="0"/>
                <a:cs typeface="Times New Roman" panose="02020603050405020304" pitchFamily="18" charset="0"/>
              </a:rPr>
              <a:t>led</a:t>
            </a:r>
            <a:r>
              <a:rPr lang="fr-FR" sz="1400" dirty="0">
                <a:latin typeface="Times New Roman" panose="02020603050405020304" pitchFamily="18" charset="0"/>
                <a:cs typeface="Times New Roman" panose="02020603050405020304" pitchFamily="18" charset="0"/>
              </a:rPr>
              <a:t> to </a:t>
            </a:r>
            <a:r>
              <a:rPr lang="fr-FR" sz="1400" dirty="0" err="1">
                <a:latin typeface="Times New Roman" panose="02020603050405020304" pitchFamily="18" charset="0"/>
                <a:cs typeface="Times New Roman" panose="02020603050405020304" pitchFamily="18" charset="0"/>
              </a:rPr>
              <a:t>systematic</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declines</a:t>
            </a:r>
            <a:r>
              <a:rPr lang="fr-FR" sz="1400" dirty="0">
                <a:latin typeface="Times New Roman" panose="02020603050405020304" pitchFamily="18" charset="0"/>
                <a:cs typeface="Times New Roman" panose="02020603050405020304" pitchFamily="18" charset="0"/>
              </a:rPr>
              <a:t> in </a:t>
            </a:r>
            <a:r>
              <a:rPr lang="fr-FR" sz="1400" dirty="0" err="1">
                <a:latin typeface="Times New Roman" panose="02020603050405020304" pitchFamily="18" charset="0"/>
                <a:cs typeface="Times New Roman" panose="02020603050405020304" pitchFamily="18" charset="0"/>
              </a:rPr>
              <a:t>suspended</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sediment</a:t>
            </a:r>
            <a:r>
              <a:rPr lang="fr-FR" sz="1400" dirty="0">
                <a:latin typeface="Times New Roman" panose="02020603050405020304" pitchFamily="18" charset="0"/>
                <a:cs typeface="Times New Roman" panose="02020603050405020304" pitchFamily="18" charset="0"/>
              </a:rPr>
              <a:t> flux </a:t>
            </a:r>
            <a:r>
              <a:rPr lang="fr-FR" sz="1400" dirty="0" err="1">
                <a:latin typeface="Times New Roman" panose="02020603050405020304" pitchFamily="18" charset="0"/>
                <a:cs typeface="Times New Roman" panose="02020603050405020304" pitchFamily="18" charset="0"/>
              </a:rPr>
              <a:t>from</a:t>
            </a:r>
            <a:r>
              <a:rPr lang="fr-FR" sz="1400" dirty="0">
                <a:latin typeface="Times New Roman" panose="02020603050405020304" pitchFamily="18" charset="0"/>
                <a:cs typeface="Times New Roman" panose="02020603050405020304" pitchFamily="18" charset="0"/>
              </a:rPr>
              <a:t> </a:t>
            </a:r>
            <a:r>
              <a:rPr lang="fr-FR" sz="1400" dirty="0" err="1">
                <a:latin typeface="Times New Roman" panose="02020603050405020304" pitchFamily="18" charset="0"/>
                <a:cs typeface="Times New Roman" panose="02020603050405020304" pitchFamily="18" charset="0"/>
              </a:rPr>
              <a:t>rivers</a:t>
            </a:r>
            <a:endParaRPr lang="fr-FR" sz="1400" dirty="0">
              <a:latin typeface="Times New Roman" panose="02020603050405020304" pitchFamily="18" charset="0"/>
              <a:cs typeface="Times New Roman" panose="02020603050405020304" pitchFamily="18" charset="0"/>
            </a:endParaRPr>
          </a:p>
        </p:txBody>
      </p:sp>
      <p:pic>
        <p:nvPicPr>
          <p:cNvPr id="10" name="Picture 9" descr="A map of the world&#10;&#10;Description automatically generated">
            <a:extLst>
              <a:ext uri="{FF2B5EF4-FFF2-40B4-BE49-F238E27FC236}">
                <a16:creationId xmlns:a16="http://schemas.microsoft.com/office/drawing/2014/main" id="{64455AD4-6786-C3F8-AEE2-838E0BE2DFBC}"/>
              </a:ext>
            </a:extLst>
          </p:cNvPr>
          <p:cNvPicPr>
            <a:picLocks noChangeAspect="1"/>
          </p:cNvPicPr>
          <p:nvPr/>
        </p:nvPicPr>
        <p:blipFill>
          <a:blip r:embed="rId2"/>
          <a:stretch>
            <a:fillRect/>
          </a:stretch>
        </p:blipFill>
        <p:spPr>
          <a:xfrm>
            <a:off x="4572000" y="2151949"/>
            <a:ext cx="4040968" cy="2498263"/>
          </a:xfrm>
          <a:prstGeom prst="rect">
            <a:avLst/>
          </a:prstGeom>
        </p:spPr>
      </p:pic>
      <p:sp>
        <p:nvSpPr>
          <p:cNvPr id="12" name="TextBox 11">
            <a:extLst>
              <a:ext uri="{FF2B5EF4-FFF2-40B4-BE49-F238E27FC236}">
                <a16:creationId xmlns:a16="http://schemas.microsoft.com/office/drawing/2014/main" id="{AA6974EF-865D-CB5E-C974-0FB9708DF2A7}"/>
              </a:ext>
            </a:extLst>
          </p:cNvPr>
          <p:cNvSpPr txBox="1"/>
          <p:nvPr/>
        </p:nvSpPr>
        <p:spPr>
          <a:xfrm>
            <a:off x="4800601" y="4650212"/>
            <a:ext cx="4572000" cy="369332"/>
          </a:xfrm>
          <a:prstGeom prst="rect">
            <a:avLst/>
          </a:prstGeom>
          <a:noFill/>
        </p:spPr>
        <p:txBody>
          <a:bodyPr wrap="square">
            <a:spAutoFit/>
          </a:bodyPr>
          <a:lstStyle/>
          <a:p>
            <a:r>
              <a:rPr lang="en-US" sz="900" i="1"/>
              <a:t>(A) Changes in river suspended sediment flux for each river, as determined with the Mann-Kendall nonparametric trend test.</a:t>
            </a:r>
            <a:endParaRPr lang="it-IT" sz="900" i="1"/>
          </a:p>
        </p:txBody>
      </p:sp>
    </p:spTree>
    <p:extLst>
      <p:ext uri="{BB962C8B-B14F-4D97-AF65-F5344CB8AC3E}">
        <p14:creationId xmlns:p14="http://schemas.microsoft.com/office/powerpoint/2010/main" val="319938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BE4E09D7-3782-2C73-2AA8-E9324521FC43}"/>
              </a:ext>
            </a:extLst>
          </p:cNvPr>
          <p:cNvSpPr>
            <a:spLocks noGrp="1"/>
          </p:cNvSpPr>
          <p:nvPr>
            <p:ph type="sldNum" sz="quarter" idx="12"/>
          </p:nvPr>
        </p:nvSpPr>
        <p:spPr/>
        <p:txBody>
          <a:bodyPr/>
          <a:lstStyle/>
          <a:p>
            <a:fld id="{E1E1CD7C-2161-7D43-862E-CE4C333CD873}" type="slidenum">
              <a:rPr lang="fr-FR" smtClean="0"/>
              <a:pPr/>
              <a:t>15</a:t>
            </a:fld>
            <a:endParaRPr lang="fr-FR"/>
          </a:p>
        </p:txBody>
      </p:sp>
      <p:pic>
        <p:nvPicPr>
          <p:cNvPr id="6" name="Immagine 5" descr="Immagine che contiene testo, mappa, diagramma&#10;&#10;Descrizione generata automaticamente">
            <a:extLst>
              <a:ext uri="{FF2B5EF4-FFF2-40B4-BE49-F238E27FC236}">
                <a16:creationId xmlns:a16="http://schemas.microsoft.com/office/drawing/2014/main" id="{8346D2BE-2089-EBE0-5A76-190213F24FD4}"/>
              </a:ext>
            </a:extLst>
          </p:cNvPr>
          <p:cNvPicPr>
            <a:picLocks noChangeAspect="1"/>
          </p:cNvPicPr>
          <p:nvPr/>
        </p:nvPicPr>
        <p:blipFill>
          <a:blip r:embed="rId2"/>
          <a:stretch>
            <a:fillRect/>
          </a:stretch>
        </p:blipFill>
        <p:spPr>
          <a:xfrm>
            <a:off x="278033" y="1425168"/>
            <a:ext cx="5741767" cy="2874465"/>
          </a:xfrm>
          <a:prstGeom prst="rect">
            <a:avLst/>
          </a:prstGeom>
        </p:spPr>
      </p:pic>
      <p:sp>
        <p:nvSpPr>
          <p:cNvPr id="8" name="Titre 3">
            <a:extLst>
              <a:ext uri="{FF2B5EF4-FFF2-40B4-BE49-F238E27FC236}">
                <a16:creationId xmlns:a16="http://schemas.microsoft.com/office/drawing/2014/main" id="{CAFE845B-BC42-6CF8-18E0-7347391389DE}"/>
              </a:ext>
            </a:extLst>
          </p:cNvPr>
          <p:cNvSpPr>
            <a:spLocks noGrp="1"/>
          </p:cNvSpPr>
          <p:nvPr>
            <p:ph type="title"/>
          </p:nvPr>
        </p:nvSpPr>
        <p:spPr>
          <a:xfrm>
            <a:off x="739956" y="79713"/>
            <a:ext cx="7203894" cy="558204"/>
          </a:xfrm>
        </p:spPr>
        <p:txBody>
          <a:bodyPr>
            <a:normAutofit/>
          </a:bodyPr>
          <a:lstStyle/>
          <a:p>
            <a:r>
              <a:rPr lang="fr-FR" sz="3600">
                <a:latin typeface="Franklin Gothic Demi Cond"/>
                <a:ea typeface="Roboto Black"/>
                <a:cs typeface="Arial"/>
              </a:rPr>
              <a:t>Discussion  - Global </a:t>
            </a:r>
            <a:r>
              <a:rPr lang="fr-FR" sz="3600" err="1">
                <a:latin typeface="Franklin Gothic Demi Cond"/>
                <a:ea typeface="Roboto Black"/>
                <a:cs typeface="Arial"/>
              </a:rPr>
              <a:t>Hydrologic</a:t>
            </a:r>
            <a:r>
              <a:rPr lang="fr-FR" sz="3600">
                <a:latin typeface="Franklin Gothic Demi Cond"/>
                <a:ea typeface="Roboto Black"/>
                <a:cs typeface="Arial"/>
              </a:rPr>
              <a:t> North</a:t>
            </a:r>
            <a:endParaRPr lang="fr-FR" sz="3600"/>
          </a:p>
        </p:txBody>
      </p:sp>
      <p:pic>
        <p:nvPicPr>
          <p:cNvPr id="2" name="Image 1" descr="Immagine che contiene testo, schermata, linea, diagramma&#10;&#10;Descrizione generata automaticamente">
            <a:extLst>
              <a:ext uri="{FF2B5EF4-FFF2-40B4-BE49-F238E27FC236}">
                <a16:creationId xmlns:a16="http://schemas.microsoft.com/office/drawing/2014/main" id="{74EB0FE8-2829-737F-8E63-D117D3EFDFA2}"/>
              </a:ext>
            </a:extLst>
          </p:cNvPr>
          <p:cNvPicPr>
            <a:picLocks noChangeAspect="1"/>
          </p:cNvPicPr>
          <p:nvPr/>
        </p:nvPicPr>
        <p:blipFill>
          <a:blip r:embed="rId3"/>
          <a:stretch>
            <a:fillRect/>
          </a:stretch>
        </p:blipFill>
        <p:spPr>
          <a:xfrm>
            <a:off x="6570442" y="2764155"/>
            <a:ext cx="2305050" cy="2057400"/>
          </a:xfrm>
          <a:prstGeom prst="rect">
            <a:avLst/>
          </a:prstGeom>
        </p:spPr>
      </p:pic>
      <p:pic>
        <p:nvPicPr>
          <p:cNvPr id="7" name="Image 6" descr="Immagine che contiene testo, diagramma, mappa, linea&#10;&#10;Descrizione generata automaticamente">
            <a:extLst>
              <a:ext uri="{FF2B5EF4-FFF2-40B4-BE49-F238E27FC236}">
                <a16:creationId xmlns:a16="http://schemas.microsoft.com/office/drawing/2014/main" id="{E6C7C799-1D0A-AF8D-5D08-C6A1F24658F0}"/>
              </a:ext>
            </a:extLst>
          </p:cNvPr>
          <p:cNvPicPr>
            <a:picLocks noChangeAspect="1"/>
          </p:cNvPicPr>
          <p:nvPr/>
        </p:nvPicPr>
        <p:blipFill>
          <a:blip r:embed="rId4"/>
          <a:stretch>
            <a:fillRect/>
          </a:stretch>
        </p:blipFill>
        <p:spPr>
          <a:xfrm>
            <a:off x="6490607" y="623023"/>
            <a:ext cx="2286000" cy="2028825"/>
          </a:xfrm>
          <a:prstGeom prst="rect">
            <a:avLst/>
          </a:prstGeom>
        </p:spPr>
      </p:pic>
      <p:sp>
        <p:nvSpPr>
          <p:cNvPr id="9" name="CasellaDiTesto 10">
            <a:extLst>
              <a:ext uri="{FF2B5EF4-FFF2-40B4-BE49-F238E27FC236}">
                <a16:creationId xmlns:a16="http://schemas.microsoft.com/office/drawing/2014/main" id="{B6D9351D-FE80-DC17-3109-732CB4D39C68}"/>
              </a:ext>
            </a:extLst>
          </p:cNvPr>
          <p:cNvSpPr txBox="1"/>
          <p:nvPr/>
        </p:nvSpPr>
        <p:spPr>
          <a:xfrm>
            <a:off x="109473" y="4256269"/>
            <a:ext cx="6381134" cy="838691"/>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700" i="1">
                <a:ea typeface="+mn-lt"/>
                <a:cs typeface="+mn-lt"/>
              </a:rPr>
              <a:t>(A) Dam building in Africa, North America, and Europe/Eurasia has a capacity for ~40 to 50% of annual river flow, which is far greater than the capacity in Asia (~20%), South America (~8%), and Oceania (~6%).</a:t>
            </a:r>
            <a:endParaRPr lang="it-IT" sz="700" i="1">
              <a:cs typeface="Arial"/>
            </a:endParaRPr>
          </a:p>
          <a:p>
            <a:r>
              <a:rPr lang="en-US" sz="700" i="1">
                <a:ea typeface="+mn-lt"/>
                <a:cs typeface="+mn-lt"/>
              </a:rPr>
              <a:t>(B) RCI is significantly negatively correlated with the change in suspended sediment flux relative to pre-dam (P = 0.043). The departure below the best-fit line in Asia is likely partially the consequence of a national soil conservation project and recent major dams missing from global dam inventories.</a:t>
            </a:r>
            <a:endParaRPr lang="en-US" sz="700" i="1"/>
          </a:p>
          <a:p>
            <a:r>
              <a:rPr lang="en-US" sz="700" i="1">
                <a:ea typeface="+mn-lt"/>
                <a:cs typeface="+mn-lt"/>
              </a:rPr>
              <a:t>(C) Map of RCI indicates the remaining undammed or minimally dammed rivers in dark blue, which are concentrated in the arctic and near the equator.</a:t>
            </a:r>
            <a:endParaRPr lang="en-US" i="1">
              <a:ea typeface="+mn-lt"/>
              <a:cs typeface="+mn-lt"/>
            </a:endParaRPr>
          </a:p>
          <a:p>
            <a:endParaRPr lang="en-US" i="1">
              <a:cs typeface="Arial"/>
            </a:endParaRPr>
          </a:p>
        </p:txBody>
      </p:sp>
      <p:sp>
        <p:nvSpPr>
          <p:cNvPr id="3" name="CasellaDiTesto 8">
            <a:extLst>
              <a:ext uri="{FF2B5EF4-FFF2-40B4-BE49-F238E27FC236}">
                <a16:creationId xmlns:a16="http://schemas.microsoft.com/office/drawing/2014/main" id="{3CC7CB0B-5D4C-B8DE-2179-6436998E944F}"/>
              </a:ext>
            </a:extLst>
          </p:cNvPr>
          <p:cNvSpPr txBox="1"/>
          <p:nvPr/>
        </p:nvSpPr>
        <p:spPr>
          <a:xfrm>
            <a:off x="367393" y="859294"/>
            <a:ext cx="6315563"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it-IT" sz="1400">
                <a:latin typeface="Times New Roman"/>
                <a:cs typeface="Arial"/>
              </a:rPr>
              <a:t>Reservoirs in </a:t>
            </a:r>
            <a:r>
              <a:rPr lang="it-IT" sz="1400" err="1">
                <a:latin typeface="Times New Roman"/>
                <a:cs typeface="Arial"/>
              </a:rPr>
              <a:t>dams</a:t>
            </a:r>
            <a:r>
              <a:rPr lang="it-IT" sz="1400">
                <a:latin typeface="Times New Roman"/>
                <a:cs typeface="Arial"/>
              </a:rPr>
              <a:t> can </a:t>
            </a:r>
            <a:r>
              <a:rPr lang="it-IT" sz="1400" err="1">
                <a:latin typeface="Times New Roman"/>
                <a:cs typeface="Arial"/>
              </a:rPr>
              <a:t>retain</a:t>
            </a:r>
            <a:r>
              <a:rPr lang="it-IT" sz="1400">
                <a:latin typeface="Times New Roman"/>
                <a:cs typeface="Arial"/>
              </a:rPr>
              <a:t> on </a:t>
            </a:r>
            <a:r>
              <a:rPr lang="it-IT" sz="1400" err="1">
                <a:latin typeface="Times New Roman"/>
                <a:cs typeface="Arial"/>
              </a:rPr>
              <a:t>average</a:t>
            </a:r>
            <a:r>
              <a:rPr lang="it-IT" sz="1400">
                <a:latin typeface="Times New Roman"/>
                <a:cs typeface="Arial"/>
              </a:rPr>
              <a:t> 102% of the </a:t>
            </a:r>
            <a:r>
              <a:rPr lang="it-IT" sz="1400" err="1">
                <a:latin typeface="Times New Roman"/>
                <a:cs typeface="Arial"/>
              </a:rPr>
              <a:t>total</a:t>
            </a:r>
            <a:r>
              <a:rPr lang="it-IT" sz="1400">
                <a:latin typeface="Times New Roman"/>
                <a:cs typeface="Arial"/>
              </a:rPr>
              <a:t> </a:t>
            </a:r>
            <a:r>
              <a:rPr lang="it-IT" sz="1400" err="1">
                <a:latin typeface="Times New Roman"/>
                <a:cs typeface="Arial"/>
              </a:rPr>
              <a:t>annual</a:t>
            </a:r>
            <a:r>
              <a:rPr lang="it-IT" sz="1400">
                <a:latin typeface="Times New Roman"/>
                <a:cs typeface="Arial"/>
              </a:rPr>
              <a:t> </a:t>
            </a:r>
            <a:r>
              <a:rPr lang="it-IT" sz="1400" err="1">
                <a:latin typeface="Times New Roman"/>
                <a:cs typeface="Arial"/>
              </a:rPr>
              <a:t>river</a:t>
            </a:r>
            <a:r>
              <a:rPr lang="it-IT" sz="1400">
                <a:latin typeface="Times New Roman"/>
                <a:cs typeface="Arial"/>
              </a:rPr>
              <a:t> </a:t>
            </a:r>
            <a:r>
              <a:rPr lang="it-IT" sz="1400" err="1">
                <a:latin typeface="Times New Roman"/>
                <a:cs typeface="Arial"/>
              </a:rPr>
              <a:t>discharge</a:t>
            </a:r>
            <a:r>
              <a:rPr lang="it-IT" sz="1400">
                <a:latin typeface="Times New Roman"/>
                <a:cs typeface="Arial"/>
              </a:rPr>
              <a:t>, </a:t>
            </a:r>
            <a:r>
              <a:rPr lang="it-IT" sz="1400" err="1">
                <a:latin typeface="Times New Roman"/>
                <a:cs typeface="Arial"/>
              </a:rPr>
              <a:t>Sediment</a:t>
            </a:r>
            <a:r>
              <a:rPr lang="it-IT" sz="1400">
                <a:latin typeface="Times New Roman"/>
                <a:cs typeface="Arial"/>
              </a:rPr>
              <a:t> </a:t>
            </a:r>
            <a:r>
              <a:rPr lang="it-IT" sz="1400" err="1">
                <a:latin typeface="Times New Roman"/>
                <a:cs typeface="Arial"/>
              </a:rPr>
              <a:t>transport</a:t>
            </a:r>
            <a:r>
              <a:rPr lang="it-IT" sz="1400">
                <a:latin typeface="Times New Roman"/>
                <a:cs typeface="Arial"/>
              </a:rPr>
              <a:t> drops of 1.8% for </a:t>
            </a:r>
            <a:r>
              <a:rPr lang="it-IT" sz="1400" err="1">
                <a:latin typeface="Times New Roman"/>
                <a:cs typeface="Arial"/>
              </a:rPr>
              <a:t>each</a:t>
            </a:r>
            <a:r>
              <a:rPr lang="it-IT" sz="1400">
                <a:latin typeface="Times New Roman"/>
                <a:cs typeface="Arial"/>
              </a:rPr>
              <a:t> 1% </a:t>
            </a:r>
            <a:r>
              <a:rPr lang="it-IT" sz="1400" err="1">
                <a:latin typeface="Times New Roman"/>
                <a:cs typeface="Arial"/>
              </a:rPr>
              <a:t>increase</a:t>
            </a:r>
            <a:r>
              <a:rPr lang="it-IT" sz="1400">
                <a:latin typeface="Times New Roman"/>
                <a:cs typeface="Arial"/>
              </a:rPr>
              <a:t> in reservoir </a:t>
            </a:r>
            <a:r>
              <a:rPr lang="it-IT" sz="1400" err="1">
                <a:latin typeface="Times New Roman"/>
                <a:cs typeface="Arial"/>
              </a:rPr>
              <a:t>capacity</a:t>
            </a:r>
            <a:endParaRPr lang="it-IT" sz="1400">
              <a:latin typeface="Times New Roman"/>
              <a:cs typeface="Arial"/>
            </a:endParaRPr>
          </a:p>
        </p:txBody>
      </p:sp>
    </p:spTree>
    <p:extLst>
      <p:ext uri="{BB962C8B-B14F-4D97-AF65-F5344CB8AC3E}">
        <p14:creationId xmlns:p14="http://schemas.microsoft.com/office/powerpoint/2010/main" val="18151191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a:extLst>
              <a:ext uri="{FF2B5EF4-FFF2-40B4-BE49-F238E27FC236}">
                <a16:creationId xmlns:a16="http://schemas.microsoft.com/office/drawing/2014/main" id="{BE4E09D7-3782-2C73-2AA8-E9324521FC43}"/>
              </a:ext>
            </a:extLst>
          </p:cNvPr>
          <p:cNvSpPr>
            <a:spLocks noGrp="1"/>
          </p:cNvSpPr>
          <p:nvPr>
            <p:ph type="sldNum" sz="quarter" idx="12"/>
          </p:nvPr>
        </p:nvSpPr>
        <p:spPr/>
        <p:txBody>
          <a:bodyPr/>
          <a:lstStyle/>
          <a:p>
            <a:fld id="{E1E1CD7C-2161-7D43-862E-CE4C333CD873}" type="slidenum">
              <a:rPr lang="fr-FR" smtClean="0"/>
              <a:pPr/>
              <a:t>16</a:t>
            </a:fld>
            <a:endParaRPr lang="fr-FR"/>
          </a:p>
        </p:txBody>
      </p:sp>
      <p:sp>
        <p:nvSpPr>
          <p:cNvPr id="8" name="Titre 3">
            <a:extLst>
              <a:ext uri="{FF2B5EF4-FFF2-40B4-BE49-F238E27FC236}">
                <a16:creationId xmlns:a16="http://schemas.microsoft.com/office/drawing/2014/main" id="{CAFE845B-BC42-6CF8-18E0-7347391389DE}"/>
              </a:ext>
            </a:extLst>
          </p:cNvPr>
          <p:cNvSpPr>
            <a:spLocks noGrp="1"/>
          </p:cNvSpPr>
          <p:nvPr>
            <p:ph type="title"/>
          </p:nvPr>
        </p:nvSpPr>
        <p:spPr>
          <a:xfrm>
            <a:off x="780778" y="79713"/>
            <a:ext cx="6705872" cy="558204"/>
          </a:xfrm>
        </p:spPr>
        <p:txBody>
          <a:bodyPr>
            <a:normAutofit/>
          </a:bodyPr>
          <a:lstStyle/>
          <a:p>
            <a:r>
              <a:rPr lang="fr-FR" sz="3600" dirty="0">
                <a:latin typeface="Franklin Gothic Demi Cond"/>
                <a:ea typeface="Roboto Black"/>
                <a:cs typeface="Arial"/>
              </a:rPr>
              <a:t>Discussion – Global </a:t>
            </a:r>
            <a:r>
              <a:rPr lang="fr-FR" sz="3600" dirty="0" err="1">
                <a:latin typeface="Franklin Gothic Demi Cond"/>
                <a:ea typeface="Roboto Black"/>
                <a:cs typeface="Arial"/>
              </a:rPr>
              <a:t>hydrologic</a:t>
            </a:r>
            <a:r>
              <a:rPr lang="fr-FR" sz="3600" dirty="0">
                <a:latin typeface="Franklin Gothic Demi Cond"/>
                <a:ea typeface="Roboto Black"/>
                <a:cs typeface="Arial"/>
              </a:rPr>
              <a:t> South</a:t>
            </a:r>
            <a:endParaRPr lang="fr-FR" sz="3600" dirty="0"/>
          </a:p>
        </p:txBody>
      </p:sp>
      <p:sp>
        <p:nvSpPr>
          <p:cNvPr id="3" name="ZoneTexte 2">
            <a:extLst>
              <a:ext uri="{FF2B5EF4-FFF2-40B4-BE49-F238E27FC236}">
                <a16:creationId xmlns:a16="http://schemas.microsoft.com/office/drawing/2014/main" id="{DF6B58C9-4A11-4A1F-C524-B4358A3CE0EC}"/>
              </a:ext>
            </a:extLst>
          </p:cNvPr>
          <p:cNvSpPr txBox="1"/>
          <p:nvPr/>
        </p:nvSpPr>
        <p:spPr>
          <a:xfrm>
            <a:off x="460835" y="714638"/>
            <a:ext cx="4627055"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sz="1400" dirty="0">
                <a:latin typeface="Times New Roman"/>
                <a:cs typeface="Times New Roman"/>
              </a:rPr>
              <a:t>Human Influence on </a:t>
            </a:r>
            <a:r>
              <a:rPr lang="fr-FR" sz="1400" dirty="0" err="1">
                <a:latin typeface="Times New Roman"/>
                <a:cs typeface="Times New Roman"/>
              </a:rPr>
              <a:t>Sediment</a:t>
            </a:r>
            <a:r>
              <a:rPr lang="fr-FR" sz="1400" dirty="0">
                <a:latin typeface="Times New Roman"/>
                <a:cs typeface="Times New Roman"/>
              </a:rPr>
              <a:t> Flux in South : </a:t>
            </a:r>
            <a:r>
              <a:rPr lang="fr-FR" sz="1400" b="1" dirty="0">
                <a:latin typeface="Times New Roman"/>
                <a:cs typeface="Times New Roman"/>
              </a:rPr>
              <a:t>land-use change</a:t>
            </a:r>
          </a:p>
          <a:p>
            <a:pPr marL="628650" lvl="1" indent="-285750">
              <a:buFont typeface="Courier New"/>
              <a:buChar char="o"/>
            </a:pPr>
            <a:r>
              <a:rPr lang="fr-FR" sz="1400" dirty="0">
                <a:latin typeface="Times New Roman"/>
                <a:ea typeface="+mn-lt"/>
                <a:cs typeface="+mn-lt"/>
              </a:rPr>
              <a:t>58 of 70 total </a:t>
            </a:r>
            <a:r>
              <a:rPr lang="fr-FR" sz="1400" dirty="0" err="1">
                <a:latin typeface="Times New Roman"/>
                <a:ea typeface="+mn-lt"/>
                <a:cs typeface="+mn-lt"/>
              </a:rPr>
              <a:t>rivers</a:t>
            </a:r>
            <a:r>
              <a:rPr lang="fr-FR" sz="1400" dirty="0">
                <a:latin typeface="Times New Roman"/>
                <a:ea typeface="+mn-lt"/>
                <a:cs typeface="+mn-lt"/>
              </a:rPr>
              <a:t> </a:t>
            </a:r>
            <a:r>
              <a:rPr lang="fr-FR" sz="1400" dirty="0" err="1">
                <a:latin typeface="Times New Roman"/>
                <a:ea typeface="+mn-lt"/>
                <a:cs typeface="+mn-lt"/>
              </a:rPr>
              <a:t>with</a:t>
            </a:r>
            <a:r>
              <a:rPr lang="fr-FR" sz="1400" dirty="0">
                <a:latin typeface="Times New Roman"/>
                <a:ea typeface="+mn-lt"/>
                <a:cs typeface="+mn-lt"/>
              </a:rPr>
              <a:t> </a:t>
            </a:r>
            <a:r>
              <a:rPr lang="fr-FR" sz="1400" dirty="0" err="1">
                <a:latin typeface="Times New Roman"/>
                <a:ea typeface="+mn-lt"/>
                <a:cs typeface="+mn-lt"/>
              </a:rPr>
              <a:t>significant</a:t>
            </a:r>
            <a:r>
              <a:rPr lang="fr-FR" sz="1400" dirty="0">
                <a:latin typeface="Times New Roman"/>
                <a:ea typeface="+mn-lt"/>
                <a:cs typeface="+mn-lt"/>
              </a:rPr>
              <a:t> </a:t>
            </a:r>
            <a:r>
              <a:rPr lang="fr-FR" sz="1400" dirty="0" err="1">
                <a:latin typeface="Times New Roman"/>
                <a:ea typeface="+mn-lt"/>
                <a:cs typeface="+mn-lt"/>
              </a:rPr>
              <a:t>increasing</a:t>
            </a:r>
            <a:r>
              <a:rPr lang="fr-FR" sz="1400" dirty="0">
                <a:latin typeface="Times New Roman"/>
                <a:ea typeface="+mn-lt"/>
                <a:cs typeface="+mn-lt"/>
              </a:rPr>
              <a:t> trends, </a:t>
            </a:r>
            <a:r>
              <a:rPr lang="fr-FR" sz="1400" dirty="0" err="1">
                <a:latin typeface="Times New Roman"/>
                <a:ea typeface="+mn-lt"/>
                <a:cs typeface="+mn-lt"/>
              </a:rPr>
              <a:t>with</a:t>
            </a:r>
            <a:r>
              <a:rPr lang="fr-FR" sz="1400" dirty="0">
                <a:latin typeface="Times New Roman"/>
                <a:ea typeface="+mn-lt"/>
                <a:cs typeface="+mn-lt"/>
              </a:rPr>
              <a:t> </a:t>
            </a:r>
            <a:r>
              <a:rPr lang="fr-FR" sz="1400" dirty="0" err="1">
                <a:latin typeface="Times New Roman"/>
                <a:ea typeface="+mn-lt"/>
                <a:cs typeface="+mn-lt"/>
              </a:rPr>
              <a:t>most</a:t>
            </a:r>
            <a:r>
              <a:rPr lang="fr-FR" sz="1400" dirty="0">
                <a:latin typeface="Times New Roman"/>
                <a:ea typeface="+mn-lt"/>
                <a:cs typeface="+mn-lt"/>
              </a:rPr>
              <a:t> </a:t>
            </a:r>
            <a:r>
              <a:rPr lang="fr-FR" sz="1400" dirty="0" err="1">
                <a:latin typeface="Times New Roman"/>
                <a:ea typeface="+mn-lt"/>
                <a:cs typeface="+mn-lt"/>
              </a:rPr>
              <a:t>activities</a:t>
            </a:r>
            <a:r>
              <a:rPr lang="fr-FR" sz="1400" dirty="0">
                <a:latin typeface="Times New Roman"/>
                <a:ea typeface="+mn-lt"/>
                <a:cs typeface="+mn-lt"/>
              </a:rPr>
              <a:t> </a:t>
            </a:r>
            <a:r>
              <a:rPr lang="fr-FR" sz="1400" dirty="0" err="1">
                <a:latin typeface="Times New Roman"/>
                <a:ea typeface="+mn-lt"/>
                <a:cs typeface="+mn-lt"/>
              </a:rPr>
              <a:t>associated</a:t>
            </a:r>
            <a:r>
              <a:rPr lang="fr-FR" sz="1400" dirty="0">
                <a:latin typeface="Times New Roman"/>
                <a:ea typeface="+mn-lt"/>
                <a:cs typeface="+mn-lt"/>
              </a:rPr>
              <a:t> </a:t>
            </a:r>
            <a:r>
              <a:rPr lang="fr-FR" sz="1400" dirty="0" err="1">
                <a:latin typeface="Times New Roman"/>
                <a:ea typeface="+mn-lt"/>
                <a:cs typeface="+mn-lt"/>
              </a:rPr>
              <a:t>with</a:t>
            </a:r>
            <a:r>
              <a:rPr lang="fr-FR" sz="1400" dirty="0">
                <a:latin typeface="Times New Roman"/>
                <a:ea typeface="+mn-lt"/>
                <a:cs typeface="+mn-lt"/>
              </a:rPr>
              <a:t> </a:t>
            </a:r>
            <a:r>
              <a:rPr lang="fr-FR" sz="1400" dirty="0" err="1">
                <a:latin typeface="Times New Roman"/>
                <a:ea typeface="+mn-lt"/>
                <a:cs typeface="+mn-lt"/>
              </a:rPr>
              <a:t>deforestation</a:t>
            </a:r>
            <a:endParaRPr lang="fr-FR" sz="1400" dirty="0">
              <a:latin typeface="Times New Roman"/>
              <a:ea typeface="+mn-lt"/>
              <a:cs typeface="+mn-lt"/>
            </a:endParaRPr>
          </a:p>
          <a:p>
            <a:pPr marL="628650" lvl="1" indent="-285750">
              <a:buFont typeface="Courier New"/>
              <a:buChar char="o"/>
            </a:pPr>
            <a:r>
              <a:rPr lang="fr-FR" sz="1400" dirty="0">
                <a:latin typeface="Times New Roman"/>
                <a:ea typeface="+mn-lt"/>
                <a:cs typeface="+mn-lt"/>
              </a:rPr>
              <a:t>alluvial </a:t>
            </a:r>
            <a:r>
              <a:rPr lang="fr-FR" sz="1400" dirty="0" err="1">
                <a:latin typeface="Times New Roman"/>
                <a:ea typeface="+mn-lt"/>
                <a:cs typeface="+mn-lt"/>
              </a:rPr>
              <a:t>mining</a:t>
            </a:r>
            <a:r>
              <a:rPr lang="fr-FR" sz="1400" dirty="0">
                <a:latin typeface="Times New Roman"/>
                <a:ea typeface="+mn-lt"/>
                <a:cs typeface="+mn-lt"/>
              </a:rPr>
              <a:t>, </a:t>
            </a:r>
            <a:r>
              <a:rPr lang="fr-FR" sz="1400" dirty="0" err="1">
                <a:latin typeface="Times New Roman"/>
                <a:ea typeface="+mn-lt"/>
                <a:cs typeface="+mn-lt"/>
              </a:rPr>
              <a:t>sand</a:t>
            </a:r>
            <a:r>
              <a:rPr lang="fr-FR" sz="1400" dirty="0">
                <a:latin typeface="Times New Roman"/>
                <a:ea typeface="+mn-lt"/>
                <a:cs typeface="+mn-lt"/>
              </a:rPr>
              <a:t> </a:t>
            </a:r>
            <a:r>
              <a:rPr lang="fr-FR" sz="1400" dirty="0" err="1">
                <a:latin typeface="Times New Roman"/>
                <a:ea typeface="+mn-lt"/>
                <a:cs typeface="+mn-lt"/>
              </a:rPr>
              <a:t>mining</a:t>
            </a:r>
            <a:r>
              <a:rPr lang="fr-FR" sz="1400" dirty="0">
                <a:latin typeface="Times New Roman"/>
                <a:ea typeface="+mn-lt"/>
                <a:cs typeface="+mn-lt"/>
              </a:rPr>
              <a:t>, and palm </a:t>
            </a:r>
            <a:r>
              <a:rPr lang="fr-FR" sz="1400" dirty="0" err="1">
                <a:latin typeface="Times New Roman"/>
                <a:ea typeface="+mn-lt"/>
                <a:cs typeface="+mn-lt"/>
              </a:rPr>
              <a:t>oil</a:t>
            </a:r>
            <a:r>
              <a:rPr lang="fr-FR" sz="1400" dirty="0">
                <a:latin typeface="Times New Roman"/>
                <a:ea typeface="+mn-lt"/>
                <a:cs typeface="+mn-lt"/>
              </a:rPr>
              <a:t> plantations </a:t>
            </a:r>
            <a:r>
              <a:rPr lang="fr-FR" sz="1400" dirty="0" err="1">
                <a:latin typeface="Times New Roman"/>
                <a:ea typeface="+mn-lt"/>
                <a:cs typeface="+mn-lt"/>
              </a:rPr>
              <a:t>appear</a:t>
            </a:r>
            <a:r>
              <a:rPr lang="fr-FR" sz="1400" dirty="0">
                <a:latin typeface="Times New Roman"/>
                <a:ea typeface="+mn-lt"/>
                <a:cs typeface="+mn-lt"/>
              </a:rPr>
              <a:t> to </a:t>
            </a:r>
            <a:r>
              <a:rPr lang="fr-FR" sz="1400" dirty="0" err="1">
                <a:latin typeface="Times New Roman"/>
                <a:ea typeface="+mn-lt"/>
                <a:cs typeface="+mn-lt"/>
              </a:rPr>
              <a:t>be</a:t>
            </a:r>
            <a:r>
              <a:rPr lang="fr-FR" sz="1400" dirty="0">
                <a:latin typeface="Times New Roman"/>
                <a:ea typeface="+mn-lt"/>
                <a:cs typeface="+mn-lt"/>
              </a:rPr>
              <a:t> </a:t>
            </a:r>
            <a:r>
              <a:rPr lang="fr-FR" sz="1400" dirty="0" err="1">
                <a:latin typeface="Times New Roman"/>
                <a:ea typeface="+mn-lt"/>
                <a:cs typeface="+mn-lt"/>
              </a:rPr>
              <a:t>primary</a:t>
            </a:r>
            <a:r>
              <a:rPr lang="fr-FR" sz="1400" dirty="0">
                <a:latin typeface="Times New Roman"/>
                <a:ea typeface="+mn-lt"/>
                <a:cs typeface="+mn-lt"/>
              </a:rPr>
              <a:t> drivers of </a:t>
            </a:r>
            <a:r>
              <a:rPr lang="fr-FR" sz="1400" dirty="0" err="1">
                <a:latin typeface="Times New Roman"/>
                <a:ea typeface="+mn-lt"/>
                <a:cs typeface="+mn-lt"/>
              </a:rPr>
              <a:t>increased</a:t>
            </a:r>
            <a:r>
              <a:rPr lang="fr-FR" sz="1400" dirty="0">
                <a:latin typeface="Times New Roman"/>
                <a:ea typeface="+mn-lt"/>
                <a:cs typeface="+mn-lt"/>
              </a:rPr>
              <a:t> </a:t>
            </a:r>
            <a:r>
              <a:rPr lang="fr-FR" sz="1400" dirty="0" err="1">
                <a:latin typeface="Times New Roman"/>
                <a:ea typeface="+mn-lt"/>
                <a:cs typeface="+mn-lt"/>
              </a:rPr>
              <a:t>erosion</a:t>
            </a:r>
            <a:r>
              <a:rPr lang="fr-FR" sz="1400" dirty="0">
                <a:latin typeface="Times New Roman"/>
                <a:ea typeface="+mn-lt"/>
                <a:cs typeface="+mn-lt"/>
              </a:rPr>
              <a:t> of </a:t>
            </a:r>
            <a:r>
              <a:rPr lang="fr-FR" sz="1400" dirty="0" err="1">
                <a:latin typeface="Times New Roman"/>
                <a:ea typeface="+mn-lt"/>
                <a:cs typeface="+mn-lt"/>
              </a:rPr>
              <a:t>watersheds</a:t>
            </a:r>
            <a:r>
              <a:rPr lang="fr-FR" sz="1400" dirty="0">
                <a:latin typeface="Times New Roman"/>
                <a:ea typeface="+mn-lt"/>
                <a:cs typeface="+mn-lt"/>
              </a:rPr>
              <a:t> </a:t>
            </a:r>
            <a:r>
              <a:rPr lang="fr-FR" sz="1400" dirty="0" err="1">
                <a:latin typeface="Times New Roman"/>
                <a:ea typeface="+mn-lt"/>
                <a:cs typeface="+mn-lt"/>
              </a:rPr>
              <a:t>with</a:t>
            </a:r>
            <a:r>
              <a:rPr lang="fr-FR" sz="1400" dirty="0">
                <a:latin typeface="Times New Roman"/>
                <a:ea typeface="+mn-lt"/>
                <a:cs typeface="+mn-lt"/>
              </a:rPr>
              <a:t> </a:t>
            </a:r>
            <a:r>
              <a:rPr lang="fr-FR" sz="1400" dirty="0" err="1">
                <a:latin typeface="Times New Roman"/>
                <a:ea typeface="+mn-lt"/>
                <a:cs typeface="+mn-lt"/>
              </a:rPr>
              <a:t>increasing</a:t>
            </a:r>
            <a:r>
              <a:rPr lang="fr-FR" sz="1400" dirty="0">
                <a:latin typeface="Times New Roman"/>
                <a:ea typeface="+mn-lt"/>
                <a:cs typeface="+mn-lt"/>
              </a:rPr>
              <a:t> </a:t>
            </a:r>
            <a:r>
              <a:rPr lang="fr-FR" sz="1400" dirty="0" err="1">
                <a:latin typeface="Times New Roman"/>
                <a:ea typeface="+mn-lt"/>
                <a:cs typeface="+mn-lt"/>
              </a:rPr>
              <a:t>suspended</a:t>
            </a:r>
            <a:r>
              <a:rPr lang="fr-FR" sz="1400" dirty="0">
                <a:latin typeface="Times New Roman"/>
                <a:ea typeface="+mn-lt"/>
                <a:cs typeface="+mn-lt"/>
              </a:rPr>
              <a:t> </a:t>
            </a:r>
            <a:r>
              <a:rPr lang="fr-FR" sz="1400" dirty="0" err="1">
                <a:latin typeface="Times New Roman"/>
                <a:ea typeface="+mn-lt"/>
                <a:cs typeface="+mn-lt"/>
              </a:rPr>
              <a:t>sediment</a:t>
            </a:r>
            <a:r>
              <a:rPr lang="fr-FR" sz="1400" dirty="0">
                <a:latin typeface="Times New Roman"/>
                <a:ea typeface="+mn-lt"/>
                <a:cs typeface="+mn-lt"/>
              </a:rPr>
              <a:t> flux.</a:t>
            </a:r>
          </a:p>
          <a:p>
            <a:pPr marL="628650" lvl="1" indent="-285750">
              <a:buFont typeface="Courier New"/>
              <a:buChar char="o"/>
            </a:pPr>
            <a:r>
              <a:rPr lang="fr-FR" sz="1400" dirty="0">
                <a:latin typeface="Times New Roman"/>
                <a:cs typeface="Arial"/>
              </a:rPr>
              <a:t>There are </a:t>
            </a:r>
            <a:r>
              <a:rPr lang="fr-FR" sz="1400" dirty="0" err="1">
                <a:latin typeface="Times New Roman"/>
                <a:cs typeface="Arial"/>
              </a:rPr>
              <a:t>dams</a:t>
            </a:r>
            <a:r>
              <a:rPr lang="fr-FR" sz="1400" dirty="0">
                <a:latin typeface="Times New Roman"/>
                <a:cs typeface="Arial"/>
              </a:rPr>
              <a:t> in the </a:t>
            </a:r>
            <a:r>
              <a:rPr lang="fr-FR" sz="1400" dirty="0" err="1">
                <a:latin typeface="Times New Roman"/>
                <a:cs typeface="Arial"/>
              </a:rPr>
              <a:t>south</a:t>
            </a:r>
            <a:r>
              <a:rPr lang="fr-FR" sz="1400" dirty="0">
                <a:latin typeface="Times New Roman"/>
                <a:cs typeface="Arial"/>
              </a:rPr>
              <a:t> but </a:t>
            </a:r>
            <a:r>
              <a:rPr lang="fr-FR" sz="1400" dirty="0" err="1">
                <a:latin typeface="Times New Roman"/>
                <a:cs typeface="Arial"/>
              </a:rPr>
              <a:t>they</a:t>
            </a:r>
            <a:r>
              <a:rPr lang="fr-FR" sz="1400" dirty="0">
                <a:latin typeface="Times New Roman"/>
                <a:cs typeface="Arial"/>
              </a:rPr>
              <a:t> are more </a:t>
            </a:r>
            <a:r>
              <a:rPr lang="fr-FR" sz="1400" dirty="0" err="1">
                <a:solidFill>
                  <a:srgbClr val="413C3A"/>
                </a:solidFill>
                <a:latin typeface="Times New Roman"/>
                <a:cs typeface="Arial"/>
              </a:rPr>
              <a:t>sporadic</a:t>
            </a:r>
            <a:r>
              <a:rPr lang="fr-FR" sz="1400" dirty="0">
                <a:solidFill>
                  <a:srgbClr val="413C3A"/>
                </a:solidFill>
                <a:latin typeface="Times New Roman"/>
                <a:cs typeface="Arial"/>
              </a:rPr>
              <a:t> and </a:t>
            </a:r>
            <a:r>
              <a:rPr lang="fr-FR" sz="1400" dirty="0" err="1">
                <a:solidFill>
                  <a:srgbClr val="413C3A"/>
                </a:solidFill>
                <a:latin typeface="Times New Roman"/>
                <a:cs typeface="Arial"/>
              </a:rPr>
              <a:t>there</a:t>
            </a:r>
            <a:r>
              <a:rPr lang="fr-FR" sz="1400" dirty="0">
                <a:solidFill>
                  <a:srgbClr val="413C3A"/>
                </a:solidFill>
                <a:latin typeface="Times New Roman"/>
                <a:cs typeface="Arial"/>
              </a:rPr>
              <a:t> </a:t>
            </a:r>
            <a:r>
              <a:rPr lang="fr-FR" sz="1400" dirty="0" err="1">
                <a:solidFill>
                  <a:srgbClr val="413C3A"/>
                </a:solidFill>
                <a:latin typeface="Times New Roman"/>
                <a:cs typeface="Arial"/>
              </a:rPr>
              <a:t>reservoirs</a:t>
            </a:r>
            <a:r>
              <a:rPr lang="fr-FR" sz="1400" dirty="0">
                <a:solidFill>
                  <a:srgbClr val="413C3A"/>
                </a:solidFill>
                <a:latin typeface="Times New Roman"/>
                <a:cs typeface="Arial"/>
              </a:rPr>
              <a:t> </a:t>
            </a:r>
            <a:r>
              <a:rPr lang="fr-FR" sz="1400" dirty="0" err="1">
                <a:solidFill>
                  <a:srgbClr val="413C3A"/>
                </a:solidFill>
                <a:latin typeface="Times New Roman"/>
                <a:cs typeface="Arial"/>
              </a:rPr>
              <a:t>capacity</a:t>
            </a:r>
            <a:r>
              <a:rPr lang="fr-FR" sz="1400" dirty="0">
                <a:solidFill>
                  <a:srgbClr val="413C3A"/>
                </a:solidFill>
                <a:latin typeface="Times New Roman"/>
                <a:cs typeface="Arial"/>
              </a:rPr>
              <a:t> are </a:t>
            </a:r>
            <a:r>
              <a:rPr lang="fr-FR" sz="1400" dirty="0" err="1">
                <a:solidFill>
                  <a:srgbClr val="413C3A"/>
                </a:solidFill>
                <a:latin typeface="Times New Roman"/>
                <a:cs typeface="Arial"/>
              </a:rPr>
              <a:t>largely</a:t>
            </a:r>
            <a:r>
              <a:rPr lang="fr-FR" sz="1400" dirty="0">
                <a:solidFill>
                  <a:srgbClr val="413C3A"/>
                </a:solidFill>
                <a:latin typeface="Times New Roman"/>
                <a:cs typeface="Arial"/>
              </a:rPr>
              <a:t> </a:t>
            </a:r>
            <a:r>
              <a:rPr lang="fr-FR" sz="1400" dirty="0" err="1">
                <a:solidFill>
                  <a:srgbClr val="413C3A"/>
                </a:solidFill>
                <a:latin typeface="Times New Roman"/>
                <a:cs typeface="Arial"/>
              </a:rPr>
              <a:t>less</a:t>
            </a:r>
            <a:r>
              <a:rPr lang="fr-FR" sz="1400" dirty="0">
                <a:solidFill>
                  <a:srgbClr val="413C3A"/>
                </a:solidFill>
                <a:latin typeface="Times New Roman"/>
                <a:cs typeface="Arial"/>
              </a:rPr>
              <a:t> important</a:t>
            </a:r>
            <a:endParaRPr lang="fr-FR" sz="1400" dirty="0">
              <a:latin typeface="Times New Roman"/>
              <a:cs typeface="Arial"/>
            </a:endParaRPr>
          </a:p>
          <a:p>
            <a:pPr marL="628650" lvl="1" indent="-285750">
              <a:buFont typeface="Courier New"/>
              <a:buChar char="o"/>
            </a:pPr>
            <a:endParaRPr lang="fr-FR" sz="1400" dirty="0">
              <a:latin typeface="Times New Roman"/>
              <a:cs typeface="Arial"/>
            </a:endParaRPr>
          </a:p>
          <a:p>
            <a:pPr marL="285750" indent="-285750">
              <a:buFont typeface="Arial"/>
              <a:buChar char="•"/>
            </a:pPr>
            <a:r>
              <a:rPr lang="fr-FR" sz="1400" dirty="0" err="1">
                <a:latin typeface="Times New Roman"/>
                <a:cs typeface="Arial"/>
              </a:rPr>
              <a:t>Forecast</a:t>
            </a:r>
            <a:r>
              <a:rPr lang="fr-FR" sz="1400" dirty="0">
                <a:latin typeface="Times New Roman"/>
                <a:cs typeface="Arial"/>
              </a:rPr>
              <a:t> the future of </a:t>
            </a:r>
            <a:r>
              <a:rPr lang="fr-FR" sz="1400" dirty="0" err="1">
                <a:latin typeface="Times New Roman"/>
                <a:cs typeface="Arial"/>
              </a:rPr>
              <a:t>Sediment</a:t>
            </a:r>
            <a:r>
              <a:rPr lang="fr-FR" sz="1400" dirty="0">
                <a:latin typeface="Times New Roman"/>
                <a:cs typeface="Arial"/>
              </a:rPr>
              <a:t> Flux in South :</a:t>
            </a:r>
          </a:p>
          <a:p>
            <a:pPr marL="628650" lvl="1" indent="-285750">
              <a:buFont typeface="Courier New"/>
              <a:buChar char="o"/>
            </a:pPr>
            <a:r>
              <a:rPr lang="fr-FR" sz="1400" dirty="0">
                <a:latin typeface="Times New Roman"/>
                <a:cs typeface="Arial"/>
              </a:rPr>
              <a:t>Construction of </a:t>
            </a:r>
            <a:r>
              <a:rPr lang="fr-FR" sz="1400" dirty="0" err="1">
                <a:latin typeface="Times New Roman"/>
                <a:cs typeface="Arial"/>
              </a:rPr>
              <a:t>dams</a:t>
            </a:r>
            <a:r>
              <a:rPr lang="fr-FR" sz="1400" dirty="0">
                <a:latin typeface="Times New Roman"/>
                <a:cs typeface="Arial"/>
              </a:rPr>
              <a:t> in the South and </a:t>
            </a:r>
            <a:r>
              <a:rPr lang="fr-FR" sz="1400" dirty="0" err="1">
                <a:latin typeface="Times New Roman"/>
                <a:cs typeface="Arial"/>
              </a:rPr>
              <a:t>increase</a:t>
            </a:r>
            <a:r>
              <a:rPr lang="fr-FR" sz="1400" dirty="0">
                <a:latin typeface="Times New Roman"/>
                <a:cs typeface="Arial"/>
              </a:rPr>
              <a:t> in </a:t>
            </a:r>
            <a:r>
              <a:rPr lang="fr-FR" sz="1400" dirty="0" err="1">
                <a:latin typeface="Times New Roman"/>
                <a:cs typeface="Arial"/>
              </a:rPr>
              <a:t>reservoirs</a:t>
            </a:r>
            <a:r>
              <a:rPr lang="fr-FR" sz="1400" dirty="0">
                <a:latin typeface="Times New Roman"/>
                <a:cs typeface="Arial"/>
              </a:rPr>
              <a:t> </a:t>
            </a:r>
            <a:r>
              <a:rPr lang="fr-FR" sz="1400" dirty="0" err="1">
                <a:latin typeface="Times New Roman"/>
                <a:cs typeface="Arial"/>
              </a:rPr>
              <a:t>capacity</a:t>
            </a:r>
            <a:r>
              <a:rPr lang="fr-FR" sz="1400" dirty="0">
                <a:latin typeface="Times New Roman"/>
                <a:cs typeface="Arial"/>
              </a:rPr>
              <a:t> </a:t>
            </a:r>
            <a:r>
              <a:rPr lang="fr-FR" sz="1400" dirty="0" err="1">
                <a:latin typeface="Times New Roman"/>
                <a:cs typeface="Arial"/>
              </a:rPr>
              <a:t>may</a:t>
            </a:r>
            <a:r>
              <a:rPr lang="fr-FR" sz="1400" dirty="0">
                <a:latin typeface="Times New Roman"/>
                <a:cs typeface="Arial"/>
              </a:rPr>
              <a:t> lead to a stop of </a:t>
            </a:r>
            <a:r>
              <a:rPr lang="fr-FR" sz="1400" dirty="0" err="1">
                <a:latin typeface="Times New Roman"/>
                <a:cs typeface="Arial"/>
              </a:rPr>
              <a:t>increase</a:t>
            </a:r>
            <a:r>
              <a:rPr lang="fr-FR" sz="1400" dirty="0">
                <a:latin typeface="Times New Roman"/>
                <a:cs typeface="Arial"/>
              </a:rPr>
              <a:t> and </a:t>
            </a:r>
            <a:r>
              <a:rPr lang="fr-FR" sz="1400" dirty="0" err="1">
                <a:latin typeface="Times New Roman"/>
                <a:cs typeface="Arial"/>
              </a:rPr>
              <a:t>maybe</a:t>
            </a:r>
            <a:r>
              <a:rPr lang="fr-FR" sz="1400" dirty="0">
                <a:latin typeface="Times New Roman"/>
                <a:cs typeface="Arial"/>
              </a:rPr>
              <a:t> a </a:t>
            </a:r>
            <a:r>
              <a:rPr lang="fr-FR" sz="1400" dirty="0" err="1">
                <a:latin typeface="Times New Roman"/>
                <a:cs typeface="Arial"/>
              </a:rPr>
              <a:t>decrease</a:t>
            </a:r>
            <a:r>
              <a:rPr lang="fr-FR" sz="1400" dirty="0">
                <a:latin typeface="Times New Roman"/>
                <a:cs typeface="Arial"/>
              </a:rPr>
              <a:t> in </a:t>
            </a:r>
            <a:r>
              <a:rPr lang="fr-FR" sz="1400" dirty="0" err="1">
                <a:latin typeface="Times New Roman"/>
                <a:cs typeface="Arial"/>
              </a:rPr>
              <a:t>sediment</a:t>
            </a:r>
            <a:r>
              <a:rPr lang="fr-FR" sz="1400" dirty="0">
                <a:latin typeface="Times New Roman"/>
                <a:cs typeface="Arial"/>
              </a:rPr>
              <a:t> fluxes.</a:t>
            </a:r>
          </a:p>
          <a:p>
            <a:pPr lvl="1"/>
            <a:endParaRPr lang="fr-FR" sz="1400" dirty="0">
              <a:latin typeface="Times New Roman"/>
              <a:cs typeface="Arial"/>
            </a:endParaRPr>
          </a:p>
          <a:p>
            <a:pPr marL="628650" lvl="1" indent="-285750">
              <a:buFont typeface="Courier New"/>
              <a:buChar char="o"/>
            </a:pPr>
            <a:endParaRPr lang="fr-FR" sz="1400" dirty="0">
              <a:latin typeface="Arial"/>
              <a:cs typeface="Arial"/>
            </a:endParaRPr>
          </a:p>
        </p:txBody>
      </p:sp>
      <p:sp>
        <p:nvSpPr>
          <p:cNvPr id="9" name="CasellaDiTesto 8">
            <a:extLst>
              <a:ext uri="{FF2B5EF4-FFF2-40B4-BE49-F238E27FC236}">
                <a16:creationId xmlns:a16="http://schemas.microsoft.com/office/drawing/2014/main" id="{DE045C70-AAC7-A7AB-25D2-7388B4E3AD17}"/>
              </a:ext>
            </a:extLst>
          </p:cNvPr>
          <p:cNvSpPr txBox="1"/>
          <p:nvPr/>
        </p:nvSpPr>
        <p:spPr>
          <a:xfrm>
            <a:off x="623259" y="4510537"/>
            <a:ext cx="5557568"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i="1">
                <a:cs typeface="Segoe UI"/>
              </a:rPr>
              <a:t>(A) Dam building in Africa, North America, and Europe/Eurasia has a capacity for ~40 to 50% of annual river flow, which is far greater than the capacity in Asia (~20%), South America (~8%), and Oceania (~6%).</a:t>
            </a:r>
            <a:r>
              <a:rPr lang="it-IT" sz="700">
                <a:cs typeface="Segoe UI"/>
              </a:rPr>
              <a:t>​</a:t>
            </a:r>
          </a:p>
          <a:p>
            <a:r>
              <a:rPr lang="en-US" sz="700" i="1">
                <a:cs typeface="Segoe UI"/>
              </a:rPr>
              <a:t>(B) RCI is significantly negatively correlated with the change in suspended sediment flux relative to pre-dam (P = 0.043). The departure below the best-fit line in Asia is likely partially the consequence of a national soil conservation project and recent major dams missing from global dam inventories.</a:t>
            </a:r>
          </a:p>
        </p:txBody>
      </p:sp>
      <p:pic>
        <p:nvPicPr>
          <p:cNvPr id="4" name="Image 6" descr="Immagine che contiene testo, diagramma, mappa, linea&#10;&#10;Descrizione generata automaticamente">
            <a:extLst>
              <a:ext uri="{FF2B5EF4-FFF2-40B4-BE49-F238E27FC236}">
                <a16:creationId xmlns:a16="http://schemas.microsoft.com/office/drawing/2014/main" id="{BC58BC78-0D3E-C9AE-6223-C72188C67C4D}"/>
              </a:ext>
            </a:extLst>
          </p:cNvPr>
          <p:cNvPicPr>
            <a:picLocks noChangeAspect="1"/>
          </p:cNvPicPr>
          <p:nvPr/>
        </p:nvPicPr>
        <p:blipFill>
          <a:blip r:embed="rId3"/>
          <a:stretch>
            <a:fillRect/>
          </a:stretch>
        </p:blipFill>
        <p:spPr>
          <a:xfrm>
            <a:off x="6360265" y="643076"/>
            <a:ext cx="2286000" cy="2028825"/>
          </a:xfrm>
          <a:prstGeom prst="rect">
            <a:avLst/>
          </a:prstGeom>
        </p:spPr>
      </p:pic>
      <p:pic>
        <p:nvPicPr>
          <p:cNvPr id="7" name="Image 1" descr="Immagine che contiene testo, schermata, linea, diagramma&#10;&#10;Descrizione generata automaticamente">
            <a:extLst>
              <a:ext uri="{FF2B5EF4-FFF2-40B4-BE49-F238E27FC236}">
                <a16:creationId xmlns:a16="http://schemas.microsoft.com/office/drawing/2014/main" id="{37ED2810-CB00-0D15-7B5F-9C94BB3A4A8E}"/>
              </a:ext>
            </a:extLst>
          </p:cNvPr>
          <p:cNvPicPr>
            <a:picLocks noChangeAspect="1"/>
          </p:cNvPicPr>
          <p:nvPr/>
        </p:nvPicPr>
        <p:blipFill>
          <a:blip r:embed="rId4"/>
          <a:stretch>
            <a:fillRect/>
          </a:stretch>
        </p:blipFill>
        <p:spPr>
          <a:xfrm>
            <a:off x="6339837" y="2774181"/>
            <a:ext cx="2305050" cy="2057400"/>
          </a:xfrm>
          <a:prstGeom prst="rect">
            <a:avLst/>
          </a:prstGeom>
        </p:spPr>
      </p:pic>
    </p:spTree>
    <p:extLst>
      <p:ext uri="{BB962C8B-B14F-4D97-AF65-F5344CB8AC3E}">
        <p14:creationId xmlns:p14="http://schemas.microsoft.com/office/powerpoint/2010/main" val="3875631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881B401C-18BC-4649-B2B0-EB3EECC87645}"/>
              </a:ext>
            </a:extLst>
          </p:cNvPr>
          <p:cNvSpPr>
            <a:spLocks noGrp="1"/>
          </p:cNvSpPr>
          <p:nvPr>
            <p:ph type="sldNum" sz="quarter" idx="20"/>
          </p:nvPr>
        </p:nvSpPr>
        <p:spPr/>
        <p:txBody>
          <a:bodyPr/>
          <a:lstStyle/>
          <a:p>
            <a:fld id="{E1E1CD7C-2161-7D43-862E-CE4C333CD873}" type="slidenum">
              <a:rPr lang="fr-FR" smtClean="0"/>
              <a:pPr/>
              <a:t>17</a:t>
            </a:fld>
            <a:endParaRPr lang="fr-FR"/>
          </a:p>
        </p:txBody>
      </p:sp>
      <p:sp>
        <p:nvSpPr>
          <p:cNvPr id="7" name="Titre 6">
            <a:extLst>
              <a:ext uri="{FF2B5EF4-FFF2-40B4-BE49-F238E27FC236}">
                <a16:creationId xmlns:a16="http://schemas.microsoft.com/office/drawing/2014/main" id="{B2CF7EEE-D0B7-6648-AE4B-B2B65E993964}"/>
              </a:ext>
            </a:extLst>
          </p:cNvPr>
          <p:cNvSpPr>
            <a:spLocks noGrp="1"/>
          </p:cNvSpPr>
          <p:nvPr>
            <p:ph type="title"/>
          </p:nvPr>
        </p:nvSpPr>
        <p:spPr>
          <a:xfrm>
            <a:off x="806904" y="89568"/>
            <a:ext cx="2140404" cy="524347"/>
          </a:xfrm>
        </p:spPr>
        <p:txBody>
          <a:bodyPr>
            <a:noAutofit/>
          </a:bodyPr>
          <a:lstStyle/>
          <a:p>
            <a:r>
              <a:rPr lang="fr-FR" sz="3600">
                <a:latin typeface="Franklin Gothic Demi Cond"/>
                <a:ea typeface="Roboto Black"/>
                <a:cs typeface="Arial"/>
              </a:rPr>
              <a:t>Discussion</a:t>
            </a:r>
            <a:endParaRPr lang="fr-FR" sz="3600"/>
          </a:p>
        </p:txBody>
      </p:sp>
      <p:sp>
        <p:nvSpPr>
          <p:cNvPr id="3" name="ZoneTexte 2">
            <a:extLst>
              <a:ext uri="{FF2B5EF4-FFF2-40B4-BE49-F238E27FC236}">
                <a16:creationId xmlns:a16="http://schemas.microsoft.com/office/drawing/2014/main" id="{08C3BC44-40C8-0C35-9195-0B986A3A84CD}"/>
              </a:ext>
            </a:extLst>
          </p:cNvPr>
          <p:cNvSpPr txBox="1"/>
          <p:nvPr/>
        </p:nvSpPr>
        <p:spPr>
          <a:xfrm>
            <a:off x="3554840" y="4435585"/>
            <a:ext cx="5585776"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FR" sz="700" i="1">
                <a:ea typeface="+mn-lt"/>
                <a:cs typeface="+mn-lt"/>
              </a:rPr>
              <a:t>(C) Changes in SSC </a:t>
            </a:r>
            <a:r>
              <a:rPr lang="fr-FR" sz="700" i="1" err="1">
                <a:ea typeface="+mn-lt"/>
                <a:cs typeface="+mn-lt"/>
              </a:rPr>
              <a:t>normalized</a:t>
            </a:r>
            <a:r>
              <a:rPr lang="fr-FR" sz="700" i="1">
                <a:ea typeface="+mn-lt"/>
                <a:cs typeface="+mn-lt"/>
              </a:rPr>
              <a:t> by the 1984–1990 </a:t>
            </a:r>
            <a:r>
              <a:rPr lang="fr-FR" sz="700" i="1" err="1">
                <a:ea typeface="+mn-lt"/>
                <a:cs typeface="+mn-lt"/>
              </a:rPr>
              <a:t>period</a:t>
            </a:r>
            <a:r>
              <a:rPr lang="fr-FR" sz="700" i="1">
                <a:ea typeface="+mn-lt"/>
                <a:cs typeface="+mn-lt"/>
              </a:rPr>
              <a:t> (SSC*), </a:t>
            </a:r>
            <a:r>
              <a:rPr lang="fr-FR" sz="700" i="1" err="1">
                <a:ea typeface="+mn-lt"/>
                <a:cs typeface="+mn-lt"/>
              </a:rPr>
              <a:t>with</a:t>
            </a:r>
            <a:r>
              <a:rPr lang="fr-FR" sz="700" i="1">
                <a:ea typeface="+mn-lt"/>
                <a:cs typeface="+mn-lt"/>
              </a:rPr>
              <a:t> the Pinatubo </a:t>
            </a:r>
            <a:r>
              <a:rPr lang="fr-FR" sz="700" i="1" err="1">
                <a:ea typeface="+mn-lt"/>
                <a:cs typeface="+mn-lt"/>
              </a:rPr>
              <a:t>eruption</a:t>
            </a:r>
            <a:r>
              <a:rPr lang="fr-FR" sz="700" i="1">
                <a:ea typeface="+mn-lt"/>
                <a:cs typeface="+mn-lt"/>
              </a:rPr>
              <a:t> </a:t>
            </a:r>
            <a:r>
              <a:rPr lang="fr-FR" sz="700" i="1" err="1">
                <a:ea typeface="+mn-lt"/>
                <a:cs typeface="+mn-lt"/>
              </a:rPr>
              <a:t>period</a:t>
            </a:r>
            <a:r>
              <a:rPr lang="fr-FR" sz="700" i="1">
                <a:ea typeface="+mn-lt"/>
                <a:cs typeface="+mn-lt"/>
              </a:rPr>
              <a:t> </a:t>
            </a:r>
            <a:r>
              <a:rPr lang="fr-FR" sz="700" i="1" err="1">
                <a:ea typeface="+mn-lt"/>
                <a:cs typeface="+mn-lt"/>
              </a:rPr>
              <a:t>removed</a:t>
            </a:r>
            <a:r>
              <a:rPr lang="fr-FR" sz="700" i="1">
                <a:ea typeface="+mn-lt"/>
                <a:cs typeface="+mn-lt"/>
              </a:rPr>
              <a:t>, show a 7.5 ± 3.5% </a:t>
            </a:r>
            <a:r>
              <a:rPr lang="fr-FR" sz="700" i="1" err="1">
                <a:ea typeface="+mn-lt"/>
                <a:cs typeface="+mn-lt"/>
              </a:rPr>
              <a:t>decline</a:t>
            </a:r>
            <a:r>
              <a:rPr lang="fr-FR" sz="700" i="1">
                <a:ea typeface="+mn-lt"/>
                <a:cs typeface="+mn-lt"/>
              </a:rPr>
              <a:t> for </a:t>
            </a:r>
            <a:r>
              <a:rPr lang="fr-FR" sz="700" i="1" err="1">
                <a:ea typeface="+mn-lt"/>
                <a:cs typeface="+mn-lt"/>
              </a:rPr>
              <a:t>northern</a:t>
            </a:r>
            <a:r>
              <a:rPr lang="fr-FR" sz="700" i="1">
                <a:ea typeface="+mn-lt"/>
                <a:cs typeface="+mn-lt"/>
              </a:rPr>
              <a:t> </a:t>
            </a:r>
            <a:r>
              <a:rPr lang="fr-FR" sz="700" i="1" err="1">
                <a:ea typeface="+mn-lt"/>
                <a:cs typeface="+mn-lt"/>
              </a:rPr>
              <a:t>rivers</a:t>
            </a:r>
            <a:r>
              <a:rPr lang="fr-FR" sz="700" i="1">
                <a:ea typeface="+mn-lt"/>
                <a:cs typeface="+mn-lt"/>
              </a:rPr>
              <a:t> and a 41 ± 7% </a:t>
            </a:r>
            <a:r>
              <a:rPr lang="fr-FR" sz="700" i="1" err="1">
                <a:ea typeface="+mn-lt"/>
                <a:cs typeface="+mn-lt"/>
              </a:rPr>
              <a:t>increase</a:t>
            </a:r>
            <a:r>
              <a:rPr lang="fr-FR" sz="700" i="1">
                <a:ea typeface="+mn-lt"/>
                <a:cs typeface="+mn-lt"/>
              </a:rPr>
              <a:t> for </a:t>
            </a:r>
            <a:r>
              <a:rPr lang="fr-FR" sz="700" i="1" err="1">
                <a:ea typeface="+mn-lt"/>
                <a:cs typeface="+mn-lt"/>
              </a:rPr>
              <a:t>southern</a:t>
            </a:r>
            <a:r>
              <a:rPr lang="fr-FR" sz="700" i="1">
                <a:ea typeface="+mn-lt"/>
                <a:cs typeface="+mn-lt"/>
              </a:rPr>
              <a:t> </a:t>
            </a:r>
            <a:r>
              <a:rPr lang="fr-FR" sz="700" i="1" err="1">
                <a:ea typeface="+mn-lt"/>
                <a:cs typeface="+mn-lt"/>
              </a:rPr>
              <a:t>rivers</a:t>
            </a:r>
            <a:r>
              <a:rPr lang="fr-FR" sz="700" i="1">
                <a:ea typeface="+mn-lt"/>
                <a:cs typeface="+mn-lt"/>
              </a:rPr>
              <a:t>, </a:t>
            </a:r>
            <a:r>
              <a:rPr lang="fr-FR" sz="700" i="1" err="1">
                <a:ea typeface="+mn-lt"/>
                <a:cs typeface="+mn-lt"/>
              </a:rPr>
              <a:t>which</a:t>
            </a:r>
            <a:r>
              <a:rPr lang="fr-FR" sz="700" i="1">
                <a:ea typeface="+mn-lt"/>
                <a:cs typeface="+mn-lt"/>
              </a:rPr>
              <a:t> are </a:t>
            </a:r>
            <a:r>
              <a:rPr lang="fr-FR" sz="700" i="1" err="1">
                <a:ea typeface="+mn-lt"/>
                <a:cs typeface="+mn-lt"/>
              </a:rPr>
              <a:t>likely</a:t>
            </a:r>
            <a:r>
              <a:rPr lang="fr-FR" sz="700" i="1">
                <a:ea typeface="+mn-lt"/>
                <a:cs typeface="+mn-lt"/>
              </a:rPr>
              <a:t> </a:t>
            </a:r>
            <a:r>
              <a:rPr lang="fr-FR" sz="700" i="1" err="1">
                <a:ea typeface="+mn-lt"/>
                <a:cs typeface="+mn-lt"/>
              </a:rPr>
              <a:t>driven</a:t>
            </a:r>
            <a:r>
              <a:rPr lang="fr-FR" sz="700" i="1">
                <a:ea typeface="+mn-lt"/>
                <a:cs typeface="+mn-lt"/>
              </a:rPr>
              <a:t> by </a:t>
            </a:r>
            <a:r>
              <a:rPr lang="fr-FR" sz="700" i="1" err="1">
                <a:ea typeface="+mn-lt"/>
                <a:cs typeface="+mn-lt"/>
              </a:rPr>
              <a:t>accelerating</a:t>
            </a:r>
            <a:r>
              <a:rPr lang="fr-FR" sz="700" i="1">
                <a:ea typeface="+mn-lt"/>
                <a:cs typeface="+mn-lt"/>
              </a:rPr>
              <a:t> intensive land-use changes. (D) Changes in </a:t>
            </a:r>
            <a:r>
              <a:rPr lang="fr-FR" sz="700" i="1" err="1">
                <a:ea typeface="+mn-lt"/>
                <a:cs typeface="+mn-lt"/>
              </a:rPr>
              <a:t>precipitation</a:t>
            </a:r>
            <a:r>
              <a:rPr lang="fr-FR" sz="700" i="1">
                <a:ea typeface="+mn-lt"/>
                <a:cs typeface="+mn-lt"/>
              </a:rPr>
              <a:t> </a:t>
            </a:r>
            <a:r>
              <a:rPr lang="fr-FR" sz="700" i="1" err="1">
                <a:ea typeface="+mn-lt"/>
                <a:cs typeface="+mn-lt"/>
              </a:rPr>
              <a:t>normalized</a:t>
            </a:r>
            <a:r>
              <a:rPr lang="fr-FR" sz="700" i="1">
                <a:ea typeface="+mn-lt"/>
                <a:cs typeface="+mn-lt"/>
              </a:rPr>
              <a:t> by the 1984–1990 </a:t>
            </a:r>
            <a:r>
              <a:rPr lang="fr-FR" sz="700" i="1" err="1">
                <a:ea typeface="+mn-lt"/>
                <a:cs typeface="+mn-lt"/>
              </a:rPr>
              <a:t>period</a:t>
            </a:r>
            <a:r>
              <a:rPr lang="fr-FR" sz="700" i="1">
                <a:ea typeface="+mn-lt"/>
                <a:cs typeface="+mn-lt"/>
              </a:rPr>
              <a:t> (</a:t>
            </a:r>
            <a:r>
              <a:rPr lang="fr-FR" sz="700" i="1" err="1">
                <a:ea typeface="+mn-lt"/>
                <a:cs typeface="+mn-lt"/>
              </a:rPr>
              <a:t>Precip</a:t>
            </a:r>
            <a:r>
              <a:rPr lang="fr-FR" sz="700" i="1">
                <a:ea typeface="+mn-lt"/>
                <a:cs typeface="+mn-lt"/>
              </a:rPr>
              <a:t>*) do not show a </a:t>
            </a:r>
            <a:r>
              <a:rPr lang="fr-FR" sz="700" i="1" err="1">
                <a:ea typeface="+mn-lt"/>
                <a:cs typeface="+mn-lt"/>
              </a:rPr>
              <a:t>significant</a:t>
            </a:r>
            <a:r>
              <a:rPr lang="fr-FR" sz="700" i="1">
                <a:ea typeface="+mn-lt"/>
                <a:cs typeface="+mn-lt"/>
              </a:rPr>
              <a:t> </a:t>
            </a:r>
            <a:r>
              <a:rPr lang="fr-FR" sz="700" i="1" err="1">
                <a:ea typeface="+mn-lt"/>
                <a:cs typeface="+mn-lt"/>
              </a:rPr>
              <a:t>relationship</a:t>
            </a:r>
            <a:r>
              <a:rPr lang="fr-FR" sz="700" i="1">
                <a:ea typeface="+mn-lt"/>
                <a:cs typeface="+mn-lt"/>
              </a:rPr>
              <a:t> </a:t>
            </a:r>
            <a:r>
              <a:rPr lang="fr-FR" sz="700" i="1" err="1">
                <a:ea typeface="+mn-lt"/>
                <a:cs typeface="+mn-lt"/>
              </a:rPr>
              <a:t>with</a:t>
            </a:r>
            <a:r>
              <a:rPr lang="fr-FR" sz="700" i="1">
                <a:ea typeface="+mn-lt"/>
                <a:cs typeface="+mn-lt"/>
              </a:rPr>
              <a:t> trends in SSC*. (E) Changes in </a:t>
            </a:r>
            <a:r>
              <a:rPr lang="fr-FR" sz="700" i="1" err="1">
                <a:ea typeface="+mn-lt"/>
                <a:cs typeface="+mn-lt"/>
              </a:rPr>
              <a:t>temperature</a:t>
            </a:r>
            <a:r>
              <a:rPr lang="fr-FR" sz="700" i="1">
                <a:ea typeface="+mn-lt"/>
                <a:cs typeface="+mn-lt"/>
              </a:rPr>
              <a:t> relative to the 1984–1990 </a:t>
            </a:r>
            <a:r>
              <a:rPr lang="fr-FR" sz="700" i="1" err="1">
                <a:ea typeface="+mn-lt"/>
                <a:cs typeface="+mn-lt"/>
              </a:rPr>
              <a:t>baseline</a:t>
            </a:r>
            <a:r>
              <a:rPr lang="fr-FR" sz="700" i="1">
                <a:ea typeface="+mn-lt"/>
                <a:cs typeface="+mn-lt"/>
              </a:rPr>
              <a:t> show </a:t>
            </a:r>
            <a:r>
              <a:rPr lang="fr-FR" sz="700" i="1" err="1">
                <a:ea typeface="+mn-lt"/>
                <a:cs typeface="+mn-lt"/>
              </a:rPr>
              <a:t>faster</a:t>
            </a:r>
            <a:r>
              <a:rPr lang="fr-FR" sz="700" i="1">
                <a:ea typeface="+mn-lt"/>
                <a:cs typeface="+mn-lt"/>
              </a:rPr>
              <a:t> </a:t>
            </a:r>
            <a:r>
              <a:rPr lang="fr-FR" sz="700" i="1" err="1">
                <a:ea typeface="+mn-lt"/>
                <a:cs typeface="+mn-lt"/>
              </a:rPr>
              <a:t>warming</a:t>
            </a:r>
            <a:r>
              <a:rPr lang="fr-FR" sz="700" i="1">
                <a:ea typeface="+mn-lt"/>
                <a:cs typeface="+mn-lt"/>
              </a:rPr>
              <a:t> in </a:t>
            </a:r>
            <a:r>
              <a:rPr lang="fr-FR" sz="700" i="1" err="1">
                <a:ea typeface="+mn-lt"/>
                <a:cs typeface="+mn-lt"/>
              </a:rPr>
              <a:t>northern</a:t>
            </a:r>
            <a:r>
              <a:rPr lang="fr-FR" sz="700" i="1">
                <a:ea typeface="+mn-lt"/>
                <a:cs typeface="+mn-lt"/>
              </a:rPr>
              <a:t> </a:t>
            </a:r>
            <a:r>
              <a:rPr lang="fr-FR" sz="700" i="1" err="1">
                <a:ea typeface="+mn-lt"/>
                <a:cs typeface="+mn-lt"/>
              </a:rPr>
              <a:t>watersheds</a:t>
            </a:r>
            <a:r>
              <a:rPr lang="fr-FR" sz="700" i="1">
                <a:ea typeface="+mn-lt"/>
                <a:cs typeface="+mn-lt"/>
              </a:rPr>
              <a:t>, </a:t>
            </a:r>
            <a:r>
              <a:rPr lang="fr-FR" sz="700" i="1" err="1">
                <a:ea typeface="+mn-lt"/>
                <a:cs typeface="+mn-lt"/>
              </a:rPr>
              <a:t>countering</a:t>
            </a:r>
            <a:r>
              <a:rPr lang="fr-FR" sz="700" i="1">
                <a:ea typeface="+mn-lt"/>
                <a:cs typeface="+mn-lt"/>
              </a:rPr>
              <a:t> the </a:t>
            </a:r>
            <a:r>
              <a:rPr lang="fr-FR" sz="700" i="1" err="1">
                <a:ea typeface="+mn-lt"/>
                <a:cs typeface="+mn-lt"/>
              </a:rPr>
              <a:t>hypothesis</a:t>
            </a:r>
            <a:r>
              <a:rPr lang="fr-FR" sz="700" i="1">
                <a:ea typeface="+mn-lt"/>
                <a:cs typeface="+mn-lt"/>
              </a:rPr>
              <a:t> </a:t>
            </a:r>
            <a:r>
              <a:rPr lang="fr-FR" sz="700" i="1" err="1">
                <a:ea typeface="+mn-lt"/>
                <a:cs typeface="+mn-lt"/>
              </a:rPr>
              <a:t>that</a:t>
            </a:r>
            <a:r>
              <a:rPr lang="fr-FR" sz="700" i="1">
                <a:ea typeface="+mn-lt"/>
                <a:cs typeface="+mn-lt"/>
              </a:rPr>
              <a:t> </a:t>
            </a:r>
            <a:r>
              <a:rPr lang="fr-FR" sz="700" i="1" err="1">
                <a:ea typeface="+mn-lt"/>
                <a:cs typeface="+mn-lt"/>
              </a:rPr>
              <a:t>increasing</a:t>
            </a:r>
            <a:r>
              <a:rPr lang="fr-FR" sz="700" i="1">
                <a:ea typeface="+mn-lt"/>
                <a:cs typeface="+mn-lt"/>
              </a:rPr>
              <a:t> SSC for </a:t>
            </a:r>
            <a:r>
              <a:rPr lang="fr-FR" sz="700" i="1" err="1">
                <a:ea typeface="+mn-lt"/>
                <a:cs typeface="+mn-lt"/>
              </a:rPr>
              <a:t>southern</a:t>
            </a:r>
            <a:r>
              <a:rPr lang="fr-FR" sz="700" i="1">
                <a:ea typeface="+mn-lt"/>
                <a:cs typeface="+mn-lt"/>
              </a:rPr>
              <a:t> </a:t>
            </a:r>
            <a:r>
              <a:rPr lang="fr-FR" sz="700" i="1" err="1">
                <a:ea typeface="+mn-lt"/>
                <a:cs typeface="+mn-lt"/>
              </a:rPr>
              <a:t>watersheds</a:t>
            </a:r>
            <a:r>
              <a:rPr lang="fr-FR" sz="700" i="1">
                <a:ea typeface="+mn-lt"/>
                <a:cs typeface="+mn-lt"/>
              </a:rPr>
              <a:t> </a:t>
            </a:r>
            <a:r>
              <a:rPr lang="fr-FR" sz="700" i="1" err="1">
                <a:ea typeface="+mn-lt"/>
                <a:cs typeface="+mn-lt"/>
              </a:rPr>
              <a:t>is</a:t>
            </a:r>
            <a:r>
              <a:rPr lang="fr-FR" sz="700" i="1">
                <a:ea typeface="+mn-lt"/>
                <a:cs typeface="+mn-lt"/>
              </a:rPr>
              <a:t> the </a:t>
            </a:r>
            <a:r>
              <a:rPr lang="fr-FR" sz="700" i="1" err="1">
                <a:ea typeface="+mn-lt"/>
                <a:cs typeface="+mn-lt"/>
              </a:rPr>
              <a:t>result</a:t>
            </a:r>
            <a:r>
              <a:rPr lang="fr-FR" sz="700" i="1">
                <a:ea typeface="+mn-lt"/>
                <a:cs typeface="+mn-lt"/>
              </a:rPr>
              <a:t> of </a:t>
            </a:r>
            <a:r>
              <a:rPr lang="fr-FR" sz="700" i="1" err="1">
                <a:ea typeface="+mn-lt"/>
                <a:cs typeface="+mn-lt"/>
              </a:rPr>
              <a:t>increased</a:t>
            </a:r>
            <a:r>
              <a:rPr lang="fr-FR" sz="700" i="1">
                <a:ea typeface="+mn-lt"/>
                <a:cs typeface="+mn-lt"/>
              </a:rPr>
              <a:t> </a:t>
            </a:r>
            <a:r>
              <a:rPr lang="fr-FR" sz="700" i="1" err="1">
                <a:ea typeface="+mn-lt"/>
                <a:cs typeface="+mn-lt"/>
              </a:rPr>
              <a:t>temperature</a:t>
            </a:r>
            <a:r>
              <a:rPr lang="fr-FR" sz="700" i="1">
                <a:ea typeface="+mn-lt"/>
                <a:cs typeface="+mn-lt"/>
              </a:rPr>
              <a:t>.</a:t>
            </a:r>
            <a:endParaRPr lang="fr-FR" sz="700" i="1">
              <a:cs typeface="Arial"/>
            </a:endParaRPr>
          </a:p>
        </p:txBody>
      </p:sp>
      <p:pic>
        <p:nvPicPr>
          <p:cNvPr id="5" name="Image 4" descr="Une image contenant texte, diagramme, capture d’écran, ligne&#10;&#10;Description générée automatiquement">
            <a:extLst>
              <a:ext uri="{FF2B5EF4-FFF2-40B4-BE49-F238E27FC236}">
                <a16:creationId xmlns:a16="http://schemas.microsoft.com/office/drawing/2014/main" id="{47D53A37-C4C1-1478-A4A4-2899E8318C7C}"/>
              </a:ext>
            </a:extLst>
          </p:cNvPr>
          <p:cNvPicPr>
            <a:picLocks noChangeAspect="1"/>
          </p:cNvPicPr>
          <p:nvPr/>
        </p:nvPicPr>
        <p:blipFill>
          <a:blip r:embed="rId2"/>
          <a:srcRect l="-191" t="1335" r="278" b="495"/>
          <a:stretch/>
        </p:blipFill>
        <p:spPr>
          <a:xfrm>
            <a:off x="4777276" y="196090"/>
            <a:ext cx="3862139" cy="2136544"/>
          </a:xfrm>
          <a:prstGeom prst="rect">
            <a:avLst/>
          </a:prstGeom>
        </p:spPr>
      </p:pic>
      <p:pic>
        <p:nvPicPr>
          <p:cNvPr id="9" name="Image 8" descr="Une image contenant texte, Police, diagramme, capture d’écran&#10;&#10;Description générée automatiquement">
            <a:extLst>
              <a:ext uri="{FF2B5EF4-FFF2-40B4-BE49-F238E27FC236}">
                <a16:creationId xmlns:a16="http://schemas.microsoft.com/office/drawing/2014/main" id="{520F05F1-4951-526C-14CF-09F84D79EE3E}"/>
              </a:ext>
            </a:extLst>
          </p:cNvPr>
          <p:cNvPicPr>
            <a:picLocks noChangeAspect="1"/>
          </p:cNvPicPr>
          <p:nvPr/>
        </p:nvPicPr>
        <p:blipFill>
          <a:blip r:embed="rId3"/>
          <a:stretch>
            <a:fillRect/>
          </a:stretch>
        </p:blipFill>
        <p:spPr>
          <a:xfrm>
            <a:off x="4777276" y="2350283"/>
            <a:ext cx="3845055" cy="2077680"/>
          </a:xfrm>
          <a:prstGeom prst="rect">
            <a:avLst/>
          </a:prstGeom>
        </p:spPr>
      </p:pic>
      <p:sp>
        <p:nvSpPr>
          <p:cNvPr id="10" name="ZoneTexte 9">
            <a:extLst>
              <a:ext uri="{FF2B5EF4-FFF2-40B4-BE49-F238E27FC236}">
                <a16:creationId xmlns:a16="http://schemas.microsoft.com/office/drawing/2014/main" id="{B7941A2B-7256-1109-EFD9-B00045CD4E24}"/>
              </a:ext>
            </a:extLst>
          </p:cNvPr>
          <p:cNvSpPr txBox="1"/>
          <p:nvPr/>
        </p:nvSpPr>
        <p:spPr>
          <a:xfrm>
            <a:off x="81878" y="1171366"/>
            <a:ext cx="4490122"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fr-FR" sz="1600" dirty="0" err="1">
                <a:latin typeface="Times New Roman" panose="02020603050405020304" pitchFamily="18" charset="0"/>
                <a:cs typeface="Times New Roman" panose="02020603050405020304" pitchFamily="18" charset="0"/>
              </a:rPr>
              <a:t>Research</a:t>
            </a:r>
            <a:r>
              <a:rPr lang="fr-FR" sz="1600" dirty="0">
                <a:latin typeface="Times New Roman" panose="02020603050405020304" pitchFamily="18" charset="0"/>
                <a:cs typeface="Times New Roman" panose="02020603050405020304" pitchFamily="18" charset="0"/>
              </a:rPr>
              <a:t> of </a:t>
            </a:r>
            <a:r>
              <a:rPr lang="fr-FR" sz="1600" dirty="0" err="1">
                <a:latin typeface="Times New Roman" panose="02020603050405020304" pitchFamily="18" charset="0"/>
                <a:cs typeface="Times New Roman" panose="02020603050405020304" pitchFamily="18" charset="0"/>
              </a:rPr>
              <a:t>other</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factors</a:t>
            </a:r>
            <a:r>
              <a:rPr lang="fr-FR" sz="1600" dirty="0">
                <a:latin typeface="Times New Roman" panose="02020603050405020304" pitchFamily="18" charset="0"/>
                <a:cs typeface="Times New Roman" panose="02020603050405020304" pitchFamily="18" charset="0"/>
              </a:rPr>
              <a:t> :</a:t>
            </a:r>
          </a:p>
          <a:p>
            <a:pPr marL="628650" lvl="1" indent="-285750">
              <a:buFont typeface="Courier New"/>
              <a:buChar char="o"/>
            </a:pPr>
            <a:r>
              <a:rPr lang="fr-FR" sz="1600" dirty="0" err="1">
                <a:latin typeface="Times New Roman" panose="02020603050405020304" pitchFamily="18" charset="0"/>
                <a:cs typeface="Times New Roman" panose="02020603050405020304" pitchFamily="18" charset="0"/>
              </a:rPr>
              <a:t>Cannot</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detect</a:t>
            </a:r>
            <a:r>
              <a:rPr lang="fr-FR" sz="1600" dirty="0">
                <a:latin typeface="Times New Roman" panose="02020603050405020304" pitchFamily="18" charset="0"/>
                <a:cs typeface="Times New Roman" panose="02020603050405020304" pitchFamily="18" charset="0"/>
              </a:rPr>
              <a:t> the </a:t>
            </a:r>
            <a:r>
              <a:rPr lang="fr-FR" sz="1600" dirty="0" err="1">
                <a:latin typeface="Times New Roman" panose="02020603050405020304" pitchFamily="18" charset="0"/>
                <a:cs typeface="Times New Roman" panose="02020603050405020304" pitchFamily="18" charset="0"/>
              </a:rPr>
              <a:t>effects</a:t>
            </a:r>
            <a:r>
              <a:rPr lang="fr-FR" sz="1600" dirty="0">
                <a:latin typeface="Times New Roman" panose="02020603050405020304" pitchFamily="18" charset="0"/>
                <a:cs typeface="Times New Roman" panose="02020603050405020304" pitchFamily="18" charset="0"/>
              </a:rPr>
              <a:t> of </a:t>
            </a:r>
            <a:r>
              <a:rPr lang="fr-FR" sz="1600" dirty="0" err="1">
                <a:latin typeface="Times New Roman" panose="02020603050405020304" pitchFamily="18" charset="0"/>
                <a:cs typeface="Times New Roman" panose="02020603050405020304" pitchFamily="18" charset="0"/>
              </a:rPr>
              <a:t>Climate</a:t>
            </a:r>
            <a:r>
              <a:rPr lang="fr-FR" sz="1600" dirty="0">
                <a:latin typeface="Times New Roman" panose="02020603050405020304" pitchFamily="18" charset="0"/>
                <a:cs typeface="Times New Roman" panose="02020603050405020304" pitchFamily="18" charset="0"/>
              </a:rPr>
              <a:t> Change on the </a:t>
            </a:r>
            <a:r>
              <a:rPr lang="fr-FR" sz="1600" dirty="0" err="1">
                <a:latin typeface="Times New Roman" panose="02020603050405020304" pitchFamily="18" charset="0"/>
                <a:cs typeface="Times New Roman" panose="02020603050405020304" pitchFamily="18" charset="0"/>
              </a:rPr>
              <a:t>hydrological</a:t>
            </a:r>
            <a:r>
              <a:rPr lang="fr-FR" sz="1600" dirty="0">
                <a:latin typeface="Times New Roman" panose="02020603050405020304" pitchFamily="18" charset="0"/>
                <a:cs typeface="Times New Roman" panose="02020603050405020304" pitchFamily="18" charset="0"/>
              </a:rPr>
              <a:t> cycle : </a:t>
            </a:r>
            <a:r>
              <a:rPr lang="fr-FR" sz="1600" dirty="0" err="1">
                <a:latin typeface="Times New Roman" panose="02020603050405020304" pitchFamily="18" charset="0"/>
                <a:cs typeface="Times New Roman" panose="02020603050405020304" pitchFamily="18" charset="0"/>
              </a:rPr>
              <a:t>precipitation</a:t>
            </a:r>
            <a:r>
              <a:rPr lang="fr-FR" sz="1600" dirty="0">
                <a:latin typeface="Times New Roman" panose="02020603050405020304" pitchFamily="18" charset="0"/>
                <a:cs typeface="Times New Roman" panose="02020603050405020304" pitchFamily="18" charset="0"/>
              </a:rPr>
              <a:t> have no </a:t>
            </a:r>
            <a:r>
              <a:rPr lang="fr-FR" sz="1600" dirty="0" err="1">
                <a:latin typeface="Times New Roman" panose="02020603050405020304" pitchFamily="18" charset="0"/>
                <a:cs typeface="Times New Roman" panose="02020603050405020304" pitchFamily="18" charset="0"/>
              </a:rPr>
              <a:t>significant</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relationship</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with</a:t>
            </a:r>
            <a:r>
              <a:rPr lang="fr-FR" sz="1600" dirty="0">
                <a:latin typeface="Times New Roman" panose="02020603050405020304" pitchFamily="18" charset="0"/>
                <a:cs typeface="Times New Roman" panose="02020603050405020304" pitchFamily="18" charset="0"/>
              </a:rPr>
              <a:t> </a:t>
            </a:r>
            <a:r>
              <a:rPr lang="fr-FR" sz="1600" dirty="0" err="1">
                <a:latin typeface="Times New Roman" panose="02020603050405020304" pitchFamily="18" charset="0"/>
                <a:cs typeface="Times New Roman" panose="02020603050405020304" pitchFamily="18" charset="0"/>
              </a:rPr>
              <a:t>sediment</a:t>
            </a:r>
            <a:r>
              <a:rPr lang="fr-FR" sz="1600" dirty="0">
                <a:latin typeface="Times New Roman" panose="02020603050405020304" pitchFamily="18" charset="0"/>
                <a:cs typeface="Times New Roman" panose="02020603050405020304" pitchFamily="18" charset="0"/>
              </a:rPr>
              <a:t> flux</a:t>
            </a:r>
          </a:p>
          <a:p>
            <a:pPr lvl="1"/>
            <a:endParaRPr lang="fr-FR" sz="1600" dirty="0">
              <a:latin typeface="Times New Roman" panose="02020603050405020304" pitchFamily="18" charset="0"/>
              <a:cs typeface="Times New Roman" panose="02020603050405020304" pitchFamily="18" charset="0"/>
            </a:endParaRPr>
          </a:p>
          <a:p>
            <a:pPr marL="628650" lvl="1" indent="-285750">
              <a:buFont typeface="Courier New"/>
              <a:buChar char="o"/>
            </a:pPr>
            <a:r>
              <a:rPr lang="fr-FR" sz="1600" dirty="0" err="1">
                <a:latin typeface="Times New Roman" panose="02020603050405020304" pitchFamily="18" charset="0"/>
                <a:cs typeface="Times New Roman" panose="02020603050405020304" pitchFamily="18" charset="0"/>
              </a:rPr>
              <a:t>Temperature</a:t>
            </a:r>
            <a:r>
              <a:rPr lang="fr-FR" sz="1600" dirty="0">
                <a:latin typeface="Times New Roman" panose="02020603050405020304" pitchFamily="18" charset="0"/>
                <a:cs typeface="Times New Roman" panose="02020603050405020304" pitchFamily="18" charset="0"/>
              </a:rPr>
              <a:t> factor </a:t>
            </a:r>
            <a:r>
              <a:rPr lang="fr-FR" sz="1600" dirty="0">
                <a:latin typeface="Times New Roman" panose="02020603050405020304" pitchFamily="18" charset="0"/>
                <a:ea typeface="+mn-lt"/>
                <a:cs typeface="Times New Roman" panose="02020603050405020304" pitchFamily="18" charset="0"/>
              </a:rPr>
              <a:t>and </a:t>
            </a:r>
            <a:r>
              <a:rPr lang="fr-FR" sz="1600" dirty="0" err="1">
                <a:latin typeface="Times New Roman" panose="02020603050405020304" pitchFamily="18" charset="0"/>
                <a:ea typeface="+mn-lt"/>
                <a:cs typeface="Times New Roman" panose="02020603050405020304" pitchFamily="18" charset="0"/>
              </a:rPr>
              <a:t>potential</a:t>
            </a:r>
            <a:r>
              <a:rPr lang="fr-FR" sz="1600" dirty="0">
                <a:latin typeface="Times New Roman" panose="02020603050405020304" pitchFamily="18" charset="0"/>
                <a:ea typeface="+mn-lt"/>
                <a:cs typeface="Times New Roman" panose="02020603050405020304" pitchFamily="18" charset="0"/>
              </a:rPr>
              <a:t> </a:t>
            </a:r>
            <a:r>
              <a:rPr lang="fr-FR" sz="1600" dirty="0" err="1">
                <a:latin typeface="Times New Roman" panose="02020603050405020304" pitchFamily="18" charset="0"/>
                <a:ea typeface="+mn-lt"/>
                <a:cs typeface="Times New Roman" panose="02020603050405020304" pitchFamily="18" charset="0"/>
              </a:rPr>
              <a:t>explanatory</a:t>
            </a:r>
            <a:r>
              <a:rPr lang="fr-FR" sz="1600" dirty="0">
                <a:latin typeface="Times New Roman" panose="02020603050405020304" pitchFamily="18" charset="0"/>
                <a:ea typeface="+mn-lt"/>
                <a:cs typeface="Times New Roman" panose="02020603050405020304" pitchFamily="18" charset="0"/>
              </a:rPr>
              <a:t> variable </a:t>
            </a:r>
            <a:r>
              <a:rPr lang="fr-FR" sz="1600" dirty="0" err="1">
                <a:latin typeface="Times New Roman" panose="02020603050405020304" pitchFamily="18" charset="0"/>
                <a:ea typeface="+mn-lt"/>
                <a:cs typeface="Times New Roman" panose="02020603050405020304" pitchFamily="18" charset="0"/>
              </a:rPr>
              <a:t>because</a:t>
            </a:r>
            <a:r>
              <a:rPr lang="fr-FR" sz="1600" dirty="0">
                <a:latin typeface="Times New Roman" panose="02020603050405020304" pitchFamily="18" charset="0"/>
                <a:ea typeface="+mn-lt"/>
                <a:cs typeface="Times New Roman" panose="02020603050405020304" pitchFamily="18" charset="0"/>
              </a:rPr>
              <a:t> of </a:t>
            </a:r>
            <a:r>
              <a:rPr lang="fr-FR" sz="1600" dirty="0" err="1">
                <a:latin typeface="Times New Roman" panose="02020603050405020304" pitchFamily="18" charset="0"/>
                <a:ea typeface="+mn-lt"/>
                <a:cs typeface="Times New Roman" panose="02020603050405020304" pitchFamily="18" charset="0"/>
              </a:rPr>
              <a:t>its</a:t>
            </a:r>
            <a:r>
              <a:rPr lang="fr-FR" sz="1600" dirty="0">
                <a:latin typeface="Times New Roman" panose="02020603050405020304" pitchFamily="18" charset="0"/>
                <a:ea typeface="+mn-lt"/>
                <a:cs typeface="Times New Roman" panose="02020603050405020304" pitchFamily="18" charset="0"/>
              </a:rPr>
              <a:t> </a:t>
            </a:r>
            <a:r>
              <a:rPr lang="fr-FR" sz="1600" dirty="0" err="1">
                <a:latin typeface="Times New Roman" panose="02020603050405020304" pitchFamily="18" charset="0"/>
                <a:ea typeface="+mn-lt"/>
                <a:cs typeface="Times New Roman" panose="02020603050405020304" pitchFamily="18" charset="0"/>
              </a:rPr>
              <a:t>connection</a:t>
            </a:r>
            <a:r>
              <a:rPr lang="fr-FR" sz="1600" dirty="0">
                <a:latin typeface="Times New Roman" panose="02020603050405020304" pitchFamily="18" charset="0"/>
                <a:ea typeface="+mn-lt"/>
                <a:cs typeface="Times New Roman" panose="02020603050405020304" pitchFamily="18" charset="0"/>
              </a:rPr>
              <a:t> to rates of </a:t>
            </a:r>
            <a:r>
              <a:rPr lang="fr-FR" sz="1600" dirty="0" err="1">
                <a:latin typeface="Times New Roman" panose="02020603050405020304" pitchFamily="18" charset="0"/>
                <a:ea typeface="+mn-lt"/>
                <a:cs typeface="Times New Roman" panose="02020603050405020304" pitchFamily="18" charset="0"/>
              </a:rPr>
              <a:t>weathering</a:t>
            </a:r>
            <a:r>
              <a:rPr lang="fr-FR" sz="1600" dirty="0">
                <a:latin typeface="Times New Roman" panose="02020603050405020304" pitchFamily="18" charset="0"/>
                <a:ea typeface="+mn-lt"/>
                <a:cs typeface="Times New Roman" panose="02020603050405020304" pitchFamily="18" charset="0"/>
              </a:rPr>
              <a:t> and </a:t>
            </a:r>
            <a:r>
              <a:rPr lang="fr-FR" sz="1600" dirty="0" err="1">
                <a:latin typeface="Times New Roman" panose="02020603050405020304" pitchFamily="18" charset="0"/>
                <a:ea typeface="+mn-lt"/>
                <a:cs typeface="Times New Roman" panose="02020603050405020304" pitchFamily="18" charset="0"/>
              </a:rPr>
              <a:t>soil</a:t>
            </a:r>
            <a:r>
              <a:rPr lang="fr-FR" sz="1600" dirty="0">
                <a:latin typeface="Times New Roman" panose="02020603050405020304" pitchFamily="18" charset="0"/>
                <a:ea typeface="+mn-lt"/>
                <a:cs typeface="Times New Roman" panose="02020603050405020304" pitchFamily="18" charset="0"/>
              </a:rPr>
              <a:t> </a:t>
            </a:r>
            <a:r>
              <a:rPr lang="fr-FR" sz="1600" dirty="0" err="1">
                <a:latin typeface="Times New Roman" panose="02020603050405020304" pitchFamily="18" charset="0"/>
                <a:ea typeface="+mn-lt"/>
                <a:cs typeface="Times New Roman" panose="02020603050405020304" pitchFamily="18" charset="0"/>
              </a:rPr>
              <a:t>erosion</a:t>
            </a:r>
            <a:r>
              <a:rPr lang="fr-FR" sz="1600" dirty="0">
                <a:latin typeface="Times New Roman" panose="02020603050405020304" pitchFamily="18" charset="0"/>
                <a:ea typeface="+mn-lt"/>
                <a:cs typeface="Times New Roman" panose="02020603050405020304" pitchFamily="18" charset="0"/>
              </a:rPr>
              <a:t> </a:t>
            </a:r>
            <a:r>
              <a:rPr lang="fr-FR" sz="1600" dirty="0" err="1">
                <a:latin typeface="Times New Roman" panose="02020603050405020304" pitchFamily="18" charset="0"/>
                <a:ea typeface="+mn-lt"/>
                <a:cs typeface="Times New Roman" panose="02020603050405020304" pitchFamily="18" charset="0"/>
              </a:rPr>
              <a:t>cannot</a:t>
            </a:r>
            <a:r>
              <a:rPr lang="fr-FR" sz="1600" dirty="0">
                <a:latin typeface="Times New Roman" panose="02020603050405020304" pitchFamily="18" charset="0"/>
                <a:ea typeface="+mn-lt"/>
                <a:cs typeface="Times New Roman" panose="02020603050405020304" pitchFamily="18" charset="0"/>
              </a:rPr>
              <a:t> </a:t>
            </a:r>
            <a:r>
              <a:rPr lang="fr-FR" sz="1600" dirty="0" err="1">
                <a:latin typeface="Times New Roman" panose="02020603050405020304" pitchFamily="18" charset="0"/>
                <a:ea typeface="+mn-lt"/>
                <a:cs typeface="Times New Roman" panose="02020603050405020304" pitchFamily="18" charset="0"/>
              </a:rPr>
              <a:t>be</a:t>
            </a:r>
            <a:r>
              <a:rPr lang="fr-FR" sz="1600" dirty="0">
                <a:latin typeface="Times New Roman" panose="02020603050405020304" pitchFamily="18" charset="0"/>
                <a:ea typeface="+mn-lt"/>
                <a:cs typeface="Times New Roman" panose="02020603050405020304" pitchFamily="18" charset="0"/>
              </a:rPr>
              <a:t> compare to direct influence on </a:t>
            </a:r>
            <a:r>
              <a:rPr lang="fr-FR" sz="1600" dirty="0" err="1">
                <a:latin typeface="Times New Roman" panose="02020603050405020304" pitchFamily="18" charset="0"/>
                <a:ea typeface="+mn-lt"/>
                <a:cs typeface="Times New Roman" panose="02020603050405020304" pitchFamily="18" charset="0"/>
              </a:rPr>
              <a:t>sediment</a:t>
            </a:r>
            <a:r>
              <a:rPr lang="fr-FR" sz="1600" dirty="0">
                <a:latin typeface="Times New Roman" panose="02020603050405020304" pitchFamily="18" charset="0"/>
                <a:ea typeface="+mn-lt"/>
                <a:cs typeface="Times New Roman" panose="02020603050405020304" pitchFamily="18" charset="0"/>
              </a:rPr>
              <a:t> flux.</a:t>
            </a:r>
            <a:endParaRPr lang="fr-FR"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4944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4E254E9-B3AE-DE78-13BA-86A7F08626F3}"/>
              </a:ext>
            </a:extLst>
          </p:cNvPr>
          <p:cNvSpPr>
            <a:spLocks noGrp="1"/>
          </p:cNvSpPr>
          <p:nvPr>
            <p:ph type="title"/>
          </p:nvPr>
        </p:nvSpPr>
        <p:spPr>
          <a:xfrm>
            <a:off x="904875" y="131032"/>
            <a:ext cx="3667125" cy="543276"/>
          </a:xfrm>
        </p:spPr>
        <p:txBody>
          <a:bodyPr/>
          <a:lstStyle/>
          <a:p>
            <a:r>
              <a:rPr lang="fr-FR">
                <a:latin typeface="Franklin Gothic Demi Cond"/>
                <a:ea typeface="Roboto Black"/>
                <a:cs typeface="Arial"/>
              </a:rPr>
              <a:t>Conclusion</a:t>
            </a:r>
            <a:endParaRPr lang="fr-FR"/>
          </a:p>
        </p:txBody>
      </p:sp>
      <p:sp>
        <p:nvSpPr>
          <p:cNvPr id="6" name="Espace réservé du numéro de diapositive 5">
            <a:extLst>
              <a:ext uri="{FF2B5EF4-FFF2-40B4-BE49-F238E27FC236}">
                <a16:creationId xmlns:a16="http://schemas.microsoft.com/office/drawing/2014/main" id="{64D0DE27-5988-2D3D-9F15-BB3B4982B102}"/>
              </a:ext>
            </a:extLst>
          </p:cNvPr>
          <p:cNvSpPr>
            <a:spLocks noGrp="1"/>
          </p:cNvSpPr>
          <p:nvPr>
            <p:ph type="sldNum" sz="quarter" idx="12"/>
          </p:nvPr>
        </p:nvSpPr>
        <p:spPr/>
        <p:txBody>
          <a:bodyPr/>
          <a:lstStyle/>
          <a:p>
            <a:fld id="{E1E1CD7C-2161-7D43-862E-CE4C333CD873}" type="slidenum">
              <a:rPr lang="fr-FR" smtClean="0"/>
              <a:pPr/>
              <a:t>18</a:t>
            </a:fld>
            <a:endParaRPr lang="fr-FR"/>
          </a:p>
        </p:txBody>
      </p:sp>
      <p:sp>
        <p:nvSpPr>
          <p:cNvPr id="8" name="Espace réservé du contenu 7">
            <a:extLst>
              <a:ext uri="{FF2B5EF4-FFF2-40B4-BE49-F238E27FC236}">
                <a16:creationId xmlns:a16="http://schemas.microsoft.com/office/drawing/2014/main" id="{87B5A1B0-7CA5-0D8C-D9C7-F052C6848A33}"/>
              </a:ext>
            </a:extLst>
          </p:cNvPr>
          <p:cNvSpPr>
            <a:spLocks noGrp="1"/>
          </p:cNvSpPr>
          <p:nvPr>
            <p:ph idx="1"/>
          </p:nvPr>
        </p:nvSpPr>
        <p:spPr>
          <a:xfrm>
            <a:off x="1137444" y="2408310"/>
            <a:ext cx="6869112" cy="2402211"/>
          </a:xfrm>
        </p:spPr>
        <p:txBody>
          <a:bodyPr vert="horz" lIns="180000" tIns="45720" rIns="91440" bIns="45720" rtlCol="0" anchor="t">
            <a:normAutofit/>
          </a:bodyPr>
          <a:lstStyle/>
          <a:p>
            <a:r>
              <a:rPr lang="fr-FR" sz="1600" dirty="0">
                <a:latin typeface="Times New Roman" panose="02020603050405020304" pitchFamily="18" charset="0"/>
                <a:ea typeface="Tahoma" panose="020B0604030504040204" pitchFamily="34" charset="0"/>
                <a:cs typeface="Times New Roman" panose="02020603050405020304" pitchFamily="18" charset="0"/>
              </a:rPr>
              <a:t> </a:t>
            </a:r>
            <a:r>
              <a:rPr lang="fr-FR" sz="1600" dirty="0" err="1">
                <a:latin typeface="Times New Roman" panose="02020603050405020304" pitchFamily="18" charset="0"/>
                <a:ea typeface="Tahoma" panose="020B0604030504040204" pitchFamily="34" charset="0"/>
                <a:cs typeface="Times New Roman" panose="02020603050405020304" pitchFamily="18" charset="0"/>
              </a:rPr>
              <a:t>Two</a:t>
            </a:r>
            <a:r>
              <a:rPr lang="fr-FR" sz="1600" dirty="0">
                <a:latin typeface="Times New Roman" panose="02020603050405020304" pitchFamily="18" charset="0"/>
                <a:ea typeface="Tahoma" panose="020B0604030504040204" pitchFamily="34" charset="0"/>
                <a:cs typeface="Times New Roman" panose="02020603050405020304" pitchFamily="18" charset="0"/>
              </a:rPr>
              <a:t> patterns :</a:t>
            </a:r>
          </a:p>
          <a:p>
            <a:pPr lvl="3"/>
            <a:r>
              <a:rPr lang="fr-FR" sz="1600" dirty="0">
                <a:latin typeface="Times New Roman" panose="02020603050405020304" pitchFamily="18" charset="0"/>
                <a:ea typeface="Tahoma" panose="020B0604030504040204" pitchFamily="34" charset="0"/>
                <a:cs typeface="Times New Roman" panose="02020603050405020304" pitchFamily="18" charset="0"/>
              </a:rPr>
              <a:t>North : </a:t>
            </a:r>
            <a:r>
              <a:rPr lang="fr-FR" sz="1600" dirty="0" err="1">
                <a:latin typeface="Times New Roman" panose="02020603050405020304" pitchFamily="18" charset="0"/>
                <a:ea typeface="Tahoma" panose="020B0604030504040204" pitchFamily="34" charset="0"/>
                <a:cs typeface="Times New Roman" panose="02020603050405020304" pitchFamily="18" charset="0"/>
              </a:rPr>
              <a:t>decrease</a:t>
            </a:r>
            <a:r>
              <a:rPr lang="fr-FR" sz="1600" dirty="0">
                <a:latin typeface="Times New Roman" panose="02020603050405020304" pitchFamily="18" charset="0"/>
                <a:ea typeface="Tahoma" panose="020B0604030504040204" pitchFamily="34" charset="0"/>
                <a:cs typeface="Times New Roman" panose="02020603050405020304" pitchFamily="18" charset="0"/>
              </a:rPr>
              <a:t> of </a:t>
            </a:r>
            <a:r>
              <a:rPr lang="fr-FR" sz="1600" dirty="0" err="1">
                <a:latin typeface="Times New Roman" panose="02020603050405020304" pitchFamily="18" charset="0"/>
                <a:ea typeface="Tahoma" panose="020B0604030504040204" pitchFamily="34" charset="0"/>
                <a:cs typeface="Times New Roman" panose="02020603050405020304" pitchFamily="18" charset="0"/>
              </a:rPr>
              <a:t>sediment</a:t>
            </a:r>
            <a:r>
              <a:rPr lang="fr-FR" sz="1600" dirty="0">
                <a:latin typeface="Times New Roman" panose="02020603050405020304" pitchFamily="18" charset="0"/>
                <a:ea typeface="Tahoma" panose="020B0604030504040204" pitchFamily="34" charset="0"/>
                <a:cs typeface="Times New Roman" panose="02020603050405020304" pitchFamily="18" charset="0"/>
              </a:rPr>
              <a:t> flux due to dam</a:t>
            </a:r>
          </a:p>
          <a:p>
            <a:pPr lvl="3"/>
            <a:r>
              <a:rPr lang="fr-FR" sz="1600" dirty="0">
                <a:latin typeface="Times New Roman" panose="02020603050405020304" pitchFamily="18" charset="0"/>
                <a:ea typeface="Tahoma" panose="020B0604030504040204" pitchFamily="34" charset="0"/>
                <a:cs typeface="Times New Roman" panose="02020603050405020304" pitchFamily="18" charset="0"/>
              </a:rPr>
              <a:t>South : </a:t>
            </a:r>
            <a:r>
              <a:rPr lang="fr-FR" sz="1600" dirty="0" err="1">
                <a:latin typeface="Times New Roman" panose="02020603050405020304" pitchFamily="18" charset="0"/>
                <a:ea typeface="Tahoma" panose="020B0604030504040204" pitchFamily="34" charset="0"/>
                <a:cs typeface="Times New Roman" panose="02020603050405020304" pitchFamily="18" charset="0"/>
              </a:rPr>
              <a:t>increase</a:t>
            </a:r>
            <a:r>
              <a:rPr lang="fr-FR" sz="1600" dirty="0">
                <a:latin typeface="Times New Roman" panose="02020603050405020304" pitchFamily="18" charset="0"/>
                <a:ea typeface="Tahoma" panose="020B0604030504040204" pitchFamily="34" charset="0"/>
                <a:cs typeface="Times New Roman" panose="02020603050405020304" pitchFamily="18" charset="0"/>
              </a:rPr>
              <a:t> of </a:t>
            </a:r>
            <a:r>
              <a:rPr lang="fr-FR" sz="1600" dirty="0" err="1">
                <a:latin typeface="Times New Roman" panose="02020603050405020304" pitchFamily="18" charset="0"/>
                <a:ea typeface="Tahoma" panose="020B0604030504040204" pitchFamily="34" charset="0"/>
                <a:cs typeface="Times New Roman" panose="02020603050405020304" pitchFamily="18" charset="0"/>
              </a:rPr>
              <a:t>sediment</a:t>
            </a:r>
            <a:r>
              <a:rPr lang="fr-FR" sz="1600" dirty="0">
                <a:latin typeface="Times New Roman" panose="02020603050405020304" pitchFamily="18" charset="0"/>
                <a:ea typeface="Tahoma" panose="020B0604030504040204" pitchFamily="34" charset="0"/>
                <a:cs typeface="Times New Roman" panose="02020603050405020304" pitchFamily="18" charset="0"/>
              </a:rPr>
              <a:t> flux due to land-use change</a:t>
            </a:r>
          </a:p>
          <a:p>
            <a:r>
              <a:rPr lang="fr-FR" sz="1600" dirty="0">
                <a:latin typeface="Times New Roman" panose="02020603050405020304" pitchFamily="18" charset="0"/>
                <a:ea typeface="Tahoma" panose="020B0604030504040204" pitchFamily="34" charset="0"/>
                <a:cs typeface="Times New Roman" panose="02020603050405020304" pitchFamily="18" charset="0"/>
              </a:rPr>
              <a:t> Importance of datas for futur planning</a:t>
            </a:r>
          </a:p>
          <a:p>
            <a:r>
              <a:rPr lang="fr-FR" sz="1600" dirty="0">
                <a:latin typeface="Times New Roman" panose="02020603050405020304" pitchFamily="18" charset="0"/>
                <a:ea typeface="Tahoma" panose="020B0604030504040204" pitchFamily="34" charset="0"/>
                <a:cs typeface="Times New Roman" panose="02020603050405020304" pitchFamily="18" charset="0"/>
              </a:rPr>
              <a:t> </a:t>
            </a:r>
            <a:r>
              <a:rPr lang="fr-FR" sz="1600" dirty="0" err="1">
                <a:latin typeface="Times New Roman" panose="02020603050405020304" pitchFamily="18" charset="0"/>
                <a:ea typeface="Tahoma" panose="020B0604030504040204" pitchFamily="34" charset="0"/>
                <a:cs typeface="Times New Roman" panose="02020603050405020304" pitchFamily="18" charset="0"/>
              </a:rPr>
              <a:t>Algorithm</a:t>
            </a:r>
            <a:r>
              <a:rPr lang="fr-FR" sz="1600" dirty="0">
                <a:latin typeface="Times New Roman" panose="02020603050405020304" pitchFamily="18" charset="0"/>
                <a:ea typeface="Tahoma" panose="020B0604030504040204" pitchFamily="34" charset="0"/>
                <a:cs typeface="Times New Roman" panose="02020603050405020304" pitchFamily="18" charset="0"/>
              </a:rPr>
              <a:t> can help </a:t>
            </a:r>
            <a:r>
              <a:rPr lang="fr-FR" sz="1600" dirty="0" err="1">
                <a:latin typeface="Times New Roman" panose="02020603050405020304" pitchFamily="18" charset="0"/>
                <a:ea typeface="Tahoma" panose="020B0604030504040204" pitchFamily="34" charset="0"/>
                <a:cs typeface="Times New Roman" panose="02020603050405020304" pitchFamily="18" charset="0"/>
              </a:rPr>
              <a:t>inform</a:t>
            </a:r>
            <a:r>
              <a:rPr lang="fr-FR" sz="1600" dirty="0">
                <a:latin typeface="Times New Roman" panose="02020603050405020304" pitchFamily="18" charset="0"/>
                <a:ea typeface="Tahoma" panose="020B0604030504040204" pitchFamily="34" charset="0"/>
                <a:cs typeface="Times New Roman" panose="02020603050405020304" pitchFamily="18" charset="0"/>
              </a:rPr>
              <a:t> </a:t>
            </a:r>
            <a:r>
              <a:rPr lang="fr-FR" sz="1600" dirty="0" err="1">
                <a:latin typeface="Times New Roman" panose="02020603050405020304" pitchFamily="18" charset="0"/>
                <a:ea typeface="Tahoma" panose="020B0604030504040204" pitchFamily="34" charset="0"/>
                <a:cs typeface="Times New Roman" panose="02020603050405020304" pitchFamily="18" charset="0"/>
              </a:rPr>
              <a:t>policy</a:t>
            </a:r>
            <a:r>
              <a:rPr lang="fr-FR" sz="1600" dirty="0">
                <a:latin typeface="Times New Roman" panose="02020603050405020304" pitchFamily="18" charset="0"/>
                <a:ea typeface="Tahoma" panose="020B0604030504040204" pitchFamily="34" charset="0"/>
                <a:cs typeface="Times New Roman" panose="02020603050405020304" pitchFamily="18" charset="0"/>
              </a:rPr>
              <a:t> </a:t>
            </a:r>
            <a:r>
              <a:rPr lang="fr-FR" sz="1600" dirty="0" err="1">
                <a:latin typeface="Times New Roman" panose="02020603050405020304" pitchFamily="18" charset="0"/>
                <a:ea typeface="Tahoma" panose="020B0604030504040204" pitchFamily="34" charset="0"/>
                <a:cs typeface="Times New Roman" panose="02020603050405020304" pitchFamily="18" charset="0"/>
              </a:rPr>
              <a:t>decision</a:t>
            </a:r>
            <a:r>
              <a:rPr lang="fr-FR" sz="1600" dirty="0">
                <a:latin typeface="Times New Roman" panose="02020603050405020304" pitchFamily="18" charset="0"/>
                <a:ea typeface="Tahoma" panose="020B0604030504040204" pitchFamily="34" charset="0"/>
                <a:cs typeface="Times New Roman" panose="02020603050405020304" pitchFamily="18" charset="0"/>
              </a:rPr>
              <a:t>...</a:t>
            </a:r>
          </a:p>
          <a:p>
            <a:r>
              <a:rPr lang="fr-FR" sz="1600" dirty="0">
                <a:latin typeface="Times New Roman" panose="02020603050405020304" pitchFamily="18" charset="0"/>
                <a:ea typeface="Tahoma" panose="020B0604030504040204" pitchFamily="34" charset="0"/>
                <a:cs typeface="Times New Roman" panose="02020603050405020304" pitchFamily="18" charset="0"/>
              </a:rPr>
              <a:t> … and </a:t>
            </a:r>
            <a:r>
              <a:rPr lang="fr-FR" sz="1600" dirty="0" err="1">
                <a:latin typeface="Times New Roman" panose="02020603050405020304" pitchFamily="18" charset="0"/>
                <a:ea typeface="Tahoma" panose="020B0604030504040204" pitchFamily="34" charset="0"/>
                <a:cs typeface="Times New Roman" panose="02020603050405020304" pitchFamily="18" charset="0"/>
              </a:rPr>
              <a:t>evaluate</a:t>
            </a:r>
            <a:r>
              <a:rPr lang="fr-FR" sz="1600" dirty="0">
                <a:latin typeface="Times New Roman" panose="02020603050405020304" pitchFamily="18" charset="0"/>
                <a:ea typeface="Tahoma" panose="020B0604030504040204" pitchFamily="34" charset="0"/>
                <a:cs typeface="Times New Roman" panose="02020603050405020304" pitchFamily="18" charset="0"/>
              </a:rPr>
              <a:t> </a:t>
            </a:r>
            <a:r>
              <a:rPr lang="fr-FR" sz="1600" dirty="0" err="1">
                <a:latin typeface="Times New Roman" panose="02020603050405020304" pitchFamily="18" charset="0"/>
                <a:ea typeface="Tahoma" panose="020B0604030504040204" pitchFamily="34" charset="0"/>
                <a:cs typeface="Times New Roman" panose="02020603050405020304" pitchFamily="18" charset="0"/>
              </a:rPr>
              <a:t>their</a:t>
            </a:r>
            <a:r>
              <a:rPr lang="fr-FR" sz="1600" dirty="0">
                <a:latin typeface="Times New Roman" panose="02020603050405020304" pitchFamily="18" charset="0"/>
                <a:ea typeface="Tahoma" panose="020B0604030504040204" pitchFamily="34" charset="0"/>
                <a:cs typeface="Times New Roman" panose="02020603050405020304" pitchFamily="18" charset="0"/>
              </a:rPr>
              <a:t> </a:t>
            </a:r>
            <a:r>
              <a:rPr lang="fr-FR" sz="1600" dirty="0" err="1">
                <a:latin typeface="Times New Roman" panose="02020603050405020304" pitchFamily="18" charset="0"/>
                <a:ea typeface="Tahoma" panose="020B0604030504040204" pitchFamily="34" charset="0"/>
                <a:cs typeface="Times New Roman" panose="02020603050405020304" pitchFamily="18" charset="0"/>
              </a:rPr>
              <a:t>success</a:t>
            </a:r>
            <a:endParaRPr lang="fr-FR" sz="1600" dirty="0">
              <a:latin typeface="Times New Roman" panose="02020603050405020304" pitchFamily="18" charset="0"/>
              <a:ea typeface="Tahoma" panose="020B0604030504040204" pitchFamily="34" charset="0"/>
              <a:cs typeface="Times New Roman" panose="02020603050405020304" pitchFamily="18" charset="0"/>
            </a:endParaRPr>
          </a:p>
        </p:txBody>
      </p:sp>
      <p:pic>
        <p:nvPicPr>
          <p:cNvPr id="2" name="Immagine 1" descr="Immagine che contiene testo, schermata, Carattere, linea&#10;&#10;Descrizione generata automaticamente">
            <a:extLst>
              <a:ext uri="{FF2B5EF4-FFF2-40B4-BE49-F238E27FC236}">
                <a16:creationId xmlns:a16="http://schemas.microsoft.com/office/drawing/2014/main" id="{833790A4-0BF5-589C-EBB7-99FB668D0631}"/>
              </a:ext>
            </a:extLst>
          </p:cNvPr>
          <p:cNvPicPr>
            <a:picLocks noChangeAspect="1"/>
          </p:cNvPicPr>
          <p:nvPr/>
        </p:nvPicPr>
        <p:blipFill>
          <a:blip r:embed="rId2"/>
          <a:stretch>
            <a:fillRect/>
          </a:stretch>
        </p:blipFill>
        <p:spPr>
          <a:xfrm>
            <a:off x="1136482" y="660735"/>
            <a:ext cx="4715376" cy="1385636"/>
          </a:xfrm>
          <a:prstGeom prst="rect">
            <a:avLst/>
          </a:prstGeom>
        </p:spPr>
      </p:pic>
    </p:spTree>
    <p:extLst>
      <p:ext uri="{BB962C8B-B14F-4D97-AF65-F5344CB8AC3E}">
        <p14:creationId xmlns:p14="http://schemas.microsoft.com/office/powerpoint/2010/main" val="4049044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Méandres du Nowitna, affluent du Yukon (Alaska, États-Unis).">
            <a:extLst>
              <a:ext uri="{FF2B5EF4-FFF2-40B4-BE49-F238E27FC236}">
                <a16:creationId xmlns:a16="http://schemas.microsoft.com/office/drawing/2014/main" id="{71FA1DBA-81C6-FF48-9C59-DD584FE18EA1}"/>
              </a:ext>
            </a:extLst>
          </p:cNvPr>
          <p:cNvPicPr>
            <a:picLocks noChangeAspect="1"/>
          </p:cNvPicPr>
          <p:nvPr/>
        </p:nvPicPr>
        <p:blipFill>
          <a:blip r:embed="rId2"/>
          <a:srcRect t="7872" r="87" b="-47"/>
          <a:stretch/>
        </p:blipFill>
        <p:spPr>
          <a:xfrm>
            <a:off x="1287979" y="2756"/>
            <a:ext cx="7852616" cy="5146545"/>
          </a:xfrm>
          <a:prstGeom prst="rect">
            <a:avLst/>
          </a:prstGeom>
        </p:spPr>
      </p:pic>
      <p:sp>
        <p:nvSpPr>
          <p:cNvPr id="3" name="Titre 2">
            <a:extLst>
              <a:ext uri="{FF2B5EF4-FFF2-40B4-BE49-F238E27FC236}">
                <a16:creationId xmlns:a16="http://schemas.microsoft.com/office/drawing/2014/main" id="{702603CB-243B-8E7B-597E-560D084583CA}"/>
              </a:ext>
            </a:extLst>
          </p:cNvPr>
          <p:cNvSpPr>
            <a:spLocks noGrp="1"/>
          </p:cNvSpPr>
          <p:nvPr>
            <p:ph type="ctrTitle"/>
          </p:nvPr>
        </p:nvSpPr>
        <p:spPr/>
        <p:txBody>
          <a:bodyPr/>
          <a:lstStyle/>
          <a:p>
            <a:r>
              <a:rPr lang="fr-FR" sz="3200" err="1">
                <a:latin typeface="Franklin Gothic Demi Cond"/>
                <a:ea typeface="Roboto Black"/>
                <a:cs typeface="Arial"/>
              </a:rPr>
              <a:t>Thanks</a:t>
            </a:r>
            <a:r>
              <a:rPr lang="fr-FR" sz="3200">
                <a:latin typeface="Franklin Gothic Demi Cond"/>
                <a:ea typeface="Roboto Black"/>
                <a:cs typeface="Arial"/>
              </a:rPr>
              <a:t> </a:t>
            </a:r>
            <a:r>
              <a:rPr lang="fr-FR" sz="3200" err="1">
                <a:latin typeface="Franklin Gothic Demi Cond"/>
                <a:ea typeface="Roboto Black"/>
                <a:cs typeface="Arial"/>
              </a:rPr>
              <a:t>you</a:t>
            </a:r>
            <a:r>
              <a:rPr lang="fr-FR" sz="3200">
                <a:latin typeface="Franklin Gothic Demi Cond"/>
                <a:ea typeface="Roboto Black"/>
                <a:cs typeface="Arial"/>
              </a:rPr>
              <a:t> for </a:t>
            </a:r>
            <a:r>
              <a:rPr lang="fr-FR" sz="3200" err="1">
                <a:latin typeface="Franklin Gothic Demi Cond"/>
                <a:ea typeface="Roboto Black"/>
                <a:cs typeface="Arial"/>
              </a:rPr>
              <a:t>your</a:t>
            </a:r>
            <a:r>
              <a:rPr lang="fr-FR" sz="3200">
                <a:latin typeface="Franklin Gothic Demi Cond"/>
                <a:ea typeface="Roboto Black"/>
                <a:cs typeface="Arial"/>
              </a:rPr>
              <a:t> attention</a:t>
            </a:r>
            <a:endParaRPr lang="fr-FR">
              <a:latin typeface="Franklin Gothic Demi Cond"/>
              <a:ea typeface="Roboto Black"/>
              <a:cs typeface="Arial"/>
            </a:endParaRPr>
          </a:p>
        </p:txBody>
      </p:sp>
      <p:sp>
        <p:nvSpPr>
          <p:cNvPr id="4" name="Sous-titre 3">
            <a:extLst>
              <a:ext uri="{FF2B5EF4-FFF2-40B4-BE49-F238E27FC236}">
                <a16:creationId xmlns:a16="http://schemas.microsoft.com/office/drawing/2014/main" id="{AA579E1E-7C8F-5C3D-4DD6-8CDB42DC1425}"/>
              </a:ext>
            </a:extLst>
          </p:cNvPr>
          <p:cNvSpPr>
            <a:spLocks noGrp="1"/>
          </p:cNvSpPr>
          <p:nvPr>
            <p:ph type="subTitle" idx="1"/>
          </p:nvPr>
        </p:nvSpPr>
        <p:spPr>
          <a:xfrm>
            <a:off x="4188143" y="3132542"/>
            <a:ext cx="2209800" cy="1560830"/>
          </a:xfrm>
        </p:spPr>
        <p:txBody>
          <a:bodyPr>
            <a:normAutofit/>
          </a:bodyPr>
          <a:lstStyle/>
          <a:p>
            <a:r>
              <a:rPr lang="fr-FR" sz="3200" b="1">
                <a:latin typeface="Franklin Gothic Demi Cond"/>
                <a:cs typeface="Arial"/>
              </a:rPr>
              <a:t>Questions?</a:t>
            </a:r>
            <a:endParaRPr lang="fr-FR" sz="2400" b="1"/>
          </a:p>
        </p:txBody>
      </p:sp>
      <p:sp>
        <p:nvSpPr>
          <p:cNvPr id="5" name="Espace réservé du texte 4" hidden="1">
            <a:extLst>
              <a:ext uri="{FF2B5EF4-FFF2-40B4-BE49-F238E27FC236}">
                <a16:creationId xmlns:a16="http://schemas.microsoft.com/office/drawing/2014/main" id="{1DA898ED-B291-9A3C-C0D9-0B957E1A0C9C}"/>
              </a:ext>
            </a:extLst>
          </p:cNvPr>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948683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p:txBody>
          <a:bodyPr/>
          <a:lstStyle/>
          <a:p>
            <a:r>
              <a:rPr lang="fr-FR"/>
              <a:t>Agenda</a:t>
            </a:r>
          </a:p>
        </p:txBody>
      </p:sp>
      <p:sp>
        <p:nvSpPr>
          <p:cNvPr id="5" name="Espace réservé du pied de page 4">
            <a:extLst>
              <a:ext uri="{FF2B5EF4-FFF2-40B4-BE49-F238E27FC236}">
                <a16:creationId xmlns:a16="http://schemas.microsoft.com/office/drawing/2014/main" id="{EDD9CD81-F741-E34D-918B-879020443A81}"/>
              </a:ext>
            </a:extLst>
          </p:cNvPr>
          <p:cNvSpPr>
            <a:spLocks noGrp="1"/>
          </p:cNvSpPr>
          <p:nvPr>
            <p:ph type="ftr" sz="quarter" idx="11"/>
          </p:nvPr>
        </p:nvSpPr>
        <p:spPr/>
        <p:txBody>
          <a:bodyPr/>
          <a:lstStyle/>
          <a:p>
            <a:r>
              <a:rPr lang="fr-FR"/>
              <a:t>Speaker </a:t>
            </a: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fr-FR" smtClean="0"/>
              <a:pPr/>
              <a:t>2</a:t>
            </a:fld>
            <a:endParaRPr lang="fr-FR"/>
          </a:p>
        </p:txBody>
      </p:sp>
      <p:pic>
        <p:nvPicPr>
          <p:cNvPr id="11" name="Immagine 10" descr="Immagine che contiene nero, oscurità&#10;&#10;Descrizione generata automaticamente">
            <a:extLst>
              <a:ext uri="{FF2B5EF4-FFF2-40B4-BE49-F238E27FC236}">
                <a16:creationId xmlns:a16="http://schemas.microsoft.com/office/drawing/2014/main" id="{A5D170A6-5549-0A61-9228-505C3A810AB8}"/>
              </a:ext>
            </a:extLst>
          </p:cNvPr>
          <p:cNvPicPr>
            <a:picLocks noChangeAspect="1"/>
          </p:cNvPicPr>
          <p:nvPr/>
        </p:nvPicPr>
        <p:blipFill>
          <a:blip r:embed="rId2"/>
          <a:stretch>
            <a:fillRect/>
          </a:stretch>
        </p:blipFill>
        <p:spPr>
          <a:xfrm>
            <a:off x="2976320" y="1615376"/>
            <a:ext cx="1118463" cy="1089403"/>
          </a:xfrm>
          <a:prstGeom prst="rect">
            <a:avLst/>
          </a:prstGeom>
        </p:spPr>
      </p:pic>
      <p:pic>
        <p:nvPicPr>
          <p:cNvPr id="12" name="Immagine 11" descr="Immagine che contiene nero, oscurità&#10;&#10;Descrizione generata automaticamente">
            <a:extLst>
              <a:ext uri="{FF2B5EF4-FFF2-40B4-BE49-F238E27FC236}">
                <a16:creationId xmlns:a16="http://schemas.microsoft.com/office/drawing/2014/main" id="{0F82CAAE-59B8-F8E8-B173-F859CC4573DB}"/>
              </a:ext>
            </a:extLst>
          </p:cNvPr>
          <p:cNvPicPr>
            <a:picLocks noChangeAspect="1"/>
          </p:cNvPicPr>
          <p:nvPr/>
        </p:nvPicPr>
        <p:blipFill>
          <a:blip r:embed="rId3"/>
          <a:stretch>
            <a:fillRect/>
          </a:stretch>
        </p:blipFill>
        <p:spPr>
          <a:xfrm>
            <a:off x="4974785" y="1685558"/>
            <a:ext cx="1118463" cy="1089403"/>
          </a:xfrm>
          <a:prstGeom prst="rect">
            <a:avLst/>
          </a:prstGeom>
        </p:spPr>
      </p:pic>
      <p:pic>
        <p:nvPicPr>
          <p:cNvPr id="13" name="Immagine 12" descr="Immagine che contiene nero, oscurità&#10;&#10;Descrizione generata automaticamente">
            <a:extLst>
              <a:ext uri="{FF2B5EF4-FFF2-40B4-BE49-F238E27FC236}">
                <a16:creationId xmlns:a16="http://schemas.microsoft.com/office/drawing/2014/main" id="{2741E671-0304-131B-EB29-F38BBF41EC0D}"/>
              </a:ext>
            </a:extLst>
          </p:cNvPr>
          <p:cNvPicPr>
            <a:picLocks noChangeAspect="1"/>
          </p:cNvPicPr>
          <p:nvPr/>
        </p:nvPicPr>
        <p:blipFill>
          <a:blip r:embed="rId4"/>
          <a:stretch>
            <a:fillRect/>
          </a:stretch>
        </p:blipFill>
        <p:spPr>
          <a:xfrm>
            <a:off x="6744345" y="1470077"/>
            <a:ext cx="1370310" cy="1389682"/>
          </a:xfrm>
          <a:prstGeom prst="rect">
            <a:avLst/>
          </a:prstGeom>
        </p:spPr>
      </p:pic>
      <p:pic>
        <p:nvPicPr>
          <p:cNvPr id="16" name="Segnaposto contenuto 15" descr="Immagine che contiene nero, oscurità&#10;&#10;Descrizione generata automaticamente">
            <a:extLst>
              <a:ext uri="{FF2B5EF4-FFF2-40B4-BE49-F238E27FC236}">
                <a16:creationId xmlns:a16="http://schemas.microsoft.com/office/drawing/2014/main" id="{5D3A00E2-0B69-7E1B-1A9F-0A8BD1507259}"/>
              </a:ext>
            </a:extLst>
          </p:cNvPr>
          <p:cNvPicPr>
            <a:picLocks noGrp="1" noChangeAspect="1"/>
          </p:cNvPicPr>
          <p:nvPr>
            <p:ph idx="1"/>
          </p:nvPr>
        </p:nvPicPr>
        <p:blipFill>
          <a:blip r:embed="rId5"/>
          <a:stretch>
            <a:fillRect/>
          </a:stretch>
        </p:blipFill>
        <p:spPr>
          <a:xfrm>
            <a:off x="943653" y="1534628"/>
            <a:ext cx="1342934" cy="1246070"/>
          </a:xfrm>
        </p:spPr>
      </p:pic>
      <p:sp>
        <p:nvSpPr>
          <p:cNvPr id="17" name="CasellaDiTesto 16">
            <a:extLst>
              <a:ext uri="{FF2B5EF4-FFF2-40B4-BE49-F238E27FC236}">
                <a16:creationId xmlns:a16="http://schemas.microsoft.com/office/drawing/2014/main" id="{2C1AEFD7-E8DC-02D4-F6E1-3F4686DCA9D2}"/>
              </a:ext>
            </a:extLst>
          </p:cNvPr>
          <p:cNvSpPr txBox="1"/>
          <p:nvPr/>
        </p:nvSpPr>
        <p:spPr>
          <a:xfrm>
            <a:off x="842197" y="2851079"/>
            <a:ext cx="1544270"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a:latin typeface="Franklin Gothic Demi Cond"/>
                <a:cs typeface="Arial"/>
              </a:rPr>
              <a:t>INTRODUCTION</a:t>
            </a:r>
            <a:endParaRPr lang="it-IT">
              <a:latin typeface="Franklin Gothic Demi Cond"/>
            </a:endParaRPr>
          </a:p>
        </p:txBody>
      </p:sp>
      <p:sp>
        <p:nvSpPr>
          <p:cNvPr id="18" name="CasellaDiTesto 17">
            <a:extLst>
              <a:ext uri="{FF2B5EF4-FFF2-40B4-BE49-F238E27FC236}">
                <a16:creationId xmlns:a16="http://schemas.microsoft.com/office/drawing/2014/main" id="{9B4F3571-D502-92B2-79BB-8285171FD796}"/>
              </a:ext>
            </a:extLst>
          </p:cNvPr>
          <p:cNvSpPr txBox="1"/>
          <p:nvPr/>
        </p:nvSpPr>
        <p:spPr>
          <a:xfrm>
            <a:off x="2760824" y="2853500"/>
            <a:ext cx="1544270"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a:latin typeface="Franklin Gothic Demi Cond"/>
                <a:cs typeface="Arial"/>
              </a:rPr>
              <a:t>METHODS</a:t>
            </a:r>
            <a:endParaRPr lang="it-IT">
              <a:latin typeface="Franklin Gothic Demi Cond"/>
            </a:endParaRPr>
          </a:p>
        </p:txBody>
      </p:sp>
      <p:sp>
        <p:nvSpPr>
          <p:cNvPr id="19" name="CasellaDiTesto 18">
            <a:extLst>
              <a:ext uri="{FF2B5EF4-FFF2-40B4-BE49-F238E27FC236}">
                <a16:creationId xmlns:a16="http://schemas.microsoft.com/office/drawing/2014/main" id="{179BD589-8AF8-B92B-6683-BFDEB3878A70}"/>
              </a:ext>
            </a:extLst>
          </p:cNvPr>
          <p:cNvSpPr txBox="1"/>
          <p:nvPr/>
        </p:nvSpPr>
        <p:spPr>
          <a:xfrm>
            <a:off x="4794691" y="2851878"/>
            <a:ext cx="1544270"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a:latin typeface="Franklin Gothic Demi Cond"/>
                <a:cs typeface="Arial"/>
              </a:rPr>
              <a:t>RESULTS</a:t>
            </a:r>
            <a:endParaRPr lang="it-IT">
              <a:latin typeface="Franklin Gothic Demi Cond"/>
            </a:endParaRPr>
          </a:p>
        </p:txBody>
      </p:sp>
      <p:sp>
        <p:nvSpPr>
          <p:cNvPr id="20" name="CasellaDiTesto 19">
            <a:extLst>
              <a:ext uri="{FF2B5EF4-FFF2-40B4-BE49-F238E27FC236}">
                <a16:creationId xmlns:a16="http://schemas.microsoft.com/office/drawing/2014/main" id="{212C8103-E64F-5010-CDEC-A466DE5962F5}"/>
              </a:ext>
            </a:extLst>
          </p:cNvPr>
          <p:cNvSpPr txBox="1"/>
          <p:nvPr/>
        </p:nvSpPr>
        <p:spPr>
          <a:xfrm>
            <a:off x="6660470" y="2853499"/>
            <a:ext cx="1544270"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it-IT">
                <a:latin typeface="Franklin Gothic Demi Cond"/>
                <a:cs typeface="Arial"/>
              </a:rPr>
              <a:t>DISCUSSION</a:t>
            </a:r>
            <a:endParaRPr lang="it-IT">
              <a:latin typeface="Franklin Gothic Demi Cond"/>
            </a:endParaRPr>
          </a:p>
        </p:txBody>
      </p:sp>
    </p:spTree>
    <p:extLst>
      <p:ext uri="{BB962C8B-B14F-4D97-AF65-F5344CB8AC3E}">
        <p14:creationId xmlns:p14="http://schemas.microsoft.com/office/powerpoint/2010/main" val="429429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
            <a:extLst>
              <a:ext uri="{FF2B5EF4-FFF2-40B4-BE49-F238E27FC236}">
                <a16:creationId xmlns:a16="http://schemas.microsoft.com/office/drawing/2014/main" id="{93BD0B2A-4A13-173D-94F6-3D372109E9D0}"/>
              </a:ext>
            </a:extLst>
          </p:cNvPr>
          <p:cNvSpPr>
            <a:spLocks noGrp="1"/>
          </p:cNvSpPr>
          <p:nvPr>
            <p:ph idx="1"/>
          </p:nvPr>
        </p:nvSpPr>
        <p:spPr>
          <a:xfrm>
            <a:off x="582254" y="881575"/>
            <a:ext cx="4729008" cy="3386772"/>
          </a:xfrm>
        </p:spPr>
        <p:txBody>
          <a:bodyPr vert="horz" lIns="180000" tIns="45720" rIns="91440" bIns="45720" rtlCol="0" anchor="t">
            <a:normAutofit/>
          </a:bodyPr>
          <a:lstStyle/>
          <a:p>
            <a:endParaRPr lang="en-US" sz="1600" dirty="0">
              <a:latin typeface="Times New Roman"/>
              <a:cs typeface="Times New Roman"/>
            </a:endParaRPr>
          </a:p>
          <a:p>
            <a:pPr algn="just">
              <a:lnSpc>
                <a:spcPct val="80000"/>
              </a:lnSpc>
            </a:pPr>
            <a:endParaRPr lang="en-US" sz="1600" dirty="0">
              <a:latin typeface="Times New Roman"/>
              <a:cs typeface="Times New Roman"/>
            </a:endParaRPr>
          </a:p>
          <a:p>
            <a:pPr algn="just">
              <a:lnSpc>
                <a:spcPct val="80000"/>
              </a:lnSpc>
            </a:pPr>
            <a:r>
              <a:rPr lang="en-US" sz="1600" dirty="0">
                <a:solidFill>
                  <a:srgbClr val="413C3A"/>
                </a:solidFill>
                <a:latin typeface="Times New Roman"/>
                <a:cs typeface="Times New Roman"/>
              </a:rPr>
              <a:t>River basins are under threat from land-use changes, dam construction, and climate change effects.</a:t>
            </a:r>
            <a:endParaRPr lang="en-US" dirty="0"/>
          </a:p>
          <a:p>
            <a:pPr algn="just">
              <a:lnSpc>
                <a:spcPct val="80000"/>
              </a:lnSpc>
            </a:pPr>
            <a:r>
              <a:rPr lang="en-US" sz="1600" dirty="0">
                <a:solidFill>
                  <a:srgbClr val="413C3A"/>
                </a:solidFill>
                <a:latin typeface="Times New Roman"/>
                <a:cs typeface="Times New Roman"/>
              </a:rPr>
              <a:t>Lack of monitoring makes it difficult to assess and predict sediment flux impacts in river basins globally.</a:t>
            </a:r>
            <a:endParaRPr lang="en-US" dirty="0"/>
          </a:p>
          <a:p>
            <a:pPr algn="just"/>
            <a:r>
              <a:rPr lang="en-US" sz="1600" dirty="0">
                <a:latin typeface="Times New Roman"/>
                <a:cs typeface="Times New Roman"/>
              </a:rPr>
              <a:t>The study examines sediment flux changes in 414 rivers using satellite data and 130,000+ ground measurements.</a:t>
            </a:r>
            <a:endParaRPr lang="en-US" sz="1600" dirty="0">
              <a:latin typeface="Times New Roman"/>
            </a:endParaRPr>
          </a:p>
          <a:p>
            <a:pPr marL="0" indent="0">
              <a:buNone/>
            </a:pPr>
            <a:br>
              <a:rPr lang="en-US" sz="1600" dirty="0">
                <a:latin typeface="Times New Roman"/>
                <a:cs typeface="Times New Roman"/>
              </a:rPr>
            </a:br>
            <a:endParaRPr lang="en-US" sz="1600" dirty="0">
              <a:latin typeface="Times New Roman"/>
              <a:cs typeface="Times New Roman"/>
            </a:endParaRPr>
          </a:p>
          <a:p>
            <a:endParaRPr lang="en-US" sz="1600" dirty="0">
              <a:latin typeface="Times New Roman"/>
            </a:endParaRPr>
          </a:p>
          <a:p>
            <a:endParaRPr lang="en-US" dirty="0"/>
          </a:p>
          <a:p>
            <a:endParaRPr lang="en-US" dirty="0"/>
          </a:p>
        </p:txBody>
      </p:sp>
      <p:pic>
        <p:nvPicPr>
          <p:cNvPr id="8" name="Рисунок 7" descr="Изображение выглядит как на открытом воздухе, пейзаж, гора, вода&#10;&#10;Автоматически созданное описание">
            <a:extLst>
              <a:ext uri="{FF2B5EF4-FFF2-40B4-BE49-F238E27FC236}">
                <a16:creationId xmlns:a16="http://schemas.microsoft.com/office/drawing/2014/main" id="{646725F3-E89D-798E-149A-7D21A27EBEA7}"/>
              </a:ext>
            </a:extLst>
          </p:cNvPr>
          <p:cNvPicPr>
            <a:picLocks noGrp="1" noChangeAspect="1"/>
          </p:cNvPicPr>
          <p:nvPr>
            <p:ph type="pic" sz="quarter" idx="13"/>
          </p:nvPr>
        </p:nvPicPr>
        <p:blipFill>
          <a:blip r:embed="rId2"/>
          <a:srcRect l="7710" r="2" b="2"/>
          <a:stretch/>
        </p:blipFill>
        <p:spPr>
          <a:xfrm>
            <a:off x="5643102" y="10"/>
            <a:ext cx="3144838" cy="5143490"/>
          </a:xfrm>
          <a:noFill/>
        </p:spPr>
      </p:pic>
      <p:sp>
        <p:nvSpPr>
          <p:cNvPr id="4" name="Titre 3">
            <a:extLst>
              <a:ext uri="{FF2B5EF4-FFF2-40B4-BE49-F238E27FC236}">
                <a16:creationId xmlns:a16="http://schemas.microsoft.com/office/drawing/2014/main" id="{EE3D9599-6AD0-A54B-A8DB-E5D44637B072}"/>
              </a:ext>
            </a:extLst>
          </p:cNvPr>
          <p:cNvSpPr>
            <a:spLocks noGrp="1"/>
          </p:cNvSpPr>
          <p:nvPr>
            <p:ph type="title"/>
          </p:nvPr>
        </p:nvSpPr>
        <p:spPr>
          <a:xfrm>
            <a:off x="904875" y="131032"/>
            <a:ext cx="3667125" cy="1072753"/>
          </a:xfrm>
        </p:spPr>
        <p:txBody>
          <a:bodyPr anchor="t">
            <a:normAutofit/>
          </a:bodyPr>
          <a:lstStyle/>
          <a:p>
            <a:r>
              <a:rPr lang="fr-FR" sz="3600"/>
              <a:t>Introduction</a:t>
            </a:r>
          </a:p>
        </p:txBody>
      </p:sp>
      <p:sp>
        <p:nvSpPr>
          <p:cNvPr id="7" name="Espace réservé du numéro de diapositive 6">
            <a:extLst>
              <a:ext uri="{FF2B5EF4-FFF2-40B4-BE49-F238E27FC236}">
                <a16:creationId xmlns:a16="http://schemas.microsoft.com/office/drawing/2014/main" id="{0024376F-AEFF-1D40-AB92-99A91B91E106}"/>
              </a:ext>
            </a:extLst>
          </p:cNvPr>
          <p:cNvSpPr>
            <a:spLocks noGrp="1"/>
          </p:cNvSpPr>
          <p:nvPr>
            <p:ph type="sldNum" sz="quarter" idx="16"/>
          </p:nvPr>
        </p:nvSpPr>
        <p:spPr>
          <a:xfrm>
            <a:off x="8631238" y="195263"/>
            <a:ext cx="512762" cy="163552"/>
          </a:xfrm>
        </p:spPr>
        <p:txBody>
          <a:bodyPr anchor="t">
            <a:normAutofit/>
          </a:bodyPr>
          <a:lstStyle/>
          <a:p>
            <a:pPr>
              <a:spcAft>
                <a:spcPts val="600"/>
              </a:spcAft>
            </a:pPr>
            <a:fld id="{E1E1CD7C-2161-7D43-862E-CE4C333CD873}" type="slidenum">
              <a:rPr lang="fr-FR" smtClean="0"/>
              <a:pPr>
                <a:spcAft>
                  <a:spcPts val="600"/>
                </a:spcAft>
              </a:pPr>
              <a:t>3</a:t>
            </a:fld>
            <a:endParaRPr lang="fr-FR"/>
          </a:p>
        </p:txBody>
      </p:sp>
    </p:spTree>
    <p:extLst>
      <p:ext uri="{BB962C8B-B14F-4D97-AF65-F5344CB8AC3E}">
        <p14:creationId xmlns:p14="http://schemas.microsoft.com/office/powerpoint/2010/main" val="15302418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
            <a:extLst>
              <a:ext uri="{FF2B5EF4-FFF2-40B4-BE49-F238E27FC236}">
                <a16:creationId xmlns:a16="http://schemas.microsoft.com/office/drawing/2014/main" id="{9F0FA0F5-98FD-6D4B-0D93-11B63BFBC1CE}"/>
              </a:ext>
            </a:extLst>
          </p:cNvPr>
          <p:cNvSpPr>
            <a:spLocks noGrp="1"/>
          </p:cNvSpPr>
          <p:nvPr>
            <p:ph idx="1"/>
          </p:nvPr>
        </p:nvSpPr>
        <p:spPr>
          <a:xfrm>
            <a:off x="646778" y="948267"/>
            <a:ext cx="8240968" cy="3386772"/>
          </a:xfrm>
        </p:spPr>
        <p:txBody>
          <a:bodyPr vert="horz" lIns="180000" tIns="45720" rIns="91440" bIns="45720" rtlCol="0" anchor="ctr">
            <a:normAutofit/>
          </a:bodyPr>
          <a:lstStyle/>
          <a:p>
            <a:pPr marL="0" indent="0" algn="ctr">
              <a:buNone/>
            </a:pPr>
            <a:r>
              <a:rPr lang="en-US" sz="1600" dirty="0">
                <a:solidFill>
                  <a:srgbClr val="413C3A"/>
                </a:solidFill>
                <a:latin typeface="Times New Roman"/>
                <a:cs typeface="Times New Roman"/>
              </a:rPr>
              <a:t>Human activities, such as dam construction and land-use changes, alter sediment flux in major rivers, disrupting sediment delivery patterns and impacting riparian habitats, wetland stability, nutrient flow to oceans, and coastal resilience to sea-level rise.</a:t>
            </a:r>
            <a:endParaRPr lang="ru-RU" sz="1600" dirty="0">
              <a:solidFill>
                <a:srgbClr val="413C3A"/>
              </a:solidFill>
              <a:latin typeface="Times New Roman"/>
              <a:cs typeface="Arial"/>
            </a:endParaRPr>
          </a:p>
          <a:p>
            <a:pPr algn="just"/>
            <a:endParaRPr lang="ru-RU" dirty="0">
              <a:solidFill>
                <a:srgbClr val="413C3A"/>
              </a:solidFill>
            </a:endParaRPr>
          </a:p>
          <a:p>
            <a:endParaRPr lang="en-US" dirty="0"/>
          </a:p>
        </p:txBody>
      </p:sp>
      <p:sp>
        <p:nvSpPr>
          <p:cNvPr id="7" name="Titre 6">
            <a:extLst>
              <a:ext uri="{FF2B5EF4-FFF2-40B4-BE49-F238E27FC236}">
                <a16:creationId xmlns:a16="http://schemas.microsoft.com/office/drawing/2014/main" id="{A38D484B-818F-2D49-8CFB-08CC9BC8A1C0}"/>
              </a:ext>
            </a:extLst>
          </p:cNvPr>
          <p:cNvSpPr>
            <a:spLocks noGrp="1"/>
          </p:cNvSpPr>
          <p:nvPr>
            <p:ph type="title"/>
          </p:nvPr>
        </p:nvSpPr>
        <p:spPr>
          <a:xfrm>
            <a:off x="904875" y="131032"/>
            <a:ext cx="3667125" cy="1072753"/>
          </a:xfrm>
        </p:spPr>
        <p:txBody>
          <a:bodyPr anchor="t">
            <a:normAutofit/>
          </a:bodyPr>
          <a:lstStyle/>
          <a:p>
            <a:r>
              <a:rPr lang="fr-FR" sz="3600" err="1">
                <a:latin typeface="Franklin Gothic Demi Cond"/>
                <a:ea typeface="Roboto Black"/>
                <a:cs typeface="Arial"/>
              </a:rPr>
              <a:t>Hypothesis</a:t>
            </a:r>
            <a:endParaRPr lang="fr-FR" sz="3600"/>
          </a:p>
        </p:txBody>
      </p:sp>
      <p:sp>
        <p:nvSpPr>
          <p:cNvPr id="6" name="Espace réservé du numéro de diapositive 5">
            <a:extLst>
              <a:ext uri="{FF2B5EF4-FFF2-40B4-BE49-F238E27FC236}">
                <a16:creationId xmlns:a16="http://schemas.microsoft.com/office/drawing/2014/main" id="{FAFECB62-E718-184B-8A74-3DEFF72656EB}"/>
              </a:ext>
            </a:extLst>
          </p:cNvPr>
          <p:cNvSpPr>
            <a:spLocks noGrp="1"/>
          </p:cNvSpPr>
          <p:nvPr>
            <p:ph type="sldNum" sz="quarter" idx="16"/>
          </p:nvPr>
        </p:nvSpPr>
        <p:spPr>
          <a:xfrm>
            <a:off x="8631238" y="195263"/>
            <a:ext cx="512762" cy="163552"/>
          </a:xfrm>
        </p:spPr>
        <p:txBody>
          <a:bodyPr anchor="t">
            <a:normAutofit/>
          </a:bodyPr>
          <a:lstStyle/>
          <a:p>
            <a:pPr>
              <a:spcAft>
                <a:spcPts val="600"/>
              </a:spcAft>
            </a:pPr>
            <a:fld id="{E1E1CD7C-2161-7D43-862E-CE4C333CD873}" type="slidenum">
              <a:rPr lang="fr-FR" smtClean="0"/>
              <a:pPr>
                <a:spcAft>
                  <a:spcPts val="600"/>
                </a:spcAft>
              </a:pPr>
              <a:t>4</a:t>
            </a:fld>
            <a:endParaRPr lang="fr-FR"/>
          </a:p>
        </p:txBody>
      </p:sp>
      <p:sp>
        <p:nvSpPr>
          <p:cNvPr id="2" name="ZoneTexte 1">
            <a:extLst>
              <a:ext uri="{FF2B5EF4-FFF2-40B4-BE49-F238E27FC236}">
                <a16:creationId xmlns:a16="http://schemas.microsoft.com/office/drawing/2014/main" id="{46ABA720-5F0D-3DF3-BBA1-5B6267827649}"/>
              </a:ext>
            </a:extLst>
          </p:cNvPr>
          <p:cNvSpPr txBox="1"/>
          <p:nvPr/>
        </p:nvSpPr>
        <p:spPr>
          <a:xfrm>
            <a:off x="3200400" y="2343150"/>
            <a:ext cx="2743200" cy="300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p>
        </p:txBody>
      </p:sp>
    </p:spTree>
    <p:extLst>
      <p:ext uri="{BB962C8B-B14F-4D97-AF65-F5344CB8AC3E}">
        <p14:creationId xmlns:p14="http://schemas.microsoft.com/office/powerpoint/2010/main" val="1134098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4B513CA-4F95-C278-2C37-4EE1AA1706B5}"/>
              </a:ext>
            </a:extLst>
          </p:cNvPr>
          <p:cNvSpPr>
            <a:spLocks noGrp="1"/>
          </p:cNvSpPr>
          <p:nvPr>
            <p:ph idx="1"/>
          </p:nvPr>
        </p:nvSpPr>
        <p:spPr>
          <a:xfrm>
            <a:off x="813435" y="1228408"/>
            <a:ext cx="4495483" cy="3280092"/>
          </a:xfrm>
        </p:spPr>
        <p:txBody>
          <a:bodyPr vert="horz" lIns="180000" tIns="45720" rIns="91440" bIns="45720" rtlCol="0" anchor="t">
            <a:normAutofit/>
          </a:bodyPr>
          <a:lstStyle/>
          <a:p>
            <a:pPr marL="0" indent="0">
              <a:buNone/>
            </a:pPr>
            <a:r>
              <a:rPr lang="fr-FR" b="1" dirty="0">
                <a:latin typeface="Times New Roman"/>
                <a:cs typeface="Times New Roman"/>
              </a:rPr>
              <a:t>Data collection </a:t>
            </a:r>
            <a:r>
              <a:rPr lang="fr-FR" b="1" dirty="0" err="1">
                <a:latin typeface="Times New Roman"/>
                <a:cs typeface="Times New Roman"/>
              </a:rPr>
              <a:t>approach</a:t>
            </a:r>
            <a:endParaRPr lang="fr-FR" b="1" dirty="0">
              <a:latin typeface="Times New Roman"/>
              <a:cs typeface="Times New Roman"/>
            </a:endParaRPr>
          </a:p>
          <a:p>
            <a:r>
              <a:rPr lang="fr-FR" sz="1600" dirty="0">
                <a:latin typeface="Times New Roman"/>
                <a:cs typeface="Times New Roman"/>
              </a:rPr>
              <a:t> 414 majors </a:t>
            </a:r>
            <a:r>
              <a:rPr lang="fr-FR" sz="1600" dirty="0" err="1">
                <a:latin typeface="Times New Roman"/>
                <a:cs typeface="Times New Roman"/>
              </a:rPr>
              <a:t>rivers</a:t>
            </a:r>
            <a:r>
              <a:rPr lang="fr-FR" sz="1600" dirty="0">
                <a:latin typeface="Times New Roman"/>
                <a:cs typeface="Times New Roman"/>
              </a:rPr>
              <a:t> all over the world</a:t>
            </a:r>
          </a:p>
          <a:p>
            <a:r>
              <a:rPr lang="fr-FR" sz="1600" dirty="0">
                <a:latin typeface="Times New Roman"/>
                <a:cs typeface="Times New Roman"/>
              </a:rPr>
              <a:t> Datas </a:t>
            </a:r>
            <a:r>
              <a:rPr lang="fr-FR" sz="1600" dirty="0" err="1">
                <a:latin typeface="Times New Roman"/>
                <a:cs typeface="Times New Roman"/>
              </a:rPr>
              <a:t>from</a:t>
            </a:r>
            <a:r>
              <a:rPr lang="fr-FR" sz="1600" dirty="0">
                <a:latin typeface="Times New Roman"/>
                <a:cs typeface="Times New Roman"/>
              </a:rPr>
              <a:t> 1984 to 2022</a:t>
            </a:r>
          </a:p>
          <a:p>
            <a:r>
              <a:rPr lang="fr-FR" sz="1600" dirty="0">
                <a:latin typeface="Times New Roman"/>
                <a:cs typeface="Times New Roman"/>
              </a:rPr>
              <a:t> </a:t>
            </a:r>
            <a:r>
              <a:rPr lang="fr-FR" sz="1600" dirty="0" err="1">
                <a:latin typeface="Times New Roman"/>
                <a:cs typeface="Times New Roman"/>
              </a:rPr>
              <a:t>Algorithms</a:t>
            </a:r>
            <a:r>
              <a:rPr lang="fr-FR" sz="1600" dirty="0">
                <a:latin typeface="Times New Roman"/>
                <a:cs typeface="Times New Roman"/>
              </a:rPr>
              <a:t> </a:t>
            </a:r>
            <a:r>
              <a:rPr lang="fr-FR" sz="1600" dirty="0" err="1">
                <a:latin typeface="Times New Roman"/>
                <a:cs typeface="Times New Roman"/>
              </a:rPr>
              <a:t>trained</a:t>
            </a:r>
            <a:r>
              <a:rPr lang="fr-FR" sz="1600" dirty="0">
                <a:latin typeface="Times New Roman"/>
                <a:cs typeface="Times New Roman"/>
              </a:rPr>
              <a:t> </a:t>
            </a:r>
            <a:r>
              <a:rPr lang="fr-FR" sz="1600" dirty="0" err="1">
                <a:latin typeface="Times New Roman"/>
                <a:cs typeface="Times New Roman"/>
              </a:rPr>
              <a:t>with</a:t>
            </a:r>
            <a:r>
              <a:rPr lang="fr-FR" sz="1600" dirty="0">
                <a:latin typeface="Times New Roman"/>
                <a:cs typeface="Times New Roman"/>
              </a:rPr>
              <a:t> 130'000 </a:t>
            </a:r>
            <a:r>
              <a:rPr lang="fr-FR" sz="1600" dirty="0" err="1">
                <a:latin typeface="Times New Roman"/>
                <a:cs typeface="Times New Roman"/>
              </a:rPr>
              <a:t>ground</a:t>
            </a:r>
            <a:r>
              <a:rPr lang="fr-FR" sz="1600" dirty="0">
                <a:latin typeface="Times New Roman"/>
                <a:cs typeface="Times New Roman"/>
              </a:rPr>
              <a:t> </a:t>
            </a:r>
            <a:r>
              <a:rPr lang="fr-FR" sz="1600" dirty="0" err="1">
                <a:latin typeface="Times New Roman"/>
                <a:cs typeface="Times New Roman"/>
              </a:rPr>
              <a:t>truth</a:t>
            </a:r>
            <a:r>
              <a:rPr lang="fr-FR" sz="1600" dirty="0">
                <a:latin typeface="Times New Roman"/>
                <a:cs typeface="Times New Roman"/>
              </a:rPr>
              <a:t> </a:t>
            </a:r>
            <a:r>
              <a:rPr lang="fr-FR" sz="1600" dirty="0" err="1">
                <a:latin typeface="Times New Roman"/>
                <a:cs typeface="Times New Roman"/>
              </a:rPr>
              <a:t>measurements</a:t>
            </a:r>
            <a:endParaRPr lang="fr-FR" sz="1600" dirty="0">
              <a:latin typeface="Times New Roman"/>
              <a:cs typeface="Times New Roman"/>
            </a:endParaRPr>
          </a:p>
          <a:p>
            <a:r>
              <a:rPr lang="fr-FR" sz="1600" dirty="0">
                <a:latin typeface="Times New Roman"/>
                <a:cs typeface="Times New Roman"/>
              </a:rPr>
              <a:t> </a:t>
            </a:r>
            <a:r>
              <a:rPr lang="fr-FR" sz="1600" dirty="0" err="1">
                <a:latin typeface="Times New Roman"/>
                <a:cs typeface="Times New Roman"/>
              </a:rPr>
              <a:t>Used</a:t>
            </a:r>
            <a:r>
              <a:rPr lang="fr-FR" sz="1600" dirty="0">
                <a:latin typeface="Times New Roman"/>
                <a:cs typeface="Times New Roman"/>
              </a:rPr>
              <a:t> Landsat 5 and 7 archive </a:t>
            </a:r>
          </a:p>
          <a:p>
            <a:endParaRPr lang="fr-FR" sz="1600" dirty="0">
              <a:latin typeface="Times New Roman"/>
              <a:cs typeface="Times New Roman"/>
            </a:endParaRPr>
          </a:p>
          <a:p>
            <a:endParaRPr lang="fr-FR" sz="1600" dirty="0">
              <a:latin typeface="Times New Roman"/>
              <a:cs typeface="Times New Roman"/>
            </a:endParaRPr>
          </a:p>
          <a:p>
            <a:endParaRPr lang="fr-FR" sz="1600" dirty="0">
              <a:latin typeface="Times New Roman"/>
              <a:cs typeface="Times New Roman"/>
            </a:endParaRPr>
          </a:p>
        </p:txBody>
      </p:sp>
      <p:sp>
        <p:nvSpPr>
          <p:cNvPr id="3" name="Titre 2">
            <a:extLst>
              <a:ext uri="{FF2B5EF4-FFF2-40B4-BE49-F238E27FC236}">
                <a16:creationId xmlns:a16="http://schemas.microsoft.com/office/drawing/2014/main" id="{84DA9611-B8B0-DC5B-22CA-B1DCB2373E78}"/>
              </a:ext>
            </a:extLst>
          </p:cNvPr>
          <p:cNvSpPr>
            <a:spLocks noGrp="1"/>
          </p:cNvSpPr>
          <p:nvPr>
            <p:ph type="title"/>
          </p:nvPr>
        </p:nvSpPr>
        <p:spPr>
          <a:xfrm>
            <a:off x="904875" y="131032"/>
            <a:ext cx="3667125" cy="463153"/>
          </a:xfrm>
        </p:spPr>
        <p:txBody>
          <a:bodyPr vert="horz" lIns="180000" tIns="0" rIns="72000" bIns="46800" rtlCol="0" anchor="t">
            <a:noAutofit/>
          </a:bodyPr>
          <a:lstStyle/>
          <a:p>
            <a:r>
              <a:rPr lang="fr-FR" sz="3600">
                <a:solidFill>
                  <a:srgbClr val="413C3A"/>
                </a:solidFill>
                <a:latin typeface="Franklin Gothic Demi Cond"/>
                <a:ea typeface="Roboto Black"/>
                <a:cs typeface="Arial"/>
              </a:rPr>
              <a:t>Methods</a:t>
            </a:r>
          </a:p>
          <a:p>
            <a:endParaRPr lang="fr-FR"/>
          </a:p>
        </p:txBody>
      </p:sp>
      <p:sp>
        <p:nvSpPr>
          <p:cNvPr id="6" name="Espace réservé du numéro de diapositive 5">
            <a:extLst>
              <a:ext uri="{FF2B5EF4-FFF2-40B4-BE49-F238E27FC236}">
                <a16:creationId xmlns:a16="http://schemas.microsoft.com/office/drawing/2014/main" id="{756C75C3-4511-64A1-D3C3-45D60A89B318}"/>
              </a:ext>
            </a:extLst>
          </p:cNvPr>
          <p:cNvSpPr>
            <a:spLocks noGrp="1"/>
          </p:cNvSpPr>
          <p:nvPr>
            <p:ph type="sldNum" sz="quarter" idx="12"/>
          </p:nvPr>
        </p:nvSpPr>
        <p:spPr/>
        <p:txBody>
          <a:bodyPr/>
          <a:lstStyle/>
          <a:p>
            <a:fld id="{E1E1CD7C-2161-7D43-862E-CE4C333CD873}" type="slidenum">
              <a:rPr lang="fr-FR" smtClean="0"/>
              <a:pPr/>
              <a:t>5</a:t>
            </a:fld>
            <a:endParaRPr lang="fr-FR"/>
          </a:p>
        </p:txBody>
      </p:sp>
      <p:pic>
        <p:nvPicPr>
          <p:cNvPr id="7" name="Image 6" descr="Natural color Landsat 8 image of Taipei, Taiwan and the neighboring Tatun Volcanic Group.">
            <a:extLst>
              <a:ext uri="{FF2B5EF4-FFF2-40B4-BE49-F238E27FC236}">
                <a16:creationId xmlns:a16="http://schemas.microsoft.com/office/drawing/2014/main" id="{2042CB11-4AC5-0BEC-BB3B-6A926A7030F3}"/>
              </a:ext>
            </a:extLst>
          </p:cNvPr>
          <p:cNvPicPr>
            <a:picLocks noChangeAspect="1"/>
          </p:cNvPicPr>
          <p:nvPr/>
        </p:nvPicPr>
        <p:blipFill>
          <a:blip r:embed="rId2"/>
          <a:srcRect l="148" t="438" r="-296" b="10535"/>
          <a:stretch/>
        </p:blipFill>
        <p:spPr>
          <a:xfrm rot="-5400000">
            <a:off x="4661012" y="1027353"/>
            <a:ext cx="5166374" cy="3072762"/>
          </a:xfrm>
          <a:prstGeom prst="rect">
            <a:avLst/>
          </a:prstGeom>
        </p:spPr>
      </p:pic>
      <p:pic>
        <p:nvPicPr>
          <p:cNvPr id="9" name="Image 8" descr="Icône de pictogramme de satellite. Icône noire sur fond blanc — Image vectorielle">
            <a:extLst>
              <a:ext uri="{FF2B5EF4-FFF2-40B4-BE49-F238E27FC236}">
                <a16:creationId xmlns:a16="http://schemas.microsoft.com/office/drawing/2014/main" id="{57494FC1-1BC4-0F08-BB7D-B6A32722D6E9}"/>
              </a:ext>
            </a:extLst>
          </p:cNvPr>
          <p:cNvPicPr>
            <a:picLocks noChangeAspect="1"/>
          </p:cNvPicPr>
          <p:nvPr/>
        </p:nvPicPr>
        <p:blipFill>
          <a:blip r:embed="rId3"/>
          <a:srcRect l="23889" t="25654" r="22222" b="30890"/>
          <a:stretch/>
        </p:blipFill>
        <p:spPr>
          <a:xfrm>
            <a:off x="3543300" y="3643866"/>
            <a:ext cx="1257304" cy="1076426"/>
          </a:xfrm>
          <a:prstGeom prst="rect">
            <a:avLst/>
          </a:prstGeom>
        </p:spPr>
      </p:pic>
    </p:spTree>
    <p:extLst>
      <p:ext uri="{BB962C8B-B14F-4D97-AF65-F5344CB8AC3E}">
        <p14:creationId xmlns:p14="http://schemas.microsoft.com/office/powerpoint/2010/main" val="1314138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FFB1E27-5276-9E40-C02D-358923D3A38C}"/>
              </a:ext>
            </a:extLst>
          </p:cNvPr>
          <p:cNvSpPr>
            <a:spLocks noGrp="1"/>
          </p:cNvSpPr>
          <p:nvPr>
            <p:ph idx="1"/>
          </p:nvPr>
        </p:nvSpPr>
        <p:spPr>
          <a:xfrm>
            <a:off x="4569518" y="993324"/>
            <a:ext cx="3755799" cy="3554685"/>
          </a:xfrm>
        </p:spPr>
        <p:txBody>
          <a:bodyPr vert="horz" lIns="180000" tIns="45720" rIns="91440" bIns="45720" rtlCol="0" anchor="t">
            <a:normAutofit/>
          </a:bodyPr>
          <a:lstStyle/>
          <a:p>
            <a:pPr marL="0" indent="0">
              <a:buNone/>
            </a:pPr>
            <a:r>
              <a:rPr lang="fr-FR" b="1" dirty="0" err="1">
                <a:latin typeface="Times New Roman"/>
                <a:cs typeface="Times New Roman"/>
              </a:rPr>
              <a:t>Algorithm</a:t>
            </a:r>
            <a:r>
              <a:rPr lang="fr-FR" b="1" dirty="0">
                <a:latin typeface="Times New Roman"/>
                <a:cs typeface="Times New Roman"/>
              </a:rPr>
              <a:t> and </a:t>
            </a:r>
            <a:r>
              <a:rPr lang="fr-FR" b="1" dirty="0" err="1">
                <a:latin typeface="Times New Roman"/>
                <a:cs typeface="Times New Roman"/>
              </a:rPr>
              <a:t>tools</a:t>
            </a:r>
            <a:endParaRPr lang="fr-FR" b="1" dirty="0">
              <a:latin typeface="Times New Roman"/>
              <a:cs typeface="Times New Roman"/>
            </a:endParaRPr>
          </a:p>
          <a:p>
            <a:r>
              <a:rPr lang="fr-FR" sz="1600" dirty="0">
                <a:latin typeface="Times New Roman"/>
                <a:cs typeface="Times New Roman"/>
              </a:rPr>
              <a:t> Estimation of </a:t>
            </a:r>
            <a:r>
              <a:rPr lang="fr-FR" sz="1600" dirty="0" err="1">
                <a:latin typeface="Times New Roman"/>
                <a:cs typeface="Times New Roman"/>
              </a:rPr>
              <a:t>suspended</a:t>
            </a:r>
            <a:r>
              <a:rPr lang="fr-FR" sz="1600" dirty="0">
                <a:latin typeface="Times New Roman"/>
                <a:cs typeface="Times New Roman"/>
              </a:rPr>
              <a:t> </a:t>
            </a:r>
            <a:r>
              <a:rPr lang="fr-FR" sz="1600" dirty="0" err="1">
                <a:latin typeface="Times New Roman"/>
                <a:cs typeface="Times New Roman"/>
              </a:rPr>
              <a:t>sediment</a:t>
            </a:r>
            <a:r>
              <a:rPr lang="fr-FR" sz="1600" dirty="0">
                <a:latin typeface="Times New Roman"/>
                <a:cs typeface="Times New Roman"/>
              </a:rPr>
              <a:t> concentration (SSC) for </a:t>
            </a:r>
            <a:r>
              <a:rPr lang="fr-FR" sz="1600" dirty="0" err="1">
                <a:latin typeface="Times New Roman"/>
                <a:cs typeface="Times New Roman"/>
              </a:rPr>
              <a:t>each</a:t>
            </a:r>
            <a:r>
              <a:rPr lang="fr-FR" sz="1600" dirty="0">
                <a:latin typeface="Times New Roman"/>
                <a:cs typeface="Times New Roman"/>
              </a:rPr>
              <a:t> water river pixel </a:t>
            </a:r>
            <a:endParaRPr lang="fr-FR" sz="1600" dirty="0">
              <a:solidFill>
                <a:srgbClr val="413C3A"/>
              </a:solidFill>
              <a:latin typeface="Times New Roman"/>
              <a:cs typeface="Times New Roman"/>
            </a:endParaRPr>
          </a:p>
          <a:p>
            <a:r>
              <a:rPr lang="fr-FR" sz="1600" dirty="0">
                <a:latin typeface="Times New Roman"/>
                <a:cs typeface="Times New Roman"/>
              </a:rPr>
              <a:t> </a:t>
            </a:r>
            <a:r>
              <a:rPr lang="fr-FR" sz="1600" dirty="0" err="1">
                <a:latin typeface="Times New Roman"/>
                <a:cs typeface="Times New Roman"/>
              </a:rPr>
              <a:t>Monthly</a:t>
            </a:r>
            <a:r>
              <a:rPr lang="fr-FR" sz="1600" dirty="0">
                <a:latin typeface="Times New Roman"/>
                <a:cs typeface="Times New Roman"/>
              </a:rPr>
              <a:t> record of SSC for </a:t>
            </a:r>
            <a:r>
              <a:rPr lang="fr-FR" sz="1600" dirty="0" err="1">
                <a:latin typeface="Times New Roman"/>
                <a:cs typeface="Times New Roman"/>
              </a:rPr>
              <a:t>each</a:t>
            </a:r>
            <a:r>
              <a:rPr lang="fr-FR" sz="1600" dirty="0">
                <a:latin typeface="Times New Roman"/>
                <a:cs typeface="Times New Roman"/>
              </a:rPr>
              <a:t>  river </a:t>
            </a:r>
          </a:p>
          <a:p>
            <a:r>
              <a:rPr lang="fr-FR" sz="1600" dirty="0">
                <a:latin typeface="Times New Roman"/>
                <a:cs typeface="Times New Roman"/>
              </a:rPr>
              <a:t> SSC </a:t>
            </a:r>
            <a:r>
              <a:rPr lang="fr-FR" sz="1600" dirty="0" err="1">
                <a:latin typeface="Times New Roman"/>
                <a:cs typeface="Times New Roman"/>
              </a:rPr>
              <a:t>estimates</a:t>
            </a:r>
            <a:r>
              <a:rPr lang="fr-FR" sz="1600" dirty="0">
                <a:latin typeface="Times New Roman"/>
                <a:cs typeface="Times New Roman"/>
              </a:rPr>
              <a:t> </a:t>
            </a:r>
            <a:r>
              <a:rPr lang="fr-FR" sz="1600" dirty="0" err="1">
                <a:latin typeface="Times New Roman"/>
                <a:cs typeface="Times New Roman"/>
              </a:rPr>
              <a:t>combined</a:t>
            </a:r>
            <a:r>
              <a:rPr lang="fr-FR" sz="1600" dirty="0">
                <a:latin typeface="Times New Roman"/>
                <a:cs typeface="Times New Roman"/>
              </a:rPr>
              <a:t> </a:t>
            </a:r>
            <a:r>
              <a:rPr lang="fr-FR" sz="1600" dirty="0" err="1">
                <a:latin typeface="Times New Roman"/>
                <a:cs typeface="Times New Roman"/>
              </a:rPr>
              <a:t>with</a:t>
            </a:r>
            <a:r>
              <a:rPr lang="fr-FR" sz="1600" dirty="0">
                <a:latin typeface="Times New Roman"/>
                <a:cs typeface="Times New Roman"/>
              </a:rPr>
              <a:t> river </a:t>
            </a:r>
            <a:r>
              <a:rPr lang="fr-FR" sz="1600" dirty="0" err="1">
                <a:latin typeface="Times New Roman"/>
                <a:cs typeface="Times New Roman"/>
              </a:rPr>
              <a:t>discharge</a:t>
            </a:r>
            <a:r>
              <a:rPr lang="fr-FR" sz="1600" dirty="0">
                <a:latin typeface="Times New Roman"/>
                <a:cs typeface="Times New Roman"/>
              </a:rPr>
              <a:t> data </a:t>
            </a:r>
            <a:r>
              <a:rPr lang="fr-FR" sz="1600" dirty="0" err="1">
                <a:latin typeface="Times New Roman"/>
                <a:cs typeface="Times New Roman"/>
              </a:rPr>
              <a:t>ot</a:t>
            </a:r>
            <a:r>
              <a:rPr lang="fr-FR" sz="1600" dirty="0">
                <a:latin typeface="Times New Roman"/>
                <a:cs typeface="Times New Roman"/>
              </a:rPr>
              <a:t> </a:t>
            </a:r>
            <a:r>
              <a:rPr lang="fr-FR" sz="1600" dirty="0" err="1">
                <a:latin typeface="Times New Roman"/>
                <a:cs typeface="Times New Roman"/>
              </a:rPr>
              <a:t>compute</a:t>
            </a:r>
            <a:r>
              <a:rPr lang="fr-FR" sz="1600" dirty="0">
                <a:latin typeface="Times New Roman"/>
                <a:cs typeface="Times New Roman"/>
              </a:rPr>
              <a:t> the </a:t>
            </a:r>
            <a:r>
              <a:rPr lang="fr-FR" sz="1600" dirty="0" err="1">
                <a:latin typeface="Times New Roman"/>
                <a:cs typeface="Times New Roman"/>
              </a:rPr>
              <a:t>sediment</a:t>
            </a:r>
            <a:r>
              <a:rPr lang="fr-FR" sz="1600" dirty="0">
                <a:latin typeface="Times New Roman"/>
                <a:cs typeface="Times New Roman"/>
              </a:rPr>
              <a:t> flux</a:t>
            </a:r>
          </a:p>
        </p:txBody>
      </p:sp>
      <p:sp>
        <p:nvSpPr>
          <p:cNvPr id="3" name="Titre 2">
            <a:extLst>
              <a:ext uri="{FF2B5EF4-FFF2-40B4-BE49-F238E27FC236}">
                <a16:creationId xmlns:a16="http://schemas.microsoft.com/office/drawing/2014/main" id="{BC2B019F-5C77-20CD-89AD-67FCFCE374BD}"/>
              </a:ext>
            </a:extLst>
          </p:cNvPr>
          <p:cNvSpPr>
            <a:spLocks noGrp="1"/>
          </p:cNvSpPr>
          <p:nvPr>
            <p:ph type="title"/>
          </p:nvPr>
        </p:nvSpPr>
        <p:spPr/>
        <p:txBody>
          <a:bodyPr/>
          <a:lstStyle/>
          <a:p>
            <a:r>
              <a:rPr lang="fr-FR" sz="3600"/>
              <a:t>Methods</a:t>
            </a:r>
            <a:endParaRPr lang="fr-FR"/>
          </a:p>
        </p:txBody>
      </p:sp>
      <p:sp>
        <p:nvSpPr>
          <p:cNvPr id="6" name="Espace réservé du numéro de diapositive 5">
            <a:extLst>
              <a:ext uri="{FF2B5EF4-FFF2-40B4-BE49-F238E27FC236}">
                <a16:creationId xmlns:a16="http://schemas.microsoft.com/office/drawing/2014/main" id="{D51F06AD-555C-0CC0-7438-62D01E055971}"/>
              </a:ext>
            </a:extLst>
          </p:cNvPr>
          <p:cNvSpPr>
            <a:spLocks noGrp="1"/>
          </p:cNvSpPr>
          <p:nvPr>
            <p:ph type="sldNum" sz="quarter" idx="12"/>
          </p:nvPr>
        </p:nvSpPr>
        <p:spPr/>
        <p:txBody>
          <a:bodyPr/>
          <a:lstStyle/>
          <a:p>
            <a:fld id="{E1E1CD7C-2161-7D43-862E-CE4C333CD873}" type="slidenum">
              <a:rPr lang="fr-FR" smtClean="0"/>
              <a:pPr/>
              <a:t>6</a:t>
            </a:fld>
            <a:endParaRPr lang="fr-FR"/>
          </a:p>
        </p:txBody>
      </p:sp>
      <p:pic>
        <p:nvPicPr>
          <p:cNvPr id="8" name="Image 7" descr="Une image contenant carte, Photographie aérienne, Vue plongeante, Bras-mort&#10;&#10;Description générée automatiquement">
            <a:extLst>
              <a:ext uri="{FF2B5EF4-FFF2-40B4-BE49-F238E27FC236}">
                <a16:creationId xmlns:a16="http://schemas.microsoft.com/office/drawing/2014/main" id="{0E17B0E8-591A-11F1-C0E8-FA08DED9893C}"/>
              </a:ext>
            </a:extLst>
          </p:cNvPr>
          <p:cNvPicPr>
            <a:picLocks noChangeAspect="1"/>
          </p:cNvPicPr>
          <p:nvPr/>
        </p:nvPicPr>
        <p:blipFill>
          <a:blip r:embed="rId2"/>
          <a:srcRect l="19739" t="23807" r="17997" b="689"/>
          <a:stretch/>
        </p:blipFill>
        <p:spPr>
          <a:xfrm>
            <a:off x="674026" y="643182"/>
            <a:ext cx="3508556" cy="4267620"/>
          </a:xfrm>
          <a:prstGeom prst="rect">
            <a:avLst/>
          </a:prstGeom>
        </p:spPr>
      </p:pic>
      <p:sp>
        <p:nvSpPr>
          <p:cNvPr id="10" name="Rectangle 9">
            <a:extLst>
              <a:ext uri="{FF2B5EF4-FFF2-40B4-BE49-F238E27FC236}">
                <a16:creationId xmlns:a16="http://schemas.microsoft.com/office/drawing/2014/main" id="{0580C6EB-C75D-71AA-41F6-41B1643BF75D}"/>
              </a:ext>
            </a:extLst>
          </p:cNvPr>
          <p:cNvSpPr/>
          <p:nvPr/>
        </p:nvSpPr>
        <p:spPr>
          <a:xfrm>
            <a:off x="2747282" y="2424112"/>
            <a:ext cx="267381" cy="27350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a:extLst>
              <a:ext uri="{FF2B5EF4-FFF2-40B4-BE49-F238E27FC236}">
                <a16:creationId xmlns:a16="http://schemas.microsoft.com/office/drawing/2014/main" id="{4A8EB31A-8FEB-F01E-3E44-E5B75932CA89}"/>
              </a:ext>
            </a:extLst>
          </p:cNvPr>
          <p:cNvCxnSpPr/>
          <p:nvPr/>
        </p:nvCxnSpPr>
        <p:spPr>
          <a:xfrm>
            <a:off x="3031260" y="2711648"/>
            <a:ext cx="345949" cy="789384"/>
          </a:xfrm>
          <a:prstGeom prst="straightConnector1">
            <a:avLst/>
          </a:prstGeom>
          <a:ln w="28575"/>
        </p:spPr>
        <p:style>
          <a:lnRef idx="1">
            <a:schemeClr val="accent1"/>
          </a:lnRef>
          <a:fillRef idx="0">
            <a:schemeClr val="accent1"/>
          </a:fillRef>
          <a:effectRef idx="0">
            <a:schemeClr val="accent1"/>
          </a:effectRef>
          <a:fontRef idx="minor">
            <a:schemeClr val="tx1"/>
          </a:fontRef>
        </p:style>
      </p:cxnSp>
      <p:pic>
        <p:nvPicPr>
          <p:cNvPr id="12" name="Graphique 11" descr="Porte-bloc avec un remplissage uni">
            <a:extLst>
              <a:ext uri="{FF2B5EF4-FFF2-40B4-BE49-F238E27FC236}">
                <a16:creationId xmlns:a16="http://schemas.microsoft.com/office/drawing/2014/main" id="{8E7AAB41-3285-2E2C-8DAD-5804156585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2902" y="3327796"/>
            <a:ext cx="789384" cy="780455"/>
          </a:xfrm>
          <a:prstGeom prst="rect">
            <a:avLst/>
          </a:prstGeom>
        </p:spPr>
      </p:pic>
    </p:spTree>
    <p:extLst>
      <p:ext uri="{BB962C8B-B14F-4D97-AF65-F5344CB8AC3E}">
        <p14:creationId xmlns:p14="http://schemas.microsoft.com/office/powerpoint/2010/main" val="71072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FFB1E27-5276-9E40-C02D-358923D3A38C}"/>
              </a:ext>
            </a:extLst>
          </p:cNvPr>
          <p:cNvSpPr>
            <a:spLocks noGrp="1"/>
          </p:cNvSpPr>
          <p:nvPr>
            <p:ph idx="1"/>
          </p:nvPr>
        </p:nvSpPr>
        <p:spPr>
          <a:xfrm>
            <a:off x="434228" y="903214"/>
            <a:ext cx="7581807" cy="1414313"/>
          </a:xfrm>
        </p:spPr>
        <p:txBody>
          <a:bodyPr vert="horz" lIns="180000" tIns="45720" rIns="91440" bIns="45720" rtlCol="0" anchor="t">
            <a:normAutofit/>
          </a:bodyPr>
          <a:lstStyle/>
          <a:p>
            <a:pPr marL="0" indent="0">
              <a:buNone/>
            </a:pPr>
            <a:r>
              <a:rPr lang="fr-FR" sz="1600" b="1" dirty="0">
                <a:latin typeface="Times New Roman"/>
                <a:cs typeface="Times New Roman"/>
              </a:rPr>
              <a:t>Key focus areas</a:t>
            </a:r>
          </a:p>
          <a:p>
            <a:r>
              <a:rPr lang="fr-FR" sz="1600" dirty="0" err="1">
                <a:solidFill>
                  <a:srgbClr val="413C3A"/>
                </a:solidFill>
                <a:latin typeface="Times New Roman"/>
                <a:cs typeface="Times New Roman"/>
              </a:rPr>
              <a:t>Analyzed</a:t>
            </a:r>
            <a:r>
              <a:rPr lang="fr-FR" sz="1600" dirty="0">
                <a:solidFill>
                  <a:srgbClr val="413C3A"/>
                </a:solidFill>
                <a:latin typeface="Times New Roman"/>
                <a:cs typeface="Times New Roman"/>
              </a:rPr>
              <a:t> </a:t>
            </a:r>
            <a:r>
              <a:rPr lang="fr-FR" sz="1600" dirty="0" err="1">
                <a:solidFill>
                  <a:srgbClr val="413C3A"/>
                </a:solidFill>
                <a:latin typeface="Times New Roman"/>
                <a:cs typeface="Times New Roman"/>
              </a:rPr>
              <a:t>spacial</a:t>
            </a:r>
            <a:r>
              <a:rPr lang="fr-FR" sz="1600" dirty="0">
                <a:solidFill>
                  <a:srgbClr val="413C3A"/>
                </a:solidFill>
                <a:latin typeface="Times New Roman"/>
                <a:cs typeface="Times New Roman"/>
              </a:rPr>
              <a:t> and temporal </a:t>
            </a:r>
            <a:r>
              <a:rPr lang="fr-FR" sz="1600" dirty="0" err="1">
                <a:solidFill>
                  <a:srgbClr val="413C3A"/>
                </a:solidFill>
                <a:latin typeface="Times New Roman"/>
                <a:cs typeface="Times New Roman"/>
              </a:rPr>
              <a:t>variability</a:t>
            </a:r>
            <a:r>
              <a:rPr lang="fr-FR" sz="1600" dirty="0">
                <a:solidFill>
                  <a:srgbClr val="413C3A"/>
                </a:solidFill>
                <a:latin typeface="Times New Roman"/>
                <a:cs typeface="Times New Roman"/>
              </a:rPr>
              <a:t> : global pattern</a:t>
            </a:r>
          </a:p>
          <a:p>
            <a:r>
              <a:rPr lang="fr-FR" sz="1600" dirty="0" err="1">
                <a:latin typeface="Times New Roman"/>
                <a:cs typeface="Times New Roman"/>
              </a:rPr>
              <a:t>Assessed</a:t>
            </a:r>
            <a:r>
              <a:rPr lang="fr-FR" sz="1600" dirty="0">
                <a:latin typeface="Times New Roman"/>
                <a:cs typeface="Times New Roman"/>
              </a:rPr>
              <a:t> the </a:t>
            </a:r>
            <a:r>
              <a:rPr lang="fr-FR" sz="1600" dirty="0" err="1">
                <a:latin typeface="Times New Roman"/>
                <a:cs typeface="Times New Roman"/>
              </a:rPr>
              <a:t>effect</a:t>
            </a:r>
            <a:r>
              <a:rPr lang="fr-FR" sz="1600" dirty="0">
                <a:latin typeface="Times New Roman"/>
                <a:cs typeface="Times New Roman"/>
              </a:rPr>
              <a:t> of </a:t>
            </a:r>
            <a:r>
              <a:rPr lang="fr-FR" sz="1600" dirty="0" err="1">
                <a:latin typeface="Times New Roman"/>
                <a:cs typeface="Times New Roman"/>
              </a:rPr>
              <a:t>damming</a:t>
            </a:r>
            <a:r>
              <a:rPr lang="fr-FR" sz="1600" dirty="0">
                <a:latin typeface="Times New Roman"/>
                <a:cs typeface="Times New Roman"/>
              </a:rPr>
              <a:t> (North)</a:t>
            </a:r>
          </a:p>
          <a:p>
            <a:r>
              <a:rPr lang="fr-FR" sz="1600" dirty="0">
                <a:latin typeface="Times New Roman"/>
                <a:cs typeface="Times New Roman"/>
              </a:rPr>
              <a:t>Focus on intensive land-use changes (South)</a:t>
            </a:r>
          </a:p>
        </p:txBody>
      </p:sp>
      <p:sp>
        <p:nvSpPr>
          <p:cNvPr id="3" name="Titre 2">
            <a:extLst>
              <a:ext uri="{FF2B5EF4-FFF2-40B4-BE49-F238E27FC236}">
                <a16:creationId xmlns:a16="http://schemas.microsoft.com/office/drawing/2014/main" id="{BC2B019F-5C77-20CD-89AD-67FCFCE374BD}"/>
              </a:ext>
            </a:extLst>
          </p:cNvPr>
          <p:cNvSpPr>
            <a:spLocks noGrp="1"/>
          </p:cNvSpPr>
          <p:nvPr>
            <p:ph type="title"/>
          </p:nvPr>
        </p:nvSpPr>
        <p:spPr/>
        <p:txBody>
          <a:bodyPr/>
          <a:lstStyle/>
          <a:p>
            <a:r>
              <a:rPr lang="fr-FR" sz="3600"/>
              <a:t>Methods</a:t>
            </a:r>
            <a:endParaRPr lang="fr-FR"/>
          </a:p>
        </p:txBody>
      </p:sp>
      <p:sp>
        <p:nvSpPr>
          <p:cNvPr id="6" name="Espace réservé du numéro de diapositive 5">
            <a:extLst>
              <a:ext uri="{FF2B5EF4-FFF2-40B4-BE49-F238E27FC236}">
                <a16:creationId xmlns:a16="http://schemas.microsoft.com/office/drawing/2014/main" id="{D51F06AD-555C-0CC0-7438-62D01E055971}"/>
              </a:ext>
            </a:extLst>
          </p:cNvPr>
          <p:cNvSpPr>
            <a:spLocks noGrp="1"/>
          </p:cNvSpPr>
          <p:nvPr>
            <p:ph type="sldNum" sz="quarter" idx="12"/>
          </p:nvPr>
        </p:nvSpPr>
        <p:spPr/>
        <p:txBody>
          <a:bodyPr/>
          <a:lstStyle/>
          <a:p>
            <a:fld id="{E1E1CD7C-2161-7D43-862E-CE4C333CD873}" type="slidenum">
              <a:rPr lang="fr-FR" smtClean="0"/>
              <a:pPr/>
              <a:t>7</a:t>
            </a:fld>
            <a:endParaRPr lang="fr-FR"/>
          </a:p>
        </p:txBody>
      </p:sp>
      <p:pic>
        <p:nvPicPr>
          <p:cNvPr id="8" name="Image 7">
            <a:extLst>
              <a:ext uri="{FF2B5EF4-FFF2-40B4-BE49-F238E27FC236}">
                <a16:creationId xmlns:a16="http://schemas.microsoft.com/office/drawing/2014/main" id="{17C1AE3A-B293-F602-9E32-0D962CA8E838}"/>
              </a:ext>
            </a:extLst>
          </p:cNvPr>
          <p:cNvPicPr>
            <a:picLocks noChangeAspect="1"/>
          </p:cNvPicPr>
          <p:nvPr/>
        </p:nvPicPr>
        <p:blipFill>
          <a:blip r:embed="rId2"/>
          <a:srcRect r="10165" b="2020"/>
          <a:stretch/>
        </p:blipFill>
        <p:spPr>
          <a:xfrm>
            <a:off x="431763" y="2879625"/>
            <a:ext cx="3009128" cy="1857186"/>
          </a:xfrm>
          <a:prstGeom prst="rect">
            <a:avLst/>
          </a:prstGeom>
        </p:spPr>
      </p:pic>
      <p:pic>
        <p:nvPicPr>
          <p:cNvPr id="9" name="Image 8" descr="récolte dans le champ agricole. - champ agriculture photos et images de collection">
            <a:extLst>
              <a:ext uri="{FF2B5EF4-FFF2-40B4-BE49-F238E27FC236}">
                <a16:creationId xmlns:a16="http://schemas.microsoft.com/office/drawing/2014/main" id="{BED15544-BDA3-45C0-EF7B-1E5719693C46}"/>
              </a:ext>
            </a:extLst>
          </p:cNvPr>
          <p:cNvPicPr>
            <a:picLocks noChangeAspect="1"/>
          </p:cNvPicPr>
          <p:nvPr/>
        </p:nvPicPr>
        <p:blipFill>
          <a:blip r:embed="rId3"/>
          <a:stretch>
            <a:fillRect/>
          </a:stretch>
        </p:blipFill>
        <p:spPr>
          <a:xfrm>
            <a:off x="3444240" y="2898738"/>
            <a:ext cx="2743200" cy="1844040"/>
          </a:xfrm>
          <a:prstGeom prst="rect">
            <a:avLst/>
          </a:prstGeom>
        </p:spPr>
      </p:pic>
      <p:pic>
        <p:nvPicPr>
          <p:cNvPr id="10" name="Image 9" descr="Deforestation Normal scene in the Amazon deforestation stock pictures, royalty-free photos &amp; images">
            <a:extLst>
              <a:ext uri="{FF2B5EF4-FFF2-40B4-BE49-F238E27FC236}">
                <a16:creationId xmlns:a16="http://schemas.microsoft.com/office/drawing/2014/main" id="{71DAE000-38F7-5965-74B7-E74BB1358CED}"/>
              </a:ext>
            </a:extLst>
          </p:cNvPr>
          <p:cNvPicPr>
            <a:picLocks noChangeAspect="1"/>
          </p:cNvPicPr>
          <p:nvPr/>
        </p:nvPicPr>
        <p:blipFill>
          <a:blip r:embed="rId4"/>
          <a:srcRect t="124" r="-87" b="7572"/>
          <a:stretch/>
        </p:blipFill>
        <p:spPr>
          <a:xfrm>
            <a:off x="6187440" y="2895152"/>
            <a:ext cx="2836988" cy="1859380"/>
          </a:xfrm>
          <a:prstGeom prst="rect">
            <a:avLst/>
          </a:prstGeom>
        </p:spPr>
      </p:pic>
    </p:spTree>
    <p:extLst>
      <p:ext uri="{BB962C8B-B14F-4D97-AF65-F5344CB8AC3E}">
        <p14:creationId xmlns:p14="http://schemas.microsoft.com/office/powerpoint/2010/main" val="1297345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56A5C954-4D50-5646-BD86-11914F923274}"/>
              </a:ext>
            </a:extLst>
          </p:cNvPr>
          <p:cNvSpPr>
            <a:spLocks noGrp="1"/>
          </p:cNvSpPr>
          <p:nvPr>
            <p:ph type="title"/>
          </p:nvPr>
        </p:nvSpPr>
        <p:spPr>
          <a:xfrm>
            <a:off x="904875" y="181163"/>
            <a:ext cx="4048125" cy="611544"/>
          </a:xfrm>
        </p:spPr>
        <p:txBody>
          <a:bodyPr>
            <a:normAutofit/>
          </a:bodyPr>
          <a:lstStyle/>
          <a:p>
            <a:r>
              <a:rPr lang="fr-FR" sz="3600" err="1">
                <a:latin typeface="Franklin Gothic Demi Cond"/>
                <a:ea typeface="Roboto Black"/>
                <a:cs typeface="Arial"/>
              </a:rPr>
              <a:t>Results</a:t>
            </a:r>
            <a:endParaRPr lang="fr-FR" sz="3600"/>
          </a:p>
        </p:txBody>
      </p:sp>
      <p:sp>
        <p:nvSpPr>
          <p:cNvPr id="7" name="Espace réservé du numéro de diapositive 6">
            <a:extLst>
              <a:ext uri="{FF2B5EF4-FFF2-40B4-BE49-F238E27FC236}">
                <a16:creationId xmlns:a16="http://schemas.microsoft.com/office/drawing/2014/main" id="{D66594FF-570A-9347-A32A-D6F6024A87B3}"/>
              </a:ext>
            </a:extLst>
          </p:cNvPr>
          <p:cNvSpPr>
            <a:spLocks noGrp="1"/>
          </p:cNvSpPr>
          <p:nvPr>
            <p:ph type="sldNum" sz="quarter" idx="12"/>
          </p:nvPr>
        </p:nvSpPr>
        <p:spPr/>
        <p:txBody>
          <a:bodyPr/>
          <a:lstStyle/>
          <a:p>
            <a:fld id="{E1E1CD7C-2161-7D43-862E-CE4C333CD873}" type="slidenum">
              <a:rPr lang="fr-FR" smtClean="0"/>
              <a:pPr/>
              <a:t>8</a:t>
            </a:fld>
            <a:endParaRPr lang="fr-FR"/>
          </a:p>
        </p:txBody>
      </p:sp>
      <p:pic>
        <p:nvPicPr>
          <p:cNvPr id="3" name="Immagine 2" descr="Immagine che contiene testo, World, globo, sfera&#10;&#10;Descrizione generata automaticamente">
            <a:extLst>
              <a:ext uri="{FF2B5EF4-FFF2-40B4-BE49-F238E27FC236}">
                <a16:creationId xmlns:a16="http://schemas.microsoft.com/office/drawing/2014/main" id="{AC1BD0E0-E743-6A9C-FF88-DE584613D04E}"/>
              </a:ext>
            </a:extLst>
          </p:cNvPr>
          <p:cNvPicPr>
            <a:picLocks noChangeAspect="1"/>
          </p:cNvPicPr>
          <p:nvPr/>
        </p:nvPicPr>
        <p:blipFill>
          <a:blip r:embed="rId3"/>
          <a:srcRect t="1186" r="847" b="1373"/>
          <a:stretch/>
        </p:blipFill>
        <p:spPr>
          <a:xfrm>
            <a:off x="5440539" y="1239253"/>
            <a:ext cx="2734688" cy="2860837"/>
          </a:xfrm>
          <a:prstGeom prst="rect">
            <a:avLst/>
          </a:prstGeom>
        </p:spPr>
      </p:pic>
      <p:sp>
        <p:nvSpPr>
          <p:cNvPr id="8" name="CasellaDiTesto 7">
            <a:extLst>
              <a:ext uri="{FF2B5EF4-FFF2-40B4-BE49-F238E27FC236}">
                <a16:creationId xmlns:a16="http://schemas.microsoft.com/office/drawing/2014/main" id="{945F118B-6087-3FDE-E28C-CD3194E74D48}"/>
              </a:ext>
            </a:extLst>
          </p:cNvPr>
          <p:cNvSpPr txBox="1"/>
          <p:nvPr/>
        </p:nvSpPr>
        <p:spPr>
          <a:xfrm>
            <a:off x="665142" y="1515245"/>
            <a:ext cx="4530354"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it-IT" sz="1600" dirty="0" err="1">
                <a:latin typeface="Times New Roman"/>
                <a:cs typeface="Arial"/>
              </a:rPr>
              <a:t>Signficant</a:t>
            </a:r>
            <a:r>
              <a:rPr lang="it-IT" sz="1600" dirty="0">
                <a:latin typeface="Times New Roman"/>
                <a:cs typeface="Arial"/>
              </a:rPr>
              <a:t> trends in </a:t>
            </a:r>
            <a:r>
              <a:rPr lang="it-IT" sz="1600" dirty="0" err="1">
                <a:latin typeface="Times New Roman"/>
                <a:cs typeface="Arial"/>
              </a:rPr>
              <a:t>suspended</a:t>
            </a:r>
            <a:r>
              <a:rPr lang="it-IT" sz="1600" dirty="0">
                <a:latin typeface="Times New Roman"/>
                <a:cs typeface="Arial"/>
              </a:rPr>
              <a:t> </a:t>
            </a:r>
            <a:r>
              <a:rPr lang="it-IT" sz="1600" dirty="0" err="1">
                <a:latin typeface="Times New Roman"/>
                <a:cs typeface="Arial"/>
              </a:rPr>
              <a:t>sediment</a:t>
            </a:r>
            <a:r>
              <a:rPr lang="it-IT" sz="1600" dirty="0">
                <a:latin typeface="Times New Roman"/>
                <a:cs typeface="Arial"/>
              </a:rPr>
              <a:t> </a:t>
            </a:r>
            <a:r>
              <a:rPr lang="it-IT" sz="1600" dirty="0" err="1">
                <a:latin typeface="Times New Roman"/>
                <a:cs typeface="Arial"/>
              </a:rPr>
              <a:t>flux</a:t>
            </a:r>
            <a:r>
              <a:rPr lang="it-IT" sz="1600" dirty="0">
                <a:latin typeface="Times New Roman"/>
                <a:cs typeface="Arial"/>
              </a:rPr>
              <a:t> over the </a:t>
            </a:r>
            <a:r>
              <a:rPr lang="it-IT" sz="1600" dirty="0" err="1">
                <a:latin typeface="Times New Roman"/>
                <a:cs typeface="Arial"/>
              </a:rPr>
              <a:t>pas</a:t>
            </a:r>
            <a:r>
              <a:rPr lang="it-IT" sz="1600" dirty="0">
                <a:latin typeface="Times New Roman"/>
                <a:cs typeface="Arial"/>
              </a:rPr>
              <a:t> 40 </a:t>
            </a:r>
            <a:r>
              <a:rPr lang="it-IT" sz="1600" dirty="0" err="1">
                <a:latin typeface="Times New Roman"/>
                <a:cs typeface="Arial"/>
              </a:rPr>
              <a:t>years</a:t>
            </a:r>
            <a:r>
              <a:rPr lang="it-IT" sz="1600" dirty="0">
                <a:latin typeface="Times New Roman"/>
                <a:cs typeface="Arial"/>
              </a:rPr>
              <a:t>: </a:t>
            </a:r>
          </a:p>
          <a:p>
            <a:endParaRPr lang="it-IT" sz="1600" dirty="0">
              <a:latin typeface="Times New Roman"/>
              <a:cs typeface="Arial"/>
            </a:endParaRPr>
          </a:p>
          <a:p>
            <a:pPr marL="285750" indent="-285750">
              <a:buFont typeface="Calibri"/>
              <a:buChar char="-"/>
            </a:pPr>
            <a:r>
              <a:rPr lang="it-IT" sz="1600" dirty="0">
                <a:latin typeface="Times New Roman"/>
                <a:cs typeface="Arial"/>
              </a:rPr>
              <a:t>53% of the </a:t>
            </a:r>
            <a:r>
              <a:rPr lang="it-IT" sz="1600" dirty="0" err="1">
                <a:latin typeface="Times New Roman"/>
                <a:cs typeface="Arial"/>
              </a:rPr>
              <a:t>rivers</a:t>
            </a:r>
            <a:r>
              <a:rPr lang="it-IT" sz="1600" dirty="0">
                <a:latin typeface="Times New Roman"/>
                <a:cs typeface="Arial"/>
              </a:rPr>
              <a:t> </a:t>
            </a:r>
            <a:r>
              <a:rPr lang="it-IT" sz="1600" dirty="0" err="1">
                <a:latin typeface="Times New Roman"/>
                <a:cs typeface="Arial"/>
              </a:rPr>
              <a:t>involved</a:t>
            </a:r>
            <a:r>
              <a:rPr lang="it-IT" sz="1600" dirty="0">
                <a:latin typeface="Times New Roman"/>
                <a:cs typeface="Arial"/>
              </a:rPr>
              <a:t> in the study </a:t>
            </a:r>
            <a:r>
              <a:rPr lang="it-IT" sz="1600" dirty="0" err="1">
                <a:latin typeface="Times New Roman"/>
                <a:cs typeface="Arial"/>
              </a:rPr>
              <a:t>showed</a:t>
            </a:r>
            <a:r>
              <a:rPr lang="it-IT" sz="1600" dirty="0">
                <a:latin typeface="Times New Roman"/>
                <a:cs typeface="Arial"/>
              </a:rPr>
              <a:t> </a:t>
            </a:r>
            <a:r>
              <a:rPr lang="it-IT" sz="1600" dirty="0" err="1">
                <a:latin typeface="Times New Roman"/>
                <a:cs typeface="Arial"/>
              </a:rPr>
              <a:t>notable</a:t>
            </a:r>
            <a:r>
              <a:rPr lang="it-IT" sz="1600" dirty="0">
                <a:latin typeface="Times New Roman"/>
                <a:cs typeface="Arial"/>
              </a:rPr>
              <a:t> </a:t>
            </a:r>
            <a:r>
              <a:rPr lang="it-IT" sz="1600" dirty="0" err="1">
                <a:latin typeface="Times New Roman"/>
                <a:cs typeface="Arial"/>
              </a:rPr>
              <a:t>change</a:t>
            </a:r>
            <a:r>
              <a:rPr lang="it-IT" sz="1600" dirty="0">
                <a:latin typeface="Times New Roman"/>
                <a:cs typeface="Arial"/>
              </a:rPr>
              <a:t> in </a:t>
            </a:r>
            <a:r>
              <a:rPr lang="it-IT" sz="1600" dirty="0" err="1">
                <a:latin typeface="Times New Roman"/>
                <a:cs typeface="Arial"/>
              </a:rPr>
              <a:t>sediment</a:t>
            </a:r>
            <a:r>
              <a:rPr lang="it-IT" sz="1600" dirty="0">
                <a:latin typeface="Times New Roman"/>
                <a:cs typeface="Arial"/>
              </a:rPr>
              <a:t> </a:t>
            </a:r>
            <a:r>
              <a:rPr lang="it-IT" sz="1600" dirty="0" err="1">
                <a:latin typeface="Times New Roman"/>
                <a:cs typeface="Arial"/>
              </a:rPr>
              <a:t>transport</a:t>
            </a:r>
            <a:endParaRPr lang="it-IT" sz="1600" dirty="0">
              <a:latin typeface="Times New Roman"/>
              <a:cs typeface="Arial"/>
            </a:endParaRPr>
          </a:p>
          <a:p>
            <a:pPr marL="285750" indent="-285750">
              <a:buFont typeface="Calibri"/>
              <a:buChar char="-"/>
            </a:pPr>
            <a:r>
              <a:rPr lang="it-IT" sz="1600" dirty="0">
                <a:latin typeface="Times New Roman"/>
                <a:cs typeface="Arial"/>
              </a:rPr>
              <a:t>Overall </a:t>
            </a:r>
            <a:r>
              <a:rPr lang="it-IT" sz="1600" dirty="0" err="1">
                <a:latin typeface="Times New Roman"/>
                <a:cs typeface="Arial"/>
              </a:rPr>
              <a:t>decrease</a:t>
            </a:r>
            <a:r>
              <a:rPr lang="it-IT" sz="1600" dirty="0">
                <a:latin typeface="Times New Roman"/>
                <a:cs typeface="Arial"/>
              </a:rPr>
              <a:t> in the global </a:t>
            </a:r>
            <a:r>
              <a:rPr lang="it-IT" sz="1600" dirty="0" err="1">
                <a:latin typeface="Times New Roman"/>
                <a:cs typeface="Arial"/>
              </a:rPr>
              <a:t>hydrological</a:t>
            </a:r>
            <a:r>
              <a:rPr lang="it-IT" sz="1600" dirty="0">
                <a:latin typeface="Times New Roman"/>
                <a:cs typeface="Arial"/>
              </a:rPr>
              <a:t> North (</a:t>
            </a:r>
            <a:r>
              <a:rPr lang="it-IT" sz="1600" dirty="0" err="1">
                <a:latin typeface="Times New Roman"/>
                <a:cs typeface="Arial"/>
              </a:rPr>
              <a:t>north</a:t>
            </a:r>
            <a:r>
              <a:rPr lang="it-IT" sz="1600" dirty="0">
                <a:latin typeface="Times New Roman"/>
                <a:cs typeface="Arial"/>
              </a:rPr>
              <a:t> of 20°N)</a:t>
            </a:r>
          </a:p>
          <a:p>
            <a:pPr marL="285750" indent="-285750">
              <a:buFont typeface="Calibri"/>
              <a:buChar char="-"/>
            </a:pPr>
            <a:r>
              <a:rPr lang="it-IT" sz="1600" dirty="0">
                <a:latin typeface="Times New Roman"/>
                <a:cs typeface="Arial"/>
              </a:rPr>
              <a:t>Overall </a:t>
            </a:r>
            <a:r>
              <a:rPr lang="it-IT" sz="1600" dirty="0" err="1">
                <a:latin typeface="Times New Roman"/>
                <a:cs typeface="Arial"/>
              </a:rPr>
              <a:t>increase</a:t>
            </a:r>
            <a:r>
              <a:rPr lang="it-IT" sz="1600" dirty="0">
                <a:latin typeface="Times New Roman"/>
                <a:cs typeface="Arial"/>
              </a:rPr>
              <a:t> in the global </a:t>
            </a:r>
            <a:r>
              <a:rPr lang="it-IT" sz="1600" dirty="0" err="1">
                <a:latin typeface="Times New Roman"/>
                <a:cs typeface="Arial"/>
              </a:rPr>
              <a:t>hydrological</a:t>
            </a:r>
            <a:r>
              <a:rPr lang="it-IT" sz="1600" dirty="0">
                <a:latin typeface="Times New Roman"/>
                <a:cs typeface="Arial"/>
              </a:rPr>
              <a:t> South (south of 20°N)</a:t>
            </a:r>
          </a:p>
        </p:txBody>
      </p:sp>
    </p:spTree>
    <p:extLst>
      <p:ext uri="{BB962C8B-B14F-4D97-AF65-F5344CB8AC3E}">
        <p14:creationId xmlns:p14="http://schemas.microsoft.com/office/powerpoint/2010/main" val="35264881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4726F247-420C-2399-A136-457FB9B7231F}"/>
              </a:ext>
            </a:extLst>
          </p:cNvPr>
          <p:cNvSpPr>
            <a:spLocks noGrp="1"/>
          </p:cNvSpPr>
          <p:nvPr>
            <p:ph type="sldNum" sz="quarter" idx="12"/>
          </p:nvPr>
        </p:nvSpPr>
        <p:spPr/>
        <p:txBody>
          <a:bodyPr/>
          <a:lstStyle/>
          <a:p>
            <a:fld id="{E1E1CD7C-2161-7D43-862E-CE4C333CD873}" type="slidenum">
              <a:rPr lang="fr-FR" smtClean="0"/>
              <a:pPr/>
              <a:t>9</a:t>
            </a:fld>
            <a:endParaRPr lang="fr-FR"/>
          </a:p>
        </p:txBody>
      </p:sp>
      <p:pic>
        <p:nvPicPr>
          <p:cNvPr id="6" name="Image 5" descr="Une image contenant texte, diagramme, carte&#10;&#10;Description générée automatiquement">
            <a:extLst>
              <a:ext uri="{FF2B5EF4-FFF2-40B4-BE49-F238E27FC236}">
                <a16:creationId xmlns:a16="http://schemas.microsoft.com/office/drawing/2014/main" id="{1F6008A7-42EA-964F-F578-D0404C4765B1}"/>
              </a:ext>
            </a:extLst>
          </p:cNvPr>
          <p:cNvPicPr>
            <a:picLocks noChangeAspect="1"/>
          </p:cNvPicPr>
          <p:nvPr/>
        </p:nvPicPr>
        <p:blipFill>
          <a:blip r:embed="rId3"/>
          <a:stretch>
            <a:fillRect/>
          </a:stretch>
        </p:blipFill>
        <p:spPr>
          <a:xfrm>
            <a:off x="1560525" y="667309"/>
            <a:ext cx="6032095" cy="3728815"/>
          </a:xfrm>
          <a:prstGeom prst="rect">
            <a:avLst/>
          </a:prstGeom>
        </p:spPr>
      </p:pic>
      <p:sp>
        <p:nvSpPr>
          <p:cNvPr id="9" name="CasellaDiTesto 8">
            <a:extLst>
              <a:ext uri="{FF2B5EF4-FFF2-40B4-BE49-F238E27FC236}">
                <a16:creationId xmlns:a16="http://schemas.microsoft.com/office/drawing/2014/main" id="{7022F6E5-920D-C35A-E7F3-5B57F54F3419}"/>
              </a:ext>
            </a:extLst>
          </p:cNvPr>
          <p:cNvSpPr txBox="1"/>
          <p:nvPr/>
        </p:nvSpPr>
        <p:spPr>
          <a:xfrm>
            <a:off x="743952" y="4408571"/>
            <a:ext cx="7646068" cy="8463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t>(A and C) Variation in suspended sediment is shown with color wheels for select rivers from each primary landmass. Each wheel displays the monthly patterns in average river true color in Landsat imagery, by using the average red-green-blue (RGB) reflectance at the river outlet (supplementary materials, materials, and methods).</a:t>
            </a:r>
            <a:endParaRPr lang="en-US" sz="700">
              <a:cs typeface="Arial"/>
            </a:endParaRPr>
          </a:p>
          <a:p>
            <a:r>
              <a:rPr lang="en-US" sz="700"/>
              <a:t>1 January is at the top of each wheel, and each section of the wheel is scaled by monthly average discharge normalized by average peak monthly discharge for that river.</a:t>
            </a:r>
            <a:endParaRPr lang="en-US" sz="700">
              <a:cs typeface="Arial"/>
            </a:endParaRPr>
          </a:p>
          <a:p>
            <a:r>
              <a:rPr lang="en-US" sz="700"/>
              <a:t>Missing sections indicate ice-in season for high-latitude rivers.</a:t>
            </a:r>
            <a:endParaRPr lang="en-US" sz="700">
              <a:cs typeface="Arial"/>
            </a:endParaRPr>
          </a:p>
          <a:p>
            <a:r>
              <a:rPr lang="en-US" sz="700">
                <a:ea typeface="+mn-lt"/>
                <a:cs typeface="+mn-lt"/>
              </a:rPr>
              <a:t>(B) Global map of average discharge-weighted SSC for 414 major rivers shows global patterns in SSC.</a:t>
            </a:r>
            <a:endParaRPr lang="en-US" sz="700"/>
          </a:p>
          <a:p>
            <a:r>
              <a:rPr lang="en-US" sz="700">
                <a:ea typeface="+mn-lt"/>
                <a:cs typeface="+mn-lt"/>
              </a:rPr>
              <a:t>Symbols are scaled by average annual discharge.</a:t>
            </a:r>
            <a:endParaRPr lang="en-US" sz="700"/>
          </a:p>
          <a:p>
            <a:endParaRPr lang="en-US" sz="700">
              <a:cs typeface="Arial"/>
            </a:endParaRPr>
          </a:p>
        </p:txBody>
      </p:sp>
      <p:sp>
        <p:nvSpPr>
          <p:cNvPr id="4" name="Titre 3">
            <a:extLst>
              <a:ext uri="{FF2B5EF4-FFF2-40B4-BE49-F238E27FC236}">
                <a16:creationId xmlns:a16="http://schemas.microsoft.com/office/drawing/2014/main" id="{073AD0FE-616C-416D-290A-82FBBA5BDA70}"/>
              </a:ext>
            </a:extLst>
          </p:cNvPr>
          <p:cNvSpPr txBox="1">
            <a:spLocks/>
          </p:cNvSpPr>
          <p:nvPr/>
        </p:nvSpPr>
        <p:spPr>
          <a:xfrm>
            <a:off x="904875" y="181163"/>
            <a:ext cx="4048125" cy="611544"/>
          </a:xfrm>
          <a:prstGeom prst="rect">
            <a:avLst/>
          </a:prstGeom>
        </p:spPr>
        <p:txBody>
          <a:bodyPr vert="horz" lIns="180000" tIns="0" rIns="72000" bIns="46800" rtlCol="0" anchor="t">
            <a:norm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fr-FR" sz="3600" err="1">
                <a:latin typeface="Franklin Gothic Demi Cond"/>
                <a:ea typeface="Roboto Black"/>
                <a:cs typeface="Arial"/>
              </a:rPr>
              <a:t>Results</a:t>
            </a:r>
            <a:endParaRPr lang="fr-FR" sz="3600" err="1"/>
          </a:p>
        </p:txBody>
      </p:sp>
    </p:spTree>
    <p:extLst>
      <p:ext uri="{BB962C8B-B14F-4D97-AF65-F5344CB8AC3E}">
        <p14:creationId xmlns:p14="http://schemas.microsoft.com/office/powerpoint/2010/main" val="2489938674"/>
      </p:ext>
    </p:extLst>
  </p:cSld>
  <p:clrMapOvr>
    <a:masterClrMapping/>
  </p:clrMapOvr>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1407b6d3-14bd-4b96-914d-b31afb73db4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02228EF9E7CB9408A23C2207BA1E040" ma:contentTypeVersion="9" ma:contentTypeDescription="Crée un document." ma:contentTypeScope="" ma:versionID="22d045bffc03199fbc938c2d860c36dc">
  <xsd:schema xmlns:xsd="http://www.w3.org/2001/XMLSchema" xmlns:xs="http://www.w3.org/2001/XMLSchema" xmlns:p="http://schemas.microsoft.com/office/2006/metadata/properties" xmlns:ns3="1407b6d3-14bd-4b96-914d-b31afb73db49" xmlns:ns4="6a7e1dde-693f-4afd-af9e-a04cd51d83dd" targetNamespace="http://schemas.microsoft.com/office/2006/metadata/properties" ma:root="true" ma:fieldsID="96903d24e657b87eb889f9334a4a42d8" ns3:_="" ns4:_="">
    <xsd:import namespace="1407b6d3-14bd-4b96-914d-b31afb73db49"/>
    <xsd:import namespace="6a7e1dde-693f-4afd-af9e-a04cd51d83dd"/>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_activity" minOccurs="0"/>
                <xsd:element ref="ns3:MediaServiceSearchPropertie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07b6d3-14bd-4b96-914d-b31afb73db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3" nillable="true" ma:displayName="_activity" ma:hidden="true" ma:internalName="_activity">
      <xsd:simpleType>
        <xsd:restriction base="dms:Note"/>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7e1dde-693f-4afd-af9e-a04cd51d83dd"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6205E9-12FC-4D6C-B0C7-1E9025EEB158}">
  <ds:schemaRefs>
    <ds:schemaRef ds:uri="http://schemas.microsoft.com/sharepoint/v3/contenttype/forms"/>
  </ds:schemaRefs>
</ds:datastoreItem>
</file>

<file path=customXml/itemProps2.xml><?xml version="1.0" encoding="utf-8"?>
<ds:datastoreItem xmlns:ds="http://schemas.openxmlformats.org/officeDocument/2006/customXml" ds:itemID="{348A6C70-7FF5-480A-B09B-7D0A19B2F431}">
  <ds:schemaRefs>
    <ds:schemaRef ds:uri="http://schemas.microsoft.com/office/infopath/2007/PartnerControls"/>
    <ds:schemaRef ds:uri="http://www.w3.org/XML/1998/namespace"/>
    <ds:schemaRef ds:uri="http://schemas.microsoft.com/office/2006/metadata/properties"/>
    <ds:schemaRef ds:uri="1407b6d3-14bd-4b96-914d-b31afb73db49"/>
    <ds:schemaRef ds:uri="6a7e1dde-693f-4afd-af9e-a04cd51d83dd"/>
    <ds:schemaRef ds:uri="http://purl.org/dc/dcmitype/"/>
    <ds:schemaRef ds:uri="http://schemas.microsoft.com/office/2006/documentManagement/types"/>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C44445C2-B9B2-48D1-9C2A-9C9CF6A3ED33}">
  <ds:schemaRefs>
    <ds:schemaRef ds:uri="1407b6d3-14bd-4b96-914d-b31afb73db49"/>
    <ds:schemaRef ds:uri="6a7e1dde-693f-4afd-af9e-a04cd51d83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Thème Office</Template>
  <TotalTime>0</TotalTime>
  <Words>2163</Words>
  <Application>Microsoft Office PowerPoint</Application>
  <PresentationFormat>On-screen Show (16:9)</PresentationFormat>
  <Paragraphs>155</Paragraphs>
  <Slides>19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Arial</vt:lpstr>
      <vt:lpstr>Calibri</vt:lpstr>
      <vt:lpstr>Courier New</vt:lpstr>
      <vt:lpstr>Franklin Gothic Demi Cond</vt:lpstr>
      <vt:lpstr>Segoe UI</vt:lpstr>
      <vt:lpstr>Times New Roman</vt:lpstr>
      <vt:lpstr>Wingdings</vt:lpstr>
      <vt:lpstr>Thème Office</vt:lpstr>
      <vt:lpstr>Rapid changes to global river suspended sediment flux by humans</vt:lpstr>
      <vt:lpstr>Agenda</vt:lpstr>
      <vt:lpstr>Introduction</vt:lpstr>
      <vt:lpstr>Hypothesis</vt:lpstr>
      <vt:lpstr>Methods </vt:lpstr>
      <vt:lpstr>Methods</vt:lpstr>
      <vt:lpstr>Methods</vt:lpstr>
      <vt:lpstr>Results</vt:lpstr>
      <vt:lpstr>PowerPoint Presentation</vt:lpstr>
      <vt:lpstr>Results</vt:lpstr>
      <vt:lpstr>Results – Global hydrologic north</vt:lpstr>
      <vt:lpstr>PowerPoint Presentation</vt:lpstr>
      <vt:lpstr>Discussion - Difference South-North</vt:lpstr>
      <vt:lpstr>Discussion  - Global hydrologic North </vt:lpstr>
      <vt:lpstr>Discussion  - Global Hydrologic North</vt:lpstr>
      <vt:lpstr>Discussion – Global hydrologic South</vt:lpstr>
      <vt:lpstr>Discussion</vt:lpstr>
      <vt:lpstr>Conclusion</vt:lpstr>
      <vt:lpstr>Thanks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EPFL</dc:title>
  <dc:creator>Utilisateur Microsoft Office</dc:creator>
  <cp:lastModifiedBy>Lorenzo Prato</cp:lastModifiedBy>
  <cp:revision>2</cp:revision>
  <dcterms:created xsi:type="dcterms:W3CDTF">2019-04-02T06:24:35Z</dcterms:created>
  <dcterms:modified xsi:type="dcterms:W3CDTF">2024-10-09T09:42:14Z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0x010100A02228EF9E7CB9408A23C2207BA1E040</vt:lpwstr>
  </property>
</Properties>
</file>