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71" r:id="rId3"/>
    <p:sldId id="272" r:id="rId4"/>
    <p:sldId id="290" r:id="rId5"/>
    <p:sldId id="277" r:id="rId6"/>
    <p:sldId id="278" r:id="rId7"/>
    <p:sldId id="279" r:id="rId8"/>
    <p:sldId id="280" r:id="rId9"/>
    <p:sldId id="286" r:id="rId10"/>
    <p:sldId id="289" r:id="rId11"/>
    <p:sldId id="291" r:id="rId12"/>
    <p:sldId id="283" r:id="rId13"/>
    <p:sldId id="294" r:id="rId14"/>
    <p:sldId id="293" r:id="rId15"/>
    <p:sldId id="282" r:id="rId16"/>
    <p:sldId id="265"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F6C3E-F429-BF34-E252-D51C3115F951}" v="69" dt="2024-12-09T15:57:23.855"/>
    <p1510:client id="{1167DF30-7F22-CA8B-40AE-552A77B34FAA}" v="4" dt="2024-12-10T18:16:24.096"/>
    <p1510:client id="{18679DD4-443C-C94B-F561-EC588A036700}" v="268" dt="2024-12-10T17:25:41.645"/>
    <p1510:client id="{56C37971-7F63-0A55-AB1A-6475CFD6F3E6}" v="668" dt="2024-12-10T11:13:50.835"/>
    <p1510:client id="{71618DFD-F4AF-8A8E-92DE-77D091F21E1E}" v="31" dt="2024-12-09T14:34:50.377"/>
    <p1510:client id="{747EB16B-B190-DE4E-C642-056605768BD6}" v="93" dt="2024-12-09T15:45:13.536"/>
    <p1510:client id="{789CE8A9-B6CB-6539-4390-733FA40A7F63}" v="993" dt="2024-12-09T11:23:52.844"/>
    <p1510:client id="{86C4FC45-DAD5-0F67-811C-5DED313210D1}" v="371" dt="2024-12-10T16:53:27.421"/>
    <p1510:client id="{8F05083F-E073-343B-9BC9-B8ABEC8AAFE0}" v="215" dt="2024-12-11T10:02:26.780"/>
    <p1510:client id="{C82C1A9C-5157-7D41-1B88-B7496C38033B}" v="12" dt="2024-12-11T10:48:31.857"/>
    <p1510:client id="{CFFA9318-1DAD-8EAB-B9BE-4DD8484D0952}" v="7" dt="2024-12-09T14:18:59.694"/>
    <p1510:client id="{FFFE6CA2-A388-8998-ED8E-AD86E95D1E1C}" v="10" dt="2024-12-10T21:42:24.0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66E8C-5926-4D1F-9FA0-85F044CB82AA}" type="datetimeFigureOut">
              <a:t>11/12/2024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C328E-2356-4274-90AA-C42EF4AA10A8}" type="slidenum">
              <a:t>‹N›</a:t>
            </a:fld>
            <a:endParaRPr lang="fr-FR"/>
          </a:p>
        </p:txBody>
      </p:sp>
    </p:spTree>
    <p:extLst>
      <p:ext uri="{BB962C8B-B14F-4D97-AF65-F5344CB8AC3E}">
        <p14:creationId xmlns:p14="http://schemas.microsoft.com/office/powerpoint/2010/main" val="120210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30147972201694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138" y="619125"/>
            <a:ext cx="6435725" cy="362108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F50783-AAED-1941-8BCC-9F6140F0A6B1}" type="slidenum">
              <a:rPr lang="fr-FR" smtClean="0"/>
              <a:pPr/>
              <a:t>1</a:t>
            </a:fld>
            <a:endParaRPr lang="fr-FR"/>
          </a:p>
        </p:txBody>
      </p:sp>
      <p:sp>
        <p:nvSpPr>
          <p:cNvPr id="5" name="Espace réservé de la date 4">
            <a:extLst>
              <a:ext uri="{FF2B5EF4-FFF2-40B4-BE49-F238E27FC236}">
                <a16:creationId xmlns:a16="http://schemas.microsoft.com/office/drawing/2014/main" id="{BB08DC05-305F-594F-9F18-9CF1E4DB5A23}"/>
              </a:ext>
            </a:extLst>
          </p:cNvPr>
          <p:cNvSpPr>
            <a:spLocks noGrp="1"/>
          </p:cNvSpPr>
          <p:nvPr>
            <p:ph type="dt" idx="1"/>
          </p:nvPr>
        </p:nvSpPr>
        <p:spPr/>
        <p:txBody>
          <a:bodyPr/>
          <a:lstStyle/>
          <a:p>
            <a:fld id="{A543D6B9-C04C-0640-9F0E-12EE3DC37A82}" type="datetime1">
              <a:rPr lang="fr-CH" smtClean="0"/>
              <a:t>11.12.2024</a:t>
            </a:fld>
            <a:endParaRPr lang="fr-FR"/>
          </a:p>
        </p:txBody>
      </p:sp>
      <p:sp>
        <p:nvSpPr>
          <p:cNvPr id="6" name="Espace réservé du pied de page 5">
            <a:extLst>
              <a:ext uri="{FF2B5EF4-FFF2-40B4-BE49-F238E27FC236}">
                <a16:creationId xmlns:a16="http://schemas.microsoft.com/office/drawing/2014/main" id="{8F2F41A5-B12E-1843-83F7-B86B38C0CE97}"/>
              </a:ext>
            </a:extLst>
          </p:cNvPr>
          <p:cNvSpPr>
            <a:spLocks noGrp="1"/>
          </p:cNvSpPr>
          <p:nvPr>
            <p:ph type="ftr" sz="quarter" idx="4"/>
          </p:nvPr>
        </p:nvSpPr>
        <p:spPr/>
        <p:txBody>
          <a:bodyPr/>
          <a:lstStyle/>
          <a:p>
            <a:r>
              <a:rPr lang="fr-FR"/>
              <a:t>Speaker</a:t>
            </a:r>
          </a:p>
        </p:txBody>
      </p:sp>
      <p:sp>
        <p:nvSpPr>
          <p:cNvPr id="7" name="Espace réservé de l'en-tête 6">
            <a:extLst>
              <a:ext uri="{FF2B5EF4-FFF2-40B4-BE49-F238E27FC236}">
                <a16:creationId xmlns:a16="http://schemas.microsoft.com/office/drawing/2014/main" id="{4D206A73-DDB0-2740-9475-00E48E475A11}"/>
              </a:ext>
            </a:extLst>
          </p:cNvPr>
          <p:cNvSpPr>
            <a:spLocks noGrp="1"/>
          </p:cNvSpPr>
          <p:nvPr>
            <p:ph type="hdr" sz="quarter"/>
          </p:nvPr>
        </p:nvSpPr>
        <p:spPr/>
        <p:txBody>
          <a:bodyPr/>
          <a:lstStyle/>
          <a:p>
            <a:r>
              <a:rPr lang="fr-FR"/>
              <a:t>NAME EVENT / NAME PRESENTATION</a:t>
            </a:r>
          </a:p>
        </p:txBody>
      </p:sp>
    </p:spTree>
    <p:extLst>
      <p:ext uri="{BB962C8B-B14F-4D97-AF65-F5344CB8AC3E}">
        <p14:creationId xmlns:p14="http://schemas.microsoft.com/office/powerpoint/2010/main" val="300436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high-frequency measurements of stream chemistry, provided by in situ sensors, are increased and this allows to investigate the relationship between stream discharge and concentrations at event-scales.</a:t>
            </a:r>
            <a:endParaRPr lang="it-IT" dirty="0"/>
          </a:p>
          <a:p>
            <a:r>
              <a:rPr lang="en-US" dirty="0">
                <a:ea typeface="Calibri"/>
                <a:cs typeface="Calibri"/>
              </a:rPr>
              <a:t>ML could be used to find concentration-discharge pattern and understand which </a:t>
            </a:r>
            <a:r>
              <a:rPr lang="en-US" dirty="0"/>
              <a:t>processes</a:t>
            </a:r>
            <a:r>
              <a:rPr lang="en-US" dirty="0">
                <a:ea typeface="Calibri"/>
                <a:cs typeface="Calibri"/>
              </a:rPr>
              <a:t> control hysteresis loop.</a:t>
            </a:r>
            <a:r>
              <a:rPr lang="en-US" dirty="0"/>
              <a:t> Its application is very promising, but the state of art results problematic due to structural limitation, representation and interpretation issues and, above all, limited studies. </a:t>
            </a:r>
            <a:r>
              <a:rPr lang="en-US" dirty="0">
                <a:ea typeface="Calibri" panose="020F0502020204030204"/>
                <a:cs typeface="Calibri" panose="020F0502020204030204"/>
              </a:rPr>
              <a:t>Some technical problems derives since the first steps. This is the entire flowchart for CQ relationship. After data acquisition we have to </a:t>
            </a:r>
            <a:r>
              <a:rPr lang="en-US" dirty="0"/>
              <a:t>delineate storm events through those are called "hysteresis metrics", which are sensitive to the choice of the event starting point. Addressing these gaps in step 2 or 3, we can improve, as a cascade effect, the reliability of hydro-biochemical analyses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11</a:t>
            </a:fld>
            <a:endParaRPr lang="en-US"/>
          </a:p>
        </p:txBody>
      </p:sp>
    </p:spTree>
    <p:extLst>
      <p:ext uri="{BB962C8B-B14F-4D97-AF65-F5344CB8AC3E}">
        <p14:creationId xmlns:p14="http://schemas.microsoft.com/office/powerpoint/2010/main" val="411167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 in water quality models are slowing down due to different reasons. Between these we have: 1) sometimes limited government funding and 2) the fragmentation of this subject in subdisciplines.</a:t>
            </a:r>
          </a:p>
          <a:p>
            <a:r>
              <a:rPr lang="en-US" dirty="0"/>
              <a:t>Experts have identified opportunities to further advance. There are six key elements as for example, system representation, parameterization and calibration. Since the system representation is the core of the water quality model development, four key potential areas are being recognized, that are those you can see upside in the figure. </a:t>
            </a:r>
          </a:p>
          <a:p>
            <a:r>
              <a:rPr lang="en-US"/>
              <a:t>To sustain this advancement three pillars must be experts, stakeholder and organization. Their collaboration and work should be very useful in order to achieve a model standardization, which is another lack in the entire system.</a:t>
            </a:r>
            <a:endParaRPr lang="en-US" dirty="0"/>
          </a:p>
          <a:p>
            <a:endParaRPr lang="en-US" dirty="0">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dirty="0">
                <a:ea typeface="Calibri"/>
                <a:cs typeface="Calibri"/>
              </a:rPr>
              <a:t>The question is: How can someone assess this connectivity? </a:t>
            </a:r>
            <a:endParaRPr lang="en-US" dirty="0"/>
          </a:p>
          <a:p>
            <a:r>
              <a:rPr lang="en-US" dirty="0">
                <a:ea typeface="Calibri"/>
                <a:cs typeface="Calibri"/>
              </a:rPr>
              <a:t>In this sense, it is paramount the </a:t>
            </a:r>
            <a:r>
              <a:rPr lang="en-US" dirty="0" err="1">
                <a:ea typeface="Calibri"/>
                <a:cs typeface="Calibri"/>
              </a:rPr>
              <a:t>Dahmkohler</a:t>
            </a:r>
            <a:r>
              <a:rPr lang="en-US" dirty="0">
                <a:ea typeface="Calibri"/>
                <a:cs typeface="Calibri"/>
              </a:rPr>
              <a:t> number, described by the ratio between.....</a:t>
            </a:r>
          </a:p>
          <a:p>
            <a:r>
              <a:rPr lang="en-US" dirty="0">
                <a:ea typeface="Calibri"/>
                <a:cs typeface="Calibri"/>
              </a:rPr>
              <a:t>Low Da </a:t>
            </a:r>
          </a:p>
          <a:p>
            <a:endParaRPr lang="en-US">
              <a:ea typeface="Calibri"/>
              <a:cs typeface="Calibri"/>
            </a:endParaRPr>
          </a:p>
          <a:p>
            <a:r>
              <a:rPr lang="en-US" dirty="0"/>
              <a:t>In fact, long residence times in transient storage zones actually necessitate a level of hydrologic disconnection from main channel flow (τ=1/α; where τ is residence time),</a:t>
            </a:r>
            <a:endParaRPr lang="en-US" dirty="0">
              <a:ea typeface="Calibri"/>
              <a:cs typeface="Calibri"/>
            </a:endParaRPr>
          </a:p>
          <a:p>
            <a:endParaRPr lang="en-US">
              <a:ea typeface="Calibri"/>
              <a:cs typeface="Calibri"/>
            </a:endParaRPr>
          </a:p>
          <a:p>
            <a:r>
              <a:rPr lang="en-US" dirty="0"/>
              <a:t>Researchers use techniques like </a:t>
            </a:r>
            <a:r>
              <a:rPr lang="en-US" b="1" dirty="0"/>
              <a:t>tracer injections</a:t>
            </a:r>
            <a:r>
              <a:rPr lang="en-US" dirty="0"/>
              <a:t>, </a:t>
            </a:r>
            <a:r>
              <a:rPr lang="en-US" b="1" dirty="0"/>
              <a:t>geophysical imaging</a:t>
            </a:r>
            <a:r>
              <a:rPr lang="en-US" dirty="0"/>
              <a:t>, and </a:t>
            </a:r>
            <a:r>
              <a:rPr lang="en-US" b="1" dirty="0"/>
              <a:t>temperature monitoring</a:t>
            </a:r>
            <a:r>
              <a:rPr lang="en-US" dirty="0"/>
              <a:t> to trace water flow between streams and groundwater.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12</a:t>
            </a:fld>
            <a:endParaRPr lang="en-US"/>
          </a:p>
        </p:txBody>
      </p:sp>
    </p:spTree>
    <p:extLst>
      <p:ext uri="{BB962C8B-B14F-4D97-AF65-F5344CB8AC3E}">
        <p14:creationId xmlns:p14="http://schemas.microsoft.com/office/powerpoint/2010/main" val="87951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complex models have significant advantages. They allow us to analyze intricate systems, like river dynamics, and predict future extreme events, such as those under RCP scenarios. However, these models come with challenges. Their complexity requires large, well-configured datasets and limits adaptability. Moreover, interpreting their results—both final and intermediate—can be difficult. This highlights the crucial need to balance accuracy, complexity, and computational cost when working with such models. Ultimately, these trade-offs shape their practical applications and effectiveness.</a:t>
            </a:r>
            <a:endParaRPr lang="it-IT"/>
          </a:p>
          <a:p>
            <a:endParaRPr lang="en-US">
              <a:ea typeface="Calibri"/>
              <a:cs typeface="Calibri"/>
            </a:endParaRPr>
          </a:p>
          <a:p>
            <a:endParaRPr lang="en-US">
              <a:ea typeface="Calibri"/>
              <a:cs typeface="Calibri"/>
            </a:endParaRPr>
          </a:p>
          <a:p>
            <a:r>
              <a:rPr lang="en-US">
                <a:ea typeface="Calibri"/>
                <a:cs typeface="Calibri"/>
              </a:rPr>
              <a:t>The question is: How can someone assess this connectivity? </a:t>
            </a:r>
          </a:p>
          <a:p>
            <a:r>
              <a:rPr lang="en-US">
                <a:ea typeface="Calibri"/>
                <a:cs typeface="Calibri"/>
              </a:rPr>
              <a:t>In this sense, it is paramount the </a:t>
            </a:r>
            <a:r>
              <a:rPr lang="en-US" err="1">
                <a:ea typeface="Calibri"/>
                <a:cs typeface="Calibri"/>
              </a:rPr>
              <a:t>Dahmkohler</a:t>
            </a:r>
            <a:r>
              <a:rPr lang="en-US">
                <a:ea typeface="Calibri"/>
                <a:cs typeface="Calibri"/>
              </a:rPr>
              <a:t> number, described by the ratio between.....</a:t>
            </a:r>
          </a:p>
          <a:p>
            <a:r>
              <a:rPr lang="en-US">
                <a:ea typeface="Calibri"/>
                <a:cs typeface="Calibri"/>
              </a:rPr>
              <a:t>Low Da </a:t>
            </a:r>
          </a:p>
          <a:p>
            <a:endParaRPr lang="en-US">
              <a:ea typeface="Calibri"/>
              <a:cs typeface="Calibri"/>
            </a:endParaRPr>
          </a:p>
          <a:p>
            <a:r>
              <a:rPr lang="en-US"/>
              <a:t>In fact, long residence times in transient storage zones actually necessitate a level of hydrologic disconnection from main channel flow (τ=1/α; where τ is residence time),</a:t>
            </a:r>
            <a:endParaRPr lang="en-US">
              <a:ea typeface="Calibri"/>
              <a:cs typeface="Calibri"/>
            </a:endParaRPr>
          </a:p>
          <a:p>
            <a:endParaRPr lang="en-US">
              <a:ea typeface="Calibri"/>
              <a:cs typeface="Calibri"/>
            </a:endParaRPr>
          </a:p>
          <a:p>
            <a:r>
              <a:rPr lang="en-US"/>
              <a:t>Researchers use techniques like </a:t>
            </a:r>
            <a:r>
              <a:rPr lang="en-US" b="1"/>
              <a:t>tracer injections</a:t>
            </a:r>
            <a:r>
              <a:rPr lang="en-US"/>
              <a:t>, </a:t>
            </a:r>
            <a:r>
              <a:rPr lang="en-US" b="1"/>
              <a:t>geophysical imaging</a:t>
            </a:r>
            <a:r>
              <a:rPr lang="en-US"/>
              <a:t>, and </a:t>
            </a:r>
            <a:r>
              <a:rPr lang="en-US" b="1"/>
              <a:t>temperature monitoring</a:t>
            </a:r>
            <a:r>
              <a:rPr lang="en-US"/>
              <a:t> to trace water flow between streams and groundwater.</a:t>
            </a:r>
            <a:endParaRPr lang="en-US">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13</a:t>
            </a:fld>
            <a:endParaRPr lang="en-US"/>
          </a:p>
        </p:txBody>
      </p:sp>
    </p:spTree>
    <p:extLst>
      <p:ext uri="{BB962C8B-B14F-4D97-AF65-F5344CB8AC3E}">
        <p14:creationId xmlns:p14="http://schemas.microsoft.com/office/powerpoint/2010/main" val="263479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15</a:t>
            </a:fld>
            <a:endParaRPr lang="en-US"/>
          </a:p>
        </p:txBody>
      </p:sp>
    </p:spTree>
    <p:extLst>
      <p:ext uri="{BB962C8B-B14F-4D97-AF65-F5344CB8AC3E}">
        <p14:creationId xmlns:p14="http://schemas.microsoft.com/office/powerpoint/2010/main" val="172867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16</a:t>
            </a:fld>
            <a:endParaRPr lang="en-US"/>
          </a:p>
        </p:txBody>
      </p:sp>
    </p:spTree>
    <p:extLst>
      <p:ext uri="{BB962C8B-B14F-4D97-AF65-F5344CB8AC3E}">
        <p14:creationId xmlns:p14="http://schemas.microsoft.com/office/powerpoint/2010/main" val="23225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ML </a:t>
            </a:r>
            <a:r>
              <a:rPr lang="fr-FR" err="1"/>
              <a:t>methods</a:t>
            </a:r>
            <a:r>
              <a:rPr lang="fr-FR"/>
              <a:t> </a:t>
            </a:r>
            <a:r>
              <a:rPr lang="fr-FR" err="1"/>
              <a:t>include</a:t>
            </a:r>
            <a:r>
              <a:rPr lang="fr-FR"/>
              <a:t> </a:t>
            </a:r>
            <a:r>
              <a:rPr lang="fr-FR" err="1"/>
              <a:t>supervised</a:t>
            </a:r>
            <a:r>
              <a:rPr lang="fr-FR"/>
              <a:t> </a:t>
            </a:r>
            <a:r>
              <a:rPr lang="fr-FR" err="1"/>
              <a:t>learning</a:t>
            </a:r>
            <a:r>
              <a:rPr lang="fr-FR"/>
              <a:t>, </a:t>
            </a:r>
            <a:r>
              <a:rPr lang="fr-FR" err="1"/>
              <a:t>wherein</a:t>
            </a:r>
            <a:r>
              <a:rPr lang="fr-FR"/>
              <a:t> </a:t>
            </a:r>
            <a:r>
              <a:rPr lang="fr-FR" err="1"/>
              <a:t>known</a:t>
            </a:r>
            <a:r>
              <a:rPr lang="fr-FR"/>
              <a:t> observations are </a:t>
            </a:r>
            <a:r>
              <a:rPr lang="fr-FR" err="1"/>
              <a:t>used</a:t>
            </a:r>
            <a:r>
              <a:rPr lang="fr-FR"/>
              <a:t> to train a model to </a:t>
            </a:r>
            <a:r>
              <a:rPr lang="fr-FR" err="1"/>
              <a:t>learn</a:t>
            </a:r>
            <a:r>
              <a:rPr lang="fr-FR"/>
              <a:t> patterns or </a:t>
            </a:r>
            <a:r>
              <a:rPr lang="fr-FR" err="1"/>
              <a:t>make</a:t>
            </a:r>
            <a:r>
              <a:rPr lang="fr-FR"/>
              <a:t> </a:t>
            </a:r>
            <a:r>
              <a:rPr lang="fr-FR" err="1"/>
              <a:t>predictions</a:t>
            </a:r>
            <a:r>
              <a:rPr lang="fr-FR"/>
              <a:t> on a </a:t>
            </a:r>
            <a:r>
              <a:rPr lang="fr-FR" err="1"/>
              <a:t>target</a:t>
            </a:r>
            <a:r>
              <a:rPr lang="fr-FR"/>
              <a:t> variable; </a:t>
            </a:r>
            <a:r>
              <a:rPr lang="fr-FR" err="1"/>
              <a:t>unsupervised</a:t>
            </a:r>
            <a:r>
              <a:rPr lang="fr-FR"/>
              <a:t> </a:t>
            </a:r>
            <a:r>
              <a:rPr lang="fr-FR" err="1"/>
              <a:t>learning</a:t>
            </a:r>
            <a:r>
              <a:rPr lang="fr-FR"/>
              <a:t>, </a:t>
            </a:r>
            <a:r>
              <a:rPr lang="fr-FR" err="1"/>
              <a:t>wherein</a:t>
            </a:r>
            <a:r>
              <a:rPr lang="fr-FR"/>
              <a:t> the </a:t>
            </a:r>
            <a:r>
              <a:rPr lang="fr-FR" err="1"/>
              <a:t>algorithm</a:t>
            </a:r>
            <a:r>
              <a:rPr lang="fr-FR"/>
              <a:t> </a:t>
            </a:r>
            <a:r>
              <a:rPr lang="fr-FR" err="1"/>
              <a:t>learns</a:t>
            </a:r>
            <a:r>
              <a:rPr lang="fr-FR"/>
              <a:t> patterns or structures in the data </a:t>
            </a:r>
            <a:r>
              <a:rPr lang="fr-FR" err="1"/>
              <a:t>heuristically</a:t>
            </a:r>
            <a:r>
              <a:rPr lang="fr-FR"/>
              <a:t> </a:t>
            </a:r>
            <a:r>
              <a:rPr lang="fr-FR" err="1"/>
              <a:t>without</a:t>
            </a:r>
            <a:r>
              <a:rPr lang="fr-FR"/>
              <a:t> apriori </a:t>
            </a:r>
            <a:r>
              <a:rPr lang="fr-FR" err="1"/>
              <a:t>knowledge</a:t>
            </a:r>
            <a:r>
              <a:rPr lang="fr-FR"/>
              <a:t> of the </a:t>
            </a:r>
            <a:r>
              <a:rPr lang="fr-FR" err="1"/>
              <a:t>target</a:t>
            </a:r>
            <a:r>
              <a:rPr lang="fr-FR"/>
              <a:t>; and </a:t>
            </a:r>
            <a:r>
              <a:rPr lang="fr-FR" err="1"/>
              <a:t>reinforcement</a:t>
            </a:r>
            <a:r>
              <a:rPr lang="fr-FR"/>
              <a:t> </a:t>
            </a:r>
            <a:r>
              <a:rPr lang="fr-FR" err="1"/>
              <a:t>learning</a:t>
            </a:r>
            <a:r>
              <a:rPr lang="fr-FR"/>
              <a:t>, </a:t>
            </a:r>
            <a:r>
              <a:rPr lang="fr-FR" err="1"/>
              <a:t>wherein</a:t>
            </a:r>
            <a:r>
              <a:rPr lang="fr-FR"/>
              <a:t> the model </a:t>
            </a:r>
            <a:r>
              <a:rPr lang="fr-FR" err="1"/>
              <a:t>learns</a:t>
            </a:r>
            <a:r>
              <a:rPr lang="fr-FR"/>
              <a:t> to </a:t>
            </a:r>
            <a:r>
              <a:rPr lang="fr-FR" err="1"/>
              <a:t>make</a:t>
            </a:r>
            <a:r>
              <a:rPr lang="fr-FR"/>
              <a:t> </a:t>
            </a:r>
            <a:r>
              <a:rPr lang="fr-FR" err="1"/>
              <a:t>decisions</a:t>
            </a:r>
            <a:r>
              <a:rPr lang="fr-FR"/>
              <a:t> </a:t>
            </a:r>
            <a:r>
              <a:rPr lang="fr-FR" err="1"/>
              <a:t>under</a:t>
            </a:r>
            <a:r>
              <a:rPr lang="fr-FR"/>
              <a:t> </a:t>
            </a:r>
            <a:r>
              <a:rPr lang="fr-FR" err="1"/>
              <a:t>uncertainty</a:t>
            </a:r>
            <a:r>
              <a:rPr lang="fr-FR"/>
              <a:t> </a:t>
            </a:r>
            <a:r>
              <a:rPr lang="fr-FR" err="1"/>
              <a:t>through</a:t>
            </a:r>
            <a:r>
              <a:rPr lang="fr-FR"/>
              <a:t> trial and </a:t>
            </a:r>
            <a:r>
              <a:rPr lang="fr-FR" err="1"/>
              <a:t>error</a:t>
            </a:r>
            <a:r>
              <a:rPr lang="fr-FR"/>
              <a:t> interactions </a:t>
            </a:r>
            <a:r>
              <a:rPr lang="fr-FR" err="1"/>
              <a:t>with</a:t>
            </a:r>
            <a:r>
              <a:rPr lang="fr-FR"/>
              <a:t> </a:t>
            </a:r>
            <a:r>
              <a:rPr lang="fr-FR" err="1"/>
              <a:t>its</a:t>
            </a:r>
            <a:r>
              <a:rPr lang="fr-FR"/>
              <a:t> </a:t>
            </a:r>
            <a:r>
              <a:rPr lang="fr-FR" err="1"/>
              <a:t>environment</a:t>
            </a:r>
            <a:r>
              <a:rPr lang="fr-FR"/>
              <a:t> to </a:t>
            </a:r>
            <a:r>
              <a:rPr lang="fr-FR" err="1"/>
              <a:t>maximize</a:t>
            </a:r>
            <a:r>
              <a:rPr lang="fr-FR"/>
              <a:t> a reward.</a:t>
            </a:r>
            <a:endParaRPr lang="fr-FR">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2</a:t>
            </a:fld>
            <a:endParaRPr lang="en-US"/>
          </a:p>
        </p:txBody>
      </p:sp>
    </p:spTree>
    <p:extLst>
      <p:ext uri="{BB962C8B-B14F-4D97-AF65-F5344CB8AC3E}">
        <p14:creationId xmlns:p14="http://schemas.microsoft.com/office/powerpoint/2010/main" val="319671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Use of hyperparameters (Number of tree, tree length – weights of NN – error tolerance in SVM...)</a:t>
            </a:r>
          </a:p>
          <a:p>
            <a:endParaRPr lang="en-US">
              <a:ea typeface="Calibri"/>
              <a:cs typeface="Calibri"/>
            </a:endParaRPr>
          </a:p>
          <a:p>
            <a:r>
              <a:rPr lang="en-US">
                <a:ea typeface="Calibri"/>
                <a:cs typeface="Calibri"/>
              </a:rPr>
              <a:t>Pros and cons of different models:</a:t>
            </a:r>
          </a:p>
          <a:p>
            <a:r>
              <a:rPr lang="en-US">
                <a:ea typeface="Calibri"/>
                <a:cs typeface="Calibri"/>
              </a:rPr>
              <a:t>Tree based and SVM: easy but time expensive</a:t>
            </a:r>
          </a:p>
          <a:p>
            <a:r>
              <a:rPr lang="en-US">
                <a:ea typeface="Calibri"/>
                <a:cs typeface="Calibri"/>
              </a:rPr>
              <a:t>NN: complex but can handle a large dataset, can take into account time changes, LSTM (short and long timescales)</a:t>
            </a:r>
          </a:p>
          <a:p>
            <a:endParaRPr lang="en-US">
              <a:ea typeface="Calibri"/>
              <a:cs typeface="Calibri"/>
            </a:endParaRPr>
          </a:p>
          <a:p>
            <a:r>
              <a:rPr lang="en-US">
                <a:ea typeface="Calibri"/>
                <a:cs typeface="Calibri"/>
              </a:rPr>
              <a:t>Questions :</a:t>
            </a:r>
          </a:p>
          <a:p>
            <a:r>
              <a:rPr lang="en-US"/>
              <a:t>What are the situations where ML can add value and what are its limitations? What are the primary considerations for model and feature selection? How do we compare performance and evaluate whether models have been constructed and parameterized appropriately? How can ML approaches complement process-based models to improve our prediction capabilities? And most importantly, how can we trust and use models that make predictions based on machine-derived information that is beyond human comprehension?</a:t>
            </a:r>
            <a:endParaRPr lang="en-US">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3</a:t>
            </a:fld>
            <a:endParaRPr lang="en-US"/>
          </a:p>
        </p:txBody>
      </p:sp>
    </p:spTree>
    <p:extLst>
      <p:ext uri="{BB962C8B-B14F-4D97-AF65-F5344CB8AC3E}">
        <p14:creationId xmlns:p14="http://schemas.microsoft.com/office/powerpoint/2010/main" val="101422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https://besjournals.onlinelibrary.wiley.com/doi/epdf/10.1111/2041-210X.13992</a:t>
            </a:r>
          </a:p>
          <a:p>
            <a:endParaRPr lang="en-US"/>
          </a:p>
          <a:p>
            <a:r>
              <a:rPr lang="en-US"/>
              <a:t>selection and </a:t>
            </a:r>
            <a:r>
              <a:rPr lang="en-US" err="1"/>
              <a:t>optimisation</a:t>
            </a:r>
            <a:r>
              <a:rPr lang="en-US"/>
              <a:t> of its hyperparameters are the next important step because these parameters can strongly affect model complexity, efficiency and results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5</a:t>
            </a:fld>
            <a:endParaRPr lang="en-US"/>
          </a:p>
        </p:txBody>
      </p:sp>
    </p:spTree>
    <p:extLst>
      <p:ext uri="{BB962C8B-B14F-4D97-AF65-F5344CB8AC3E}">
        <p14:creationId xmlns:p14="http://schemas.microsoft.com/office/powerpoint/2010/main" val="97845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t>https://www.sciencedirect.com/science/article/pii/S1470160X24012561</a:t>
            </a:r>
            <a:endParaRPr lang="en-US">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6</a:t>
            </a:fld>
            <a:endParaRPr lang="en-US"/>
          </a:p>
        </p:txBody>
      </p:sp>
    </p:spTree>
    <p:extLst>
      <p:ext uri="{BB962C8B-B14F-4D97-AF65-F5344CB8AC3E}">
        <p14:creationId xmlns:p14="http://schemas.microsoft.com/office/powerpoint/2010/main" val="211396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https://www.sciencedirect.com/science/article/pii/S0301479722016942</a:t>
            </a:r>
            <a:endParaRPr lang="en-US">
              <a:ea typeface="Calibri" panose="020F0502020204030204"/>
              <a:cs typeface="Calibri" panose="020F0502020204030204"/>
            </a:endParaRPr>
          </a:p>
          <a:p>
            <a:r>
              <a:rPr lang="en-US"/>
              <a:t>Accuracy of the </a:t>
            </a:r>
            <a:r>
              <a:rPr lang="en-US" err="1"/>
              <a:t>CODMn</a:t>
            </a:r>
            <a:r>
              <a:rPr lang="en-US"/>
              <a:t> (</a:t>
            </a:r>
            <a:r>
              <a:rPr lang="en-US" b="1"/>
              <a:t>a</a:t>
            </a:r>
            <a:r>
              <a:rPr lang="en-US"/>
              <a:t>) and NH3N (</a:t>
            </a:r>
            <a:r>
              <a:rPr lang="en-US" b="1"/>
              <a:t>b</a:t>
            </a:r>
            <a:r>
              <a:rPr lang="en-US"/>
              <a:t>) pollution loads at the river-lake confluence using various machine learning models (i.e., RNN, LSTM, Bi-LSTM, and SA-LSTM) with and without LOADEST. </a:t>
            </a:r>
          </a:p>
          <a:p>
            <a:r>
              <a:rPr lang="en-US"/>
              <a:t>Developed by the United States Geological Survey, the Load</a:t>
            </a:r>
            <a:endParaRPr lang="en-US">
              <a:ea typeface="Calibri"/>
              <a:cs typeface="Calibri"/>
            </a:endParaRPr>
          </a:p>
          <a:p>
            <a:r>
              <a:rPr lang="en-US"/>
              <a:t>Estimator (LOADEST) is a FORTRAN program for estimating constituent loads in streams and rivers. Given a time series of streamflow, additional data variables, and constituent concentration, LOADEST assists the user in developing a regression model for the estimation of constituent load (calibration). Explanatory variables within the regression model include various functions of streamflow, decimal time, and additional user-specified data variables</a:t>
            </a:r>
            <a:endParaRPr lang="en-US">
              <a:ea typeface="Calibri"/>
              <a:cs typeface="Calibri"/>
            </a:endParaRPr>
          </a:p>
          <a:p>
            <a:r>
              <a:rPr lang="en-US"/>
              <a:t>OADEST was used to expand</a:t>
            </a:r>
            <a:endParaRPr lang="en-US">
              <a:ea typeface="Calibri" panose="020F0502020204030204"/>
              <a:cs typeface="Calibri" panose="020F0502020204030204"/>
            </a:endParaRPr>
          </a:p>
          <a:p>
            <a:r>
              <a:rPr lang="en-US"/>
              <a:t>the sparse water quality data into the dense to serve the LSTM</a:t>
            </a:r>
            <a:endParaRPr lang="en-US">
              <a:ea typeface="Calibri" panose="020F0502020204030204"/>
              <a:cs typeface="Calibri" panose="020F0502020204030204"/>
            </a:endParaRPr>
          </a:p>
          <a:p>
            <a:r>
              <a:rPr lang="en-US"/>
              <a:t>models in our research.</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C0E9550-7310-4319-8E48-1D6C525D843C}" type="slidenum">
              <a:rPr lang="en-US"/>
              <a:t>7</a:t>
            </a:fld>
            <a:endParaRPr lang="en-US"/>
          </a:p>
        </p:txBody>
      </p:sp>
    </p:spTree>
    <p:extLst>
      <p:ext uri="{BB962C8B-B14F-4D97-AF65-F5344CB8AC3E}">
        <p14:creationId xmlns:p14="http://schemas.microsoft.com/office/powerpoint/2010/main" val="419278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AI models can transform into XAI models when they are coupled with the explanatory methods.</a:t>
            </a:r>
          </a:p>
          <a:p>
            <a:pPr marL="8890"/>
            <a:r>
              <a:rPr lang="en-US"/>
              <a:t>allowing users to understand model decisions and the factors influencing predictions.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8</a:t>
            </a:fld>
            <a:endParaRPr lang="en-US"/>
          </a:p>
        </p:txBody>
      </p:sp>
    </p:spTree>
    <p:extLst>
      <p:ext uri="{BB962C8B-B14F-4D97-AF65-F5344CB8AC3E}">
        <p14:creationId xmlns:p14="http://schemas.microsoft.com/office/powerpoint/2010/main" val="185128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use of models have to face many limitations. First is the </a:t>
            </a:r>
            <a:r>
              <a:rPr lang="en-US" b="1"/>
              <a:t>model complexity</a:t>
            </a:r>
            <a:r>
              <a:rPr lang="en-US"/>
              <a:t>, we have to manage non-linear and non-stationary processes, feedbacks, sometime they require a high computational costs, making interpretation challenging. Second is the </a:t>
            </a:r>
            <a:r>
              <a:rPr lang="en-US" b="1"/>
              <a:t>accuracy</a:t>
            </a:r>
            <a:r>
              <a:rPr lang="en-US"/>
              <a:t> which is impacted by catchment heterogeneity, different spatial and temporal scale, and natural or human disturbance factors (which can persist over long time). In terms of </a:t>
            </a:r>
            <a:r>
              <a:rPr lang="en-US" b="1"/>
              <a:t>data</a:t>
            </a:r>
            <a:r>
              <a:rPr lang="en-US"/>
              <a:t>, we face limited measurements, integration challenges, and data gaps that require preprocessing. Finally, </a:t>
            </a:r>
            <a:r>
              <a:rPr lang="en-US" b="1"/>
              <a:t>stakeholder involvement</a:t>
            </a:r>
            <a:r>
              <a:rPr lang="en-US"/>
              <a:t> requires building trust in machine learning models, through more </a:t>
            </a:r>
            <a:r>
              <a:rPr lang="en-US" err="1"/>
              <a:t>trasparency</a:t>
            </a:r>
            <a:r>
              <a:rPr lang="en-US"/>
              <a:t> and opening a discussion about its ethical usage for decision-making.</a:t>
            </a:r>
            <a:endParaRPr lang="it-IT">
              <a:ea typeface="Calibri"/>
              <a:cs typeface="Calibri"/>
            </a:endParaRPr>
          </a:p>
          <a:p>
            <a:endParaRPr lang="en-US">
              <a:ea typeface="Calibri"/>
              <a:cs typeface="Calibri"/>
            </a:endParaRPr>
          </a:p>
          <a:p>
            <a:endParaRPr lang="en-US">
              <a:ea typeface="Calibri"/>
              <a:cs typeface="Calibri"/>
            </a:endParaRPr>
          </a:p>
          <a:p>
            <a:r>
              <a:rPr lang="en-US" b="1" i="1">
                <a:ea typeface="Calibri"/>
                <a:cs typeface="Calibri"/>
              </a:rPr>
              <a:t>The question is: How can someone assess this connectivity? </a:t>
            </a:r>
          </a:p>
          <a:p>
            <a:r>
              <a:rPr lang="en-US">
                <a:ea typeface="Calibri"/>
                <a:cs typeface="Calibri"/>
              </a:rPr>
              <a:t>In this sense, it is paramount the </a:t>
            </a:r>
            <a:r>
              <a:rPr lang="en-US" err="1">
                <a:ea typeface="Calibri"/>
                <a:cs typeface="Calibri"/>
              </a:rPr>
              <a:t>Dahmkohler</a:t>
            </a:r>
            <a:r>
              <a:rPr lang="en-US">
                <a:ea typeface="Calibri"/>
                <a:cs typeface="Calibri"/>
              </a:rPr>
              <a:t> number, described by the ratio between.....</a:t>
            </a:r>
          </a:p>
          <a:p>
            <a:r>
              <a:rPr lang="en-US">
                <a:ea typeface="Calibri"/>
                <a:cs typeface="Calibri"/>
              </a:rPr>
              <a:t>Low Da </a:t>
            </a:r>
          </a:p>
          <a:p>
            <a:endParaRPr lang="en-US">
              <a:ea typeface="Calibri"/>
              <a:cs typeface="Calibri"/>
            </a:endParaRPr>
          </a:p>
          <a:p>
            <a:r>
              <a:rPr lang="en-US"/>
              <a:t>In fact, long residence times in transient storage zones actually necessitate a level of hydrologic disconnection from main channel flow (τ=1/α; where τ is residence time),</a:t>
            </a:r>
            <a:endParaRPr lang="en-US">
              <a:ea typeface="Calibri"/>
              <a:cs typeface="Calibri"/>
            </a:endParaRPr>
          </a:p>
          <a:p>
            <a:r>
              <a:rPr lang="en-US"/>
              <a:t>Researchers use techniques like </a:t>
            </a:r>
            <a:r>
              <a:rPr lang="en-US" b="1"/>
              <a:t>tracer injections</a:t>
            </a:r>
            <a:r>
              <a:rPr lang="en-US"/>
              <a:t>, </a:t>
            </a:r>
            <a:r>
              <a:rPr lang="en-US" b="1"/>
              <a:t>geophysical imaging</a:t>
            </a:r>
            <a:r>
              <a:rPr lang="en-US"/>
              <a:t>, and </a:t>
            </a:r>
            <a:r>
              <a:rPr lang="en-US" b="1"/>
              <a:t>temperature monitoring</a:t>
            </a:r>
            <a:r>
              <a:rPr lang="en-US"/>
              <a:t> to trace water flow between streams and groundwater.</a:t>
            </a:r>
            <a:endParaRPr lang="en-US">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9</a:t>
            </a:fld>
            <a:endParaRPr lang="en-US"/>
          </a:p>
        </p:txBody>
      </p:sp>
    </p:spTree>
    <p:extLst>
      <p:ext uri="{BB962C8B-B14F-4D97-AF65-F5344CB8AC3E}">
        <p14:creationId xmlns:p14="http://schemas.microsoft.com/office/powerpoint/2010/main" val="277430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Consulting other articles, the main limitations are 3. </a:t>
            </a:r>
            <a:endParaRPr lang="it-IT" dirty="0"/>
          </a:p>
          <a:p>
            <a:r>
              <a:rPr lang="en-US" dirty="0"/>
              <a:t>Regarding </a:t>
            </a:r>
            <a:r>
              <a:rPr lang="en-US" b="1" i="1" dirty="0"/>
              <a:t>spatial variability</a:t>
            </a:r>
            <a:r>
              <a:rPr lang="en-US" dirty="0"/>
              <a:t>, as we know, landscape characteristics and features vary a lot temporally and spatially. The same is the source, mobilization, and delivery of sediments/nutrients which is given as a result of all these contribution. Water bodies heavily influenced by human activity are more difficult to model. For the </a:t>
            </a:r>
            <a:r>
              <a:rPr lang="en-US" b="1" i="1" dirty="0"/>
              <a:t>available data</a:t>
            </a:r>
            <a:r>
              <a:rPr lang="en-US" dirty="0"/>
              <a:t> it is suggested to create a FAIR dataset, which means Findable, Accessible, Interoperable, and Reusable. </a:t>
            </a:r>
            <a:r>
              <a:rPr lang="en-US" b="1" i="1" dirty="0"/>
              <a:t>Interpretability</a:t>
            </a:r>
            <a:r>
              <a:rPr lang="en-US" b="1" dirty="0"/>
              <a:t> </a:t>
            </a:r>
            <a:r>
              <a:rPr lang="en-US" dirty="0"/>
              <a:t>reminds us that complex models are potentially more accurate but harder to understand.</a:t>
            </a:r>
            <a:endParaRPr lang="it-IT" dirty="0">
              <a:ea typeface="Calibri"/>
              <a:cs typeface="Calibri"/>
            </a:endParaRPr>
          </a:p>
          <a:p>
            <a:endParaRPr lang="en-US">
              <a:ea typeface="Calibri"/>
              <a:cs typeface="Calibri"/>
            </a:endParaRPr>
          </a:p>
          <a:p>
            <a:endParaRPr lang="en-US">
              <a:ea typeface="Calibri"/>
              <a:cs typeface="Calibri"/>
            </a:endParaRPr>
          </a:p>
          <a:p>
            <a:r>
              <a:rPr lang="en-US" dirty="0">
                <a:ea typeface="Calibri"/>
                <a:cs typeface="Calibri"/>
              </a:rPr>
              <a:t>The question is: How can someone assess this connectivity? </a:t>
            </a:r>
            <a:endParaRPr lang="en-US" dirty="0"/>
          </a:p>
          <a:p>
            <a:r>
              <a:rPr lang="en-US" dirty="0">
                <a:ea typeface="Calibri"/>
                <a:cs typeface="Calibri"/>
              </a:rPr>
              <a:t>In this sense, it is paramount the </a:t>
            </a:r>
            <a:r>
              <a:rPr lang="en-US" dirty="0" err="1">
                <a:ea typeface="Calibri"/>
                <a:cs typeface="Calibri"/>
              </a:rPr>
              <a:t>Dahmkohler</a:t>
            </a:r>
            <a:r>
              <a:rPr lang="en-US" dirty="0">
                <a:ea typeface="Calibri"/>
                <a:cs typeface="Calibri"/>
              </a:rPr>
              <a:t> number, described by the ratio between.....</a:t>
            </a:r>
          </a:p>
          <a:p>
            <a:r>
              <a:rPr lang="en-US" dirty="0">
                <a:ea typeface="Calibri"/>
                <a:cs typeface="Calibri"/>
              </a:rPr>
              <a:t>Low Da </a:t>
            </a:r>
          </a:p>
          <a:p>
            <a:endParaRPr lang="en-US">
              <a:ea typeface="Calibri"/>
              <a:cs typeface="Calibri"/>
            </a:endParaRPr>
          </a:p>
          <a:p>
            <a:r>
              <a:rPr lang="en-US" dirty="0"/>
              <a:t>In fact, long residence times in transient storage zones actually necessitate a level of hydrologic disconnection from main channel flow (τ=1/α; where τ is residence time),</a:t>
            </a:r>
            <a:endParaRPr lang="en-US" dirty="0">
              <a:ea typeface="Calibri"/>
              <a:cs typeface="Calibri"/>
            </a:endParaRPr>
          </a:p>
          <a:p>
            <a:endParaRPr lang="en-US">
              <a:ea typeface="Calibri"/>
              <a:cs typeface="Calibri"/>
            </a:endParaRPr>
          </a:p>
          <a:p>
            <a:r>
              <a:rPr lang="en-US" dirty="0"/>
              <a:t>Researchers use techniques like </a:t>
            </a:r>
            <a:r>
              <a:rPr lang="en-US" b="1" dirty="0"/>
              <a:t>tracer injections</a:t>
            </a:r>
            <a:r>
              <a:rPr lang="en-US" dirty="0"/>
              <a:t>, </a:t>
            </a:r>
            <a:r>
              <a:rPr lang="en-US" b="1" dirty="0"/>
              <a:t>geophysical imaging</a:t>
            </a:r>
            <a:r>
              <a:rPr lang="en-US" dirty="0"/>
              <a:t>, and </a:t>
            </a:r>
            <a:r>
              <a:rPr lang="en-US" b="1" dirty="0"/>
              <a:t>temperature monitoring</a:t>
            </a:r>
            <a:r>
              <a:rPr lang="en-US" dirty="0"/>
              <a:t> to trace water flow between streams and groundwater.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C0E9550-7310-4319-8E48-1D6C525D843C}" type="slidenum">
              <a:rPr lang="en-US"/>
              <a:t>10</a:t>
            </a:fld>
            <a:endParaRPr lang="en-US"/>
          </a:p>
        </p:txBody>
      </p:sp>
    </p:spTree>
    <p:extLst>
      <p:ext uri="{BB962C8B-B14F-4D97-AF65-F5344CB8AC3E}">
        <p14:creationId xmlns:p14="http://schemas.microsoft.com/office/powerpoint/2010/main" val="123809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11/12/2024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11/12/2024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11/12/2024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66701" y="6105691"/>
            <a:ext cx="748724" cy="489843"/>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119573" y="6121903"/>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Arial" panose="020B0604020202020204" pitchFamily="34" charset="0"/>
            </a:endParaRPr>
          </a:p>
        </p:txBody>
      </p:sp>
    </p:spTree>
    <p:extLst>
      <p:ext uri="{BB962C8B-B14F-4D97-AF65-F5344CB8AC3E}">
        <p14:creationId xmlns:p14="http://schemas.microsoft.com/office/powerpoint/2010/main" val="49896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68" userDrawn="1">
          <p15:clr>
            <a:srgbClr val="FBAE40"/>
          </p15:clr>
        </p15:guide>
        <p15:guide id="5" orient="horz" pos="164" userDrawn="1">
          <p15:clr>
            <a:srgbClr val="FBAE40"/>
          </p15:clr>
        </p15:guide>
        <p15:guide id="6" orient="horz" pos="4156" userDrawn="1">
          <p15:clr>
            <a:srgbClr val="FBAE40"/>
          </p15:clr>
        </p15:guide>
        <p15:guide id="7" pos="11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11/12/2024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11/12/2024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11/12/2024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11/12/2024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11/12/2024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11/12/2024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11/12/2024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11/12/2024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11/12/2024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i.org/1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quantitative-biology.ca/multi.html" TargetMode="External"/><Relationship Id="rId4" Type="http://schemas.openxmlformats.org/officeDocument/2006/relationships/hyperlink" Target="https://earthsciences.osu.edu/news/deep-learning-models-track-river-extents-sub-meter-resolu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pour une image  7" descr="Une image contenant carte, texte, atlas&#10;&#10;Description générée automatiquement">
            <a:extLst>
              <a:ext uri="{FF2B5EF4-FFF2-40B4-BE49-F238E27FC236}">
                <a16:creationId xmlns:a16="http://schemas.microsoft.com/office/drawing/2014/main" id="{A60A8468-BA50-3D0F-EB78-F25C9B79DE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92" b="2492"/>
          <a:stretch>
            <a:fillRect/>
          </a:stretch>
        </p:blipFill>
        <p:spPr/>
      </p:pic>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solidFill>
            <a:srgbClr val="C00000"/>
          </a:solidFill>
        </p:spPr>
        <p:txBody>
          <a:bodyPr vert="horz" lIns="91440" tIns="45720" rIns="91440" bIns="45720" rtlCol="0" anchor="b" anchorCtr="0">
            <a:normAutofit fontScale="90000"/>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14400"/>
            <a:r>
              <a:rPr lang="en-US" sz="2900" b="1" i="1">
                <a:latin typeface="Aharoni"/>
                <a:ea typeface="+mj-ea"/>
                <a:cs typeface="Aharoni"/>
              </a:rPr>
              <a:t>"</a:t>
            </a:r>
            <a:r>
              <a:rPr lang="en-US" sz="2900">
                <a:latin typeface="Aharoni"/>
                <a:ea typeface="+mn-lt"/>
                <a:cs typeface="Aharoni"/>
              </a:rPr>
              <a:t>Can machine learning accelerate process understanding and  decision-relevant predictions of river water quality and river ecology?</a:t>
            </a:r>
            <a:r>
              <a:rPr lang="en-US" sz="2900" b="1" i="1">
                <a:latin typeface="Aharoni"/>
                <a:ea typeface="+mj-ea"/>
                <a:cs typeface="Aharoni"/>
              </a:rPr>
              <a:t>"</a:t>
            </a:r>
            <a:endParaRPr lang="fr-FR">
              <a:latin typeface="Aharoni"/>
              <a:ea typeface="+mj-ea"/>
              <a:cs typeface="Aharoni"/>
            </a:endParaRPr>
          </a:p>
        </p:txBody>
      </p:sp>
      <p:sp>
        <p:nvSpPr>
          <p:cNvPr id="10" name="Sous-titre 9">
            <a:extLst>
              <a:ext uri="{FF2B5EF4-FFF2-40B4-BE49-F238E27FC236}">
                <a16:creationId xmlns:a16="http://schemas.microsoft.com/office/drawing/2014/main" id="{2F4A7CFE-65FA-E249-9125-D938BCA44079}"/>
              </a:ext>
            </a:extLst>
          </p:cNvPr>
          <p:cNvSpPr>
            <a:spLocks noGrp="1"/>
          </p:cNvSpPr>
          <p:nvPr>
            <p:ph type="subTitle" idx="1"/>
          </p:nvPr>
        </p:nvSpPr>
        <p:spPr>
          <a:solidFill>
            <a:schemeClr val="tx1">
              <a:lumMod val="95000"/>
              <a:lumOff val="5000"/>
            </a:schemeClr>
          </a:solidFill>
        </p:spPr>
        <p:txBody>
          <a:bodyPr vert="horz" lIns="91440" tIns="45720" rIns="91440" bIns="45720" rtlCol="0" anchor="ctr" anchorCtr="0">
            <a:no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defTabSz="914400">
              <a:lnSpc>
                <a:spcPct val="100000"/>
              </a:lnSpc>
              <a:spcBef>
                <a:spcPts val="0"/>
              </a:spcBef>
            </a:pPr>
            <a:r>
              <a:rPr lang="en-US" sz="1200" b="1">
                <a:solidFill>
                  <a:schemeClr val="bg1"/>
                </a:solidFill>
                <a:latin typeface="Aharoni"/>
                <a:cs typeface="Aharoni"/>
              </a:rPr>
              <a:t>Group 4</a:t>
            </a:r>
            <a:endParaRPr lang="it-IT">
              <a:solidFill>
                <a:schemeClr val="bg1"/>
              </a:solidFill>
              <a:latin typeface="Aharoni"/>
              <a:cs typeface="Aharoni"/>
            </a:endParaRPr>
          </a:p>
          <a:p>
            <a:pPr algn="r" defTabSz="914400">
              <a:lnSpc>
                <a:spcPct val="100000"/>
              </a:lnSpc>
              <a:spcBef>
                <a:spcPts val="0"/>
              </a:spcBef>
            </a:pPr>
            <a:r>
              <a:rPr lang="en-US" sz="1200">
                <a:solidFill>
                  <a:schemeClr val="bg1"/>
                </a:solidFill>
                <a:latin typeface="Aharoni"/>
                <a:cs typeface="Aharoni"/>
              </a:rPr>
              <a:t>Arianna Bertolo, Margaux Magali Cochard, Luca Raviglione</a:t>
            </a:r>
          </a:p>
        </p:txBody>
      </p:sp>
      <p:sp>
        <p:nvSpPr>
          <p:cNvPr id="6" name="Espace réservé du texte 5">
            <a:extLst>
              <a:ext uri="{FF2B5EF4-FFF2-40B4-BE49-F238E27FC236}">
                <a16:creationId xmlns:a16="http://schemas.microsoft.com/office/drawing/2014/main" id="{0540E8AE-9487-E93E-75B3-0AD352526667}"/>
              </a:ext>
            </a:extLst>
          </p:cNvPr>
          <p:cNvSpPr>
            <a:spLocks noGrp="1"/>
          </p:cNvSpPr>
          <p:nvPr>
            <p:ph type="body" sz="quarter" idx="11"/>
          </p:nvPr>
        </p:nvSpPr>
        <p:spPr>
          <a:xfrm>
            <a:off x="8600482" y="5660136"/>
            <a:ext cx="2372318" cy="1197865"/>
          </a:xfrm>
        </p:spPr>
        <p:txBody>
          <a:bodyPr/>
          <a:lstStyle/>
          <a:p>
            <a:r>
              <a:rPr lang="en-US" sz="1600" b="1">
                <a:cs typeface="Segoe UI"/>
              </a:rPr>
              <a:t>Global change ecology and fluvial  ecosystem</a:t>
            </a:r>
            <a:endParaRPr lang="it-IT"/>
          </a:p>
          <a:p>
            <a:r>
              <a:rPr lang="en-US" sz="1600">
                <a:cs typeface="Segoe UI"/>
              </a:rPr>
              <a:t>A.Y. 2024/2025</a:t>
            </a:r>
            <a:endParaRPr lang="en-US"/>
          </a:p>
          <a:p>
            <a:endParaRPr lang="en-GB"/>
          </a:p>
        </p:txBody>
      </p:sp>
      <p:sp>
        <p:nvSpPr>
          <p:cNvPr id="11" name="ZoneTexte 10">
            <a:extLst>
              <a:ext uri="{FF2B5EF4-FFF2-40B4-BE49-F238E27FC236}">
                <a16:creationId xmlns:a16="http://schemas.microsoft.com/office/drawing/2014/main" id="{DD65C106-FB59-6385-5C43-767A357E3B58}"/>
              </a:ext>
            </a:extLst>
          </p:cNvPr>
          <p:cNvSpPr txBox="1"/>
          <p:nvPr/>
        </p:nvSpPr>
        <p:spPr>
          <a:xfrm>
            <a:off x="1775885" y="6597651"/>
            <a:ext cx="6824597" cy="261610"/>
          </a:xfrm>
          <a:prstGeom prst="rect">
            <a:avLst/>
          </a:prstGeom>
          <a:noFill/>
        </p:spPr>
        <p:txBody>
          <a:bodyPr wrap="square" lIns="91440" tIns="45720" rIns="91440" bIns="45720" rtlCol="0" anchor="t">
            <a:spAutoFit/>
          </a:bodyPr>
          <a:lstStyle/>
          <a:p>
            <a:r>
              <a:rPr lang="en-GB" sz="1100">
                <a:solidFill>
                  <a:schemeClr val="bg2">
                    <a:lumMod val="50000"/>
                  </a:schemeClr>
                </a:solidFill>
              </a:rPr>
              <a:t>[1]</a:t>
            </a:r>
          </a:p>
        </p:txBody>
      </p:sp>
    </p:spTree>
    <p:extLst>
      <p:ext uri="{BB962C8B-B14F-4D97-AF65-F5344CB8AC3E}">
        <p14:creationId xmlns:p14="http://schemas.microsoft.com/office/powerpoint/2010/main" val="21301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12" name="CasellaDiTesto 11">
            <a:extLst>
              <a:ext uri="{FF2B5EF4-FFF2-40B4-BE49-F238E27FC236}">
                <a16:creationId xmlns:a16="http://schemas.microsoft.com/office/drawing/2014/main" id="{B0744C0B-277D-F0BF-28F3-F3FF21F89CAE}"/>
              </a:ext>
            </a:extLst>
          </p:cNvPr>
          <p:cNvSpPr txBox="1"/>
          <p:nvPr/>
        </p:nvSpPr>
        <p:spPr>
          <a:xfrm>
            <a:off x="845646" y="854555"/>
            <a:ext cx="103650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err="1">
                <a:solidFill>
                  <a:srgbClr val="201C20"/>
                </a:solidFill>
                <a:latin typeface="Aptos Display"/>
              </a:rPr>
              <a:t>Limitations</a:t>
            </a:r>
            <a:r>
              <a:rPr lang="it-IT" sz="3200" b="1" i="1">
                <a:solidFill>
                  <a:srgbClr val="201C20"/>
                </a:solidFill>
                <a:latin typeface="Aptos Display"/>
              </a:rPr>
              <a:t> (2)</a:t>
            </a:r>
            <a:endParaRPr lang="it-IT" i="1"/>
          </a:p>
        </p:txBody>
      </p:sp>
      <p:sp>
        <p:nvSpPr>
          <p:cNvPr id="2" name="Segnaposto contenuto 2">
            <a:extLst>
              <a:ext uri="{FF2B5EF4-FFF2-40B4-BE49-F238E27FC236}">
                <a16:creationId xmlns:a16="http://schemas.microsoft.com/office/drawing/2014/main" id="{507A0FCE-756A-A8F4-0FBE-9C5A91C8AC5B}"/>
              </a:ext>
            </a:extLst>
          </p:cNvPr>
          <p:cNvSpPr>
            <a:spLocks noGrp="1"/>
          </p:cNvSpPr>
          <p:nvPr/>
        </p:nvSpPr>
        <p:spPr>
          <a:xfrm>
            <a:off x="462419" y="1522913"/>
            <a:ext cx="2540697" cy="3743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it-IT" sz="1800" err="1"/>
              <a:t>Main</a:t>
            </a:r>
            <a:r>
              <a:rPr lang="it-IT" sz="1800"/>
              <a:t> </a:t>
            </a:r>
            <a:r>
              <a:rPr lang="it-IT" sz="1800" err="1"/>
              <a:t>limitations</a:t>
            </a:r>
            <a:r>
              <a:rPr lang="it-IT" sz="1800"/>
              <a:t> are:</a:t>
            </a:r>
          </a:p>
        </p:txBody>
      </p:sp>
      <p:sp>
        <p:nvSpPr>
          <p:cNvPr id="3" name="CasellaDiTesto 2">
            <a:extLst>
              <a:ext uri="{FF2B5EF4-FFF2-40B4-BE49-F238E27FC236}">
                <a16:creationId xmlns:a16="http://schemas.microsoft.com/office/drawing/2014/main" id="{32BC64C9-0D56-4F5E-E525-EE26E084A33D}"/>
              </a:ext>
            </a:extLst>
          </p:cNvPr>
          <p:cNvSpPr txBox="1"/>
          <p:nvPr/>
        </p:nvSpPr>
        <p:spPr>
          <a:xfrm>
            <a:off x="1112729" y="197911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err="1">
                <a:solidFill>
                  <a:schemeClr val="accent2"/>
                </a:solidFill>
              </a:rPr>
              <a:t>Spatial</a:t>
            </a:r>
            <a:r>
              <a:rPr lang="it-IT" sz="2000" b="1">
                <a:solidFill>
                  <a:schemeClr val="accent2"/>
                </a:solidFill>
              </a:rPr>
              <a:t> </a:t>
            </a:r>
            <a:r>
              <a:rPr lang="it-IT" sz="2000" b="1" err="1">
                <a:solidFill>
                  <a:schemeClr val="accent2"/>
                </a:solidFill>
              </a:rPr>
              <a:t>Variability</a:t>
            </a:r>
            <a:r>
              <a:rPr lang="it-IT" sz="2000" b="1">
                <a:solidFill>
                  <a:schemeClr val="accent2"/>
                </a:solidFill>
              </a:rPr>
              <a:t>​</a:t>
            </a:r>
          </a:p>
        </p:txBody>
      </p:sp>
      <p:sp>
        <p:nvSpPr>
          <p:cNvPr id="5" name="CasellaDiTesto 4">
            <a:extLst>
              <a:ext uri="{FF2B5EF4-FFF2-40B4-BE49-F238E27FC236}">
                <a16:creationId xmlns:a16="http://schemas.microsoft.com/office/drawing/2014/main" id="{536C3B85-490D-7516-08D5-D5A7FC839AED}"/>
              </a:ext>
            </a:extLst>
          </p:cNvPr>
          <p:cNvSpPr txBox="1"/>
          <p:nvPr/>
        </p:nvSpPr>
        <p:spPr>
          <a:xfrm>
            <a:off x="1110953" y="4992508"/>
            <a:ext cx="23997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err="1">
                <a:solidFill>
                  <a:schemeClr val="accent2"/>
                </a:solidFill>
              </a:rPr>
              <a:t>Available</a:t>
            </a:r>
            <a:r>
              <a:rPr lang="it-IT" sz="2000" b="1">
                <a:solidFill>
                  <a:schemeClr val="accent2"/>
                </a:solidFill>
              </a:rPr>
              <a:t> Data</a:t>
            </a:r>
          </a:p>
        </p:txBody>
      </p:sp>
      <p:pic>
        <p:nvPicPr>
          <p:cNvPr id="8" name="Immagine 7" descr="Immagine che contiene diagramma, linea, schermata, Parallelo&#10;&#10;Descrizione generata automaticamente">
            <a:extLst>
              <a:ext uri="{FF2B5EF4-FFF2-40B4-BE49-F238E27FC236}">
                <a16:creationId xmlns:a16="http://schemas.microsoft.com/office/drawing/2014/main" id="{29BBF85D-697A-5C5B-6B17-8729BE04F5AA}"/>
              </a:ext>
            </a:extLst>
          </p:cNvPr>
          <p:cNvPicPr>
            <a:picLocks noChangeAspect="1"/>
          </p:cNvPicPr>
          <p:nvPr/>
        </p:nvPicPr>
        <p:blipFill>
          <a:blip r:embed="rId4"/>
          <a:stretch>
            <a:fillRect/>
          </a:stretch>
        </p:blipFill>
        <p:spPr>
          <a:xfrm>
            <a:off x="4433837" y="2653592"/>
            <a:ext cx="6190496" cy="1917167"/>
          </a:xfrm>
          <a:prstGeom prst="rect">
            <a:avLst/>
          </a:prstGeom>
        </p:spPr>
      </p:pic>
      <p:pic>
        <p:nvPicPr>
          <p:cNvPr id="14" name="Elemento grafico 13" descr="Appunti contorno">
            <a:extLst>
              <a:ext uri="{FF2B5EF4-FFF2-40B4-BE49-F238E27FC236}">
                <a16:creationId xmlns:a16="http://schemas.microsoft.com/office/drawing/2014/main" id="{B29A3B2A-5771-E7E2-585E-571D0403B5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128" y="4965524"/>
            <a:ext cx="456783" cy="465552"/>
          </a:xfrm>
          <a:prstGeom prst="rect">
            <a:avLst/>
          </a:prstGeom>
        </p:spPr>
      </p:pic>
      <p:pic>
        <p:nvPicPr>
          <p:cNvPr id="15" name="Elemento grafico 14" descr="Design dei livelli contorno">
            <a:extLst>
              <a:ext uri="{FF2B5EF4-FFF2-40B4-BE49-F238E27FC236}">
                <a16:creationId xmlns:a16="http://schemas.microsoft.com/office/drawing/2014/main" id="{CCCC4DEF-DF82-2DDE-B9C1-67A6B35778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113" y="1945578"/>
            <a:ext cx="460961" cy="465552"/>
          </a:xfrm>
          <a:prstGeom prst="rect">
            <a:avLst/>
          </a:prstGeom>
        </p:spPr>
      </p:pic>
      <p:sp>
        <p:nvSpPr>
          <p:cNvPr id="17" name="CasellaDiTesto 16">
            <a:extLst>
              <a:ext uri="{FF2B5EF4-FFF2-40B4-BE49-F238E27FC236}">
                <a16:creationId xmlns:a16="http://schemas.microsoft.com/office/drawing/2014/main" id="{92EE7AE5-3683-FB69-A7DB-57351482B752}"/>
              </a:ext>
            </a:extLst>
          </p:cNvPr>
          <p:cNvSpPr txBox="1"/>
          <p:nvPr/>
        </p:nvSpPr>
        <p:spPr>
          <a:xfrm>
            <a:off x="3847577" y="5027111"/>
            <a:ext cx="50396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err="1"/>
              <a:t>Necessary</a:t>
            </a:r>
            <a:r>
              <a:rPr lang="it-IT" sz="1600"/>
              <a:t> to </a:t>
            </a:r>
            <a:r>
              <a:rPr lang="it-IT" sz="1600" err="1"/>
              <a:t>develop</a:t>
            </a:r>
            <a:r>
              <a:rPr lang="it-IT" sz="1600"/>
              <a:t> a </a:t>
            </a:r>
            <a:r>
              <a:rPr lang="it-IT" sz="1600" b="1" i="1"/>
              <a:t>FAIR</a:t>
            </a:r>
            <a:r>
              <a:rPr lang="it-IT" sz="1600"/>
              <a:t> dataset</a:t>
            </a:r>
            <a:r>
              <a:rPr lang="en-US" sz="1600"/>
              <a:t> </a:t>
            </a:r>
            <a:r>
              <a:rPr lang="it-IT" sz="1600"/>
              <a:t>​</a:t>
            </a:r>
            <a:endParaRPr lang="it-IT"/>
          </a:p>
        </p:txBody>
      </p:sp>
      <p:sp>
        <p:nvSpPr>
          <p:cNvPr id="18" name="CasellaDiTesto 17">
            <a:extLst>
              <a:ext uri="{FF2B5EF4-FFF2-40B4-BE49-F238E27FC236}">
                <a16:creationId xmlns:a16="http://schemas.microsoft.com/office/drawing/2014/main" id="{EC59351A-1B62-138B-D64D-E1E11C82255E}"/>
              </a:ext>
            </a:extLst>
          </p:cNvPr>
          <p:cNvSpPr txBox="1"/>
          <p:nvPr/>
        </p:nvSpPr>
        <p:spPr>
          <a:xfrm>
            <a:off x="3847580" y="1989381"/>
            <a:ext cx="7690977"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600" dirty="0"/>
              <a:t>Different impact of the landscape characteristics and eco-morphological </a:t>
            </a:r>
            <a:r>
              <a:rPr lang="en-US" sz="1600" dirty="0">
                <a:ea typeface="+mn-lt"/>
                <a:cs typeface="+mn-lt"/>
              </a:rPr>
              <a:t>features</a:t>
            </a:r>
            <a:endParaRPr lang="it-IT" dirty="0"/>
          </a:p>
          <a:p>
            <a:pPr>
              <a:spcAft>
                <a:spcPts val="600"/>
              </a:spcAft>
            </a:pPr>
            <a:r>
              <a:rPr lang="en-US" sz="1600" dirty="0"/>
              <a:t>Water bodies with strong human influence are more difficult to model and upscale</a:t>
            </a:r>
            <a:endParaRPr lang="en-US" dirty="0"/>
          </a:p>
        </p:txBody>
      </p:sp>
      <p:sp>
        <p:nvSpPr>
          <p:cNvPr id="6" name="CasellaDiTesto 5">
            <a:extLst>
              <a:ext uri="{FF2B5EF4-FFF2-40B4-BE49-F238E27FC236}">
                <a16:creationId xmlns:a16="http://schemas.microsoft.com/office/drawing/2014/main" id="{E61CDF91-27DD-9585-8B06-C9E4E2FD16B0}"/>
              </a:ext>
            </a:extLst>
          </p:cNvPr>
          <p:cNvSpPr txBox="1"/>
          <p:nvPr/>
        </p:nvSpPr>
        <p:spPr>
          <a:xfrm>
            <a:off x="3858465" y="5663852"/>
            <a:ext cx="7690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err="1"/>
              <a:t>Complex</a:t>
            </a:r>
            <a:r>
              <a:rPr lang="it-IT" sz="1600"/>
              <a:t> models do </a:t>
            </a:r>
            <a:r>
              <a:rPr lang="it-IT" sz="1600" err="1"/>
              <a:t>not</a:t>
            </a:r>
            <a:r>
              <a:rPr lang="it-IT" sz="1600"/>
              <a:t> </a:t>
            </a:r>
            <a:r>
              <a:rPr lang="it-IT" sz="1600" err="1"/>
              <a:t>always</a:t>
            </a:r>
            <a:r>
              <a:rPr lang="it-IT" sz="1600"/>
              <a:t> </a:t>
            </a:r>
            <a:r>
              <a:rPr lang="it-IT" sz="1600" err="1"/>
              <a:t>improve</a:t>
            </a:r>
            <a:r>
              <a:rPr lang="it-IT" sz="1600"/>
              <a:t> performance, </a:t>
            </a:r>
            <a:r>
              <a:rPr lang="it-IT" sz="1600" err="1"/>
              <a:t>but</a:t>
            </a:r>
            <a:r>
              <a:rPr lang="it-IT" sz="1600"/>
              <a:t> are </a:t>
            </a:r>
            <a:r>
              <a:rPr lang="it-IT" sz="1600" err="1"/>
              <a:t>less</a:t>
            </a:r>
            <a:r>
              <a:rPr lang="it-IT" sz="1600"/>
              <a:t> </a:t>
            </a:r>
            <a:r>
              <a:rPr lang="it-IT" sz="1600" err="1"/>
              <a:t>interpretable</a:t>
            </a:r>
            <a:r>
              <a:rPr lang="it-IT" sz="1600"/>
              <a:t> and </a:t>
            </a:r>
            <a:r>
              <a:rPr lang="it-IT" sz="1600" err="1"/>
              <a:t>increase</a:t>
            </a:r>
            <a:r>
              <a:rPr lang="it-IT" sz="1600"/>
              <a:t> </a:t>
            </a:r>
            <a:r>
              <a:rPr lang="it-IT" sz="1600" err="1"/>
              <a:t>computational</a:t>
            </a:r>
            <a:r>
              <a:rPr lang="it-IT" sz="1600"/>
              <a:t> costs</a:t>
            </a:r>
            <a:endParaRPr lang="en-US" sz="1600"/>
          </a:p>
        </p:txBody>
      </p:sp>
      <p:sp>
        <p:nvSpPr>
          <p:cNvPr id="7" name="CasellaDiTesto 6">
            <a:extLst>
              <a:ext uri="{FF2B5EF4-FFF2-40B4-BE49-F238E27FC236}">
                <a16:creationId xmlns:a16="http://schemas.microsoft.com/office/drawing/2014/main" id="{E622A754-43CC-926C-4EE5-46F362483CB1}"/>
              </a:ext>
            </a:extLst>
          </p:cNvPr>
          <p:cNvSpPr txBox="1"/>
          <p:nvPr/>
        </p:nvSpPr>
        <p:spPr>
          <a:xfrm>
            <a:off x="1112729" y="5663852"/>
            <a:ext cx="217952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err="1">
                <a:solidFill>
                  <a:schemeClr val="accent2"/>
                </a:solidFill>
              </a:rPr>
              <a:t>Interpretability</a:t>
            </a:r>
            <a:r>
              <a:rPr lang="it-IT" sz="2000" b="1">
                <a:solidFill>
                  <a:schemeClr val="accent2"/>
                </a:solidFill>
              </a:rPr>
              <a:t> ​</a:t>
            </a:r>
          </a:p>
        </p:txBody>
      </p:sp>
      <p:pic>
        <p:nvPicPr>
          <p:cNvPr id="9" name="Elemento grafico 8" descr="Cervello in testa contorno">
            <a:extLst>
              <a:ext uri="{FF2B5EF4-FFF2-40B4-BE49-F238E27FC236}">
                <a16:creationId xmlns:a16="http://schemas.microsoft.com/office/drawing/2014/main" id="{5DC48008-80EE-512B-7373-57AE647C02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129" y="5623142"/>
            <a:ext cx="454279" cy="473903"/>
          </a:xfrm>
          <a:prstGeom prst="rect">
            <a:avLst/>
          </a:prstGeom>
        </p:spPr>
      </p:pic>
      <p:sp>
        <p:nvSpPr>
          <p:cNvPr id="10" name="Espace réservé du numéro de diapositive 9">
            <a:extLst>
              <a:ext uri="{FF2B5EF4-FFF2-40B4-BE49-F238E27FC236}">
                <a16:creationId xmlns:a16="http://schemas.microsoft.com/office/drawing/2014/main" id="{3C01DA26-A46C-2726-D2F1-313D0514EFE6}"/>
              </a:ext>
            </a:extLst>
          </p:cNvPr>
          <p:cNvSpPr>
            <a:spLocks noGrp="1"/>
          </p:cNvSpPr>
          <p:nvPr>
            <p:ph type="sldNum" sz="quarter" idx="12"/>
          </p:nvPr>
        </p:nvSpPr>
        <p:spPr/>
        <p:txBody>
          <a:bodyPr/>
          <a:lstStyle/>
          <a:p>
            <a:fld id="{27C6CCC6-2BE5-4E42-96A4-D1E8E81A3D8E}" type="slidenum">
              <a:rPr lang="fr-FR" smtClean="0"/>
              <a:t>10</a:t>
            </a:fld>
            <a:endParaRPr lang="fr-FR"/>
          </a:p>
        </p:txBody>
      </p:sp>
      <p:sp>
        <p:nvSpPr>
          <p:cNvPr id="16" name="Espace réservé du contenu 2">
            <a:extLst>
              <a:ext uri="{FF2B5EF4-FFF2-40B4-BE49-F238E27FC236}">
                <a16:creationId xmlns:a16="http://schemas.microsoft.com/office/drawing/2014/main" id="{48535DC8-7F23-61B2-3D8B-1FB5DE99BE11}"/>
              </a:ext>
            </a:extLst>
          </p:cNvPr>
          <p:cNvSpPr txBox="1">
            <a:spLocks/>
          </p:cNvSpPr>
          <p:nvPr/>
        </p:nvSpPr>
        <p:spPr>
          <a:xfrm>
            <a:off x="8646357" y="4448666"/>
            <a:ext cx="483086" cy="2477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[8]</a:t>
            </a:r>
          </a:p>
        </p:txBody>
      </p:sp>
    </p:spTree>
    <p:extLst>
      <p:ext uri="{BB962C8B-B14F-4D97-AF65-F5344CB8AC3E}">
        <p14:creationId xmlns:p14="http://schemas.microsoft.com/office/powerpoint/2010/main" val="366787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5" name="CasellaDiTesto 4">
            <a:extLst>
              <a:ext uri="{FF2B5EF4-FFF2-40B4-BE49-F238E27FC236}">
                <a16:creationId xmlns:a16="http://schemas.microsoft.com/office/drawing/2014/main" id="{103383A2-B298-FB63-CE17-83DF78E46FC6}"/>
              </a:ext>
            </a:extLst>
          </p:cNvPr>
          <p:cNvSpPr txBox="1"/>
          <p:nvPr/>
        </p:nvSpPr>
        <p:spPr>
          <a:xfrm>
            <a:off x="845646" y="854555"/>
            <a:ext cx="103650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err="1">
                <a:solidFill>
                  <a:srgbClr val="201C20"/>
                </a:solidFill>
                <a:latin typeface="Aptos Display"/>
              </a:rPr>
              <a:t>Limitations</a:t>
            </a:r>
            <a:r>
              <a:rPr lang="it-IT" sz="3200" b="1" i="1">
                <a:solidFill>
                  <a:srgbClr val="201C20"/>
                </a:solidFill>
                <a:latin typeface="Aptos Display"/>
              </a:rPr>
              <a:t> (3), </a:t>
            </a:r>
            <a:r>
              <a:rPr lang="fr-FR" sz="3200" b="1" i="1">
                <a:solidFill>
                  <a:srgbClr val="201C20"/>
                </a:solidFill>
                <a:latin typeface="Aptos Display"/>
              </a:rPr>
              <a:t>C-Q patterns</a:t>
            </a:r>
            <a:endParaRPr lang="it-IT" sz="3200" b="1" i="1">
              <a:solidFill>
                <a:srgbClr val="201C20"/>
              </a:solidFill>
              <a:latin typeface="Aptos Display"/>
            </a:endParaRPr>
          </a:p>
        </p:txBody>
      </p:sp>
      <p:sp>
        <p:nvSpPr>
          <p:cNvPr id="3" name="Espace réservé du numéro de diapositive 2">
            <a:extLst>
              <a:ext uri="{FF2B5EF4-FFF2-40B4-BE49-F238E27FC236}">
                <a16:creationId xmlns:a16="http://schemas.microsoft.com/office/drawing/2014/main" id="{7CC2CE8A-8046-4216-A160-A8BBB8A2627D}"/>
              </a:ext>
            </a:extLst>
          </p:cNvPr>
          <p:cNvSpPr>
            <a:spLocks noGrp="1"/>
          </p:cNvSpPr>
          <p:nvPr>
            <p:ph type="sldNum" sz="quarter" idx="12"/>
          </p:nvPr>
        </p:nvSpPr>
        <p:spPr/>
        <p:txBody>
          <a:bodyPr/>
          <a:lstStyle/>
          <a:p>
            <a:fld id="{27C6CCC6-2BE5-4E42-96A4-D1E8E81A3D8E}" type="slidenum">
              <a:rPr lang="fr-FR" smtClean="0"/>
              <a:t>11</a:t>
            </a:fld>
            <a:endParaRPr lang="fr-FR"/>
          </a:p>
        </p:txBody>
      </p:sp>
      <p:sp>
        <p:nvSpPr>
          <p:cNvPr id="11" name="CasellaDiTesto 10">
            <a:extLst>
              <a:ext uri="{FF2B5EF4-FFF2-40B4-BE49-F238E27FC236}">
                <a16:creationId xmlns:a16="http://schemas.microsoft.com/office/drawing/2014/main" id="{1DDECC91-40D8-7659-671C-AAFB59EE525D}"/>
              </a:ext>
            </a:extLst>
          </p:cNvPr>
          <p:cNvSpPr txBox="1"/>
          <p:nvPr/>
        </p:nvSpPr>
        <p:spPr>
          <a:xfrm>
            <a:off x="769975" y="1584364"/>
            <a:ext cx="10592329" cy="40011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sz="2000" i="1"/>
              <a:t>Workflow for event-basis C-Q relationships</a:t>
            </a:r>
            <a:endParaRPr lang="it-IT" sz="2000" i="1"/>
          </a:p>
        </p:txBody>
      </p:sp>
      <p:pic>
        <p:nvPicPr>
          <p:cNvPr id="18" name="Immagine 17" descr="Immagine che contiene testo, schermata, Carattere, diagramma&#10;&#10;Descrizione generata automaticamente">
            <a:extLst>
              <a:ext uri="{FF2B5EF4-FFF2-40B4-BE49-F238E27FC236}">
                <a16:creationId xmlns:a16="http://schemas.microsoft.com/office/drawing/2014/main" id="{DB470A68-7CC1-BE99-B7D2-6828FE6267CD}"/>
              </a:ext>
            </a:extLst>
          </p:cNvPr>
          <p:cNvPicPr>
            <a:picLocks noChangeAspect="1"/>
          </p:cNvPicPr>
          <p:nvPr/>
        </p:nvPicPr>
        <p:blipFill>
          <a:blip r:embed="rId4"/>
          <a:stretch>
            <a:fillRect/>
          </a:stretch>
        </p:blipFill>
        <p:spPr>
          <a:xfrm>
            <a:off x="2860823" y="1992336"/>
            <a:ext cx="7319196" cy="3203029"/>
          </a:xfrm>
          <a:prstGeom prst="rect">
            <a:avLst/>
          </a:prstGeom>
        </p:spPr>
      </p:pic>
      <p:sp>
        <p:nvSpPr>
          <p:cNvPr id="2" name="CasellaDiTesto 1">
            <a:extLst>
              <a:ext uri="{FF2B5EF4-FFF2-40B4-BE49-F238E27FC236}">
                <a16:creationId xmlns:a16="http://schemas.microsoft.com/office/drawing/2014/main" id="{CB9F14AE-5DC9-271D-5376-980E5391A35C}"/>
              </a:ext>
            </a:extLst>
          </p:cNvPr>
          <p:cNvSpPr txBox="1"/>
          <p:nvPr/>
        </p:nvSpPr>
        <p:spPr>
          <a:xfrm>
            <a:off x="1510073" y="5510016"/>
            <a:ext cx="4646742" cy="8822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400"/>
              </a:spcAft>
              <a:buFont typeface="Arial"/>
              <a:buChar char="•"/>
            </a:pPr>
            <a:r>
              <a:rPr lang="en-US" sz="1600" b="1"/>
              <a:t>Structural limitations</a:t>
            </a:r>
            <a:r>
              <a:rPr lang="en-US" sz="1600"/>
              <a:t> </a:t>
            </a:r>
            <a:endParaRPr lang="it-IT" sz="1600"/>
          </a:p>
          <a:p>
            <a:pPr marL="285750" indent="-285750">
              <a:spcAft>
                <a:spcPts val="400"/>
              </a:spcAft>
              <a:buFont typeface="Arial"/>
              <a:buChar char="•"/>
            </a:pPr>
            <a:r>
              <a:rPr lang="it-IT" sz="1600" b="1" err="1"/>
              <a:t>Difficulties</a:t>
            </a:r>
            <a:r>
              <a:rPr lang="it-IT" sz="1600" b="1"/>
              <a:t> in </a:t>
            </a:r>
            <a:r>
              <a:rPr lang="it-IT" sz="1600" b="1" err="1"/>
              <a:t>representing</a:t>
            </a:r>
            <a:r>
              <a:rPr lang="it-IT" sz="1600" b="1"/>
              <a:t> </a:t>
            </a:r>
            <a:r>
              <a:rPr lang="en-US" sz="1600"/>
              <a:t>rapidly changing of hysteresis patterns and</a:t>
            </a:r>
            <a:r>
              <a:rPr lang="it-IT" sz="1600" b="1"/>
              <a:t> in </a:t>
            </a:r>
            <a:r>
              <a:rPr lang="it-IT" sz="1600" b="1" err="1"/>
              <a:t>interpreting</a:t>
            </a:r>
            <a:endParaRPr lang="en-US" sz="1600"/>
          </a:p>
        </p:txBody>
      </p:sp>
      <p:sp>
        <p:nvSpPr>
          <p:cNvPr id="12" name="CasellaDiTesto 11">
            <a:extLst>
              <a:ext uri="{FF2B5EF4-FFF2-40B4-BE49-F238E27FC236}">
                <a16:creationId xmlns:a16="http://schemas.microsoft.com/office/drawing/2014/main" id="{747032A6-A2E1-8F9E-3C21-E927A269FFA3}"/>
              </a:ext>
            </a:extLst>
          </p:cNvPr>
          <p:cNvSpPr txBox="1"/>
          <p:nvPr/>
        </p:nvSpPr>
        <p:spPr>
          <a:xfrm>
            <a:off x="6523217" y="5511385"/>
            <a:ext cx="4654446"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Sans-Serif"/>
              <a:buChar char="•"/>
            </a:pPr>
            <a:r>
              <a:rPr lang="en-US" sz="1600" b="1" dirty="0">
                <a:cs typeface="Arial"/>
              </a:rPr>
              <a:t>Limited studies</a:t>
            </a:r>
            <a:r>
              <a:rPr lang="en-US" sz="1600" dirty="0">
                <a:cs typeface="Arial"/>
              </a:rPr>
              <a:t> </a:t>
            </a:r>
            <a:endParaRPr lang="it-IT" dirty="0">
              <a:cs typeface="Arial"/>
            </a:endParaRPr>
          </a:p>
          <a:p>
            <a:pPr marL="285750" indent="-285750">
              <a:spcAft>
                <a:spcPts val="600"/>
              </a:spcAft>
              <a:buFont typeface="Arial,Sans-Serif"/>
              <a:buChar char="•"/>
            </a:pPr>
            <a:r>
              <a:rPr lang="en-US" sz="1600" b="1" dirty="0">
                <a:cs typeface="Arial"/>
              </a:rPr>
              <a:t>Many challenges</a:t>
            </a:r>
            <a:r>
              <a:rPr lang="en-US" sz="1600" dirty="0">
                <a:cs typeface="Arial"/>
              </a:rPr>
              <a:t> regarding hysteresis metrics </a:t>
            </a:r>
          </a:p>
        </p:txBody>
      </p:sp>
      <p:sp>
        <p:nvSpPr>
          <p:cNvPr id="7" name="Espace réservé du contenu 2">
            <a:extLst>
              <a:ext uri="{FF2B5EF4-FFF2-40B4-BE49-F238E27FC236}">
                <a16:creationId xmlns:a16="http://schemas.microsoft.com/office/drawing/2014/main" id="{FBB8FB35-B1AA-C21A-6473-1CE8DF6B4399}"/>
              </a:ext>
            </a:extLst>
          </p:cNvPr>
          <p:cNvSpPr txBox="1">
            <a:spLocks/>
          </p:cNvSpPr>
          <p:nvPr/>
        </p:nvSpPr>
        <p:spPr>
          <a:xfrm>
            <a:off x="3171150" y="4978123"/>
            <a:ext cx="537906" cy="22033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[9]</a:t>
            </a:r>
          </a:p>
        </p:txBody>
      </p:sp>
    </p:spTree>
    <p:extLst>
      <p:ext uri="{BB962C8B-B14F-4D97-AF65-F5344CB8AC3E}">
        <p14:creationId xmlns:p14="http://schemas.microsoft.com/office/powerpoint/2010/main" val="226022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12" name="CasellaDiTesto 11">
            <a:extLst>
              <a:ext uri="{FF2B5EF4-FFF2-40B4-BE49-F238E27FC236}">
                <a16:creationId xmlns:a16="http://schemas.microsoft.com/office/drawing/2014/main" id="{67F98A00-8F63-8ACC-2CA0-EF679F780047}"/>
              </a:ext>
            </a:extLst>
          </p:cNvPr>
          <p:cNvSpPr txBox="1"/>
          <p:nvPr/>
        </p:nvSpPr>
        <p:spPr>
          <a:xfrm>
            <a:off x="6237807" y="1717483"/>
            <a:ext cx="4627937" cy="71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Progress in practice of water quality modeling has stalled</a:t>
            </a:r>
            <a:endParaRPr lang="en-US" sz="1600">
              <a:solidFill>
                <a:srgbClr val="000000"/>
              </a:solidFill>
              <a:ea typeface="+mn-lt"/>
              <a:cs typeface="+mn-lt"/>
            </a:endParaRPr>
          </a:p>
        </p:txBody>
      </p:sp>
      <p:sp>
        <p:nvSpPr>
          <p:cNvPr id="14" name="CasellaDiTesto 13">
            <a:extLst>
              <a:ext uri="{FF2B5EF4-FFF2-40B4-BE49-F238E27FC236}">
                <a16:creationId xmlns:a16="http://schemas.microsoft.com/office/drawing/2014/main" id="{13186871-49CA-8F83-3D1D-03BA6DD66B63}"/>
              </a:ext>
            </a:extLst>
          </p:cNvPr>
          <p:cNvSpPr txBox="1"/>
          <p:nvPr/>
        </p:nvSpPr>
        <p:spPr>
          <a:xfrm>
            <a:off x="747389" y="942110"/>
            <a:ext cx="10718102" cy="5952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b="1" i="1">
                <a:solidFill>
                  <a:srgbClr val="201C20"/>
                </a:solidFill>
                <a:latin typeface="Aptos Display"/>
              </a:rPr>
              <a:t>Potential improvements</a:t>
            </a:r>
            <a:endParaRPr lang="it-IT" sz="3200" b="1" i="1">
              <a:solidFill>
                <a:srgbClr val="201C20"/>
              </a:solidFill>
              <a:latin typeface="Aptos Display"/>
            </a:endParaRPr>
          </a:p>
        </p:txBody>
      </p:sp>
      <p:sp>
        <p:nvSpPr>
          <p:cNvPr id="16" name="Arrow: Down 11">
            <a:extLst>
              <a:ext uri="{FF2B5EF4-FFF2-40B4-BE49-F238E27FC236}">
                <a16:creationId xmlns:a16="http://schemas.microsoft.com/office/drawing/2014/main" id="{8C5E1DAC-DC6C-09B5-85BD-D06E2BBCEC91}"/>
              </a:ext>
            </a:extLst>
          </p:cNvPr>
          <p:cNvSpPr/>
          <p:nvPr/>
        </p:nvSpPr>
        <p:spPr>
          <a:xfrm flipH="1">
            <a:off x="8482246" y="2612826"/>
            <a:ext cx="139759" cy="558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sellaDiTesto 18">
            <a:extLst>
              <a:ext uri="{FF2B5EF4-FFF2-40B4-BE49-F238E27FC236}">
                <a16:creationId xmlns:a16="http://schemas.microsoft.com/office/drawing/2014/main" id="{AC96CCD4-04FE-7D94-F6D6-8C2945BA9878}"/>
              </a:ext>
            </a:extLst>
          </p:cNvPr>
          <p:cNvSpPr txBox="1"/>
          <p:nvPr/>
        </p:nvSpPr>
        <p:spPr>
          <a:xfrm>
            <a:off x="5427762" y="3433193"/>
            <a:ext cx="6367611" cy="10772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spcAft>
                <a:spcPts val="600"/>
              </a:spcAft>
            </a:pPr>
            <a:r>
              <a:rPr lang="en-US" b="1" dirty="0">
                <a:solidFill>
                  <a:schemeClr val="tx2">
                    <a:lumMod val="90000"/>
                    <a:lumOff val="10000"/>
                  </a:schemeClr>
                </a:solidFill>
              </a:rPr>
              <a:t>6 key potential areas </a:t>
            </a:r>
            <a:r>
              <a:rPr lang="en-US" dirty="0"/>
              <a:t>for water quality modeling</a:t>
            </a:r>
          </a:p>
          <a:p>
            <a:pPr algn="ctr">
              <a:spcAft>
                <a:spcPts val="600"/>
              </a:spcAft>
            </a:pPr>
            <a:r>
              <a:rPr lang="en-US" b="1" dirty="0">
                <a:solidFill>
                  <a:schemeClr val="tx2">
                    <a:lumMod val="90000"/>
                    <a:lumOff val="10000"/>
                  </a:schemeClr>
                </a:solidFill>
              </a:rPr>
              <a:t>3</a:t>
            </a:r>
            <a:r>
              <a:rPr lang="en-US" b="1" dirty="0">
                <a:solidFill>
                  <a:schemeClr val="tx2">
                    <a:lumMod val="90000"/>
                    <a:lumOff val="10000"/>
                  </a:schemeClr>
                </a:solidFill>
                <a:ea typeface="+mn-lt"/>
                <a:cs typeface="+mn-lt"/>
              </a:rPr>
              <a:t> main environmental interfaces</a:t>
            </a:r>
            <a:r>
              <a:rPr lang="en-US" dirty="0">
                <a:ea typeface="+mn-lt"/>
                <a:cs typeface="+mn-lt"/>
              </a:rPr>
              <a:t> for system representation</a:t>
            </a:r>
            <a:endParaRPr lang="en-US" dirty="0"/>
          </a:p>
          <a:p>
            <a:pPr algn="ctr">
              <a:spcAft>
                <a:spcPts val="600"/>
              </a:spcAft>
            </a:pPr>
            <a:r>
              <a:rPr lang="en-US" b="1" dirty="0">
                <a:solidFill>
                  <a:schemeClr val="tx2">
                    <a:lumMod val="90000"/>
                    <a:lumOff val="10000"/>
                  </a:schemeClr>
                </a:solidFill>
              </a:rPr>
              <a:t>3 </a:t>
            </a:r>
            <a:r>
              <a:rPr lang="en-US" b="1" dirty="0">
                <a:solidFill>
                  <a:schemeClr val="tx2">
                    <a:lumMod val="90000"/>
                    <a:lumOff val="10000"/>
                  </a:schemeClr>
                </a:solidFill>
                <a:ea typeface="+mn-lt"/>
                <a:cs typeface="+mn-lt"/>
              </a:rPr>
              <a:t>pillars</a:t>
            </a:r>
            <a:endParaRPr lang="en-US" b="1" dirty="0">
              <a:solidFill>
                <a:schemeClr val="tx2">
                  <a:lumMod val="90000"/>
                  <a:lumOff val="10000"/>
                </a:schemeClr>
              </a:solidFill>
            </a:endParaRPr>
          </a:p>
        </p:txBody>
      </p:sp>
      <p:sp>
        <p:nvSpPr>
          <p:cNvPr id="2" name="CasellaDiTesto 1">
            <a:extLst>
              <a:ext uri="{FF2B5EF4-FFF2-40B4-BE49-F238E27FC236}">
                <a16:creationId xmlns:a16="http://schemas.microsoft.com/office/drawing/2014/main" id="{6F9A1C32-4ECB-880B-D7D2-2589D9561831}"/>
              </a:ext>
            </a:extLst>
          </p:cNvPr>
          <p:cNvSpPr txBox="1"/>
          <p:nvPr/>
        </p:nvSpPr>
        <p:spPr>
          <a:xfrm>
            <a:off x="5542429" y="5598458"/>
            <a:ext cx="6160993" cy="584775"/>
          </a:xfrm>
          <a:prstGeom prst="rect">
            <a:avLst/>
          </a:prstGeom>
          <a:noFill/>
          <a:ln w="28575">
            <a:solidFill>
              <a:schemeClr val="accent1">
                <a:lumMod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it-IT" sz="3200" b="1">
                <a:solidFill>
                  <a:schemeClr val="accent1">
                    <a:lumMod val="76000"/>
                  </a:schemeClr>
                </a:solidFill>
              </a:rPr>
              <a:t>Model </a:t>
            </a:r>
            <a:r>
              <a:rPr lang="it-IT" sz="3200" b="1" err="1">
                <a:solidFill>
                  <a:schemeClr val="accent1">
                    <a:lumMod val="76000"/>
                  </a:schemeClr>
                </a:solidFill>
              </a:rPr>
              <a:t>standardization</a:t>
            </a:r>
            <a:r>
              <a:rPr lang="it-IT" sz="3200" b="1">
                <a:solidFill>
                  <a:schemeClr val="accent1">
                    <a:lumMod val="76000"/>
                  </a:schemeClr>
                </a:solidFill>
              </a:rPr>
              <a:t>​</a:t>
            </a:r>
          </a:p>
        </p:txBody>
      </p:sp>
      <p:sp>
        <p:nvSpPr>
          <p:cNvPr id="3" name="Espace réservé du numéro de diapositive 2">
            <a:extLst>
              <a:ext uri="{FF2B5EF4-FFF2-40B4-BE49-F238E27FC236}">
                <a16:creationId xmlns:a16="http://schemas.microsoft.com/office/drawing/2014/main" id="{CBFC2AFA-FD58-C716-0A29-6FF31AC4E956}"/>
              </a:ext>
            </a:extLst>
          </p:cNvPr>
          <p:cNvSpPr>
            <a:spLocks noGrp="1"/>
          </p:cNvSpPr>
          <p:nvPr>
            <p:ph type="sldNum" sz="quarter" idx="12"/>
          </p:nvPr>
        </p:nvSpPr>
        <p:spPr/>
        <p:txBody>
          <a:bodyPr/>
          <a:lstStyle/>
          <a:p>
            <a:fld id="{27C6CCC6-2BE5-4E42-96A4-D1E8E81A3D8E}" type="slidenum">
              <a:rPr lang="fr-FR" smtClean="0"/>
              <a:t>12</a:t>
            </a:fld>
            <a:endParaRPr lang="fr-FR"/>
          </a:p>
        </p:txBody>
      </p:sp>
      <p:pic>
        <p:nvPicPr>
          <p:cNvPr id="5" name="Immagine 4" descr="Immagine che contiene testo, diagramma, mappa&#10;&#10;Descrizione generata automaticamente">
            <a:extLst>
              <a:ext uri="{FF2B5EF4-FFF2-40B4-BE49-F238E27FC236}">
                <a16:creationId xmlns:a16="http://schemas.microsoft.com/office/drawing/2014/main" id="{8EF192BB-3C34-F900-DE11-AC22600851E3}"/>
              </a:ext>
            </a:extLst>
          </p:cNvPr>
          <p:cNvPicPr>
            <a:picLocks noChangeAspect="1"/>
          </p:cNvPicPr>
          <p:nvPr/>
        </p:nvPicPr>
        <p:blipFill>
          <a:blip r:embed="rId4"/>
          <a:stretch>
            <a:fillRect/>
          </a:stretch>
        </p:blipFill>
        <p:spPr>
          <a:xfrm>
            <a:off x="751496" y="1538026"/>
            <a:ext cx="4180068" cy="4751047"/>
          </a:xfrm>
          <a:prstGeom prst="rect">
            <a:avLst/>
          </a:prstGeom>
        </p:spPr>
      </p:pic>
      <p:sp>
        <p:nvSpPr>
          <p:cNvPr id="6" name="Arrow: Down 11">
            <a:extLst>
              <a:ext uri="{FF2B5EF4-FFF2-40B4-BE49-F238E27FC236}">
                <a16:creationId xmlns:a16="http://schemas.microsoft.com/office/drawing/2014/main" id="{EFD8A171-43B1-E0C0-B8AF-D7FEAA004D39}"/>
              </a:ext>
            </a:extLst>
          </p:cNvPr>
          <p:cNvSpPr/>
          <p:nvPr/>
        </p:nvSpPr>
        <p:spPr>
          <a:xfrm flipH="1">
            <a:off x="8482245" y="4700496"/>
            <a:ext cx="139759" cy="558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ace réservé du contenu 2">
            <a:extLst>
              <a:ext uri="{FF2B5EF4-FFF2-40B4-BE49-F238E27FC236}">
                <a16:creationId xmlns:a16="http://schemas.microsoft.com/office/drawing/2014/main" id="{979C9FD0-881B-0DEB-C448-44F1742A35AC}"/>
              </a:ext>
            </a:extLst>
          </p:cNvPr>
          <p:cNvSpPr txBox="1">
            <a:spLocks/>
          </p:cNvSpPr>
          <p:nvPr/>
        </p:nvSpPr>
        <p:spPr>
          <a:xfrm>
            <a:off x="4048273" y="6310252"/>
            <a:ext cx="406338" cy="23129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[10]</a:t>
            </a:r>
          </a:p>
        </p:txBody>
      </p:sp>
    </p:spTree>
    <p:extLst>
      <p:ext uri="{BB962C8B-B14F-4D97-AF65-F5344CB8AC3E}">
        <p14:creationId xmlns:p14="http://schemas.microsoft.com/office/powerpoint/2010/main" val="418732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3" name="CasellaDiTesto 2">
            <a:extLst>
              <a:ext uri="{FF2B5EF4-FFF2-40B4-BE49-F238E27FC236}">
                <a16:creationId xmlns:a16="http://schemas.microsoft.com/office/drawing/2014/main" id="{14F4FBDA-FCEC-E6F8-934F-C5788A2593A5}"/>
              </a:ext>
            </a:extLst>
          </p:cNvPr>
          <p:cNvSpPr txBox="1"/>
          <p:nvPr/>
        </p:nvSpPr>
        <p:spPr>
          <a:xfrm>
            <a:off x="749355" y="586525"/>
            <a:ext cx="10718102" cy="5952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b="1" i="1">
                <a:solidFill>
                  <a:srgbClr val="201C20"/>
                </a:solidFill>
                <a:latin typeface="Aptos Display"/>
              </a:rPr>
              <a:t>Conclusion</a:t>
            </a:r>
            <a:endParaRPr lang="it-IT" i="1"/>
          </a:p>
        </p:txBody>
      </p:sp>
      <p:sp>
        <p:nvSpPr>
          <p:cNvPr id="2" name="Espace réservé du numéro de diapositive 1">
            <a:extLst>
              <a:ext uri="{FF2B5EF4-FFF2-40B4-BE49-F238E27FC236}">
                <a16:creationId xmlns:a16="http://schemas.microsoft.com/office/drawing/2014/main" id="{03D36285-6380-94EF-E6F0-3D25EBD8E171}"/>
              </a:ext>
            </a:extLst>
          </p:cNvPr>
          <p:cNvSpPr>
            <a:spLocks noGrp="1"/>
          </p:cNvSpPr>
          <p:nvPr>
            <p:ph type="sldNum" sz="quarter" idx="12"/>
          </p:nvPr>
        </p:nvSpPr>
        <p:spPr/>
        <p:txBody>
          <a:bodyPr/>
          <a:lstStyle/>
          <a:p>
            <a:fld id="{27C6CCC6-2BE5-4E42-96A4-D1E8E81A3D8E}" type="slidenum">
              <a:rPr lang="fr-FR" smtClean="0"/>
              <a:t>13</a:t>
            </a:fld>
            <a:endParaRPr lang="fr-FR"/>
          </a:p>
        </p:txBody>
      </p:sp>
      <p:sp>
        <p:nvSpPr>
          <p:cNvPr id="7" name="Rectangle : coins arrondis 6">
            <a:extLst>
              <a:ext uri="{FF2B5EF4-FFF2-40B4-BE49-F238E27FC236}">
                <a16:creationId xmlns:a16="http://schemas.microsoft.com/office/drawing/2014/main" id="{1C5643E6-5EDF-1495-BD51-968CA40FE9C6}"/>
              </a:ext>
            </a:extLst>
          </p:cNvPr>
          <p:cNvSpPr/>
          <p:nvPr/>
        </p:nvSpPr>
        <p:spPr>
          <a:xfrm>
            <a:off x="7138528" y="5334426"/>
            <a:ext cx="3700534" cy="1241467"/>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it-IT" dirty="0" err="1">
                <a:solidFill>
                  <a:srgbClr val="000000"/>
                </a:solidFill>
                <a:latin typeface="Aharoni"/>
                <a:cs typeface="Segoe UI"/>
              </a:rPr>
              <a:t>Necessity</a:t>
            </a:r>
            <a:r>
              <a:rPr lang="it-IT" dirty="0">
                <a:solidFill>
                  <a:srgbClr val="000000"/>
                </a:solidFill>
                <a:latin typeface="Aharoni"/>
                <a:cs typeface="Segoe UI"/>
              </a:rPr>
              <a:t> to made a trade-off </a:t>
            </a:r>
            <a:r>
              <a:rPr lang="it-IT" dirty="0" err="1">
                <a:solidFill>
                  <a:srgbClr val="000000"/>
                </a:solidFill>
                <a:latin typeface="Aharoni"/>
                <a:cs typeface="Segoe UI"/>
              </a:rPr>
              <a:t>between</a:t>
            </a:r>
            <a:r>
              <a:rPr lang="it-IT" dirty="0">
                <a:solidFill>
                  <a:srgbClr val="000000"/>
                </a:solidFill>
                <a:latin typeface="Aharoni"/>
                <a:cs typeface="Segoe UI"/>
              </a:rPr>
              <a:t> </a:t>
            </a:r>
            <a:r>
              <a:rPr lang="it-IT" dirty="0" err="1">
                <a:solidFill>
                  <a:srgbClr val="000000"/>
                </a:solidFill>
                <a:latin typeface="Aharoni"/>
                <a:cs typeface="Segoe UI"/>
              </a:rPr>
              <a:t>accuracy</a:t>
            </a:r>
            <a:r>
              <a:rPr lang="it-IT" dirty="0">
                <a:solidFill>
                  <a:srgbClr val="000000"/>
                </a:solidFill>
                <a:latin typeface="Aharoni"/>
                <a:cs typeface="Segoe UI"/>
              </a:rPr>
              <a:t>, </a:t>
            </a:r>
            <a:r>
              <a:rPr lang="it-IT" dirty="0" err="1">
                <a:solidFill>
                  <a:srgbClr val="000000"/>
                </a:solidFill>
                <a:latin typeface="Aharoni"/>
                <a:cs typeface="Segoe UI"/>
              </a:rPr>
              <a:t>complexity</a:t>
            </a:r>
            <a:r>
              <a:rPr lang="it-IT" dirty="0">
                <a:solidFill>
                  <a:srgbClr val="000000"/>
                </a:solidFill>
                <a:latin typeface="Aharoni"/>
                <a:cs typeface="Segoe UI"/>
              </a:rPr>
              <a:t> and </a:t>
            </a:r>
            <a:r>
              <a:rPr lang="it-IT" dirty="0" err="1">
                <a:solidFill>
                  <a:srgbClr val="000000"/>
                </a:solidFill>
                <a:latin typeface="Aharoni"/>
                <a:cs typeface="Segoe UI"/>
              </a:rPr>
              <a:t>computational</a:t>
            </a:r>
            <a:r>
              <a:rPr lang="it-IT" dirty="0">
                <a:solidFill>
                  <a:srgbClr val="000000"/>
                </a:solidFill>
                <a:latin typeface="Aharoni"/>
                <a:cs typeface="Segoe UI"/>
              </a:rPr>
              <a:t> cost  </a:t>
            </a:r>
            <a:endParaRPr lang="fr-FR" dirty="0">
              <a:latin typeface="Aharoni"/>
            </a:endParaRPr>
          </a:p>
        </p:txBody>
      </p:sp>
      <p:pic>
        <p:nvPicPr>
          <p:cNvPr id="8" name="Image 7" descr="Une image contenant texte, capture d’écran, Police, ligne&#10;&#10;Description générée automatiquement">
            <a:extLst>
              <a:ext uri="{FF2B5EF4-FFF2-40B4-BE49-F238E27FC236}">
                <a16:creationId xmlns:a16="http://schemas.microsoft.com/office/drawing/2014/main" id="{63539776-423D-6232-B5BE-6993B0423723}"/>
              </a:ext>
            </a:extLst>
          </p:cNvPr>
          <p:cNvPicPr>
            <a:picLocks noChangeAspect="1"/>
          </p:cNvPicPr>
          <p:nvPr/>
        </p:nvPicPr>
        <p:blipFill>
          <a:blip r:embed="rId4"/>
          <a:stretch>
            <a:fillRect/>
          </a:stretch>
        </p:blipFill>
        <p:spPr>
          <a:xfrm>
            <a:off x="2405224" y="2494957"/>
            <a:ext cx="2000281" cy="1631891"/>
          </a:xfrm>
          <a:prstGeom prst="rect">
            <a:avLst/>
          </a:prstGeom>
          <a:ln>
            <a:noFill/>
          </a:ln>
          <a:effectLst>
            <a:outerShdw blurRad="292100" dist="139700" dir="2700000" algn="tl" rotWithShape="0">
              <a:srgbClr val="333333">
                <a:alpha val="65000"/>
              </a:srgbClr>
            </a:outerShdw>
          </a:effectLst>
        </p:spPr>
      </p:pic>
      <p:sp>
        <p:nvSpPr>
          <p:cNvPr id="10" name="Espace réservé du contenu 2">
            <a:extLst>
              <a:ext uri="{FF2B5EF4-FFF2-40B4-BE49-F238E27FC236}">
                <a16:creationId xmlns:a16="http://schemas.microsoft.com/office/drawing/2014/main" id="{C342C451-B3DB-C141-F501-7CB2BF213F00}"/>
              </a:ext>
            </a:extLst>
          </p:cNvPr>
          <p:cNvSpPr txBox="1">
            <a:spLocks/>
          </p:cNvSpPr>
          <p:nvPr/>
        </p:nvSpPr>
        <p:spPr>
          <a:xfrm>
            <a:off x="4406858" y="3957026"/>
            <a:ext cx="512684" cy="3581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100">
                <a:solidFill>
                  <a:schemeClr val="tx1">
                    <a:lumMod val="65000"/>
                    <a:lumOff val="35000"/>
                  </a:schemeClr>
                </a:solidFill>
              </a:rPr>
              <a:t>[11]</a:t>
            </a:r>
            <a:endParaRPr lang="en-GB" sz="1050">
              <a:solidFill>
                <a:schemeClr val="tx1">
                  <a:lumMod val="65000"/>
                  <a:lumOff val="35000"/>
                </a:schemeClr>
              </a:solidFill>
            </a:endParaRPr>
          </a:p>
        </p:txBody>
      </p:sp>
      <p:pic>
        <p:nvPicPr>
          <p:cNvPr id="11" name="Image 10" descr="Une image contenant texte, diagramme, Tracé, ligne&#10;&#10;Description générée automatiquement">
            <a:extLst>
              <a:ext uri="{FF2B5EF4-FFF2-40B4-BE49-F238E27FC236}">
                <a16:creationId xmlns:a16="http://schemas.microsoft.com/office/drawing/2014/main" id="{BD27A21C-4052-5B16-DA12-B4DF1AE2743C}"/>
              </a:ext>
            </a:extLst>
          </p:cNvPr>
          <p:cNvPicPr>
            <a:picLocks noChangeAspect="1"/>
          </p:cNvPicPr>
          <p:nvPr/>
        </p:nvPicPr>
        <p:blipFill>
          <a:blip r:embed="rId5"/>
          <a:stretch>
            <a:fillRect/>
          </a:stretch>
        </p:blipFill>
        <p:spPr>
          <a:xfrm>
            <a:off x="2527726" y="4833164"/>
            <a:ext cx="1767266" cy="1739448"/>
          </a:xfrm>
          <a:prstGeom prst="rect">
            <a:avLst/>
          </a:prstGeom>
          <a:ln>
            <a:noFill/>
          </a:ln>
          <a:effectLst>
            <a:outerShdw blurRad="292100" dist="139700" dir="2700000" algn="tl" rotWithShape="0">
              <a:srgbClr val="333333">
                <a:alpha val="65000"/>
              </a:srgbClr>
            </a:outerShdw>
          </a:effectLst>
        </p:spPr>
      </p:pic>
      <p:sp>
        <p:nvSpPr>
          <p:cNvPr id="12" name="Espace réservé du contenu 2">
            <a:extLst>
              <a:ext uri="{FF2B5EF4-FFF2-40B4-BE49-F238E27FC236}">
                <a16:creationId xmlns:a16="http://schemas.microsoft.com/office/drawing/2014/main" id="{E9FEEC6A-4EA7-8C7F-0B76-ACB3840B64BC}"/>
              </a:ext>
            </a:extLst>
          </p:cNvPr>
          <p:cNvSpPr txBox="1">
            <a:spLocks/>
          </p:cNvSpPr>
          <p:nvPr/>
        </p:nvSpPr>
        <p:spPr>
          <a:xfrm>
            <a:off x="4421842" y="6361857"/>
            <a:ext cx="501138" cy="3581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100">
                <a:solidFill>
                  <a:schemeClr val="tx1">
                    <a:lumMod val="65000"/>
                    <a:lumOff val="35000"/>
                  </a:schemeClr>
                </a:solidFill>
              </a:rPr>
              <a:t>[12]</a:t>
            </a:r>
            <a:endParaRPr lang="en-GB" sz="1050">
              <a:solidFill>
                <a:schemeClr val="tx1">
                  <a:lumMod val="65000"/>
                  <a:lumOff val="35000"/>
                </a:schemeClr>
              </a:solidFill>
            </a:endParaRPr>
          </a:p>
        </p:txBody>
      </p:sp>
      <p:pic>
        <p:nvPicPr>
          <p:cNvPr id="14" name="Image 13" descr="Une image contenant cercle, Caractère coloré, conception, art&#10;&#10;Description générée automatiquement">
            <a:extLst>
              <a:ext uri="{FF2B5EF4-FFF2-40B4-BE49-F238E27FC236}">
                <a16:creationId xmlns:a16="http://schemas.microsoft.com/office/drawing/2014/main" id="{6E0D1CB2-5AB3-F8E8-F923-675FE50FBCC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961" b="99478" l="575" r="99138">
                        <a14:foregroundMark x1="6034" y1="25587" x2="6034" y2="25587"/>
                        <a14:foregroundMark x1="49138" y1="4961" x2="49138" y2="4961"/>
                        <a14:foregroundMark x1="92529" y1="48303" x2="92529" y2="48303"/>
                        <a14:foregroundMark x1="99425" y1="50914" x2="99425" y2="50914"/>
                        <a14:foregroundMark x1="50287" y1="95822" x2="50287" y2="95822"/>
                        <a14:foregroundMark x1="2011" y1="71802" x2="2011" y2="71802"/>
                        <a14:foregroundMark x1="862" y1="26110" x2="862" y2="26110"/>
                        <a14:foregroundMark x1="49713" y1="99478" x2="49713" y2="99478"/>
                      </a14:backgroundRemoval>
                    </a14:imgEffect>
                  </a14:imgLayer>
                </a14:imgProps>
              </a:ext>
              <a:ext uri="{28A0092B-C50C-407E-A947-70E740481C1C}">
                <a14:useLocalDpi xmlns:a14="http://schemas.microsoft.com/office/drawing/2010/main" val="0"/>
              </a:ext>
            </a:extLst>
          </a:blip>
          <a:srcRect r="-4873" b="637"/>
          <a:stretch/>
        </p:blipFill>
        <p:spPr>
          <a:xfrm>
            <a:off x="8435128" y="3958648"/>
            <a:ext cx="1213750" cy="1123789"/>
          </a:xfrm>
          <a:prstGeom prst="rect">
            <a:avLst/>
          </a:prstGeom>
        </p:spPr>
      </p:pic>
      <p:sp>
        <p:nvSpPr>
          <p:cNvPr id="15" name="CasellaDiTesto 14">
            <a:extLst>
              <a:ext uri="{FF2B5EF4-FFF2-40B4-BE49-F238E27FC236}">
                <a16:creationId xmlns:a16="http://schemas.microsoft.com/office/drawing/2014/main" id="{2985D97E-3330-D415-EE7A-CB8F90053FE8}"/>
              </a:ext>
            </a:extLst>
          </p:cNvPr>
          <p:cNvSpPr txBox="1"/>
          <p:nvPr/>
        </p:nvSpPr>
        <p:spPr>
          <a:xfrm>
            <a:off x="997213" y="1148937"/>
            <a:ext cx="4838778" cy="46166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it-IT" sz="2400" b="1" i="1" dirty="0">
                <a:solidFill>
                  <a:schemeClr val="accent2"/>
                </a:solidFill>
              </a:rPr>
              <a:t>PROS</a:t>
            </a:r>
            <a:endParaRPr lang="it-IT" sz="2400" dirty="0">
              <a:solidFill>
                <a:schemeClr val="accent2"/>
              </a:solidFill>
            </a:endParaRPr>
          </a:p>
        </p:txBody>
      </p:sp>
      <p:sp>
        <p:nvSpPr>
          <p:cNvPr id="17" name="CasellaDiTesto 16">
            <a:extLst>
              <a:ext uri="{FF2B5EF4-FFF2-40B4-BE49-F238E27FC236}">
                <a16:creationId xmlns:a16="http://schemas.microsoft.com/office/drawing/2014/main" id="{AE1723FB-F1AE-04CA-5AFE-9F01D3F48CB2}"/>
              </a:ext>
            </a:extLst>
          </p:cNvPr>
          <p:cNvSpPr txBox="1"/>
          <p:nvPr/>
        </p:nvSpPr>
        <p:spPr>
          <a:xfrm>
            <a:off x="6726564" y="1145766"/>
            <a:ext cx="4613811" cy="472103"/>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r"/>
            <a:r>
              <a:rPr lang="it-IT" sz="2400" b="1" i="1" dirty="0">
                <a:solidFill>
                  <a:schemeClr val="accent2"/>
                </a:solidFill>
              </a:rPr>
              <a:t>CONS</a:t>
            </a:r>
          </a:p>
        </p:txBody>
      </p:sp>
      <p:sp>
        <p:nvSpPr>
          <p:cNvPr id="5" name="CasellaDiTesto 4">
            <a:extLst>
              <a:ext uri="{FF2B5EF4-FFF2-40B4-BE49-F238E27FC236}">
                <a16:creationId xmlns:a16="http://schemas.microsoft.com/office/drawing/2014/main" id="{9DC99F77-5834-4463-B39A-F5A2EB44E323}"/>
              </a:ext>
            </a:extLst>
          </p:cNvPr>
          <p:cNvSpPr txBox="1"/>
          <p:nvPr/>
        </p:nvSpPr>
        <p:spPr>
          <a:xfrm>
            <a:off x="6728565" y="1759906"/>
            <a:ext cx="4622104"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r-FR" dirty="0" err="1">
                <a:cs typeface="Segoe UI"/>
              </a:rPr>
              <a:t>Complex</a:t>
            </a:r>
            <a:r>
              <a:rPr lang="fr-FR" dirty="0">
                <a:cs typeface="Segoe UI"/>
              </a:rPr>
              <a:t> </a:t>
            </a:r>
            <a:r>
              <a:rPr lang="fr-FR" dirty="0" err="1">
                <a:cs typeface="Segoe UI"/>
              </a:rPr>
              <a:t>models</a:t>
            </a:r>
            <a:r>
              <a:rPr lang="en-US" dirty="0">
                <a:cs typeface="Segoe UI"/>
              </a:rPr>
              <a:t>​</a:t>
            </a:r>
            <a:r>
              <a:rPr lang="it-IT" dirty="0">
                <a:cs typeface="Segoe UI"/>
              </a:rPr>
              <a:t>​</a:t>
            </a:r>
            <a:endParaRPr lang="it-IT" dirty="0"/>
          </a:p>
          <a:p>
            <a:pPr>
              <a:spcAft>
                <a:spcPts val="600"/>
              </a:spcAft>
            </a:pPr>
            <a:r>
              <a:rPr lang="fr-FR" dirty="0">
                <a:cs typeface="Segoe UI"/>
              </a:rPr>
              <a:t>The </a:t>
            </a:r>
            <a:r>
              <a:rPr lang="fr-FR" dirty="0" err="1">
                <a:cs typeface="Segoe UI"/>
              </a:rPr>
              <a:t>dataset</a:t>
            </a:r>
            <a:r>
              <a:rPr lang="fr-FR" dirty="0">
                <a:cs typeface="Segoe UI"/>
              </a:rPr>
              <a:t> size and configuration </a:t>
            </a:r>
            <a:r>
              <a:rPr lang="fr-FR" dirty="0" err="1">
                <a:cs typeface="Segoe UI"/>
              </a:rPr>
              <a:t>is</a:t>
            </a:r>
            <a:r>
              <a:rPr lang="fr-FR" dirty="0">
                <a:cs typeface="Segoe UI"/>
              </a:rPr>
              <a:t> </a:t>
            </a:r>
            <a:r>
              <a:rPr lang="fr-FR" dirty="0" err="1">
                <a:cs typeface="Segoe UI"/>
              </a:rPr>
              <a:t>highly</a:t>
            </a:r>
            <a:r>
              <a:rPr lang="fr-FR" dirty="0">
                <a:cs typeface="Segoe UI"/>
              </a:rPr>
              <a:t> relevant</a:t>
            </a:r>
            <a:r>
              <a:rPr lang="en-US" dirty="0">
                <a:cs typeface="Segoe UI"/>
              </a:rPr>
              <a:t>​​</a:t>
            </a:r>
          </a:p>
          <a:p>
            <a:pPr>
              <a:spcAft>
                <a:spcPts val="600"/>
              </a:spcAft>
            </a:pPr>
            <a:r>
              <a:rPr lang="fr-FR" dirty="0">
                <a:cs typeface="Segoe UI"/>
              </a:rPr>
              <a:t>Limited </a:t>
            </a:r>
            <a:r>
              <a:rPr lang="fr-FR" err="1">
                <a:cs typeface="Segoe UI"/>
              </a:rPr>
              <a:t>adaptability</a:t>
            </a:r>
            <a:r>
              <a:rPr lang="en-US" dirty="0">
                <a:cs typeface="Segoe UI"/>
              </a:rPr>
              <a:t>​​</a:t>
            </a:r>
          </a:p>
          <a:p>
            <a:pPr>
              <a:spcAft>
                <a:spcPts val="600"/>
              </a:spcAft>
            </a:pPr>
            <a:r>
              <a:rPr lang="fr-FR" dirty="0" err="1">
                <a:cs typeface="Segoe UI"/>
              </a:rPr>
              <a:t>Difficult</a:t>
            </a:r>
            <a:r>
              <a:rPr lang="fr-FR" dirty="0">
                <a:cs typeface="Segoe UI"/>
              </a:rPr>
              <a:t> </a:t>
            </a:r>
            <a:r>
              <a:rPr lang="fr-FR" dirty="0" err="1">
                <a:cs typeface="Segoe UI"/>
              </a:rPr>
              <a:t>interpretability</a:t>
            </a:r>
            <a:r>
              <a:rPr lang="fr-FR" dirty="0">
                <a:cs typeface="Segoe UI"/>
              </a:rPr>
              <a:t> of final and </a:t>
            </a:r>
            <a:r>
              <a:rPr lang="fr-FR" dirty="0" err="1">
                <a:cs typeface="Segoe UI"/>
              </a:rPr>
              <a:t>intermediary</a:t>
            </a:r>
            <a:r>
              <a:rPr lang="fr-FR" dirty="0">
                <a:cs typeface="Segoe UI"/>
              </a:rPr>
              <a:t> </a:t>
            </a:r>
            <a:r>
              <a:rPr lang="fr-FR" dirty="0" err="1">
                <a:cs typeface="Segoe UI"/>
              </a:rPr>
              <a:t>results</a:t>
            </a:r>
            <a:r>
              <a:rPr lang="en-US" dirty="0">
                <a:cs typeface="Segoe UI"/>
              </a:rPr>
              <a:t>​​</a:t>
            </a:r>
          </a:p>
        </p:txBody>
      </p:sp>
      <p:sp>
        <p:nvSpPr>
          <p:cNvPr id="6" name="CasellaDiTesto 5">
            <a:extLst>
              <a:ext uri="{FF2B5EF4-FFF2-40B4-BE49-F238E27FC236}">
                <a16:creationId xmlns:a16="http://schemas.microsoft.com/office/drawing/2014/main" id="{A65DF4C0-98F7-FB07-7868-D3499213FB73}"/>
              </a:ext>
            </a:extLst>
          </p:cNvPr>
          <p:cNvSpPr txBox="1"/>
          <p:nvPr/>
        </p:nvSpPr>
        <p:spPr>
          <a:xfrm>
            <a:off x="997907" y="1759907"/>
            <a:ext cx="4841309"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cs typeface="Segoe UI"/>
              </a:rPr>
              <a:t>Can model </a:t>
            </a:r>
            <a:r>
              <a:rPr lang="fr-FR" dirty="0" err="1">
                <a:cs typeface="Segoe UI"/>
              </a:rPr>
              <a:t>complex</a:t>
            </a:r>
            <a:r>
              <a:rPr lang="fr-FR" dirty="0">
                <a:cs typeface="Segoe UI"/>
              </a:rPr>
              <a:t> </a:t>
            </a:r>
            <a:r>
              <a:rPr lang="fr-FR" dirty="0" err="1">
                <a:cs typeface="Segoe UI"/>
              </a:rPr>
              <a:t>systems</a:t>
            </a:r>
            <a:r>
              <a:rPr lang="fr-FR" dirty="0">
                <a:cs typeface="Segoe UI"/>
              </a:rPr>
              <a:t> (i.e. dimensions, </a:t>
            </a:r>
            <a:r>
              <a:rPr lang="fr-FR" dirty="0" err="1">
                <a:cs typeface="Segoe UI"/>
              </a:rPr>
              <a:t>dynamisms</a:t>
            </a:r>
            <a:r>
              <a:rPr lang="fr-FR" dirty="0">
                <a:cs typeface="Segoe UI"/>
              </a:rPr>
              <a:t> or non-</a:t>
            </a:r>
            <a:r>
              <a:rPr lang="fr-FR" dirty="0" err="1">
                <a:cs typeface="Segoe UI"/>
              </a:rPr>
              <a:t>linearities</a:t>
            </a:r>
            <a:r>
              <a:rPr lang="fr-FR" dirty="0">
                <a:cs typeface="Segoe UI"/>
              </a:rPr>
              <a:t> of </a:t>
            </a:r>
            <a:r>
              <a:rPr lang="fr-FR" dirty="0" err="1">
                <a:cs typeface="Segoe UI"/>
              </a:rPr>
              <a:t>rivers</a:t>
            </a:r>
            <a:r>
              <a:rPr lang="fr-FR" dirty="0">
                <a:cs typeface="Segoe UI"/>
              </a:rPr>
              <a:t>)</a:t>
            </a:r>
            <a:r>
              <a:rPr lang="en-US" dirty="0">
                <a:cs typeface="Segoe UI"/>
              </a:rPr>
              <a:t>​</a:t>
            </a:r>
          </a:p>
          <a:p>
            <a:endParaRPr lang="fr-FR" dirty="0">
              <a:cs typeface="Arial"/>
            </a:endParaRPr>
          </a:p>
          <a:p>
            <a:r>
              <a:rPr lang="fr-FR" dirty="0">
                <a:cs typeface="Segoe UI"/>
              </a:rPr>
              <a:t>​</a:t>
            </a:r>
          </a:p>
          <a:p>
            <a:endParaRPr lang="fr-FR" dirty="0">
              <a:cs typeface="Segoe UI"/>
            </a:endParaRPr>
          </a:p>
          <a:p>
            <a:endParaRPr lang="fr-FR" dirty="0">
              <a:cs typeface="Segoe UI"/>
            </a:endParaRPr>
          </a:p>
          <a:p>
            <a:endParaRPr lang="fr-FR" dirty="0">
              <a:cs typeface="Segoe UI"/>
            </a:endParaRPr>
          </a:p>
          <a:p>
            <a:endParaRPr lang="fr-FR" dirty="0">
              <a:cs typeface="Segoe UI"/>
            </a:endParaRPr>
          </a:p>
          <a:p>
            <a:endParaRPr lang="fr-FR" dirty="0">
              <a:cs typeface="Segoe UI"/>
            </a:endParaRPr>
          </a:p>
          <a:p>
            <a:r>
              <a:rPr lang="fr-FR" dirty="0">
                <a:cs typeface="Segoe UI"/>
              </a:rPr>
              <a:t>Can </a:t>
            </a:r>
            <a:r>
              <a:rPr lang="fr-FR" dirty="0" err="1">
                <a:cs typeface="Segoe UI"/>
              </a:rPr>
              <a:t>be</a:t>
            </a:r>
            <a:r>
              <a:rPr lang="fr-FR" dirty="0">
                <a:cs typeface="Segoe UI"/>
              </a:rPr>
              <a:t> </a:t>
            </a:r>
            <a:r>
              <a:rPr lang="fr-FR" dirty="0" err="1">
                <a:cs typeface="Segoe UI"/>
              </a:rPr>
              <a:t>used</a:t>
            </a:r>
            <a:r>
              <a:rPr lang="fr-FR" dirty="0">
                <a:cs typeface="Segoe UI"/>
              </a:rPr>
              <a:t> to </a:t>
            </a:r>
            <a:r>
              <a:rPr lang="fr-FR" dirty="0" err="1">
                <a:cs typeface="Segoe UI"/>
              </a:rPr>
              <a:t>compute</a:t>
            </a:r>
            <a:r>
              <a:rPr lang="fr-FR" dirty="0">
                <a:cs typeface="Segoe UI"/>
              </a:rPr>
              <a:t> future </a:t>
            </a:r>
            <a:r>
              <a:rPr lang="fr-FR" dirty="0" err="1">
                <a:cs typeface="Segoe UI"/>
              </a:rPr>
              <a:t>extreme</a:t>
            </a:r>
            <a:r>
              <a:rPr lang="fr-FR" dirty="0">
                <a:cs typeface="Segoe UI"/>
              </a:rPr>
              <a:t> </a:t>
            </a:r>
            <a:r>
              <a:rPr lang="fr-FR" dirty="0" err="1">
                <a:cs typeface="Segoe UI"/>
              </a:rPr>
              <a:t>events</a:t>
            </a:r>
            <a:r>
              <a:rPr lang="fr-FR" dirty="0">
                <a:cs typeface="Segoe UI"/>
              </a:rPr>
              <a:t> (RCP scenarios)</a:t>
            </a:r>
            <a:r>
              <a:rPr lang="en-US" dirty="0">
                <a:cs typeface="Segoe UI"/>
              </a:rPr>
              <a:t>​</a:t>
            </a:r>
          </a:p>
          <a:p>
            <a:r>
              <a:rPr lang="it-IT" sz="1600" dirty="0">
                <a:cs typeface="Segoe UI"/>
              </a:rPr>
              <a:t>​</a:t>
            </a:r>
          </a:p>
        </p:txBody>
      </p:sp>
      <p:sp>
        <p:nvSpPr>
          <p:cNvPr id="16" name="Rettangolo 15">
            <a:extLst>
              <a:ext uri="{FF2B5EF4-FFF2-40B4-BE49-F238E27FC236}">
                <a16:creationId xmlns:a16="http://schemas.microsoft.com/office/drawing/2014/main" id="{27ADFE76-E38A-0283-6323-896A4519554C}"/>
              </a:ext>
            </a:extLst>
          </p:cNvPr>
          <p:cNvSpPr/>
          <p:nvPr/>
        </p:nvSpPr>
        <p:spPr>
          <a:xfrm>
            <a:off x="993392" y="1617073"/>
            <a:ext cx="4830388" cy="14763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a:solidFill>
                <a:schemeClr val="bg2">
                  <a:lumMod val="49000"/>
                </a:schemeClr>
              </a:solidFill>
            </a:endParaRPr>
          </a:p>
        </p:txBody>
      </p:sp>
      <p:sp>
        <p:nvSpPr>
          <p:cNvPr id="19" name="Rettangolo 18">
            <a:extLst>
              <a:ext uri="{FF2B5EF4-FFF2-40B4-BE49-F238E27FC236}">
                <a16:creationId xmlns:a16="http://schemas.microsoft.com/office/drawing/2014/main" id="{BCE21738-FB44-19BF-AA10-529D0F6DE640}"/>
              </a:ext>
            </a:extLst>
          </p:cNvPr>
          <p:cNvSpPr/>
          <p:nvPr/>
        </p:nvSpPr>
        <p:spPr>
          <a:xfrm>
            <a:off x="6732571" y="1612029"/>
            <a:ext cx="4611182" cy="13969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2375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pour une image  7" descr="Une image contenant carte, texte, atlas&#10;&#10;Description générée automatiquement">
            <a:extLst>
              <a:ext uri="{FF2B5EF4-FFF2-40B4-BE49-F238E27FC236}">
                <a16:creationId xmlns:a16="http://schemas.microsoft.com/office/drawing/2014/main" id="{68F6694B-4B33-6321-D6BA-12EDB14D7755}"/>
              </a:ext>
            </a:extLst>
          </p:cNvPr>
          <p:cNvPicPr>
            <a:picLocks noChangeAspect="1"/>
          </p:cNvPicPr>
          <p:nvPr/>
        </p:nvPicPr>
        <p:blipFill>
          <a:blip r:embed="rId2">
            <a:extLst>
              <a:ext uri="{28A0092B-C50C-407E-A947-70E740481C1C}">
                <a14:useLocalDpi xmlns:a14="http://schemas.microsoft.com/office/drawing/2010/main" val="0"/>
              </a:ext>
            </a:extLst>
          </a:blip>
          <a:srcRect l="6001"/>
          <a:stretch/>
        </p:blipFill>
        <p:spPr>
          <a:xfrm>
            <a:off x="2522358"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070C1BF7-EAE1-356D-4E46-8B5CB3FF287A}"/>
              </a:ext>
            </a:extLst>
          </p:cNvPr>
          <p:cNvSpPr txBox="1"/>
          <p:nvPr/>
        </p:nvSpPr>
        <p:spPr>
          <a:xfrm>
            <a:off x="851375" y="2894976"/>
            <a:ext cx="3973385" cy="1058646"/>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200" b="1" cap="all">
                <a:latin typeface="+mj-lt"/>
                <a:ea typeface="+mj-ea"/>
                <a:cs typeface="+mj-cs"/>
              </a:rPr>
              <a:t>THANK YOU!</a:t>
            </a:r>
            <a:r>
              <a:rPr lang="en-US" sz="5200">
                <a:latin typeface="+mj-lt"/>
                <a:ea typeface="+mj-ea"/>
                <a:cs typeface="+mj-cs"/>
              </a:rPr>
              <a:t>​</a:t>
            </a:r>
          </a:p>
        </p:txBody>
      </p:sp>
      <p:sp>
        <p:nvSpPr>
          <p:cNvPr id="4" name="Segnaposto numero diapositiva 3">
            <a:extLst>
              <a:ext uri="{FF2B5EF4-FFF2-40B4-BE49-F238E27FC236}">
                <a16:creationId xmlns:a16="http://schemas.microsoft.com/office/drawing/2014/main" id="{D6F82400-E48C-1780-10C5-E722FFAEDB2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7C6CCC6-2BE5-4E42-96A4-D1E8E81A3D8E}" type="slidenum">
              <a:rPr lang="en-US">
                <a:solidFill>
                  <a:srgbClr val="FFFFFF"/>
                </a:solidFill>
                <a:latin typeface="Calibri" panose="020F0502020204030204"/>
              </a:rPr>
              <a:pPr>
                <a:spcAft>
                  <a:spcPts val="600"/>
                </a:spcAft>
                <a:defRPr/>
              </a:pPr>
              <a:t>14</a:t>
            </a:fld>
            <a:endParaRPr lang="en-US">
              <a:solidFill>
                <a:srgbClr val="FFFFFF"/>
              </a:solidFill>
              <a:latin typeface="Calibri" panose="020F0502020204030204"/>
            </a:endParaRPr>
          </a:p>
        </p:txBody>
      </p:sp>
    </p:spTree>
    <p:extLst>
      <p:ext uri="{BB962C8B-B14F-4D97-AF65-F5344CB8AC3E}">
        <p14:creationId xmlns:p14="http://schemas.microsoft.com/office/powerpoint/2010/main" val="263962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2" name="TextBox 1">
            <a:extLst>
              <a:ext uri="{FF2B5EF4-FFF2-40B4-BE49-F238E27FC236}">
                <a16:creationId xmlns:a16="http://schemas.microsoft.com/office/drawing/2014/main" id="{28E1F02F-AA42-F2E7-D224-58DF01CFCA7D}"/>
              </a:ext>
            </a:extLst>
          </p:cNvPr>
          <p:cNvSpPr txBox="1"/>
          <p:nvPr/>
        </p:nvSpPr>
        <p:spPr>
          <a:xfrm>
            <a:off x="750710" y="637821"/>
            <a:ext cx="66491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t>References</a:t>
            </a:r>
            <a:endParaRPr lang="en-US" b="1" i="1"/>
          </a:p>
        </p:txBody>
      </p:sp>
      <p:sp>
        <p:nvSpPr>
          <p:cNvPr id="7" name="TextBox 6">
            <a:extLst>
              <a:ext uri="{FF2B5EF4-FFF2-40B4-BE49-F238E27FC236}">
                <a16:creationId xmlns:a16="http://schemas.microsoft.com/office/drawing/2014/main" id="{27FA98EA-CBBF-F4B3-6C13-A68CD3C824FD}"/>
              </a:ext>
            </a:extLst>
          </p:cNvPr>
          <p:cNvSpPr txBox="1"/>
          <p:nvPr/>
        </p:nvSpPr>
        <p:spPr>
          <a:xfrm>
            <a:off x="752764" y="1226128"/>
            <a:ext cx="10928926"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solidFill>
                <a:srgbClr val="000000"/>
              </a:solidFill>
              <a:ea typeface="+mn-lt"/>
              <a:cs typeface="+mn-lt"/>
            </a:endParaRPr>
          </a:p>
          <a:p>
            <a:r>
              <a:rPr lang="en-US" sz="1100">
                <a:solidFill>
                  <a:srgbClr val="000000"/>
                </a:solidFill>
                <a:ea typeface="+mn-lt"/>
                <a:cs typeface="+mn-lt"/>
              </a:rPr>
              <a:t>Chicco, D. (2017). Ten quick tips for machine learning in computational biology. </a:t>
            </a:r>
            <a:r>
              <a:rPr lang="en-US" sz="1100" i="1" err="1">
                <a:solidFill>
                  <a:srgbClr val="000000"/>
                </a:solidFill>
                <a:ea typeface="+mn-lt"/>
                <a:cs typeface="+mn-lt"/>
              </a:rPr>
              <a:t>BioData</a:t>
            </a:r>
            <a:r>
              <a:rPr lang="en-US" sz="1100" i="1">
                <a:solidFill>
                  <a:srgbClr val="000000"/>
                </a:solidFill>
                <a:ea typeface="+mn-lt"/>
                <a:cs typeface="+mn-lt"/>
              </a:rPr>
              <a:t> mining</a:t>
            </a:r>
            <a:r>
              <a:rPr lang="en-US" sz="1100">
                <a:solidFill>
                  <a:srgbClr val="000000"/>
                </a:solidFill>
                <a:ea typeface="+mn-lt"/>
                <a:cs typeface="+mn-lt"/>
              </a:rPr>
              <a:t>, </a:t>
            </a:r>
            <a:r>
              <a:rPr lang="en-US" sz="1100" i="1">
                <a:solidFill>
                  <a:srgbClr val="000000"/>
                </a:solidFill>
                <a:ea typeface="+mn-lt"/>
                <a:cs typeface="+mn-lt"/>
              </a:rPr>
              <a:t>10</a:t>
            </a:r>
            <a:r>
              <a:rPr lang="en-US" sz="1100">
                <a:solidFill>
                  <a:srgbClr val="000000"/>
                </a:solidFill>
                <a:ea typeface="+mn-lt"/>
                <a:cs typeface="+mn-lt"/>
              </a:rPr>
              <a:t>(1), 35.</a:t>
            </a:r>
            <a:endParaRPr lang="en-US" sz="1100"/>
          </a:p>
          <a:p>
            <a:endParaRPr lang="en-US" sz="1100">
              <a:solidFill>
                <a:srgbClr val="212121"/>
              </a:solidFill>
              <a:ea typeface="+mn-lt"/>
              <a:cs typeface="+mn-lt"/>
            </a:endParaRPr>
          </a:p>
          <a:p>
            <a:r>
              <a:rPr lang="en-US" sz="1100">
                <a:solidFill>
                  <a:srgbClr val="212121"/>
                </a:solidFill>
                <a:ea typeface="+mn-lt"/>
                <a:cs typeface="+mn-lt"/>
              </a:rPr>
              <a:t>Fu, B., Horsburgh, J. S., Jakeman, A. J., Gualtieri, C., Arnold, T., Marshall, L., Green, T. R., Quinn, N. W. T., Volk, M., Hunt, R. J., </a:t>
            </a:r>
            <a:r>
              <a:rPr lang="en-US" sz="1100" err="1">
                <a:solidFill>
                  <a:srgbClr val="212121"/>
                </a:solidFill>
                <a:ea typeface="+mn-lt"/>
                <a:cs typeface="+mn-lt"/>
              </a:rPr>
              <a:t>Vezzaro</a:t>
            </a:r>
            <a:r>
              <a:rPr lang="en-US" sz="1100">
                <a:solidFill>
                  <a:srgbClr val="212121"/>
                </a:solidFill>
                <a:ea typeface="+mn-lt"/>
                <a:cs typeface="+mn-lt"/>
              </a:rPr>
              <a:t>, L., Croke, B. F. W., Jakeman, J. D., Snow, V., &amp; Rashleigh, B. (2020). Modeling Water Quality in Watersheds: From Here to the Next Generation. </a:t>
            </a:r>
            <a:r>
              <a:rPr lang="en-US" sz="1100" i="1">
                <a:solidFill>
                  <a:srgbClr val="212121"/>
                </a:solidFill>
                <a:ea typeface="+mn-lt"/>
                <a:cs typeface="+mn-lt"/>
              </a:rPr>
              <a:t>Water resources research</a:t>
            </a:r>
            <a:r>
              <a:rPr lang="en-US" sz="1100">
                <a:solidFill>
                  <a:srgbClr val="212121"/>
                </a:solidFill>
                <a:ea typeface="+mn-lt"/>
                <a:cs typeface="+mn-lt"/>
              </a:rPr>
              <a:t>, </a:t>
            </a:r>
            <a:r>
              <a:rPr lang="en-US" sz="1100" i="1">
                <a:solidFill>
                  <a:srgbClr val="212121"/>
                </a:solidFill>
                <a:ea typeface="+mn-lt"/>
                <a:cs typeface="+mn-lt"/>
              </a:rPr>
              <a:t>56</a:t>
            </a:r>
            <a:r>
              <a:rPr lang="en-US" sz="1100">
                <a:solidFill>
                  <a:srgbClr val="212121"/>
                </a:solidFill>
                <a:ea typeface="+mn-lt"/>
                <a:cs typeface="+mn-lt"/>
              </a:rPr>
              <a:t>(11), 10.1029/2020wr027721.</a:t>
            </a:r>
            <a:endParaRPr lang="it-IT" sz="1100"/>
          </a:p>
          <a:p>
            <a:endParaRPr lang="en-US" sz="1100">
              <a:solidFill>
                <a:srgbClr val="212121"/>
              </a:solidFill>
            </a:endParaRPr>
          </a:p>
          <a:p>
            <a:r>
              <a:rPr lang="en-US" sz="1100"/>
              <a:t>Ho, L., &amp; Goethals, P. (2022). Machine learning applications in river research: Trends, opportunities and challenges. </a:t>
            </a:r>
            <a:r>
              <a:rPr lang="en-US" sz="1100" i="1"/>
              <a:t>Methods in Ecology and Evolution</a:t>
            </a:r>
            <a:r>
              <a:rPr lang="en-US" sz="1100"/>
              <a:t>, </a:t>
            </a:r>
            <a:r>
              <a:rPr lang="en-US" sz="1100" i="1"/>
              <a:t>13</a:t>
            </a:r>
            <a:r>
              <a:rPr lang="en-US" sz="1100"/>
              <a:t>(11), 2603-2621.</a:t>
            </a:r>
          </a:p>
          <a:p>
            <a:endParaRPr lang="en-US" sz="1100"/>
          </a:p>
          <a:p>
            <a:r>
              <a:rPr lang="en-US" sz="1100">
                <a:ea typeface="+mn-lt"/>
                <a:cs typeface="+mn-lt"/>
              </a:rPr>
              <a:t>Huang, S., Xia, J., Wang, Y., Lei, J., &amp; Wang, G. (2024). Water quality prediction based on sparse dataset using enhanced machine learning. </a:t>
            </a:r>
            <a:r>
              <a:rPr lang="en-US" sz="1100" i="1">
                <a:ea typeface="+mn-lt"/>
                <a:cs typeface="+mn-lt"/>
              </a:rPr>
              <a:t>Environmental Science and Ecotechnology</a:t>
            </a:r>
            <a:r>
              <a:rPr lang="en-US" sz="1100">
                <a:ea typeface="+mn-lt"/>
                <a:cs typeface="+mn-lt"/>
              </a:rPr>
              <a:t>, </a:t>
            </a:r>
            <a:r>
              <a:rPr lang="en-US" sz="1100" i="1">
                <a:ea typeface="+mn-lt"/>
                <a:cs typeface="+mn-lt"/>
              </a:rPr>
              <a:t>20</a:t>
            </a:r>
            <a:r>
              <a:rPr lang="en-US" sz="1100">
                <a:ea typeface="+mn-lt"/>
                <a:cs typeface="+mn-lt"/>
              </a:rPr>
              <a:t>, 100402.</a:t>
            </a:r>
          </a:p>
          <a:p>
            <a:endParaRPr lang="en-US" sz="1100">
              <a:ea typeface="+mn-lt"/>
              <a:cs typeface="+mn-lt"/>
            </a:endParaRPr>
          </a:p>
          <a:p>
            <a:r>
              <a:rPr lang="en-GB" sz="1200">
                <a:ea typeface="+mn-lt"/>
                <a:cs typeface="+mn-lt"/>
              </a:rPr>
              <a:t>Lintern, A., Webb, J. A., Ryu, D., Liu, S., Bende‐Michl, U., Waters, D., ... &amp; Western, A. W. (2018). Key factors influencing differences in stream water quality across space. </a:t>
            </a:r>
            <a:r>
              <a:rPr lang="en-GB" sz="1200" i="1">
                <a:ea typeface="+mn-lt"/>
                <a:cs typeface="+mn-lt"/>
              </a:rPr>
              <a:t>Wiley Interdisciplinary Reviews: Water</a:t>
            </a:r>
            <a:r>
              <a:rPr lang="en-GB" sz="1200">
                <a:ea typeface="+mn-lt"/>
                <a:cs typeface="+mn-lt"/>
              </a:rPr>
              <a:t>, </a:t>
            </a:r>
            <a:r>
              <a:rPr lang="en-GB" sz="1200" i="1">
                <a:ea typeface="+mn-lt"/>
                <a:cs typeface="+mn-lt"/>
              </a:rPr>
              <a:t>5</a:t>
            </a:r>
            <a:r>
              <a:rPr lang="en-GB" sz="1200">
                <a:ea typeface="+mn-lt"/>
                <a:cs typeface="+mn-lt"/>
              </a:rPr>
              <a:t>(1), e1260.</a:t>
            </a:r>
            <a:endParaRPr lang="en-US" sz="1200">
              <a:ea typeface="+mn-lt"/>
              <a:cs typeface="+mn-lt"/>
            </a:endParaRPr>
          </a:p>
          <a:p>
            <a:endParaRPr lang="en-US" sz="1100">
              <a:ea typeface="+mn-lt"/>
              <a:cs typeface="+mn-lt"/>
            </a:endParaRPr>
          </a:p>
          <a:p>
            <a:r>
              <a:rPr lang="en-US" sz="1100">
                <a:ea typeface="+mn-lt"/>
                <a:cs typeface="+mn-lt"/>
              </a:rPr>
              <a:t>Liu, H., Xia, R., Chen, Y., Jia, R., Wei, Y., Yan, C., ... &amp; Li, X. (2024). Spatial patterns of </a:t>
            </a:r>
            <a:r>
              <a:rPr lang="en-US" sz="1100" err="1">
                <a:ea typeface="+mn-lt"/>
                <a:cs typeface="+mn-lt"/>
              </a:rPr>
              <a:t>hydroecological</a:t>
            </a:r>
            <a:r>
              <a:rPr lang="en-US" sz="1100">
                <a:ea typeface="+mn-lt"/>
                <a:cs typeface="+mn-lt"/>
              </a:rPr>
              <a:t> health in the semi-arid yellow river basin: Revelations from machine learning models. </a:t>
            </a:r>
            <a:r>
              <a:rPr lang="en-US" sz="1100" i="1">
                <a:ea typeface="+mn-lt"/>
                <a:cs typeface="+mn-lt"/>
              </a:rPr>
              <a:t>Ecological Indicators</a:t>
            </a:r>
            <a:r>
              <a:rPr lang="en-US" sz="1100">
                <a:ea typeface="+mn-lt"/>
                <a:cs typeface="+mn-lt"/>
              </a:rPr>
              <a:t>, </a:t>
            </a:r>
            <a:r>
              <a:rPr lang="en-US" sz="1100" i="1">
                <a:ea typeface="+mn-lt"/>
                <a:cs typeface="+mn-lt"/>
              </a:rPr>
              <a:t>168</a:t>
            </a:r>
            <a:r>
              <a:rPr lang="en-US" sz="1100">
                <a:ea typeface="+mn-lt"/>
                <a:cs typeface="+mn-lt"/>
              </a:rPr>
              <a:t>, 112799.</a:t>
            </a:r>
            <a:endParaRPr lang="en-US"/>
          </a:p>
          <a:p>
            <a:endParaRPr lang="en-US" sz="1100">
              <a:ea typeface="+mn-lt"/>
              <a:cs typeface="+mn-lt"/>
            </a:endParaRPr>
          </a:p>
          <a:p>
            <a:r>
              <a:rPr lang="en-US" sz="1100">
                <a:ea typeface="+mn-lt"/>
                <a:cs typeface="+mn-lt"/>
              </a:rPr>
              <a:t>Liu, W., </a:t>
            </a:r>
            <a:r>
              <a:rPr lang="en-US" sz="1100" err="1">
                <a:ea typeface="+mn-lt"/>
                <a:cs typeface="+mn-lt"/>
              </a:rPr>
              <a:t>Birgand</a:t>
            </a:r>
            <a:r>
              <a:rPr lang="en-US" sz="1100">
                <a:ea typeface="+mn-lt"/>
                <a:cs typeface="+mn-lt"/>
              </a:rPr>
              <a:t>, F., Tian, S., &amp; Chen, C. (2021). Event-scale hysteresis metrics to reveal processes and mechanisms controlling constituent export from watersheds: A review✰. Water Research, 200, 117254. </a:t>
            </a:r>
          </a:p>
          <a:p>
            <a:endParaRPr lang="en-US" sz="1100">
              <a:ea typeface="+mn-lt"/>
              <a:cs typeface="+mn-lt"/>
            </a:endParaRPr>
          </a:p>
          <a:p>
            <a:r>
              <a:rPr lang="en-US" sz="1100">
                <a:ea typeface="+mn-lt"/>
                <a:cs typeface="+mn-lt"/>
              </a:rPr>
              <a:t>Sahoo, D. P., Sahoo, B., Tiwari, M. K., &amp; Behera, G. K. (2022). Integrated remote sensing and machine learning tools for estimating ecological flow regimes in tropical river reaches. </a:t>
            </a:r>
            <a:r>
              <a:rPr lang="en-US" sz="1100" i="1">
                <a:ea typeface="+mn-lt"/>
                <a:cs typeface="+mn-lt"/>
              </a:rPr>
              <a:t>Journal of Environmental Management</a:t>
            </a:r>
            <a:r>
              <a:rPr lang="en-US" sz="1100">
                <a:ea typeface="+mn-lt"/>
                <a:cs typeface="+mn-lt"/>
              </a:rPr>
              <a:t>, </a:t>
            </a:r>
            <a:r>
              <a:rPr lang="en-US" sz="1100" i="1">
                <a:ea typeface="+mn-lt"/>
                <a:cs typeface="+mn-lt"/>
              </a:rPr>
              <a:t>322</a:t>
            </a:r>
            <a:r>
              <a:rPr lang="en-US" sz="1100">
                <a:ea typeface="+mn-lt"/>
                <a:cs typeface="+mn-lt"/>
              </a:rPr>
              <a:t>, 116121.</a:t>
            </a:r>
            <a:endParaRPr lang="en-US" sz="1100"/>
          </a:p>
          <a:p>
            <a:endParaRPr lang="en-US" sz="1100"/>
          </a:p>
          <a:p>
            <a:r>
              <a:rPr lang="en-US" sz="1100">
                <a:ea typeface="+mn-lt"/>
                <a:cs typeface="+mn-lt"/>
              </a:rPr>
              <a:t>Varadharajan, C., Appling, A. P., Arora, B., Christianson, D. S., Hendrix, V. C., Kumar, V., Lima, A. R., Müller, J., Oliver, S., </a:t>
            </a:r>
            <a:r>
              <a:rPr lang="en-US" sz="1100" err="1">
                <a:ea typeface="+mn-lt"/>
                <a:cs typeface="+mn-lt"/>
              </a:rPr>
              <a:t>Ombadi</a:t>
            </a:r>
            <a:r>
              <a:rPr lang="en-US" sz="1100">
                <a:ea typeface="+mn-lt"/>
                <a:cs typeface="+mn-lt"/>
              </a:rPr>
              <a:t>, M., </a:t>
            </a:r>
            <a:r>
              <a:rPr lang="en-US" sz="1100" err="1">
                <a:ea typeface="+mn-lt"/>
                <a:cs typeface="+mn-lt"/>
              </a:rPr>
              <a:t>Perciano</a:t>
            </a:r>
            <a:r>
              <a:rPr lang="en-US" sz="1100">
                <a:ea typeface="+mn-lt"/>
                <a:cs typeface="+mn-lt"/>
              </a:rPr>
              <a:t>, T., Sadler, J. M., Weierbach, H., Willard, J. D., Xu, Z., &amp; Zwart, J. (2022). Can machine learning accelerate process understanding and decision-relevant predictions of river water quality? Hydrological Processes, 36(4), e14565. </a:t>
            </a:r>
            <a:r>
              <a:rPr lang="en-US" sz="1100">
                <a:ea typeface="+mn-lt"/>
                <a:cs typeface="+mn-lt"/>
                <a:hlinkClick r:id="rId4"/>
              </a:rPr>
              <a:t>https://doi.org/10</a:t>
            </a:r>
            <a:r>
              <a:rPr lang="en-US" sz="1100">
                <a:ea typeface="+mn-lt"/>
                <a:cs typeface="+mn-lt"/>
              </a:rPr>
              <a:t>. 1002/hyp.14565.</a:t>
            </a:r>
          </a:p>
          <a:p>
            <a:endParaRPr lang="en-US" sz="1100">
              <a:ea typeface="+mn-lt"/>
              <a:cs typeface="+mn-lt"/>
            </a:endParaRPr>
          </a:p>
          <a:p>
            <a:r>
              <a:rPr lang="en-US" sz="1100">
                <a:ea typeface="+mn-lt"/>
                <a:cs typeface="+mn-lt"/>
              </a:rPr>
              <a:t>Wang, R., Kim, J. H., &amp; Li, M. H. (2021). Predicting stream water quality under different urban development pattern scenarios with an interpretable machine learning approach. </a:t>
            </a:r>
            <a:r>
              <a:rPr lang="en-US" sz="1100" i="1">
                <a:ea typeface="+mn-lt"/>
                <a:cs typeface="+mn-lt"/>
              </a:rPr>
              <a:t>Science of the Total Environment</a:t>
            </a:r>
            <a:r>
              <a:rPr lang="en-US" sz="1100">
                <a:ea typeface="+mn-lt"/>
                <a:cs typeface="+mn-lt"/>
              </a:rPr>
              <a:t>, </a:t>
            </a:r>
            <a:r>
              <a:rPr lang="en-US" sz="1100" i="1">
                <a:ea typeface="+mn-lt"/>
                <a:cs typeface="+mn-lt"/>
              </a:rPr>
              <a:t>761</a:t>
            </a:r>
            <a:r>
              <a:rPr lang="en-US" sz="1100">
                <a:ea typeface="+mn-lt"/>
                <a:cs typeface="+mn-lt"/>
              </a:rPr>
              <a:t>, 144057.</a:t>
            </a:r>
            <a:endParaRPr lang="en-US"/>
          </a:p>
        </p:txBody>
      </p:sp>
      <p:sp>
        <p:nvSpPr>
          <p:cNvPr id="3" name="Espace réservé du numéro de diapositive 2">
            <a:extLst>
              <a:ext uri="{FF2B5EF4-FFF2-40B4-BE49-F238E27FC236}">
                <a16:creationId xmlns:a16="http://schemas.microsoft.com/office/drawing/2014/main" id="{98DF1D15-2F55-710B-B68A-5DDAFB81EC67}"/>
              </a:ext>
            </a:extLst>
          </p:cNvPr>
          <p:cNvSpPr>
            <a:spLocks noGrp="1"/>
          </p:cNvSpPr>
          <p:nvPr>
            <p:ph type="sldNum" sz="quarter" idx="12"/>
          </p:nvPr>
        </p:nvSpPr>
        <p:spPr/>
        <p:txBody>
          <a:bodyPr/>
          <a:lstStyle/>
          <a:p>
            <a:fld id="{27C6CCC6-2BE5-4E42-96A4-D1E8E81A3D8E}" type="slidenum">
              <a:rPr lang="fr-FR" smtClean="0"/>
              <a:t>15</a:t>
            </a:fld>
            <a:endParaRPr lang="fr-FR"/>
          </a:p>
        </p:txBody>
      </p:sp>
    </p:spTree>
    <p:extLst>
      <p:ext uri="{BB962C8B-B14F-4D97-AF65-F5344CB8AC3E}">
        <p14:creationId xmlns:p14="http://schemas.microsoft.com/office/powerpoint/2010/main" val="264215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2" name="TextBox 1">
            <a:extLst>
              <a:ext uri="{FF2B5EF4-FFF2-40B4-BE49-F238E27FC236}">
                <a16:creationId xmlns:a16="http://schemas.microsoft.com/office/drawing/2014/main" id="{28E1F02F-AA42-F2E7-D224-58DF01CFCA7D}"/>
              </a:ext>
            </a:extLst>
          </p:cNvPr>
          <p:cNvSpPr txBox="1"/>
          <p:nvPr/>
        </p:nvSpPr>
        <p:spPr>
          <a:xfrm>
            <a:off x="750710" y="637821"/>
            <a:ext cx="66491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t>Image sources</a:t>
            </a:r>
          </a:p>
        </p:txBody>
      </p:sp>
      <p:sp>
        <p:nvSpPr>
          <p:cNvPr id="5" name="Espace réservé du contenu 4">
            <a:extLst>
              <a:ext uri="{FF2B5EF4-FFF2-40B4-BE49-F238E27FC236}">
                <a16:creationId xmlns:a16="http://schemas.microsoft.com/office/drawing/2014/main" id="{0C54F607-D6F3-083E-03E9-170342EA98AE}"/>
              </a:ext>
            </a:extLst>
          </p:cNvPr>
          <p:cNvSpPr>
            <a:spLocks noGrp="1"/>
          </p:cNvSpPr>
          <p:nvPr>
            <p:ph idx="1"/>
          </p:nvPr>
        </p:nvSpPr>
        <p:spPr>
          <a:xfrm>
            <a:off x="786539" y="1321931"/>
            <a:ext cx="10567261" cy="4855032"/>
          </a:xfrm>
        </p:spPr>
        <p:txBody>
          <a:bodyPr vert="horz" lIns="91440" tIns="45720" rIns="91440" bIns="45720" rtlCol="0" anchor="t">
            <a:normAutofit/>
          </a:bodyPr>
          <a:lstStyle/>
          <a:p>
            <a:pPr marL="0" indent="0">
              <a:buNone/>
            </a:pPr>
            <a:r>
              <a:rPr lang="fr-FR" sz="1200"/>
              <a:t>[1] </a:t>
            </a:r>
            <a:r>
              <a:rPr lang="en-GB" sz="1200">
                <a:hlinkClick r:id="rId4"/>
              </a:rPr>
              <a:t>https://earthsciences.osu.edu/news/deep-learning-models-track-river-extents-sub-meter-resolutions</a:t>
            </a:r>
            <a:endParaRPr lang="fr-FR" sz="1200"/>
          </a:p>
          <a:p>
            <a:pPr marL="0" indent="0">
              <a:buNone/>
            </a:pPr>
            <a:r>
              <a:rPr lang="en-GB" sz="1200"/>
              <a:t>[2] https://anasbrital98.github.io/blog/2021/Random-Forest/</a:t>
            </a:r>
          </a:p>
          <a:p>
            <a:pPr marL="0" indent="0">
              <a:buNone/>
            </a:pPr>
            <a:r>
              <a:rPr lang="en-GB" sz="1200"/>
              <a:t>[3]</a:t>
            </a:r>
            <a:r>
              <a:rPr lang="en-GB" sz="1200">
                <a:ea typeface="+mn-lt"/>
                <a:cs typeface="+mn-lt"/>
              </a:rPr>
              <a:t> https://victorzhou.com/series/neural-networks-from-scratch/</a:t>
            </a:r>
          </a:p>
          <a:p>
            <a:pPr marL="0" indent="0">
              <a:buNone/>
            </a:pPr>
            <a:r>
              <a:rPr lang="en-GB" sz="1200">
                <a:ea typeface="+mn-lt"/>
                <a:cs typeface="+mn-lt"/>
              </a:rPr>
              <a:t>[4] https://en.wikipedia.org/wiki/Support_vector_machine</a:t>
            </a:r>
            <a:endParaRPr lang="en-US" sz="1100">
              <a:ea typeface="+mn-lt"/>
              <a:cs typeface="+mn-lt"/>
            </a:endParaRPr>
          </a:p>
          <a:p>
            <a:pPr marL="0" indent="0">
              <a:buNone/>
            </a:pPr>
            <a:r>
              <a:rPr lang="en-GB" sz="1200">
                <a:ea typeface="+mn-lt"/>
                <a:cs typeface="+mn-lt"/>
              </a:rPr>
              <a:t>[5] </a:t>
            </a:r>
            <a:r>
              <a:rPr lang="en-US" sz="1100">
                <a:ea typeface="+mn-lt"/>
                <a:cs typeface="+mn-lt"/>
                <a:hlinkClick r:id="rId5"/>
              </a:rPr>
              <a:t>https://www.quantitative-biology.ca/multi.html</a:t>
            </a:r>
            <a:endParaRPr lang="en-US" sz="1100">
              <a:ea typeface="+mn-lt"/>
              <a:cs typeface="+mn-lt"/>
            </a:endParaRPr>
          </a:p>
          <a:p>
            <a:pPr marL="0" indent="0">
              <a:buNone/>
            </a:pPr>
            <a:r>
              <a:rPr lang="en-GB" sz="1200">
                <a:ea typeface="+mn-lt"/>
                <a:cs typeface="+mn-lt"/>
              </a:rPr>
              <a:t>[6] Varadharajan, C., Appling, A. P., Arora, B., Christianson, D. S., Hendrix, V. C., Kumar, V., ... &amp; Zwart, J. (2022). Can machine learning accelerate process understanding and decision‐relevant predictions of river water quality?. </a:t>
            </a:r>
            <a:r>
              <a:rPr lang="en-GB" sz="1200" i="1">
                <a:ea typeface="+mn-lt"/>
                <a:cs typeface="+mn-lt"/>
              </a:rPr>
              <a:t>Hydrological Processes</a:t>
            </a:r>
            <a:r>
              <a:rPr lang="en-GB" sz="1200">
                <a:ea typeface="+mn-lt"/>
                <a:cs typeface="+mn-lt"/>
              </a:rPr>
              <a:t>, </a:t>
            </a:r>
            <a:r>
              <a:rPr lang="en-GB" sz="1200" i="1">
                <a:ea typeface="+mn-lt"/>
                <a:cs typeface="+mn-lt"/>
              </a:rPr>
              <a:t>36</a:t>
            </a:r>
            <a:r>
              <a:rPr lang="en-GB" sz="1200">
                <a:ea typeface="+mn-lt"/>
                <a:cs typeface="+mn-lt"/>
              </a:rPr>
              <a:t>(4), e14565.</a:t>
            </a:r>
            <a:endParaRPr lang="en-GB">
              <a:ea typeface="+mn-lt"/>
              <a:cs typeface="+mn-lt"/>
            </a:endParaRPr>
          </a:p>
          <a:p>
            <a:pPr marL="0" indent="0">
              <a:buNone/>
            </a:pPr>
            <a:r>
              <a:rPr lang="en-GB" sz="1200">
                <a:ea typeface="+mn-lt"/>
                <a:cs typeface="+mn-lt"/>
              </a:rPr>
              <a:t>[7] Huang, S., Xia, J., Wang, Y., Lei, J., &amp; Wang, G. (2024). Water quality prediction based on sparse dataset using enhanced machine learning. </a:t>
            </a:r>
            <a:r>
              <a:rPr lang="en-GB" sz="1200" i="1">
                <a:ea typeface="+mn-lt"/>
                <a:cs typeface="+mn-lt"/>
              </a:rPr>
              <a:t>Environmental Science and Ecotechnology</a:t>
            </a:r>
            <a:r>
              <a:rPr lang="en-GB" sz="1200">
                <a:ea typeface="+mn-lt"/>
                <a:cs typeface="+mn-lt"/>
              </a:rPr>
              <a:t>, </a:t>
            </a:r>
            <a:r>
              <a:rPr lang="en-GB" sz="1200" i="1">
                <a:ea typeface="+mn-lt"/>
                <a:cs typeface="+mn-lt"/>
              </a:rPr>
              <a:t>20</a:t>
            </a:r>
            <a:r>
              <a:rPr lang="en-GB" sz="1200">
                <a:ea typeface="+mn-lt"/>
                <a:cs typeface="+mn-lt"/>
              </a:rPr>
              <a:t>, 100402.</a:t>
            </a:r>
            <a:endParaRPr lang="en-GB">
              <a:ea typeface="+mn-lt"/>
              <a:cs typeface="+mn-lt"/>
            </a:endParaRPr>
          </a:p>
          <a:p>
            <a:pPr marL="0" indent="0">
              <a:buNone/>
            </a:pPr>
            <a:r>
              <a:rPr lang="en-GB" sz="1200">
                <a:ea typeface="+mn-lt"/>
                <a:cs typeface="+mn-lt"/>
              </a:rPr>
              <a:t>[8] Lintern, A., Webb, J. A., Ryu, D., Liu, S., Bende‐Michl, U., Waters, D., ... &amp; Western, A. W. (2018). Key factors influencing differences in stream water quality across space. </a:t>
            </a:r>
            <a:r>
              <a:rPr lang="en-GB" sz="1200" i="1">
                <a:ea typeface="+mn-lt"/>
                <a:cs typeface="+mn-lt"/>
              </a:rPr>
              <a:t>Wiley Interdisciplinary Reviews: Water</a:t>
            </a:r>
            <a:r>
              <a:rPr lang="en-GB" sz="1200">
                <a:ea typeface="+mn-lt"/>
                <a:cs typeface="+mn-lt"/>
              </a:rPr>
              <a:t>, </a:t>
            </a:r>
            <a:r>
              <a:rPr lang="en-GB" sz="1200" i="1">
                <a:ea typeface="+mn-lt"/>
                <a:cs typeface="+mn-lt"/>
              </a:rPr>
              <a:t>5</a:t>
            </a:r>
            <a:r>
              <a:rPr lang="en-GB" sz="1200">
                <a:ea typeface="+mn-lt"/>
                <a:cs typeface="+mn-lt"/>
              </a:rPr>
              <a:t>(1), e1260.</a:t>
            </a:r>
            <a:endParaRPr lang="en-GB">
              <a:ea typeface="+mn-lt"/>
              <a:cs typeface="+mn-lt"/>
            </a:endParaRPr>
          </a:p>
          <a:p>
            <a:pPr marL="0" indent="0">
              <a:buNone/>
            </a:pPr>
            <a:r>
              <a:rPr lang="en-GB" sz="1200">
                <a:ea typeface="+mn-lt"/>
                <a:cs typeface="+mn-lt"/>
              </a:rPr>
              <a:t>[9] Liu, W., </a:t>
            </a:r>
            <a:r>
              <a:rPr lang="en-GB" sz="1200" err="1">
                <a:ea typeface="+mn-lt"/>
                <a:cs typeface="+mn-lt"/>
              </a:rPr>
              <a:t>Birgand</a:t>
            </a:r>
            <a:r>
              <a:rPr lang="en-GB" sz="1200">
                <a:ea typeface="+mn-lt"/>
                <a:cs typeface="+mn-lt"/>
              </a:rPr>
              <a:t>, F., Tian, S., &amp; Chen, C. (2021). Event-scale hysteresis metrics to reveal processes and mechanisms controlling constituent export from watersheds: A review✰. </a:t>
            </a:r>
            <a:r>
              <a:rPr lang="en-GB" sz="1200" i="1">
                <a:ea typeface="+mn-lt"/>
                <a:cs typeface="+mn-lt"/>
              </a:rPr>
              <a:t>Water Research</a:t>
            </a:r>
            <a:r>
              <a:rPr lang="en-GB" sz="1200">
                <a:ea typeface="+mn-lt"/>
                <a:cs typeface="+mn-lt"/>
              </a:rPr>
              <a:t>, </a:t>
            </a:r>
            <a:r>
              <a:rPr lang="en-GB" sz="1200" i="1">
                <a:ea typeface="+mn-lt"/>
                <a:cs typeface="+mn-lt"/>
              </a:rPr>
              <a:t>200</a:t>
            </a:r>
            <a:r>
              <a:rPr lang="en-GB" sz="1200">
                <a:ea typeface="+mn-lt"/>
                <a:cs typeface="+mn-lt"/>
              </a:rPr>
              <a:t>, 117254.</a:t>
            </a:r>
            <a:endParaRPr lang="en-GB">
              <a:ea typeface="+mn-lt"/>
              <a:cs typeface="+mn-lt"/>
            </a:endParaRPr>
          </a:p>
          <a:p>
            <a:pPr marL="0" indent="0">
              <a:buNone/>
            </a:pPr>
            <a:r>
              <a:rPr lang="en-GB" sz="1200">
                <a:ea typeface="+mn-lt"/>
                <a:cs typeface="+mn-lt"/>
              </a:rPr>
              <a:t>[10] Fu, B., Horsburgh, J. S., Jakeman, A. J., Gualtieri, C., Arnold, T., Marshall, L., ... &amp; Rashleigh, B. (2020). </a:t>
            </a:r>
            <a:r>
              <a:rPr lang="en-GB" sz="1200" err="1">
                <a:ea typeface="+mn-lt"/>
                <a:cs typeface="+mn-lt"/>
              </a:rPr>
              <a:t>Modeling</a:t>
            </a:r>
            <a:r>
              <a:rPr lang="en-GB" sz="1200">
                <a:ea typeface="+mn-lt"/>
                <a:cs typeface="+mn-lt"/>
              </a:rPr>
              <a:t> water quality in watersheds: From here to the next generation. </a:t>
            </a:r>
            <a:r>
              <a:rPr lang="en-GB" sz="1200" i="1">
                <a:ea typeface="+mn-lt"/>
                <a:cs typeface="+mn-lt"/>
              </a:rPr>
              <a:t>Water Resources Research</a:t>
            </a:r>
            <a:r>
              <a:rPr lang="en-GB" sz="1200">
                <a:ea typeface="+mn-lt"/>
                <a:cs typeface="+mn-lt"/>
              </a:rPr>
              <a:t>, </a:t>
            </a:r>
            <a:r>
              <a:rPr lang="en-GB" sz="1200" i="1">
                <a:ea typeface="+mn-lt"/>
                <a:cs typeface="+mn-lt"/>
              </a:rPr>
              <a:t>56</a:t>
            </a:r>
            <a:r>
              <a:rPr lang="en-GB" sz="1200">
                <a:ea typeface="+mn-lt"/>
                <a:cs typeface="+mn-lt"/>
              </a:rPr>
              <a:t>(11), e2020WR027721.</a:t>
            </a:r>
          </a:p>
          <a:p>
            <a:pPr marL="0" indent="0">
              <a:buNone/>
            </a:pPr>
            <a:r>
              <a:rPr lang="en-GB" sz="1200">
                <a:ea typeface="+mn-lt"/>
                <a:cs typeface="+mn-lt"/>
              </a:rPr>
              <a:t>[11] From GEFE course, from "An expansive Perspective of Riverine Landscapes: Pattern and Process Across Scales" (James v Ward)</a:t>
            </a:r>
            <a:endParaRPr lang="en-GB">
              <a:ea typeface="+mn-lt"/>
              <a:cs typeface="+mn-lt"/>
            </a:endParaRPr>
          </a:p>
          <a:p>
            <a:pPr marL="0" indent="0">
              <a:buNone/>
            </a:pPr>
            <a:r>
              <a:rPr lang="en-GB" sz="1200">
                <a:ea typeface="+mn-lt"/>
                <a:cs typeface="+mn-lt"/>
              </a:rPr>
              <a:t>[12] From Science of Climate change, based on  Hansen A (2020) The Three Extreme Value Distributions: An Introductory Review. Front. Phys. 8:604053. </a:t>
            </a:r>
            <a:r>
              <a:rPr lang="en-GB" sz="1200" err="1">
                <a:ea typeface="+mn-lt"/>
                <a:cs typeface="+mn-lt"/>
              </a:rPr>
              <a:t>doi</a:t>
            </a:r>
            <a:r>
              <a:rPr lang="en-GB" sz="1200">
                <a:ea typeface="+mn-lt"/>
                <a:cs typeface="+mn-lt"/>
              </a:rPr>
              <a:t>: 10.3389/fphy.2020.604053</a:t>
            </a:r>
          </a:p>
          <a:p>
            <a:pPr marL="0" indent="0">
              <a:buNone/>
            </a:pPr>
            <a:endParaRPr lang="en-GB" sz="1600">
              <a:ea typeface="+mn-lt"/>
              <a:cs typeface="+mn-lt"/>
            </a:endParaRPr>
          </a:p>
        </p:txBody>
      </p:sp>
      <p:sp>
        <p:nvSpPr>
          <p:cNvPr id="3" name="Espace réservé du numéro de diapositive 2">
            <a:extLst>
              <a:ext uri="{FF2B5EF4-FFF2-40B4-BE49-F238E27FC236}">
                <a16:creationId xmlns:a16="http://schemas.microsoft.com/office/drawing/2014/main" id="{32DFE0CF-5215-F35D-30E8-B81A8797965A}"/>
              </a:ext>
            </a:extLst>
          </p:cNvPr>
          <p:cNvSpPr>
            <a:spLocks noGrp="1"/>
          </p:cNvSpPr>
          <p:nvPr>
            <p:ph type="sldNum" sz="quarter" idx="12"/>
          </p:nvPr>
        </p:nvSpPr>
        <p:spPr/>
        <p:txBody>
          <a:bodyPr/>
          <a:lstStyle/>
          <a:p>
            <a:fld id="{27C6CCC6-2BE5-4E42-96A4-D1E8E81A3D8E}" type="slidenum">
              <a:rPr lang="fr-FR" smtClean="0"/>
              <a:t>16</a:t>
            </a:fld>
            <a:endParaRPr lang="fr-FR"/>
          </a:p>
        </p:txBody>
      </p:sp>
    </p:spTree>
    <p:extLst>
      <p:ext uri="{BB962C8B-B14F-4D97-AF65-F5344CB8AC3E}">
        <p14:creationId xmlns:p14="http://schemas.microsoft.com/office/powerpoint/2010/main" val="230691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9" name="Titre 8">
            <a:extLst>
              <a:ext uri="{FF2B5EF4-FFF2-40B4-BE49-F238E27FC236}">
                <a16:creationId xmlns:a16="http://schemas.microsoft.com/office/drawing/2014/main" id="{32198AF3-FF0F-6FD1-8620-B005F76D0187}"/>
              </a:ext>
            </a:extLst>
          </p:cNvPr>
          <p:cNvSpPr>
            <a:spLocks noGrp="1"/>
          </p:cNvSpPr>
          <p:nvPr>
            <p:ph type="title"/>
          </p:nvPr>
        </p:nvSpPr>
        <p:spPr/>
        <p:txBody>
          <a:bodyPr/>
          <a:lstStyle/>
          <a:p>
            <a:r>
              <a:rPr lang="fr-FR" sz="4000" b="1" i="1" err="1"/>
              <a:t>What</a:t>
            </a:r>
            <a:r>
              <a:rPr lang="fr-FR" sz="4000" b="1" i="1"/>
              <a:t> </a:t>
            </a:r>
            <a:r>
              <a:rPr lang="fr-FR" sz="4000" b="1" i="1" err="1"/>
              <a:t>is</a:t>
            </a:r>
            <a:r>
              <a:rPr lang="fr-FR" sz="4000" b="1" i="1"/>
              <a:t> machine </a:t>
            </a:r>
            <a:r>
              <a:rPr lang="fr-FR" sz="4000" b="1" i="1" err="1"/>
              <a:t>learning</a:t>
            </a:r>
            <a:r>
              <a:rPr lang="fr-FR" sz="4000" b="1" i="1"/>
              <a:t>? (ML)</a:t>
            </a:r>
          </a:p>
        </p:txBody>
      </p:sp>
      <p:sp>
        <p:nvSpPr>
          <p:cNvPr id="15" name="Espace réservé du contenu 14">
            <a:extLst>
              <a:ext uri="{FF2B5EF4-FFF2-40B4-BE49-F238E27FC236}">
                <a16:creationId xmlns:a16="http://schemas.microsoft.com/office/drawing/2014/main" id="{65979F39-61C6-2894-BECB-1317AA10AD0E}"/>
              </a:ext>
            </a:extLst>
          </p:cNvPr>
          <p:cNvSpPr>
            <a:spLocks noGrp="1"/>
          </p:cNvSpPr>
          <p:nvPr>
            <p:ph idx="1"/>
          </p:nvPr>
        </p:nvSpPr>
        <p:spPr>
          <a:xfrm>
            <a:off x="758280" y="1720122"/>
            <a:ext cx="10606725" cy="1326172"/>
          </a:xfrm>
        </p:spPr>
        <p:txBody>
          <a:bodyPr vert="horz" lIns="91440" tIns="45720" rIns="91440" bIns="45720" rtlCol="0" anchor="t">
            <a:normAutofit/>
          </a:bodyPr>
          <a:lstStyle/>
          <a:p>
            <a:r>
              <a:rPr lang="fr-FR" sz="2400">
                <a:ea typeface="+mn-lt"/>
                <a:cs typeface="+mn-lt"/>
              </a:rPr>
              <a:t>ML </a:t>
            </a:r>
            <a:r>
              <a:rPr lang="fr-FR" sz="2400" err="1">
                <a:ea typeface="+mn-lt"/>
                <a:cs typeface="+mn-lt"/>
              </a:rPr>
              <a:t>is</a:t>
            </a:r>
            <a:r>
              <a:rPr lang="fr-FR" sz="2400">
                <a:ea typeface="+mn-lt"/>
                <a:cs typeface="+mn-lt"/>
              </a:rPr>
              <a:t> a </a:t>
            </a:r>
            <a:r>
              <a:rPr lang="fr-FR" sz="2400" err="1">
                <a:ea typeface="+mn-lt"/>
                <a:cs typeface="+mn-lt"/>
              </a:rPr>
              <a:t>subset</a:t>
            </a:r>
            <a:r>
              <a:rPr lang="fr-FR" sz="2400">
                <a:ea typeface="+mn-lt"/>
                <a:cs typeface="+mn-lt"/>
              </a:rPr>
              <a:t> of </a:t>
            </a:r>
            <a:r>
              <a:rPr lang="fr-FR" sz="2400" err="1">
                <a:ea typeface="+mn-lt"/>
                <a:cs typeface="+mn-lt"/>
              </a:rPr>
              <a:t>Artificial</a:t>
            </a:r>
            <a:r>
              <a:rPr lang="fr-FR" sz="2400">
                <a:ea typeface="+mn-lt"/>
                <a:cs typeface="+mn-lt"/>
              </a:rPr>
              <a:t> Intelligence </a:t>
            </a:r>
            <a:r>
              <a:rPr lang="fr-FR" sz="2400" err="1">
                <a:ea typeface="+mn-lt"/>
                <a:cs typeface="+mn-lt"/>
              </a:rPr>
              <a:t>that</a:t>
            </a:r>
            <a:r>
              <a:rPr lang="fr-FR" sz="2400">
                <a:ea typeface="+mn-lt"/>
                <a:cs typeface="+mn-lt"/>
              </a:rPr>
              <a:t> </a:t>
            </a:r>
            <a:r>
              <a:rPr lang="fr-FR" sz="2400" err="1">
                <a:ea typeface="+mn-lt"/>
                <a:cs typeface="+mn-lt"/>
              </a:rPr>
              <a:t>focuses</a:t>
            </a:r>
            <a:r>
              <a:rPr lang="fr-FR" sz="2400">
                <a:ea typeface="+mn-lt"/>
                <a:cs typeface="+mn-lt"/>
              </a:rPr>
              <a:t> on </a:t>
            </a:r>
            <a:r>
              <a:rPr lang="fr-FR" sz="2400" err="1">
                <a:ea typeface="+mn-lt"/>
                <a:cs typeface="+mn-lt"/>
              </a:rPr>
              <a:t>learning</a:t>
            </a:r>
            <a:r>
              <a:rPr lang="fr-FR" sz="2400">
                <a:ea typeface="+mn-lt"/>
                <a:cs typeface="+mn-lt"/>
              </a:rPr>
              <a:t> patterns </a:t>
            </a:r>
            <a:r>
              <a:rPr lang="fr-FR" sz="2400" err="1">
                <a:ea typeface="+mn-lt"/>
                <a:cs typeface="+mn-lt"/>
              </a:rPr>
              <a:t>from</a:t>
            </a:r>
            <a:r>
              <a:rPr lang="fr-FR" sz="2400">
                <a:ea typeface="+mn-lt"/>
                <a:cs typeface="+mn-lt"/>
              </a:rPr>
              <a:t> </a:t>
            </a:r>
            <a:r>
              <a:rPr lang="fr-FR" sz="2400" err="1">
                <a:ea typeface="+mn-lt"/>
                <a:cs typeface="+mn-lt"/>
              </a:rPr>
              <a:t>complex</a:t>
            </a:r>
            <a:r>
              <a:rPr lang="fr-FR" sz="2400">
                <a:ea typeface="+mn-lt"/>
                <a:cs typeface="+mn-lt"/>
              </a:rPr>
              <a:t> data</a:t>
            </a:r>
          </a:p>
          <a:p>
            <a:r>
              <a:rPr lang="fr-FR" sz="2400"/>
              <a:t>It uses a model to </a:t>
            </a:r>
            <a:r>
              <a:rPr lang="fr-FR" sz="2400" err="1"/>
              <a:t>compute</a:t>
            </a:r>
            <a:r>
              <a:rPr lang="fr-FR" sz="2400"/>
              <a:t> </a:t>
            </a:r>
            <a:r>
              <a:rPr lang="fr-FR" sz="2400" err="1"/>
              <a:t>results</a:t>
            </a:r>
            <a:r>
              <a:rPr lang="fr-FR" sz="2400"/>
              <a:t> in a </a:t>
            </a:r>
            <a:r>
              <a:rPr lang="fr-FR" sz="2400" err="1"/>
              <a:t>supervised</a:t>
            </a:r>
            <a:r>
              <a:rPr lang="fr-FR" sz="2400"/>
              <a:t>/</a:t>
            </a:r>
            <a:r>
              <a:rPr lang="fr-FR" sz="2400" err="1"/>
              <a:t>unsupervised</a:t>
            </a:r>
            <a:r>
              <a:rPr lang="fr-FR" sz="2400"/>
              <a:t> </a:t>
            </a:r>
            <a:r>
              <a:rPr lang="fr-FR" sz="2400" err="1"/>
              <a:t>way</a:t>
            </a:r>
            <a:r>
              <a:rPr lang="fr-FR" sz="2400"/>
              <a:t>.</a:t>
            </a:r>
          </a:p>
          <a:p>
            <a:endParaRPr lang="fr-FR"/>
          </a:p>
          <a:p>
            <a:endParaRPr lang="fr-FR"/>
          </a:p>
        </p:txBody>
      </p:sp>
      <p:sp>
        <p:nvSpPr>
          <p:cNvPr id="16" name="Rectangle 15">
            <a:extLst>
              <a:ext uri="{FF2B5EF4-FFF2-40B4-BE49-F238E27FC236}">
                <a16:creationId xmlns:a16="http://schemas.microsoft.com/office/drawing/2014/main" id="{F0C9E314-882C-9A86-960B-5295AE530B74}"/>
              </a:ext>
            </a:extLst>
          </p:cNvPr>
          <p:cNvSpPr/>
          <p:nvPr/>
        </p:nvSpPr>
        <p:spPr>
          <a:xfrm>
            <a:off x="0" y="3518647"/>
            <a:ext cx="12192000" cy="3406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7" name="Cylindre 16">
            <a:extLst>
              <a:ext uri="{FF2B5EF4-FFF2-40B4-BE49-F238E27FC236}">
                <a16:creationId xmlns:a16="http://schemas.microsoft.com/office/drawing/2014/main" id="{CDF096A4-C78B-3BD8-348E-F292D6F32CEA}"/>
              </a:ext>
            </a:extLst>
          </p:cNvPr>
          <p:cNvSpPr/>
          <p:nvPr/>
        </p:nvSpPr>
        <p:spPr>
          <a:xfrm>
            <a:off x="3952523" y="4425269"/>
            <a:ext cx="1748117" cy="1770529"/>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B891BF2-9221-B57C-9E72-18667318C41B}"/>
              </a:ext>
            </a:extLst>
          </p:cNvPr>
          <p:cNvSpPr txBox="1"/>
          <p:nvPr/>
        </p:nvSpPr>
        <p:spPr>
          <a:xfrm>
            <a:off x="4062891" y="5301866"/>
            <a:ext cx="15688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a:latin typeface="Aharoni"/>
                <a:cs typeface="Aharoni"/>
              </a:rPr>
              <a:t>Model</a:t>
            </a:r>
            <a:endParaRPr lang="fr-FR"/>
          </a:p>
        </p:txBody>
      </p:sp>
      <p:sp>
        <p:nvSpPr>
          <p:cNvPr id="22" name="ZoneTexte 21">
            <a:extLst>
              <a:ext uri="{FF2B5EF4-FFF2-40B4-BE49-F238E27FC236}">
                <a16:creationId xmlns:a16="http://schemas.microsoft.com/office/drawing/2014/main" id="{FB712334-2DB8-2BFC-96CA-80AE0E513EB8}"/>
              </a:ext>
            </a:extLst>
          </p:cNvPr>
          <p:cNvSpPr txBox="1"/>
          <p:nvPr/>
        </p:nvSpPr>
        <p:spPr>
          <a:xfrm>
            <a:off x="134470" y="3720353"/>
            <a:ext cx="439270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haroni"/>
                <a:cs typeface="Aharoni"/>
              </a:rPr>
              <a:t>A model </a:t>
            </a:r>
            <a:r>
              <a:rPr lang="fr-FR" sz="2400" err="1">
                <a:latin typeface="Aharoni"/>
                <a:cs typeface="Aharoni"/>
              </a:rPr>
              <a:t>is</a:t>
            </a:r>
            <a:r>
              <a:rPr lang="fr-FR" sz="2400">
                <a:latin typeface="Aharoni"/>
                <a:cs typeface="Aharoni"/>
              </a:rPr>
              <a:t> </a:t>
            </a:r>
            <a:r>
              <a:rPr lang="fr-FR" sz="2400" err="1">
                <a:latin typeface="Aharoni"/>
                <a:cs typeface="Aharoni"/>
              </a:rPr>
              <a:t>defined</a:t>
            </a:r>
            <a:r>
              <a:rPr lang="fr-FR" sz="2400">
                <a:latin typeface="Aharoni"/>
                <a:cs typeface="Aharoni"/>
              </a:rPr>
              <a:t> by:</a:t>
            </a:r>
          </a:p>
          <a:p>
            <a:pPr marL="285750" indent="-285750">
              <a:buFont typeface="Arial"/>
              <a:buChar char="•"/>
            </a:pPr>
            <a:r>
              <a:rPr lang="fr-FR" sz="2400">
                <a:latin typeface="Aharoni"/>
                <a:cs typeface="Aharoni"/>
              </a:rPr>
              <a:t>A structure</a:t>
            </a:r>
          </a:p>
          <a:p>
            <a:pPr marL="285750" indent="-285750">
              <a:buFont typeface="Arial"/>
              <a:buChar char="•"/>
            </a:pPr>
            <a:r>
              <a:rPr lang="fr-FR" sz="2400" err="1">
                <a:latin typeface="Aharoni"/>
                <a:cs typeface="Aharoni"/>
              </a:rPr>
              <a:t>Hyperparameters</a:t>
            </a:r>
            <a:endParaRPr lang="fr-FR" sz="2400">
              <a:latin typeface="Aharoni"/>
              <a:cs typeface="Aharoni"/>
            </a:endParaRPr>
          </a:p>
          <a:p>
            <a:pPr marL="285750" indent="-285750">
              <a:buFont typeface="Arial"/>
              <a:buChar char="•"/>
            </a:pPr>
            <a:endParaRPr lang="fr-FR" sz="2800">
              <a:latin typeface="Aharoni"/>
              <a:cs typeface="Aharoni"/>
            </a:endParaRPr>
          </a:p>
        </p:txBody>
      </p:sp>
      <p:cxnSp>
        <p:nvCxnSpPr>
          <p:cNvPr id="23" name="Connecteur droit avec flèche 22">
            <a:extLst>
              <a:ext uri="{FF2B5EF4-FFF2-40B4-BE49-F238E27FC236}">
                <a16:creationId xmlns:a16="http://schemas.microsoft.com/office/drawing/2014/main" id="{5C66C0FD-C2F6-2724-9EDD-C08CF904A4A5}"/>
              </a:ext>
            </a:extLst>
          </p:cNvPr>
          <p:cNvCxnSpPr/>
          <p:nvPr/>
        </p:nvCxnSpPr>
        <p:spPr>
          <a:xfrm flipH="1">
            <a:off x="5725566" y="4350643"/>
            <a:ext cx="1094902" cy="732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necteur droit avec flèche 23">
            <a:extLst>
              <a:ext uri="{FF2B5EF4-FFF2-40B4-BE49-F238E27FC236}">
                <a16:creationId xmlns:a16="http://schemas.microsoft.com/office/drawing/2014/main" id="{1AD4C87C-C333-A001-CE35-53B1A32C97B6}"/>
              </a:ext>
            </a:extLst>
          </p:cNvPr>
          <p:cNvCxnSpPr>
            <a:cxnSpLocks/>
          </p:cNvCxnSpPr>
          <p:nvPr/>
        </p:nvCxnSpPr>
        <p:spPr>
          <a:xfrm flipH="1" flipV="1">
            <a:off x="5643535" y="5666605"/>
            <a:ext cx="1420022" cy="4867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AE63C2C5-CC96-258C-0751-9B9A33716408}"/>
                  </a:ext>
                </a:extLst>
              </p:cNvPr>
              <p:cNvSpPr txBox="1"/>
              <p:nvPr/>
            </p:nvSpPr>
            <p:spPr>
              <a:xfrm>
                <a:off x="7082503" y="5829211"/>
                <a:ext cx="1196258" cy="6454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14:m>
                  <m:oMathPara xmlns:m="http://schemas.openxmlformats.org/officeDocument/2006/math">
                    <m:oMathParaPr>
                      <m:jc m:val="centerGroup"/>
                    </m:oMathParaPr>
                    <m:oMath xmlns:m="http://schemas.openxmlformats.org/officeDocument/2006/math">
                      <m:sSub>
                        <m:sSubPr>
                          <m:ctrlPr>
                            <a:rPr lang="fr-FR" sz="3200" b="1" i="1" smtClean="0">
                              <a:latin typeface="Cambria Math" panose="02040503050406030204" pitchFamily="18" charset="0"/>
                            </a:rPr>
                          </m:ctrlPr>
                        </m:sSubPr>
                        <m:e>
                          <m:r>
                            <a:rPr lang="fr-FR" sz="3200" b="1" i="1" smtClean="0">
                              <a:latin typeface="Cambria Math" panose="02040503050406030204" pitchFamily="18" charset="0"/>
                            </a:rPr>
                            <m:t>𝜷</m:t>
                          </m:r>
                        </m:e>
                        <m:sub>
                          <m:r>
                            <a:rPr lang="fr-FR" sz="3200" b="1" i="1" smtClean="0">
                              <a:latin typeface="Cambria Math" panose="02040503050406030204" pitchFamily="18" charset="0"/>
                            </a:rPr>
                            <m:t>𝒊</m:t>
                          </m:r>
                          <m:r>
                            <a:rPr lang="fr-FR" sz="3200" b="1" i="1" smtClean="0">
                              <a:latin typeface="Cambria Math" panose="02040503050406030204" pitchFamily="18" charset="0"/>
                            </a:rPr>
                            <m:t>,</m:t>
                          </m:r>
                          <m:r>
                            <a:rPr lang="fr-FR" sz="3200" b="1" i="1" smtClean="0">
                              <a:latin typeface="Cambria Math" panose="02040503050406030204" pitchFamily="18" charset="0"/>
                            </a:rPr>
                            <m:t>𝒋</m:t>
                          </m:r>
                        </m:sub>
                      </m:sSub>
                    </m:oMath>
                  </m:oMathPara>
                </a14:m>
                <a:endParaRPr lang="fr-FR" sz="3200" b="1"/>
              </a:p>
            </p:txBody>
          </p:sp>
        </mc:Choice>
        <mc:Fallback xmlns="">
          <p:sp>
            <p:nvSpPr>
              <p:cNvPr id="25" name="ZoneTexte 24">
                <a:extLst>
                  <a:ext uri="{FF2B5EF4-FFF2-40B4-BE49-F238E27FC236}">
                    <a16:creationId xmlns:a16="http://schemas.microsoft.com/office/drawing/2014/main" id="{AE63C2C5-CC96-258C-0751-9B9A33716408}"/>
                  </a:ext>
                </a:extLst>
              </p:cNvPr>
              <p:cNvSpPr txBox="1">
                <a:spLocks noRot="1" noChangeAspect="1" noMove="1" noResize="1" noEditPoints="1" noAdjustHandles="1" noChangeArrowheads="1" noChangeShapeType="1" noTextEdit="1"/>
              </p:cNvSpPr>
              <p:nvPr/>
            </p:nvSpPr>
            <p:spPr>
              <a:xfrm>
                <a:off x="7082503" y="5829211"/>
                <a:ext cx="1196258" cy="645488"/>
              </a:xfrm>
              <a:prstGeom prst="rect">
                <a:avLst/>
              </a:prstGeom>
              <a:blipFill>
                <a:blip r:embed="rId4"/>
                <a:stretch>
                  <a:fillRect/>
                </a:stretch>
              </a:blipFill>
            </p:spPr>
            <p:txBody>
              <a:bodyPr/>
              <a:lstStyle/>
              <a:p>
                <a:r>
                  <a:rPr lang="en-US">
                    <a:noFill/>
                  </a:rPr>
                  <a:t> </a:t>
                </a:r>
              </a:p>
            </p:txBody>
          </p:sp>
        </mc:Fallback>
      </mc:AlternateContent>
      <p:pic>
        <p:nvPicPr>
          <p:cNvPr id="3" name="Image 2" descr="Une image contenant cercle, Caractère coloré, conception, art&#10;&#10;Description générée automatiquement">
            <a:extLst>
              <a:ext uri="{FF2B5EF4-FFF2-40B4-BE49-F238E27FC236}">
                <a16:creationId xmlns:a16="http://schemas.microsoft.com/office/drawing/2014/main" id="{541AF8B2-D1C9-793C-B183-036FEC0B87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61" b="99478" l="575" r="99138">
                        <a14:foregroundMark x1="6034" y1="25587" x2="6034" y2="25587"/>
                        <a14:foregroundMark x1="49138" y1="4961" x2="49138" y2="4961"/>
                        <a14:foregroundMark x1="92529" y1="48303" x2="92529" y2="48303"/>
                        <a14:foregroundMark x1="99425" y1="50914" x2="99425" y2="50914"/>
                        <a14:foregroundMark x1="50287" y1="95822" x2="50287" y2="95822"/>
                        <a14:foregroundMark x1="2011" y1="71802" x2="2011" y2="71802"/>
                        <a14:foregroundMark x1="862" y1="26110" x2="862" y2="26110"/>
                        <a14:foregroundMark x1="49713" y1="99478" x2="49713" y2="99478"/>
                      </a14:backgroundRemoval>
                    </a14:imgEffect>
                  </a14:imgLayer>
                </a14:imgProps>
              </a:ext>
              <a:ext uri="{28A0092B-C50C-407E-A947-70E740481C1C}">
                <a14:useLocalDpi xmlns:a14="http://schemas.microsoft.com/office/drawing/2010/main" val="0"/>
              </a:ext>
            </a:extLst>
          </a:blip>
          <a:stretch>
            <a:fillRect/>
          </a:stretch>
        </p:blipFill>
        <p:spPr>
          <a:xfrm>
            <a:off x="6781051" y="3572345"/>
            <a:ext cx="1485808" cy="1635243"/>
          </a:xfrm>
          <a:prstGeom prst="rect">
            <a:avLst/>
          </a:prstGeom>
        </p:spPr>
      </p:pic>
      <p:sp>
        <p:nvSpPr>
          <p:cNvPr id="5" name="ZoneTexte 4">
            <a:extLst>
              <a:ext uri="{FF2B5EF4-FFF2-40B4-BE49-F238E27FC236}">
                <a16:creationId xmlns:a16="http://schemas.microsoft.com/office/drawing/2014/main" id="{F4866E93-5940-509D-9CF4-82D7044F05D0}"/>
              </a:ext>
            </a:extLst>
          </p:cNvPr>
          <p:cNvSpPr txBox="1"/>
          <p:nvPr/>
        </p:nvSpPr>
        <p:spPr>
          <a:xfrm>
            <a:off x="8622402" y="3747594"/>
            <a:ext cx="3254966" cy="156966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err="1">
                <a:latin typeface="Aharoni"/>
                <a:cs typeface="Aharoni"/>
              </a:rPr>
              <a:t>Steps</a:t>
            </a:r>
            <a:r>
              <a:rPr lang="fr-FR" sz="2400">
                <a:latin typeface="Aharoni"/>
                <a:cs typeface="Aharoni"/>
              </a:rPr>
              <a:t>:</a:t>
            </a:r>
          </a:p>
          <a:p>
            <a:pPr marL="285750" indent="-285750">
              <a:buFont typeface="Arial"/>
              <a:buChar char="•"/>
            </a:pPr>
            <a:r>
              <a:rPr lang="fr-FR" sz="2400">
                <a:latin typeface="Aharoni"/>
                <a:cs typeface="Aharoni"/>
              </a:rPr>
              <a:t>Train</a:t>
            </a:r>
          </a:p>
          <a:p>
            <a:pPr marL="285750" indent="-285750">
              <a:buFont typeface="Arial"/>
              <a:buChar char="•"/>
            </a:pPr>
            <a:r>
              <a:rPr lang="fr-FR" sz="2400" err="1">
                <a:latin typeface="Aharoni"/>
                <a:cs typeface="Aharoni"/>
              </a:rPr>
              <a:t>Validate</a:t>
            </a:r>
            <a:endParaRPr lang="fr-FR" sz="2400">
              <a:latin typeface="Aharoni"/>
              <a:cs typeface="Aharoni"/>
            </a:endParaRPr>
          </a:p>
          <a:p>
            <a:pPr marL="285750" indent="-285750">
              <a:buFont typeface="Arial"/>
              <a:buChar char="•"/>
            </a:pPr>
            <a:r>
              <a:rPr lang="fr-FR" sz="2400" err="1">
                <a:latin typeface="Aharoni"/>
                <a:cs typeface="Aharoni"/>
              </a:rPr>
              <a:t>Predict</a:t>
            </a:r>
            <a:endParaRPr lang="fr-FR" sz="2400">
              <a:latin typeface="Aharoni"/>
              <a:cs typeface="Aharoni"/>
            </a:endParaRPr>
          </a:p>
        </p:txBody>
      </p:sp>
      <p:sp>
        <p:nvSpPr>
          <p:cNvPr id="6" name="Accolade fermante 5">
            <a:extLst>
              <a:ext uri="{FF2B5EF4-FFF2-40B4-BE49-F238E27FC236}">
                <a16:creationId xmlns:a16="http://schemas.microsoft.com/office/drawing/2014/main" id="{C216EB60-F88A-C123-A24E-1D0B32CD58C0}"/>
              </a:ext>
            </a:extLst>
          </p:cNvPr>
          <p:cNvSpPr/>
          <p:nvPr/>
        </p:nvSpPr>
        <p:spPr>
          <a:xfrm>
            <a:off x="10527535" y="4223834"/>
            <a:ext cx="258452" cy="85922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7" name="ZoneTexte 6">
            <a:extLst>
              <a:ext uri="{FF2B5EF4-FFF2-40B4-BE49-F238E27FC236}">
                <a16:creationId xmlns:a16="http://schemas.microsoft.com/office/drawing/2014/main" id="{E0A00AF6-1FB8-6230-242A-1AF4DBEE7B8A}"/>
              </a:ext>
            </a:extLst>
          </p:cNvPr>
          <p:cNvSpPr txBox="1"/>
          <p:nvPr/>
        </p:nvSpPr>
        <p:spPr>
          <a:xfrm>
            <a:off x="10854813" y="4130308"/>
            <a:ext cx="1022555" cy="923330"/>
          </a:xfrm>
          <a:prstGeom prst="rect">
            <a:avLst/>
          </a:prstGeom>
          <a:noFill/>
        </p:spPr>
        <p:txBody>
          <a:bodyPr wrap="square" rtlCol="0">
            <a:spAutoFit/>
          </a:bodyPr>
          <a:lstStyle/>
          <a:p>
            <a:r>
              <a:rPr lang="en-GB"/>
              <a:t>Using a given dataset</a:t>
            </a:r>
          </a:p>
        </p:txBody>
      </p:sp>
      <p:sp>
        <p:nvSpPr>
          <p:cNvPr id="2" name="Espace réservé du numéro de diapositive 1">
            <a:extLst>
              <a:ext uri="{FF2B5EF4-FFF2-40B4-BE49-F238E27FC236}">
                <a16:creationId xmlns:a16="http://schemas.microsoft.com/office/drawing/2014/main" id="{F5411F13-7A26-4F7B-11A5-FC18C12C0F92}"/>
              </a:ext>
            </a:extLst>
          </p:cNvPr>
          <p:cNvSpPr>
            <a:spLocks noGrp="1"/>
          </p:cNvSpPr>
          <p:nvPr>
            <p:ph type="sldNum" sz="quarter" idx="12"/>
          </p:nvPr>
        </p:nvSpPr>
        <p:spPr/>
        <p:txBody>
          <a:bodyPr/>
          <a:lstStyle/>
          <a:p>
            <a:fld id="{27C6CCC6-2BE5-4E42-96A4-D1E8E81A3D8E}" type="slidenum">
              <a:rPr lang="fr-FR" smtClean="0"/>
              <a:t>2</a:t>
            </a:fld>
            <a:endParaRPr lang="fr-FR"/>
          </a:p>
        </p:txBody>
      </p:sp>
    </p:spTree>
    <p:extLst>
      <p:ext uri="{BB962C8B-B14F-4D97-AF65-F5344CB8AC3E}">
        <p14:creationId xmlns:p14="http://schemas.microsoft.com/office/powerpoint/2010/main" val="45910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 coins arrondis 48">
            <a:extLst>
              <a:ext uri="{FF2B5EF4-FFF2-40B4-BE49-F238E27FC236}">
                <a16:creationId xmlns:a16="http://schemas.microsoft.com/office/drawing/2014/main" id="{EFF085AB-7897-3F65-352C-CB257819F4F8}"/>
              </a:ext>
            </a:extLst>
          </p:cNvPr>
          <p:cNvSpPr/>
          <p:nvPr/>
        </p:nvSpPr>
        <p:spPr>
          <a:xfrm>
            <a:off x="8507804" y="1571915"/>
            <a:ext cx="3586910" cy="4865909"/>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a:t> </a:t>
            </a:r>
          </a:p>
        </p:txBody>
      </p:sp>
      <p:sp>
        <p:nvSpPr>
          <p:cNvPr id="15" name="Rectangle : coins arrondis 14">
            <a:extLst>
              <a:ext uri="{FF2B5EF4-FFF2-40B4-BE49-F238E27FC236}">
                <a16:creationId xmlns:a16="http://schemas.microsoft.com/office/drawing/2014/main" id="{9A1E727E-F65F-0AD1-6BB6-33E949A9E813}"/>
              </a:ext>
            </a:extLst>
          </p:cNvPr>
          <p:cNvSpPr/>
          <p:nvPr/>
        </p:nvSpPr>
        <p:spPr>
          <a:xfrm>
            <a:off x="4390204" y="1598491"/>
            <a:ext cx="3926977" cy="48659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4" name="Rectangle : coins arrondis 13">
            <a:extLst>
              <a:ext uri="{FF2B5EF4-FFF2-40B4-BE49-F238E27FC236}">
                <a16:creationId xmlns:a16="http://schemas.microsoft.com/office/drawing/2014/main" id="{98C10876-8D54-B597-5545-43A6A0584B7E}"/>
              </a:ext>
            </a:extLst>
          </p:cNvPr>
          <p:cNvSpPr/>
          <p:nvPr/>
        </p:nvSpPr>
        <p:spPr>
          <a:xfrm>
            <a:off x="97286" y="1598337"/>
            <a:ext cx="4125020" cy="49110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2" name="Titre 1">
            <a:extLst>
              <a:ext uri="{FF2B5EF4-FFF2-40B4-BE49-F238E27FC236}">
                <a16:creationId xmlns:a16="http://schemas.microsoft.com/office/drawing/2014/main" id="{AC00484C-BF6A-CE69-1E7D-195AF3BEFD99}"/>
              </a:ext>
            </a:extLst>
          </p:cNvPr>
          <p:cNvSpPr>
            <a:spLocks noGrp="1"/>
          </p:cNvSpPr>
          <p:nvPr>
            <p:ph type="title"/>
          </p:nvPr>
        </p:nvSpPr>
        <p:spPr/>
        <p:txBody>
          <a:bodyPr>
            <a:normAutofit/>
          </a:bodyPr>
          <a:lstStyle/>
          <a:p>
            <a:r>
              <a:rPr lang="en-GB" sz="4000" b="1" i="1"/>
              <a:t>(Some) types of ML models</a:t>
            </a:r>
          </a:p>
        </p:txBody>
      </p:sp>
      <p:sp>
        <p:nvSpPr>
          <p:cNvPr id="3" name="Espace réservé du contenu 2">
            <a:extLst>
              <a:ext uri="{FF2B5EF4-FFF2-40B4-BE49-F238E27FC236}">
                <a16:creationId xmlns:a16="http://schemas.microsoft.com/office/drawing/2014/main" id="{FF70EE5C-EE8A-3FAF-8421-D17B3A91D266}"/>
              </a:ext>
            </a:extLst>
          </p:cNvPr>
          <p:cNvSpPr>
            <a:spLocks noGrp="1"/>
          </p:cNvSpPr>
          <p:nvPr>
            <p:ph sz="half" idx="1"/>
          </p:nvPr>
        </p:nvSpPr>
        <p:spPr>
          <a:xfrm>
            <a:off x="183726" y="4968557"/>
            <a:ext cx="4697361" cy="255638"/>
          </a:xfrm>
        </p:spPr>
        <p:txBody>
          <a:bodyPr vert="horz" lIns="91440" tIns="45720" rIns="91440" bIns="45720" rtlCol="0" anchor="t">
            <a:normAutofit/>
          </a:bodyPr>
          <a:lstStyle/>
          <a:p>
            <a:pPr marL="0" indent="0">
              <a:buNone/>
            </a:pPr>
            <a:r>
              <a:rPr lang="en-GB" sz="1100">
                <a:solidFill>
                  <a:schemeClr val="tx1">
                    <a:lumMod val="65000"/>
                    <a:lumOff val="35000"/>
                  </a:schemeClr>
                </a:solidFill>
              </a:rPr>
              <a:t>[2]</a:t>
            </a:r>
            <a:endParaRPr lang="en-GB" sz="1050">
              <a:solidFill>
                <a:schemeClr val="tx1">
                  <a:lumMod val="65000"/>
                  <a:lumOff val="35000"/>
                </a:schemeClr>
              </a:solidFill>
            </a:endParaRPr>
          </a:p>
        </p:txBody>
      </p:sp>
      <p:pic>
        <p:nvPicPr>
          <p:cNvPr id="7" name="Espace réservé du contenu 6" descr="Une image contenant texte, diagramme, capture d’écran, Police&#10;&#10;Description générée automatiquement">
            <a:extLst>
              <a:ext uri="{FF2B5EF4-FFF2-40B4-BE49-F238E27FC236}">
                <a16:creationId xmlns:a16="http://schemas.microsoft.com/office/drawing/2014/main" id="{643EADDA-C4BC-B5A0-F860-01BEE421AC8A}"/>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27065" y="1850570"/>
            <a:ext cx="3682456" cy="29935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 name="Rectangle 42">
            <a:extLst>
              <a:ext uri="{FF2B5EF4-FFF2-40B4-BE49-F238E27FC236}">
                <a16:creationId xmlns:a16="http://schemas.microsoft.com/office/drawing/2014/main" id="{B14FDF29-1CB9-7C99-511F-93AC295F690D}"/>
              </a:ext>
            </a:extLst>
          </p:cNvPr>
          <p:cNvSpPr/>
          <p:nvPr/>
        </p:nvSpPr>
        <p:spPr>
          <a:xfrm>
            <a:off x="4619135" y="2413571"/>
            <a:ext cx="3535036" cy="2084816"/>
          </a:xfrm>
          <a:prstGeom prst="rect">
            <a:avLst/>
          </a:prstGeom>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7" name="Forme libre : forme 16">
            <a:extLst>
              <a:ext uri="{FF2B5EF4-FFF2-40B4-BE49-F238E27FC236}">
                <a16:creationId xmlns:a16="http://schemas.microsoft.com/office/drawing/2014/main" id="{D79F6E2A-2854-6C6A-3423-0A70D29C1FA2}"/>
              </a:ext>
            </a:extLst>
          </p:cNvPr>
          <p:cNvSpPr/>
          <p:nvPr/>
        </p:nvSpPr>
        <p:spPr>
          <a:xfrm>
            <a:off x="4736423" y="2492789"/>
            <a:ext cx="3333152" cy="1885946"/>
          </a:xfrm>
          <a:custGeom>
            <a:avLst/>
            <a:gdLst>
              <a:gd name="connsiteX0" fmla="*/ 0 w 3679372"/>
              <a:gd name="connsiteY0" fmla="*/ 0 h 1839686"/>
              <a:gd name="connsiteX1" fmla="*/ 3679372 w 3679372"/>
              <a:gd name="connsiteY1" fmla="*/ 0 h 1839686"/>
              <a:gd name="connsiteX2" fmla="*/ 3679372 w 3679372"/>
              <a:gd name="connsiteY2" fmla="*/ 1839686 h 1839686"/>
              <a:gd name="connsiteX3" fmla="*/ 0 w 3679372"/>
              <a:gd name="connsiteY3" fmla="*/ 1839686 h 1839686"/>
            </a:gdLst>
            <a:ahLst/>
            <a:cxnLst>
              <a:cxn ang="0">
                <a:pos x="connsiteX0" y="connsiteY0"/>
              </a:cxn>
              <a:cxn ang="0">
                <a:pos x="connsiteX1" y="connsiteY1"/>
              </a:cxn>
              <a:cxn ang="0">
                <a:pos x="connsiteX2" y="connsiteY2"/>
              </a:cxn>
              <a:cxn ang="0">
                <a:pos x="connsiteX3" y="connsiteY3"/>
              </a:cxn>
            </a:cxnLst>
            <a:rect l="l" t="t" r="r" b="b"/>
            <a:pathLst>
              <a:path w="3679372" h="1839686">
                <a:moveTo>
                  <a:pt x="0" y="0"/>
                </a:moveTo>
                <a:lnTo>
                  <a:pt x="3679372" y="0"/>
                </a:lnTo>
                <a:lnTo>
                  <a:pt x="3679372" y="1839686"/>
                </a:lnTo>
                <a:lnTo>
                  <a:pt x="0" y="1839686"/>
                </a:lnTo>
                <a:close/>
              </a:path>
            </a:pathLst>
          </a:custGeom>
          <a:solidFill>
            <a:srgbClr val="FFFFFF"/>
          </a:solidFill>
          <a:ln w="5252" cap="flat">
            <a:noFill/>
            <a:prstDash val="solid"/>
            <a:miter/>
          </a:ln>
        </p:spPr>
        <p:txBody>
          <a:bodyPr rtlCol="0" anchor="ctr"/>
          <a:lstStyle/>
          <a:p>
            <a:endParaRPr lang="en-GB"/>
          </a:p>
        </p:txBody>
      </p:sp>
      <p:grpSp>
        <p:nvGrpSpPr>
          <p:cNvPr id="18" name="Graphique 8">
            <a:extLst>
              <a:ext uri="{FF2B5EF4-FFF2-40B4-BE49-F238E27FC236}">
                <a16:creationId xmlns:a16="http://schemas.microsoft.com/office/drawing/2014/main" id="{975842FC-4DD7-F6BD-45C6-E7A8B92D80B1}"/>
              </a:ext>
            </a:extLst>
          </p:cNvPr>
          <p:cNvGrpSpPr/>
          <p:nvPr/>
        </p:nvGrpSpPr>
        <p:grpSpPr>
          <a:xfrm>
            <a:off x="4880650" y="2679380"/>
            <a:ext cx="3011264" cy="1521904"/>
            <a:chOff x="5475729" y="2645937"/>
            <a:chExt cx="3324049" cy="1484574"/>
          </a:xfrm>
          <a:noFill/>
        </p:grpSpPr>
        <p:sp>
          <p:nvSpPr>
            <p:cNvPr id="19" name="Forme libre : forme 18">
              <a:extLst>
                <a:ext uri="{FF2B5EF4-FFF2-40B4-BE49-F238E27FC236}">
                  <a16:creationId xmlns:a16="http://schemas.microsoft.com/office/drawing/2014/main" id="{6702A0AC-D6E4-B3CF-C6AF-4D96E5CA66EF}"/>
                </a:ext>
              </a:extLst>
            </p:cNvPr>
            <p:cNvSpPr/>
            <p:nvPr/>
          </p:nvSpPr>
          <p:spPr>
            <a:xfrm>
              <a:off x="7742222" y="2731088"/>
              <a:ext cx="893561" cy="1314271"/>
            </a:xfrm>
            <a:custGeom>
              <a:avLst/>
              <a:gdLst>
                <a:gd name="connsiteX0" fmla="*/ 893562 w 893561"/>
                <a:gd name="connsiteY0" fmla="*/ 787735 h 1314271"/>
                <a:gd name="connsiteX1" fmla="*/ 0 w 893561"/>
                <a:gd name="connsiteY1" fmla="*/ 524922 h 1314271"/>
                <a:gd name="connsiteX2" fmla="*/ 893562 w 893561"/>
                <a:gd name="connsiteY2" fmla="*/ 524922 h 1314271"/>
                <a:gd name="connsiteX3" fmla="*/ 0 w 893561"/>
                <a:gd name="connsiteY3" fmla="*/ 262110 h 1314271"/>
                <a:gd name="connsiteX4" fmla="*/ 0 w 893561"/>
                <a:gd name="connsiteY4" fmla="*/ 787735 h 1314271"/>
                <a:gd name="connsiteX5" fmla="*/ 893562 w 893561"/>
                <a:gd name="connsiteY5" fmla="*/ 524922 h 1314271"/>
                <a:gd name="connsiteX6" fmla="*/ 0 w 893561"/>
                <a:gd name="connsiteY6" fmla="*/ 1050547 h 1314271"/>
                <a:gd name="connsiteX7" fmla="*/ 893562 w 893561"/>
                <a:gd name="connsiteY7" fmla="*/ 787735 h 1314271"/>
                <a:gd name="connsiteX8" fmla="*/ 893562 w 893561"/>
                <a:gd name="connsiteY8" fmla="*/ 787735 h 1314271"/>
                <a:gd name="connsiteX9" fmla="*/ 0 w 893561"/>
                <a:gd name="connsiteY9" fmla="*/ 262110 h 1314271"/>
                <a:gd name="connsiteX10" fmla="*/ 893562 w 893561"/>
                <a:gd name="connsiteY10" fmla="*/ 524922 h 1314271"/>
                <a:gd name="connsiteX11" fmla="*/ 0 w 893561"/>
                <a:gd name="connsiteY11" fmla="*/ -702 h 1314271"/>
                <a:gd name="connsiteX12" fmla="*/ 0 w 893561"/>
                <a:gd name="connsiteY12" fmla="*/ 1050547 h 1314271"/>
                <a:gd name="connsiteX13" fmla="*/ 893562 w 893561"/>
                <a:gd name="connsiteY13" fmla="*/ 524922 h 1314271"/>
                <a:gd name="connsiteX14" fmla="*/ 0 w 893561"/>
                <a:gd name="connsiteY14" fmla="*/ 1313570 h 1314271"/>
                <a:gd name="connsiteX15" fmla="*/ 893562 w 893561"/>
                <a:gd name="connsiteY15" fmla="*/ 787945 h 1314271"/>
                <a:gd name="connsiteX16" fmla="*/ 0 w 893561"/>
                <a:gd name="connsiteY16" fmla="*/ 1313570 h 1314271"/>
                <a:gd name="connsiteX17" fmla="*/ 893562 w 893561"/>
                <a:gd name="connsiteY17" fmla="*/ 525133 h 1314271"/>
                <a:gd name="connsiteX18" fmla="*/ 893562 w 893561"/>
                <a:gd name="connsiteY18" fmla="*/ 787735 h 1314271"/>
                <a:gd name="connsiteX19" fmla="*/ 0 w 893561"/>
                <a:gd name="connsiteY19" fmla="*/ -702 h 1314271"/>
                <a:gd name="connsiteX20" fmla="*/ 0 w 893561"/>
                <a:gd name="connsiteY20" fmla="*/ 787735 h 1314271"/>
                <a:gd name="connsiteX21" fmla="*/ 893562 w 893561"/>
                <a:gd name="connsiteY21" fmla="*/ 787735 h 1314271"/>
                <a:gd name="connsiteX22" fmla="*/ 0 w 893561"/>
                <a:gd name="connsiteY22" fmla="*/ 524922 h 1314271"/>
                <a:gd name="connsiteX23" fmla="*/ 893562 w 893561"/>
                <a:gd name="connsiteY23" fmla="*/ 524922 h 13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3561" h="1314271">
                  <a:moveTo>
                    <a:pt x="893562" y="787735"/>
                  </a:moveTo>
                  <a:lnTo>
                    <a:pt x="0" y="524922"/>
                  </a:lnTo>
                  <a:moveTo>
                    <a:pt x="893562" y="524922"/>
                  </a:moveTo>
                  <a:lnTo>
                    <a:pt x="0" y="262110"/>
                  </a:lnTo>
                  <a:moveTo>
                    <a:pt x="0" y="787735"/>
                  </a:moveTo>
                  <a:lnTo>
                    <a:pt x="893562" y="524922"/>
                  </a:lnTo>
                  <a:moveTo>
                    <a:pt x="0" y="1050547"/>
                  </a:moveTo>
                  <a:lnTo>
                    <a:pt x="893562" y="787735"/>
                  </a:lnTo>
                  <a:moveTo>
                    <a:pt x="893562" y="787735"/>
                  </a:moveTo>
                  <a:lnTo>
                    <a:pt x="0" y="262110"/>
                  </a:lnTo>
                  <a:moveTo>
                    <a:pt x="893562" y="524922"/>
                  </a:moveTo>
                  <a:lnTo>
                    <a:pt x="0" y="-702"/>
                  </a:lnTo>
                  <a:moveTo>
                    <a:pt x="0" y="1050547"/>
                  </a:moveTo>
                  <a:lnTo>
                    <a:pt x="893562" y="524922"/>
                  </a:lnTo>
                  <a:moveTo>
                    <a:pt x="0" y="1313570"/>
                  </a:moveTo>
                  <a:lnTo>
                    <a:pt x="893562" y="787945"/>
                  </a:lnTo>
                  <a:moveTo>
                    <a:pt x="0" y="1313570"/>
                  </a:moveTo>
                  <a:lnTo>
                    <a:pt x="893562" y="525133"/>
                  </a:lnTo>
                  <a:moveTo>
                    <a:pt x="893562" y="787735"/>
                  </a:moveTo>
                  <a:lnTo>
                    <a:pt x="0" y="-702"/>
                  </a:lnTo>
                  <a:moveTo>
                    <a:pt x="0" y="787735"/>
                  </a:moveTo>
                  <a:lnTo>
                    <a:pt x="893562" y="787735"/>
                  </a:lnTo>
                  <a:moveTo>
                    <a:pt x="0" y="524922"/>
                  </a:moveTo>
                  <a:lnTo>
                    <a:pt x="893562" y="524922"/>
                  </a:lnTo>
                </a:path>
              </a:pathLst>
            </a:custGeom>
            <a:noFill/>
            <a:ln w="10505" cap="flat">
              <a:solidFill>
                <a:srgbClr val="000000"/>
              </a:solidFill>
              <a:prstDash val="solid"/>
              <a:miter/>
            </a:ln>
          </p:spPr>
          <p:txBody>
            <a:bodyPr rtlCol="0" anchor="ctr"/>
            <a:lstStyle/>
            <a:p>
              <a:endParaRPr lang="en-GB"/>
            </a:p>
          </p:txBody>
        </p:sp>
        <p:sp>
          <p:nvSpPr>
            <p:cNvPr id="20" name="Forme libre : forme 19">
              <a:extLst>
                <a:ext uri="{FF2B5EF4-FFF2-40B4-BE49-F238E27FC236}">
                  <a16:creationId xmlns:a16="http://schemas.microsoft.com/office/drawing/2014/main" id="{D84DF357-EACA-3E6E-3C4C-4B7A2221BA91}"/>
                </a:ext>
              </a:extLst>
            </p:cNvPr>
            <p:cNvSpPr/>
            <p:nvPr/>
          </p:nvSpPr>
          <p:spPr>
            <a:xfrm rot="10800000" flipV="1">
              <a:off x="8629476" y="3434373"/>
              <a:ext cx="170302" cy="170302"/>
            </a:xfrm>
            <a:custGeom>
              <a:avLst/>
              <a:gdLst>
                <a:gd name="connsiteX0" fmla="*/ 171602 w 170302"/>
                <a:gd name="connsiteY0" fmla="*/ 84449 h 170302"/>
                <a:gd name="connsiteX1" fmla="*/ 86451 w 170302"/>
                <a:gd name="connsiteY1" fmla="*/ 169600 h 170302"/>
                <a:gd name="connsiteX2" fmla="*/ 1300 w 170302"/>
                <a:gd name="connsiteY2" fmla="*/ 84449 h 170302"/>
                <a:gd name="connsiteX3" fmla="*/ 86451 w 170302"/>
                <a:gd name="connsiteY3" fmla="*/ -703 h 170302"/>
                <a:gd name="connsiteX4" fmla="*/ 1716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602" y="84449"/>
                  </a:moveTo>
                  <a:cubicBezTo>
                    <a:pt x="171602" y="131476"/>
                    <a:pt x="133479" y="169600"/>
                    <a:pt x="86451" y="169600"/>
                  </a:cubicBezTo>
                  <a:cubicBezTo>
                    <a:pt x="39423" y="169600"/>
                    <a:pt x="1300" y="131476"/>
                    <a:pt x="1300" y="84449"/>
                  </a:cubicBezTo>
                  <a:cubicBezTo>
                    <a:pt x="1300" y="37421"/>
                    <a:pt x="39423" y="-703"/>
                    <a:pt x="86451" y="-703"/>
                  </a:cubicBezTo>
                  <a:cubicBezTo>
                    <a:pt x="133479" y="-703"/>
                    <a:pt x="171602" y="37421"/>
                    <a:pt x="171602" y="84449"/>
                  </a:cubicBezTo>
                  <a:close/>
                </a:path>
              </a:pathLst>
            </a:custGeom>
            <a:noFill/>
            <a:ln w="21009" cap="flat">
              <a:solidFill>
                <a:srgbClr val="0F9640"/>
              </a:solidFill>
              <a:prstDash val="solid"/>
              <a:miter/>
            </a:ln>
          </p:spPr>
          <p:txBody>
            <a:bodyPr rtlCol="0" anchor="ctr"/>
            <a:lstStyle/>
            <a:p>
              <a:endParaRPr lang="en-GB"/>
            </a:p>
          </p:txBody>
        </p:sp>
        <p:sp>
          <p:nvSpPr>
            <p:cNvPr id="21" name="Forme libre : forme 20">
              <a:extLst>
                <a:ext uri="{FF2B5EF4-FFF2-40B4-BE49-F238E27FC236}">
                  <a16:creationId xmlns:a16="http://schemas.microsoft.com/office/drawing/2014/main" id="{7862FF09-9879-C5EE-4F50-A86144C242D4}"/>
                </a:ext>
              </a:extLst>
            </p:cNvPr>
            <p:cNvSpPr/>
            <p:nvPr/>
          </p:nvSpPr>
          <p:spPr>
            <a:xfrm rot="10800000" flipV="1">
              <a:off x="8629476" y="3171561"/>
              <a:ext cx="170302" cy="170302"/>
            </a:xfrm>
            <a:custGeom>
              <a:avLst/>
              <a:gdLst>
                <a:gd name="connsiteX0" fmla="*/ 171602 w 170302"/>
                <a:gd name="connsiteY0" fmla="*/ 84449 h 170302"/>
                <a:gd name="connsiteX1" fmla="*/ 86451 w 170302"/>
                <a:gd name="connsiteY1" fmla="*/ 169600 h 170302"/>
                <a:gd name="connsiteX2" fmla="*/ 1300 w 170302"/>
                <a:gd name="connsiteY2" fmla="*/ 84449 h 170302"/>
                <a:gd name="connsiteX3" fmla="*/ 86451 w 170302"/>
                <a:gd name="connsiteY3" fmla="*/ -703 h 170302"/>
                <a:gd name="connsiteX4" fmla="*/ 1716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602" y="84449"/>
                  </a:moveTo>
                  <a:cubicBezTo>
                    <a:pt x="171602" y="131476"/>
                    <a:pt x="133479" y="169600"/>
                    <a:pt x="86451" y="169600"/>
                  </a:cubicBezTo>
                  <a:cubicBezTo>
                    <a:pt x="39423" y="169600"/>
                    <a:pt x="1300" y="131476"/>
                    <a:pt x="1300" y="84449"/>
                  </a:cubicBezTo>
                  <a:cubicBezTo>
                    <a:pt x="1300" y="37421"/>
                    <a:pt x="39423" y="-703"/>
                    <a:pt x="86451" y="-703"/>
                  </a:cubicBezTo>
                  <a:cubicBezTo>
                    <a:pt x="133479" y="-703"/>
                    <a:pt x="171602" y="37421"/>
                    <a:pt x="171602" y="84449"/>
                  </a:cubicBezTo>
                  <a:close/>
                </a:path>
              </a:pathLst>
            </a:custGeom>
            <a:noFill/>
            <a:ln w="21009" cap="flat">
              <a:solidFill>
                <a:srgbClr val="0F9640"/>
              </a:solidFill>
              <a:prstDash val="solid"/>
              <a:miter/>
            </a:ln>
          </p:spPr>
          <p:txBody>
            <a:bodyPr rtlCol="0" anchor="ctr"/>
            <a:lstStyle/>
            <a:p>
              <a:endParaRPr lang="en-GB"/>
            </a:p>
          </p:txBody>
        </p:sp>
        <p:sp>
          <p:nvSpPr>
            <p:cNvPr id="22" name="Forme libre : forme 21">
              <a:extLst>
                <a:ext uri="{FF2B5EF4-FFF2-40B4-BE49-F238E27FC236}">
                  <a16:creationId xmlns:a16="http://schemas.microsoft.com/office/drawing/2014/main" id="{4DDF0E97-96D2-0CE5-72B4-ED7D2DAB85B0}"/>
                </a:ext>
              </a:extLst>
            </p:cNvPr>
            <p:cNvSpPr/>
            <p:nvPr/>
          </p:nvSpPr>
          <p:spPr>
            <a:xfrm>
              <a:off x="5639723" y="2731088"/>
              <a:ext cx="893561" cy="1314271"/>
            </a:xfrm>
            <a:custGeom>
              <a:avLst/>
              <a:gdLst>
                <a:gd name="connsiteX0" fmla="*/ 0 w 893561"/>
                <a:gd name="connsiteY0" fmla="*/ 1050547 h 1314271"/>
                <a:gd name="connsiteX1" fmla="*/ 893562 w 893561"/>
                <a:gd name="connsiteY1" fmla="*/ 787735 h 1314271"/>
                <a:gd name="connsiteX2" fmla="*/ 0 w 893561"/>
                <a:gd name="connsiteY2" fmla="*/ 787735 h 1314271"/>
                <a:gd name="connsiteX3" fmla="*/ 893562 w 893561"/>
                <a:gd name="connsiteY3" fmla="*/ 524922 h 1314271"/>
                <a:gd name="connsiteX4" fmla="*/ 0 w 893561"/>
                <a:gd name="connsiteY4" fmla="*/ 524922 h 1314271"/>
                <a:gd name="connsiteX5" fmla="*/ 893562 w 893561"/>
                <a:gd name="connsiteY5" fmla="*/ 262110 h 1314271"/>
                <a:gd name="connsiteX6" fmla="*/ 0 w 893561"/>
                <a:gd name="connsiteY6" fmla="*/ 262110 h 1314271"/>
                <a:gd name="connsiteX7" fmla="*/ 893562 w 893561"/>
                <a:gd name="connsiteY7" fmla="*/ -702 h 1314271"/>
                <a:gd name="connsiteX8" fmla="*/ 893562 w 893561"/>
                <a:gd name="connsiteY8" fmla="*/ 524922 h 1314271"/>
                <a:gd name="connsiteX9" fmla="*/ 0 w 893561"/>
                <a:gd name="connsiteY9" fmla="*/ 262110 h 1314271"/>
                <a:gd name="connsiteX10" fmla="*/ 893562 w 893561"/>
                <a:gd name="connsiteY10" fmla="*/ 787735 h 1314271"/>
                <a:gd name="connsiteX11" fmla="*/ 0 w 893561"/>
                <a:gd name="connsiteY11" fmla="*/ 524922 h 1314271"/>
                <a:gd name="connsiteX12" fmla="*/ 893562 w 893561"/>
                <a:gd name="connsiteY12" fmla="*/ 1050547 h 1314271"/>
                <a:gd name="connsiteX13" fmla="*/ 0 w 893561"/>
                <a:gd name="connsiteY13" fmla="*/ 787735 h 1314271"/>
                <a:gd name="connsiteX14" fmla="*/ 893562 w 893561"/>
                <a:gd name="connsiteY14" fmla="*/ 1313570 h 1314271"/>
                <a:gd name="connsiteX15" fmla="*/ 0 w 893561"/>
                <a:gd name="connsiteY15" fmla="*/ 1050547 h 1314271"/>
                <a:gd name="connsiteX16" fmla="*/ 0 w 893561"/>
                <a:gd name="connsiteY16" fmla="*/ 1050547 h 1314271"/>
                <a:gd name="connsiteX17" fmla="*/ 893562 w 893561"/>
                <a:gd name="connsiteY17" fmla="*/ 524922 h 1314271"/>
                <a:gd name="connsiteX18" fmla="*/ 0 w 893561"/>
                <a:gd name="connsiteY18" fmla="*/ 787735 h 1314271"/>
                <a:gd name="connsiteX19" fmla="*/ 893562 w 893561"/>
                <a:gd name="connsiteY19" fmla="*/ 262110 h 1314271"/>
                <a:gd name="connsiteX20" fmla="*/ 0 w 893561"/>
                <a:gd name="connsiteY20" fmla="*/ 524922 h 1314271"/>
                <a:gd name="connsiteX21" fmla="*/ 893562 w 893561"/>
                <a:gd name="connsiteY21" fmla="*/ -702 h 1314271"/>
                <a:gd name="connsiteX22" fmla="*/ 893562 w 893561"/>
                <a:gd name="connsiteY22" fmla="*/ 787735 h 1314271"/>
                <a:gd name="connsiteX23" fmla="*/ 0 w 893561"/>
                <a:gd name="connsiteY23" fmla="*/ 262110 h 1314271"/>
                <a:gd name="connsiteX24" fmla="*/ 893562 w 893561"/>
                <a:gd name="connsiteY24" fmla="*/ 1050547 h 1314271"/>
                <a:gd name="connsiteX25" fmla="*/ 0 w 893561"/>
                <a:gd name="connsiteY25" fmla="*/ 524922 h 1314271"/>
                <a:gd name="connsiteX26" fmla="*/ 893562 w 893561"/>
                <a:gd name="connsiteY26" fmla="*/ 1313570 h 1314271"/>
                <a:gd name="connsiteX27" fmla="*/ 0 w 893561"/>
                <a:gd name="connsiteY27" fmla="*/ 787735 h 1314271"/>
                <a:gd name="connsiteX28" fmla="*/ 893562 w 893561"/>
                <a:gd name="connsiteY28" fmla="*/ 1313570 h 1314271"/>
                <a:gd name="connsiteX29" fmla="*/ 0 w 893561"/>
                <a:gd name="connsiteY29" fmla="*/ 524922 h 1314271"/>
                <a:gd name="connsiteX30" fmla="*/ 893562 w 893561"/>
                <a:gd name="connsiteY30" fmla="*/ 1050547 h 1314271"/>
                <a:gd name="connsiteX31" fmla="*/ 0 w 893561"/>
                <a:gd name="connsiteY31" fmla="*/ 262110 h 1314271"/>
                <a:gd name="connsiteX32" fmla="*/ 0 w 893561"/>
                <a:gd name="connsiteY32" fmla="*/ 787735 h 1314271"/>
                <a:gd name="connsiteX33" fmla="*/ 893562 w 893561"/>
                <a:gd name="connsiteY33" fmla="*/ -702 h 1314271"/>
                <a:gd name="connsiteX34" fmla="*/ 0 w 893561"/>
                <a:gd name="connsiteY34" fmla="*/ 1050547 h 1314271"/>
                <a:gd name="connsiteX35" fmla="*/ 893562 w 893561"/>
                <a:gd name="connsiteY35" fmla="*/ 262110 h 1314271"/>
                <a:gd name="connsiteX36" fmla="*/ 0 w 893561"/>
                <a:gd name="connsiteY36" fmla="*/ 1050547 h 1314271"/>
                <a:gd name="connsiteX37" fmla="*/ 893562 w 893561"/>
                <a:gd name="connsiteY37" fmla="*/ -702 h 1314271"/>
                <a:gd name="connsiteX38" fmla="*/ 893562 w 893561"/>
                <a:gd name="connsiteY38" fmla="*/ 1313570 h 1314271"/>
                <a:gd name="connsiteX39" fmla="*/ 0 w 893561"/>
                <a:gd name="connsiteY39" fmla="*/ 262110 h 1314271"/>
                <a:gd name="connsiteX40" fmla="*/ 893562 w 893561"/>
                <a:gd name="connsiteY40" fmla="*/ 1050547 h 1314271"/>
                <a:gd name="connsiteX41" fmla="*/ 0 w 893561"/>
                <a:gd name="connsiteY41" fmla="*/ 1050547 h 1314271"/>
                <a:gd name="connsiteX42" fmla="*/ 893562 w 893561"/>
                <a:gd name="connsiteY42" fmla="*/ 787735 h 1314271"/>
                <a:gd name="connsiteX43" fmla="*/ 0 w 893561"/>
                <a:gd name="connsiteY43" fmla="*/ 787735 h 1314271"/>
                <a:gd name="connsiteX44" fmla="*/ 893562 w 893561"/>
                <a:gd name="connsiteY44" fmla="*/ 524922 h 1314271"/>
                <a:gd name="connsiteX45" fmla="*/ 0 w 893561"/>
                <a:gd name="connsiteY45" fmla="*/ 524922 h 1314271"/>
                <a:gd name="connsiteX46" fmla="*/ 893562 w 893561"/>
                <a:gd name="connsiteY46" fmla="*/ 262110 h 1314271"/>
                <a:gd name="connsiteX47" fmla="*/ 0 w 893561"/>
                <a:gd name="connsiteY47" fmla="*/ 262110 h 13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3561" h="1314271">
                  <a:moveTo>
                    <a:pt x="0" y="1050547"/>
                  </a:moveTo>
                  <a:lnTo>
                    <a:pt x="893562" y="787735"/>
                  </a:lnTo>
                  <a:moveTo>
                    <a:pt x="0" y="787735"/>
                  </a:moveTo>
                  <a:lnTo>
                    <a:pt x="893562" y="524922"/>
                  </a:lnTo>
                  <a:moveTo>
                    <a:pt x="0" y="524922"/>
                  </a:moveTo>
                  <a:lnTo>
                    <a:pt x="893562" y="262110"/>
                  </a:lnTo>
                  <a:moveTo>
                    <a:pt x="0" y="262110"/>
                  </a:moveTo>
                  <a:lnTo>
                    <a:pt x="893562" y="-702"/>
                  </a:lnTo>
                  <a:moveTo>
                    <a:pt x="893562" y="524922"/>
                  </a:moveTo>
                  <a:lnTo>
                    <a:pt x="0" y="262110"/>
                  </a:lnTo>
                  <a:moveTo>
                    <a:pt x="893562" y="787735"/>
                  </a:moveTo>
                  <a:lnTo>
                    <a:pt x="0" y="524922"/>
                  </a:lnTo>
                  <a:moveTo>
                    <a:pt x="893562" y="1050547"/>
                  </a:moveTo>
                  <a:lnTo>
                    <a:pt x="0" y="787735"/>
                  </a:lnTo>
                  <a:moveTo>
                    <a:pt x="893562" y="1313570"/>
                  </a:moveTo>
                  <a:lnTo>
                    <a:pt x="0" y="1050547"/>
                  </a:lnTo>
                  <a:moveTo>
                    <a:pt x="0" y="1050547"/>
                  </a:moveTo>
                  <a:lnTo>
                    <a:pt x="893562" y="524922"/>
                  </a:lnTo>
                  <a:moveTo>
                    <a:pt x="0" y="787735"/>
                  </a:moveTo>
                  <a:lnTo>
                    <a:pt x="893562" y="262110"/>
                  </a:lnTo>
                  <a:moveTo>
                    <a:pt x="0" y="524922"/>
                  </a:moveTo>
                  <a:lnTo>
                    <a:pt x="893562" y="-702"/>
                  </a:lnTo>
                  <a:moveTo>
                    <a:pt x="893562" y="787735"/>
                  </a:moveTo>
                  <a:lnTo>
                    <a:pt x="0" y="262110"/>
                  </a:lnTo>
                  <a:moveTo>
                    <a:pt x="893562" y="1050547"/>
                  </a:moveTo>
                  <a:lnTo>
                    <a:pt x="0" y="524922"/>
                  </a:lnTo>
                  <a:moveTo>
                    <a:pt x="893562" y="1313570"/>
                  </a:moveTo>
                  <a:lnTo>
                    <a:pt x="0" y="787735"/>
                  </a:lnTo>
                  <a:moveTo>
                    <a:pt x="893562" y="1313570"/>
                  </a:moveTo>
                  <a:lnTo>
                    <a:pt x="0" y="524922"/>
                  </a:lnTo>
                  <a:moveTo>
                    <a:pt x="893562" y="1050547"/>
                  </a:moveTo>
                  <a:lnTo>
                    <a:pt x="0" y="262110"/>
                  </a:lnTo>
                  <a:moveTo>
                    <a:pt x="0" y="787735"/>
                  </a:moveTo>
                  <a:lnTo>
                    <a:pt x="893562" y="-702"/>
                  </a:lnTo>
                  <a:moveTo>
                    <a:pt x="0" y="1050547"/>
                  </a:moveTo>
                  <a:lnTo>
                    <a:pt x="893562" y="262110"/>
                  </a:lnTo>
                  <a:moveTo>
                    <a:pt x="0" y="1050547"/>
                  </a:moveTo>
                  <a:lnTo>
                    <a:pt x="893562" y="-702"/>
                  </a:lnTo>
                  <a:moveTo>
                    <a:pt x="893562" y="1313570"/>
                  </a:moveTo>
                  <a:lnTo>
                    <a:pt x="0" y="262110"/>
                  </a:lnTo>
                  <a:moveTo>
                    <a:pt x="893562" y="1050547"/>
                  </a:moveTo>
                  <a:lnTo>
                    <a:pt x="0" y="1050547"/>
                  </a:lnTo>
                  <a:moveTo>
                    <a:pt x="893562" y="787735"/>
                  </a:moveTo>
                  <a:lnTo>
                    <a:pt x="0" y="787735"/>
                  </a:lnTo>
                  <a:moveTo>
                    <a:pt x="893562" y="524922"/>
                  </a:moveTo>
                  <a:lnTo>
                    <a:pt x="0" y="524922"/>
                  </a:lnTo>
                  <a:moveTo>
                    <a:pt x="893562" y="262110"/>
                  </a:moveTo>
                  <a:lnTo>
                    <a:pt x="0" y="262110"/>
                  </a:lnTo>
                </a:path>
              </a:pathLst>
            </a:custGeom>
            <a:noFill/>
            <a:ln w="10505" cap="flat">
              <a:solidFill>
                <a:srgbClr val="000000"/>
              </a:solidFill>
              <a:prstDash val="solid"/>
              <a:miter/>
            </a:ln>
          </p:spPr>
          <p:txBody>
            <a:bodyPr rtlCol="0" anchor="ctr"/>
            <a:lstStyle/>
            <a:p>
              <a:endParaRPr lang="en-GB"/>
            </a:p>
          </p:txBody>
        </p:sp>
        <p:grpSp>
          <p:nvGrpSpPr>
            <p:cNvPr id="23" name="Graphique 8">
              <a:extLst>
                <a:ext uri="{FF2B5EF4-FFF2-40B4-BE49-F238E27FC236}">
                  <a16:creationId xmlns:a16="http://schemas.microsoft.com/office/drawing/2014/main" id="{61AA0769-2166-B525-86CA-428B59D5034F}"/>
                </a:ext>
              </a:extLst>
            </p:cNvPr>
            <p:cNvGrpSpPr/>
            <p:nvPr/>
          </p:nvGrpSpPr>
          <p:grpSpPr>
            <a:xfrm>
              <a:off x="5475729" y="2908749"/>
              <a:ext cx="170302" cy="958739"/>
              <a:chOff x="5475729" y="2908749"/>
              <a:chExt cx="170302" cy="958739"/>
            </a:xfrm>
            <a:noFill/>
          </p:grpSpPr>
          <p:sp>
            <p:nvSpPr>
              <p:cNvPr id="24" name="Forme libre : forme 23">
                <a:extLst>
                  <a:ext uri="{FF2B5EF4-FFF2-40B4-BE49-F238E27FC236}">
                    <a16:creationId xmlns:a16="http://schemas.microsoft.com/office/drawing/2014/main" id="{74698F31-729E-29F8-B8E6-2AF2F1794DCD}"/>
                  </a:ext>
                </a:extLst>
              </p:cNvPr>
              <p:cNvSpPr/>
              <p:nvPr/>
            </p:nvSpPr>
            <p:spPr>
              <a:xfrm>
                <a:off x="5475729" y="3434373"/>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3" y="169600"/>
                      <a:pt x="0" y="131476"/>
                      <a:pt x="0" y="84449"/>
                    </a:cubicBezTo>
                    <a:cubicBezTo>
                      <a:pt x="0" y="37421"/>
                      <a:pt x="38123" y="-703"/>
                      <a:pt x="85151" y="-703"/>
                    </a:cubicBezTo>
                    <a:cubicBezTo>
                      <a:pt x="132179" y="-703"/>
                      <a:pt x="170302" y="37421"/>
                      <a:pt x="170302" y="84449"/>
                    </a:cubicBezTo>
                    <a:close/>
                  </a:path>
                </a:pathLst>
              </a:custGeom>
              <a:noFill/>
              <a:ln w="21009" cap="flat">
                <a:solidFill>
                  <a:srgbClr val="164BC5"/>
                </a:solidFill>
                <a:prstDash val="solid"/>
                <a:miter/>
              </a:ln>
            </p:spPr>
            <p:txBody>
              <a:bodyPr rtlCol="0" anchor="ctr"/>
              <a:lstStyle/>
              <a:p>
                <a:endParaRPr lang="en-GB"/>
              </a:p>
            </p:txBody>
          </p:sp>
          <p:sp>
            <p:nvSpPr>
              <p:cNvPr id="25" name="Forme libre : forme 24">
                <a:extLst>
                  <a:ext uri="{FF2B5EF4-FFF2-40B4-BE49-F238E27FC236}">
                    <a16:creationId xmlns:a16="http://schemas.microsoft.com/office/drawing/2014/main" id="{912DE530-96C2-9200-39D6-D297E22A56A6}"/>
                  </a:ext>
                </a:extLst>
              </p:cNvPr>
              <p:cNvSpPr/>
              <p:nvPr/>
            </p:nvSpPr>
            <p:spPr>
              <a:xfrm>
                <a:off x="5475729" y="3697186"/>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3" y="169600"/>
                      <a:pt x="0" y="131476"/>
                      <a:pt x="0" y="84449"/>
                    </a:cubicBezTo>
                    <a:cubicBezTo>
                      <a:pt x="0" y="37421"/>
                      <a:pt x="38123" y="-703"/>
                      <a:pt x="85151" y="-703"/>
                    </a:cubicBezTo>
                    <a:cubicBezTo>
                      <a:pt x="132179" y="-703"/>
                      <a:pt x="170302" y="37421"/>
                      <a:pt x="170302" y="84449"/>
                    </a:cubicBezTo>
                    <a:close/>
                  </a:path>
                </a:pathLst>
              </a:custGeom>
              <a:noFill/>
              <a:ln w="21009" cap="flat">
                <a:solidFill>
                  <a:srgbClr val="164BC5"/>
                </a:solidFill>
                <a:prstDash val="solid"/>
                <a:miter/>
              </a:ln>
            </p:spPr>
            <p:txBody>
              <a:bodyPr rtlCol="0" anchor="ctr"/>
              <a:lstStyle/>
              <a:p>
                <a:endParaRPr lang="en-GB"/>
              </a:p>
            </p:txBody>
          </p:sp>
          <p:sp>
            <p:nvSpPr>
              <p:cNvPr id="26" name="Forme libre : forme 25">
                <a:extLst>
                  <a:ext uri="{FF2B5EF4-FFF2-40B4-BE49-F238E27FC236}">
                    <a16:creationId xmlns:a16="http://schemas.microsoft.com/office/drawing/2014/main" id="{94796BBF-68A5-7487-1F0C-8DEFBF1DC8C2}"/>
                  </a:ext>
                </a:extLst>
              </p:cNvPr>
              <p:cNvSpPr/>
              <p:nvPr/>
            </p:nvSpPr>
            <p:spPr>
              <a:xfrm>
                <a:off x="5475729" y="3171561"/>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3" y="169600"/>
                      <a:pt x="0" y="131476"/>
                      <a:pt x="0" y="84449"/>
                    </a:cubicBezTo>
                    <a:cubicBezTo>
                      <a:pt x="0" y="37421"/>
                      <a:pt x="38123" y="-703"/>
                      <a:pt x="85151" y="-703"/>
                    </a:cubicBezTo>
                    <a:cubicBezTo>
                      <a:pt x="132179" y="-703"/>
                      <a:pt x="170302" y="37421"/>
                      <a:pt x="170302" y="84449"/>
                    </a:cubicBezTo>
                    <a:close/>
                  </a:path>
                </a:pathLst>
              </a:custGeom>
              <a:noFill/>
              <a:ln w="21009" cap="flat">
                <a:solidFill>
                  <a:srgbClr val="164BC5"/>
                </a:solidFill>
                <a:prstDash val="solid"/>
                <a:miter/>
              </a:ln>
            </p:spPr>
            <p:txBody>
              <a:bodyPr rtlCol="0" anchor="ctr"/>
              <a:lstStyle/>
              <a:p>
                <a:endParaRPr lang="en-GB"/>
              </a:p>
            </p:txBody>
          </p:sp>
          <p:sp>
            <p:nvSpPr>
              <p:cNvPr id="27" name="Forme libre : forme 26">
                <a:extLst>
                  <a:ext uri="{FF2B5EF4-FFF2-40B4-BE49-F238E27FC236}">
                    <a16:creationId xmlns:a16="http://schemas.microsoft.com/office/drawing/2014/main" id="{B157B8A0-E61D-6EAC-03D8-4B15F0C38114}"/>
                  </a:ext>
                </a:extLst>
              </p:cNvPr>
              <p:cNvSpPr/>
              <p:nvPr/>
            </p:nvSpPr>
            <p:spPr>
              <a:xfrm>
                <a:off x="5475729" y="2908749"/>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3" y="169600"/>
                      <a:pt x="0" y="131476"/>
                      <a:pt x="0" y="84449"/>
                    </a:cubicBezTo>
                    <a:cubicBezTo>
                      <a:pt x="0" y="37421"/>
                      <a:pt x="38123" y="-703"/>
                      <a:pt x="85151" y="-703"/>
                    </a:cubicBezTo>
                    <a:cubicBezTo>
                      <a:pt x="132179" y="-703"/>
                      <a:pt x="170302" y="37421"/>
                      <a:pt x="170302" y="84449"/>
                    </a:cubicBezTo>
                    <a:close/>
                  </a:path>
                </a:pathLst>
              </a:custGeom>
              <a:noFill/>
              <a:ln w="21009" cap="flat">
                <a:solidFill>
                  <a:srgbClr val="164BC5"/>
                </a:solidFill>
                <a:prstDash val="solid"/>
                <a:miter/>
              </a:ln>
            </p:spPr>
            <p:txBody>
              <a:bodyPr rtlCol="0" anchor="ctr"/>
              <a:lstStyle/>
              <a:p>
                <a:endParaRPr lang="en-GB"/>
              </a:p>
            </p:txBody>
          </p:sp>
        </p:grpSp>
        <p:grpSp>
          <p:nvGrpSpPr>
            <p:cNvPr id="28" name="Graphique 8">
              <a:extLst>
                <a:ext uri="{FF2B5EF4-FFF2-40B4-BE49-F238E27FC236}">
                  <a16:creationId xmlns:a16="http://schemas.microsoft.com/office/drawing/2014/main" id="{A337F70C-2539-BCAD-9BFF-1D2C3B8E4623}"/>
                </a:ext>
              </a:extLst>
            </p:cNvPr>
            <p:cNvGrpSpPr/>
            <p:nvPr/>
          </p:nvGrpSpPr>
          <p:grpSpPr>
            <a:xfrm>
              <a:off x="6526978" y="2645937"/>
              <a:ext cx="1221551" cy="1484574"/>
              <a:chOff x="6526978" y="2645937"/>
              <a:chExt cx="1221551" cy="1484574"/>
            </a:xfrm>
            <a:noFill/>
          </p:grpSpPr>
          <p:sp>
            <p:nvSpPr>
              <p:cNvPr id="29" name="Forme libre : forme 28">
                <a:extLst>
                  <a:ext uri="{FF2B5EF4-FFF2-40B4-BE49-F238E27FC236}">
                    <a16:creationId xmlns:a16="http://schemas.microsoft.com/office/drawing/2014/main" id="{2ABDE795-7006-1BAE-603D-AE419A4051EC}"/>
                  </a:ext>
                </a:extLst>
              </p:cNvPr>
              <p:cNvSpPr/>
              <p:nvPr/>
            </p:nvSpPr>
            <p:spPr>
              <a:xfrm>
                <a:off x="6690973" y="2731088"/>
                <a:ext cx="893561" cy="1314271"/>
              </a:xfrm>
              <a:custGeom>
                <a:avLst/>
                <a:gdLst>
                  <a:gd name="connsiteX0" fmla="*/ 893562 w 893561"/>
                  <a:gd name="connsiteY0" fmla="*/ 1313570 h 1314271"/>
                  <a:gd name="connsiteX1" fmla="*/ 0 w 893561"/>
                  <a:gd name="connsiteY1" fmla="*/ 1050757 h 1314271"/>
                  <a:gd name="connsiteX2" fmla="*/ 893562 w 893561"/>
                  <a:gd name="connsiteY2" fmla="*/ 1050547 h 1314271"/>
                  <a:gd name="connsiteX3" fmla="*/ 0 w 893561"/>
                  <a:gd name="connsiteY3" fmla="*/ 787735 h 1314271"/>
                  <a:gd name="connsiteX4" fmla="*/ 893562 w 893561"/>
                  <a:gd name="connsiteY4" fmla="*/ 787735 h 1314271"/>
                  <a:gd name="connsiteX5" fmla="*/ 0 w 893561"/>
                  <a:gd name="connsiteY5" fmla="*/ 524922 h 1314271"/>
                  <a:gd name="connsiteX6" fmla="*/ 893562 w 893561"/>
                  <a:gd name="connsiteY6" fmla="*/ 524922 h 1314271"/>
                  <a:gd name="connsiteX7" fmla="*/ 0 w 893561"/>
                  <a:gd name="connsiteY7" fmla="*/ 262110 h 1314271"/>
                  <a:gd name="connsiteX8" fmla="*/ 893562 w 893561"/>
                  <a:gd name="connsiteY8" fmla="*/ 262110 h 1314271"/>
                  <a:gd name="connsiteX9" fmla="*/ 0 w 893561"/>
                  <a:gd name="connsiteY9" fmla="*/ -702 h 1314271"/>
                  <a:gd name="connsiteX10" fmla="*/ 0 w 893561"/>
                  <a:gd name="connsiteY10" fmla="*/ 262110 h 1314271"/>
                  <a:gd name="connsiteX11" fmla="*/ 893562 w 893561"/>
                  <a:gd name="connsiteY11" fmla="*/ -702 h 1314271"/>
                  <a:gd name="connsiteX12" fmla="*/ 0 w 893561"/>
                  <a:gd name="connsiteY12" fmla="*/ 524922 h 1314271"/>
                  <a:gd name="connsiteX13" fmla="*/ 893562 w 893561"/>
                  <a:gd name="connsiteY13" fmla="*/ 262110 h 1314271"/>
                  <a:gd name="connsiteX14" fmla="*/ 0 w 893561"/>
                  <a:gd name="connsiteY14" fmla="*/ 787735 h 1314271"/>
                  <a:gd name="connsiteX15" fmla="*/ 893562 w 893561"/>
                  <a:gd name="connsiteY15" fmla="*/ 524922 h 1314271"/>
                  <a:gd name="connsiteX16" fmla="*/ 0 w 893561"/>
                  <a:gd name="connsiteY16" fmla="*/ 1050547 h 1314271"/>
                  <a:gd name="connsiteX17" fmla="*/ 893562 w 893561"/>
                  <a:gd name="connsiteY17" fmla="*/ 787735 h 1314271"/>
                  <a:gd name="connsiteX18" fmla="*/ 0 w 893561"/>
                  <a:gd name="connsiteY18" fmla="*/ 1313570 h 1314271"/>
                  <a:gd name="connsiteX19" fmla="*/ 893562 w 893561"/>
                  <a:gd name="connsiteY19" fmla="*/ 1050757 h 1314271"/>
                  <a:gd name="connsiteX20" fmla="*/ 893562 w 893561"/>
                  <a:gd name="connsiteY20" fmla="*/ 1313570 h 1314271"/>
                  <a:gd name="connsiteX21" fmla="*/ 0 w 893561"/>
                  <a:gd name="connsiteY21" fmla="*/ 787945 h 1314271"/>
                  <a:gd name="connsiteX22" fmla="*/ 893562 w 893561"/>
                  <a:gd name="connsiteY22" fmla="*/ 1050547 h 1314271"/>
                  <a:gd name="connsiteX23" fmla="*/ 0 w 893561"/>
                  <a:gd name="connsiteY23" fmla="*/ 524922 h 1314271"/>
                  <a:gd name="connsiteX24" fmla="*/ 893562 w 893561"/>
                  <a:gd name="connsiteY24" fmla="*/ 787735 h 1314271"/>
                  <a:gd name="connsiteX25" fmla="*/ 0 w 893561"/>
                  <a:gd name="connsiteY25" fmla="*/ 262110 h 1314271"/>
                  <a:gd name="connsiteX26" fmla="*/ 893562 w 893561"/>
                  <a:gd name="connsiteY26" fmla="*/ 524922 h 1314271"/>
                  <a:gd name="connsiteX27" fmla="*/ 0 w 893561"/>
                  <a:gd name="connsiteY27" fmla="*/ -702 h 1314271"/>
                  <a:gd name="connsiteX28" fmla="*/ 0 w 893561"/>
                  <a:gd name="connsiteY28" fmla="*/ 524922 h 1314271"/>
                  <a:gd name="connsiteX29" fmla="*/ 893562 w 893561"/>
                  <a:gd name="connsiteY29" fmla="*/ -702 h 1314271"/>
                  <a:gd name="connsiteX30" fmla="*/ 0 w 893561"/>
                  <a:gd name="connsiteY30" fmla="*/ 787735 h 1314271"/>
                  <a:gd name="connsiteX31" fmla="*/ 893562 w 893561"/>
                  <a:gd name="connsiteY31" fmla="*/ 262110 h 1314271"/>
                  <a:gd name="connsiteX32" fmla="*/ 0 w 893561"/>
                  <a:gd name="connsiteY32" fmla="*/ 1050547 h 1314271"/>
                  <a:gd name="connsiteX33" fmla="*/ 893562 w 893561"/>
                  <a:gd name="connsiteY33" fmla="*/ 524922 h 1314271"/>
                  <a:gd name="connsiteX34" fmla="*/ 0 w 893561"/>
                  <a:gd name="connsiteY34" fmla="*/ 1313570 h 1314271"/>
                  <a:gd name="connsiteX35" fmla="*/ 893562 w 893561"/>
                  <a:gd name="connsiteY35" fmla="*/ 787945 h 1314271"/>
                  <a:gd name="connsiteX36" fmla="*/ 0 w 893561"/>
                  <a:gd name="connsiteY36" fmla="*/ 1313570 h 1314271"/>
                  <a:gd name="connsiteX37" fmla="*/ 893562 w 893561"/>
                  <a:gd name="connsiteY37" fmla="*/ 525133 h 1314271"/>
                  <a:gd name="connsiteX38" fmla="*/ 0 w 893561"/>
                  <a:gd name="connsiteY38" fmla="*/ 1050547 h 1314271"/>
                  <a:gd name="connsiteX39" fmla="*/ 893562 w 893561"/>
                  <a:gd name="connsiteY39" fmla="*/ 262110 h 1314271"/>
                  <a:gd name="connsiteX40" fmla="*/ 0 w 893561"/>
                  <a:gd name="connsiteY40" fmla="*/ 787735 h 1314271"/>
                  <a:gd name="connsiteX41" fmla="*/ 893562 w 893561"/>
                  <a:gd name="connsiteY41" fmla="*/ -702 h 1314271"/>
                  <a:gd name="connsiteX42" fmla="*/ 893562 w 893561"/>
                  <a:gd name="connsiteY42" fmla="*/ 787735 h 1314271"/>
                  <a:gd name="connsiteX43" fmla="*/ 0 w 893561"/>
                  <a:gd name="connsiteY43" fmla="*/ -702 h 1314271"/>
                  <a:gd name="connsiteX44" fmla="*/ 893562 w 893561"/>
                  <a:gd name="connsiteY44" fmla="*/ 1050547 h 1314271"/>
                  <a:gd name="connsiteX45" fmla="*/ 0 w 893561"/>
                  <a:gd name="connsiteY45" fmla="*/ 262110 h 1314271"/>
                  <a:gd name="connsiteX46" fmla="*/ 893562 w 893561"/>
                  <a:gd name="connsiteY46" fmla="*/ 1313570 h 1314271"/>
                  <a:gd name="connsiteX47" fmla="*/ 0 w 893561"/>
                  <a:gd name="connsiteY47" fmla="*/ 525133 h 1314271"/>
                  <a:gd name="connsiteX48" fmla="*/ 893562 w 893561"/>
                  <a:gd name="connsiteY48" fmla="*/ 1313570 h 1314271"/>
                  <a:gd name="connsiteX49" fmla="*/ 0 w 893561"/>
                  <a:gd name="connsiteY49" fmla="*/ 262320 h 1314271"/>
                  <a:gd name="connsiteX50" fmla="*/ 893562 w 893561"/>
                  <a:gd name="connsiteY50" fmla="*/ 1050547 h 1314271"/>
                  <a:gd name="connsiteX51" fmla="*/ 0 w 893561"/>
                  <a:gd name="connsiteY51" fmla="*/ -702 h 1314271"/>
                  <a:gd name="connsiteX52" fmla="*/ 0 w 893561"/>
                  <a:gd name="connsiteY52" fmla="*/ 1050547 h 1314271"/>
                  <a:gd name="connsiteX53" fmla="*/ 893562 w 893561"/>
                  <a:gd name="connsiteY53" fmla="*/ -702 h 1314271"/>
                  <a:gd name="connsiteX54" fmla="*/ 0 w 893561"/>
                  <a:gd name="connsiteY54" fmla="*/ 1313570 h 1314271"/>
                  <a:gd name="connsiteX55" fmla="*/ 893562 w 893561"/>
                  <a:gd name="connsiteY55" fmla="*/ 262320 h 1314271"/>
                  <a:gd name="connsiteX56" fmla="*/ 893562 w 893561"/>
                  <a:gd name="connsiteY56" fmla="*/ 1313570 h 1314271"/>
                  <a:gd name="connsiteX57" fmla="*/ 0 w 893561"/>
                  <a:gd name="connsiteY57" fmla="*/ -492 h 1314271"/>
                  <a:gd name="connsiteX58" fmla="*/ 0 w 893561"/>
                  <a:gd name="connsiteY58" fmla="*/ 1313570 h 1314271"/>
                  <a:gd name="connsiteX59" fmla="*/ 893562 w 893561"/>
                  <a:gd name="connsiteY59" fmla="*/ -492 h 1314271"/>
                  <a:gd name="connsiteX60" fmla="*/ 0 w 893561"/>
                  <a:gd name="connsiteY60" fmla="*/ 1313570 h 1314271"/>
                  <a:gd name="connsiteX61" fmla="*/ 893562 w 893561"/>
                  <a:gd name="connsiteY61" fmla="*/ 1313570 h 1314271"/>
                  <a:gd name="connsiteX62" fmla="*/ 0 w 893561"/>
                  <a:gd name="connsiteY62" fmla="*/ 1050547 h 1314271"/>
                  <a:gd name="connsiteX63" fmla="*/ 893562 w 893561"/>
                  <a:gd name="connsiteY63" fmla="*/ 1050547 h 1314271"/>
                  <a:gd name="connsiteX64" fmla="*/ 0 w 893561"/>
                  <a:gd name="connsiteY64" fmla="*/ 787735 h 1314271"/>
                  <a:gd name="connsiteX65" fmla="*/ 893562 w 893561"/>
                  <a:gd name="connsiteY65" fmla="*/ 787735 h 1314271"/>
                  <a:gd name="connsiteX66" fmla="*/ 0 w 893561"/>
                  <a:gd name="connsiteY66" fmla="*/ 524922 h 1314271"/>
                  <a:gd name="connsiteX67" fmla="*/ 893562 w 893561"/>
                  <a:gd name="connsiteY67" fmla="*/ 524922 h 1314271"/>
                  <a:gd name="connsiteX68" fmla="*/ 0 w 893561"/>
                  <a:gd name="connsiteY68" fmla="*/ 262110 h 1314271"/>
                  <a:gd name="connsiteX69" fmla="*/ 893562 w 893561"/>
                  <a:gd name="connsiteY69" fmla="*/ 262110 h 1314271"/>
                  <a:gd name="connsiteX70" fmla="*/ 0 w 893561"/>
                  <a:gd name="connsiteY70" fmla="*/ -702 h 1314271"/>
                  <a:gd name="connsiteX71" fmla="*/ 893562 w 893561"/>
                  <a:gd name="connsiteY71" fmla="*/ -702 h 13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93561" h="1314271">
                    <a:moveTo>
                      <a:pt x="893562" y="1313570"/>
                    </a:moveTo>
                    <a:lnTo>
                      <a:pt x="0" y="1050757"/>
                    </a:lnTo>
                    <a:moveTo>
                      <a:pt x="893562" y="1050547"/>
                    </a:moveTo>
                    <a:lnTo>
                      <a:pt x="0" y="787735"/>
                    </a:lnTo>
                    <a:moveTo>
                      <a:pt x="893562" y="787735"/>
                    </a:moveTo>
                    <a:lnTo>
                      <a:pt x="0" y="524922"/>
                    </a:lnTo>
                    <a:moveTo>
                      <a:pt x="893562" y="524922"/>
                    </a:moveTo>
                    <a:lnTo>
                      <a:pt x="0" y="262110"/>
                    </a:lnTo>
                    <a:moveTo>
                      <a:pt x="893562" y="262110"/>
                    </a:moveTo>
                    <a:lnTo>
                      <a:pt x="0" y="-702"/>
                    </a:lnTo>
                    <a:moveTo>
                      <a:pt x="0" y="262110"/>
                    </a:moveTo>
                    <a:lnTo>
                      <a:pt x="893562" y="-702"/>
                    </a:lnTo>
                    <a:moveTo>
                      <a:pt x="0" y="524922"/>
                    </a:moveTo>
                    <a:lnTo>
                      <a:pt x="893562" y="262110"/>
                    </a:lnTo>
                    <a:moveTo>
                      <a:pt x="0" y="787735"/>
                    </a:moveTo>
                    <a:lnTo>
                      <a:pt x="893562" y="524922"/>
                    </a:lnTo>
                    <a:moveTo>
                      <a:pt x="0" y="1050547"/>
                    </a:moveTo>
                    <a:lnTo>
                      <a:pt x="893562" y="787735"/>
                    </a:lnTo>
                    <a:moveTo>
                      <a:pt x="0" y="1313570"/>
                    </a:moveTo>
                    <a:lnTo>
                      <a:pt x="893562" y="1050757"/>
                    </a:lnTo>
                    <a:moveTo>
                      <a:pt x="893562" y="1313570"/>
                    </a:moveTo>
                    <a:lnTo>
                      <a:pt x="0" y="787945"/>
                    </a:lnTo>
                    <a:moveTo>
                      <a:pt x="893562" y="1050547"/>
                    </a:moveTo>
                    <a:lnTo>
                      <a:pt x="0" y="524922"/>
                    </a:lnTo>
                    <a:moveTo>
                      <a:pt x="893562" y="787735"/>
                    </a:moveTo>
                    <a:lnTo>
                      <a:pt x="0" y="262110"/>
                    </a:lnTo>
                    <a:moveTo>
                      <a:pt x="893562" y="524922"/>
                    </a:moveTo>
                    <a:lnTo>
                      <a:pt x="0" y="-702"/>
                    </a:lnTo>
                    <a:moveTo>
                      <a:pt x="0" y="524922"/>
                    </a:moveTo>
                    <a:lnTo>
                      <a:pt x="893562" y="-702"/>
                    </a:lnTo>
                    <a:moveTo>
                      <a:pt x="0" y="787735"/>
                    </a:moveTo>
                    <a:lnTo>
                      <a:pt x="893562" y="262110"/>
                    </a:lnTo>
                    <a:moveTo>
                      <a:pt x="0" y="1050547"/>
                    </a:moveTo>
                    <a:lnTo>
                      <a:pt x="893562" y="524922"/>
                    </a:lnTo>
                    <a:moveTo>
                      <a:pt x="0" y="1313570"/>
                    </a:moveTo>
                    <a:lnTo>
                      <a:pt x="893562" y="787945"/>
                    </a:lnTo>
                    <a:moveTo>
                      <a:pt x="0" y="1313570"/>
                    </a:moveTo>
                    <a:lnTo>
                      <a:pt x="893562" y="525133"/>
                    </a:lnTo>
                    <a:moveTo>
                      <a:pt x="0" y="1050547"/>
                    </a:moveTo>
                    <a:lnTo>
                      <a:pt x="893562" y="262110"/>
                    </a:lnTo>
                    <a:moveTo>
                      <a:pt x="0" y="787735"/>
                    </a:moveTo>
                    <a:lnTo>
                      <a:pt x="893562" y="-702"/>
                    </a:lnTo>
                    <a:moveTo>
                      <a:pt x="893562" y="787735"/>
                    </a:moveTo>
                    <a:lnTo>
                      <a:pt x="0" y="-702"/>
                    </a:lnTo>
                    <a:moveTo>
                      <a:pt x="893562" y="1050547"/>
                    </a:moveTo>
                    <a:lnTo>
                      <a:pt x="0" y="262110"/>
                    </a:lnTo>
                    <a:moveTo>
                      <a:pt x="893562" y="1313570"/>
                    </a:moveTo>
                    <a:lnTo>
                      <a:pt x="0" y="525133"/>
                    </a:lnTo>
                    <a:moveTo>
                      <a:pt x="893562" y="1313570"/>
                    </a:moveTo>
                    <a:lnTo>
                      <a:pt x="0" y="262320"/>
                    </a:lnTo>
                    <a:moveTo>
                      <a:pt x="893562" y="1050547"/>
                    </a:moveTo>
                    <a:lnTo>
                      <a:pt x="0" y="-702"/>
                    </a:lnTo>
                    <a:moveTo>
                      <a:pt x="0" y="1050547"/>
                    </a:moveTo>
                    <a:lnTo>
                      <a:pt x="893562" y="-702"/>
                    </a:lnTo>
                    <a:moveTo>
                      <a:pt x="0" y="1313570"/>
                    </a:moveTo>
                    <a:lnTo>
                      <a:pt x="893562" y="262320"/>
                    </a:lnTo>
                    <a:moveTo>
                      <a:pt x="893562" y="1313570"/>
                    </a:moveTo>
                    <a:lnTo>
                      <a:pt x="0" y="-492"/>
                    </a:lnTo>
                    <a:moveTo>
                      <a:pt x="0" y="1313570"/>
                    </a:moveTo>
                    <a:lnTo>
                      <a:pt x="893562" y="-492"/>
                    </a:lnTo>
                    <a:moveTo>
                      <a:pt x="0" y="1313570"/>
                    </a:moveTo>
                    <a:lnTo>
                      <a:pt x="893562" y="1313570"/>
                    </a:lnTo>
                    <a:moveTo>
                      <a:pt x="0" y="1050547"/>
                    </a:moveTo>
                    <a:lnTo>
                      <a:pt x="893562" y="1050547"/>
                    </a:lnTo>
                    <a:moveTo>
                      <a:pt x="0" y="787735"/>
                    </a:moveTo>
                    <a:lnTo>
                      <a:pt x="893562" y="787735"/>
                    </a:lnTo>
                    <a:moveTo>
                      <a:pt x="0" y="524922"/>
                    </a:moveTo>
                    <a:lnTo>
                      <a:pt x="893562" y="524922"/>
                    </a:lnTo>
                    <a:moveTo>
                      <a:pt x="0" y="262110"/>
                    </a:moveTo>
                    <a:lnTo>
                      <a:pt x="893562" y="262110"/>
                    </a:lnTo>
                    <a:moveTo>
                      <a:pt x="0" y="-702"/>
                    </a:moveTo>
                    <a:lnTo>
                      <a:pt x="893562" y="-702"/>
                    </a:lnTo>
                  </a:path>
                </a:pathLst>
              </a:custGeom>
              <a:noFill/>
              <a:ln w="10505" cap="flat">
                <a:solidFill>
                  <a:srgbClr val="000000"/>
                </a:solidFill>
                <a:prstDash val="solid"/>
                <a:miter/>
              </a:ln>
            </p:spPr>
            <p:txBody>
              <a:bodyPr rtlCol="0" anchor="ctr"/>
              <a:lstStyle/>
              <a:p>
                <a:endParaRPr lang="en-GB"/>
              </a:p>
            </p:txBody>
          </p:sp>
          <p:grpSp>
            <p:nvGrpSpPr>
              <p:cNvPr id="30" name="Graphique 8">
                <a:extLst>
                  <a:ext uri="{FF2B5EF4-FFF2-40B4-BE49-F238E27FC236}">
                    <a16:creationId xmlns:a16="http://schemas.microsoft.com/office/drawing/2014/main" id="{2765732F-702C-0A20-B744-7C0679F97B29}"/>
                  </a:ext>
                </a:extLst>
              </p:cNvPr>
              <p:cNvGrpSpPr/>
              <p:nvPr/>
            </p:nvGrpSpPr>
            <p:grpSpPr>
              <a:xfrm>
                <a:off x="6526978" y="2645937"/>
                <a:ext cx="1221551" cy="1484574"/>
                <a:chOff x="6526978" y="2645937"/>
                <a:chExt cx="1221551" cy="1484574"/>
              </a:xfrm>
              <a:noFill/>
            </p:grpSpPr>
            <p:sp>
              <p:nvSpPr>
                <p:cNvPr id="31" name="Forme libre : forme 30">
                  <a:extLst>
                    <a:ext uri="{FF2B5EF4-FFF2-40B4-BE49-F238E27FC236}">
                      <a16:creationId xmlns:a16="http://schemas.microsoft.com/office/drawing/2014/main" id="{62B7EFC5-4C44-97D1-4BB1-432DC313A79B}"/>
                    </a:ext>
                  </a:extLst>
                </p:cNvPr>
                <p:cNvSpPr/>
                <p:nvPr/>
              </p:nvSpPr>
              <p:spPr>
                <a:xfrm rot="10800000" flipV="1">
                  <a:off x="7578227" y="3960208"/>
                  <a:ext cx="170302" cy="170302"/>
                </a:xfrm>
                <a:custGeom>
                  <a:avLst/>
                  <a:gdLst>
                    <a:gd name="connsiteX0" fmla="*/ 171202 w 170302"/>
                    <a:gd name="connsiteY0" fmla="*/ 84449 h 170302"/>
                    <a:gd name="connsiteX1" fmla="*/ 86051 w 170302"/>
                    <a:gd name="connsiteY1" fmla="*/ 169600 h 170302"/>
                    <a:gd name="connsiteX2" fmla="*/ 900 w 170302"/>
                    <a:gd name="connsiteY2" fmla="*/ 84449 h 170302"/>
                    <a:gd name="connsiteX3" fmla="*/ 86051 w 170302"/>
                    <a:gd name="connsiteY3" fmla="*/ -702 h 170302"/>
                    <a:gd name="connsiteX4" fmla="*/ 1712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202" y="84449"/>
                      </a:moveTo>
                      <a:cubicBezTo>
                        <a:pt x="171202" y="131477"/>
                        <a:pt x="133079" y="169600"/>
                        <a:pt x="86051" y="169600"/>
                      </a:cubicBezTo>
                      <a:cubicBezTo>
                        <a:pt x="39023" y="169600"/>
                        <a:pt x="900" y="131477"/>
                        <a:pt x="900" y="84449"/>
                      </a:cubicBezTo>
                      <a:cubicBezTo>
                        <a:pt x="900" y="37421"/>
                        <a:pt x="39023" y="-702"/>
                        <a:pt x="86051" y="-702"/>
                      </a:cubicBezTo>
                      <a:cubicBezTo>
                        <a:pt x="133079" y="-702"/>
                        <a:pt x="171202" y="37421"/>
                        <a:pt x="171202" y="84449"/>
                      </a:cubicBezTo>
                      <a:close/>
                    </a:path>
                  </a:pathLst>
                </a:custGeom>
                <a:noFill/>
                <a:ln w="21009" cap="flat">
                  <a:solidFill>
                    <a:srgbClr val="000000"/>
                  </a:solidFill>
                  <a:prstDash val="solid"/>
                  <a:miter/>
                </a:ln>
              </p:spPr>
              <p:txBody>
                <a:bodyPr rtlCol="0" anchor="ctr"/>
                <a:lstStyle/>
                <a:p>
                  <a:endParaRPr lang="en-GB"/>
                </a:p>
              </p:txBody>
            </p:sp>
            <p:sp>
              <p:nvSpPr>
                <p:cNvPr id="32" name="Forme libre : forme 31">
                  <a:extLst>
                    <a:ext uri="{FF2B5EF4-FFF2-40B4-BE49-F238E27FC236}">
                      <a16:creationId xmlns:a16="http://schemas.microsoft.com/office/drawing/2014/main" id="{7E7CB351-AC20-F6C5-9DB8-9DB2B09DF30D}"/>
                    </a:ext>
                  </a:extLst>
                </p:cNvPr>
                <p:cNvSpPr/>
                <p:nvPr/>
              </p:nvSpPr>
              <p:spPr>
                <a:xfrm rot="10800000" flipV="1">
                  <a:off x="7578227" y="3434373"/>
                  <a:ext cx="170302" cy="170302"/>
                </a:xfrm>
                <a:custGeom>
                  <a:avLst/>
                  <a:gdLst>
                    <a:gd name="connsiteX0" fmla="*/ 171202 w 170302"/>
                    <a:gd name="connsiteY0" fmla="*/ 84449 h 170302"/>
                    <a:gd name="connsiteX1" fmla="*/ 86051 w 170302"/>
                    <a:gd name="connsiteY1" fmla="*/ 169600 h 170302"/>
                    <a:gd name="connsiteX2" fmla="*/ 900 w 170302"/>
                    <a:gd name="connsiteY2" fmla="*/ 84449 h 170302"/>
                    <a:gd name="connsiteX3" fmla="*/ 86051 w 170302"/>
                    <a:gd name="connsiteY3" fmla="*/ -703 h 170302"/>
                    <a:gd name="connsiteX4" fmla="*/ 1712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202" y="84449"/>
                      </a:moveTo>
                      <a:cubicBezTo>
                        <a:pt x="171202" y="131476"/>
                        <a:pt x="133079" y="169600"/>
                        <a:pt x="86051" y="169600"/>
                      </a:cubicBezTo>
                      <a:cubicBezTo>
                        <a:pt x="39023" y="169600"/>
                        <a:pt x="900" y="131476"/>
                        <a:pt x="900" y="84449"/>
                      </a:cubicBezTo>
                      <a:cubicBezTo>
                        <a:pt x="900" y="37421"/>
                        <a:pt x="39023" y="-703"/>
                        <a:pt x="86051" y="-703"/>
                      </a:cubicBezTo>
                      <a:cubicBezTo>
                        <a:pt x="133079" y="-703"/>
                        <a:pt x="171202" y="37421"/>
                        <a:pt x="171202" y="84449"/>
                      </a:cubicBezTo>
                      <a:close/>
                    </a:path>
                  </a:pathLst>
                </a:custGeom>
                <a:noFill/>
                <a:ln w="21009" cap="flat">
                  <a:solidFill>
                    <a:srgbClr val="000000"/>
                  </a:solidFill>
                  <a:prstDash val="solid"/>
                  <a:miter/>
                </a:ln>
              </p:spPr>
              <p:txBody>
                <a:bodyPr rtlCol="0" anchor="ctr"/>
                <a:lstStyle/>
                <a:p>
                  <a:endParaRPr lang="en-GB"/>
                </a:p>
              </p:txBody>
            </p:sp>
            <p:sp>
              <p:nvSpPr>
                <p:cNvPr id="33" name="Forme libre : forme 32">
                  <a:extLst>
                    <a:ext uri="{FF2B5EF4-FFF2-40B4-BE49-F238E27FC236}">
                      <a16:creationId xmlns:a16="http://schemas.microsoft.com/office/drawing/2014/main" id="{1BDBFEFF-57DD-3761-FE17-83B87024057B}"/>
                    </a:ext>
                  </a:extLst>
                </p:cNvPr>
                <p:cNvSpPr/>
                <p:nvPr/>
              </p:nvSpPr>
              <p:spPr>
                <a:xfrm rot="10800000" flipV="1">
                  <a:off x="7578227" y="3697186"/>
                  <a:ext cx="170302" cy="170302"/>
                </a:xfrm>
                <a:custGeom>
                  <a:avLst/>
                  <a:gdLst>
                    <a:gd name="connsiteX0" fmla="*/ 171202 w 170302"/>
                    <a:gd name="connsiteY0" fmla="*/ 84449 h 170302"/>
                    <a:gd name="connsiteX1" fmla="*/ 86051 w 170302"/>
                    <a:gd name="connsiteY1" fmla="*/ 169600 h 170302"/>
                    <a:gd name="connsiteX2" fmla="*/ 900 w 170302"/>
                    <a:gd name="connsiteY2" fmla="*/ 84449 h 170302"/>
                    <a:gd name="connsiteX3" fmla="*/ 86051 w 170302"/>
                    <a:gd name="connsiteY3" fmla="*/ -703 h 170302"/>
                    <a:gd name="connsiteX4" fmla="*/ 1712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202" y="84449"/>
                      </a:moveTo>
                      <a:cubicBezTo>
                        <a:pt x="171202" y="131476"/>
                        <a:pt x="133079" y="169600"/>
                        <a:pt x="86051" y="169600"/>
                      </a:cubicBezTo>
                      <a:cubicBezTo>
                        <a:pt x="39023" y="169600"/>
                        <a:pt x="900" y="131476"/>
                        <a:pt x="900" y="84449"/>
                      </a:cubicBezTo>
                      <a:cubicBezTo>
                        <a:pt x="900" y="37421"/>
                        <a:pt x="39023" y="-703"/>
                        <a:pt x="86051" y="-703"/>
                      </a:cubicBezTo>
                      <a:cubicBezTo>
                        <a:pt x="133079" y="-703"/>
                        <a:pt x="171202" y="37421"/>
                        <a:pt x="171202" y="84449"/>
                      </a:cubicBezTo>
                      <a:close/>
                    </a:path>
                  </a:pathLst>
                </a:custGeom>
                <a:noFill/>
                <a:ln w="21009" cap="flat">
                  <a:solidFill>
                    <a:srgbClr val="000000"/>
                  </a:solidFill>
                  <a:prstDash val="solid"/>
                  <a:miter/>
                </a:ln>
              </p:spPr>
              <p:txBody>
                <a:bodyPr rtlCol="0" anchor="ctr"/>
                <a:lstStyle/>
                <a:p>
                  <a:endParaRPr lang="en-GB"/>
                </a:p>
              </p:txBody>
            </p:sp>
            <p:sp>
              <p:nvSpPr>
                <p:cNvPr id="34" name="Forme libre : forme 33">
                  <a:extLst>
                    <a:ext uri="{FF2B5EF4-FFF2-40B4-BE49-F238E27FC236}">
                      <a16:creationId xmlns:a16="http://schemas.microsoft.com/office/drawing/2014/main" id="{7261163A-1EC6-96D0-0265-23BBD0DCBD92}"/>
                    </a:ext>
                  </a:extLst>
                </p:cNvPr>
                <p:cNvSpPr/>
                <p:nvPr/>
              </p:nvSpPr>
              <p:spPr>
                <a:xfrm rot="10800000" flipV="1">
                  <a:off x="7578227" y="3171561"/>
                  <a:ext cx="170302" cy="170302"/>
                </a:xfrm>
                <a:custGeom>
                  <a:avLst/>
                  <a:gdLst>
                    <a:gd name="connsiteX0" fmla="*/ 171202 w 170302"/>
                    <a:gd name="connsiteY0" fmla="*/ 84449 h 170302"/>
                    <a:gd name="connsiteX1" fmla="*/ 86051 w 170302"/>
                    <a:gd name="connsiteY1" fmla="*/ 169600 h 170302"/>
                    <a:gd name="connsiteX2" fmla="*/ 900 w 170302"/>
                    <a:gd name="connsiteY2" fmla="*/ 84449 h 170302"/>
                    <a:gd name="connsiteX3" fmla="*/ 86051 w 170302"/>
                    <a:gd name="connsiteY3" fmla="*/ -703 h 170302"/>
                    <a:gd name="connsiteX4" fmla="*/ 1712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202" y="84449"/>
                      </a:moveTo>
                      <a:cubicBezTo>
                        <a:pt x="171202" y="131476"/>
                        <a:pt x="133079" y="169600"/>
                        <a:pt x="86051" y="169600"/>
                      </a:cubicBezTo>
                      <a:cubicBezTo>
                        <a:pt x="39023" y="169600"/>
                        <a:pt x="900" y="131476"/>
                        <a:pt x="900" y="84449"/>
                      </a:cubicBezTo>
                      <a:cubicBezTo>
                        <a:pt x="900" y="37421"/>
                        <a:pt x="39023" y="-703"/>
                        <a:pt x="86051" y="-703"/>
                      </a:cubicBezTo>
                      <a:cubicBezTo>
                        <a:pt x="133079" y="-703"/>
                        <a:pt x="171202" y="37421"/>
                        <a:pt x="171202" y="84449"/>
                      </a:cubicBezTo>
                      <a:close/>
                    </a:path>
                  </a:pathLst>
                </a:custGeom>
                <a:noFill/>
                <a:ln w="21009" cap="flat">
                  <a:solidFill>
                    <a:srgbClr val="000000"/>
                  </a:solidFill>
                  <a:prstDash val="solid"/>
                  <a:miter/>
                </a:ln>
              </p:spPr>
              <p:txBody>
                <a:bodyPr rtlCol="0" anchor="ctr"/>
                <a:lstStyle/>
                <a:p>
                  <a:endParaRPr lang="en-GB"/>
                </a:p>
              </p:txBody>
            </p:sp>
            <p:sp>
              <p:nvSpPr>
                <p:cNvPr id="35" name="Forme libre : forme 34">
                  <a:extLst>
                    <a:ext uri="{FF2B5EF4-FFF2-40B4-BE49-F238E27FC236}">
                      <a16:creationId xmlns:a16="http://schemas.microsoft.com/office/drawing/2014/main" id="{20DAA02A-B77F-C2A3-0B13-EFBFB3D449C2}"/>
                    </a:ext>
                  </a:extLst>
                </p:cNvPr>
                <p:cNvSpPr/>
                <p:nvPr/>
              </p:nvSpPr>
              <p:spPr>
                <a:xfrm rot="10800000" flipV="1">
                  <a:off x="7578227" y="2908749"/>
                  <a:ext cx="170302" cy="170302"/>
                </a:xfrm>
                <a:custGeom>
                  <a:avLst/>
                  <a:gdLst>
                    <a:gd name="connsiteX0" fmla="*/ 171202 w 170302"/>
                    <a:gd name="connsiteY0" fmla="*/ 84449 h 170302"/>
                    <a:gd name="connsiteX1" fmla="*/ 86051 w 170302"/>
                    <a:gd name="connsiteY1" fmla="*/ 169600 h 170302"/>
                    <a:gd name="connsiteX2" fmla="*/ 900 w 170302"/>
                    <a:gd name="connsiteY2" fmla="*/ 84449 h 170302"/>
                    <a:gd name="connsiteX3" fmla="*/ 86051 w 170302"/>
                    <a:gd name="connsiteY3" fmla="*/ -703 h 170302"/>
                    <a:gd name="connsiteX4" fmla="*/ 1712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202" y="84449"/>
                      </a:moveTo>
                      <a:cubicBezTo>
                        <a:pt x="171202" y="131476"/>
                        <a:pt x="133079" y="169600"/>
                        <a:pt x="86051" y="169600"/>
                      </a:cubicBezTo>
                      <a:cubicBezTo>
                        <a:pt x="39023" y="169600"/>
                        <a:pt x="900" y="131476"/>
                        <a:pt x="900" y="84449"/>
                      </a:cubicBezTo>
                      <a:cubicBezTo>
                        <a:pt x="900" y="37421"/>
                        <a:pt x="39023" y="-703"/>
                        <a:pt x="86051" y="-703"/>
                      </a:cubicBezTo>
                      <a:cubicBezTo>
                        <a:pt x="133079" y="-703"/>
                        <a:pt x="171202" y="37421"/>
                        <a:pt x="171202" y="84449"/>
                      </a:cubicBezTo>
                      <a:close/>
                    </a:path>
                  </a:pathLst>
                </a:custGeom>
                <a:noFill/>
                <a:ln w="21009" cap="flat">
                  <a:solidFill>
                    <a:srgbClr val="000000"/>
                  </a:solidFill>
                  <a:prstDash val="solid"/>
                  <a:miter/>
                </a:ln>
              </p:spPr>
              <p:txBody>
                <a:bodyPr rtlCol="0" anchor="ctr"/>
                <a:lstStyle/>
                <a:p>
                  <a:endParaRPr lang="en-GB"/>
                </a:p>
              </p:txBody>
            </p:sp>
            <p:sp>
              <p:nvSpPr>
                <p:cNvPr id="36" name="Forme libre : forme 35">
                  <a:extLst>
                    <a:ext uri="{FF2B5EF4-FFF2-40B4-BE49-F238E27FC236}">
                      <a16:creationId xmlns:a16="http://schemas.microsoft.com/office/drawing/2014/main" id="{E65AD57D-DE23-14AD-CB54-E2C0D31E1D2D}"/>
                    </a:ext>
                  </a:extLst>
                </p:cNvPr>
                <p:cNvSpPr/>
                <p:nvPr/>
              </p:nvSpPr>
              <p:spPr>
                <a:xfrm rot="10800000" flipV="1">
                  <a:off x="7578227" y="2645937"/>
                  <a:ext cx="170302" cy="170302"/>
                </a:xfrm>
                <a:custGeom>
                  <a:avLst/>
                  <a:gdLst>
                    <a:gd name="connsiteX0" fmla="*/ 171202 w 170302"/>
                    <a:gd name="connsiteY0" fmla="*/ 84449 h 170302"/>
                    <a:gd name="connsiteX1" fmla="*/ 86051 w 170302"/>
                    <a:gd name="connsiteY1" fmla="*/ 169600 h 170302"/>
                    <a:gd name="connsiteX2" fmla="*/ 900 w 170302"/>
                    <a:gd name="connsiteY2" fmla="*/ 84449 h 170302"/>
                    <a:gd name="connsiteX3" fmla="*/ 86051 w 170302"/>
                    <a:gd name="connsiteY3" fmla="*/ -703 h 170302"/>
                    <a:gd name="connsiteX4" fmla="*/ 1712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1202" y="84449"/>
                      </a:moveTo>
                      <a:cubicBezTo>
                        <a:pt x="171202" y="131476"/>
                        <a:pt x="133079" y="169600"/>
                        <a:pt x="86051" y="169600"/>
                      </a:cubicBezTo>
                      <a:cubicBezTo>
                        <a:pt x="39023" y="169600"/>
                        <a:pt x="900" y="131476"/>
                        <a:pt x="900" y="84449"/>
                      </a:cubicBezTo>
                      <a:cubicBezTo>
                        <a:pt x="900" y="37421"/>
                        <a:pt x="39023" y="-703"/>
                        <a:pt x="86051" y="-703"/>
                      </a:cubicBezTo>
                      <a:cubicBezTo>
                        <a:pt x="133079" y="-703"/>
                        <a:pt x="171202" y="37421"/>
                        <a:pt x="171202" y="84449"/>
                      </a:cubicBezTo>
                      <a:close/>
                    </a:path>
                  </a:pathLst>
                </a:custGeom>
                <a:noFill/>
                <a:ln w="21009" cap="flat">
                  <a:solidFill>
                    <a:srgbClr val="000000"/>
                  </a:solidFill>
                  <a:prstDash val="solid"/>
                  <a:miter/>
                </a:ln>
              </p:spPr>
              <p:txBody>
                <a:bodyPr rtlCol="0" anchor="ctr"/>
                <a:lstStyle/>
                <a:p>
                  <a:endParaRPr lang="en-GB"/>
                </a:p>
              </p:txBody>
            </p:sp>
            <p:sp>
              <p:nvSpPr>
                <p:cNvPr id="37" name="Forme libre : forme 36">
                  <a:extLst>
                    <a:ext uri="{FF2B5EF4-FFF2-40B4-BE49-F238E27FC236}">
                      <a16:creationId xmlns:a16="http://schemas.microsoft.com/office/drawing/2014/main" id="{8945CA92-9FA1-E877-C3ED-375F902BB91E}"/>
                    </a:ext>
                  </a:extLst>
                </p:cNvPr>
                <p:cNvSpPr/>
                <p:nvPr/>
              </p:nvSpPr>
              <p:spPr>
                <a:xfrm>
                  <a:off x="6526978" y="3960208"/>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2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7"/>
                        <a:pt x="132179" y="169600"/>
                        <a:pt x="85151" y="169600"/>
                      </a:cubicBezTo>
                      <a:cubicBezTo>
                        <a:pt x="38124" y="169600"/>
                        <a:pt x="0" y="131477"/>
                        <a:pt x="0" y="84449"/>
                      </a:cubicBezTo>
                      <a:cubicBezTo>
                        <a:pt x="0" y="37421"/>
                        <a:pt x="38124" y="-702"/>
                        <a:pt x="85151" y="-702"/>
                      </a:cubicBezTo>
                      <a:cubicBezTo>
                        <a:pt x="132179" y="-702"/>
                        <a:pt x="170302" y="37421"/>
                        <a:pt x="170302" y="84449"/>
                      </a:cubicBezTo>
                      <a:close/>
                    </a:path>
                  </a:pathLst>
                </a:custGeom>
                <a:noFill/>
                <a:ln w="21009" cap="flat">
                  <a:solidFill>
                    <a:srgbClr val="000000"/>
                  </a:solidFill>
                  <a:prstDash val="solid"/>
                  <a:miter/>
                </a:ln>
              </p:spPr>
              <p:txBody>
                <a:bodyPr rtlCol="0" anchor="ctr"/>
                <a:lstStyle/>
                <a:p>
                  <a:endParaRPr lang="en-GB"/>
                </a:p>
              </p:txBody>
            </p:sp>
            <p:sp>
              <p:nvSpPr>
                <p:cNvPr id="38" name="Forme libre : forme 37">
                  <a:extLst>
                    <a:ext uri="{FF2B5EF4-FFF2-40B4-BE49-F238E27FC236}">
                      <a16:creationId xmlns:a16="http://schemas.microsoft.com/office/drawing/2014/main" id="{C3D6D30B-941C-0241-55B5-E7EA31D20439}"/>
                    </a:ext>
                  </a:extLst>
                </p:cNvPr>
                <p:cNvSpPr/>
                <p:nvPr/>
              </p:nvSpPr>
              <p:spPr>
                <a:xfrm>
                  <a:off x="6526978" y="3434373"/>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4" y="169600"/>
                        <a:pt x="0" y="131476"/>
                        <a:pt x="0" y="84449"/>
                      </a:cubicBezTo>
                      <a:cubicBezTo>
                        <a:pt x="0" y="37421"/>
                        <a:pt x="38124" y="-703"/>
                        <a:pt x="85151" y="-703"/>
                      </a:cubicBezTo>
                      <a:cubicBezTo>
                        <a:pt x="132179" y="-703"/>
                        <a:pt x="170302" y="37421"/>
                        <a:pt x="170302" y="84449"/>
                      </a:cubicBezTo>
                      <a:close/>
                    </a:path>
                  </a:pathLst>
                </a:custGeom>
                <a:noFill/>
                <a:ln w="21009" cap="flat">
                  <a:solidFill>
                    <a:srgbClr val="000000"/>
                  </a:solidFill>
                  <a:prstDash val="solid"/>
                  <a:miter/>
                </a:ln>
              </p:spPr>
              <p:txBody>
                <a:bodyPr rtlCol="0" anchor="ctr"/>
                <a:lstStyle/>
                <a:p>
                  <a:endParaRPr lang="en-GB"/>
                </a:p>
              </p:txBody>
            </p:sp>
            <p:sp>
              <p:nvSpPr>
                <p:cNvPr id="39" name="Forme libre : forme 38">
                  <a:extLst>
                    <a:ext uri="{FF2B5EF4-FFF2-40B4-BE49-F238E27FC236}">
                      <a16:creationId xmlns:a16="http://schemas.microsoft.com/office/drawing/2014/main" id="{D081DAA7-B2C3-0E1E-C801-B89A6253385F}"/>
                    </a:ext>
                  </a:extLst>
                </p:cNvPr>
                <p:cNvSpPr/>
                <p:nvPr/>
              </p:nvSpPr>
              <p:spPr>
                <a:xfrm>
                  <a:off x="6526978" y="3697186"/>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4" y="169600"/>
                        <a:pt x="0" y="131476"/>
                        <a:pt x="0" y="84449"/>
                      </a:cubicBezTo>
                      <a:cubicBezTo>
                        <a:pt x="0" y="37421"/>
                        <a:pt x="38124" y="-703"/>
                        <a:pt x="85151" y="-703"/>
                      </a:cubicBezTo>
                      <a:cubicBezTo>
                        <a:pt x="132179" y="-703"/>
                        <a:pt x="170302" y="37421"/>
                        <a:pt x="170302" y="84449"/>
                      </a:cubicBezTo>
                      <a:close/>
                    </a:path>
                  </a:pathLst>
                </a:custGeom>
                <a:noFill/>
                <a:ln w="21009" cap="flat">
                  <a:solidFill>
                    <a:srgbClr val="000000"/>
                  </a:solidFill>
                  <a:prstDash val="solid"/>
                  <a:miter/>
                </a:ln>
              </p:spPr>
              <p:txBody>
                <a:bodyPr rtlCol="0" anchor="ctr"/>
                <a:lstStyle/>
                <a:p>
                  <a:endParaRPr lang="en-GB"/>
                </a:p>
              </p:txBody>
            </p:sp>
            <p:sp>
              <p:nvSpPr>
                <p:cNvPr id="40" name="Forme libre : forme 39">
                  <a:extLst>
                    <a:ext uri="{FF2B5EF4-FFF2-40B4-BE49-F238E27FC236}">
                      <a16:creationId xmlns:a16="http://schemas.microsoft.com/office/drawing/2014/main" id="{4D04699A-30FD-434F-66AB-EB9EAE18173F}"/>
                    </a:ext>
                  </a:extLst>
                </p:cNvPr>
                <p:cNvSpPr/>
                <p:nvPr/>
              </p:nvSpPr>
              <p:spPr>
                <a:xfrm>
                  <a:off x="6526978" y="3171561"/>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4" y="169600"/>
                        <a:pt x="0" y="131476"/>
                        <a:pt x="0" y="84449"/>
                      </a:cubicBezTo>
                      <a:cubicBezTo>
                        <a:pt x="0" y="37421"/>
                        <a:pt x="38124" y="-703"/>
                        <a:pt x="85151" y="-703"/>
                      </a:cubicBezTo>
                      <a:cubicBezTo>
                        <a:pt x="132179" y="-703"/>
                        <a:pt x="170302" y="37421"/>
                        <a:pt x="170302" y="84449"/>
                      </a:cubicBezTo>
                      <a:close/>
                    </a:path>
                  </a:pathLst>
                </a:custGeom>
                <a:noFill/>
                <a:ln w="21009" cap="flat">
                  <a:solidFill>
                    <a:srgbClr val="000000"/>
                  </a:solidFill>
                  <a:prstDash val="solid"/>
                  <a:miter/>
                </a:ln>
              </p:spPr>
              <p:txBody>
                <a:bodyPr rtlCol="0" anchor="ctr"/>
                <a:lstStyle/>
                <a:p>
                  <a:endParaRPr lang="en-GB"/>
                </a:p>
              </p:txBody>
            </p:sp>
            <p:sp>
              <p:nvSpPr>
                <p:cNvPr id="41" name="Forme libre : forme 40">
                  <a:extLst>
                    <a:ext uri="{FF2B5EF4-FFF2-40B4-BE49-F238E27FC236}">
                      <a16:creationId xmlns:a16="http://schemas.microsoft.com/office/drawing/2014/main" id="{D579A029-CFDF-B154-8943-53DA60985AA1}"/>
                    </a:ext>
                  </a:extLst>
                </p:cNvPr>
                <p:cNvSpPr/>
                <p:nvPr/>
              </p:nvSpPr>
              <p:spPr>
                <a:xfrm>
                  <a:off x="6526978" y="2908749"/>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4" y="169600"/>
                        <a:pt x="0" y="131476"/>
                        <a:pt x="0" y="84449"/>
                      </a:cubicBezTo>
                      <a:cubicBezTo>
                        <a:pt x="0" y="37421"/>
                        <a:pt x="38124" y="-703"/>
                        <a:pt x="85151" y="-703"/>
                      </a:cubicBezTo>
                      <a:cubicBezTo>
                        <a:pt x="132179" y="-703"/>
                        <a:pt x="170302" y="37421"/>
                        <a:pt x="170302" y="84449"/>
                      </a:cubicBezTo>
                      <a:close/>
                    </a:path>
                  </a:pathLst>
                </a:custGeom>
                <a:noFill/>
                <a:ln w="21009" cap="flat">
                  <a:solidFill>
                    <a:srgbClr val="000000"/>
                  </a:solidFill>
                  <a:prstDash val="solid"/>
                  <a:miter/>
                </a:ln>
              </p:spPr>
              <p:txBody>
                <a:bodyPr rtlCol="0" anchor="ctr"/>
                <a:lstStyle/>
                <a:p>
                  <a:endParaRPr lang="en-GB"/>
                </a:p>
              </p:txBody>
            </p:sp>
            <p:sp>
              <p:nvSpPr>
                <p:cNvPr id="42" name="Forme libre : forme 41">
                  <a:extLst>
                    <a:ext uri="{FF2B5EF4-FFF2-40B4-BE49-F238E27FC236}">
                      <a16:creationId xmlns:a16="http://schemas.microsoft.com/office/drawing/2014/main" id="{9B093B59-1C06-3556-884A-A79F62D27126}"/>
                    </a:ext>
                  </a:extLst>
                </p:cNvPr>
                <p:cNvSpPr/>
                <p:nvPr/>
              </p:nvSpPr>
              <p:spPr>
                <a:xfrm>
                  <a:off x="6526978" y="2645937"/>
                  <a:ext cx="170302" cy="170302"/>
                </a:xfrm>
                <a:custGeom>
                  <a:avLst/>
                  <a:gdLst>
                    <a:gd name="connsiteX0" fmla="*/ 170302 w 170302"/>
                    <a:gd name="connsiteY0" fmla="*/ 84449 h 170302"/>
                    <a:gd name="connsiteX1" fmla="*/ 85151 w 170302"/>
                    <a:gd name="connsiteY1" fmla="*/ 169600 h 170302"/>
                    <a:gd name="connsiteX2" fmla="*/ 0 w 170302"/>
                    <a:gd name="connsiteY2" fmla="*/ 84449 h 170302"/>
                    <a:gd name="connsiteX3" fmla="*/ 85151 w 170302"/>
                    <a:gd name="connsiteY3" fmla="*/ -703 h 170302"/>
                    <a:gd name="connsiteX4" fmla="*/ 170302 w 170302"/>
                    <a:gd name="connsiteY4" fmla="*/ 84449 h 17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2" h="170302">
                      <a:moveTo>
                        <a:pt x="170302" y="84449"/>
                      </a:moveTo>
                      <a:cubicBezTo>
                        <a:pt x="170302" y="131476"/>
                        <a:pt x="132179" y="169600"/>
                        <a:pt x="85151" y="169600"/>
                      </a:cubicBezTo>
                      <a:cubicBezTo>
                        <a:pt x="38124" y="169600"/>
                        <a:pt x="0" y="131476"/>
                        <a:pt x="0" y="84449"/>
                      </a:cubicBezTo>
                      <a:cubicBezTo>
                        <a:pt x="0" y="37421"/>
                        <a:pt x="38124" y="-703"/>
                        <a:pt x="85151" y="-703"/>
                      </a:cubicBezTo>
                      <a:cubicBezTo>
                        <a:pt x="132179" y="-703"/>
                        <a:pt x="170302" y="37421"/>
                        <a:pt x="170302" y="84449"/>
                      </a:cubicBezTo>
                      <a:close/>
                    </a:path>
                  </a:pathLst>
                </a:custGeom>
                <a:noFill/>
                <a:ln w="21009" cap="flat">
                  <a:solidFill>
                    <a:srgbClr val="000000"/>
                  </a:solidFill>
                  <a:prstDash val="solid"/>
                  <a:miter/>
                </a:ln>
              </p:spPr>
              <p:txBody>
                <a:bodyPr rtlCol="0" anchor="ctr"/>
                <a:lstStyle/>
                <a:p>
                  <a:endParaRPr lang="en-GB"/>
                </a:p>
              </p:txBody>
            </p:sp>
          </p:grpSp>
        </p:grpSp>
      </p:grpSp>
      <p:sp>
        <p:nvSpPr>
          <p:cNvPr id="10" name="Espace réservé du contenu 2">
            <a:extLst>
              <a:ext uri="{FF2B5EF4-FFF2-40B4-BE49-F238E27FC236}">
                <a16:creationId xmlns:a16="http://schemas.microsoft.com/office/drawing/2014/main" id="{6EF9472B-A496-AE40-6DB6-545451627A87}"/>
              </a:ext>
            </a:extLst>
          </p:cNvPr>
          <p:cNvSpPr txBox="1">
            <a:spLocks/>
          </p:cNvSpPr>
          <p:nvPr/>
        </p:nvSpPr>
        <p:spPr>
          <a:xfrm>
            <a:off x="4390203" y="4543563"/>
            <a:ext cx="3679372" cy="2556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[3]</a:t>
            </a:r>
          </a:p>
        </p:txBody>
      </p:sp>
      <p:sp>
        <p:nvSpPr>
          <p:cNvPr id="11" name="ZoneTexte 10">
            <a:extLst>
              <a:ext uri="{FF2B5EF4-FFF2-40B4-BE49-F238E27FC236}">
                <a16:creationId xmlns:a16="http://schemas.microsoft.com/office/drawing/2014/main" id="{01C4F14C-0554-711F-C2E5-B68BC7ED8086}"/>
              </a:ext>
            </a:extLst>
          </p:cNvPr>
          <p:cNvSpPr txBox="1"/>
          <p:nvPr/>
        </p:nvSpPr>
        <p:spPr>
          <a:xfrm>
            <a:off x="4805257" y="1795795"/>
            <a:ext cx="3195483" cy="646331"/>
          </a:xfrm>
          <a:prstGeom prst="rect">
            <a:avLst/>
          </a:prstGeom>
          <a:noFill/>
        </p:spPr>
        <p:txBody>
          <a:bodyPr wrap="square" lIns="91440" tIns="45720" rIns="91440" bIns="45720" rtlCol="0" anchor="t">
            <a:spAutoFit/>
          </a:bodyPr>
          <a:lstStyle/>
          <a:p>
            <a:pPr algn="ctr"/>
            <a:r>
              <a:rPr lang="en-GB" sz="2400" b="1">
                <a:latin typeface="Aptos"/>
                <a:cs typeface="Aharoni"/>
              </a:rPr>
              <a:t>Neural networks</a:t>
            </a:r>
          </a:p>
          <a:p>
            <a:pPr algn="ctr"/>
            <a:r>
              <a:rPr lang="en-GB" sz="1200" b="1">
                <a:latin typeface="Aptos"/>
                <a:cs typeface="Aharoni"/>
              </a:rPr>
              <a:t>Deep Learning (DL)</a:t>
            </a:r>
          </a:p>
        </p:txBody>
      </p:sp>
      <p:sp>
        <p:nvSpPr>
          <p:cNvPr id="12" name="ZoneTexte 11">
            <a:extLst>
              <a:ext uri="{FF2B5EF4-FFF2-40B4-BE49-F238E27FC236}">
                <a16:creationId xmlns:a16="http://schemas.microsoft.com/office/drawing/2014/main" id="{7A291D13-65C7-8DED-CEFE-A17EC1421ED2}"/>
              </a:ext>
            </a:extLst>
          </p:cNvPr>
          <p:cNvSpPr txBox="1"/>
          <p:nvPr/>
        </p:nvSpPr>
        <p:spPr>
          <a:xfrm>
            <a:off x="262723" y="5270670"/>
            <a:ext cx="4155344" cy="369332"/>
          </a:xfrm>
          <a:prstGeom prst="rect">
            <a:avLst/>
          </a:prstGeom>
          <a:noFill/>
        </p:spPr>
        <p:txBody>
          <a:bodyPr wrap="square" lIns="91440" tIns="45720" rIns="91440" bIns="45720" rtlCol="0" anchor="t">
            <a:spAutoFit/>
          </a:bodyPr>
          <a:lstStyle/>
          <a:p>
            <a:r>
              <a:rPr lang="en-GB" b="1">
                <a:latin typeface="Aptos"/>
                <a:cs typeface="Aharoni"/>
              </a:rPr>
              <a:t>Tree based models (RF, </a:t>
            </a:r>
            <a:r>
              <a:rPr lang="en-GB" b="1" err="1">
                <a:latin typeface="Aptos"/>
                <a:cs typeface="Aharoni"/>
              </a:rPr>
              <a:t>XGBoost</a:t>
            </a:r>
            <a:r>
              <a:rPr lang="en-GB" b="1">
                <a:latin typeface="Aptos"/>
                <a:cs typeface="Aharoni"/>
              </a:rPr>
              <a:t>…)</a:t>
            </a:r>
            <a:endParaRPr lang="en-US"/>
          </a:p>
        </p:txBody>
      </p:sp>
      <p:sp>
        <p:nvSpPr>
          <p:cNvPr id="13" name="ZoneTexte 12">
            <a:extLst>
              <a:ext uri="{FF2B5EF4-FFF2-40B4-BE49-F238E27FC236}">
                <a16:creationId xmlns:a16="http://schemas.microsoft.com/office/drawing/2014/main" id="{654BE0C9-3628-0D03-1F0B-3591CB3366C3}"/>
              </a:ext>
            </a:extLst>
          </p:cNvPr>
          <p:cNvSpPr txBox="1"/>
          <p:nvPr/>
        </p:nvSpPr>
        <p:spPr>
          <a:xfrm>
            <a:off x="4423242" y="4914145"/>
            <a:ext cx="3920094" cy="1313001"/>
          </a:xfrm>
          <a:prstGeom prst="rect">
            <a:avLst/>
          </a:prstGeom>
          <a:noFill/>
        </p:spPr>
        <p:txBody>
          <a:bodyPr wrap="square" lIns="91440" tIns="45720" rIns="91440" bIns="45720" rtlCol="0" anchor="t">
            <a:spAutoFit/>
          </a:bodyPr>
          <a:lstStyle/>
          <a:p>
            <a:pPr algn="ctr"/>
            <a:r>
              <a:rPr lang="en-GB" sz="1600" b="1">
                <a:latin typeface="Aptos"/>
                <a:cs typeface="Aharoni"/>
              </a:rPr>
              <a:t>Convolutional NN (CNN), Recurrent NN (RNN), </a:t>
            </a:r>
            <a:r>
              <a:rPr lang="fr-FR" sz="1600" b="1" err="1">
                <a:latin typeface="Aptos"/>
                <a:cs typeface="Aharoni"/>
              </a:rPr>
              <a:t>Progressively</a:t>
            </a:r>
            <a:r>
              <a:rPr lang="fr-FR" sz="1600" b="1" dirty="0">
                <a:latin typeface="Aptos"/>
                <a:cs typeface="Aharoni"/>
              </a:rPr>
              <a:t> </a:t>
            </a:r>
            <a:r>
              <a:rPr lang="fr-FR" sz="1600" b="1" err="1">
                <a:latin typeface="Aptos"/>
                <a:cs typeface="Aharoni"/>
              </a:rPr>
              <a:t>deep</a:t>
            </a:r>
            <a:r>
              <a:rPr lang="fr-FR" sz="1600" b="1">
                <a:latin typeface="Aptos"/>
                <a:cs typeface="Aharoni"/>
              </a:rPr>
              <a:t> NN, </a:t>
            </a:r>
            <a:r>
              <a:rPr lang="fr-FR" sz="1600" b="1">
                <a:solidFill>
                  <a:schemeClr val="accent5"/>
                </a:solidFill>
                <a:latin typeface="Aptos"/>
                <a:cs typeface="Aharoni"/>
              </a:rPr>
              <a:t>LSTM</a:t>
            </a:r>
            <a:r>
              <a:rPr lang="fr-FR" sz="1600" b="1">
                <a:latin typeface="Aptos"/>
                <a:cs typeface="Aharoni"/>
              </a:rPr>
              <a:t>, </a:t>
            </a:r>
            <a:r>
              <a:rPr lang="fr-FR" sz="1600" b="1" err="1">
                <a:latin typeface="Aptos"/>
                <a:cs typeface="Aharoni"/>
              </a:rPr>
              <a:t>Multilayer</a:t>
            </a:r>
            <a:r>
              <a:rPr lang="fr-FR" sz="1600" b="1">
                <a:latin typeface="Aptos"/>
                <a:cs typeface="Aharoni"/>
              </a:rPr>
              <a:t> perceptron (MLP),</a:t>
            </a:r>
            <a:endParaRPr lang="it-IT"/>
          </a:p>
          <a:p>
            <a:pPr algn="ctr"/>
            <a:r>
              <a:rPr lang="fr-FR" sz="1600" b="1">
                <a:latin typeface="Aptos"/>
                <a:cs typeface="Aharoni"/>
              </a:rPr>
              <a:t>Deep </a:t>
            </a:r>
            <a:r>
              <a:rPr lang="fr-FR" sz="1600" b="1" err="1">
                <a:latin typeface="Aptos"/>
                <a:cs typeface="Aharoni"/>
              </a:rPr>
              <a:t>Belief</a:t>
            </a:r>
            <a:r>
              <a:rPr lang="fr-FR" sz="1600" b="1">
                <a:latin typeface="Aptos"/>
                <a:cs typeface="Aharoni"/>
              </a:rPr>
              <a:t> Networks (DBN),</a:t>
            </a:r>
          </a:p>
          <a:p>
            <a:pPr algn="ctr"/>
            <a:r>
              <a:rPr lang="fr-FR" sz="1600" b="1" err="1">
                <a:latin typeface="Aptos"/>
                <a:cs typeface="Aharoni"/>
              </a:rPr>
              <a:t>Restricted</a:t>
            </a:r>
            <a:r>
              <a:rPr lang="fr-FR" sz="1600" b="1">
                <a:latin typeface="Aptos"/>
                <a:cs typeface="Aharoni"/>
              </a:rPr>
              <a:t> Boltzmann Machines (RBM)</a:t>
            </a:r>
            <a:endParaRPr lang="en-GB" sz="1600" b="1">
              <a:latin typeface="Aptos"/>
              <a:cs typeface="Aharoni"/>
            </a:endParaRPr>
          </a:p>
        </p:txBody>
      </p:sp>
      <p:sp>
        <p:nvSpPr>
          <p:cNvPr id="44" name="Espace réservé du contenu 2">
            <a:extLst>
              <a:ext uri="{FF2B5EF4-FFF2-40B4-BE49-F238E27FC236}">
                <a16:creationId xmlns:a16="http://schemas.microsoft.com/office/drawing/2014/main" id="{4C56492C-30EB-CFA1-EB1A-76C62C94DADA}"/>
              </a:ext>
            </a:extLst>
          </p:cNvPr>
          <p:cNvSpPr txBox="1">
            <a:spLocks/>
          </p:cNvSpPr>
          <p:nvPr/>
        </p:nvSpPr>
        <p:spPr>
          <a:xfrm>
            <a:off x="8718949" y="4627274"/>
            <a:ext cx="3739402" cy="286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[4]</a:t>
            </a:r>
          </a:p>
        </p:txBody>
      </p:sp>
      <p:sp>
        <p:nvSpPr>
          <p:cNvPr id="50" name="Ellipse 49">
            <a:extLst>
              <a:ext uri="{FF2B5EF4-FFF2-40B4-BE49-F238E27FC236}">
                <a16:creationId xmlns:a16="http://schemas.microsoft.com/office/drawing/2014/main" id="{3B9654EC-E5CB-65D0-3F97-53164235C555}"/>
              </a:ext>
            </a:extLst>
          </p:cNvPr>
          <p:cNvSpPr/>
          <p:nvPr/>
        </p:nvSpPr>
        <p:spPr>
          <a:xfrm>
            <a:off x="8750807" y="2254529"/>
            <a:ext cx="2990053" cy="2378049"/>
          </a:xfrm>
          <a:prstGeom prst="ellipse">
            <a:avLst/>
          </a:prstGeom>
          <a:ln w="57150"/>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6" name="Image 45" descr="Une image contenant capture d’écran, ligne, texte, Caractère coloré&#10;&#10;Description générée automatiquement">
            <a:extLst>
              <a:ext uri="{FF2B5EF4-FFF2-40B4-BE49-F238E27FC236}">
                <a16:creationId xmlns:a16="http://schemas.microsoft.com/office/drawing/2014/main" id="{878CFBCB-D2E6-0767-8BAE-1F009A5FC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6973" y="2563870"/>
            <a:ext cx="2039174" cy="1984796"/>
          </a:xfrm>
          <a:prstGeom prst="rect">
            <a:avLst/>
          </a:prstGeom>
        </p:spPr>
      </p:pic>
      <p:sp>
        <p:nvSpPr>
          <p:cNvPr id="47" name="ZoneTexte 46">
            <a:extLst>
              <a:ext uri="{FF2B5EF4-FFF2-40B4-BE49-F238E27FC236}">
                <a16:creationId xmlns:a16="http://schemas.microsoft.com/office/drawing/2014/main" id="{1B42FF0E-532A-833C-5CC6-4E014E58D631}"/>
              </a:ext>
            </a:extLst>
          </p:cNvPr>
          <p:cNvSpPr txBox="1"/>
          <p:nvPr/>
        </p:nvSpPr>
        <p:spPr>
          <a:xfrm>
            <a:off x="9042607" y="1820284"/>
            <a:ext cx="2660767" cy="461665"/>
          </a:xfrm>
          <a:prstGeom prst="rect">
            <a:avLst/>
          </a:prstGeom>
          <a:noFill/>
        </p:spPr>
        <p:txBody>
          <a:bodyPr wrap="square" lIns="91440" tIns="45720" rIns="91440" bIns="45720" rtlCol="0" anchor="t">
            <a:spAutoFit/>
          </a:bodyPr>
          <a:lstStyle/>
          <a:p>
            <a:pPr algn="ctr"/>
            <a:r>
              <a:rPr lang="en-GB" sz="2400" b="1">
                <a:latin typeface="Aptos"/>
                <a:cs typeface="Aharoni"/>
              </a:rPr>
              <a:t>Support vector</a:t>
            </a:r>
            <a:endParaRPr lang="it-IT"/>
          </a:p>
        </p:txBody>
      </p:sp>
      <p:sp>
        <p:nvSpPr>
          <p:cNvPr id="48" name="ZoneTexte 47">
            <a:extLst>
              <a:ext uri="{FF2B5EF4-FFF2-40B4-BE49-F238E27FC236}">
                <a16:creationId xmlns:a16="http://schemas.microsoft.com/office/drawing/2014/main" id="{30CFABE8-CEE9-34B0-C852-49C96B169675}"/>
              </a:ext>
            </a:extLst>
          </p:cNvPr>
          <p:cNvSpPr txBox="1"/>
          <p:nvPr/>
        </p:nvSpPr>
        <p:spPr>
          <a:xfrm>
            <a:off x="8500822" y="4922235"/>
            <a:ext cx="3588191" cy="646331"/>
          </a:xfrm>
          <a:prstGeom prst="rect">
            <a:avLst/>
          </a:prstGeom>
          <a:noFill/>
        </p:spPr>
        <p:txBody>
          <a:bodyPr wrap="square" lIns="91440" tIns="45720" rIns="91440" bIns="45720" rtlCol="0" anchor="t">
            <a:spAutoFit/>
          </a:bodyPr>
          <a:lstStyle/>
          <a:p>
            <a:pPr algn="ctr"/>
            <a:r>
              <a:rPr lang="fr-FR" b="1">
                <a:latin typeface="Aptos"/>
                <a:cs typeface="Aharoni"/>
              </a:rPr>
              <a:t>Support </a:t>
            </a:r>
            <a:r>
              <a:rPr lang="fr-FR" b="1" err="1">
                <a:latin typeface="Aptos"/>
                <a:cs typeface="Aharoni"/>
              </a:rPr>
              <a:t>vector</a:t>
            </a:r>
            <a:r>
              <a:rPr lang="fr-FR" b="1">
                <a:latin typeface="Aptos"/>
                <a:cs typeface="Aharoni"/>
              </a:rPr>
              <a:t> </a:t>
            </a:r>
            <a:endParaRPr lang="en-GB" b="1">
              <a:latin typeface="Aptos"/>
              <a:cs typeface="Aharoni"/>
            </a:endParaRPr>
          </a:p>
          <a:p>
            <a:pPr algn="ctr"/>
            <a:r>
              <a:rPr lang="fr-FR" b="1">
                <a:latin typeface="Aptos"/>
                <a:cs typeface="Aharoni"/>
              </a:rPr>
              <a:t>Machine (SVM), SVC</a:t>
            </a:r>
            <a:endParaRPr lang="en-GB" b="1">
              <a:latin typeface="Aptos"/>
              <a:cs typeface="Aharoni"/>
            </a:endParaRPr>
          </a:p>
        </p:txBody>
      </p:sp>
      <p:sp>
        <p:nvSpPr>
          <p:cNvPr id="5" name="Espace réservé du numéro de diapositive 4">
            <a:extLst>
              <a:ext uri="{FF2B5EF4-FFF2-40B4-BE49-F238E27FC236}">
                <a16:creationId xmlns:a16="http://schemas.microsoft.com/office/drawing/2014/main" id="{23050F92-AB66-1289-E2E2-A47E1303AA36}"/>
              </a:ext>
            </a:extLst>
          </p:cNvPr>
          <p:cNvSpPr>
            <a:spLocks noGrp="1"/>
          </p:cNvSpPr>
          <p:nvPr>
            <p:ph type="sldNum" sz="quarter" idx="12"/>
          </p:nvPr>
        </p:nvSpPr>
        <p:spPr/>
        <p:txBody>
          <a:bodyPr/>
          <a:lstStyle/>
          <a:p>
            <a:fld id="{27C6CCC6-2BE5-4E42-96A4-D1E8E81A3D8E}" type="slidenum">
              <a:rPr lang="fr-FR" smtClean="0"/>
              <a:t>3</a:t>
            </a:fld>
            <a:endParaRPr lang="fr-FR"/>
          </a:p>
        </p:txBody>
      </p:sp>
    </p:spTree>
    <p:extLst>
      <p:ext uri="{BB962C8B-B14F-4D97-AF65-F5344CB8AC3E}">
        <p14:creationId xmlns:p14="http://schemas.microsoft.com/office/powerpoint/2010/main" val="6365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descr="Une image contenant texte, capture d’écran, Police, nombre&#10;&#10;Description générée automatiquement">
            <a:extLst>
              <a:ext uri="{FF2B5EF4-FFF2-40B4-BE49-F238E27FC236}">
                <a16:creationId xmlns:a16="http://schemas.microsoft.com/office/drawing/2014/main" id="{A49DC940-441F-2E5F-954F-6AC2081BFC46}"/>
              </a:ext>
            </a:extLst>
          </p:cNvPr>
          <p:cNvPicPr>
            <a:picLocks noGrp="1" noChangeAspect="1"/>
          </p:cNvPicPr>
          <p:nvPr>
            <p:ph sz="half" idx="1"/>
          </p:nvPr>
        </p:nvPicPr>
        <p:blipFill>
          <a:blip r:embed="rId2"/>
          <a:stretch>
            <a:fillRect/>
          </a:stretch>
        </p:blipFill>
        <p:spPr>
          <a:xfrm>
            <a:off x="1801104" y="159558"/>
            <a:ext cx="5709690" cy="6559845"/>
          </a:xfrm>
        </p:spPr>
      </p:pic>
      <p:sp>
        <p:nvSpPr>
          <p:cNvPr id="5" name="Espace réservé du numéro de diapositive 4">
            <a:extLst>
              <a:ext uri="{FF2B5EF4-FFF2-40B4-BE49-F238E27FC236}">
                <a16:creationId xmlns:a16="http://schemas.microsoft.com/office/drawing/2014/main" id="{70B9390A-5D18-5441-F2BB-8673C8A5665E}"/>
              </a:ext>
            </a:extLst>
          </p:cNvPr>
          <p:cNvSpPr>
            <a:spLocks noGrp="1"/>
          </p:cNvSpPr>
          <p:nvPr>
            <p:ph type="sldNum" sz="quarter" idx="12"/>
          </p:nvPr>
        </p:nvSpPr>
        <p:spPr/>
        <p:txBody>
          <a:bodyPr/>
          <a:lstStyle/>
          <a:p>
            <a:fld id="{27C6CCC6-2BE5-4E42-96A4-D1E8E81A3D8E}" type="slidenum">
              <a:rPr lang="fr-FR" smtClean="0"/>
              <a:t>4</a:t>
            </a:fld>
            <a:endParaRPr lang="fr-FR"/>
          </a:p>
        </p:txBody>
      </p:sp>
      <p:pic>
        <p:nvPicPr>
          <p:cNvPr id="7" name="Picture 3" descr="A red and black logo&#10;&#10;Description automatically generated">
            <a:extLst>
              <a:ext uri="{FF2B5EF4-FFF2-40B4-BE49-F238E27FC236}">
                <a16:creationId xmlns:a16="http://schemas.microsoft.com/office/drawing/2014/main" id="{70C6DB45-66F6-48C5-ED94-5E9EA092B030}"/>
              </a:ext>
            </a:extLst>
          </p:cNvPr>
          <p:cNvPicPr>
            <a:picLocks noChangeAspect="1"/>
          </p:cNvPicPr>
          <p:nvPr/>
        </p:nvPicPr>
        <p:blipFill>
          <a:blip r:embed="rId3"/>
          <a:stretch>
            <a:fillRect/>
          </a:stretch>
        </p:blipFill>
        <p:spPr>
          <a:xfrm>
            <a:off x="-943" y="1047"/>
            <a:ext cx="1508606" cy="639110"/>
          </a:xfrm>
          <a:prstGeom prst="rect">
            <a:avLst/>
          </a:prstGeom>
        </p:spPr>
      </p:pic>
      <p:sp>
        <p:nvSpPr>
          <p:cNvPr id="11" name="ZoneTexte 10">
            <a:extLst>
              <a:ext uri="{FF2B5EF4-FFF2-40B4-BE49-F238E27FC236}">
                <a16:creationId xmlns:a16="http://schemas.microsoft.com/office/drawing/2014/main" id="{4ED6D598-3578-4390-68C7-3DDA943A5646}"/>
              </a:ext>
            </a:extLst>
          </p:cNvPr>
          <p:cNvSpPr txBox="1"/>
          <p:nvPr/>
        </p:nvSpPr>
        <p:spPr>
          <a:xfrm>
            <a:off x="7841860" y="367889"/>
            <a:ext cx="412423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a:t>State of the art:</a:t>
            </a:r>
          </a:p>
          <a:p>
            <a:endParaRPr lang="fr-FR"/>
          </a:p>
          <a:p>
            <a:pPr marL="285750" indent="-285750">
              <a:buFont typeface="Arial"/>
              <a:buChar char="•"/>
            </a:pPr>
            <a:r>
              <a:rPr lang="fr-FR"/>
              <a:t>Use of </a:t>
            </a:r>
            <a:r>
              <a:rPr lang="fr-FR" err="1"/>
              <a:t>many</a:t>
            </a:r>
            <a:r>
              <a:rPr lang="fr-FR"/>
              <a:t> </a:t>
            </a:r>
            <a:r>
              <a:rPr lang="fr-FR" err="1"/>
              <a:t>classical</a:t>
            </a:r>
            <a:r>
              <a:rPr lang="fr-FR"/>
              <a:t> machine </a:t>
            </a:r>
            <a:r>
              <a:rPr lang="fr-FR" err="1"/>
              <a:t>learning</a:t>
            </a:r>
            <a:r>
              <a:rPr lang="fr-FR"/>
              <a:t> for </a:t>
            </a:r>
            <a:r>
              <a:rPr lang="fr-FR" b="1" err="1"/>
              <a:t>many</a:t>
            </a:r>
            <a:r>
              <a:rPr lang="fr-FR" b="1"/>
              <a:t> topics</a:t>
            </a:r>
          </a:p>
          <a:p>
            <a:pPr marL="285750" indent="-285750">
              <a:buFont typeface="Arial"/>
              <a:buChar char="•"/>
            </a:pPr>
            <a:r>
              <a:rPr lang="fr-FR"/>
              <a:t>In </a:t>
            </a:r>
            <a:r>
              <a:rPr lang="fr-FR" err="1"/>
              <a:t>deep</a:t>
            </a:r>
            <a:r>
              <a:rPr lang="fr-FR"/>
              <a:t> </a:t>
            </a:r>
            <a:r>
              <a:rPr lang="fr-FR" err="1"/>
              <a:t>learning</a:t>
            </a:r>
            <a:r>
              <a:rPr lang="fr-FR"/>
              <a:t> the use of LSTM </a:t>
            </a:r>
            <a:r>
              <a:rPr lang="fr-FR" err="1"/>
              <a:t>is</a:t>
            </a:r>
            <a:r>
              <a:rPr lang="fr-FR"/>
              <a:t> </a:t>
            </a:r>
            <a:r>
              <a:rPr lang="fr-FR" err="1"/>
              <a:t>common</a:t>
            </a:r>
            <a:endParaRPr lang="fr-FR"/>
          </a:p>
          <a:p>
            <a:pPr marL="285750" indent="-285750">
              <a:buFont typeface="Arial"/>
              <a:buChar char="•"/>
            </a:pPr>
            <a:r>
              <a:rPr lang="fr-FR" err="1"/>
              <a:t>Some</a:t>
            </a:r>
            <a:r>
              <a:rPr lang="fr-FR"/>
              <a:t> </a:t>
            </a:r>
            <a:r>
              <a:rPr lang="fr-FR" err="1"/>
              <a:t>hybrid</a:t>
            </a:r>
            <a:r>
              <a:rPr lang="fr-FR"/>
              <a:t> </a:t>
            </a:r>
            <a:r>
              <a:rPr lang="fr-FR" err="1"/>
              <a:t>processes</a:t>
            </a:r>
            <a:r>
              <a:rPr lang="fr-FR"/>
              <a:t> and </a:t>
            </a:r>
            <a:r>
              <a:rPr lang="fr-FR" err="1"/>
              <a:t>unsupervised</a:t>
            </a:r>
            <a:r>
              <a:rPr lang="fr-FR"/>
              <a:t> ML</a:t>
            </a:r>
          </a:p>
        </p:txBody>
      </p:sp>
    </p:spTree>
    <p:extLst>
      <p:ext uri="{BB962C8B-B14F-4D97-AF65-F5344CB8AC3E}">
        <p14:creationId xmlns:p14="http://schemas.microsoft.com/office/powerpoint/2010/main" val="53825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colors and sizes&#10;&#10;Description automatically generated">
            <a:extLst>
              <a:ext uri="{FF2B5EF4-FFF2-40B4-BE49-F238E27FC236}">
                <a16:creationId xmlns:a16="http://schemas.microsoft.com/office/drawing/2014/main" id="{8E5DA43E-4D92-97C4-4F1B-7AD478FAC007}"/>
              </a:ext>
            </a:extLst>
          </p:cNvPr>
          <p:cNvPicPr>
            <a:picLocks noChangeAspect="1"/>
          </p:cNvPicPr>
          <p:nvPr/>
        </p:nvPicPr>
        <p:blipFill>
          <a:blip r:embed="rId3"/>
          <a:stretch>
            <a:fillRect/>
          </a:stretch>
        </p:blipFill>
        <p:spPr>
          <a:xfrm>
            <a:off x="4144986" y="4383580"/>
            <a:ext cx="3489566" cy="1975558"/>
          </a:xfrm>
          <a:prstGeom prst="rect">
            <a:avLst/>
          </a:prstGeom>
        </p:spPr>
      </p:pic>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4"/>
          <a:stretch>
            <a:fillRect/>
          </a:stretch>
        </p:blipFill>
        <p:spPr>
          <a:xfrm>
            <a:off x="-943" y="1047"/>
            <a:ext cx="1508606" cy="639110"/>
          </a:xfrm>
          <a:prstGeom prst="rect">
            <a:avLst/>
          </a:prstGeom>
        </p:spPr>
      </p:pic>
      <p:sp>
        <p:nvSpPr>
          <p:cNvPr id="2" name="CasellaDiTesto 1">
            <a:extLst>
              <a:ext uri="{FF2B5EF4-FFF2-40B4-BE49-F238E27FC236}">
                <a16:creationId xmlns:a16="http://schemas.microsoft.com/office/drawing/2014/main" id="{5AA26DD3-8CA6-CF9B-A099-54085F1B9FA7}"/>
              </a:ext>
            </a:extLst>
          </p:cNvPr>
          <p:cNvSpPr txBox="1"/>
          <p:nvPr/>
        </p:nvSpPr>
        <p:spPr>
          <a:xfrm>
            <a:off x="868057" y="854555"/>
            <a:ext cx="80310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a:latin typeface="Aptos Display"/>
              </a:rPr>
              <a:t>How to </a:t>
            </a:r>
            <a:r>
              <a:rPr lang="it-IT" sz="3200" b="1" i="1" err="1">
                <a:latin typeface="Aptos Display"/>
              </a:rPr>
              <a:t>select</a:t>
            </a:r>
            <a:r>
              <a:rPr lang="it-IT" sz="3200" b="1" i="1">
                <a:latin typeface="Aptos Display"/>
              </a:rPr>
              <a:t> and design ML models?</a:t>
            </a:r>
          </a:p>
        </p:txBody>
      </p:sp>
      <p:sp>
        <p:nvSpPr>
          <p:cNvPr id="5" name="Rettangolo 4">
            <a:extLst>
              <a:ext uri="{FF2B5EF4-FFF2-40B4-BE49-F238E27FC236}">
                <a16:creationId xmlns:a16="http://schemas.microsoft.com/office/drawing/2014/main" id="{183AD939-7F6C-4CD5-DFF7-03AAC31094E3}"/>
              </a:ext>
            </a:extLst>
          </p:cNvPr>
          <p:cNvSpPr/>
          <p:nvPr/>
        </p:nvSpPr>
        <p:spPr>
          <a:xfrm>
            <a:off x="1024707" y="1898909"/>
            <a:ext cx="4204087" cy="14763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a:solidFill>
                <a:schemeClr val="bg2">
                  <a:lumMod val="49000"/>
                </a:schemeClr>
              </a:solidFill>
            </a:endParaRPr>
          </a:p>
        </p:txBody>
      </p:sp>
      <p:sp>
        <p:nvSpPr>
          <p:cNvPr id="8" name="Rettangolo 7">
            <a:extLst>
              <a:ext uri="{FF2B5EF4-FFF2-40B4-BE49-F238E27FC236}">
                <a16:creationId xmlns:a16="http://schemas.microsoft.com/office/drawing/2014/main" id="{81D5EBFA-A1C7-0E8A-DDF8-A1D10292E532}"/>
              </a:ext>
            </a:extLst>
          </p:cNvPr>
          <p:cNvSpPr/>
          <p:nvPr/>
        </p:nvSpPr>
        <p:spPr>
          <a:xfrm>
            <a:off x="7233612" y="1862551"/>
            <a:ext cx="4204087" cy="14763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5">
            <a:extLst>
              <a:ext uri="{FF2B5EF4-FFF2-40B4-BE49-F238E27FC236}">
                <a16:creationId xmlns:a16="http://schemas.microsoft.com/office/drawing/2014/main" id="{5F6BA951-B9D6-D12E-A625-90152A203B55}"/>
              </a:ext>
            </a:extLst>
          </p:cNvPr>
          <p:cNvSpPr txBox="1"/>
          <p:nvPr/>
        </p:nvSpPr>
        <p:spPr>
          <a:xfrm>
            <a:off x="1151739" y="1528944"/>
            <a:ext cx="39649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t>Model </a:t>
            </a:r>
            <a:r>
              <a:rPr lang="it-IT" sz="2400" b="1" err="1"/>
              <a:t>Selection</a:t>
            </a:r>
            <a:endParaRPr lang="it-IT" sz="2400" b="1"/>
          </a:p>
        </p:txBody>
      </p:sp>
      <p:sp>
        <p:nvSpPr>
          <p:cNvPr id="16" name="CasellaDiTesto 5">
            <a:extLst>
              <a:ext uri="{FF2B5EF4-FFF2-40B4-BE49-F238E27FC236}">
                <a16:creationId xmlns:a16="http://schemas.microsoft.com/office/drawing/2014/main" id="{5B5E1ABF-42DA-8AFA-83F3-B45DF0C77114}"/>
              </a:ext>
            </a:extLst>
          </p:cNvPr>
          <p:cNvSpPr txBox="1"/>
          <p:nvPr/>
        </p:nvSpPr>
        <p:spPr>
          <a:xfrm>
            <a:off x="7373078" y="1489516"/>
            <a:ext cx="39649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a:t>Model Design</a:t>
            </a:r>
          </a:p>
        </p:txBody>
      </p:sp>
      <p:sp>
        <p:nvSpPr>
          <p:cNvPr id="6" name="TextBox 5">
            <a:extLst>
              <a:ext uri="{FF2B5EF4-FFF2-40B4-BE49-F238E27FC236}">
                <a16:creationId xmlns:a16="http://schemas.microsoft.com/office/drawing/2014/main" id="{0E2E32CB-172B-8E32-8E7E-1CCA8DC90640}"/>
              </a:ext>
            </a:extLst>
          </p:cNvPr>
          <p:cNvSpPr txBox="1"/>
          <p:nvPr/>
        </p:nvSpPr>
        <p:spPr>
          <a:xfrm>
            <a:off x="1026458" y="2203076"/>
            <a:ext cx="39758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
              <a:buAutoNum type="arabicPeriod"/>
            </a:pPr>
            <a:r>
              <a:rPr lang="en-US" u="sng">
                <a:cs typeface="Arial"/>
              </a:rPr>
              <a:t>Train different models</a:t>
            </a:r>
            <a:r>
              <a:rPr lang="en-US">
                <a:cs typeface="Arial"/>
              </a:rPr>
              <a:t> to select the one with the greatest predictive skill.</a:t>
            </a:r>
          </a:p>
          <a:p>
            <a:endParaRPr lang="en-US">
              <a:cs typeface="Arial"/>
            </a:endParaRPr>
          </a:p>
          <a:p>
            <a:pPr marL="342900" indent="-342900">
              <a:buFont typeface=""/>
              <a:buAutoNum type="arabicPeriod" startAt="2"/>
            </a:pPr>
            <a:r>
              <a:rPr lang="en-US" u="sng">
                <a:cs typeface="Arial"/>
              </a:rPr>
              <a:t>Model ensembles</a:t>
            </a:r>
            <a:r>
              <a:rPr lang="en-US">
                <a:cs typeface="Arial"/>
              </a:rPr>
              <a:t> combine multiple models to improve overall performance and robustness.</a:t>
            </a:r>
          </a:p>
          <a:p>
            <a:endParaRPr lang="en-US"/>
          </a:p>
        </p:txBody>
      </p:sp>
      <p:sp>
        <p:nvSpPr>
          <p:cNvPr id="9" name="TextBox 8">
            <a:extLst>
              <a:ext uri="{FF2B5EF4-FFF2-40B4-BE49-F238E27FC236}">
                <a16:creationId xmlns:a16="http://schemas.microsoft.com/office/drawing/2014/main" id="{DF27E20C-F4F4-FB61-F46F-AB0CB6E958DF}"/>
              </a:ext>
            </a:extLst>
          </p:cNvPr>
          <p:cNvSpPr txBox="1"/>
          <p:nvPr/>
        </p:nvSpPr>
        <p:spPr>
          <a:xfrm>
            <a:off x="7236593" y="2208472"/>
            <a:ext cx="411031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
              <a:buAutoNum type="arabicPeriod"/>
            </a:pPr>
            <a:r>
              <a:rPr lang="en-US" u="sng">
                <a:solidFill>
                  <a:srgbClr val="201C20"/>
                </a:solidFill>
                <a:latin typeface="Franklin Gothic Book"/>
                <a:cs typeface="Arial"/>
              </a:rPr>
              <a:t>Hyperparameter optimization (HPO)</a:t>
            </a:r>
            <a:r>
              <a:rPr lang="en-US">
                <a:solidFill>
                  <a:srgbClr val="201C20"/>
                </a:solidFill>
                <a:latin typeface="Franklin Gothic Book"/>
                <a:cs typeface="Arial"/>
              </a:rPr>
              <a:t> </a:t>
            </a:r>
            <a:endParaRPr lang="en-US">
              <a:solidFill>
                <a:srgbClr val="000000"/>
              </a:solidFill>
              <a:latin typeface="Franklin Gothic Book"/>
              <a:cs typeface="Arial"/>
            </a:endParaRPr>
          </a:p>
          <a:p>
            <a:pPr marL="342900" indent="-342900">
              <a:buAutoNum type="arabicPeriod"/>
            </a:pPr>
            <a:endParaRPr lang="en-US" u="sng">
              <a:solidFill>
                <a:srgbClr val="201C20"/>
              </a:solidFill>
              <a:latin typeface="Franklin Gothic Book"/>
              <a:cs typeface="Arial"/>
            </a:endParaRPr>
          </a:p>
          <a:p>
            <a:pPr marL="342900" indent="-342900">
              <a:buAutoNum type="arabicPeriod"/>
            </a:pPr>
            <a:r>
              <a:rPr lang="en-US" u="sng">
                <a:solidFill>
                  <a:srgbClr val="201C20"/>
                </a:solidFill>
                <a:latin typeface="Franklin Gothic Book"/>
                <a:cs typeface="Arial"/>
              </a:rPr>
              <a:t>Bayesian optimization methods</a:t>
            </a:r>
            <a:r>
              <a:rPr lang="en-US">
                <a:solidFill>
                  <a:srgbClr val="201C20"/>
                </a:solidFill>
                <a:latin typeface="Franklin Gothic Book"/>
                <a:cs typeface="Arial"/>
              </a:rPr>
              <a:t> </a:t>
            </a:r>
            <a:r>
              <a:rPr lang="en-US">
                <a:latin typeface="Franklin Gothic Book"/>
                <a:cs typeface="Arial"/>
              </a:rPr>
              <a:t>​</a:t>
            </a:r>
            <a:endParaRPr lang="en-US">
              <a:solidFill>
                <a:srgbClr val="000000"/>
              </a:solidFill>
              <a:latin typeface="Franklin Gothic Book"/>
              <a:cs typeface="Arial"/>
            </a:endParaRPr>
          </a:p>
          <a:p>
            <a:pPr marL="342900" indent="-342900">
              <a:buAutoNum type="arabicPeriod"/>
            </a:pPr>
            <a:endParaRPr lang="en-US" u="sng">
              <a:solidFill>
                <a:srgbClr val="201C20"/>
              </a:solidFill>
              <a:latin typeface="Franklin Gothic Book"/>
              <a:cs typeface="Arial"/>
            </a:endParaRPr>
          </a:p>
          <a:p>
            <a:pPr marL="342900" indent="-342900">
              <a:buAutoNum type="arabicPeriod"/>
            </a:pPr>
            <a:r>
              <a:rPr lang="en-US" u="sng">
                <a:solidFill>
                  <a:srgbClr val="201C20"/>
                </a:solidFill>
                <a:latin typeface="Franklin Gothic Book"/>
                <a:cs typeface="Arial"/>
              </a:rPr>
              <a:t>Neural architecture search algorithms</a:t>
            </a:r>
            <a:r>
              <a:rPr lang="en-US">
                <a:solidFill>
                  <a:srgbClr val="201C20"/>
                </a:solidFill>
                <a:latin typeface="Franklin Gothic Book"/>
                <a:cs typeface="Arial"/>
              </a:rPr>
              <a:t> automatically design optimal models</a:t>
            </a:r>
            <a:endParaRPr lang="en-US">
              <a:solidFill>
                <a:srgbClr val="000000"/>
              </a:solidFill>
              <a:latin typeface="Franklin Gothic Book"/>
              <a:cs typeface="Arial"/>
            </a:endParaRPr>
          </a:p>
          <a:p>
            <a:endParaRPr lang="en-US"/>
          </a:p>
        </p:txBody>
      </p:sp>
      <p:sp>
        <p:nvSpPr>
          <p:cNvPr id="10" name="TextBox 9">
            <a:extLst>
              <a:ext uri="{FF2B5EF4-FFF2-40B4-BE49-F238E27FC236}">
                <a16:creationId xmlns:a16="http://schemas.microsoft.com/office/drawing/2014/main" id="{3566BC26-03EF-030C-8F91-45FB65BA1025}"/>
              </a:ext>
            </a:extLst>
          </p:cNvPr>
          <p:cNvSpPr txBox="1"/>
          <p:nvPr/>
        </p:nvSpPr>
        <p:spPr>
          <a:xfrm>
            <a:off x="441676" y="4960553"/>
            <a:ext cx="370690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a:cs typeface="Arial"/>
              </a:rPr>
              <a:t>Simple algorithms may be a more optimal solution for interpretability of river ecology and biological processes</a:t>
            </a:r>
            <a:endParaRPr lang="en-US"/>
          </a:p>
        </p:txBody>
      </p:sp>
      <p:sp>
        <p:nvSpPr>
          <p:cNvPr id="13" name="Arrow: Down 12">
            <a:extLst>
              <a:ext uri="{FF2B5EF4-FFF2-40B4-BE49-F238E27FC236}">
                <a16:creationId xmlns:a16="http://schemas.microsoft.com/office/drawing/2014/main" id="{47E516FC-0BE4-DDAA-F5F9-7CE053F900EB}"/>
              </a:ext>
            </a:extLst>
          </p:cNvPr>
          <p:cNvSpPr/>
          <p:nvPr/>
        </p:nvSpPr>
        <p:spPr>
          <a:xfrm flipH="1">
            <a:off x="2831688" y="4210265"/>
            <a:ext cx="218200" cy="6036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numéro de diapositive 6">
            <a:extLst>
              <a:ext uri="{FF2B5EF4-FFF2-40B4-BE49-F238E27FC236}">
                <a16:creationId xmlns:a16="http://schemas.microsoft.com/office/drawing/2014/main" id="{B73125C3-6ED5-F740-9D62-0E140CC3BB03}"/>
              </a:ext>
            </a:extLst>
          </p:cNvPr>
          <p:cNvSpPr>
            <a:spLocks noGrp="1"/>
          </p:cNvSpPr>
          <p:nvPr>
            <p:ph type="sldNum" sz="quarter" idx="12"/>
          </p:nvPr>
        </p:nvSpPr>
        <p:spPr/>
        <p:txBody>
          <a:bodyPr/>
          <a:lstStyle/>
          <a:p>
            <a:fld id="{27C6CCC6-2BE5-4E42-96A4-D1E8E81A3D8E}" type="slidenum">
              <a:rPr lang="fr-FR" smtClean="0"/>
              <a:t>5</a:t>
            </a:fld>
            <a:endParaRPr lang="fr-FR"/>
          </a:p>
        </p:txBody>
      </p:sp>
      <p:sp>
        <p:nvSpPr>
          <p:cNvPr id="14" name="Espace réservé du contenu 2">
            <a:extLst>
              <a:ext uri="{FF2B5EF4-FFF2-40B4-BE49-F238E27FC236}">
                <a16:creationId xmlns:a16="http://schemas.microsoft.com/office/drawing/2014/main" id="{5001F019-AF1F-21EC-830D-DACAD1A60984}"/>
              </a:ext>
            </a:extLst>
          </p:cNvPr>
          <p:cNvSpPr txBox="1">
            <a:spLocks/>
          </p:cNvSpPr>
          <p:nvPr/>
        </p:nvSpPr>
        <p:spPr>
          <a:xfrm>
            <a:off x="5117266" y="6184166"/>
            <a:ext cx="373446" cy="3409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[5]</a:t>
            </a:r>
          </a:p>
        </p:txBody>
      </p:sp>
    </p:spTree>
    <p:extLst>
      <p:ext uri="{BB962C8B-B14F-4D97-AF65-F5344CB8AC3E}">
        <p14:creationId xmlns:p14="http://schemas.microsoft.com/office/powerpoint/2010/main" val="416744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2" name="CasellaDiTesto 1">
            <a:extLst>
              <a:ext uri="{FF2B5EF4-FFF2-40B4-BE49-F238E27FC236}">
                <a16:creationId xmlns:a16="http://schemas.microsoft.com/office/drawing/2014/main" id="{5AA26DD3-8CA6-CF9B-A099-54085F1B9FA7}"/>
              </a:ext>
            </a:extLst>
          </p:cNvPr>
          <p:cNvSpPr txBox="1"/>
          <p:nvPr/>
        </p:nvSpPr>
        <p:spPr>
          <a:xfrm>
            <a:off x="868057" y="854555"/>
            <a:ext cx="80310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dirty="0">
                <a:latin typeface="Aptos Display"/>
              </a:rPr>
              <a:t>How to incorporate </a:t>
            </a:r>
            <a:r>
              <a:rPr lang="it-IT" sz="3200" b="1" i="1" dirty="0" err="1">
                <a:latin typeface="Aptos Display"/>
              </a:rPr>
              <a:t>scientific</a:t>
            </a:r>
            <a:r>
              <a:rPr lang="it-IT" sz="3200" b="1" i="1" dirty="0">
                <a:latin typeface="Aptos Display"/>
              </a:rPr>
              <a:t> knowledge?</a:t>
            </a:r>
          </a:p>
        </p:txBody>
      </p:sp>
      <p:pic>
        <p:nvPicPr>
          <p:cNvPr id="6" name="Picture 5" descr="A white rectangular sign with black text&#10;&#10;Description automatically generated">
            <a:extLst>
              <a:ext uri="{FF2B5EF4-FFF2-40B4-BE49-F238E27FC236}">
                <a16:creationId xmlns:a16="http://schemas.microsoft.com/office/drawing/2014/main" id="{AF33DD0F-06AD-4CBB-FFB3-0928C0A719C6}"/>
              </a:ext>
            </a:extLst>
          </p:cNvPr>
          <p:cNvPicPr>
            <a:picLocks noChangeAspect="1"/>
          </p:cNvPicPr>
          <p:nvPr/>
        </p:nvPicPr>
        <p:blipFill>
          <a:blip r:embed="rId4"/>
          <a:stretch>
            <a:fillRect/>
          </a:stretch>
        </p:blipFill>
        <p:spPr>
          <a:xfrm>
            <a:off x="6094879" y="3112994"/>
            <a:ext cx="4888006" cy="643217"/>
          </a:xfrm>
          <a:prstGeom prst="rect">
            <a:avLst/>
          </a:prstGeom>
        </p:spPr>
      </p:pic>
      <p:pic>
        <p:nvPicPr>
          <p:cNvPr id="7" name="Picture 6" descr="Diagram of a river with a heat flow&#10;&#10;Description automatically generated">
            <a:extLst>
              <a:ext uri="{FF2B5EF4-FFF2-40B4-BE49-F238E27FC236}">
                <a16:creationId xmlns:a16="http://schemas.microsoft.com/office/drawing/2014/main" id="{92485FFD-137F-5E3A-7AB5-42C0C1259BAF}"/>
              </a:ext>
            </a:extLst>
          </p:cNvPr>
          <p:cNvPicPr>
            <a:picLocks noChangeAspect="1"/>
          </p:cNvPicPr>
          <p:nvPr/>
        </p:nvPicPr>
        <p:blipFill>
          <a:blip r:embed="rId5"/>
          <a:stretch>
            <a:fillRect/>
          </a:stretch>
        </p:blipFill>
        <p:spPr>
          <a:xfrm>
            <a:off x="7010400" y="3899647"/>
            <a:ext cx="3056965" cy="2498911"/>
          </a:xfrm>
          <a:prstGeom prst="rect">
            <a:avLst/>
          </a:prstGeom>
        </p:spPr>
      </p:pic>
      <p:sp>
        <p:nvSpPr>
          <p:cNvPr id="8" name="Arrow: Right 7">
            <a:extLst>
              <a:ext uri="{FF2B5EF4-FFF2-40B4-BE49-F238E27FC236}">
                <a16:creationId xmlns:a16="http://schemas.microsoft.com/office/drawing/2014/main" id="{6E0E92A2-FA56-A681-2D0B-A864291BFF0B}"/>
              </a:ext>
            </a:extLst>
          </p:cNvPr>
          <p:cNvSpPr/>
          <p:nvPr/>
        </p:nvSpPr>
        <p:spPr>
          <a:xfrm rot="1200000">
            <a:off x="4429587" y="2647837"/>
            <a:ext cx="1695583" cy="1372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C6B43C-086E-E41F-1CE8-4DCC7AF3C4F7}"/>
              </a:ext>
            </a:extLst>
          </p:cNvPr>
          <p:cNvSpPr txBox="1"/>
          <p:nvPr/>
        </p:nvSpPr>
        <p:spPr>
          <a:xfrm>
            <a:off x="1180437" y="1633652"/>
            <a:ext cx="348278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2"/>
                </a:solidFill>
                <a:cs typeface="Arial"/>
              </a:rPr>
              <a:t>Knowledge-guided ML​</a:t>
            </a:r>
          </a:p>
          <a:p>
            <a:endParaRPr lang="en-US">
              <a:solidFill>
                <a:schemeClr val="accent2"/>
              </a:solidFill>
              <a:cs typeface="Arial"/>
            </a:endParaRPr>
          </a:p>
          <a:p>
            <a:r>
              <a:rPr lang="en-US" b="1">
                <a:solidFill>
                  <a:schemeClr val="accent2"/>
                </a:solidFill>
                <a:cs typeface="Arial"/>
              </a:rPr>
              <a:t>Modification of loss function ​</a:t>
            </a:r>
          </a:p>
          <a:p>
            <a:endParaRPr lang="en-US">
              <a:solidFill>
                <a:schemeClr val="accent2"/>
              </a:solidFill>
              <a:cs typeface="Arial"/>
            </a:endParaRPr>
          </a:p>
          <a:p>
            <a:r>
              <a:rPr lang="en-US" b="1">
                <a:solidFill>
                  <a:schemeClr val="accent2"/>
                </a:solidFill>
                <a:cs typeface="Arial"/>
              </a:rPr>
              <a:t>Training on process-based model output​</a:t>
            </a:r>
          </a:p>
          <a:p>
            <a:endParaRPr lang="en-US">
              <a:solidFill>
                <a:schemeClr val="accent2"/>
              </a:solidFill>
              <a:cs typeface="Arial"/>
            </a:endParaRPr>
          </a:p>
          <a:p>
            <a:r>
              <a:rPr lang="en-US" b="1">
                <a:solidFill>
                  <a:schemeClr val="accent2"/>
                </a:solidFill>
                <a:cs typeface="Arial"/>
              </a:rPr>
              <a:t>Advanced modelling</a:t>
            </a:r>
            <a:r>
              <a:rPr lang="en-US">
                <a:cs typeface="Arial"/>
              </a:rPr>
              <a:t> --&gt; LSTM and RGCN ​</a:t>
            </a:r>
          </a:p>
          <a:p>
            <a:endParaRPr lang="en-US">
              <a:latin typeface="Franklin Gothic Book"/>
              <a:cs typeface="Arial"/>
            </a:endParaRPr>
          </a:p>
          <a:p>
            <a:pPr>
              <a:buFont typeface=""/>
            </a:pPr>
            <a:endParaRPr lang="en-US">
              <a:latin typeface="Franklin Gothic Book"/>
              <a:cs typeface="Arial"/>
            </a:endParaRPr>
          </a:p>
          <a:p>
            <a:pPr>
              <a:buFont typeface=""/>
            </a:pPr>
            <a:endParaRPr lang="en-US">
              <a:latin typeface="Franklin Gothic Book"/>
              <a:cs typeface="Arial"/>
            </a:endParaRPr>
          </a:p>
          <a:p>
            <a:r>
              <a:rPr lang="en-US">
                <a:latin typeface="Franklin Gothic Book"/>
              </a:rPr>
              <a:t>​</a:t>
            </a:r>
            <a:br>
              <a:rPr lang="en-US">
                <a:latin typeface="Franklin Gothic Book"/>
              </a:rPr>
            </a:br>
            <a:r>
              <a:rPr lang="en-US"/>
              <a:t>Not only statistically correct but also respecting natural laws.</a:t>
            </a:r>
          </a:p>
          <a:p>
            <a:endParaRPr lang="en-US"/>
          </a:p>
        </p:txBody>
      </p:sp>
      <p:sp>
        <p:nvSpPr>
          <p:cNvPr id="9" name="Arrow: Down 8">
            <a:extLst>
              <a:ext uri="{FF2B5EF4-FFF2-40B4-BE49-F238E27FC236}">
                <a16:creationId xmlns:a16="http://schemas.microsoft.com/office/drawing/2014/main" id="{1C6D395A-FE64-3475-61D9-3A8F5775F56E}"/>
              </a:ext>
            </a:extLst>
          </p:cNvPr>
          <p:cNvSpPr/>
          <p:nvPr/>
        </p:nvSpPr>
        <p:spPr>
          <a:xfrm flipH="1">
            <a:off x="2719629" y="3896500"/>
            <a:ext cx="173377" cy="6036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7406F1-0D07-FAEA-EB02-B490316A4DA4}"/>
              </a:ext>
            </a:extLst>
          </p:cNvPr>
          <p:cNvSpPr txBox="1"/>
          <p:nvPr/>
        </p:nvSpPr>
        <p:spPr>
          <a:xfrm>
            <a:off x="5276455" y="1528253"/>
            <a:ext cx="63178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Incorporation of river ecology and water quality knowledge</a:t>
            </a:r>
          </a:p>
          <a:p>
            <a:pPr algn="ctr"/>
            <a:r>
              <a:rPr lang="en-US"/>
              <a:t>Prediction of pollutants and </a:t>
            </a:r>
            <a:r>
              <a:rPr lang="en-US" i="1" err="1"/>
              <a:t>E.Coli</a:t>
            </a:r>
            <a:r>
              <a:rPr lang="en-US" i="1"/>
              <a:t> </a:t>
            </a:r>
            <a:r>
              <a:rPr lang="en-US"/>
              <a:t>in urban systems</a:t>
            </a:r>
          </a:p>
        </p:txBody>
      </p:sp>
      <p:sp>
        <p:nvSpPr>
          <p:cNvPr id="5" name="Arrow: Right 4">
            <a:extLst>
              <a:ext uri="{FF2B5EF4-FFF2-40B4-BE49-F238E27FC236}">
                <a16:creationId xmlns:a16="http://schemas.microsoft.com/office/drawing/2014/main" id="{BF7D0D20-0868-BAEC-ADAC-D2BBD8C70C01}"/>
              </a:ext>
            </a:extLst>
          </p:cNvPr>
          <p:cNvSpPr/>
          <p:nvPr/>
        </p:nvSpPr>
        <p:spPr>
          <a:xfrm>
            <a:off x="3644345" y="1778758"/>
            <a:ext cx="1247348" cy="1372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F8E83F-6B85-937F-3D8F-8F9C685929E8}"/>
              </a:ext>
            </a:extLst>
          </p:cNvPr>
          <p:cNvSpPr txBox="1"/>
          <p:nvPr/>
        </p:nvSpPr>
        <p:spPr>
          <a:xfrm>
            <a:off x="3350752" y="6339256"/>
            <a:ext cx="183552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Varadharajan et Al. (2022)</a:t>
            </a:r>
          </a:p>
        </p:txBody>
      </p:sp>
      <p:sp>
        <p:nvSpPr>
          <p:cNvPr id="13" name="CasellaDiTesto 5">
            <a:extLst>
              <a:ext uri="{FF2B5EF4-FFF2-40B4-BE49-F238E27FC236}">
                <a16:creationId xmlns:a16="http://schemas.microsoft.com/office/drawing/2014/main" id="{68C70796-88C3-6549-900C-EB5DE55879A9}"/>
              </a:ext>
            </a:extLst>
          </p:cNvPr>
          <p:cNvSpPr txBox="1"/>
          <p:nvPr/>
        </p:nvSpPr>
        <p:spPr>
          <a:xfrm>
            <a:off x="6793872" y="2714008"/>
            <a:ext cx="32775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000" b="1"/>
              <a:t>Temperature </a:t>
            </a:r>
            <a:r>
              <a:rPr lang="it-IT" sz="2000" b="1" err="1"/>
              <a:t>prediction</a:t>
            </a:r>
            <a:endParaRPr lang="en-US"/>
          </a:p>
        </p:txBody>
      </p:sp>
      <p:sp>
        <p:nvSpPr>
          <p:cNvPr id="15" name="Espace réservé du numéro de diapositive 14">
            <a:extLst>
              <a:ext uri="{FF2B5EF4-FFF2-40B4-BE49-F238E27FC236}">
                <a16:creationId xmlns:a16="http://schemas.microsoft.com/office/drawing/2014/main" id="{C3CEDE6D-B619-42E6-EA8D-D889E6C50F9D}"/>
              </a:ext>
            </a:extLst>
          </p:cNvPr>
          <p:cNvSpPr>
            <a:spLocks noGrp="1"/>
          </p:cNvSpPr>
          <p:nvPr>
            <p:ph type="sldNum" sz="quarter" idx="12"/>
          </p:nvPr>
        </p:nvSpPr>
        <p:spPr>
          <a:xfrm>
            <a:off x="8851809" y="6339904"/>
            <a:ext cx="2743200" cy="365125"/>
          </a:xfrm>
        </p:spPr>
        <p:txBody>
          <a:bodyPr/>
          <a:lstStyle/>
          <a:p>
            <a:fld id="{27C6CCC6-2BE5-4E42-96A4-D1E8E81A3D8E}" type="slidenum">
              <a:rPr lang="fr-FR" smtClean="0"/>
              <a:t>6</a:t>
            </a:fld>
            <a:endParaRPr lang="fr-FR"/>
          </a:p>
        </p:txBody>
      </p:sp>
      <p:sp>
        <p:nvSpPr>
          <p:cNvPr id="14" name="Espace réservé du contenu 2">
            <a:extLst>
              <a:ext uri="{FF2B5EF4-FFF2-40B4-BE49-F238E27FC236}">
                <a16:creationId xmlns:a16="http://schemas.microsoft.com/office/drawing/2014/main" id="{723839D1-B0B8-3E8D-0092-6812323D7FB3}"/>
              </a:ext>
            </a:extLst>
          </p:cNvPr>
          <p:cNvSpPr txBox="1">
            <a:spLocks/>
          </p:cNvSpPr>
          <p:nvPr/>
        </p:nvSpPr>
        <p:spPr>
          <a:xfrm>
            <a:off x="8307798" y="6469231"/>
            <a:ext cx="450194" cy="2532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[6]</a:t>
            </a:r>
          </a:p>
        </p:txBody>
      </p:sp>
    </p:spTree>
    <p:extLst>
      <p:ext uri="{BB962C8B-B14F-4D97-AF65-F5344CB8AC3E}">
        <p14:creationId xmlns:p14="http://schemas.microsoft.com/office/powerpoint/2010/main" val="202743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2" name="CasellaDiTesto 1">
            <a:extLst>
              <a:ext uri="{FF2B5EF4-FFF2-40B4-BE49-F238E27FC236}">
                <a16:creationId xmlns:a16="http://schemas.microsoft.com/office/drawing/2014/main" id="{5AA26DD3-8CA6-CF9B-A099-54085F1B9FA7}"/>
              </a:ext>
            </a:extLst>
          </p:cNvPr>
          <p:cNvSpPr txBox="1"/>
          <p:nvPr/>
        </p:nvSpPr>
        <p:spPr>
          <a:xfrm>
            <a:off x="868057" y="854555"/>
            <a:ext cx="90239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a:latin typeface="Aptos Display"/>
              </a:rPr>
              <a:t>How to handle sparse data or </a:t>
            </a:r>
            <a:r>
              <a:rPr lang="it-IT" sz="3200" b="1" i="1" err="1">
                <a:latin typeface="Aptos Display"/>
              </a:rPr>
              <a:t>extreme</a:t>
            </a:r>
            <a:r>
              <a:rPr lang="it-IT" sz="3200" b="1" i="1">
                <a:latin typeface="Aptos Display"/>
              </a:rPr>
              <a:t> events?</a:t>
            </a:r>
          </a:p>
        </p:txBody>
      </p:sp>
      <p:sp>
        <p:nvSpPr>
          <p:cNvPr id="16" name="CasellaDiTesto 5">
            <a:extLst>
              <a:ext uri="{FF2B5EF4-FFF2-40B4-BE49-F238E27FC236}">
                <a16:creationId xmlns:a16="http://schemas.microsoft.com/office/drawing/2014/main" id="{5B5E1ABF-42DA-8AFA-83F3-B45DF0C77114}"/>
              </a:ext>
            </a:extLst>
          </p:cNvPr>
          <p:cNvSpPr txBox="1"/>
          <p:nvPr/>
        </p:nvSpPr>
        <p:spPr>
          <a:xfrm>
            <a:off x="1788956" y="5587850"/>
            <a:ext cx="21465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a:solidFill>
                  <a:schemeClr val="accent1">
                    <a:lumMod val="76000"/>
                  </a:schemeClr>
                </a:solidFill>
              </a:rPr>
              <a:t>Extreme events</a:t>
            </a:r>
            <a:endParaRPr lang="en-US" sz="2000">
              <a:solidFill>
                <a:schemeClr val="accent1">
                  <a:lumMod val="76000"/>
                </a:schemeClr>
              </a:solidFill>
            </a:endParaRPr>
          </a:p>
        </p:txBody>
      </p:sp>
      <p:sp>
        <p:nvSpPr>
          <p:cNvPr id="6" name="TextBox 5">
            <a:extLst>
              <a:ext uri="{FF2B5EF4-FFF2-40B4-BE49-F238E27FC236}">
                <a16:creationId xmlns:a16="http://schemas.microsoft.com/office/drawing/2014/main" id="{0E2E32CB-172B-8E32-8E7E-1CCA8DC90640}"/>
              </a:ext>
            </a:extLst>
          </p:cNvPr>
          <p:cNvSpPr txBox="1"/>
          <p:nvPr/>
        </p:nvSpPr>
        <p:spPr>
          <a:xfrm>
            <a:off x="1235738" y="2912386"/>
            <a:ext cx="38999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1C20"/>
                </a:solidFill>
                <a:latin typeface="Aptos"/>
                <a:cs typeface="Arial"/>
              </a:rPr>
              <a:t>LSTM with a load estimator LOADEST, </a:t>
            </a:r>
            <a:r>
              <a:rPr lang="en-US">
                <a:solidFill>
                  <a:srgbClr val="000000"/>
                </a:solidFill>
                <a:latin typeface="Aptos"/>
                <a:cs typeface="Arial"/>
              </a:rPr>
              <a:t>KGML, </a:t>
            </a:r>
            <a:r>
              <a:rPr lang="en-US">
                <a:solidFill>
                  <a:srgbClr val="201C20"/>
                </a:solidFill>
                <a:latin typeface="Aptos"/>
                <a:cs typeface="Arial"/>
              </a:rPr>
              <a:t>Transfer Learning</a:t>
            </a:r>
            <a:endParaRPr lang="en-US">
              <a:latin typeface="Aptos"/>
            </a:endParaRPr>
          </a:p>
        </p:txBody>
      </p:sp>
      <p:sp>
        <p:nvSpPr>
          <p:cNvPr id="9" name="TextBox 8">
            <a:extLst>
              <a:ext uri="{FF2B5EF4-FFF2-40B4-BE49-F238E27FC236}">
                <a16:creationId xmlns:a16="http://schemas.microsoft.com/office/drawing/2014/main" id="{DF27E20C-F4F4-FB61-F46F-AB0CB6E958DF}"/>
              </a:ext>
            </a:extLst>
          </p:cNvPr>
          <p:cNvSpPr txBox="1"/>
          <p:nvPr/>
        </p:nvSpPr>
        <p:spPr>
          <a:xfrm>
            <a:off x="4854938" y="5463987"/>
            <a:ext cx="68718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1C20"/>
                </a:solidFill>
                <a:latin typeface="Aptos"/>
                <a:cs typeface="Arial"/>
              </a:rPr>
              <a:t>Loss function design to improve prediction accuracy for extreme values for floods, </a:t>
            </a:r>
            <a:r>
              <a:rPr lang="en-US" err="1">
                <a:solidFill>
                  <a:srgbClr val="201C20"/>
                </a:solidFill>
                <a:latin typeface="Aptos"/>
                <a:cs typeface="Arial"/>
              </a:rPr>
              <a:t>Specialised</a:t>
            </a:r>
            <a:r>
              <a:rPr lang="en-US">
                <a:solidFill>
                  <a:srgbClr val="201C20"/>
                </a:solidFill>
                <a:latin typeface="Aptos"/>
                <a:cs typeface="Arial"/>
              </a:rPr>
              <a:t> training on extreme events, Hybrid models</a:t>
            </a:r>
            <a:endParaRPr lang="en-US">
              <a:solidFill>
                <a:srgbClr val="000000"/>
              </a:solidFill>
              <a:latin typeface="Aptos"/>
              <a:cs typeface="Arial"/>
            </a:endParaRPr>
          </a:p>
        </p:txBody>
      </p:sp>
      <p:sp>
        <p:nvSpPr>
          <p:cNvPr id="11" name="TextBox 10">
            <a:extLst>
              <a:ext uri="{FF2B5EF4-FFF2-40B4-BE49-F238E27FC236}">
                <a16:creationId xmlns:a16="http://schemas.microsoft.com/office/drawing/2014/main" id="{3C9A4400-249F-D223-014A-8A51ABD88E28}"/>
              </a:ext>
            </a:extLst>
          </p:cNvPr>
          <p:cNvSpPr txBox="1"/>
          <p:nvPr/>
        </p:nvSpPr>
        <p:spPr>
          <a:xfrm>
            <a:off x="1236658" y="2084487"/>
            <a:ext cx="3505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accent2"/>
                </a:solidFill>
                <a:latin typeface="Franklin Gothic Medium"/>
                <a:cs typeface="Arial"/>
              </a:rPr>
              <a:t>Sparse Data of water quality and ecological regime</a:t>
            </a:r>
            <a:endParaRPr lang="en-US">
              <a:solidFill>
                <a:schemeClr val="accent2"/>
              </a:solidFill>
            </a:endParaRPr>
          </a:p>
        </p:txBody>
      </p:sp>
      <p:sp>
        <p:nvSpPr>
          <p:cNvPr id="13" name="CasellaDiTesto 5">
            <a:extLst>
              <a:ext uri="{FF2B5EF4-FFF2-40B4-BE49-F238E27FC236}">
                <a16:creationId xmlns:a16="http://schemas.microsoft.com/office/drawing/2014/main" id="{337FA08D-79EE-6F5E-D402-B9A99DD24D51}"/>
              </a:ext>
            </a:extLst>
          </p:cNvPr>
          <p:cNvSpPr txBox="1"/>
          <p:nvPr/>
        </p:nvSpPr>
        <p:spPr>
          <a:xfrm>
            <a:off x="1395395" y="4554531"/>
            <a:ext cx="3306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a:solidFill>
                  <a:schemeClr val="accent2"/>
                </a:solidFill>
              </a:rPr>
              <a:t>Integration of datasets</a:t>
            </a:r>
            <a:endParaRPr lang="en-US" sz="2000">
              <a:solidFill>
                <a:schemeClr val="accent2"/>
              </a:solidFill>
            </a:endParaRPr>
          </a:p>
        </p:txBody>
      </p:sp>
      <p:sp>
        <p:nvSpPr>
          <p:cNvPr id="17" name="TextBox 16">
            <a:extLst>
              <a:ext uri="{FF2B5EF4-FFF2-40B4-BE49-F238E27FC236}">
                <a16:creationId xmlns:a16="http://schemas.microsoft.com/office/drawing/2014/main" id="{F1EA59CB-BFF4-42D5-5F02-4DB8824C2212}"/>
              </a:ext>
            </a:extLst>
          </p:cNvPr>
          <p:cNvSpPr txBox="1"/>
          <p:nvPr/>
        </p:nvSpPr>
        <p:spPr>
          <a:xfrm>
            <a:off x="4855745" y="4428902"/>
            <a:ext cx="68090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1C20"/>
                </a:solidFill>
                <a:latin typeface="Aptos"/>
                <a:cs typeface="Arial"/>
              </a:rPr>
              <a:t>Remote</a:t>
            </a:r>
            <a:r>
              <a:rPr lang="en-US">
                <a:solidFill>
                  <a:srgbClr val="201C20"/>
                </a:solidFill>
                <a:ea typeface="+mn-lt"/>
                <a:cs typeface="+mn-lt"/>
              </a:rPr>
              <a:t> sensing (RS) technologies to estimate riverine ecological flow regimes, such as turbidity, nutrients, blue-green algae</a:t>
            </a:r>
            <a:endParaRPr lang="en-US">
              <a:solidFill>
                <a:srgbClr val="201C20"/>
              </a:solidFill>
              <a:latin typeface="Aptos"/>
            </a:endParaRPr>
          </a:p>
        </p:txBody>
      </p:sp>
      <p:pic>
        <p:nvPicPr>
          <p:cNvPr id="3" name="Picture 2">
            <a:extLst>
              <a:ext uri="{FF2B5EF4-FFF2-40B4-BE49-F238E27FC236}">
                <a16:creationId xmlns:a16="http://schemas.microsoft.com/office/drawing/2014/main" id="{949999D7-7C52-5430-5270-956C0BDEA6E5}"/>
              </a:ext>
            </a:extLst>
          </p:cNvPr>
          <p:cNvPicPr>
            <a:picLocks noChangeAspect="1"/>
          </p:cNvPicPr>
          <p:nvPr/>
        </p:nvPicPr>
        <p:blipFill>
          <a:blip r:embed="rId4"/>
          <a:stretch>
            <a:fillRect/>
          </a:stretch>
        </p:blipFill>
        <p:spPr>
          <a:xfrm>
            <a:off x="5974773" y="1648353"/>
            <a:ext cx="5657273" cy="2527977"/>
          </a:xfrm>
          <a:prstGeom prst="rect">
            <a:avLst/>
          </a:prstGeom>
        </p:spPr>
      </p:pic>
      <p:pic>
        <p:nvPicPr>
          <p:cNvPr id="5" name="Graphic 4" descr="Satellite outline">
            <a:extLst>
              <a:ext uri="{FF2B5EF4-FFF2-40B4-BE49-F238E27FC236}">
                <a16:creationId xmlns:a16="http://schemas.microsoft.com/office/drawing/2014/main" id="{675EF3FC-3DE8-769E-CAC2-D10082B586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766" y="4520920"/>
            <a:ext cx="478972" cy="478972"/>
          </a:xfrm>
          <a:prstGeom prst="rect">
            <a:avLst/>
          </a:prstGeom>
        </p:spPr>
      </p:pic>
      <p:pic>
        <p:nvPicPr>
          <p:cNvPr id="7" name="Graphic 6" descr="Statistics outline">
            <a:extLst>
              <a:ext uri="{FF2B5EF4-FFF2-40B4-BE49-F238E27FC236}">
                <a16:creationId xmlns:a16="http://schemas.microsoft.com/office/drawing/2014/main" id="{CB8107F2-74AD-A754-3917-D498F0667C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767" y="2201426"/>
            <a:ext cx="470598" cy="470598"/>
          </a:xfrm>
          <a:prstGeom prst="rect">
            <a:avLst/>
          </a:prstGeom>
        </p:spPr>
      </p:pic>
      <p:pic>
        <p:nvPicPr>
          <p:cNvPr id="8" name="Graphic 7" descr="Wave outline">
            <a:extLst>
              <a:ext uri="{FF2B5EF4-FFF2-40B4-BE49-F238E27FC236}">
                <a16:creationId xmlns:a16="http://schemas.microsoft.com/office/drawing/2014/main" id="{344EEDD9-34B6-27A5-3A9D-6F063E7696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3899" y="5534129"/>
            <a:ext cx="562708" cy="504093"/>
          </a:xfrm>
          <a:prstGeom prst="rect">
            <a:avLst/>
          </a:prstGeom>
        </p:spPr>
      </p:pic>
      <p:sp>
        <p:nvSpPr>
          <p:cNvPr id="12" name="Arrow: Down 11">
            <a:extLst>
              <a:ext uri="{FF2B5EF4-FFF2-40B4-BE49-F238E27FC236}">
                <a16:creationId xmlns:a16="http://schemas.microsoft.com/office/drawing/2014/main" id="{7D6512E6-0311-EDDC-BF93-81406E757623}"/>
              </a:ext>
            </a:extLst>
          </p:cNvPr>
          <p:cNvSpPr/>
          <p:nvPr/>
        </p:nvSpPr>
        <p:spPr>
          <a:xfrm flipH="1">
            <a:off x="2753124" y="3829511"/>
            <a:ext cx="218200" cy="6036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965360-F808-12E4-C20D-EB3277A8B7E4}"/>
              </a:ext>
            </a:extLst>
          </p:cNvPr>
          <p:cNvSpPr txBox="1"/>
          <p:nvPr/>
        </p:nvSpPr>
        <p:spPr>
          <a:xfrm>
            <a:off x="5317067" y="1831623"/>
            <a:ext cx="7817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COD</a:t>
            </a:r>
          </a:p>
        </p:txBody>
      </p:sp>
      <p:sp>
        <p:nvSpPr>
          <p:cNvPr id="18" name="TextBox 17">
            <a:extLst>
              <a:ext uri="{FF2B5EF4-FFF2-40B4-BE49-F238E27FC236}">
                <a16:creationId xmlns:a16="http://schemas.microsoft.com/office/drawing/2014/main" id="{DE5069C8-6EED-391B-4257-BFB17CE237F4}"/>
              </a:ext>
            </a:extLst>
          </p:cNvPr>
          <p:cNvSpPr txBox="1"/>
          <p:nvPr/>
        </p:nvSpPr>
        <p:spPr>
          <a:xfrm>
            <a:off x="5317067" y="3461456"/>
            <a:ext cx="7817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NH</a:t>
            </a:r>
            <a:r>
              <a:rPr lang="en-US" baseline="-25000"/>
              <a:t>3</a:t>
            </a:r>
          </a:p>
        </p:txBody>
      </p:sp>
      <p:sp>
        <p:nvSpPr>
          <p:cNvPr id="14" name="Espace réservé du numéro de diapositive 13">
            <a:extLst>
              <a:ext uri="{FF2B5EF4-FFF2-40B4-BE49-F238E27FC236}">
                <a16:creationId xmlns:a16="http://schemas.microsoft.com/office/drawing/2014/main" id="{A53C4A20-3E68-6C29-9002-5AB8B87376D8}"/>
              </a:ext>
            </a:extLst>
          </p:cNvPr>
          <p:cNvSpPr>
            <a:spLocks noGrp="1"/>
          </p:cNvSpPr>
          <p:nvPr>
            <p:ph type="sldNum" sz="quarter" idx="12"/>
          </p:nvPr>
        </p:nvSpPr>
        <p:spPr/>
        <p:txBody>
          <a:bodyPr/>
          <a:lstStyle/>
          <a:p>
            <a:fld id="{27C6CCC6-2BE5-4E42-96A4-D1E8E81A3D8E}" type="slidenum">
              <a:rPr lang="fr-FR" smtClean="0"/>
              <a:t>7</a:t>
            </a:fld>
            <a:endParaRPr lang="fr-FR"/>
          </a:p>
        </p:txBody>
      </p:sp>
      <p:sp>
        <p:nvSpPr>
          <p:cNvPr id="20" name="Espace réservé du contenu 2">
            <a:extLst>
              <a:ext uri="{FF2B5EF4-FFF2-40B4-BE49-F238E27FC236}">
                <a16:creationId xmlns:a16="http://schemas.microsoft.com/office/drawing/2014/main" id="{8227C142-FFDC-C736-1C20-2B80B38E1B6E}"/>
              </a:ext>
            </a:extLst>
          </p:cNvPr>
          <p:cNvSpPr txBox="1">
            <a:spLocks/>
          </p:cNvSpPr>
          <p:nvPr/>
        </p:nvSpPr>
        <p:spPr>
          <a:xfrm>
            <a:off x="7151093" y="4062627"/>
            <a:ext cx="373446" cy="19840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a:solidFill>
                  <a:schemeClr val="tx1">
                    <a:lumMod val="65000"/>
                    <a:lumOff val="35000"/>
                  </a:schemeClr>
                </a:solidFill>
              </a:rPr>
              <a:t>[7]</a:t>
            </a:r>
          </a:p>
        </p:txBody>
      </p:sp>
    </p:spTree>
    <p:extLst>
      <p:ext uri="{BB962C8B-B14F-4D97-AF65-F5344CB8AC3E}">
        <p14:creationId xmlns:p14="http://schemas.microsoft.com/office/powerpoint/2010/main" val="376460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2" name="CasellaDiTesto 1">
            <a:extLst>
              <a:ext uri="{FF2B5EF4-FFF2-40B4-BE49-F238E27FC236}">
                <a16:creationId xmlns:a16="http://schemas.microsoft.com/office/drawing/2014/main" id="{5AA26DD3-8CA6-CF9B-A099-54085F1B9FA7}"/>
              </a:ext>
            </a:extLst>
          </p:cNvPr>
          <p:cNvSpPr txBox="1"/>
          <p:nvPr/>
        </p:nvSpPr>
        <p:spPr>
          <a:xfrm>
            <a:off x="752602" y="739100"/>
            <a:ext cx="90239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err="1">
                <a:solidFill>
                  <a:srgbClr val="201C20"/>
                </a:solidFill>
                <a:latin typeface="Aptos Display"/>
              </a:rPr>
              <a:t>Explainability</a:t>
            </a:r>
            <a:r>
              <a:rPr lang="it-IT" sz="3200" b="1" i="1">
                <a:solidFill>
                  <a:srgbClr val="201C20"/>
                </a:solidFill>
                <a:latin typeface="Aptos Display"/>
              </a:rPr>
              <a:t> and </a:t>
            </a:r>
            <a:r>
              <a:rPr lang="it-IT" sz="3200" b="1" i="1" err="1">
                <a:solidFill>
                  <a:srgbClr val="201C20"/>
                </a:solidFill>
                <a:latin typeface="Aptos Display"/>
              </a:rPr>
              <a:t>Uncertainty</a:t>
            </a:r>
            <a:r>
              <a:rPr lang="it-IT" sz="3200" b="1" i="1">
                <a:solidFill>
                  <a:srgbClr val="201C20"/>
                </a:solidFill>
                <a:latin typeface="Aptos Display"/>
              </a:rPr>
              <a:t> in ML</a:t>
            </a:r>
            <a:endParaRPr lang="en-US" i="1">
              <a:latin typeface="Aptos Display"/>
            </a:endParaRPr>
          </a:p>
        </p:txBody>
      </p:sp>
      <p:sp>
        <p:nvSpPr>
          <p:cNvPr id="10" name="TextBox 9">
            <a:extLst>
              <a:ext uri="{FF2B5EF4-FFF2-40B4-BE49-F238E27FC236}">
                <a16:creationId xmlns:a16="http://schemas.microsoft.com/office/drawing/2014/main" id="{210DD6AE-FF18-E689-176E-A50575D0160C}"/>
              </a:ext>
            </a:extLst>
          </p:cNvPr>
          <p:cNvSpPr txBox="1"/>
          <p:nvPr/>
        </p:nvSpPr>
        <p:spPr>
          <a:xfrm>
            <a:off x="4594193" y="5251642"/>
            <a:ext cx="6362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890"/>
            <a:r>
              <a:rPr lang="en-US" sz="1600">
                <a:latin typeface="Aptos"/>
                <a:cs typeface="Arial"/>
              </a:rPr>
              <a:t>Explainable and reliable  models increase confidence in predictions and facilitate regulatory compliance.</a:t>
            </a:r>
            <a:endParaRPr lang="en-US" sz="1600">
              <a:latin typeface="Aptos"/>
            </a:endParaRPr>
          </a:p>
        </p:txBody>
      </p:sp>
      <p:sp>
        <p:nvSpPr>
          <p:cNvPr id="11" name="TextBox 10">
            <a:extLst>
              <a:ext uri="{FF2B5EF4-FFF2-40B4-BE49-F238E27FC236}">
                <a16:creationId xmlns:a16="http://schemas.microsoft.com/office/drawing/2014/main" id="{F5C92503-2F0E-316C-609C-504AE89FB752}"/>
              </a:ext>
            </a:extLst>
          </p:cNvPr>
          <p:cNvSpPr txBox="1"/>
          <p:nvPr/>
        </p:nvSpPr>
        <p:spPr>
          <a:xfrm>
            <a:off x="4594193" y="4264506"/>
            <a:ext cx="65358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890"/>
            <a:r>
              <a:rPr lang="en-US" sz="1600">
                <a:latin typeface="Aptos"/>
                <a:cs typeface="Arial"/>
              </a:rPr>
              <a:t>Bayesian approaches, ensemble models, and Monte Carlo are utilized to quantify and manage uncertainty.</a:t>
            </a:r>
            <a:endParaRPr lang="en-US" sz="1600">
              <a:latin typeface="Aptos"/>
            </a:endParaRPr>
          </a:p>
        </p:txBody>
      </p:sp>
      <p:sp>
        <p:nvSpPr>
          <p:cNvPr id="12" name="TextBox 11">
            <a:extLst>
              <a:ext uri="{FF2B5EF4-FFF2-40B4-BE49-F238E27FC236}">
                <a16:creationId xmlns:a16="http://schemas.microsoft.com/office/drawing/2014/main" id="{F99F9B60-521F-FC6E-3F3D-7534F4F1CC46}"/>
              </a:ext>
            </a:extLst>
          </p:cNvPr>
          <p:cNvSpPr txBox="1"/>
          <p:nvPr/>
        </p:nvSpPr>
        <p:spPr>
          <a:xfrm>
            <a:off x="4551860" y="3304309"/>
            <a:ext cx="63338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890"/>
            <a:r>
              <a:rPr lang="en-US" sz="1600">
                <a:latin typeface="Aptos"/>
                <a:cs typeface="Arial"/>
              </a:rPr>
              <a:t>Causal Inference helps uncover relationships between variables</a:t>
            </a:r>
          </a:p>
        </p:txBody>
      </p:sp>
      <p:sp>
        <p:nvSpPr>
          <p:cNvPr id="13" name="TextBox 12">
            <a:extLst>
              <a:ext uri="{FF2B5EF4-FFF2-40B4-BE49-F238E27FC236}">
                <a16:creationId xmlns:a16="http://schemas.microsoft.com/office/drawing/2014/main" id="{BAD33F52-A478-BCBB-65F7-3B26285E61CE}"/>
              </a:ext>
            </a:extLst>
          </p:cNvPr>
          <p:cNvSpPr txBox="1"/>
          <p:nvPr/>
        </p:nvSpPr>
        <p:spPr>
          <a:xfrm>
            <a:off x="4580082" y="1739900"/>
            <a:ext cx="6172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890"/>
            <a:r>
              <a:rPr lang="en-US" sz="1600">
                <a:latin typeface="Aptos"/>
                <a:cs typeface="Arial"/>
              </a:rPr>
              <a:t>Explainable AI (XAI) enhance the interpretability of machine learning models.</a:t>
            </a:r>
          </a:p>
        </p:txBody>
      </p:sp>
      <p:sp>
        <p:nvSpPr>
          <p:cNvPr id="14" name="TextBox 13">
            <a:extLst>
              <a:ext uri="{FF2B5EF4-FFF2-40B4-BE49-F238E27FC236}">
                <a16:creationId xmlns:a16="http://schemas.microsoft.com/office/drawing/2014/main" id="{6428CC07-5E6B-AA06-6F13-B0A8817C9CD3}"/>
              </a:ext>
            </a:extLst>
          </p:cNvPr>
          <p:cNvSpPr txBox="1"/>
          <p:nvPr/>
        </p:nvSpPr>
        <p:spPr>
          <a:xfrm>
            <a:off x="1635991" y="19304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latin typeface="Aptos"/>
                <a:cs typeface="Arial"/>
              </a:rPr>
              <a:t>Explainable AI (XAI)</a:t>
            </a:r>
          </a:p>
        </p:txBody>
      </p:sp>
      <p:sp>
        <p:nvSpPr>
          <p:cNvPr id="17" name="TextBox 16">
            <a:extLst>
              <a:ext uri="{FF2B5EF4-FFF2-40B4-BE49-F238E27FC236}">
                <a16:creationId xmlns:a16="http://schemas.microsoft.com/office/drawing/2014/main" id="{72B9F0AD-5EFE-B609-3567-AFDACD1EAAE3}"/>
              </a:ext>
            </a:extLst>
          </p:cNvPr>
          <p:cNvSpPr txBox="1"/>
          <p:nvPr/>
        </p:nvSpPr>
        <p:spPr>
          <a:xfrm>
            <a:off x="1607769" y="325812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latin typeface="Aptos"/>
                <a:cs typeface="Arial"/>
              </a:rPr>
              <a:t>Causal Inference</a:t>
            </a:r>
          </a:p>
        </p:txBody>
      </p:sp>
      <p:sp>
        <p:nvSpPr>
          <p:cNvPr id="18" name="TextBox 17">
            <a:extLst>
              <a:ext uri="{FF2B5EF4-FFF2-40B4-BE49-F238E27FC236}">
                <a16:creationId xmlns:a16="http://schemas.microsoft.com/office/drawing/2014/main" id="{82E3A56A-2E2C-0333-B3C8-950F69C4843A}"/>
              </a:ext>
            </a:extLst>
          </p:cNvPr>
          <p:cNvSpPr txBox="1"/>
          <p:nvPr/>
        </p:nvSpPr>
        <p:spPr>
          <a:xfrm>
            <a:off x="1650102" y="435109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latin typeface="Aptos"/>
                <a:cs typeface="Arial"/>
              </a:rPr>
              <a:t>Managing Uncertainty</a:t>
            </a:r>
          </a:p>
        </p:txBody>
      </p:sp>
      <p:sp>
        <p:nvSpPr>
          <p:cNvPr id="19" name="TextBox 18">
            <a:extLst>
              <a:ext uri="{FF2B5EF4-FFF2-40B4-BE49-F238E27FC236}">
                <a16:creationId xmlns:a16="http://schemas.microsoft.com/office/drawing/2014/main" id="{68025817-BA0F-08C9-B65D-A7EA2991C421}"/>
              </a:ext>
            </a:extLst>
          </p:cNvPr>
          <p:cNvSpPr txBox="1"/>
          <p:nvPr/>
        </p:nvSpPr>
        <p:spPr>
          <a:xfrm>
            <a:off x="1650102" y="533246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latin typeface="Aptos"/>
                <a:cs typeface="Arial"/>
              </a:rPr>
              <a:t>Model Reliability</a:t>
            </a:r>
          </a:p>
        </p:txBody>
      </p:sp>
      <p:pic>
        <p:nvPicPr>
          <p:cNvPr id="20" name="Picture 19">
            <a:extLst>
              <a:ext uri="{FF2B5EF4-FFF2-40B4-BE49-F238E27FC236}">
                <a16:creationId xmlns:a16="http://schemas.microsoft.com/office/drawing/2014/main" id="{47241CED-7EAF-27C0-A443-669F3D6A9044}"/>
              </a:ext>
            </a:extLst>
          </p:cNvPr>
          <p:cNvPicPr>
            <a:picLocks noChangeAspect="1"/>
          </p:cNvPicPr>
          <p:nvPr/>
        </p:nvPicPr>
        <p:blipFill>
          <a:blip r:embed="rId4"/>
          <a:stretch>
            <a:fillRect/>
          </a:stretch>
        </p:blipFill>
        <p:spPr>
          <a:xfrm>
            <a:off x="994176" y="5364500"/>
            <a:ext cx="314325" cy="323850"/>
          </a:xfrm>
          <a:prstGeom prst="rect">
            <a:avLst/>
          </a:prstGeom>
        </p:spPr>
      </p:pic>
      <p:pic>
        <p:nvPicPr>
          <p:cNvPr id="21" name="Picture 20">
            <a:extLst>
              <a:ext uri="{FF2B5EF4-FFF2-40B4-BE49-F238E27FC236}">
                <a16:creationId xmlns:a16="http://schemas.microsoft.com/office/drawing/2014/main" id="{37FA5054-789A-BFA6-0A16-FEB1488A0FFD}"/>
              </a:ext>
            </a:extLst>
          </p:cNvPr>
          <p:cNvPicPr>
            <a:picLocks noChangeAspect="1"/>
          </p:cNvPicPr>
          <p:nvPr/>
        </p:nvPicPr>
        <p:blipFill>
          <a:blip r:embed="rId5"/>
          <a:stretch>
            <a:fillRect/>
          </a:stretch>
        </p:blipFill>
        <p:spPr>
          <a:xfrm>
            <a:off x="994176" y="4365817"/>
            <a:ext cx="314325" cy="323850"/>
          </a:xfrm>
          <a:prstGeom prst="rect">
            <a:avLst/>
          </a:prstGeom>
        </p:spPr>
      </p:pic>
      <p:pic>
        <p:nvPicPr>
          <p:cNvPr id="22" name="Picture 21">
            <a:extLst>
              <a:ext uri="{FF2B5EF4-FFF2-40B4-BE49-F238E27FC236}">
                <a16:creationId xmlns:a16="http://schemas.microsoft.com/office/drawing/2014/main" id="{C6E780AF-2970-7885-7D53-552B6FE2A23E}"/>
              </a:ext>
            </a:extLst>
          </p:cNvPr>
          <p:cNvPicPr>
            <a:picLocks noChangeAspect="1"/>
          </p:cNvPicPr>
          <p:nvPr/>
        </p:nvPicPr>
        <p:blipFill>
          <a:blip r:embed="rId6"/>
          <a:stretch>
            <a:fillRect/>
          </a:stretch>
        </p:blipFill>
        <p:spPr>
          <a:xfrm>
            <a:off x="951844" y="3290166"/>
            <a:ext cx="314325" cy="323850"/>
          </a:xfrm>
          <a:prstGeom prst="rect">
            <a:avLst/>
          </a:prstGeom>
        </p:spPr>
      </p:pic>
      <p:pic>
        <p:nvPicPr>
          <p:cNvPr id="23" name="Picture 22">
            <a:extLst>
              <a:ext uri="{FF2B5EF4-FFF2-40B4-BE49-F238E27FC236}">
                <a16:creationId xmlns:a16="http://schemas.microsoft.com/office/drawing/2014/main" id="{E89F0AE2-445C-72A7-5DA4-62693B608B71}"/>
              </a:ext>
            </a:extLst>
          </p:cNvPr>
          <p:cNvPicPr>
            <a:picLocks noChangeAspect="1"/>
          </p:cNvPicPr>
          <p:nvPr/>
        </p:nvPicPr>
        <p:blipFill>
          <a:blip r:embed="rId7"/>
          <a:stretch>
            <a:fillRect/>
          </a:stretch>
        </p:blipFill>
        <p:spPr>
          <a:xfrm>
            <a:off x="980065" y="1962439"/>
            <a:ext cx="314325" cy="323850"/>
          </a:xfrm>
          <a:prstGeom prst="rect">
            <a:avLst/>
          </a:prstGeom>
        </p:spPr>
      </p:pic>
      <p:sp>
        <p:nvSpPr>
          <p:cNvPr id="3" name="TextBox 2">
            <a:extLst>
              <a:ext uri="{FF2B5EF4-FFF2-40B4-BE49-F238E27FC236}">
                <a16:creationId xmlns:a16="http://schemas.microsoft.com/office/drawing/2014/main" id="{22F88B6F-AC79-907D-258C-30EBAB964CDD}"/>
              </a:ext>
            </a:extLst>
          </p:cNvPr>
          <p:cNvSpPr txBox="1"/>
          <p:nvPr/>
        </p:nvSpPr>
        <p:spPr>
          <a:xfrm>
            <a:off x="6318956" y="2516011"/>
            <a:ext cx="54384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600"/>
              <a:t>Commonly used to link environmental predictors with ecological outcomes for conservation planning.​</a:t>
            </a:r>
            <a:endParaRPr lang="en-US"/>
          </a:p>
        </p:txBody>
      </p:sp>
      <p:sp>
        <p:nvSpPr>
          <p:cNvPr id="6" name="Arrow: Down 5">
            <a:extLst>
              <a:ext uri="{FF2B5EF4-FFF2-40B4-BE49-F238E27FC236}">
                <a16:creationId xmlns:a16="http://schemas.microsoft.com/office/drawing/2014/main" id="{922CC89E-218C-A141-CCE7-DC16C4FF571F}"/>
              </a:ext>
            </a:extLst>
          </p:cNvPr>
          <p:cNvSpPr/>
          <p:nvPr/>
        </p:nvSpPr>
        <p:spPr>
          <a:xfrm rot="15300000" flipH="1">
            <a:off x="5476568" y="2820567"/>
            <a:ext cx="218200" cy="603605"/>
          </a:xfrm>
          <a:prstGeom prst="down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3BB3BE9-20AC-AD5C-BDCB-804B242BA860}"/>
              </a:ext>
            </a:extLst>
          </p:cNvPr>
          <p:cNvSpPr/>
          <p:nvPr/>
        </p:nvSpPr>
        <p:spPr>
          <a:xfrm rot="-4740000" flipH="1">
            <a:off x="5469512" y="2213789"/>
            <a:ext cx="218200" cy="603605"/>
          </a:xfrm>
          <a:prstGeom prst="down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Koi with solid fill">
            <a:extLst>
              <a:ext uri="{FF2B5EF4-FFF2-40B4-BE49-F238E27FC236}">
                <a16:creationId xmlns:a16="http://schemas.microsoft.com/office/drawing/2014/main" id="{20903E07-ACE0-4489-7536-EE34138821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24410" y="2583744"/>
            <a:ext cx="484012" cy="434623"/>
          </a:xfrm>
          <a:prstGeom prst="rect">
            <a:avLst/>
          </a:prstGeom>
        </p:spPr>
      </p:pic>
      <p:sp>
        <p:nvSpPr>
          <p:cNvPr id="5" name="Espace réservé du numéro de diapositive 4">
            <a:extLst>
              <a:ext uri="{FF2B5EF4-FFF2-40B4-BE49-F238E27FC236}">
                <a16:creationId xmlns:a16="http://schemas.microsoft.com/office/drawing/2014/main" id="{19461B6D-4B57-85ED-A14B-A8A3BF0619ED}"/>
              </a:ext>
            </a:extLst>
          </p:cNvPr>
          <p:cNvSpPr>
            <a:spLocks noGrp="1"/>
          </p:cNvSpPr>
          <p:nvPr>
            <p:ph type="sldNum" sz="quarter" idx="12"/>
          </p:nvPr>
        </p:nvSpPr>
        <p:spPr/>
        <p:txBody>
          <a:bodyPr/>
          <a:lstStyle/>
          <a:p>
            <a:fld id="{27C6CCC6-2BE5-4E42-96A4-D1E8E81A3D8E}" type="slidenum">
              <a:rPr lang="fr-FR" smtClean="0"/>
              <a:t>8</a:t>
            </a:fld>
            <a:endParaRPr lang="fr-FR"/>
          </a:p>
        </p:txBody>
      </p:sp>
    </p:spTree>
    <p:extLst>
      <p:ext uri="{BB962C8B-B14F-4D97-AF65-F5344CB8AC3E}">
        <p14:creationId xmlns:p14="http://schemas.microsoft.com/office/powerpoint/2010/main" val="415057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logo&#10;&#10;Description automatically generated">
            <a:extLst>
              <a:ext uri="{FF2B5EF4-FFF2-40B4-BE49-F238E27FC236}">
                <a16:creationId xmlns:a16="http://schemas.microsoft.com/office/drawing/2014/main" id="{EA844732-A2C0-5322-83F6-744865578507}"/>
              </a:ext>
            </a:extLst>
          </p:cNvPr>
          <p:cNvPicPr>
            <a:picLocks noChangeAspect="1"/>
          </p:cNvPicPr>
          <p:nvPr/>
        </p:nvPicPr>
        <p:blipFill>
          <a:blip r:embed="rId3"/>
          <a:stretch>
            <a:fillRect/>
          </a:stretch>
        </p:blipFill>
        <p:spPr>
          <a:xfrm>
            <a:off x="-943" y="1047"/>
            <a:ext cx="1508606" cy="639110"/>
          </a:xfrm>
          <a:prstGeom prst="rect">
            <a:avLst/>
          </a:prstGeom>
        </p:spPr>
      </p:pic>
      <p:sp>
        <p:nvSpPr>
          <p:cNvPr id="3" name="Rettangolo 2">
            <a:extLst>
              <a:ext uri="{FF2B5EF4-FFF2-40B4-BE49-F238E27FC236}">
                <a16:creationId xmlns:a16="http://schemas.microsoft.com/office/drawing/2014/main" id="{242AA318-BF23-A7EE-4A14-69F6FCEEAB39}"/>
              </a:ext>
            </a:extLst>
          </p:cNvPr>
          <p:cNvSpPr/>
          <p:nvPr/>
        </p:nvSpPr>
        <p:spPr>
          <a:xfrm>
            <a:off x="1227328" y="1849461"/>
            <a:ext cx="4830377" cy="195558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it-IT" sz="1600" u="sng">
                <a:solidFill>
                  <a:srgbClr val="000000"/>
                </a:solidFill>
              </a:rPr>
              <a:t>Model </a:t>
            </a:r>
            <a:r>
              <a:rPr lang="it-IT" sz="1600" u="sng" err="1">
                <a:solidFill>
                  <a:srgbClr val="000000"/>
                </a:solidFill>
              </a:rPr>
              <a:t>structure</a:t>
            </a:r>
            <a:r>
              <a:rPr lang="it-IT" sz="1600">
                <a:solidFill>
                  <a:srgbClr val="000000"/>
                </a:solidFill>
              </a:rPr>
              <a:t> </a:t>
            </a:r>
            <a:r>
              <a:rPr lang="it-IT" sz="1600" err="1">
                <a:solidFill>
                  <a:srgbClr val="000000"/>
                </a:solidFill>
              </a:rPr>
              <a:t>which</a:t>
            </a:r>
            <a:r>
              <a:rPr lang="it-IT" sz="1600">
                <a:solidFill>
                  <a:srgbClr val="000000"/>
                </a:solidFill>
              </a:rPr>
              <a:t> </a:t>
            </a:r>
            <a:r>
              <a:rPr lang="it-IT" sz="1600" err="1">
                <a:solidFill>
                  <a:srgbClr val="000000"/>
                </a:solidFill>
              </a:rPr>
              <a:t>involved</a:t>
            </a:r>
            <a:r>
              <a:rPr lang="it-IT" sz="1600">
                <a:solidFill>
                  <a:srgbClr val="000000"/>
                </a:solidFill>
              </a:rPr>
              <a:t> </a:t>
            </a:r>
            <a:r>
              <a:rPr lang="it-IT" sz="1600" err="1">
                <a:solidFill>
                  <a:srgbClr val="000000"/>
                </a:solidFill>
              </a:rPr>
              <a:t>many</a:t>
            </a:r>
            <a:endParaRPr lang="it-IT" err="1">
              <a:solidFill>
                <a:srgbClr val="FFFFFF"/>
              </a:solidFill>
            </a:endParaRPr>
          </a:p>
          <a:p>
            <a:pPr marL="285750" indent="-285750">
              <a:buFont typeface="Courier New"/>
              <a:buChar char="o"/>
            </a:pPr>
            <a:r>
              <a:rPr lang="it-IT" sz="1400">
                <a:solidFill>
                  <a:srgbClr val="000000"/>
                </a:solidFill>
              </a:rPr>
              <a:t>non-linear and non-</a:t>
            </a:r>
            <a:r>
              <a:rPr lang="it-IT" sz="1400" err="1">
                <a:solidFill>
                  <a:srgbClr val="000000"/>
                </a:solidFill>
              </a:rPr>
              <a:t>stationary</a:t>
            </a:r>
            <a:r>
              <a:rPr lang="it-IT" sz="1400">
                <a:solidFill>
                  <a:srgbClr val="000000"/>
                </a:solidFill>
              </a:rPr>
              <a:t> </a:t>
            </a:r>
            <a:r>
              <a:rPr lang="it-IT" sz="1400" err="1">
                <a:solidFill>
                  <a:srgbClr val="000000"/>
                </a:solidFill>
              </a:rPr>
              <a:t>processes</a:t>
            </a:r>
            <a:r>
              <a:rPr lang="it-IT" sz="1400">
                <a:solidFill>
                  <a:srgbClr val="000000"/>
                </a:solidFill>
              </a:rPr>
              <a:t> </a:t>
            </a:r>
            <a:endParaRPr lang="it-IT" sz="1400">
              <a:solidFill>
                <a:srgbClr val="FFFFFF"/>
              </a:solidFill>
            </a:endParaRPr>
          </a:p>
          <a:p>
            <a:pPr marL="285750" indent="-285750">
              <a:buFont typeface="Courier New"/>
              <a:buChar char="o"/>
            </a:pPr>
            <a:r>
              <a:rPr lang="it-IT" sz="1400">
                <a:solidFill>
                  <a:srgbClr val="000000"/>
                </a:solidFill>
              </a:rPr>
              <a:t>feedbacks</a:t>
            </a:r>
            <a:endParaRPr lang="it-IT" sz="1400"/>
          </a:p>
          <a:p>
            <a:pPr marL="285750" indent="-285750">
              <a:spcAft>
                <a:spcPts val="600"/>
              </a:spcAft>
              <a:buFont typeface="Courier New"/>
              <a:buChar char="o"/>
            </a:pPr>
            <a:r>
              <a:rPr lang="it-IT" sz="1400" err="1">
                <a:solidFill>
                  <a:schemeClr val="tx1"/>
                </a:solidFill>
              </a:rPr>
              <a:t>parameters</a:t>
            </a:r>
            <a:endParaRPr lang="it-IT" sz="1400">
              <a:solidFill>
                <a:schemeClr val="tx1"/>
              </a:solidFill>
            </a:endParaRPr>
          </a:p>
          <a:p>
            <a:pPr>
              <a:spcAft>
                <a:spcPts val="600"/>
              </a:spcAft>
            </a:pPr>
            <a:r>
              <a:rPr lang="it-IT" sz="1600" u="sng" err="1">
                <a:solidFill>
                  <a:schemeClr val="tx1"/>
                </a:solidFill>
              </a:rPr>
              <a:t>Interpretability</a:t>
            </a:r>
            <a:r>
              <a:rPr lang="it-IT" sz="1600">
                <a:solidFill>
                  <a:schemeClr val="tx1"/>
                </a:solidFill>
              </a:rPr>
              <a:t> </a:t>
            </a:r>
            <a:endParaRPr lang="it-IT">
              <a:solidFill>
                <a:schemeClr val="tx1"/>
              </a:solidFill>
            </a:endParaRPr>
          </a:p>
          <a:p>
            <a:r>
              <a:rPr lang="it-IT" sz="1600" u="sng" err="1">
                <a:solidFill>
                  <a:schemeClr val="tx1"/>
                </a:solidFill>
              </a:rPr>
              <a:t>Computational</a:t>
            </a:r>
            <a:r>
              <a:rPr lang="it-IT" sz="1600" u="sng">
                <a:solidFill>
                  <a:schemeClr val="tx1"/>
                </a:solidFill>
              </a:rPr>
              <a:t> costs</a:t>
            </a:r>
            <a:endParaRPr lang="it-IT" sz="1600">
              <a:solidFill>
                <a:schemeClr val="tx1"/>
              </a:solidFill>
            </a:endParaRPr>
          </a:p>
        </p:txBody>
      </p:sp>
      <p:sp>
        <p:nvSpPr>
          <p:cNvPr id="6" name="CasellaDiTesto 5">
            <a:extLst>
              <a:ext uri="{FF2B5EF4-FFF2-40B4-BE49-F238E27FC236}">
                <a16:creationId xmlns:a16="http://schemas.microsoft.com/office/drawing/2014/main" id="{39A5CF3B-45D2-0EA0-F692-C9D855C76715}"/>
              </a:ext>
            </a:extLst>
          </p:cNvPr>
          <p:cNvSpPr txBox="1"/>
          <p:nvPr/>
        </p:nvSpPr>
        <p:spPr>
          <a:xfrm>
            <a:off x="1222749" y="1505724"/>
            <a:ext cx="483877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200" b="1" i="1">
                <a:solidFill>
                  <a:schemeClr val="accent2"/>
                </a:solidFill>
              </a:rPr>
              <a:t>MODELS COMPLEXITY</a:t>
            </a:r>
            <a:endParaRPr lang="it-IT" sz="2200">
              <a:solidFill>
                <a:schemeClr val="accent2"/>
              </a:solidFill>
            </a:endParaRPr>
          </a:p>
        </p:txBody>
      </p:sp>
      <p:sp>
        <p:nvSpPr>
          <p:cNvPr id="9" name="CasellaDiTesto 8">
            <a:extLst>
              <a:ext uri="{FF2B5EF4-FFF2-40B4-BE49-F238E27FC236}">
                <a16:creationId xmlns:a16="http://schemas.microsoft.com/office/drawing/2014/main" id="{F83BC548-AFE7-E1C0-1481-64D24EE11F1A}"/>
              </a:ext>
            </a:extLst>
          </p:cNvPr>
          <p:cNvSpPr txBox="1"/>
          <p:nvPr/>
        </p:nvSpPr>
        <p:spPr>
          <a:xfrm>
            <a:off x="6325799" y="1502553"/>
            <a:ext cx="483301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it-IT" sz="2200" b="1" i="1">
                <a:solidFill>
                  <a:schemeClr val="accent2"/>
                </a:solidFill>
              </a:rPr>
              <a:t>ACCURACY</a:t>
            </a:r>
          </a:p>
        </p:txBody>
      </p:sp>
      <p:pic>
        <p:nvPicPr>
          <p:cNvPr id="13" name="Elemento grafico 12" descr="Blockchain con riempimento a tinta unita">
            <a:extLst>
              <a:ext uri="{FF2B5EF4-FFF2-40B4-BE49-F238E27FC236}">
                <a16:creationId xmlns:a16="http://schemas.microsoft.com/office/drawing/2014/main" id="{565A608F-39A9-D62B-FD06-8C7F07EEBB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2334" y="3133860"/>
            <a:ext cx="601119" cy="637402"/>
          </a:xfrm>
          <a:prstGeom prst="rect">
            <a:avLst/>
          </a:prstGeom>
        </p:spPr>
      </p:pic>
      <p:sp>
        <p:nvSpPr>
          <p:cNvPr id="17" name="Rettangolo 16">
            <a:extLst>
              <a:ext uri="{FF2B5EF4-FFF2-40B4-BE49-F238E27FC236}">
                <a16:creationId xmlns:a16="http://schemas.microsoft.com/office/drawing/2014/main" id="{F19DDA8B-4ACD-E33B-AA97-F2173A73A34B}"/>
              </a:ext>
            </a:extLst>
          </p:cNvPr>
          <p:cNvSpPr/>
          <p:nvPr/>
        </p:nvSpPr>
        <p:spPr>
          <a:xfrm>
            <a:off x="6339077" y="1852266"/>
            <a:ext cx="4822292" cy="1957139"/>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it-IT" sz="1600" u="sng" err="1">
                <a:solidFill>
                  <a:schemeClr val="tx1"/>
                </a:solidFill>
              </a:rPr>
              <a:t>Catchment</a:t>
            </a:r>
            <a:r>
              <a:rPr lang="it-IT" sz="1600" u="sng">
                <a:solidFill>
                  <a:schemeClr val="tx1"/>
                </a:solidFill>
              </a:rPr>
              <a:t> </a:t>
            </a:r>
            <a:r>
              <a:rPr lang="it-IT" sz="1600" u="sng" err="1">
                <a:solidFill>
                  <a:schemeClr val="tx1"/>
                </a:solidFill>
              </a:rPr>
              <a:t>heterogeneity</a:t>
            </a:r>
            <a:endParaRPr lang="it-IT" sz="1600" err="1">
              <a:solidFill>
                <a:schemeClr val="tx1"/>
              </a:solidFill>
            </a:endParaRPr>
          </a:p>
          <a:p>
            <a:pPr>
              <a:spcAft>
                <a:spcPts val="600"/>
              </a:spcAft>
            </a:pPr>
            <a:r>
              <a:rPr lang="it-IT" sz="1600" u="sng" err="1">
                <a:solidFill>
                  <a:schemeClr val="tx1"/>
                </a:solidFill>
              </a:rPr>
              <a:t>Spatiotemporal</a:t>
            </a:r>
            <a:r>
              <a:rPr lang="it-IT" sz="1600" u="sng">
                <a:solidFill>
                  <a:schemeClr val="tx1"/>
                </a:solidFill>
              </a:rPr>
              <a:t> </a:t>
            </a:r>
            <a:r>
              <a:rPr lang="it-IT" sz="1600" u="sng" err="1">
                <a:solidFill>
                  <a:schemeClr val="tx1"/>
                </a:solidFill>
              </a:rPr>
              <a:t>scales</a:t>
            </a:r>
            <a:endParaRPr lang="it-IT" sz="1600" err="1">
              <a:solidFill>
                <a:schemeClr val="tx1"/>
              </a:solidFill>
            </a:endParaRPr>
          </a:p>
          <a:p>
            <a:pPr>
              <a:spcAft>
                <a:spcPts val="600"/>
              </a:spcAft>
            </a:pPr>
            <a:r>
              <a:rPr lang="it-IT" sz="1600" u="sng" err="1">
                <a:solidFill>
                  <a:schemeClr val="tx1"/>
                </a:solidFill>
              </a:rPr>
              <a:t>Distubance</a:t>
            </a:r>
            <a:r>
              <a:rPr lang="it-IT" sz="1600" u="sng">
                <a:solidFill>
                  <a:schemeClr val="tx1"/>
                </a:solidFill>
              </a:rPr>
              <a:t> </a:t>
            </a:r>
            <a:r>
              <a:rPr lang="it-IT" sz="1600" u="sng" err="1">
                <a:solidFill>
                  <a:schemeClr val="tx1"/>
                </a:solidFill>
              </a:rPr>
              <a:t>factors</a:t>
            </a:r>
            <a:endParaRPr lang="it-IT" sz="1600" u="sng">
              <a:solidFill>
                <a:schemeClr val="tx1"/>
              </a:solidFill>
            </a:endParaRPr>
          </a:p>
          <a:p>
            <a:pPr>
              <a:spcAft>
                <a:spcPts val="600"/>
              </a:spcAft>
            </a:pPr>
            <a:r>
              <a:rPr lang="it-IT" sz="1600" u="sng" err="1">
                <a:solidFill>
                  <a:schemeClr val="tx1"/>
                </a:solidFill>
              </a:rPr>
              <a:t>Missing</a:t>
            </a:r>
            <a:r>
              <a:rPr lang="it-IT" sz="1600" u="sng">
                <a:solidFill>
                  <a:schemeClr val="tx1"/>
                </a:solidFill>
              </a:rPr>
              <a:t> of </a:t>
            </a:r>
            <a:r>
              <a:rPr lang="it-IT" sz="1600" u="sng" err="1">
                <a:solidFill>
                  <a:schemeClr val="tx1"/>
                </a:solidFill>
              </a:rPr>
              <a:t>computationally</a:t>
            </a:r>
            <a:r>
              <a:rPr lang="it-IT" sz="1600" u="sng">
                <a:solidFill>
                  <a:schemeClr val="tx1"/>
                </a:solidFill>
              </a:rPr>
              <a:t> </a:t>
            </a:r>
            <a:r>
              <a:rPr lang="it-IT" sz="1600" u="sng" err="1">
                <a:solidFill>
                  <a:schemeClr val="tx1"/>
                </a:solidFill>
              </a:rPr>
              <a:t>tractable</a:t>
            </a:r>
            <a:r>
              <a:rPr lang="it-IT" sz="1600" u="sng">
                <a:solidFill>
                  <a:schemeClr val="tx1"/>
                </a:solidFill>
              </a:rPr>
              <a:t> models</a:t>
            </a:r>
            <a:endParaRPr lang="it-IT" sz="1600">
              <a:solidFill>
                <a:schemeClr val="tx1"/>
              </a:solidFill>
            </a:endParaRPr>
          </a:p>
        </p:txBody>
      </p:sp>
      <p:pic>
        <p:nvPicPr>
          <p:cNvPr id="7" name="Elemento grafico 13" descr="Lente di ingrandimento con riempimento a tinta unita">
            <a:extLst>
              <a:ext uri="{FF2B5EF4-FFF2-40B4-BE49-F238E27FC236}">
                <a16:creationId xmlns:a16="http://schemas.microsoft.com/office/drawing/2014/main" id="{9B12D177-5416-A6BD-585C-6EAC9A7BFB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80500" y="3143402"/>
            <a:ext cx="547382" cy="572008"/>
          </a:xfrm>
          <a:prstGeom prst="rect">
            <a:avLst/>
          </a:prstGeom>
        </p:spPr>
      </p:pic>
      <p:sp>
        <p:nvSpPr>
          <p:cNvPr id="8" name="Rettangolo 7">
            <a:extLst>
              <a:ext uri="{FF2B5EF4-FFF2-40B4-BE49-F238E27FC236}">
                <a16:creationId xmlns:a16="http://schemas.microsoft.com/office/drawing/2014/main" id="{242AA318-BF23-A7EE-4A14-69F6FCEEAB39}"/>
              </a:ext>
            </a:extLst>
          </p:cNvPr>
          <p:cNvSpPr/>
          <p:nvPr/>
        </p:nvSpPr>
        <p:spPr>
          <a:xfrm>
            <a:off x="1216745" y="4091647"/>
            <a:ext cx="4830377" cy="1952453"/>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it-IT" sz="1600">
              <a:solidFill>
                <a:srgbClr val="000000"/>
              </a:solidFill>
            </a:endParaRPr>
          </a:p>
          <a:p>
            <a:pPr>
              <a:spcAft>
                <a:spcPts val="600"/>
              </a:spcAft>
            </a:pPr>
            <a:r>
              <a:rPr lang="it-IT" sz="1600" u="sng">
                <a:solidFill>
                  <a:srgbClr val="000000"/>
                </a:solidFill>
              </a:rPr>
              <a:t>Limited </a:t>
            </a:r>
            <a:r>
              <a:rPr lang="it-IT" sz="1600" u="sng" err="1">
                <a:solidFill>
                  <a:srgbClr val="000000"/>
                </a:solidFill>
              </a:rPr>
              <a:t>measurements</a:t>
            </a:r>
            <a:r>
              <a:rPr lang="it-IT" sz="1600">
                <a:solidFill>
                  <a:srgbClr val="000000"/>
                </a:solidFill>
              </a:rPr>
              <a:t> in-situ </a:t>
            </a:r>
            <a:endParaRPr lang="it-IT"/>
          </a:p>
          <a:p>
            <a:pPr>
              <a:spcAft>
                <a:spcPts val="600"/>
              </a:spcAft>
            </a:pPr>
            <a:r>
              <a:rPr lang="it-IT" sz="1600" u="sng">
                <a:solidFill>
                  <a:srgbClr val="000000"/>
                </a:solidFill>
                <a:ea typeface="+mn-lt"/>
                <a:cs typeface="+mn-lt"/>
              </a:rPr>
              <a:t>Integration </a:t>
            </a:r>
            <a:r>
              <a:rPr lang="it-IT" sz="1600" err="1">
                <a:solidFill>
                  <a:srgbClr val="000000"/>
                </a:solidFill>
                <a:ea typeface="+mn-lt"/>
                <a:cs typeface="+mn-lt"/>
              </a:rPr>
              <a:t>between</a:t>
            </a:r>
            <a:r>
              <a:rPr lang="it-IT" sz="1600">
                <a:solidFill>
                  <a:srgbClr val="000000"/>
                </a:solidFill>
                <a:ea typeface="+mn-lt"/>
                <a:cs typeface="+mn-lt"/>
              </a:rPr>
              <a:t> </a:t>
            </a:r>
            <a:r>
              <a:rPr lang="it-IT" sz="1600" err="1">
                <a:solidFill>
                  <a:srgbClr val="000000"/>
                </a:solidFill>
                <a:ea typeface="+mn-lt"/>
                <a:cs typeface="+mn-lt"/>
              </a:rPr>
              <a:t>various</a:t>
            </a:r>
            <a:r>
              <a:rPr lang="it-IT" sz="1600">
                <a:solidFill>
                  <a:srgbClr val="000000"/>
                </a:solidFill>
                <a:ea typeface="+mn-lt"/>
                <a:cs typeface="+mn-lt"/>
              </a:rPr>
              <a:t> sources </a:t>
            </a:r>
            <a:endParaRPr lang="it-IT" sz="1600">
              <a:solidFill>
                <a:srgbClr val="000000"/>
              </a:solidFill>
            </a:endParaRPr>
          </a:p>
          <a:p>
            <a:pPr>
              <a:spcAft>
                <a:spcPts val="600"/>
              </a:spcAft>
            </a:pPr>
            <a:r>
              <a:rPr lang="it-IT" sz="1600" u="sng">
                <a:solidFill>
                  <a:srgbClr val="000000"/>
                </a:solidFill>
              </a:rPr>
              <a:t>Data Quality</a:t>
            </a:r>
            <a:r>
              <a:rPr lang="it-IT" sz="1600">
                <a:solidFill>
                  <a:srgbClr val="000000"/>
                </a:solidFill>
              </a:rPr>
              <a:t>: </a:t>
            </a:r>
            <a:r>
              <a:rPr lang="it-IT" sz="1600" err="1">
                <a:solidFill>
                  <a:srgbClr val="000000"/>
                </a:solidFill>
              </a:rPr>
              <a:t>bias</a:t>
            </a:r>
            <a:r>
              <a:rPr lang="it-IT" sz="1600">
                <a:solidFill>
                  <a:srgbClr val="000000"/>
                </a:solidFill>
              </a:rPr>
              <a:t>, </a:t>
            </a:r>
            <a:r>
              <a:rPr lang="it-IT" sz="1600" err="1">
                <a:solidFill>
                  <a:srgbClr val="000000"/>
                </a:solidFill>
              </a:rPr>
              <a:t>different</a:t>
            </a:r>
            <a:r>
              <a:rPr lang="it-IT" sz="1600">
                <a:solidFill>
                  <a:srgbClr val="000000"/>
                </a:solidFill>
              </a:rPr>
              <a:t> formats and </a:t>
            </a:r>
            <a:r>
              <a:rPr lang="it-IT" sz="1600" err="1">
                <a:solidFill>
                  <a:srgbClr val="000000"/>
                </a:solidFill>
              </a:rPr>
              <a:t>lack</a:t>
            </a:r>
            <a:r>
              <a:rPr lang="it-IT" sz="1600">
                <a:solidFill>
                  <a:srgbClr val="000000"/>
                </a:solidFill>
              </a:rPr>
              <a:t> of metadata</a:t>
            </a:r>
            <a:r>
              <a:rPr lang="en-US" sz="1600">
                <a:solidFill>
                  <a:srgbClr val="000000"/>
                </a:solidFill>
              </a:rPr>
              <a:t> </a:t>
            </a:r>
            <a:endParaRPr lang="it-IT" sz="1600">
              <a:solidFill>
                <a:srgbClr val="000000"/>
              </a:solidFill>
            </a:endParaRPr>
          </a:p>
          <a:p>
            <a:pPr>
              <a:spcAft>
                <a:spcPts val="600"/>
              </a:spcAft>
            </a:pPr>
            <a:r>
              <a:rPr lang="it-IT" sz="1600" u="sng">
                <a:solidFill>
                  <a:srgbClr val="000000"/>
                </a:solidFill>
              </a:rPr>
              <a:t>Data Processing</a:t>
            </a:r>
            <a:r>
              <a:rPr lang="it-IT" sz="1600">
                <a:solidFill>
                  <a:srgbClr val="000000"/>
                </a:solidFill>
              </a:rPr>
              <a:t>: gap-filling</a:t>
            </a:r>
            <a:endParaRPr lang="en-US" sz="1600">
              <a:solidFill>
                <a:srgbClr val="000000"/>
              </a:solidFill>
            </a:endParaRPr>
          </a:p>
          <a:p>
            <a:endParaRPr lang="en-US" sz="1600">
              <a:solidFill>
                <a:srgbClr val="000000"/>
              </a:solidFill>
            </a:endParaRPr>
          </a:p>
        </p:txBody>
      </p:sp>
      <p:sp>
        <p:nvSpPr>
          <p:cNvPr id="14" name="CasellaDiTesto 8">
            <a:extLst>
              <a:ext uri="{FF2B5EF4-FFF2-40B4-BE49-F238E27FC236}">
                <a16:creationId xmlns:a16="http://schemas.microsoft.com/office/drawing/2014/main" id="{F83BC548-AFE7-E1C0-1481-64D24EE11F1A}"/>
              </a:ext>
            </a:extLst>
          </p:cNvPr>
          <p:cNvSpPr txBox="1"/>
          <p:nvPr/>
        </p:nvSpPr>
        <p:spPr>
          <a:xfrm>
            <a:off x="6323923" y="6062083"/>
            <a:ext cx="4823238"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2200" b="1" i="1">
                <a:solidFill>
                  <a:schemeClr val="accent2"/>
                </a:solidFill>
              </a:rPr>
              <a:t>STAKEHOLDERS INVOLVMENT</a:t>
            </a:r>
            <a:endParaRPr lang="it-IT" sz="2200">
              <a:solidFill>
                <a:schemeClr val="accent2"/>
              </a:solidFill>
            </a:endParaRPr>
          </a:p>
        </p:txBody>
      </p:sp>
      <p:sp>
        <p:nvSpPr>
          <p:cNvPr id="15" name="Rettangolo 14">
            <a:extLst>
              <a:ext uri="{FF2B5EF4-FFF2-40B4-BE49-F238E27FC236}">
                <a16:creationId xmlns:a16="http://schemas.microsoft.com/office/drawing/2014/main" id="{F19DDA8B-4ACD-E33B-AA97-F2173A73A34B}"/>
              </a:ext>
            </a:extLst>
          </p:cNvPr>
          <p:cNvSpPr/>
          <p:nvPr/>
        </p:nvSpPr>
        <p:spPr>
          <a:xfrm>
            <a:off x="6317911" y="4103023"/>
            <a:ext cx="4820732" cy="1951327"/>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it-IT" sz="1600" u="sng">
                <a:solidFill>
                  <a:srgbClr val="000000"/>
                </a:solidFill>
                <a:ea typeface="+mn-lt"/>
                <a:cs typeface="+mn-lt"/>
              </a:rPr>
              <a:t>Trust in ML Models</a:t>
            </a:r>
            <a:r>
              <a:rPr lang="it-IT" sz="1600">
                <a:solidFill>
                  <a:srgbClr val="000000"/>
                </a:solidFill>
                <a:ea typeface="+mn-lt"/>
                <a:cs typeface="+mn-lt"/>
              </a:rPr>
              <a:t> </a:t>
            </a:r>
            <a:endParaRPr lang="it-IT"/>
          </a:p>
          <a:p>
            <a:pPr>
              <a:spcAft>
                <a:spcPts val="600"/>
              </a:spcAft>
            </a:pPr>
            <a:r>
              <a:rPr lang="it-IT" sz="1600" u="sng" err="1">
                <a:solidFill>
                  <a:srgbClr val="000000"/>
                </a:solidFill>
                <a:ea typeface="+mn-lt"/>
                <a:cs typeface="+mn-lt"/>
              </a:rPr>
              <a:t>Ethical</a:t>
            </a:r>
            <a:r>
              <a:rPr lang="it-IT" sz="1600" u="sng">
                <a:solidFill>
                  <a:srgbClr val="000000"/>
                </a:solidFill>
                <a:ea typeface="+mn-lt"/>
                <a:cs typeface="+mn-lt"/>
              </a:rPr>
              <a:t> </a:t>
            </a:r>
            <a:r>
              <a:rPr lang="it-IT" sz="1600" u="sng" err="1">
                <a:solidFill>
                  <a:srgbClr val="000000"/>
                </a:solidFill>
                <a:ea typeface="+mn-lt"/>
                <a:cs typeface="+mn-lt"/>
              </a:rPr>
              <a:t>considerations</a:t>
            </a:r>
            <a:r>
              <a:rPr lang="it-IT" sz="1600">
                <a:solidFill>
                  <a:srgbClr val="000000"/>
                </a:solidFill>
                <a:ea typeface="+mn-lt"/>
                <a:cs typeface="+mn-lt"/>
              </a:rPr>
              <a:t> </a:t>
            </a:r>
            <a:r>
              <a:rPr lang="it-IT" sz="1600" err="1">
                <a:solidFill>
                  <a:srgbClr val="000000"/>
                </a:solidFill>
                <a:ea typeface="+mn-lt"/>
                <a:cs typeface="+mn-lt"/>
              </a:rPr>
              <a:t>about</a:t>
            </a:r>
            <a:r>
              <a:rPr lang="it-IT" sz="1600">
                <a:solidFill>
                  <a:srgbClr val="000000"/>
                </a:solidFill>
                <a:ea typeface="+mn-lt"/>
                <a:cs typeface="+mn-lt"/>
              </a:rPr>
              <a:t> ML </a:t>
            </a:r>
            <a:r>
              <a:rPr lang="it-IT" sz="1600" err="1">
                <a:solidFill>
                  <a:srgbClr val="000000"/>
                </a:solidFill>
                <a:ea typeface="+mn-lt"/>
                <a:cs typeface="+mn-lt"/>
              </a:rPr>
              <a:t>usage</a:t>
            </a:r>
            <a:r>
              <a:rPr lang="it-IT" sz="1600">
                <a:solidFill>
                  <a:srgbClr val="000000"/>
                </a:solidFill>
                <a:ea typeface="+mn-lt"/>
                <a:cs typeface="+mn-lt"/>
              </a:rPr>
              <a:t> for decision-making</a:t>
            </a:r>
            <a:endParaRPr lang="it-IT"/>
          </a:p>
          <a:p>
            <a:pPr>
              <a:spcAft>
                <a:spcPts val="600"/>
              </a:spcAft>
            </a:pPr>
            <a:r>
              <a:rPr lang="it-IT" sz="1600" u="sng" err="1">
                <a:solidFill>
                  <a:srgbClr val="000000"/>
                </a:solidFill>
                <a:ea typeface="+mn-lt"/>
                <a:cs typeface="+mn-lt"/>
              </a:rPr>
              <a:t>Lacking</a:t>
            </a:r>
            <a:r>
              <a:rPr lang="it-IT" sz="1600" u="sng">
                <a:solidFill>
                  <a:srgbClr val="000000"/>
                </a:solidFill>
                <a:ea typeface="+mn-lt"/>
                <a:cs typeface="+mn-lt"/>
              </a:rPr>
              <a:t> </a:t>
            </a:r>
            <a:r>
              <a:rPr lang="it-IT" sz="1600" u="sng" err="1">
                <a:solidFill>
                  <a:srgbClr val="000000"/>
                </a:solidFill>
                <a:ea typeface="+mn-lt"/>
                <a:cs typeface="+mn-lt"/>
              </a:rPr>
              <a:t>involvement</a:t>
            </a:r>
            <a:endParaRPr lang="it-IT" sz="1600" u="sng" err="1">
              <a:solidFill>
                <a:srgbClr val="000000"/>
              </a:solidFill>
            </a:endParaRPr>
          </a:p>
        </p:txBody>
      </p:sp>
      <p:sp>
        <p:nvSpPr>
          <p:cNvPr id="19" name="CasellaDiTesto 8">
            <a:extLst>
              <a:ext uri="{FF2B5EF4-FFF2-40B4-BE49-F238E27FC236}">
                <a16:creationId xmlns:a16="http://schemas.microsoft.com/office/drawing/2014/main" id="{F83BC548-AFE7-E1C0-1481-64D24EE11F1A}"/>
              </a:ext>
            </a:extLst>
          </p:cNvPr>
          <p:cNvSpPr txBox="1"/>
          <p:nvPr/>
        </p:nvSpPr>
        <p:spPr>
          <a:xfrm>
            <a:off x="1211853" y="6061121"/>
            <a:ext cx="4831227"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200" b="1" i="1">
                <a:solidFill>
                  <a:schemeClr val="accent2"/>
                </a:solidFill>
              </a:rPr>
              <a:t>AVAILABLE DATA</a:t>
            </a:r>
          </a:p>
        </p:txBody>
      </p:sp>
      <p:pic>
        <p:nvPicPr>
          <p:cNvPr id="20" name="Elemento grafico 5" descr="Cicli con persone con riempimento a tinta unita">
            <a:extLst>
              <a:ext uri="{FF2B5EF4-FFF2-40B4-BE49-F238E27FC236}">
                <a16:creationId xmlns:a16="http://schemas.microsoft.com/office/drawing/2014/main" id="{ED68DCA7-A671-361D-E194-DD683527B9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30149" y="5406178"/>
            <a:ext cx="635023" cy="640493"/>
          </a:xfrm>
          <a:prstGeom prst="rect">
            <a:avLst/>
          </a:prstGeom>
        </p:spPr>
      </p:pic>
      <p:pic>
        <p:nvPicPr>
          <p:cNvPr id="21" name="Elemento grafico 12" descr="Ricerca cartelle con riempimento a tinta unita">
            <a:extLst>
              <a:ext uri="{FF2B5EF4-FFF2-40B4-BE49-F238E27FC236}">
                <a16:creationId xmlns:a16="http://schemas.microsoft.com/office/drawing/2014/main" id="{BA7005CC-0605-5FEF-1D53-759B58C266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22459" y="5416161"/>
            <a:ext cx="643875" cy="621202"/>
          </a:xfrm>
          <a:prstGeom prst="rect">
            <a:avLst/>
          </a:prstGeom>
        </p:spPr>
      </p:pic>
      <p:sp>
        <p:nvSpPr>
          <p:cNvPr id="10" name="CasellaDiTesto 9">
            <a:extLst>
              <a:ext uri="{FF2B5EF4-FFF2-40B4-BE49-F238E27FC236}">
                <a16:creationId xmlns:a16="http://schemas.microsoft.com/office/drawing/2014/main" id="{110102B5-106E-0BA2-7946-C1B87FCCBEDD}"/>
              </a:ext>
            </a:extLst>
          </p:cNvPr>
          <p:cNvSpPr txBox="1"/>
          <p:nvPr/>
        </p:nvSpPr>
        <p:spPr>
          <a:xfrm>
            <a:off x="845646" y="854555"/>
            <a:ext cx="103650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b="1" i="1" err="1">
                <a:solidFill>
                  <a:srgbClr val="201C20"/>
                </a:solidFill>
                <a:latin typeface="Aptos Display"/>
              </a:rPr>
              <a:t>Limitations</a:t>
            </a:r>
            <a:endParaRPr lang="it-IT" i="1" err="1"/>
          </a:p>
        </p:txBody>
      </p:sp>
      <p:sp>
        <p:nvSpPr>
          <p:cNvPr id="2" name="Espace réservé du numéro de diapositive 1">
            <a:extLst>
              <a:ext uri="{FF2B5EF4-FFF2-40B4-BE49-F238E27FC236}">
                <a16:creationId xmlns:a16="http://schemas.microsoft.com/office/drawing/2014/main" id="{A81C9736-7B74-FE08-9686-838C9E4A4EBA}"/>
              </a:ext>
            </a:extLst>
          </p:cNvPr>
          <p:cNvSpPr>
            <a:spLocks noGrp="1"/>
          </p:cNvSpPr>
          <p:nvPr>
            <p:ph type="sldNum" sz="quarter" idx="12"/>
          </p:nvPr>
        </p:nvSpPr>
        <p:spPr/>
        <p:txBody>
          <a:bodyPr/>
          <a:lstStyle/>
          <a:p>
            <a:fld id="{27C6CCC6-2BE5-4E42-96A4-D1E8E81A3D8E}" type="slidenum">
              <a:rPr lang="fr-FR" smtClean="0"/>
              <a:t>9</a:t>
            </a:fld>
            <a:endParaRPr lang="fr-FR"/>
          </a:p>
        </p:txBody>
      </p:sp>
    </p:spTree>
    <p:extLst>
      <p:ext uri="{BB962C8B-B14F-4D97-AF65-F5344CB8AC3E}">
        <p14:creationId xmlns:p14="http://schemas.microsoft.com/office/powerpoint/2010/main" val="40427825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3235</Words>
  <Application>Microsoft Office PowerPoint</Application>
  <PresentationFormat>Widescreen</PresentationFormat>
  <Paragraphs>293</Paragraphs>
  <Slides>16</Slides>
  <Notes>14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16</vt:i4>
      </vt:variant>
    </vt:vector>
  </HeadingPairs>
  <TitlesOfParts>
    <vt:vector size="28" baseType="lpstr">
      <vt:lpstr>Aharoni</vt:lpstr>
      <vt:lpstr>Aptos</vt:lpstr>
      <vt:lpstr>Aptos Display</vt:lpstr>
      <vt:lpstr>Arial</vt:lpstr>
      <vt:lpstr>Arial,Sans-Serif</vt:lpstr>
      <vt:lpstr>Calibri</vt:lpstr>
      <vt:lpstr>Cambria Math</vt:lpstr>
      <vt:lpstr>Courier New</vt:lpstr>
      <vt:lpstr>Franklin Gothic Book</vt:lpstr>
      <vt:lpstr>Franklin Gothic Medium</vt:lpstr>
      <vt:lpstr>Segoe UI</vt:lpstr>
      <vt:lpstr>Thème Office</vt:lpstr>
      <vt:lpstr>"Can machine learning accelerate process understanding and  decision-relevant predictions of river water quality and river ecology?"</vt:lpstr>
      <vt:lpstr>What is machine learning? (ML)</vt:lpstr>
      <vt:lpstr>(Some) types of ML models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Arianna Bertolo</cp:lastModifiedBy>
  <cp:revision>184</cp:revision>
  <dcterms:created xsi:type="dcterms:W3CDTF">2024-12-04T13:23:18Z</dcterms:created>
  <dcterms:modified xsi:type="dcterms:W3CDTF">2024-12-11T10:49:52Z</dcterms:modified>
</cp:coreProperties>
</file>