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5"/>
  </p:notesMasterIdLst>
  <p:handoutMasterIdLst>
    <p:handoutMasterId r:id="rId36"/>
  </p:handoutMasterIdLst>
  <p:sldIdLst>
    <p:sldId id="256" r:id="rId5"/>
    <p:sldId id="257" r:id="rId6"/>
    <p:sldId id="276" r:id="rId7"/>
    <p:sldId id="288" r:id="rId8"/>
    <p:sldId id="289" r:id="rId9"/>
    <p:sldId id="258" r:id="rId10"/>
    <p:sldId id="287" r:id="rId11"/>
    <p:sldId id="282" r:id="rId12"/>
    <p:sldId id="284" r:id="rId13"/>
    <p:sldId id="285" r:id="rId14"/>
    <p:sldId id="286" r:id="rId15"/>
    <p:sldId id="259" r:id="rId16"/>
    <p:sldId id="264" r:id="rId17"/>
    <p:sldId id="275" r:id="rId18"/>
    <p:sldId id="273" r:id="rId19"/>
    <p:sldId id="277" r:id="rId20"/>
    <p:sldId id="274" r:id="rId21"/>
    <p:sldId id="278" r:id="rId22"/>
    <p:sldId id="271" r:id="rId23"/>
    <p:sldId id="280" r:id="rId24"/>
    <p:sldId id="272" r:id="rId25"/>
    <p:sldId id="281" r:id="rId26"/>
    <p:sldId id="296" r:id="rId27"/>
    <p:sldId id="279" r:id="rId28"/>
    <p:sldId id="263" r:id="rId29"/>
    <p:sldId id="293" r:id="rId30"/>
    <p:sldId id="290" r:id="rId31"/>
    <p:sldId id="291" r:id="rId32"/>
    <p:sldId id="292" r:id="rId33"/>
    <p:sldId id="294" r:id="rId34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4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CF4339-71F2-AB61-AF67-0FE7185611E0}" v="5" dt="2024-12-18T10:20:53.263"/>
    <p1510:client id="{B09E7A1A-EE09-4F43-8623-7A7CECBC0FB2}" v="2563" dt="2024-12-17T18:05:29.675"/>
    <p1510:client id="{B94F4CE6-FA25-4B14-B117-663F5486913F}" v="3542" dt="2024-12-18T10:15:22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svg"/><Relationship Id="rId1" Type="http://schemas.openxmlformats.org/officeDocument/2006/relationships/image" Target="../media/image2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svg"/><Relationship Id="rId1" Type="http://schemas.openxmlformats.org/officeDocument/2006/relationships/image" Target="../media/image2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E1313A-6805-49B2-959B-5F54994D49D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F85418-1455-49F0-8BBF-8798BC2B129E}">
      <dgm:prSet/>
      <dgm:spPr/>
      <dgm:t>
        <a:bodyPr/>
        <a:lstStyle/>
        <a:p>
          <a:r>
            <a:rPr lang="fr-CH"/>
            <a:t>Other correlations for predictions with different metrics:</a:t>
          </a:r>
          <a:endParaRPr lang="en-US"/>
        </a:p>
      </dgm:t>
    </dgm:pt>
    <dgm:pt modelId="{2194D359-B5A4-46B2-BD68-2EF06FE4FF5F}" type="parTrans" cxnId="{2CA62AC2-BC70-49CD-9706-88B973B50E9B}">
      <dgm:prSet/>
      <dgm:spPr/>
      <dgm:t>
        <a:bodyPr/>
        <a:lstStyle/>
        <a:p>
          <a:endParaRPr lang="en-US"/>
        </a:p>
      </dgm:t>
    </dgm:pt>
    <dgm:pt modelId="{0384DC52-4017-460A-95DE-D4C84235698A}" type="sibTrans" cxnId="{2CA62AC2-BC70-49CD-9706-88B973B50E9B}">
      <dgm:prSet/>
      <dgm:spPr/>
      <dgm:t>
        <a:bodyPr/>
        <a:lstStyle/>
        <a:p>
          <a:endParaRPr lang="en-US"/>
        </a:p>
      </dgm:t>
    </dgm:pt>
    <dgm:pt modelId="{3322B060-E62D-4AB7-B6B3-ADE56B4C0A5C}">
      <dgm:prSet/>
      <dgm:spPr/>
      <dgm:t>
        <a:bodyPr/>
        <a:lstStyle/>
        <a:p>
          <a:r>
            <a:rPr lang="fr-CH"/>
            <a:t>Following slope, As/A, WRT, dispersion</a:t>
          </a:r>
          <a:endParaRPr lang="en-US"/>
        </a:p>
      </dgm:t>
    </dgm:pt>
    <dgm:pt modelId="{D31B3B47-E2B0-4B49-A172-E1642B5B1EB1}" type="parTrans" cxnId="{16051CA8-C9A9-4F98-81CF-B68D91CFE2C1}">
      <dgm:prSet/>
      <dgm:spPr/>
      <dgm:t>
        <a:bodyPr/>
        <a:lstStyle/>
        <a:p>
          <a:endParaRPr lang="en-US"/>
        </a:p>
      </dgm:t>
    </dgm:pt>
    <dgm:pt modelId="{6F644615-7F4F-4831-8627-D42FB3169B22}" type="sibTrans" cxnId="{16051CA8-C9A9-4F98-81CF-B68D91CFE2C1}">
      <dgm:prSet/>
      <dgm:spPr/>
      <dgm:t>
        <a:bodyPr/>
        <a:lstStyle/>
        <a:p>
          <a:endParaRPr lang="en-US"/>
        </a:p>
      </dgm:t>
    </dgm:pt>
    <dgm:pt modelId="{3CEF62FC-E28C-4F64-BDE4-393DCBAB1782}">
      <dgm:prSet/>
      <dgm:spPr/>
      <dgm:t>
        <a:bodyPr/>
        <a:lstStyle/>
        <a:p>
          <a:r>
            <a:rPr lang="fr-CH"/>
            <a:t>Examples:</a:t>
          </a:r>
          <a:endParaRPr lang="en-US"/>
        </a:p>
      </dgm:t>
    </dgm:pt>
    <dgm:pt modelId="{E7622CE5-5C7C-44FB-AF6A-82E3458DE6B5}" type="parTrans" cxnId="{CA09E813-4030-4B1A-876E-2E4815B43DA0}">
      <dgm:prSet/>
      <dgm:spPr/>
      <dgm:t>
        <a:bodyPr/>
        <a:lstStyle/>
        <a:p>
          <a:endParaRPr lang="en-US"/>
        </a:p>
      </dgm:t>
    </dgm:pt>
    <dgm:pt modelId="{1A1BEAB4-28A7-42B4-AE93-CF84BB04713B}" type="sibTrans" cxnId="{CA09E813-4030-4B1A-876E-2E4815B43DA0}">
      <dgm:prSet/>
      <dgm:spPr/>
      <dgm:t>
        <a:bodyPr/>
        <a:lstStyle/>
        <a:p>
          <a:endParaRPr lang="en-US"/>
        </a:p>
      </dgm:t>
    </dgm:pt>
    <dgm:pt modelId="{87CA4DE9-2EB4-4456-818F-6A86F66CBCDC}">
      <dgm:prSet/>
      <dgm:spPr/>
      <dgm:t>
        <a:bodyPr/>
        <a:lstStyle/>
        <a:p>
          <a:r>
            <a:rPr lang="fr-CH"/>
            <a:t>ER predicted by reach type and habitat-weighted OM, and increased with benthic OM content</a:t>
          </a:r>
          <a:endParaRPr lang="en-US"/>
        </a:p>
      </dgm:t>
    </dgm:pt>
    <dgm:pt modelId="{4D042C27-5706-4768-A592-8F05F4FA97C2}" type="parTrans" cxnId="{2EE32D4E-C1FA-4B4F-ABFA-E1AD4A787518}">
      <dgm:prSet/>
      <dgm:spPr/>
      <dgm:t>
        <a:bodyPr/>
        <a:lstStyle/>
        <a:p>
          <a:endParaRPr lang="en-US"/>
        </a:p>
      </dgm:t>
    </dgm:pt>
    <dgm:pt modelId="{53A4201B-5FD7-40F2-B2F0-532FDFB030E8}" type="sibTrans" cxnId="{2EE32D4E-C1FA-4B4F-ABFA-E1AD4A787518}">
      <dgm:prSet/>
      <dgm:spPr/>
      <dgm:t>
        <a:bodyPr/>
        <a:lstStyle/>
        <a:p>
          <a:endParaRPr lang="en-US"/>
        </a:p>
      </dgm:t>
    </dgm:pt>
    <dgm:pt modelId="{C0F42A7E-8152-4AFE-A1E5-16264D8B0E6E}" type="pres">
      <dgm:prSet presAssocID="{5DE1313A-6805-49B2-959B-5F54994D49DD}" presName="root" presStyleCnt="0">
        <dgm:presLayoutVars>
          <dgm:dir/>
          <dgm:resizeHandles val="exact"/>
        </dgm:presLayoutVars>
      </dgm:prSet>
      <dgm:spPr/>
    </dgm:pt>
    <dgm:pt modelId="{D95BA660-4A39-4A9E-BA67-2360E343FB2E}" type="pres">
      <dgm:prSet presAssocID="{2FF85418-1455-49F0-8BBF-8798BC2B129E}" presName="compNode" presStyleCnt="0"/>
      <dgm:spPr/>
    </dgm:pt>
    <dgm:pt modelId="{F851F7B9-0A89-400A-A04C-C5E870502320}" type="pres">
      <dgm:prSet presAssocID="{2FF85418-1455-49F0-8BBF-8798BC2B129E}" presName="bgRect" presStyleLbl="bgShp" presStyleIdx="0" presStyleCnt="2"/>
      <dgm:spPr/>
    </dgm:pt>
    <dgm:pt modelId="{9E7AC50C-61A1-442C-B85F-7D410AC67159}" type="pres">
      <dgm:prSet presAssocID="{2FF85418-1455-49F0-8BBF-8798BC2B129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ques"/>
        </a:ext>
      </dgm:extLst>
    </dgm:pt>
    <dgm:pt modelId="{C4CB6E70-23FC-4900-8421-66AB123D79F7}" type="pres">
      <dgm:prSet presAssocID="{2FF85418-1455-49F0-8BBF-8798BC2B129E}" presName="spaceRect" presStyleCnt="0"/>
      <dgm:spPr/>
    </dgm:pt>
    <dgm:pt modelId="{A64149B4-7302-4D63-A575-3B02D4D6499F}" type="pres">
      <dgm:prSet presAssocID="{2FF85418-1455-49F0-8BBF-8798BC2B129E}" presName="parTx" presStyleLbl="revTx" presStyleIdx="0" presStyleCnt="4">
        <dgm:presLayoutVars>
          <dgm:chMax val="0"/>
          <dgm:chPref val="0"/>
        </dgm:presLayoutVars>
      </dgm:prSet>
      <dgm:spPr/>
    </dgm:pt>
    <dgm:pt modelId="{F6D2D445-B3B2-4119-8020-AB9E13B2885B}" type="pres">
      <dgm:prSet presAssocID="{2FF85418-1455-49F0-8BBF-8798BC2B129E}" presName="desTx" presStyleLbl="revTx" presStyleIdx="1" presStyleCnt="4">
        <dgm:presLayoutVars/>
      </dgm:prSet>
      <dgm:spPr/>
    </dgm:pt>
    <dgm:pt modelId="{F39F6E37-4747-40C2-B399-4D79FDEF3EAB}" type="pres">
      <dgm:prSet presAssocID="{0384DC52-4017-460A-95DE-D4C84235698A}" presName="sibTrans" presStyleCnt="0"/>
      <dgm:spPr/>
    </dgm:pt>
    <dgm:pt modelId="{53F8BD55-75A5-4A92-8E5B-E4DB17BBE3EC}" type="pres">
      <dgm:prSet presAssocID="{3CEF62FC-E28C-4F64-BDE4-393DCBAB1782}" presName="compNode" presStyleCnt="0"/>
      <dgm:spPr/>
    </dgm:pt>
    <dgm:pt modelId="{F28BD05E-067A-4298-AC15-565AA160E0BC}" type="pres">
      <dgm:prSet presAssocID="{3CEF62FC-E28C-4F64-BDE4-393DCBAB1782}" presName="bgRect" presStyleLbl="bgShp" presStyleIdx="1" presStyleCnt="2"/>
      <dgm:spPr/>
    </dgm:pt>
    <dgm:pt modelId="{FC02A0ED-C6FC-48BE-A0FF-873EF4DE73DD}" type="pres">
      <dgm:prSet presAssocID="{3CEF62FC-E28C-4F64-BDE4-393DCBAB178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gent"/>
        </a:ext>
      </dgm:extLst>
    </dgm:pt>
    <dgm:pt modelId="{9CA77C58-7A72-47BE-8BA5-415434DAFAAD}" type="pres">
      <dgm:prSet presAssocID="{3CEF62FC-E28C-4F64-BDE4-393DCBAB1782}" presName="spaceRect" presStyleCnt="0"/>
      <dgm:spPr/>
    </dgm:pt>
    <dgm:pt modelId="{042BB2D6-2E58-48B4-9A4C-CD33334F0FEE}" type="pres">
      <dgm:prSet presAssocID="{3CEF62FC-E28C-4F64-BDE4-393DCBAB1782}" presName="parTx" presStyleLbl="revTx" presStyleIdx="2" presStyleCnt="4">
        <dgm:presLayoutVars>
          <dgm:chMax val="0"/>
          <dgm:chPref val="0"/>
        </dgm:presLayoutVars>
      </dgm:prSet>
      <dgm:spPr/>
    </dgm:pt>
    <dgm:pt modelId="{7C9DD7F6-DA43-4C0F-8245-BCC6450C4716}" type="pres">
      <dgm:prSet presAssocID="{3CEF62FC-E28C-4F64-BDE4-393DCBAB1782}" presName="desTx" presStyleLbl="revTx" presStyleIdx="3" presStyleCnt="4">
        <dgm:presLayoutVars/>
      </dgm:prSet>
      <dgm:spPr/>
    </dgm:pt>
  </dgm:ptLst>
  <dgm:cxnLst>
    <dgm:cxn modelId="{CA09E813-4030-4B1A-876E-2E4815B43DA0}" srcId="{5DE1313A-6805-49B2-959B-5F54994D49DD}" destId="{3CEF62FC-E28C-4F64-BDE4-393DCBAB1782}" srcOrd="1" destOrd="0" parTransId="{E7622CE5-5C7C-44FB-AF6A-82E3458DE6B5}" sibTransId="{1A1BEAB4-28A7-42B4-AE93-CF84BB04713B}"/>
    <dgm:cxn modelId="{4F30602A-8DAC-4AA8-B0E6-487BE4F150DC}" type="presOf" srcId="{2FF85418-1455-49F0-8BBF-8798BC2B129E}" destId="{A64149B4-7302-4D63-A575-3B02D4D6499F}" srcOrd="0" destOrd="0" presId="urn:microsoft.com/office/officeart/2018/2/layout/IconVerticalSolidList"/>
    <dgm:cxn modelId="{2EE32D4E-C1FA-4B4F-ABFA-E1AD4A787518}" srcId="{3CEF62FC-E28C-4F64-BDE4-393DCBAB1782}" destId="{87CA4DE9-2EB4-4456-818F-6A86F66CBCDC}" srcOrd="0" destOrd="0" parTransId="{4D042C27-5706-4768-A592-8F05F4FA97C2}" sibTransId="{53A4201B-5FD7-40F2-B2F0-532FDFB030E8}"/>
    <dgm:cxn modelId="{5E81C07A-4F55-430D-B603-101A2852EA69}" type="presOf" srcId="{3CEF62FC-E28C-4F64-BDE4-393DCBAB1782}" destId="{042BB2D6-2E58-48B4-9A4C-CD33334F0FEE}" srcOrd="0" destOrd="0" presId="urn:microsoft.com/office/officeart/2018/2/layout/IconVerticalSolidList"/>
    <dgm:cxn modelId="{532D76A5-1E3E-47EF-830B-FD742D1687B1}" type="presOf" srcId="{87CA4DE9-2EB4-4456-818F-6A86F66CBCDC}" destId="{7C9DD7F6-DA43-4C0F-8245-BCC6450C4716}" srcOrd="0" destOrd="0" presId="urn:microsoft.com/office/officeart/2018/2/layout/IconVerticalSolidList"/>
    <dgm:cxn modelId="{16051CA8-C9A9-4F98-81CF-B68D91CFE2C1}" srcId="{2FF85418-1455-49F0-8BBF-8798BC2B129E}" destId="{3322B060-E62D-4AB7-B6B3-ADE56B4C0A5C}" srcOrd="0" destOrd="0" parTransId="{D31B3B47-E2B0-4B49-A172-E1642B5B1EB1}" sibTransId="{6F644615-7F4F-4831-8627-D42FB3169B22}"/>
    <dgm:cxn modelId="{2CA62AC2-BC70-49CD-9706-88B973B50E9B}" srcId="{5DE1313A-6805-49B2-959B-5F54994D49DD}" destId="{2FF85418-1455-49F0-8BBF-8798BC2B129E}" srcOrd="0" destOrd="0" parTransId="{2194D359-B5A4-46B2-BD68-2EF06FE4FF5F}" sibTransId="{0384DC52-4017-460A-95DE-D4C84235698A}"/>
    <dgm:cxn modelId="{247BBBC6-6032-4D58-A1E6-4699C4340E51}" type="presOf" srcId="{3322B060-E62D-4AB7-B6B3-ADE56B4C0A5C}" destId="{F6D2D445-B3B2-4119-8020-AB9E13B2885B}" srcOrd="0" destOrd="0" presId="urn:microsoft.com/office/officeart/2018/2/layout/IconVerticalSolidList"/>
    <dgm:cxn modelId="{40140EE1-33F4-4ACA-8979-0C0F294F8144}" type="presOf" srcId="{5DE1313A-6805-49B2-959B-5F54994D49DD}" destId="{C0F42A7E-8152-4AFE-A1E5-16264D8B0E6E}" srcOrd="0" destOrd="0" presId="urn:microsoft.com/office/officeart/2018/2/layout/IconVerticalSolidList"/>
    <dgm:cxn modelId="{977A3719-B9E4-4125-8E5D-0FB84015AB2C}" type="presParOf" srcId="{C0F42A7E-8152-4AFE-A1E5-16264D8B0E6E}" destId="{D95BA660-4A39-4A9E-BA67-2360E343FB2E}" srcOrd="0" destOrd="0" presId="urn:microsoft.com/office/officeart/2018/2/layout/IconVerticalSolidList"/>
    <dgm:cxn modelId="{3955A3D1-92AF-4D76-BF84-DD9DF8981D2F}" type="presParOf" srcId="{D95BA660-4A39-4A9E-BA67-2360E343FB2E}" destId="{F851F7B9-0A89-400A-A04C-C5E870502320}" srcOrd="0" destOrd="0" presId="urn:microsoft.com/office/officeart/2018/2/layout/IconVerticalSolidList"/>
    <dgm:cxn modelId="{C2B6D451-EAEF-45AF-99AD-3BF989664949}" type="presParOf" srcId="{D95BA660-4A39-4A9E-BA67-2360E343FB2E}" destId="{9E7AC50C-61A1-442C-B85F-7D410AC67159}" srcOrd="1" destOrd="0" presId="urn:microsoft.com/office/officeart/2018/2/layout/IconVerticalSolidList"/>
    <dgm:cxn modelId="{C5A75F52-432A-481A-960E-1936A48AEC3E}" type="presParOf" srcId="{D95BA660-4A39-4A9E-BA67-2360E343FB2E}" destId="{C4CB6E70-23FC-4900-8421-66AB123D79F7}" srcOrd="2" destOrd="0" presId="urn:microsoft.com/office/officeart/2018/2/layout/IconVerticalSolidList"/>
    <dgm:cxn modelId="{7F9CC3D9-5B40-4380-AFBA-68AAD16A4BF7}" type="presParOf" srcId="{D95BA660-4A39-4A9E-BA67-2360E343FB2E}" destId="{A64149B4-7302-4D63-A575-3B02D4D6499F}" srcOrd="3" destOrd="0" presId="urn:microsoft.com/office/officeart/2018/2/layout/IconVerticalSolidList"/>
    <dgm:cxn modelId="{D2650770-BDA1-4362-B9A9-4D4DE138D823}" type="presParOf" srcId="{D95BA660-4A39-4A9E-BA67-2360E343FB2E}" destId="{F6D2D445-B3B2-4119-8020-AB9E13B2885B}" srcOrd="4" destOrd="0" presId="urn:microsoft.com/office/officeart/2018/2/layout/IconVerticalSolidList"/>
    <dgm:cxn modelId="{3CC40F2B-75F2-48E4-92F9-7221A05E3224}" type="presParOf" srcId="{C0F42A7E-8152-4AFE-A1E5-16264D8B0E6E}" destId="{F39F6E37-4747-40C2-B399-4D79FDEF3EAB}" srcOrd="1" destOrd="0" presId="urn:microsoft.com/office/officeart/2018/2/layout/IconVerticalSolidList"/>
    <dgm:cxn modelId="{141E3457-F56F-4EFD-BDB9-F63C18138EA9}" type="presParOf" srcId="{C0F42A7E-8152-4AFE-A1E5-16264D8B0E6E}" destId="{53F8BD55-75A5-4A92-8E5B-E4DB17BBE3EC}" srcOrd="2" destOrd="0" presId="urn:microsoft.com/office/officeart/2018/2/layout/IconVerticalSolidList"/>
    <dgm:cxn modelId="{EF48A50A-3A1D-46D9-87E0-F8631C822E48}" type="presParOf" srcId="{53F8BD55-75A5-4A92-8E5B-E4DB17BBE3EC}" destId="{F28BD05E-067A-4298-AC15-565AA160E0BC}" srcOrd="0" destOrd="0" presId="urn:microsoft.com/office/officeart/2018/2/layout/IconVerticalSolidList"/>
    <dgm:cxn modelId="{B79A8842-5135-4EA5-B853-24250CA9A6EF}" type="presParOf" srcId="{53F8BD55-75A5-4A92-8E5B-E4DB17BBE3EC}" destId="{FC02A0ED-C6FC-48BE-A0FF-873EF4DE73DD}" srcOrd="1" destOrd="0" presId="urn:microsoft.com/office/officeart/2018/2/layout/IconVerticalSolidList"/>
    <dgm:cxn modelId="{B93E581B-91F3-4554-9D67-2BD14886F30E}" type="presParOf" srcId="{53F8BD55-75A5-4A92-8E5B-E4DB17BBE3EC}" destId="{9CA77C58-7A72-47BE-8BA5-415434DAFAAD}" srcOrd="2" destOrd="0" presId="urn:microsoft.com/office/officeart/2018/2/layout/IconVerticalSolidList"/>
    <dgm:cxn modelId="{621E1A6C-1DD7-4A8F-B3C7-B549B77C3097}" type="presParOf" srcId="{53F8BD55-75A5-4A92-8E5B-E4DB17BBE3EC}" destId="{042BB2D6-2E58-48B4-9A4C-CD33334F0FEE}" srcOrd="3" destOrd="0" presId="urn:microsoft.com/office/officeart/2018/2/layout/IconVerticalSolidList"/>
    <dgm:cxn modelId="{19D24193-5DAF-4F6C-AA1E-FFA31E1C182A}" type="presParOf" srcId="{53F8BD55-75A5-4A92-8E5B-E4DB17BBE3EC}" destId="{7C9DD7F6-DA43-4C0F-8245-BCC6450C471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14AB7B-6248-4A2F-9375-09009C78D1A4}" type="doc">
      <dgm:prSet loTypeId="urn:microsoft.com/office/officeart/2018/2/layout/IconVerticalSolidList" loCatId="icon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7C8D276-A5F4-424C-BA06-E5E82ABADCF8}">
      <dgm:prSet/>
      <dgm:spPr/>
      <dgm:t>
        <a:bodyPr/>
        <a:lstStyle/>
        <a:p>
          <a:pPr>
            <a:lnSpc>
              <a:spcPct val="100000"/>
            </a:lnSpc>
          </a:pPr>
          <a:r>
            <a:rPr lang="fr-CH" err="1"/>
            <a:t>Strongest</a:t>
          </a:r>
          <a:r>
            <a:rPr lang="fr-CH"/>
            <a:t> </a:t>
          </a:r>
          <a:r>
            <a:rPr lang="fr-CH" err="1"/>
            <a:t>response</a:t>
          </a:r>
          <a:r>
            <a:rPr lang="fr-CH"/>
            <a:t>: </a:t>
          </a:r>
          <a:r>
            <a:rPr lang="fr-CH" err="1"/>
            <a:t>stream</a:t>
          </a:r>
          <a:r>
            <a:rPr lang="fr-CH"/>
            <a:t> </a:t>
          </a:r>
          <a:r>
            <a:rPr lang="fr-CH" err="1"/>
            <a:t>hydrology</a:t>
          </a:r>
          <a:r>
            <a:rPr lang="fr-CH"/>
            <a:t>, pool-riffle big impact on </a:t>
          </a:r>
          <a:r>
            <a:rPr lang="fr-CH" err="1"/>
            <a:t>decreasing</a:t>
          </a:r>
          <a:r>
            <a:rPr lang="fr-CH"/>
            <a:t> </a:t>
          </a:r>
          <a:r>
            <a:rPr lang="fr-CH" err="1"/>
            <a:t>velocity</a:t>
          </a:r>
          <a:r>
            <a:rPr lang="fr-CH"/>
            <a:t> and </a:t>
          </a:r>
          <a:r>
            <a:rPr lang="fr-CH" err="1"/>
            <a:t>increasing</a:t>
          </a:r>
          <a:r>
            <a:rPr lang="fr-CH"/>
            <a:t> transient </a:t>
          </a:r>
          <a:r>
            <a:rPr lang="fr-CH" err="1"/>
            <a:t>storage</a:t>
          </a:r>
          <a:r>
            <a:rPr lang="fr-CH"/>
            <a:t> and dispersion</a:t>
          </a:r>
          <a:endParaRPr lang="en-US"/>
        </a:p>
      </dgm:t>
    </dgm:pt>
    <dgm:pt modelId="{8D133307-9415-4B99-9722-6F0A29B65035}" type="parTrans" cxnId="{8571AD06-3F26-4DBD-A66D-CA2B3A0AD9F6}">
      <dgm:prSet/>
      <dgm:spPr/>
      <dgm:t>
        <a:bodyPr/>
        <a:lstStyle/>
        <a:p>
          <a:endParaRPr lang="en-US"/>
        </a:p>
      </dgm:t>
    </dgm:pt>
    <dgm:pt modelId="{FB41A7E0-AC46-42F4-B87B-4AF17A41D016}" type="sibTrans" cxnId="{8571AD06-3F26-4DBD-A66D-CA2B3A0AD9F6}">
      <dgm:prSet/>
      <dgm:spPr/>
      <dgm:t>
        <a:bodyPr/>
        <a:lstStyle/>
        <a:p>
          <a:endParaRPr lang="en-US"/>
        </a:p>
      </dgm:t>
    </dgm:pt>
    <dgm:pt modelId="{5E12BB10-2A15-4478-9D0D-42A6235DE14E}">
      <dgm:prSet/>
      <dgm:spPr/>
      <dgm:t>
        <a:bodyPr/>
        <a:lstStyle/>
        <a:p>
          <a:pPr>
            <a:lnSpc>
              <a:spcPct val="100000"/>
            </a:lnSpc>
          </a:pPr>
          <a:r>
            <a:rPr lang="fr-CH" err="1"/>
            <a:t>Defining</a:t>
          </a:r>
          <a:r>
            <a:rPr lang="fr-CH"/>
            <a:t> </a:t>
          </a:r>
          <a:r>
            <a:rPr lang="fr-CH" err="1"/>
            <a:t>restoration</a:t>
          </a:r>
          <a:r>
            <a:rPr lang="fr-CH"/>
            <a:t> </a:t>
          </a:r>
          <a:r>
            <a:rPr lang="fr-CH" err="1"/>
            <a:t>benefits</a:t>
          </a:r>
          <a:r>
            <a:rPr lang="fr-CH"/>
            <a:t>: challenge</a:t>
          </a:r>
          <a:endParaRPr lang="en-US"/>
        </a:p>
      </dgm:t>
    </dgm:pt>
    <dgm:pt modelId="{42059F23-1245-4D93-9A6E-1CF1DDE791A0}" type="parTrans" cxnId="{2594D0F3-A8E9-479C-A59E-947EC28E8312}">
      <dgm:prSet/>
      <dgm:spPr/>
      <dgm:t>
        <a:bodyPr/>
        <a:lstStyle/>
        <a:p>
          <a:endParaRPr lang="en-US"/>
        </a:p>
      </dgm:t>
    </dgm:pt>
    <dgm:pt modelId="{E9AF066C-97B2-4C59-9239-252A1CFDDF12}" type="sibTrans" cxnId="{2594D0F3-A8E9-479C-A59E-947EC28E8312}">
      <dgm:prSet/>
      <dgm:spPr/>
      <dgm:t>
        <a:bodyPr/>
        <a:lstStyle/>
        <a:p>
          <a:endParaRPr lang="en-US"/>
        </a:p>
      </dgm:t>
    </dgm:pt>
    <dgm:pt modelId="{4C7AB273-F505-4F2B-B237-5FABEBE1BF5A}">
      <dgm:prSet/>
      <dgm:spPr/>
      <dgm:t>
        <a:bodyPr/>
        <a:lstStyle/>
        <a:p>
          <a:pPr>
            <a:lnSpc>
              <a:spcPct val="100000"/>
            </a:lnSpc>
          </a:pPr>
          <a:r>
            <a:rPr lang="fr-CH" err="1"/>
            <a:t>Restoration</a:t>
          </a:r>
          <a:r>
            <a:rPr lang="fr-CH"/>
            <a:t> in </a:t>
          </a:r>
          <a:r>
            <a:rPr lang="fr-CH" err="1"/>
            <a:t>small</a:t>
          </a:r>
          <a:r>
            <a:rPr lang="fr-CH"/>
            <a:t> </a:t>
          </a:r>
          <a:r>
            <a:rPr lang="fr-CH" err="1"/>
            <a:t>streams</a:t>
          </a:r>
          <a:r>
            <a:rPr lang="fr-CH"/>
            <a:t> more efficient </a:t>
          </a:r>
          <a:r>
            <a:rPr lang="fr-CH" err="1"/>
            <a:t>than</a:t>
          </a:r>
          <a:r>
            <a:rPr lang="fr-CH"/>
            <a:t> </a:t>
          </a:r>
          <a:r>
            <a:rPr lang="fr-CH" err="1"/>
            <a:t>mainstem</a:t>
          </a:r>
          <a:r>
            <a:rPr lang="fr-CH"/>
            <a:t>, </a:t>
          </a:r>
          <a:r>
            <a:rPr lang="fr-CH" err="1"/>
            <a:t>because</a:t>
          </a:r>
          <a:r>
            <a:rPr lang="fr-CH"/>
            <a:t>:</a:t>
          </a:r>
          <a:endParaRPr lang="en-US"/>
        </a:p>
      </dgm:t>
    </dgm:pt>
    <dgm:pt modelId="{84F264A9-8FB2-41FC-B58E-58604F026B02}" type="parTrans" cxnId="{8FA23A30-DE2B-4BCB-85B2-082FDDCA32B0}">
      <dgm:prSet/>
      <dgm:spPr/>
      <dgm:t>
        <a:bodyPr/>
        <a:lstStyle/>
        <a:p>
          <a:endParaRPr lang="en-US"/>
        </a:p>
      </dgm:t>
    </dgm:pt>
    <dgm:pt modelId="{7B2764F7-0E5A-4E9A-AECB-B0091F69460D}" type="sibTrans" cxnId="{8FA23A30-DE2B-4BCB-85B2-082FDDCA32B0}">
      <dgm:prSet/>
      <dgm:spPr/>
      <dgm:t>
        <a:bodyPr/>
        <a:lstStyle/>
        <a:p>
          <a:endParaRPr lang="en-US"/>
        </a:p>
      </dgm:t>
    </dgm:pt>
    <dgm:pt modelId="{9818D49A-A395-4E09-9600-39A6BF734861}">
      <dgm:prSet/>
      <dgm:spPr/>
      <dgm:t>
        <a:bodyPr/>
        <a:lstStyle/>
        <a:p>
          <a:pPr>
            <a:lnSpc>
              <a:spcPct val="100000"/>
            </a:lnSpc>
          </a:pPr>
          <a:endParaRPr lang="fr-CH"/>
        </a:p>
        <a:p>
          <a:pPr>
            <a:lnSpc>
              <a:spcPct val="100000"/>
            </a:lnSpc>
          </a:pPr>
          <a:r>
            <a:rPr lang="fr-CH"/>
            <a:t>• </a:t>
          </a:r>
          <a:r>
            <a:rPr lang="fr-CH" err="1"/>
            <a:t>Increased</a:t>
          </a:r>
          <a:r>
            <a:rPr lang="fr-CH"/>
            <a:t> </a:t>
          </a:r>
          <a:r>
            <a:rPr lang="fr-CH" err="1"/>
            <a:t>width</a:t>
          </a:r>
          <a:r>
            <a:rPr lang="fr-CH"/>
            <a:t> </a:t>
          </a:r>
          <a:r>
            <a:rPr lang="fr-CH" err="1"/>
            <a:t>is</a:t>
          </a:r>
          <a:r>
            <a:rPr lang="fr-CH"/>
            <a:t> </a:t>
          </a:r>
          <a:r>
            <a:rPr lang="fr-CH" err="1"/>
            <a:t>relatively</a:t>
          </a:r>
          <a:r>
            <a:rPr lang="fr-CH"/>
            <a:t> more important in </a:t>
          </a:r>
          <a:r>
            <a:rPr lang="fr-CH" err="1"/>
            <a:t>headwaters</a:t>
          </a:r>
          <a:endParaRPr lang="en-US"/>
        </a:p>
      </dgm:t>
    </dgm:pt>
    <dgm:pt modelId="{87ABD0CC-C974-4D4B-9807-E8E5B4A45778}" type="parTrans" cxnId="{6F4C0D70-1EF7-410F-87CF-71A5C776F6E8}">
      <dgm:prSet/>
      <dgm:spPr/>
      <dgm:t>
        <a:bodyPr/>
        <a:lstStyle/>
        <a:p>
          <a:endParaRPr lang="en-US"/>
        </a:p>
      </dgm:t>
    </dgm:pt>
    <dgm:pt modelId="{8629005E-A47A-43FE-9CA9-A1D0047A6303}" type="sibTrans" cxnId="{6F4C0D70-1EF7-410F-87CF-71A5C776F6E8}">
      <dgm:prSet/>
      <dgm:spPr/>
      <dgm:t>
        <a:bodyPr/>
        <a:lstStyle/>
        <a:p>
          <a:endParaRPr lang="en-US"/>
        </a:p>
      </dgm:t>
    </dgm:pt>
    <dgm:pt modelId="{4ED1B080-8E84-41B4-86EF-255C64ED7842}">
      <dgm:prSet/>
      <dgm:spPr/>
      <dgm:t>
        <a:bodyPr/>
        <a:lstStyle/>
        <a:p>
          <a:pPr>
            <a:lnSpc>
              <a:spcPct val="100000"/>
            </a:lnSpc>
          </a:pPr>
          <a:r>
            <a:rPr lang="fr-CH"/>
            <a:t>• </a:t>
          </a:r>
          <a:r>
            <a:rPr lang="fr-CH" err="1"/>
            <a:t>Restored</a:t>
          </a:r>
          <a:r>
            <a:rPr lang="fr-CH"/>
            <a:t> </a:t>
          </a:r>
          <a:r>
            <a:rPr lang="fr-CH" err="1"/>
            <a:t>reach</a:t>
          </a:r>
          <a:r>
            <a:rPr lang="fr-CH"/>
            <a:t> </a:t>
          </a:r>
          <a:r>
            <a:rPr lang="fr-CH" err="1"/>
            <a:t>greater</a:t>
          </a:r>
          <a:r>
            <a:rPr lang="fr-CH"/>
            <a:t> proportion in </a:t>
          </a:r>
          <a:r>
            <a:rPr lang="fr-CH" err="1"/>
            <a:t>watershed</a:t>
          </a:r>
          <a:r>
            <a:rPr lang="fr-CH"/>
            <a:t> of </a:t>
          </a:r>
          <a:r>
            <a:rPr lang="fr-CH" err="1"/>
            <a:t>headwater</a:t>
          </a:r>
          <a:endParaRPr lang="en-US"/>
        </a:p>
      </dgm:t>
    </dgm:pt>
    <dgm:pt modelId="{6379B85D-0DAB-4BF0-983B-9AF2AB2B4027}" type="parTrans" cxnId="{53E13D13-53C3-4191-90B3-2E5014D7B2BE}">
      <dgm:prSet/>
      <dgm:spPr/>
      <dgm:t>
        <a:bodyPr/>
        <a:lstStyle/>
        <a:p>
          <a:endParaRPr lang="en-US"/>
        </a:p>
      </dgm:t>
    </dgm:pt>
    <dgm:pt modelId="{F9A13C88-59D2-43E2-8D99-EAC2C0420A50}" type="sibTrans" cxnId="{53E13D13-53C3-4191-90B3-2E5014D7B2BE}">
      <dgm:prSet/>
      <dgm:spPr/>
      <dgm:t>
        <a:bodyPr/>
        <a:lstStyle/>
        <a:p>
          <a:endParaRPr lang="en-US"/>
        </a:p>
      </dgm:t>
    </dgm:pt>
    <dgm:pt modelId="{CA4CFBCC-A6BC-4C54-83B4-D62E0EF90CA0}">
      <dgm:prSet/>
      <dgm:spPr/>
      <dgm:t>
        <a:bodyPr/>
        <a:lstStyle/>
        <a:p>
          <a:pPr>
            <a:lnSpc>
              <a:spcPct val="100000"/>
            </a:lnSpc>
          </a:pPr>
          <a:r>
            <a:rPr lang="fr-CH"/>
            <a:t>Magnitude of </a:t>
          </a:r>
          <a:r>
            <a:rPr lang="fr-CH" err="1"/>
            <a:t>ecological</a:t>
          </a:r>
          <a:r>
            <a:rPr lang="fr-CH"/>
            <a:t> </a:t>
          </a:r>
          <a:r>
            <a:rPr lang="fr-CH" err="1"/>
            <a:t>response</a:t>
          </a:r>
          <a:r>
            <a:rPr lang="fr-CH"/>
            <a:t> </a:t>
          </a:r>
          <a:r>
            <a:rPr lang="fr-CH" err="1"/>
            <a:t>don’t</a:t>
          </a:r>
          <a:r>
            <a:rPr lang="fr-CH"/>
            <a:t> </a:t>
          </a:r>
          <a:r>
            <a:rPr lang="fr-CH" err="1"/>
            <a:t>scale</a:t>
          </a:r>
          <a:r>
            <a:rPr lang="fr-CH"/>
            <a:t> </a:t>
          </a:r>
          <a:r>
            <a:rPr lang="fr-CH" err="1"/>
            <a:t>with</a:t>
          </a:r>
          <a:r>
            <a:rPr lang="fr-CH"/>
            <a:t> </a:t>
          </a:r>
          <a:r>
            <a:rPr lang="fr-CH" err="1"/>
            <a:t>stream</a:t>
          </a:r>
          <a:r>
            <a:rPr lang="fr-CH"/>
            <a:t> size</a:t>
          </a:r>
          <a:endParaRPr lang="en-US"/>
        </a:p>
      </dgm:t>
    </dgm:pt>
    <dgm:pt modelId="{8E2123AA-D01A-451D-B049-56F4D938F2E8}" type="parTrans" cxnId="{08309023-8035-4BAA-B65E-1A0EA8A568B7}">
      <dgm:prSet/>
      <dgm:spPr/>
      <dgm:t>
        <a:bodyPr/>
        <a:lstStyle/>
        <a:p>
          <a:endParaRPr lang="en-US"/>
        </a:p>
      </dgm:t>
    </dgm:pt>
    <dgm:pt modelId="{D6A2D6E7-1F01-4143-B53F-2348D01FB8DF}" type="sibTrans" cxnId="{08309023-8035-4BAA-B65E-1A0EA8A568B7}">
      <dgm:prSet/>
      <dgm:spPr/>
      <dgm:t>
        <a:bodyPr/>
        <a:lstStyle/>
        <a:p>
          <a:endParaRPr lang="en-US"/>
        </a:p>
      </dgm:t>
    </dgm:pt>
    <dgm:pt modelId="{2C6D925B-6D27-45F2-8765-D844F74309F8}" type="pres">
      <dgm:prSet presAssocID="{DC14AB7B-6248-4A2F-9375-09009C78D1A4}" presName="root" presStyleCnt="0">
        <dgm:presLayoutVars>
          <dgm:dir/>
          <dgm:resizeHandles val="exact"/>
        </dgm:presLayoutVars>
      </dgm:prSet>
      <dgm:spPr/>
    </dgm:pt>
    <dgm:pt modelId="{16C2B5CE-A242-401C-912C-80F1760FF499}" type="pres">
      <dgm:prSet presAssocID="{D7C8D276-A5F4-424C-BA06-E5E82ABADCF8}" presName="compNode" presStyleCnt="0"/>
      <dgm:spPr/>
    </dgm:pt>
    <dgm:pt modelId="{A1315E14-EF3A-4F23-A33F-661046EE1E82}" type="pres">
      <dgm:prSet presAssocID="{D7C8D276-A5F4-424C-BA06-E5E82ABADCF8}" presName="bgRect" presStyleLbl="bgShp" presStyleIdx="0" presStyleCnt="4" custScaleY="194637" custLinFactY="-100000" custLinFactNeighborX="9111" custLinFactNeighborY="-126390"/>
      <dgm:spPr/>
    </dgm:pt>
    <dgm:pt modelId="{0AEA14F2-A0D8-4084-BE30-D509FF00DD28}" type="pres">
      <dgm:prSet presAssocID="{D7C8D276-A5F4-424C-BA06-E5E82ABADCF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éconnecté"/>
        </a:ext>
      </dgm:extLst>
    </dgm:pt>
    <dgm:pt modelId="{7938E1FB-EE4A-4560-B14A-0A7D71AF8125}" type="pres">
      <dgm:prSet presAssocID="{D7C8D276-A5F4-424C-BA06-E5E82ABADCF8}" presName="spaceRect" presStyleCnt="0"/>
      <dgm:spPr/>
    </dgm:pt>
    <dgm:pt modelId="{EC0DF133-4A49-44E0-803D-085154012866}" type="pres">
      <dgm:prSet presAssocID="{D7C8D276-A5F4-424C-BA06-E5E82ABADCF8}" presName="parTx" presStyleLbl="revTx" presStyleIdx="0" presStyleCnt="5" custLinFactNeighborX="-287" custLinFactNeighborY="-15620">
        <dgm:presLayoutVars>
          <dgm:chMax val="0"/>
          <dgm:chPref val="0"/>
        </dgm:presLayoutVars>
      </dgm:prSet>
      <dgm:spPr/>
    </dgm:pt>
    <dgm:pt modelId="{85022135-CB27-4002-8DFE-154EB46EC18E}" type="pres">
      <dgm:prSet presAssocID="{FB41A7E0-AC46-42F4-B87B-4AF17A41D016}" presName="sibTrans" presStyleCnt="0"/>
      <dgm:spPr/>
    </dgm:pt>
    <dgm:pt modelId="{E1192AA7-38E4-4FE1-9342-B3BDDD6B1889}" type="pres">
      <dgm:prSet presAssocID="{5E12BB10-2A15-4478-9D0D-42A6235DE14E}" presName="compNode" presStyleCnt="0"/>
      <dgm:spPr/>
    </dgm:pt>
    <dgm:pt modelId="{FB80825C-33A3-4588-9C85-291F6C8C291C}" type="pres">
      <dgm:prSet presAssocID="{5E12BB10-2A15-4478-9D0D-42A6235DE14E}" presName="bgRect" presStyleLbl="bgShp" presStyleIdx="1" presStyleCnt="4"/>
      <dgm:spPr/>
    </dgm:pt>
    <dgm:pt modelId="{CAF9FD45-5DFF-4AD8-B196-6023586141C9}" type="pres">
      <dgm:prSet presAssocID="{5E12BB10-2A15-4478-9D0D-42A6235DE14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F4BF6585-76E2-46FF-ABFD-4892C6C936D6}" type="pres">
      <dgm:prSet presAssocID="{5E12BB10-2A15-4478-9D0D-42A6235DE14E}" presName="spaceRect" presStyleCnt="0"/>
      <dgm:spPr/>
    </dgm:pt>
    <dgm:pt modelId="{31D6FA90-1DCD-4FD0-AFC2-3764E7AAB801}" type="pres">
      <dgm:prSet presAssocID="{5E12BB10-2A15-4478-9D0D-42A6235DE14E}" presName="parTx" presStyleLbl="revTx" presStyleIdx="1" presStyleCnt="5" custLinFactNeighborX="-267" custLinFactNeighborY="-15440">
        <dgm:presLayoutVars>
          <dgm:chMax val="0"/>
          <dgm:chPref val="0"/>
        </dgm:presLayoutVars>
      </dgm:prSet>
      <dgm:spPr/>
    </dgm:pt>
    <dgm:pt modelId="{A411AF12-5032-4107-8B8D-A225DDA88AEA}" type="pres">
      <dgm:prSet presAssocID="{E9AF066C-97B2-4C59-9239-252A1CFDDF12}" presName="sibTrans" presStyleCnt="0"/>
      <dgm:spPr/>
    </dgm:pt>
    <dgm:pt modelId="{63B8F64A-D296-4480-B1CC-95B182E387AB}" type="pres">
      <dgm:prSet presAssocID="{4C7AB273-F505-4F2B-B237-5FABEBE1BF5A}" presName="compNode" presStyleCnt="0"/>
      <dgm:spPr/>
    </dgm:pt>
    <dgm:pt modelId="{F99773D0-B3C9-4C46-AFB5-CC710D41F452}" type="pres">
      <dgm:prSet presAssocID="{4C7AB273-F505-4F2B-B237-5FABEBE1BF5A}" presName="bgRect" presStyleLbl="bgShp" presStyleIdx="2" presStyleCnt="4" custScaleY="182351"/>
      <dgm:spPr/>
    </dgm:pt>
    <dgm:pt modelId="{A98A7E04-EC99-407A-8E9C-C3BD10B39575}" type="pres">
      <dgm:prSet presAssocID="{4C7AB273-F505-4F2B-B237-5FABEBE1BF5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098F740F-81DA-489A-95C5-BC479915FCCE}" type="pres">
      <dgm:prSet presAssocID="{4C7AB273-F505-4F2B-B237-5FABEBE1BF5A}" presName="spaceRect" presStyleCnt="0"/>
      <dgm:spPr/>
    </dgm:pt>
    <dgm:pt modelId="{B11B8E4F-0673-4F29-B5B5-0810CF2331D4}" type="pres">
      <dgm:prSet presAssocID="{4C7AB273-F505-4F2B-B237-5FABEBE1BF5A}" presName="parTx" presStyleLbl="revTx" presStyleIdx="2" presStyleCnt="5" custLinFactNeighborX="-975" custLinFactNeighborY="-1440">
        <dgm:presLayoutVars>
          <dgm:chMax val="0"/>
          <dgm:chPref val="0"/>
        </dgm:presLayoutVars>
      </dgm:prSet>
      <dgm:spPr/>
    </dgm:pt>
    <dgm:pt modelId="{FA49717F-B655-45D7-85EC-5014841866DD}" type="pres">
      <dgm:prSet presAssocID="{4C7AB273-F505-4F2B-B237-5FABEBE1BF5A}" presName="desTx" presStyleLbl="revTx" presStyleIdx="3" presStyleCnt="5" custScaleX="103474" custLinFactNeighborX="-3059" custLinFactNeighborY="-17130">
        <dgm:presLayoutVars/>
      </dgm:prSet>
      <dgm:spPr/>
    </dgm:pt>
    <dgm:pt modelId="{225F9D0E-4682-41A1-B4A4-4D528CF8E468}" type="pres">
      <dgm:prSet presAssocID="{7B2764F7-0E5A-4E9A-AECB-B0091F69460D}" presName="sibTrans" presStyleCnt="0"/>
      <dgm:spPr/>
    </dgm:pt>
    <dgm:pt modelId="{06BBA1BD-158B-408B-AFCC-3213AA2A9B88}" type="pres">
      <dgm:prSet presAssocID="{CA4CFBCC-A6BC-4C54-83B4-D62E0EF90CA0}" presName="compNode" presStyleCnt="0"/>
      <dgm:spPr/>
    </dgm:pt>
    <dgm:pt modelId="{1CDF8891-5767-4636-A4C7-8BA1C0FCEB08}" type="pres">
      <dgm:prSet presAssocID="{CA4CFBCC-A6BC-4C54-83B4-D62E0EF90CA0}" presName="bgRect" presStyleLbl="bgShp" presStyleIdx="3" presStyleCnt="4"/>
      <dgm:spPr/>
    </dgm:pt>
    <dgm:pt modelId="{5C73932B-016E-4391-BFD0-908941F34553}" type="pres">
      <dgm:prSet presAssocID="{CA4CFBCC-A6BC-4C54-83B4-D62E0EF90CA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F404E406-9F91-468D-882C-FA14AD97C140}" type="pres">
      <dgm:prSet presAssocID="{CA4CFBCC-A6BC-4C54-83B4-D62E0EF90CA0}" presName="spaceRect" presStyleCnt="0"/>
      <dgm:spPr/>
    </dgm:pt>
    <dgm:pt modelId="{A7AA3A02-70A2-44AD-9448-584E7BBF6BFA}" type="pres">
      <dgm:prSet presAssocID="{CA4CFBCC-A6BC-4C54-83B4-D62E0EF90CA0}" presName="parTx" presStyleLbl="revTx" presStyleIdx="4" presStyleCnt="5" custLinFactNeighborX="-267" custLinFactNeighborY="-11991">
        <dgm:presLayoutVars>
          <dgm:chMax val="0"/>
          <dgm:chPref val="0"/>
        </dgm:presLayoutVars>
      </dgm:prSet>
      <dgm:spPr/>
    </dgm:pt>
  </dgm:ptLst>
  <dgm:cxnLst>
    <dgm:cxn modelId="{8571AD06-3F26-4DBD-A66D-CA2B3A0AD9F6}" srcId="{DC14AB7B-6248-4A2F-9375-09009C78D1A4}" destId="{D7C8D276-A5F4-424C-BA06-E5E82ABADCF8}" srcOrd="0" destOrd="0" parTransId="{8D133307-9415-4B99-9722-6F0A29B65035}" sibTransId="{FB41A7E0-AC46-42F4-B87B-4AF17A41D016}"/>
    <dgm:cxn modelId="{53E13D13-53C3-4191-90B3-2E5014D7B2BE}" srcId="{4C7AB273-F505-4F2B-B237-5FABEBE1BF5A}" destId="{4ED1B080-8E84-41B4-86EF-255C64ED7842}" srcOrd="1" destOrd="0" parTransId="{6379B85D-0DAB-4BF0-983B-9AF2AB2B4027}" sibTransId="{F9A13C88-59D2-43E2-8D99-EAC2C0420A50}"/>
    <dgm:cxn modelId="{08309023-8035-4BAA-B65E-1A0EA8A568B7}" srcId="{DC14AB7B-6248-4A2F-9375-09009C78D1A4}" destId="{CA4CFBCC-A6BC-4C54-83B4-D62E0EF90CA0}" srcOrd="3" destOrd="0" parTransId="{8E2123AA-D01A-451D-B049-56F4D938F2E8}" sibTransId="{D6A2D6E7-1F01-4143-B53F-2348D01FB8DF}"/>
    <dgm:cxn modelId="{6189112A-73D8-40B6-9B70-C9E6128795D6}" type="presOf" srcId="{9818D49A-A395-4E09-9600-39A6BF734861}" destId="{FA49717F-B655-45D7-85EC-5014841866DD}" srcOrd="0" destOrd="0" presId="urn:microsoft.com/office/officeart/2018/2/layout/IconVerticalSolidList"/>
    <dgm:cxn modelId="{8FA23A30-DE2B-4BCB-85B2-082FDDCA32B0}" srcId="{DC14AB7B-6248-4A2F-9375-09009C78D1A4}" destId="{4C7AB273-F505-4F2B-B237-5FABEBE1BF5A}" srcOrd="2" destOrd="0" parTransId="{84F264A9-8FB2-41FC-B58E-58604F026B02}" sibTransId="{7B2764F7-0E5A-4E9A-AECB-B0091F69460D}"/>
    <dgm:cxn modelId="{90B2D04E-DE03-4085-8129-219610EDD391}" type="presOf" srcId="{CA4CFBCC-A6BC-4C54-83B4-D62E0EF90CA0}" destId="{A7AA3A02-70A2-44AD-9448-584E7BBF6BFA}" srcOrd="0" destOrd="0" presId="urn:microsoft.com/office/officeart/2018/2/layout/IconVerticalSolidList"/>
    <dgm:cxn modelId="{6F4C0D70-1EF7-410F-87CF-71A5C776F6E8}" srcId="{4C7AB273-F505-4F2B-B237-5FABEBE1BF5A}" destId="{9818D49A-A395-4E09-9600-39A6BF734861}" srcOrd="0" destOrd="0" parTransId="{87ABD0CC-C974-4D4B-9807-E8E5B4A45778}" sibTransId="{8629005E-A47A-43FE-9CA9-A1D0047A6303}"/>
    <dgm:cxn modelId="{98F4697A-8842-46C3-9514-4678F5D71D3A}" type="presOf" srcId="{D7C8D276-A5F4-424C-BA06-E5E82ABADCF8}" destId="{EC0DF133-4A49-44E0-803D-085154012866}" srcOrd="0" destOrd="0" presId="urn:microsoft.com/office/officeart/2018/2/layout/IconVerticalSolidList"/>
    <dgm:cxn modelId="{F330D18B-37C5-4175-927A-9D1A2E788008}" type="presOf" srcId="{4C7AB273-F505-4F2B-B237-5FABEBE1BF5A}" destId="{B11B8E4F-0673-4F29-B5B5-0810CF2331D4}" srcOrd="0" destOrd="0" presId="urn:microsoft.com/office/officeart/2018/2/layout/IconVerticalSolidList"/>
    <dgm:cxn modelId="{C7C79994-0126-41B9-AC13-C3754F70B79D}" type="presOf" srcId="{5E12BB10-2A15-4478-9D0D-42A6235DE14E}" destId="{31D6FA90-1DCD-4FD0-AFC2-3764E7AAB801}" srcOrd="0" destOrd="0" presId="urn:microsoft.com/office/officeart/2018/2/layout/IconVerticalSolidList"/>
    <dgm:cxn modelId="{129D1EB4-01D5-435E-B671-B3DEA3D1FFEC}" type="presOf" srcId="{DC14AB7B-6248-4A2F-9375-09009C78D1A4}" destId="{2C6D925B-6D27-45F2-8765-D844F74309F8}" srcOrd="0" destOrd="0" presId="urn:microsoft.com/office/officeart/2018/2/layout/IconVerticalSolidList"/>
    <dgm:cxn modelId="{810F85BF-5E72-4FD3-9704-36689C44FFA3}" type="presOf" srcId="{4ED1B080-8E84-41B4-86EF-255C64ED7842}" destId="{FA49717F-B655-45D7-85EC-5014841866DD}" srcOrd="0" destOrd="1" presId="urn:microsoft.com/office/officeart/2018/2/layout/IconVerticalSolidList"/>
    <dgm:cxn modelId="{2594D0F3-A8E9-479C-A59E-947EC28E8312}" srcId="{DC14AB7B-6248-4A2F-9375-09009C78D1A4}" destId="{5E12BB10-2A15-4478-9D0D-42A6235DE14E}" srcOrd="1" destOrd="0" parTransId="{42059F23-1245-4D93-9A6E-1CF1DDE791A0}" sibTransId="{E9AF066C-97B2-4C59-9239-252A1CFDDF12}"/>
    <dgm:cxn modelId="{90814394-9A28-4684-BC38-2C9462E38970}" type="presParOf" srcId="{2C6D925B-6D27-45F2-8765-D844F74309F8}" destId="{16C2B5CE-A242-401C-912C-80F1760FF499}" srcOrd="0" destOrd="0" presId="urn:microsoft.com/office/officeart/2018/2/layout/IconVerticalSolidList"/>
    <dgm:cxn modelId="{BC444CD9-B48D-4B4D-8D19-D4FB3D290305}" type="presParOf" srcId="{16C2B5CE-A242-401C-912C-80F1760FF499}" destId="{A1315E14-EF3A-4F23-A33F-661046EE1E82}" srcOrd="0" destOrd="0" presId="urn:microsoft.com/office/officeart/2018/2/layout/IconVerticalSolidList"/>
    <dgm:cxn modelId="{8DDC6DD7-0E3C-4961-B0B4-396DA6EF6BA4}" type="presParOf" srcId="{16C2B5CE-A242-401C-912C-80F1760FF499}" destId="{0AEA14F2-A0D8-4084-BE30-D509FF00DD28}" srcOrd="1" destOrd="0" presId="urn:microsoft.com/office/officeart/2018/2/layout/IconVerticalSolidList"/>
    <dgm:cxn modelId="{DE20FA8C-189D-4B5E-9659-E6997560CC91}" type="presParOf" srcId="{16C2B5CE-A242-401C-912C-80F1760FF499}" destId="{7938E1FB-EE4A-4560-B14A-0A7D71AF8125}" srcOrd="2" destOrd="0" presId="urn:microsoft.com/office/officeart/2018/2/layout/IconVerticalSolidList"/>
    <dgm:cxn modelId="{7D6320EA-1CED-44A5-8998-29731E9E8EFB}" type="presParOf" srcId="{16C2B5CE-A242-401C-912C-80F1760FF499}" destId="{EC0DF133-4A49-44E0-803D-085154012866}" srcOrd="3" destOrd="0" presId="urn:microsoft.com/office/officeart/2018/2/layout/IconVerticalSolidList"/>
    <dgm:cxn modelId="{B43BCC56-4476-44EA-B98A-5DD281479020}" type="presParOf" srcId="{2C6D925B-6D27-45F2-8765-D844F74309F8}" destId="{85022135-CB27-4002-8DFE-154EB46EC18E}" srcOrd="1" destOrd="0" presId="urn:microsoft.com/office/officeart/2018/2/layout/IconVerticalSolidList"/>
    <dgm:cxn modelId="{24929439-79AC-47E7-B7D0-98B07A6017DE}" type="presParOf" srcId="{2C6D925B-6D27-45F2-8765-D844F74309F8}" destId="{E1192AA7-38E4-4FE1-9342-B3BDDD6B1889}" srcOrd="2" destOrd="0" presId="urn:microsoft.com/office/officeart/2018/2/layout/IconVerticalSolidList"/>
    <dgm:cxn modelId="{387CDD9D-B9AE-42B0-8702-2D00AABF6271}" type="presParOf" srcId="{E1192AA7-38E4-4FE1-9342-B3BDDD6B1889}" destId="{FB80825C-33A3-4588-9C85-291F6C8C291C}" srcOrd="0" destOrd="0" presId="urn:microsoft.com/office/officeart/2018/2/layout/IconVerticalSolidList"/>
    <dgm:cxn modelId="{CBF9E017-6037-4FD7-B2D4-C006CC2191FC}" type="presParOf" srcId="{E1192AA7-38E4-4FE1-9342-B3BDDD6B1889}" destId="{CAF9FD45-5DFF-4AD8-B196-6023586141C9}" srcOrd="1" destOrd="0" presId="urn:microsoft.com/office/officeart/2018/2/layout/IconVerticalSolidList"/>
    <dgm:cxn modelId="{BC38232A-D7EE-4A5B-91E3-EE7A6777E7FA}" type="presParOf" srcId="{E1192AA7-38E4-4FE1-9342-B3BDDD6B1889}" destId="{F4BF6585-76E2-46FF-ABFD-4892C6C936D6}" srcOrd="2" destOrd="0" presId="urn:microsoft.com/office/officeart/2018/2/layout/IconVerticalSolidList"/>
    <dgm:cxn modelId="{881D6722-C35E-4B86-B7D6-73DB393AF59F}" type="presParOf" srcId="{E1192AA7-38E4-4FE1-9342-B3BDDD6B1889}" destId="{31D6FA90-1DCD-4FD0-AFC2-3764E7AAB801}" srcOrd="3" destOrd="0" presId="urn:microsoft.com/office/officeart/2018/2/layout/IconVerticalSolidList"/>
    <dgm:cxn modelId="{85A2F684-24CB-48D7-A308-B5C704774657}" type="presParOf" srcId="{2C6D925B-6D27-45F2-8765-D844F74309F8}" destId="{A411AF12-5032-4107-8B8D-A225DDA88AEA}" srcOrd="3" destOrd="0" presId="urn:microsoft.com/office/officeart/2018/2/layout/IconVerticalSolidList"/>
    <dgm:cxn modelId="{0F97F752-2738-49BE-AB00-776907F43B3B}" type="presParOf" srcId="{2C6D925B-6D27-45F2-8765-D844F74309F8}" destId="{63B8F64A-D296-4480-B1CC-95B182E387AB}" srcOrd="4" destOrd="0" presId="urn:microsoft.com/office/officeart/2018/2/layout/IconVerticalSolidList"/>
    <dgm:cxn modelId="{F3090138-CF3C-4B12-9E6B-979B0E52647F}" type="presParOf" srcId="{63B8F64A-D296-4480-B1CC-95B182E387AB}" destId="{F99773D0-B3C9-4C46-AFB5-CC710D41F452}" srcOrd="0" destOrd="0" presId="urn:microsoft.com/office/officeart/2018/2/layout/IconVerticalSolidList"/>
    <dgm:cxn modelId="{6DC0F0A2-F07F-40C7-B806-1831FC52847D}" type="presParOf" srcId="{63B8F64A-D296-4480-B1CC-95B182E387AB}" destId="{A98A7E04-EC99-407A-8E9C-C3BD10B39575}" srcOrd="1" destOrd="0" presId="urn:microsoft.com/office/officeart/2018/2/layout/IconVerticalSolidList"/>
    <dgm:cxn modelId="{58B8BE1A-D828-4F4C-A0DE-E298ED1EAEE7}" type="presParOf" srcId="{63B8F64A-D296-4480-B1CC-95B182E387AB}" destId="{098F740F-81DA-489A-95C5-BC479915FCCE}" srcOrd="2" destOrd="0" presId="urn:microsoft.com/office/officeart/2018/2/layout/IconVerticalSolidList"/>
    <dgm:cxn modelId="{C89F666C-AD96-4E4C-99F5-4C5F3055CDE2}" type="presParOf" srcId="{63B8F64A-D296-4480-B1CC-95B182E387AB}" destId="{B11B8E4F-0673-4F29-B5B5-0810CF2331D4}" srcOrd="3" destOrd="0" presId="urn:microsoft.com/office/officeart/2018/2/layout/IconVerticalSolidList"/>
    <dgm:cxn modelId="{0FD59DD8-1442-47B8-9E97-FADD6315714F}" type="presParOf" srcId="{63B8F64A-D296-4480-B1CC-95B182E387AB}" destId="{FA49717F-B655-45D7-85EC-5014841866DD}" srcOrd="4" destOrd="0" presId="urn:microsoft.com/office/officeart/2018/2/layout/IconVerticalSolidList"/>
    <dgm:cxn modelId="{8245051B-DCEA-403C-A0CF-C9322119D1F7}" type="presParOf" srcId="{2C6D925B-6D27-45F2-8765-D844F74309F8}" destId="{225F9D0E-4682-41A1-B4A4-4D528CF8E468}" srcOrd="5" destOrd="0" presId="urn:microsoft.com/office/officeart/2018/2/layout/IconVerticalSolidList"/>
    <dgm:cxn modelId="{630E693B-5A74-4CA0-BC61-485F5929600B}" type="presParOf" srcId="{2C6D925B-6D27-45F2-8765-D844F74309F8}" destId="{06BBA1BD-158B-408B-AFCC-3213AA2A9B88}" srcOrd="6" destOrd="0" presId="urn:microsoft.com/office/officeart/2018/2/layout/IconVerticalSolidList"/>
    <dgm:cxn modelId="{57984CEE-AFAE-4792-BCEC-88FD79D7EF1B}" type="presParOf" srcId="{06BBA1BD-158B-408B-AFCC-3213AA2A9B88}" destId="{1CDF8891-5767-4636-A4C7-8BA1C0FCEB08}" srcOrd="0" destOrd="0" presId="urn:microsoft.com/office/officeart/2018/2/layout/IconVerticalSolidList"/>
    <dgm:cxn modelId="{18BE4E31-28A8-4E78-8A2D-061A5FD6168E}" type="presParOf" srcId="{06BBA1BD-158B-408B-AFCC-3213AA2A9B88}" destId="{5C73932B-016E-4391-BFD0-908941F34553}" srcOrd="1" destOrd="0" presId="urn:microsoft.com/office/officeart/2018/2/layout/IconVerticalSolidList"/>
    <dgm:cxn modelId="{3DDDCBCE-240B-42F4-B2EB-0BB3D6191507}" type="presParOf" srcId="{06BBA1BD-158B-408B-AFCC-3213AA2A9B88}" destId="{F404E406-9F91-468D-882C-FA14AD97C140}" srcOrd="2" destOrd="0" presId="urn:microsoft.com/office/officeart/2018/2/layout/IconVerticalSolidList"/>
    <dgm:cxn modelId="{33D403AD-6B59-4B29-8C7D-FA911452877F}" type="presParOf" srcId="{06BBA1BD-158B-408B-AFCC-3213AA2A9B88}" destId="{A7AA3A02-70A2-44AD-9448-584E7BBF6BF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F8EC6F-4649-4522-96C9-BB4FA738F2E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17A0DB-A2FC-4B79-8BAA-D351D4D3C495}">
      <dgm:prSet/>
      <dgm:spPr/>
      <dgm:t>
        <a:bodyPr/>
        <a:lstStyle/>
        <a:p>
          <a:pPr>
            <a:lnSpc>
              <a:spcPct val="100000"/>
            </a:lnSpc>
          </a:pPr>
          <a:r>
            <a:rPr lang="fr-CH" err="1"/>
            <a:t>Pre-condition</a:t>
          </a:r>
          <a:r>
            <a:rPr lang="fr-CH"/>
            <a:t> of </a:t>
          </a:r>
          <a:r>
            <a:rPr lang="fr-CH" err="1"/>
            <a:t>streams</a:t>
          </a:r>
          <a:r>
            <a:rPr lang="fr-CH"/>
            <a:t> </a:t>
          </a:r>
          <a:r>
            <a:rPr lang="fr-CH" err="1"/>
            <a:t>severly</a:t>
          </a:r>
          <a:r>
            <a:rPr lang="fr-CH"/>
            <a:t> </a:t>
          </a:r>
          <a:r>
            <a:rPr lang="fr-CH" err="1"/>
            <a:t>impaired</a:t>
          </a:r>
          <a:r>
            <a:rPr lang="fr-CH"/>
            <a:t> (not the </a:t>
          </a:r>
          <a:r>
            <a:rPr lang="fr-CH" err="1"/>
            <a:t>same</a:t>
          </a:r>
          <a:r>
            <a:rPr lang="fr-CH"/>
            <a:t> </a:t>
          </a:r>
          <a:r>
            <a:rPr lang="fr-CH" err="1"/>
            <a:t>results</a:t>
          </a:r>
          <a:r>
            <a:rPr lang="fr-CH"/>
            <a:t> as </a:t>
          </a:r>
          <a:r>
            <a:rPr lang="fr-CH" err="1"/>
            <a:t>prior</a:t>
          </a:r>
          <a:r>
            <a:rPr lang="fr-CH"/>
            <a:t> </a:t>
          </a:r>
          <a:r>
            <a:rPr lang="fr-CH" err="1"/>
            <a:t>work</a:t>
          </a:r>
          <a:r>
            <a:rPr lang="fr-CH"/>
            <a:t>)</a:t>
          </a:r>
          <a:endParaRPr lang="en-US"/>
        </a:p>
      </dgm:t>
    </dgm:pt>
    <dgm:pt modelId="{C6D03912-6CA7-4E90-8030-DA3930840305}" type="parTrans" cxnId="{19C7518E-623E-4D3B-A8A8-9C69B8B2B23A}">
      <dgm:prSet/>
      <dgm:spPr/>
      <dgm:t>
        <a:bodyPr/>
        <a:lstStyle/>
        <a:p>
          <a:endParaRPr lang="en-US"/>
        </a:p>
      </dgm:t>
    </dgm:pt>
    <dgm:pt modelId="{276E205E-7B4B-4077-974A-EF579A64B42D}" type="sibTrans" cxnId="{19C7518E-623E-4D3B-A8A8-9C69B8B2B23A}">
      <dgm:prSet/>
      <dgm:spPr/>
      <dgm:t>
        <a:bodyPr/>
        <a:lstStyle/>
        <a:p>
          <a:endParaRPr lang="en-US"/>
        </a:p>
      </dgm:t>
    </dgm:pt>
    <dgm:pt modelId="{5DC9C40E-1FA6-4AD6-83D7-CFE2C3D7B8DD}" type="pres">
      <dgm:prSet presAssocID="{87F8EC6F-4649-4522-96C9-BB4FA738F2E9}" presName="root" presStyleCnt="0">
        <dgm:presLayoutVars>
          <dgm:dir/>
          <dgm:resizeHandles val="exact"/>
        </dgm:presLayoutVars>
      </dgm:prSet>
      <dgm:spPr/>
    </dgm:pt>
    <dgm:pt modelId="{6CF0B30B-B4F9-4FAA-B993-7E15B8D184F6}" type="pres">
      <dgm:prSet presAssocID="{9C17A0DB-A2FC-4B79-8BAA-D351D4D3C495}" presName="compNode" presStyleCnt="0"/>
      <dgm:spPr/>
    </dgm:pt>
    <dgm:pt modelId="{D02473CC-BBE5-4659-A5FC-93EB091A1EC8}" type="pres">
      <dgm:prSet presAssocID="{9C17A0DB-A2FC-4B79-8BAA-D351D4D3C495}" presName="bgRect" presStyleLbl="bgShp" presStyleIdx="0" presStyleCnt="1"/>
      <dgm:spPr/>
    </dgm:pt>
    <dgm:pt modelId="{4614C272-093A-4941-942F-56651A74D053}" type="pres">
      <dgm:prSet presAssocID="{9C17A0DB-A2FC-4B79-8BAA-D351D4D3C495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éconnecté"/>
        </a:ext>
      </dgm:extLst>
    </dgm:pt>
    <dgm:pt modelId="{EFF6EBEC-536C-4B9D-9F67-101107B2727E}" type="pres">
      <dgm:prSet presAssocID="{9C17A0DB-A2FC-4B79-8BAA-D351D4D3C495}" presName="spaceRect" presStyleCnt="0"/>
      <dgm:spPr/>
    </dgm:pt>
    <dgm:pt modelId="{8444620C-E161-42A2-BD05-15A178BBB094}" type="pres">
      <dgm:prSet presAssocID="{9C17A0DB-A2FC-4B79-8BAA-D351D4D3C495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19C7518E-623E-4D3B-A8A8-9C69B8B2B23A}" srcId="{87F8EC6F-4649-4522-96C9-BB4FA738F2E9}" destId="{9C17A0DB-A2FC-4B79-8BAA-D351D4D3C495}" srcOrd="0" destOrd="0" parTransId="{C6D03912-6CA7-4E90-8030-DA3930840305}" sibTransId="{276E205E-7B4B-4077-974A-EF579A64B42D}"/>
    <dgm:cxn modelId="{615E6AB0-74BA-46FC-99B2-B6EA20713210}" type="presOf" srcId="{87F8EC6F-4649-4522-96C9-BB4FA738F2E9}" destId="{5DC9C40E-1FA6-4AD6-83D7-CFE2C3D7B8DD}" srcOrd="0" destOrd="0" presId="urn:microsoft.com/office/officeart/2018/2/layout/IconVerticalSolidList"/>
    <dgm:cxn modelId="{55BFFBFB-C904-4E2D-B693-0F21FB28F837}" type="presOf" srcId="{9C17A0DB-A2FC-4B79-8BAA-D351D4D3C495}" destId="{8444620C-E161-42A2-BD05-15A178BBB094}" srcOrd="0" destOrd="0" presId="urn:microsoft.com/office/officeart/2018/2/layout/IconVerticalSolidList"/>
    <dgm:cxn modelId="{E5F5BB62-02EA-4EC4-9773-A6CF807582DB}" type="presParOf" srcId="{5DC9C40E-1FA6-4AD6-83D7-CFE2C3D7B8DD}" destId="{6CF0B30B-B4F9-4FAA-B993-7E15B8D184F6}" srcOrd="0" destOrd="0" presId="urn:microsoft.com/office/officeart/2018/2/layout/IconVerticalSolidList"/>
    <dgm:cxn modelId="{48E3EEC5-CCF1-435E-84FC-9EF9125E50DD}" type="presParOf" srcId="{6CF0B30B-B4F9-4FAA-B993-7E15B8D184F6}" destId="{D02473CC-BBE5-4659-A5FC-93EB091A1EC8}" srcOrd="0" destOrd="0" presId="urn:microsoft.com/office/officeart/2018/2/layout/IconVerticalSolidList"/>
    <dgm:cxn modelId="{6500790D-4E68-4F4C-9467-E226EB7AC0FC}" type="presParOf" srcId="{6CF0B30B-B4F9-4FAA-B993-7E15B8D184F6}" destId="{4614C272-093A-4941-942F-56651A74D053}" srcOrd="1" destOrd="0" presId="urn:microsoft.com/office/officeart/2018/2/layout/IconVerticalSolidList"/>
    <dgm:cxn modelId="{CB588149-43F4-4554-B91B-0CC20B07814C}" type="presParOf" srcId="{6CF0B30B-B4F9-4FAA-B993-7E15B8D184F6}" destId="{EFF6EBEC-536C-4B9D-9F67-101107B2727E}" srcOrd="2" destOrd="0" presId="urn:microsoft.com/office/officeart/2018/2/layout/IconVerticalSolidList"/>
    <dgm:cxn modelId="{4F4A0DB7-CDB3-4EF4-992B-96F233B27485}" type="presParOf" srcId="{6CF0B30B-B4F9-4FAA-B993-7E15B8D184F6}" destId="{8444620C-E161-42A2-BD05-15A178BBB09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F8EC6F-4649-4522-96C9-BB4FA738F2E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749D53E-A962-4227-8B68-F5C037F3EB42}">
      <dgm:prSet/>
      <dgm:spPr/>
      <dgm:t>
        <a:bodyPr/>
        <a:lstStyle/>
        <a:p>
          <a:pPr>
            <a:lnSpc>
              <a:spcPct val="100000"/>
            </a:lnSpc>
          </a:pPr>
          <a:r>
            <a:rPr lang="fr-CH"/>
            <a:t>Urban continuum concept (common stressors and impairments), landscape heterogeneity and high connection of urban watershed not taken into account. </a:t>
          </a:r>
          <a:endParaRPr lang="en-US"/>
        </a:p>
      </dgm:t>
    </dgm:pt>
    <dgm:pt modelId="{66F60446-20A7-47CA-B3CD-18361938780A}" type="parTrans" cxnId="{B2E94519-7BD5-43C9-A0BD-920389E3CE27}">
      <dgm:prSet/>
      <dgm:spPr/>
      <dgm:t>
        <a:bodyPr/>
        <a:lstStyle/>
        <a:p>
          <a:endParaRPr lang="en-US"/>
        </a:p>
      </dgm:t>
    </dgm:pt>
    <dgm:pt modelId="{A89D467D-3196-40D3-91C3-97DD2B35914C}" type="sibTrans" cxnId="{B2E94519-7BD5-43C9-A0BD-920389E3CE27}">
      <dgm:prSet/>
      <dgm:spPr/>
      <dgm:t>
        <a:bodyPr/>
        <a:lstStyle/>
        <a:p>
          <a:endParaRPr lang="en-US"/>
        </a:p>
      </dgm:t>
    </dgm:pt>
    <dgm:pt modelId="{29C0F47A-C57D-4DA9-AB16-678A921256AF}">
      <dgm:prSet/>
      <dgm:spPr/>
      <dgm:t>
        <a:bodyPr/>
        <a:lstStyle/>
        <a:p>
          <a:pPr>
            <a:lnSpc>
              <a:spcPct val="100000"/>
            </a:lnSpc>
          </a:pPr>
          <a:r>
            <a:rPr lang="fr-CH"/>
            <a:t>Low-flow conditions events, high precipitations can change everything.</a:t>
          </a:r>
          <a:endParaRPr lang="en-US"/>
        </a:p>
      </dgm:t>
    </dgm:pt>
    <dgm:pt modelId="{677DD9B4-9302-428B-B941-3AF989C23985}" type="parTrans" cxnId="{01D6B295-E00E-4383-9DEE-836AE166FD54}">
      <dgm:prSet/>
      <dgm:spPr/>
      <dgm:t>
        <a:bodyPr/>
        <a:lstStyle/>
        <a:p>
          <a:endParaRPr lang="en-US"/>
        </a:p>
      </dgm:t>
    </dgm:pt>
    <dgm:pt modelId="{FF73E003-02A0-48F0-9CE4-79B3A1A194D9}" type="sibTrans" cxnId="{01D6B295-E00E-4383-9DEE-836AE166FD54}">
      <dgm:prSet/>
      <dgm:spPr/>
      <dgm:t>
        <a:bodyPr/>
        <a:lstStyle/>
        <a:p>
          <a:endParaRPr lang="en-US"/>
        </a:p>
      </dgm:t>
    </dgm:pt>
    <dgm:pt modelId="{5C927705-6E62-4FB7-9D4A-D6BA23511CAF}">
      <dgm:prSet/>
      <dgm:spPr/>
      <dgm:t>
        <a:bodyPr/>
        <a:lstStyle/>
        <a:p>
          <a:pPr>
            <a:lnSpc>
              <a:spcPct val="100000"/>
            </a:lnSpc>
          </a:pPr>
          <a:r>
            <a:rPr lang="fr-CH"/>
            <a:t>No quantification of the influence of time </a:t>
          </a:r>
          <a:r>
            <a:rPr lang="fr-CH" err="1"/>
            <a:t>since</a:t>
          </a:r>
          <a:r>
            <a:rPr lang="fr-CH"/>
            <a:t> </a:t>
          </a:r>
          <a:r>
            <a:rPr lang="fr-CH" err="1"/>
            <a:t>restoration</a:t>
          </a:r>
          <a:r>
            <a:rPr lang="fr-CH"/>
            <a:t> (</a:t>
          </a:r>
          <a:r>
            <a:rPr lang="fr-CH" err="1"/>
            <a:t>disturbance</a:t>
          </a:r>
          <a:r>
            <a:rPr lang="fr-CH"/>
            <a:t>), improbable </a:t>
          </a:r>
          <a:r>
            <a:rPr lang="fr-CH" err="1"/>
            <a:t>it</a:t>
          </a:r>
          <a:r>
            <a:rPr lang="fr-CH"/>
            <a:t> has an impact but </a:t>
          </a:r>
          <a:r>
            <a:rPr lang="fr-CH" err="1"/>
            <a:t>riparian</a:t>
          </a:r>
          <a:r>
            <a:rPr lang="fr-CH"/>
            <a:t> zone and </a:t>
          </a:r>
          <a:r>
            <a:rPr lang="fr-CH" err="1"/>
            <a:t>fish</a:t>
          </a:r>
          <a:r>
            <a:rPr lang="fr-CH"/>
            <a:t> </a:t>
          </a:r>
          <a:r>
            <a:rPr lang="fr-CH" err="1"/>
            <a:t>communities</a:t>
          </a:r>
          <a:r>
            <a:rPr lang="fr-CH"/>
            <a:t> </a:t>
          </a:r>
          <a:r>
            <a:rPr lang="fr-CH" err="1"/>
            <a:t>differents</a:t>
          </a:r>
          <a:endParaRPr lang="en-US"/>
        </a:p>
      </dgm:t>
    </dgm:pt>
    <dgm:pt modelId="{16E61A47-0696-4847-AF3F-427312BCDB5B}" type="parTrans" cxnId="{052D62A8-4878-4834-83D6-3B5A2887D928}">
      <dgm:prSet/>
      <dgm:spPr/>
      <dgm:t>
        <a:bodyPr/>
        <a:lstStyle/>
        <a:p>
          <a:endParaRPr lang="en-US"/>
        </a:p>
      </dgm:t>
    </dgm:pt>
    <dgm:pt modelId="{9CBFBDD4-0BE5-4551-9D12-B011BA5A1472}" type="sibTrans" cxnId="{052D62A8-4878-4834-83D6-3B5A2887D928}">
      <dgm:prSet/>
      <dgm:spPr/>
      <dgm:t>
        <a:bodyPr/>
        <a:lstStyle/>
        <a:p>
          <a:endParaRPr lang="en-US"/>
        </a:p>
      </dgm:t>
    </dgm:pt>
    <dgm:pt modelId="{5DC9C40E-1FA6-4AD6-83D7-CFE2C3D7B8DD}" type="pres">
      <dgm:prSet presAssocID="{87F8EC6F-4649-4522-96C9-BB4FA738F2E9}" presName="root" presStyleCnt="0">
        <dgm:presLayoutVars>
          <dgm:dir/>
          <dgm:resizeHandles val="exact"/>
        </dgm:presLayoutVars>
      </dgm:prSet>
      <dgm:spPr/>
    </dgm:pt>
    <dgm:pt modelId="{9B81F20C-5789-4CFC-9C2B-92E2B89E191C}" type="pres">
      <dgm:prSet presAssocID="{29C0F47A-C57D-4DA9-AB16-678A921256AF}" presName="compNode" presStyleCnt="0"/>
      <dgm:spPr/>
    </dgm:pt>
    <dgm:pt modelId="{2CA93AA3-C62D-480D-AA1C-81AE73CFA0C0}" type="pres">
      <dgm:prSet presAssocID="{29C0F47A-C57D-4DA9-AB16-678A921256AF}" presName="bgRect" presStyleLbl="bgShp" presStyleIdx="0" presStyleCnt="3"/>
      <dgm:spPr/>
    </dgm:pt>
    <dgm:pt modelId="{59374538-69B5-459F-A976-F99C4F69C000}" type="pres">
      <dgm:prSet presAssocID="{29C0F47A-C57D-4DA9-AB16-678A921256A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fall scene"/>
        </a:ext>
      </dgm:extLst>
    </dgm:pt>
    <dgm:pt modelId="{DE91600E-82A4-4019-ADE2-72C2B62569D6}" type="pres">
      <dgm:prSet presAssocID="{29C0F47A-C57D-4DA9-AB16-678A921256AF}" presName="spaceRect" presStyleCnt="0"/>
      <dgm:spPr/>
    </dgm:pt>
    <dgm:pt modelId="{B625D318-7D60-4ACA-B4EA-023CF956D8A7}" type="pres">
      <dgm:prSet presAssocID="{29C0F47A-C57D-4DA9-AB16-678A921256AF}" presName="parTx" presStyleLbl="revTx" presStyleIdx="0" presStyleCnt="3">
        <dgm:presLayoutVars>
          <dgm:chMax val="0"/>
          <dgm:chPref val="0"/>
        </dgm:presLayoutVars>
      </dgm:prSet>
      <dgm:spPr/>
    </dgm:pt>
    <dgm:pt modelId="{2F9DCDD4-E5E9-4618-AD8D-289472287A87}" type="pres">
      <dgm:prSet presAssocID="{FF73E003-02A0-48F0-9CE4-79B3A1A194D9}" presName="sibTrans" presStyleCnt="0"/>
      <dgm:spPr/>
    </dgm:pt>
    <dgm:pt modelId="{15F92ADE-41EE-4DC7-A0D3-B76754DE6EF8}" type="pres">
      <dgm:prSet presAssocID="{0749D53E-A962-4227-8B68-F5C037F3EB42}" presName="compNode" presStyleCnt="0"/>
      <dgm:spPr/>
    </dgm:pt>
    <dgm:pt modelId="{33352D1B-9B9A-48D3-8B6B-755F953A8084}" type="pres">
      <dgm:prSet presAssocID="{0749D53E-A962-4227-8B68-F5C037F3EB42}" presName="bgRect" presStyleLbl="bgShp" presStyleIdx="1" presStyleCnt="3"/>
      <dgm:spPr/>
    </dgm:pt>
    <dgm:pt modelId="{5768F6CC-4C91-4C6C-A5B6-CDA7460FA0D3}" type="pres">
      <dgm:prSet presAssocID="{0749D53E-A962-4227-8B68-F5C037F3EB4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lle"/>
        </a:ext>
      </dgm:extLst>
    </dgm:pt>
    <dgm:pt modelId="{6DDBAEFC-E6E7-4C0A-8DD3-D28821F0CFE6}" type="pres">
      <dgm:prSet presAssocID="{0749D53E-A962-4227-8B68-F5C037F3EB42}" presName="spaceRect" presStyleCnt="0"/>
      <dgm:spPr/>
    </dgm:pt>
    <dgm:pt modelId="{68745D24-D9A3-43E4-8373-1F1E949F2F87}" type="pres">
      <dgm:prSet presAssocID="{0749D53E-A962-4227-8B68-F5C037F3EB42}" presName="parTx" presStyleLbl="revTx" presStyleIdx="1" presStyleCnt="3">
        <dgm:presLayoutVars>
          <dgm:chMax val="0"/>
          <dgm:chPref val="0"/>
        </dgm:presLayoutVars>
      </dgm:prSet>
      <dgm:spPr/>
    </dgm:pt>
    <dgm:pt modelId="{E22426E9-5F90-43ED-9D10-29A84CDF39D7}" type="pres">
      <dgm:prSet presAssocID="{A89D467D-3196-40D3-91C3-97DD2B35914C}" presName="sibTrans" presStyleCnt="0"/>
      <dgm:spPr/>
    </dgm:pt>
    <dgm:pt modelId="{B855C7F9-15DA-4179-BA22-42FA751690C8}" type="pres">
      <dgm:prSet presAssocID="{5C927705-6E62-4FB7-9D4A-D6BA23511CAF}" presName="compNode" presStyleCnt="0"/>
      <dgm:spPr/>
    </dgm:pt>
    <dgm:pt modelId="{AC74D0F9-20B7-447C-A55D-B0067DAEE128}" type="pres">
      <dgm:prSet presAssocID="{5C927705-6E62-4FB7-9D4A-D6BA23511CAF}" presName="bgRect" presStyleLbl="bgShp" presStyleIdx="2" presStyleCnt="3"/>
      <dgm:spPr/>
    </dgm:pt>
    <dgm:pt modelId="{B1898B3C-5464-4C7D-97B6-843D3F03BF25}" type="pres">
      <dgm:prSet presAssocID="{5C927705-6E62-4FB7-9D4A-D6BA23511CA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FDF90EA2-2082-4165-9467-7D935A135691}" type="pres">
      <dgm:prSet presAssocID="{5C927705-6E62-4FB7-9D4A-D6BA23511CAF}" presName="spaceRect" presStyleCnt="0"/>
      <dgm:spPr/>
    </dgm:pt>
    <dgm:pt modelId="{E404FF52-E52C-443E-AB99-FECE8B3A0787}" type="pres">
      <dgm:prSet presAssocID="{5C927705-6E62-4FB7-9D4A-D6BA23511CA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2E94519-7BD5-43C9-A0BD-920389E3CE27}" srcId="{87F8EC6F-4649-4522-96C9-BB4FA738F2E9}" destId="{0749D53E-A962-4227-8B68-F5C037F3EB42}" srcOrd="1" destOrd="0" parTransId="{66F60446-20A7-47CA-B3CD-18361938780A}" sibTransId="{A89D467D-3196-40D3-91C3-97DD2B35914C}"/>
    <dgm:cxn modelId="{01D6B295-E00E-4383-9DEE-836AE166FD54}" srcId="{87F8EC6F-4649-4522-96C9-BB4FA738F2E9}" destId="{29C0F47A-C57D-4DA9-AB16-678A921256AF}" srcOrd="0" destOrd="0" parTransId="{677DD9B4-9302-428B-B941-3AF989C23985}" sibTransId="{FF73E003-02A0-48F0-9CE4-79B3A1A194D9}"/>
    <dgm:cxn modelId="{052D62A8-4878-4834-83D6-3B5A2887D928}" srcId="{87F8EC6F-4649-4522-96C9-BB4FA738F2E9}" destId="{5C927705-6E62-4FB7-9D4A-D6BA23511CAF}" srcOrd="2" destOrd="0" parTransId="{16E61A47-0696-4847-AF3F-427312BCDB5B}" sibTransId="{9CBFBDD4-0BE5-4551-9D12-B011BA5A1472}"/>
    <dgm:cxn modelId="{615E6AB0-74BA-46FC-99B2-B6EA20713210}" type="presOf" srcId="{87F8EC6F-4649-4522-96C9-BB4FA738F2E9}" destId="{5DC9C40E-1FA6-4AD6-83D7-CFE2C3D7B8DD}" srcOrd="0" destOrd="0" presId="urn:microsoft.com/office/officeart/2018/2/layout/IconVerticalSolidList"/>
    <dgm:cxn modelId="{665068E8-F921-4385-BF87-F79649B39E6C}" type="presOf" srcId="{5C927705-6E62-4FB7-9D4A-D6BA23511CAF}" destId="{E404FF52-E52C-443E-AB99-FECE8B3A0787}" srcOrd="0" destOrd="0" presId="urn:microsoft.com/office/officeart/2018/2/layout/IconVerticalSolidList"/>
    <dgm:cxn modelId="{D11CD8EA-FF58-4D07-B6F6-60AFEBFF1308}" type="presOf" srcId="{29C0F47A-C57D-4DA9-AB16-678A921256AF}" destId="{B625D318-7D60-4ACA-B4EA-023CF956D8A7}" srcOrd="0" destOrd="0" presId="urn:microsoft.com/office/officeart/2018/2/layout/IconVerticalSolidList"/>
    <dgm:cxn modelId="{7E6CBAFB-1470-46A6-925D-8104BA14A54A}" type="presOf" srcId="{0749D53E-A962-4227-8B68-F5C037F3EB42}" destId="{68745D24-D9A3-43E4-8373-1F1E949F2F87}" srcOrd="0" destOrd="0" presId="urn:microsoft.com/office/officeart/2018/2/layout/IconVerticalSolidList"/>
    <dgm:cxn modelId="{E08670C4-F69B-44F0-9481-4813B605EADD}" type="presParOf" srcId="{5DC9C40E-1FA6-4AD6-83D7-CFE2C3D7B8DD}" destId="{9B81F20C-5789-4CFC-9C2B-92E2B89E191C}" srcOrd="0" destOrd="0" presId="urn:microsoft.com/office/officeart/2018/2/layout/IconVerticalSolidList"/>
    <dgm:cxn modelId="{4AF20E63-6319-4D43-984C-7A878B9B7895}" type="presParOf" srcId="{9B81F20C-5789-4CFC-9C2B-92E2B89E191C}" destId="{2CA93AA3-C62D-480D-AA1C-81AE73CFA0C0}" srcOrd="0" destOrd="0" presId="urn:microsoft.com/office/officeart/2018/2/layout/IconVerticalSolidList"/>
    <dgm:cxn modelId="{C57CEF83-AA6E-495A-A607-8D07614DF45D}" type="presParOf" srcId="{9B81F20C-5789-4CFC-9C2B-92E2B89E191C}" destId="{59374538-69B5-459F-A976-F99C4F69C000}" srcOrd="1" destOrd="0" presId="urn:microsoft.com/office/officeart/2018/2/layout/IconVerticalSolidList"/>
    <dgm:cxn modelId="{C28C9888-9371-485C-AF5A-31106AC83BE2}" type="presParOf" srcId="{9B81F20C-5789-4CFC-9C2B-92E2B89E191C}" destId="{DE91600E-82A4-4019-ADE2-72C2B62569D6}" srcOrd="2" destOrd="0" presId="urn:microsoft.com/office/officeart/2018/2/layout/IconVerticalSolidList"/>
    <dgm:cxn modelId="{9E75E466-54E0-4BA1-82D6-F3CF46596F40}" type="presParOf" srcId="{9B81F20C-5789-4CFC-9C2B-92E2B89E191C}" destId="{B625D318-7D60-4ACA-B4EA-023CF956D8A7}" srcOrd="3" destOrd="0" presId="urn:microsoft.com/office/officeart/2018/2/layout/IconVerticalSolidList"/>
    <dgm:cxn modelId="{381EE4CE-69B5-4C7C-9D0C-71EE37A70632}" type="presParOf" srcId="{5DC9C40E-1FA6-4AD6-83D7-CFE2C3D7B8DD}" destId="{2F9DCDD4-E5E9-4618-AD8D-289472287A87}" srcOrd="1" destOrd="0" presId="urn:microsoft.com/office/officeart/2018/2/layout/IconVerticalSolidList"/>
    <dgm:cxn modelId="{FD3C572F-C557-47BC-A93F-248D2F6B5A93}" type="presParOf" srcId="{5DC9C40E-1FA6-4AD6-83D7-CFE2C3D7B8DD}" destId="{15F92ADE-41EE-4DC7-A0D3-B76754DE6EF8}" srcOrd="2" destOrd="0" presId="urn:microsoft.com/office/officeart/2018/2/layout/IconVerticalSolidList"/>
    <dgm:cxn modelId="{D407E44E-8E0D-474D-BF91-580918DD3180}" type="presParOf" srcId="{15F92ADE-41EE-4DC7-A0D3-B76754DE6EF8}" destId="{33352D1B-9B9A-48D3-8B6B-755F953A8084}" srcOrd="0" destOrd="0" presId="urn:microsoft.com/office/officeart/2018/2/layout/IconVerticalSolidList"/>
    <dgm:cxn modelId="{310222E1-F317-408A-A753-E4C89007CC89}" type="presParOf" srcId="{15F92ADE-41EE-4DC7-A0D3-B76754DE6EF8}" destId="{5768F6CC-4C91-4C6C-A5B6-CDA7460FA0D3}" srcOrd="1" destOrd="0" presId="urn:microsoft.com/office/officeart/2018/2/layout/IconVerticalSolidList"/>
    <dgm:cxn modelId="{447A35F2-4534-4E91-88E7-0928DFD7A2BC}" type="presParOf" srcId="{15F92ADE-41EE-4DC7-A0D3-B76754DE6EF8}" destId="{6DDBAEFC-E6E7-4C0A-8DD3-D28821F0CFE6}" srcOrd="2" destOrd="0" presId="urn:microsoft.com/office/officeart/2018/2/layout/IconVerticalSolidList"/>
    <dgm:cxn modelId="{387FDEDD-75A8-4453-A2CF-4DC298FA5E5A}" type="presParOf" srcId="{15F92ADE-41EE-4DC7-A0D3-B76754DE6EF8}" destId="{68745D24-D9A3-43E4-8373-1F1E949F2F87}" srcOrd="3" destOrd="0" presId="urn:microsoft.com/office/officeart/2018/2/layout/IconVerticalSolidList"/>
    <dgm:cxn modelId="{DA667FF7-E45D-4D23-B19E-505966A934FF}" type="presParOf" srcId="{5DC9C40E-1FA6-4AD6-83D7-CFE2C3D7B8DD}" destId="{E22426E9-5F90-43ED-9D10-29A84CDF39D7}" srcOrd="3" destOrd="0" presId="urn:microsoft.com/office/officeart/2018/2/layout/IconVerticalSolidList"/>
    <dgm:cxn modelId="{78437FF7-366C-4623-9EA6-223C2ED6D5CE}" type="presParOf" srcId="{5DC9C40E-1FA6-4AD6-83D7-CFE2C3D7B8DD}" destId="{B855C7F9-15DA-4179-BA22-42FA751690C8}" srcOrd="4" destOrd="0" presId="urn:microsoft.com/office/officeart/2018/2/layout/IconVerticalSolidList"/>
    <dgm:cxn modelId="{E93F2F5F-A35A-43E6-89B1-655C538796B3}" type="presParOf" srcId="{B855C7F9-15DA-4179-BA22-42FA751690C8}" destId="{AC74D0F9-20B7-447C-A55D-B0067DAEE128}" srcOrd="0" destOrd="0" presId="urn:microsoft.com/office/officeart/2018/2/layout/IconVerticalSolidList"/>
    <dgm:cxn modelId="{1291CBE5-CCD5-4947-9924-5D7A9B530AA6}" type="presParOf" srcId="{B855C7F9-15DA-4179-BA22-42FA751690C8}" destId="{B1898B3C-5464-4C7D-97B6-843D3F03BF25}" srcOrd="1" destOrd="0" presId="urn:microsoft.com/office/officeart/2018/2/layout/IconVerticalSolidList"/>
    <dgm:cxn modelId="{EF070FA7-4ACE-419A-B60F-258F49A85CDB}" type="presParOf" srcId="{B855C7F9-15DA-4179-BA22-42FA751690C8}" destId="{FDF90EA2-2082-4165-9467-7D935A135691}" srcOrd="2" destOrd="0" presId="urn:microsoft.com/office/officeart/2018/2/layout/IconVerticalSolidList"/>
    <dgm:cxn modelId="{29FAAF37-CFE5-4E6E-AA1C-6E336EDBC054}" type="presParOf" srcId="{B855C7F9-15DA-4179-BA22-42FA751690C8}" destId="{E404FF52-E52C-443E-AB99-FECE8B3A078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1F7B9-0A89-400A-A04C-C5E870502320}">
      <dsp:nvSpPr>
        <dsp:cNvPr id="0" name=""/>
        <dsp:cNvSpPr/>
      </dsp:nvSpPr>
      <dsp:spPr>
        <a:xfrm>
          <a:off x="0" y="550350"/>
          <a:ext cx="7726363" cy="10160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AC50C-61A1-442C-B85F-7D410AC67159}">
      <dsp:nvSpPr>
        <dsp:cNvPr id="0" name=""/>
        <dsp:cNvSpPr/>
      </dsp:nvSpPr>
      <dsp:spPr>
        <a:xfrm>
          <a:off x="307349" y="778957"/>
          <a:ext cx="558817" cy="5588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149B4-7302-4D63-A575-3B02D4D6499F}">
      <dsp:nvSpPr>
        <dsp:cNvPr id="0" name=""/>
        <dsp:cNvSpPr/>
      </dsp:nvSpPr>
      <dsp:spPr>
        <a:xfrm>
          <a:off x="1173516" y="550350"/>
          <a:ext cx="3476863" cy="101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30" tIns="107530" rIns="107530" bIns="10753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000" kern="1200"/>
            <a:t>Other correlations for predictions with different metrics:</a:t>
          </a:r>
          <a:endParaRPr lang="en-US" sz="2000" kern="1200"/>
        </a:p>
      </dsp:txBody>
      <dsp:txXfrm>
        <a:off x="1173516" y="550350"/>
        <a:ext cx="3476863" cy="1016031"/>
      </dsp:txXfrm>
    </dsp:sp>
    <dsp:sp modelId="{F6D2D445-B3B2-4119-8020-AB9E13B2885B}">
      <dsp:nvSpPr>
        <dsp:cNvPr id="0" name=""/>
        <dsp:cNvSpPr/>
      </dsp:nvSpPr>
      <dsp:spPr>
        <a:xfrm>
          <a:off x="4650379" y="550350"/>
          <a:ext cx="3075983" cy="101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30" tIns="107530" rIns="107530" bIns="10753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500" kern="1200"/>
            <a:t>Following slope, As/A, WRT, dispersion</a:t>
          </a:r>
          <a:endParaRPr lang="en-US" sz="1500" kern="1200"/>
        </a:p>
      </dsp:txBody>
      <dsp:txXfrm>
        <a:off x="4650379" y="550350"/>
        <a:ext cx="3075983" cy="1016031"/>
      </dsp:txXfrm>
    </dsp:sp>
    <dsp:sp modelId="{F28BD05E-067A-4298-AC15-565AA160E0BC}">
      <dsp:nvSpPr>
        <dsp:cNvPr id="0" name=""/>
        <dsp:cNvSpPr/>
      </dsp:nvSpPr>
      <dsp:spPr>
        <a:xfrm>
          <a:off x="0" y="1820389"/>
          <a:ext cx="7726363" cy="10160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2A0ED-C6FC-48BE-A0FF-873EF4DE73DD}">
      <dsp:nvSpPr>
        <dsp:cNvPr id="0" name=""/>
        <dsp:cNvSpPr/>
      </dsp:nvSpPr>
      <dsp:spPr>
        <a:xfrm>
          <a:off x="307349" y="2048997"/>
          <a:ext cx="558817" cy="5588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BB2D6-2E58-48B4-9A4C-CD33334F0FEE}">
      <dsp:nvSpPr>
        <dsp:cNvPr id="0" name=""/>
        <dsp:cNvSpPr/>
      </dsp:nvSpPr>
      <dsp:spPr>
        <a:xfrm>
          <a:off x="1173516" y="1820389"/>
          <a:ext cx="3476863" cy="101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30" tIns="107530" rIns="107530" bIns="10753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000" kern="1200"/>
            <a:t>Examples:</a:t>
          </a:r>
          <a:endParaRPr lang="en-US" sz="2000" kern="1200"/>
        </a:p>
      </dsp:txBody>
      <dsp:txXfrm>
        <a:off x="1173516" y="1820389"/>
        <a:ext cx="3476863" cy="1016031"/>
      </dsp:txXfrm>
    </dsp:sp>
    <dsp:sp modelId="{7C9DD7F6-DA43-4C0F-8245-BCC6450C4716}">
      <dsp:nvSpPr>
        <dsp:cNvPr id="0" name=""/>
        <dsp:cNvSpPr/>
      </dsp:nvSpPr>
      <dsp:spPr>
        <a:xfrm>
          <a:off x="4650379" y="1820389"/>
          <a:ext cx="3075983" cy="1016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30" tIns="107530" rIns="107530" bIns="10753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500" kern="1200"/>
            <a:t>ER predicted by reach type and habitat-weighted OM, and increased with benthic OM content</a:t>
          </a:r>
          <a:endParaRPr lang="en-US" sz="1500" kern="1200"/>
        </a:p>
      </dsp:txBody>
      <dsp:txXfrm>
        <a:off x="4650379" y="1820389"/>
        <a:ext cx="3075983" cy="10160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15E14-EF3A-4F23-A33F-661046EE1E82}">
      <dsp:nvSpPr>
        <dsp:cNvPr id="0" name=""/>
        <dsp:cNvSpPr/>
      </dsp:nvSpPr>
      <dsp:spPr>
        <a:xfrm>
          <a:off x="0" y="0"/>
          <a:ext cx="8130738" cy="9633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EA14F2-A0D8-4084-BE30-D509FF00DD28}">
      <dsp:nvSpPr>
        <dsp:cNvPr id="0" name=""/>
        <dsp:cNvSpPr/>
      </dsp:nvSpPr>
      <dsp:spPr>
        <a:xfrm>
          <a:off x="120629" y="381294"/>
          <a:ext cx="272759" cy="2722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0DF133-4A49-44E0-803D-085154012866}">
      <dsp:nvSpPr>
        <dsp:cNvPr id="0" name=""/>
        <dsp:cNvSpPr/>
      </dsp:nvSpPr>
      <dsp:spPr>
        <a:xfrm>
          <a:off x="521449" y="190199"/>
          <a:ext cx="7549143" cy="510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020" tIns="54020" rIns="54020" bIns="5402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err="1"/>
            <a:t>Strongest</a:t>
          </a:r>
          <a:r>
            <a:rPr lang="fr-CH" sz="1400" kern="1200"/>
            <a:t> </a:t>
          </a:r>
          <a:r>
            <a:rPr lang="fr-CH" sz="1400" kern="1200" err="1"/>
            <a:t>response</a:t>
          </a:r>
          <a:r>
            <a:rPr lang="fr-CH" sz="1400" kern="1200"/>
            <a:t>: </a:t>
          </a:r>
          <a:r>
            <a:rPr lang="fr-CH" sz="1400" kern="1200" err="1"/>
            <a:t>stream</a:t>
          </a:r>
          <a:r>
            <a:rPr lang="fr-CH" sz="1400" kern="1200"/>
            <a:t> </a:t>
          </a:r>
          <a:r>
            <a:rPr lang="fr-CH" sz="1400" kern="1200" err="1"/>
            <a:t>hydrology</a:t>
          </a:r>
          <a:r>
            <a:rPr lang="fr-CH" sz="1400" kern="1200"/>
            <a:t>, pool-riffle big impact on </a:t>
          </a:r>
          <a:r>
            <a:rPr lang="fr-CH" sz="1400" kern="1200" err="1"/>
            <a:t>decreasing</a:t>
          </a:r>
          <a:r>
            <a:rPr lang="fr-CH" sz="1400" kern="1200"/>
            <a:t> </a:t>
          </a:r>
          <a:r>
            <a:rPr lang="fr-CH" sz="1400" kern="1200" err="1"/>
            <a:t>velocity</a:t>
          </a:r>
          <a:r>
            <a:rPr lang="fr-CH" sz="1400" kern="1200"/>
            <a:t> and </a:t>
          </a:r>
          <a:r>
            <a:rPr lang="fr-CH" sz="1400" kern="1200" err="1"/>
            <a:t>increasing</a:t>
          </a:r>
          <a:r>
            <a:rPr lang="fr-CH" sz="1400" kern="1200"/>
            <a:t> transient </a:t>
          </a:r>
          <a:r>
            <a:rPr lang="fr-CH" sz="1400" kern="1200" err="1"/>
            <a:t>storage</a:t>
          </a:r>
          <a:r>
            <a:rPr lang="fr-CH" sz="1400" kern="1200"/>
            <a:t> and dispersion</a:t>
          </a:r>
          <a:endParaRPr lang="en-US" sz="1400" kern="1200"/>
        </a:p>
      </dsp:txBody>
      <dsp:txXfrm>
        <a:off x="521449" y="190199"/>
        <a:ext cx="7549143" cy="510426"/>
      </dsp:txXfrm>
    </dsp:sp>
    <dsp:sp modelId="{FB80825C-33A3-4588-9C85-291F6C8C291C}">
      <dsp:nvSpPr>
        <dsp:cNvPr id="0" name=""/>
        <dsp:cNvSpPr/>
      </dsp:nvSpPr>
      <dsp:spPr>
        <a:xfrm>
          <a:off x="-29095" y="1126701"/>
          <a:ext cx="8130738" cy="4949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9FD45-5DFF-4AD8-B196-6023586141C9}">
      <dsp:nvSpPr>
        <dsp:cNvPr id="0" name=""/>
        <dsp:cNvSpPr/>
      </dsp:nvSpPr>
      <dsp:spPr>
        <a:xfrm>
          <a:off x="120629" y="1238067"/>
          <a:ext cx="272759" cy="2722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D6FA90-1DCD-4FD0-AFC2-3764E7AAB801}">
      <dsp:nvSpPr>
        <dsp:cNvPr id="0" name=""/>
        <dsp:cNvSpPr/>
      </dsp:nvSpPr>
      <dsp:spPr>
        <a:xfrm>
          <a:off x="522958" y="1047891"/>
          <a:ext cx="7549143" cy="510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020" tIns="54020" rIns="54020" bIns="5402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err="1"/>
            <a:t>Defining</a:t>
          </a:r>
          <a:r>
            <a:rPr lang="fr-CH" sz="1400" kern="1200"/>
            <a:t> </a:t>
          </a:r>
          <a:r>
            <a:rPr lang="fr-CH" sz="1400" kern="1200" err="1"/>
            <a:t>restoration</a:t>
          </a:r>
          <a:r>
            <a:rPr lang="fr-CH" sz="1400" kern="1200"/>
            <a:t> </a:t>
          </a:r>
          <a:r>
            <a:rPr lang="fr-CH" sz="1400" kern="1200" err="1"/>
            <a:t>benefits</a:t>
          </a:r>
          <a:r>
            <a:rPr lang="fr-CH" sz="1400" kern="1200"/>
            <a:t>: challenge</a:t>
          </a:r>
          <a:endParaRPr lang="en-US" sz="1400" kern="1200"/>
        </a:p>
      </dsp:txBody>
      <dsp:txXfrm>
        <a:off x="522958" y="1047891"/>
        <a:ext cx="7549143" cy="510426"/>
      </dsp:txXfrm>
    </dsp:sp>
    <dsp:sp modelId="{F99773D0-B3C9-4C46-AFB5-CC710D41F452}">
      <dsp:nvSpPr>
        <dsp:cNvPr id="0" name=""/>
        <dsp:cNvSpPr/>
      </dsp:nvSpPr>
      <dsp:spPr>
        <a:xfrm>
          <a:off x="-29095" y="1764734"/>
          <a:ext cx="8130738" cy="90256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A7E04-EC99-407A-8E9C-C3BD10B39575}">
      <dsp:nvSpPr>
        <dsp:cNvPr id="0" name=""/>
        <dsp:cNvSpPr/>
      </dsp:nvSpPr>
      <dsp:spPr>
        <a:xfrm>
          <a:off x="120629" y="2079902"/>
          <a:ext cx="272759" cy="2722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11B8E4F-0673-4F29-B5B5-0810CF2331D4}">
      <dsp:nvSpPr>
        <dsp:cNvPr id="0" name=""/>
        <dsp:cNvSpPr/>
      </dsp:nvSpPr>
      <dsp:spPr>
        <a:xfrm>
          <a:off x="507441" y="1961186"/>
          <a:ext cx="3658832" cy="510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020" tIns="54020" rIns="54020" bIns="5402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 err="1"/>
            <a:t>Restoration</a:t>
          </a:r>
          <a:r>
            <a:rPr lang="fr-CH" sz="1400" kern="1200"/>
            <a:t> in </a:t>
          </a:r>
          <a:r>
            <a:rPr lang="fr-CH" sz="1400" kern="1200" err="1"/>
            <a:t>small</a:t>
          </a:r>
          <a:r>
            <a:rPr lang="fr-CH" sz="1400" kern="1200"/>
            <a:t> </a:t>
          </a:r>
          <a:r>
            <a:rPr lang="fr-CH" sz="1400" kern="1200" err="1"/>
            <a:t>streams</a:t>
          </a:r>
          <a:r>
            <a:rPr lang="fr-CH" sz="1400" kern="1200"/>
            <a:t> more efficient </a:t>
          </a:r>
          <a:r>
            <a:rPr lang="fr-CH" sz="1400" kern="1200" err="1"/>
            <a:t>than</a:t>
          </a:r>
          <a:r>
            <a:rPr lang="fr-CH" sz="1400" kern="1200"/>
            <a:t> </a:t>
          </a:r>
          <a:r>
            <a:rPr lang="fr-CH" sz="1400" kern="1200" err="1"/>
            <a:t>mainstem</a:t>
          </a:r>
          <a:r>
            <a:rPr lang="fr-CH" sz="1400" kern="1200"/>
            <a:t>, </a:t>
          </a:r>
          <a:r>
            <a:rPr lang="fr-CH" sz="1400" kern="1200" err="1"/>
            <a:t>because</a:t>
          </a:r>
          <a:r>
            <a:rPr lang="fr-CH" sz="1400" kern="1200"/>
            <a:t>:</a:t>
          </a:r>
          <a:endParaRPr lang="en-US" sz="1400" kern="1200"/>
        </a:p>
      </dsp:txBody>
      <dsp:txXfrm>
        <a:off x="507441" y="1961186"/>
        <a:ext cx="3658832" cy="510426"/>
      </dsp:txXfrm>
    </dsp:sp>
    <dsp:sp modelId="{FA49717F-B655-45D7-85EC-5014841866DD}">
      <dsp:nvSpPr>
        <dsp:cNvPr id="0" name=""/>
        <dsp:cNvSpPr/>
      </dsp:nvSpPr>
      <dsp:spPr>
        <a:xfrm>
          <a:off x="4015367" y="1881100"/>
          <a:ext cx="4025460" cy="510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020" tIns="54020" rIns="54020" bIns="5402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100" kern="1200"/>
            <a:t>• </a:t>
          </a:r>
          <a:r>
            <a:rPr lang="fr-CH" sz="1100" kern="1200" err="1"/>
            <a:t>Increased</a:t>
          </a:r>
          <a:r>
            <a:rPr lang="fr-CH" sz="1100" kern="1200"/>
            <a:t> </a:t>
          </a:r>
          <a:r>
            <a:rPr lang="fr-CH" sz="1100" kern="1200" err="1"/>
            <a:t>width</a:t>
          </a:r>
          <a:r>
            <a:rPr lang="fr-CH" sz="1100" kern="1200"/>
            <a:t> </a:t>
          </a:r>
          <a:r>
            <a:rPr lang="fr-CH" sz="1100" kern="1200" err="1"/>
            <a:t>is</a:t>
          </a:r>
          <a:r>
            <a:rPr lang="fr-CH" sz="1100" kern="1200"/>
            <a:t> </a:t>
          </a:r>
          <a:r>
            <a:rPr lang="fr-CH" sz="1100" kern="1200" err="1"/>
            <a:t>relatively</a:t>
          </a:r>
          <a:r>
            <a:rPr lang="fr-CH" sz="1100" kern="1200"/>
            <a:t> more important in </a:t>
          </a:r>
          <a:r>
            <a:rPr lang="fr-CH" sz="1100" kern="1200" err="1"/>
            <a:t>headwaters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100" kern="1200"/>
            <a:t>• </a:t>
          </a:r>
          <a:r>
            <a:rPr lang="fr-CH" sz="1100" kern="1200" err="1"/>
            <a:t>Restored</a:t>
          </a:r>
          <a:r>
            <a:rPr lang="fr-CH" sz="1100" kern="1200"/>
            <a:t> </a:t>
          </a:r>
          <a:r>
            <a:rPr lang="fr-CH" sz="1100" kern="1200" err="1"/>
            <a:t>reach</a:t>
          </a:r>
          <a:r>
            <a:rPr lang="fr-CH" sz="1100" kern="1200"/>
            <a:t> </a:t>
          </a:r>
          <a:r>
            <a:rPr lang="fr-CH" sz="1100" kern="1200" err="1"/>
            <a:t>greater</a:t>
          </a:r>
          <a:r>
            <a:rPr lang="fr-CH" sz="1100" kern="1200"/>
            <a:t> proportion in </a:t>
          </a:r>
          <a:r>
            <a:rPr lang="fr-CH" sz="1100" kern="1200" err="1"/>
            <a:t>watershed</a:t>
          </a:r>
          <a:r>
            <a:rPr lang="fr-CH" sz="1100" kern="1200"/>
            <a:t> of </a:t>
          </a:r>
          <a:r>
            <a:rPr lang="fr-CH" sz="1100" kern="1200" err="1"/>
            <a:t>headwater</a:t>
          </a:r>
          <a:endParaRPr lang="en-US" sz="1100" kern="1200"/>
        </a:p>
      </dsp:txBody>
      <dsp:txXfrm>
        <a:off x="4015367" y="1881100"/>
        <a:ext cx="4025460" cy="510426"/>
      </dsp:txXfrm>
    </dsp:sp>
    <dsp:sp modelId="{1CDF8891-5767-4636-A4C7-8BA1C0FCEB08}">
      <dsp:nvSpPr>
        <dsp:cNvPr id="0" name=""/>
        <dsp:cNvSpPr/>
      </dsp:nvSpPr>
      <dsp:spPr>
        <a:xfrm>
          <a:off x="-29095" y="2794904"/>
          <a:ext cx="8130738" cy="4949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3932B-016E-4391-BFD0-908941F34553}">
      <dsp:nvSpPr>
        <dsp:cNvPr id="0" name=""/>
        <dsp:cNvSpPr/>
      </dsp:nvSpPr>
      <dsp:spPr>
        <a:xfrm>
          <a:off x="120629" y="2906269"/>
          <a:ext cx="272759" cy="2722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AA3A02-70A2-44AD-9448-584E7BBF6BFA}">
      <dsp:nvSpPr>
        <dsp:cNvPr id="0" name=""/>
        <dsp:cNvSpPr/>
      </dsp:nvSpPr>
      <dsp:spPr>
        <a:xfrm>
          <a:off x="522958" y="2733698"/>
          <a:ext cx="7549143" cy="510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020" tIns="54020" rIns="54020" bIns="5402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400" kern="1200"/>
            <a:t>Magnitude of </a:t>
          </a:r>
          <a:r>
            <a:rPr lang="fr-CH" sz="1400" kern="1200" err="1"/>
            <a:t>ecological</a:t>
          </a:r>
          <a:r>
            <a:rPr lang="fr-CH" sz="1400" kern="1200"/>
            <a:t> </a:t>
          </a:r>
          <a:r>
            <a:rPr lang="fr-CH" sz="1400" kern="1200" err="1"/>
            <a:t>response</a:t>
          </a:r>
          <a:r>
            <a:rPr lang="fr-CH" sz="1400" kern="1200"/>
            <a:t> </a:t>
          </a:r>
          <a:r>
            <a:rPr lang="fr-CH" sz="1400" kern="1200" err="1"/>
            <a:t>don’t</a:t>
          </a:r>
          <a:r>
            <a:rPr lang="fr-CH" sz="1400" kern="1200"/>
            <a:t> </a:t>
          </a:r>
          <a:r>
            <a:rPr lang="fr-CH" sz="1400" kern="1200" err="1"/>
            <a:t>scale</a:t>
          </a:r>
          <a:r>
            <a:rPr lang="fr-CH" sz="1400" kern="1200"/>
            <a:t> </a:t>
          </a:r>
          <a:r>
            <a:rPr lang="fr-CH" sz="1400" kern="1200" err="1"/>
            <a:t>with</a:t>
          </a:r>
          <a:r>
            <a:rPr lang="fr-CH" sz="1400" kern="1200"/>
            <a:t> </a:t>
          </a:r>
          <a:r>
            <a:rPr lang="fr-CH" sz="1400" kern="1200" err="1"/>
            <a:t>stream</a:t>
          </a:r>
          <a:r>
            <a:rPr lang="fr-CH" sz="1400" kern="1200"/>
            <a:t> size</a:t>
          </a:r>
          <a:endParaRPr lang="en-US" sz="1400" kern="1200"/>
        </a:p>
      </dsp:txBody>
      <dsp:txXfrm>
        <a:off x="522958" y="2733698"/>
        <a:ext cx="7549143" cy="5104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473CC-BBE5-4659-A5FC-93EB091A1EC8}">
      <dsp:nvSpPr>
        <dsp:cNvPr id="0" name=""/>
        <dsp:cNvSpPr/>
      </dsp:nvSpPr>
      <dsp:spPr>
        <a:xfrm>
          <a:off x="0" y="900338"/>
          <a:ext cx="7726363" cy="77171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4C272-093A-4941-942F-56651A74D053}">
      <dsp:nvSpPr>
        <dsp:cNvPr id="0" name=""/>
        <dsp:cNvSpPr/>
      </dsp:nvSpPr>
      <dsp:spPr>
        <a:xfrm>
          <a:off x="233444" y="1073974"/>
          <a:ext cx="424445" cy="4244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4620C-E161-42A2-BD05-15A178BBB094}">
      <dsp:nvSpPr>
        <dsp:cNvPr id="0" name=""/>
        <dsp:cNvSpPr/>
      </dsp:nvSpPr>
      <dsp:spPr>
        <a:xfrm>
          <a:off x="891334" y="900338"/>
          <a:ext cx="6835028" cy="77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74" tIns="81674" rIns="81674" bIns="8167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000" kern="1200" err="1"/>
            <a:t>Pre-condition</a:t>
          </a:r>
          <a:r>
            <a:rPr lang="fr-CH" sz="2000" kern="1200"/>
            <a:t> of </a:t>
          </a:r>
          <a:r>
            <a:rPr lang="fr-CH" sz="2000" kern="1200" err="1"/>
            <a:t>streams</a:t>
          </a:r>
          <a:r>
            <a:rPr lang="fr-CH" sz="2000" kern="1200"/>
            <a:t> </a:t>
          </a:r>
          <a:r>
            <a:rPr lang="fr-CH" sz="2000" kern="1200" err="1"/>
            <a:t>severly</a:t>
          </a:r>
          <a:r>
            <a:rPr lang="fr-CH" sz="2000" kern="1200"/>
            <a:t> </a:t>
          </a:r>
          <a:r>
            <a:rPr lang="fr-CH" sz="2000" kern="1200" err="1"/>
            <a:t>impaired</a:t>
          </a:r>
          <a:r>
            <a:rPr lang="fr-CH" sz="2000" kern="1200"/>
            <a:t> (not the </a:t>
          </a:r>
          <a:r>
            <a:rPr lang="fr-CH" sz="2000" kern="1200" err="1"/>
            <a:t>same</a:t>
          </a:r>
          <a:r>
            <a:rPr lang="fr-CH" sz="2000" kern="1200"/>
            <a:t> </a:t>
          </a:r>
          <a:r>
            <a:rPr lang="fr-CH" sz="2000" kern="1200" err="1"/>
            <a:t>results</a:t>
          </a:r>
          <a:r>
            <a:rPr lang="fr-CH" sz="2000" kern="1200"/>
            <a:t> as </a:t>
          </a:r>
          <a:r>
            <a:rPr lang="fr-CH" sz="2000" kern="1200" err="1"/>
            <a:t>prior</a:t>
          </a:r>
          <a:r>
            <a:rPr lang="fr-CH" sz="2000" kern="1200"/>
            <a:t> </a:t>
          </a:r>
          <a:r>
            <a:rPr lang="fr-CH" sz="2000" kern="1200" err="1"/>
            <a:t>work</a:t>
          </a:r>
          <a:r>
            <a:rPr lang="fr-CH" sz="2000" kern="1200"/>
            <a:t>)</a:t>
          </a:r>
          <a:endParaRPr lang="en-US" sz="2000" kern="1200"/>
        </a:p>
      </dsp:txBody>
      <dsp:txXfrm>
        <a:off x="891334" y="900338"/>
        <a:ext cx="6835028" cy="7717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93AA3-C62D-480D-AA1C-81AE73CFA0C0}">
      <dsp:nvSpPr>
        <dsp:cNvPr id="0" name=""/>
        <dsp:cNvSpPr/>
      </dsp:nvSpPr>
      <dsp:spPr>
        <a:xfrm>
          <a:off x="0" y="495"/>
          <a:ext cx="7726363" cy="11591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74538-69B5-459F-A976-F99C4F69C000}">
      <dsp:nvSpPr>
        <dsp:cNvPr id="0" name=""/>
        <dsp:cNvSpPr/>
      </dsp:nvSpPr>
      <dsp:spPr>
        <a:xfrm>
          <a:off x="350647" y="261307"/>
          <a:ext cx="637541" cy="6375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5D318-7D60-4ACA-B4EA-023CF956D8A7}">
      <dsp:nvSpPr>
        <dsp:cNvPr id="0" name=""/>
        <dsp:cNvSpPr/>
      </dsp:nvSpPr>
      <dsp:spPr>
        <a:xfrm>
          <a:off x="1338837" y="495"/>
          <a:ext cx="6387525" cy="1159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78" tIns="122678" rIns="122678" bIns="1226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kern="1200"/>
            <a:t>Low-flow conditions events, high precipitations can change everything.</a:t>
          </a:r>
          <a:endParaRPr lang="en-US" sz="1900" kern="1200"/>
        </a:p>
      </dsp:txBody>
      <dsp:txXfrm>
        <a:off x="1338837" y="495"/>
        <a:ext cx="6387525" cy="1159166"/>
      </dsp:txXfrm>
    </dsp:sp>
    <dsp:sp modelId="{33352D1B-9B9A-48D3-8B6B-755F953A8084}">
      <dsp:nvSpPr>
        <dsp:cNvPr id="0" name=""/>
        <dsp:cNvSpPr/>
      </dsp:nvSpPr>
      <dsp:spPr>
        <a:xfrm>
          <a:off x="0" y="1449453"/>
          <a:ext cx="7726363" cy="11591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8F6CC-4C91-4C6C-A5B6-CDA7460FA0D3}">
      <dsp:nvSpPr>
        <dsp:cNvPr id="0" name=""/>
        <dsp:cNvSpPr/>
      </dsp:nvSpPr>
      <dsp:spPr>
        <a:xfrm>
          <a:off x="350647" y="1710265"/>
          <a:ext cx="637541" cy="6375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745D24-D9A3-43E4-8373-1F1E949F2F87}">
      <dsp:nvSpPr>
        <dsp:cNvPr id="0" name=""/>
        <dsp:cNvSpPr/>
      </dsp:nvSpPr>
      <dsp:spPr>
        <a:xfrm>
          <a:off x="1338837" y="1449453"/>
          <a:ext cx="6387525" cy="1159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78" tIns="122678" rIns="122678" bIns="1226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kern="1200"/>
            <a:t>Urban continuum concept (common stressors and impairments), landscape heterogeneity and high connection of urban watershed not taken into account. </a:t>
          </a:r>
          <a:endParaRPr lang="en-US" sz="1900" kern="1200"/>
        </a:p>
      </dsp:txBody>
      <dsp:txXfrm>
        <a:off x="1338837" y="1449453"/>
        <a:ext cx="6387525" cy="1159166"/>
      </dsp:txXfrm>
    </dsp:sp>
    <dsp:sp modelId="{AC74D0F9-20B7-447C-A55D-B0067DAEE128}">
      <dsp:nvSpPr>
        <dsp:cNvPr id="0" name=""/>
        <dsp:cNvSpPr/>
      </dsp:nvSpPr>
      <dsp:spPr>
        <a:xfrm>
          <a:off x="0" y="2898411"/>
          <a:ext cx="7726363" cy="11591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898B3C-5464-4C7D-97B6-843D3F03BF25}">
      <dsp:nvSpPr>
        <dsp:cNvPr id="0" name=""/>
        <dsp:cNvSpPr/>
      </dsp:nvSpPr>
      <dsp:spPr>
        <a:xfrm>
          <a:off x="350647" y="3159223"/>
          <a:ext cx="637541" cy="6375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4FF52-E52C-443E-AB99-FECE8B3A0787}">
      <dsp:nvSpPr>
        <dsp:cNvPr id="0" name=""/>
        <dsp:cNvSpPr/>
      </dsp:nvSpPr>
      <dsp:spPr>
        <a:xfrm>
          <a:off x="1338837" y="2898411"/>
          <a:ext cx="6387525" cy="1159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78" tIns="122678" rIns="122678" bIns="1226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kern="1200"/>
            <a:t>No quantification of the influence of time </a:t>
          </a:r>
          <a:r>
            <a:rPr lang="fr-CH" sz="1900" kern="1200" err="1"/>
            <a:t>since</a:t>
          </a:r>
          <a:r>
            <a:rPr lang="fr-CH" sz="1900" kern="1200"/>
            <a:t> </a:t>
          </a:r>
          <a:r>
            <a:rPr lang="fr-CH" sz="1900" kern="1200" err="1"/>
            <a:t>restoration</a:t>
          </a:r>
          <a:r>
            <a:rPr lang="fr-CH" sz="1900" kern="1200"/>
            <a:t> (</a:t>
          </a:r>
          <a:r>
            <a:rPr lang="fr-CH" sz="1900" kern="1200" err="1"/>
            <a:t>disturbance</a:t>
          </a:r>
          <a:r>
            <a:rPr lang="fr-CH" sz="1900" kern="1200"/>
            <a:t>), improbable </a:t>
          </a:r>
          <a:r>
            <a:rPr lang="fr-CH" sz="1900" kern="1200" err="1"/>
            <a:t>it</a:t>
          </a:r>
          <a:r>
            <a:rPr lang="fr-CH" sz="1900" kern="1200"/>
            <a:t> has an impact but </a:t>
          </a:r>
          <a:r>
            <a:rPr lang="fr-CH" sz="1900" kern="1200" err="1"/>
            <a:t>riparian</a:t>
          </a:r>
          <a:r>
            <a:rPr lang="fr-CH" sz="1900" kern="1200"/>
            <a:t> zone and </a:t>
          </a:r>
          <a:r>
            <a:rPr lang="fr-CH" sz="1900" kern="1200" err="1"/>
            <a:t>fish</a:t>
          </a:r>
          <a:r>
            <a:rPr lang="fr-CH" sz="1900" kern="1200"/>
            <a:t> </a:t>
          </a:r>
          <a:r>
            <a:rPr lang="fr-CH" sz="1900" kern="1200" err="1"/>
            <a:t>communities</a:t>
          </a:r>
          <a:r>
            <a:rPr lang="fr-CH" sz="1900" kern="1200"/>
            <a:t> </a:t>
          </a:r>
          <a:r>
            <a:rPr lang="fr-CH" sz="1900" kern="1200" err="1"/>
            <a:t>differents</a:t>
          </a:r>
          <a:endParaRPr lang="en-US" sz="1900" kern="1200"/>
        </a:p>
      </dsp:txBody>
      <dsp:txXfrm>
        <a:off x="1338837" y="2898411"/>
        <a:ext cx="6387525" cy="1159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18.12.2024</a:t>
            </a:fld>
            <a:endParaRPr lang="fr-CH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‹N°›</a:t>
            </a:fld>
            <a:endParaRPr lang="fr-CH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18/12/2024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621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i="1" u="none" strike="noStrike" baseline="0">
                <a:latin typeface="AdvPS_TINI"/>
              </a:rPr>
              <a:t>WRT : water </a:t>
            </a:r>
            <a:r>
              <a:rPr lang="fr-FR" b="0" i="1" u="none" strike="noStrike" baseline="0" err="1">
                <a:latin typeface="AdvPS_TINI"/>
              </a:rPr>
              <a:t>retention</a:t>
            </a:r>
            <a:r>
              <a:rPr lang="fr-FR" b="0" i="1" u="none" strike="noStrike" baseline="0">
                <a:latin typeface="AdvPS_TINI"/>
              </a:rPr>
              <a:t> time</a:t>
            </a:r>
          </a:p>
          <a:p>
            <a:r>
              <a:rPr lang="en-US"/>
              <a:t>A/As relative storage area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Drivers of hyporheic zone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Heterogen</a:t>
            </a:r>
            <a:r>
              <a:rPr lang="en-US"/>
              <a:t> habitats</a:t>
            </a:r>
            <a:r>
              <a:rPr lang="en-US">
                <a:sym typeface="Wingdings" panose="05000000000000000000" pitchFamily="2" charset="2"/>
              </a:rPr>
              <a:t> ^ </a:t>
            </a:r>
            <a:r>
              <a:rPr lang="en-US" err="1">
                <a:sym typeface="Wingdings" panose="05000000000000000000" pitchFamily="2" charset="2"/>
              </a:rPr>
              <a:t>biodiv</a:t>
            </a:r>
            <a:r>
              <a:rPr lang="en-US">
                <a:sym typeface="Wingdings" panose="05000000000000000000" pitchFamily="2" charset="2"/>
              </a:rPr>
              <a:t>, ^oxygenation</a:t>
            </a:r>
            <a:endParaRPr lang="en-US"/>
          </a:p>
          <a:p>
            <a:endParaRPr lang="en-US">
              <a:sym typeface="Wingdings" panose="05000000000000000000" pitchFamily="2" charset="2"/>
            </a:endParaRPr>
          </a:p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009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gross</a:t>
            </a:r>
            <a:r>
              <a:rPr lang="fr-FR"/>
              <a:t> </a:t>
            </a:r>
            <a:r>
              <a:rPr lang="fr-FR" err="1"/>
              <a:t>primary</a:t>
            </a:r>
            <a:r>
              <a:rPr lang="fr-FR"/>
              <a:t> </a:t>
            </a:r>
            <a:r>
              <a:rPr lang="fr-FR" err="1"/>
              <a:t>productivity</a:t>
            </a:r>
            <a:r>
              <a:rPr lang="fr-FR"/>
              <a:t>, </a:t>
            </a:r>
            <a:r>
              <a:rPr lang="fr-FR" err="1"/>
              <a:t>ecosyst</a:t>
            </a:r>
            <a:r>
              <a:rPr lang="fr-FR"/>
              <a:t> respiration, net </a:t>
            </a:r>
            <a:r>
              <a:rPr lang="fr-FR" err="1"/>
              <a:t>ecosyst</a:t>
            </a:r>
            <a:r>
              <a:rPr lang="fr-FR"/>
              <a:t> </a:t>
            </a:r>
            <a:r>
              <a:rPr lang="fr-FR" err="1"/>
              <a:t>productivity</a:t>
            </a:r>
            <a:endParaRPr lang="fr-FR"/>
          </a:p>
          <a:p>
            <a:endParaRPr lang="fr-F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Autotrophes-</a:t>
            </a:r>
            <a:r>
              <a:rPr lang="fr-FR" err="1"/>
              <a:t>heterotrophes</a:t>
            </a:r>
            <a:endParaRPr lang="fr-F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Gaz exchanges (</a:t>
            </a:r>
            <a:r>
              <a:rPr lang="fr-FR" err="1"/>
              <a:t>hypoxia</a:t>
            </a:r>
            <a:r>
              <a:rPr lang="fr-FR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877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007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1"/>
              <a:t>L ratios: </a:t>
            </a:r>
            <a:r>
              <a:rPr lang="fr-CH" err="1"/>
              <a:t>difference</a:t>
            </a:r>
            <a:r>
              <a:rPr lang="fr-CH"/>
              <a:t> </a:t>
            </a:r>
            <a:r>
              <a:rPr lang="fr-CH" err="1"/>
              <a:t>between</a:t>
            </a:r>
            <a:r>
              <a:rPr lang="fr-CH"/>
              <a:t> type </a:t>
            </a:r>
            <a:r>
              <a:rPr lang="fr-CH" err="1"/>
              <a:t>reaches</a:t>
            </a:r>
            <a:r>
              <a:rPr lang="fr-CH"/>
              <a:t> (</a:t>
            </a:r>
            <a:r>
              <a:rPr lang="fr-CH" err="1"/>
              <a:t>i.e</a:t>
            </a:r>
            <a:r>
              <a:rPr lang="fr-CH"/>
              <a:t> </a:t>
            </a:r>
            <a:r>
              <a:rPr lang="fr-CH" err="1"/>
              <a:t>concrete</a:t>
            </a:r>
            <a:r>
              <a:rPr lang="fr-CH"/>
              <a:t> and </a:t>
            </a:r>
            <a:r>
              <a:rPr lang="fr-CH" err="1"/>
              <a:t>restored</a:t>
            </a:r>
            <a:r>
              <a:rPr lang="fr-CH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1"/>
              <a:t>Dispersion: </a:t>
            </a:r>
            <a:r>
              <a:rPr lang="fr-CH" sz="1200" i="1"/>
              <a:t>s</a:t>
            </a:r>
            <a:r>
              <a:rPr lang="en-US" sz="1200" i="1" err="1"/>
              <a:t>preading</a:t>
            </a:r>
            <a:r>
              <a:rPr lang="en-US" sz="1200" i="1"/>
              <a:t> and mixing of pollutant mass (effects of shear and molecular diffusion)</a:t>
            </a:r>
            <a:endParaRPr lang="fr-CH" sz="1200" b="1" i="1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535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/>
              <a:t>Pool riffle to Water </a:t>
            </a:r>
            <a:r>
              <a:rPr lang="fr-CH" err="1"/>
              <a:t>temporarly</a:t>
            </a:r>
            <a:r>
              <a:rPr lang="fr-CH"/>
              <a:t> </a:t>
            </a:r>
            <a:r>
              <a:rPr lang="fr-CH" err="1"/>
              <a:t>slowed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022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err="1"/>
              <a:t>Higher</a:t>
            </a:r>
            <a:r>
              <a:rPr lang="fr-CH"/>
              <a:t> in </a:t>
            </a:r>
            <a:r>
              <a:rPr lang="fr-CH" err="1"/>
              <a:t>concrete</a:t>
            </a:r>
            <a:r>
              <a:rPr lang="fr-CH"/>
              <a:t> </a:t>
            </a:r>
            <a:r>
              <a:rPr lang="fr-CH" err="1"/>
              <a:t>reaches</a:t>
            </a:r>
            <a:r>
              <a:rPr lang="fr-CH"/>
              <a:t> and rocks in </a:t>
            </a:r>
            <a:r>
              <a:rPr lang="fr-CH" err="1"/>
              <a:t>restored</a:t>
            </a:r>
            <a:r>
              <a:rPr lang="fr-CH"/>
              <a:t> </a:t>
            </a:r>
            <a:r>
              <a:rPr lang="fr-CH" err="1"/>
              <a:t>reaches</a:t>
            </a:r>
            <a:r>
              <a:rPr lang="fr-CH"/>
              <a:t> (relative to </a:t>
            </a:r>
            <a:r>
              <a:rPr lang="fr-CH" err="1"/>
              <a:t>sand</a:t>
            </a:r>
            <a:r>
              <a:rPr lang="fr-CH"/>
              <a:t>)</a:t>
            </a:r>
          </a:p>
          <a:p>
            <a:r>
              <a:rPr lang="fr-FR"/>
              <a:t>No conclusion </a:t>
            </a:r>
            <a:r>
              <a:rPr lang="fr-FR" err="1"/>
              <a:t>because</a:t>
            </a:r>
            <a:r>
              <a:rPr lang="fr-FR"/>
              <a:t> </a:t>
            </a:r>
            <a:r>
              <a:rPr lang="fr-FR" err="1"/>
              <a:t>it</a:t>
            </a:r>
            <a:r>
              <a:rPr lang="fr-FR"/>
              <a:t> </a:t>
            </a:r>
            <a:r>
              <a:rPr lang="fr-FR" err="1"/>
              <a:t>depends</a:t>
            </a:r>
            <a:r>
              <a:rPr lang="fr-FR"/>
              <a:t> on the </a:t>
            </a:r>
            <a:r>
              <a:rPr lang="fr-FR" err="1"/>
              <a:t>stream</a:t>
            </a:r>
            <a:r>
              <a:rPr lang="fr-FR"/>
              <a:t> </a:t>
            </a:r>
            <a:r>
              <a:rPr lang="fr-FR" err="1"/>
              <a:t>bed</a:t>
            </a:r>
            <a:r>
              <a:rPr lang="fr-FR"/>
              <a:t> </a:t>
            </a:r>
            <a:r>
              <a:rPr lang="fr-FR" err="1"/>
              <a:t>material</a:t>
            </a:r>
            <a:r>
              <a:rPr lang="fr-FR"/>
              <a:t> and not on the </a:t>
            </a:r>
            <a:r>
              <a:rPr lang="fr-FR" err="1"/>
              <a:t>success</a:t>
            </a:r>
            <a:r>
              <a:rPr lang="fr-FR"/>
              <a:t> of the </a:t>
            </a:r>
            <a:r>
              <a:rPr lang="fr-FR" err="1"/>
              <a:t>restoration</a:t>
            </a:r>
            <a:r>
              <a:rPr lang="fr-FR"/>
              <a:t>. Rocks et </a:t>
            </a:r>
            <a:r>
              <a:rPr lang="fr-FR" err="1"/>
              <a:t>concrete</a:t>
            </a:r>
            <a:r>
              <a:rPr lang="fr-FR"/>
              <a:t> </a:t>
            </a:r>
            <a:r>
              <a:rPr lang="fr-FR" err="1"/>
              <a:t>similar</a:t>
            </a:r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131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BD958-BDAF-1A9F-7AE1-02987CD2E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A74A1D5-9B8C-72B1-6E54-D69D06665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4923A4E-B2BC-560F-466B-869CDE106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1"/>
              <a:t>SRP: </a:t>
            </a:r>
            <a:r>
              <a:rPr lang="fr-CH"/>
              <a:t>phosphate</a:t>
            </a:r>
          </a:p>
          <a:p>
            <a:r>
              <a:rPr lang="fr-FR" b="1"/>
              <a:t>Formule générale</a:t>
            </a:r>
          </a:p>
          <a:p>
            <a:r>
              <a:rPr lang="fr-FR" err="1"/>
              <a:t>vf</a:t>
            </a:r>
            <a:r>
              <a:rPr lang="fr-FR"/>
              <a:t>= U/C​</a:t>
            </a:r>
          </a:p>
          <a:p>
            <a:r>
              <a:rPr lang="fr-FR"/>
              <a:t>U=</a:t>
            </a:r>
            <a:r>
              <a:rPr lang="fr-FR" err="1"/>
              <a:t>Uptake</a:t>
            </a:r>
            <a:r>
              <a:rPr lang="fr-FR"/>
              <a:t> </a:t>
            </a:r>
            <a:r>
              <a:rPr lang="fr-FR" err="1"/>
              <a:t>velocity</a:t>
            </a:r>
            <a:r>
              <a:rPr lang="fr-FR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/>
              <a:t>U : Taux d'assimilation ou de consommation de nutriments par unité de surface (mg/m2/s\</a:t>
            </a:r>
            <a:r>
              <a:rPr lang="fr-FR" err="1"/>
              <a:t>text</a:t>
            </a:r>
            <a:r>
              <a:rPr lang="fr-FR"/>
              <a:t>{mg/m}^2/\</a:t>
            </a:r>
            <a:r>
              <a:rPr lang="fr-FR" err="1"/>
              <a:t>text</a:t>
            </a:r>
            <a:r>
              <a:rPr lang="fr-FR"/>
              <a:t>{s}mg/m2/s),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/>
              <a:t>C : Concentration moyenne des nutriments dans la colonne d'eau (mg/m3\</a:t>
            </a:r>
            <a:r>
              <a:rPr lang="fr-FR" err="1"/>
              <a:t>text</a:t>
            </a:r>
            <a:r>
              <a:rPr lang="fr-FR"/>
              <a:t>{mg/m}^3mg/m3).</a:t>
            </a:r>
          </a:p>
          <a:p>
            <a:r>
              <a:rPr lang="fr-FR" b="1"/>
              <a:t>Interprétation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/>
              <a:t>Une valeur élevée de </a:t>
            </a:r>
            <a:r>
              <a:rPr lang="fr-FR" err="1"/>
              <a:t>vf</a:t>
            </a:r>
            <a:r>
              <a:rPr lang="fr-FR"/>
              <a:t>​ indique une efficacité élevée dans l'assimilation des nutriments par le lit de la rivière ou par les biofilms.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/>
              <a:t>Une valeur faible de </a:t>
            </a:r>
            <a:r>
              <a:rPr lang="fr-FR" err="1"/>
              <a:t>vf</a:t>
            </a:r>
            <a:r>
              <a:rPr lang="fr-FR"/>
              <a:t>​ reflète une assimilation lente ou inefficace, potentiellement due à une faible activité biologique ou à des conditions environnementales peu favorables.</a:t>
            </a:r>
          </a:p>
          <a:p>
            <a:r>
              <a:rPr lang="fr-CH" b="1" err="1"/>
              <a:t>Uptake</a:t>
            </a:r>
            <a:r>
              <a:rPr lang="fr-CH" b="1"/>
              <a:t> </a:t>
            </a:r>
            <a:r>
              <a:rPr lang="fr-CH" b="1" err="1"/>
              <a:t>velocity</a:t>
            </a:r>
            <a:r>
              <a:rPr lang="fr-CH" b="1"/>
              <a:t> </a:t>
            </a:r>
            <a:r>
              <a:rPr lang="fr-CH" b="1" err="1"/>
              <a:t>vf</a:t>
            </a:r>
            <a:r>
              <a:rPr lang="fr-CH" b="1"/>
              <a:t>: </a:t>
            </a:r>
            <a:r>
              <a:rPr lang="fr-CH"/>
              <a:t>vertical </a:t>
            </a:r>
            <a:r>
              <a:rPr lang="fr-CH" err="1"/>
              <a:t>velocity</a:t>
            </a:r>
            <a:r>
              <a:rPr lang="fr-CH"/>
              <a:t> </a:t>
            </a:r>
            <a:r>
              <a:rPr lang="fr-CH" err="1"/>
              <a:t>from</a:t>
            </a:r>
            <a:r>
              <a:rPr lang="fr-CH"/>
              <a:t> water </a:t>
            </a:r>
            <a:r>
              <a:rPr lang="fr-CH" err="1"/>
              <a:t>column</a:t>
            </a:r>
            <a:r>
              <a:rPr lang="fr-CH"/>
              <a:t> to surface for assimilation (</a:t>
            </a:r>
            <a:r>
              <a:rPr lang="fr-CH" err="1"/>
              <a:t>efficacity</a:t>
            </a:r>
            <a:r>
              <a:rPr lang="fr-CH"/>
              <a:t> of assimilation)</a:t>
            </a:r>
          </a:p>
          <a:p>
            <a:pPr lvl="1"/>
            <a:r>
              <a:rPr lang="fr-CH"/>
              <a:t>Nothing </a:t>
            </a:r>
            <a:r>
              <a:rPr lang="fr-CH" err="1"/>
              <a:t>correlated</a:t>
            </a:r>
            <a:endParaRPr lang="fr-CH"/>
          </a:p>
          <a:p>
            <a:pPr lvl="1"/>
            <a:endParaRPr lang="fr-CH"/>
          </a:p>
          <a:p>
            <a:pPr lvl="1"/>
            <a:r>
              <a:rPr lang="fr-CH" err="1"/>
              <a:t>Uptake</a:t>
            </a:r>
            <a:r>
              <a:rPr lang="fr-CH"/>
              <a:t> rate </a:t>
            </a:r>
            <a:r>
              <a:rPr lang="fr-CH" err="1"/>
              <a:t>nothing</a:t>
            </a:r>
            <a:r>
              <a:rPr lang="fr-CH"/>
              <a:t> </a:t>
            </a:r>
            <a:r>
              <a:rPr lang="fr-CH" err="1"/>
              <a:t>correlaated</a:t>
            </a:r>
            <a:endParaRPr lang="fr-CH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/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B27F40-15B4-7FD8-6E45-2DF0964F5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944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err="1"/>
              <a:t>Difference</a:t>
            </a:r>
            <a:r>
              <a:rPr lang="fr-CH"/>
              <a:t> </a:t>
            </a:r>
            <a:r>
              <a:rPr lang="fr-CH" err="1"/>
              <a:t>restored</a:t>
            </a:r>
            <a:r>
              <a:rPr lang="fr-CH"/>
              <a:t>/</a:t>
            </a:r>
            <a:r>
              <a:rPr lang="fr-CH" err="1"/>
              <a:t>concrete</a:t>
            </a:r>
            <a:r>
              <a:rPr lang="fr-CH"/>
              <a:t> </a:t>
            </a:r>
            <a:r>
              <a:rPr lang="fr-CH" err="1"/>
              <a:t>decrease</a:t>
            </a:r>
            <a:r>
              <a:rPr lang="fr-CH"/>
              <a:t> </a:t>
            </a:r>
            <a:r>
              <a:rPr lang="fr-CH" err="1"/>
              <a:t>with</a:t>
            </a:r>
            <a:r>
              <a:rPr lang="fr-CH"/>
              <a:t> </a:t>
            </a:r>
            <a:r>
              <a:rPr lang="fr-CH" err="1"/>
              <a:t>stream</a:t>
            </a:r>
            <a:r>
              <a:rPr lang="fr-CH"/>
              <a:t> size for NEP</a:t>
            </a:r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357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10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A1695-9401-64DC-5C26-D9382209C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BEA43D-36F3-8EB1-7521-CE9579EB2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768381-769D-2003-0B42-870D7A425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C0A4E5-34DE-EB33-84BF-925878F1D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71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463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/>
              <a:t>Dire qu’on a pris des </a:t>
            </a:r>
            <a:r>
              <a:rPr lang="fr-CH" err="1"/>
              <a:t>ecological</a:t>
            </a:r>
            <a:r>
              <a:rPr lang="fr-CH"/>
              <a:t> </a:t>
            </a:r>
            <a:r>
              <a:rPr lang="fr-CH" err="1"/>
              <a:t>functions</a:t>
            </a:r>
            <a:r>
              <a:rPr lang="fr-CH"/>
              <a:t> qui répondent </a:t>
            </a:r>
            <a:r>
              <a:rPr lang="fr-CH" err="1"/>
              <a:t>strongly</a:t>
            </a:r>
            <a:r>
              <a:rPr lang="fr-CH"/>
              <a:t> au conditions du </a:t>
            </a:r>
            <a:r>
              <a:rPr lang="fr-CH" err="1"/>
              <a:t>stream</a:t>
            </a:r>
            <a:r>
              <a:rPr lang="fr-CH"/>
              <a:t> pour éviter l’influence des conditions du </a:t>
            </a:r>
            <a:r>
              <a:rPr lang="fr-CH" err="1"/>
              <a:t>stream</a:t>
            </a:r>
            <a:r>
              <a:rPr lang="fr-CH"/>
              <a:t> mais </a:t>
            </a:r>
            <a:r>
              <a:rPr lang="fr-CH" err="1"/>
              <a:t>still</a:t>
            </a:r>
            <a:endParaRPr lang="fr-CH"/>
          </a:p>
          <a:p>
            <a:r>
              <a:rPr lang="fr-CH"/>
              <a:t>Pas sure d avoir compris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716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9626-7EAC-93A6-2535-1E96C9C2A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4BA95A4-1F65-37A1-2CF1-7D88215800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2E8F61D-4AEB-346C-54FF-A8E537713F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/>
              <a:t>Dire qu’on a pris des </a:t>
            </a:r>
            <a:r>
              <a:rPr lang="fr-CH" err="1"/>
              <a:t>ecological</a:t>
            </a:r>
            <a:r>
              <a:rPr lang="fr-CH"/>
              <a:t> </a:t>
            </a:r>
            <a:r>
              <a:rPr lang="fr-CH" err="1"/>
              <a:t>functions</a:t>
            </a:r>
            <a:r>
              <a:rPr lang="fr-CH"/>
              <a:t> qui répondent </a:t>
            </a:r>
            <a:r>
              <a:rPr lang="fr-CH" err="1"/>
              <a:t>strongly</a:t>
            </a:r>
            <a:r>
              <a:rPr lang="fr-CH"/>
              <a:t> au conditions du </a:t>
            </a:r>
            <a:r>
              <a:rPr lang="fr-CH" err="1"/>
              <a:t>stream</a:t>
            </a:r>
            <a:r>
              <a:rPr lang="fr-CH"/>
              <a:t> pour éviter l’influence des conditions du </a:t>
            </a:r>
            <a:r>
              <a:rPr lang="fr-CH" err="1"/>
              <a:t>stream</a:t>
            </a:r>
            <a:r>
              <a:rPr lang="fr-CH"/>
              <a:t> mais </a:t>
            </a:r>
            <a:r>
              <a:rPr lang="fr-CH" err="1"/>
              <a:t>still</a:t>
            </a:r>
            <a:endParaRPr lang="fr-CH"/>
          </a:p>
          <a:p>
            <a:r>
              <a:rPr lang="fr-CH"/>
              <a:t>Pas sure d avoir compris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D63E98-A66C-A0EC-EB10-1D896565E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900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D40CA-F625-9B35-8E32-AB8853322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B29910-BE4C-931E-A4AF-C073A02D4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192614-C0FA-5316-457D-465E4398A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/>
              <a:t>Ponds?</a:t>
            </a:r>
          </a:p>
          <a:p>
            <a:r>
              <a:rPr lang="fr-CH"/>
              <a:t>SENSITIVE METRICS: </a:t>
            </a:r>
            <a:r>
              <a:rPr lang="fr-CH" err="1"/>
              <a:t>ater</a:t>
            </a:r>
            <a:r>
              <a:rPr lang="fr-CH"/>
              <a:t> </a:t>
            </a:r>
            <a:r>
              <a:rPr lang="fr-CH" err="1"/>
              <a:t>residency</a:t>
            </a:r>
            <a:endParaRPr lang="fr-CH"/>
          </a:p>
          <a:p>
            <a:r>
              <a:rPr lang="fr-CH" err="1"/>
              <a:t>Functional</a:t>
            </a:r>
            <a:r>
              <a:rPr lang="fr-CH"/>
              <a:t> </a:t>
            </a:r>
            <a:r>
              <a:rPr lang="fr-CH" err="1"/>
              <a:t>metrics</a:t>
            </a:r>
            <a:r>
              <a:rPr lang="fr-CH"/>
              <a:t> </a:t>
            </a:r>
            <a:r>
              <a:rPr lang="fr-CH" err="1"/>
              <a:t>summarize</a:t>
            </a:r>
            <a:r>
              <a:rPr lang="fr-CH"/>
              <a:t> </a:t>
            </a:r>
            <a:r>
              <a:rPr lang="fr-CH" err="1"/>
              <a:t>dynamics</a:t>
            </a:r>
            <a:r>
              <a:rPr lang="fr-CH"/>
              <a:t> </a:t>
            </a:r>
            <a:r>
              <a:rPr lang="fr-CH" err="1"/>
              <a:t>through</a:t>
            </a:r>
            <a:r>
              <a:rPr lang="fr-CH"/>
              <a:t> time</a:t>
            </a:r>
          </a:p>
          <a:p>
            <a:r>
              <a:rPr lang="fr-CH" err="1"/>
              <a:t>Using</a:t>
            </a:r>
            <a:r>
              <a:rPr lang="fr-CH"/>
              <a:t> </a:t>
            </a:r>
            <a:r>
              <a:rPr lang="fr-CH" err="1"/>
              <a:t>theses</a:t>
            </a:r>
            <a:r>
              <a:rPr lang="fr-CH"/>
              <a:t> </a:t>
            </a:r>
            <a:r>
              <a:rPr lang="fr-CH" err="1"/>
              <a:t>metrics</a:t>
            </a:r>
            <a:r>
              <a:rPr lang="fr-CH"/>
              <a:t> </a:t>
            </a:r>
            <a:r>
              <a:rPr lang="fr-CH" err="1"/>
              <a:t>creat</a:t>
            </a:r>
            <a:r>
              <a:rPr lang="fr-CH"/>
              <a:t> guideline</a:t>
            </a:r>
          </a:p>
          <a:p>
            <a:endParaRPr lang="fr-CH"/>
          </a:p>
          <a:p>
            <a:r>
              <a:rPr lang="fr-CH" err="1"/>
              <a:t>Socital</a:t>
            </a:r>
            <a:r>
              <a:rPr lang="fr-CH"/>
              <a:t> </a:t>
            </a:r>
            <a:r>
              <a:rPr lang="fr-CH" err="1"/>
              <a:t>benefits</a:t>
            </a:r>
            <a:r>
              <a:rPr lang="fr-CH"/>
              <a:t>: </a:t>
            </a:r>
            <a:r>
              <a:rPr lang="fr-CH" err="1"/>
              <a:t>minimizing</a:t>
            </a:r>
            <a:r>
              <a:rPr lang="fr-CH"/>
              <a:t> </a:t>
            </a:r>
            <a:r>
              <a:rPr lang="fr-CH" err="1"/>
              <a:t>floods</a:t>
            </a:r>
            <a:r>
              <a:rPr lang="fr-CH"/>
              <a:t>, aesthetic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F0FEA8-CC02-C0FB-540C-3D3C644765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242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Urban areas affect ecosystem for example the watershed, the riparian zone etc. Which is why urban stream suffer from ecological impairment</a:t>
            </a:r>
          </a:p>
          <a:p>
            <a:r>
              <a:rPr lang="it-IT"/>
              <a:t>This urban effect is so consistent that scientist have renamed it the urban stream syndrome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207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981F5-1D88-7A7D-BFD9-FFD50F98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9D2B775-3178-81BE-68BC-F6A546337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A1A6B30-9FB8-FC9D-48B7-605BA1602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Usually there is the expectation that improving the geomorphology improves chemical and biological processes </a:t>
            </a:r>
          </a:p>
          <a:p>
            <a:r>
              <a:rPr lang="it-IT"/>
              <a:t>But it is not that obvious</a:t>
            </a:r>
          </a:p>
          <a:p>
            <a:r>
              <a:rPr lang="it-IT"/>
              <a:t>does it rly returns hydrological and ecological processes?</a:t>
            </a:r>
          </a:p>
          <a:p>
            <a:r>
              <a:rPr lang="it-IT"/>
              <a:t>Actually only a few project are monitored and evidence inconsistent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88E513-A649-D19A-8CC7-1EA9E03F1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05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6A184-3A6E-1737-F01F-5DEFBA79C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60249B5-F858-35A6-E946-BCAFA3B8E0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D6C0F89-3F63-E8DD-7DFE-83378AEDB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err="1"/>
              <a:t>difficult</a:t>
            </a:r>
            <a:r>
              <a:rPr lang="fr-CH"/>
              <a:t> to </a:t>
            </a:r>
            <a:r>
              <a:rPr lang="fr-CH" err="1"/>
              <a:t>predict</a:t>
            </a:r>
            <a:r>
              <a:rPr lang="fr-CH"/>
              <a:t> the </a:t>
            </a:r>
            <a:r>
              <a:rPr lang="fr-CH" err="1"/>
              <a:t>ecological</a:t>
            </a:r>
            <a:r>
              <a:rPr lang="fr-CH"/>
              <a:t> </a:t>
            </a:r>
            <a:r>
              <a:rPr lang="fr-CH" err="1"/>
              <a:t>benefits</a:t>
            </a:r>
            <a:r>
              <a:rPr lang="fr-CH"/>
              <a:t> and </a:t>
            </a:r>
            <a:r>
              <a:rPr lang="fr-CH" err="1"/>
              <a:t>measure</a:t>
            </a:r>
            <a:r>
              <a:rPr lang="fr-CH"/>
              <a:t> </a:t>
            </a:r>
            <a:r>
              <a:rPr lang="it-IT"/>
              <a:t>responses bcause lack of metrics (integrative or whole metabolism) and spatial disparity response</a:t>
            </a:r>
          </a:p>
          <a:p>
            <a:pPr lvl="1"/>
            <a:r>
              <a:rPr lang="fr-CH"/>
              <a:t>The real questions are </a:t>
            </a:r>
          </a:p>
          <a:p>
            <a:pPr lvl="1"/>
            <a:r>
              <a:rPr lang="fr-CH" err="1"/>
              <a:t>Does</a:t>
            </a:r>
            <a:r>
              <a:rPr lang="fr-CH"/>
              <a:t> </a:t>
            </a:r>
            <a:r>
              <a:rPr lang="fr-CH" err="1"/>
              <a:t>restoration</a:t>
            </a:r>
            <a:r>
              <a:rPr lang="fr-CH"/>
              <a:t> </a:t>
            </a:r>
            <a:r>
              <a:rPr lang="fr-CH" err="1"/>
              <a:t>improves</a:t>
            </a:r>
            <a:r>
              <a:rPr lang="fr-CH"/>
              <a:t> </a:t>
            </a:r>
            <a:r>
              <a:rPr lang="fr-CH" err="1"/>
              <a:t>ecosystems</a:t>
            </a:r>
            <a:r>
              <a:rPr lang="fr-CH"/>
              <a:t> and </a:t>
            </a:r>
            <a:r>
              <a:rPr lang="fr-CH" err="1"/>
              <a:t>their</a:t>
            </a:r>
            <a:r>
              <a:rPr lang="fr-CH"/>
              <a:t> services?</a:t>
            </a:r>
          </a:p>
          <a:p>
            <a:pPr lvl="1"/>
            <a:r>
              <a:rPr lang="fr-CH" err="1"/>
              <a:t>Does</a:t>
            </a:r>
            <a:r>
              <a:rPr lang="fr-CH"/>
              <a:t> </a:t>
            </a:r>
            <a:r>
              <a:rPr lang="fr-CH" err="1"/>
              <a:t>benefits</a:t>
            </a:r>
            <a:r>
              <a:rPr lang="fr-CH"/>
              <a:t> </a:t>
            </a:r>
            <a:r>
              <a:rPr lang="fr-CH" err="1"/>
              <a:t>vary</a:t>
            </a:r>
            <a:r>
              <a:rPr lang="fr-CH"/>
              <a:t> </a:t>
            </a:r>
            <a:r>
              <a:rPr lang="fr-CH" err="1"/>
              <a:t>dependin</a:t>
            </a:r>
            <a:r>
              <a:rPr lang="fr-CH"/>
              <a:t> on </a:t>
            </a:r>
            <a:r>
              <a:rPr lang="fr-CH" err="1"/>
              <a:t>stream</a:t>
            </a:r>
            <a:r>
              <a:rPr lang="fr-CH"/>
              <a:t> size? Or </a:t>
            </a:r>
            <a:r>
              <a:rPr lang="fr-CH" err="1"/>
              <a:t>depeding</a:t>
            </a:r>
            <a:r>
              <a:rPr lang="fr-CH"/>
              <a:t> on </a:t>
            </a:r>
            <a:r>
              <a:rPr lang="fr-CH" err="1"/>
              <a:t>their</a:t>
            </a:r>
            <a:r>
              <a:rPr lang="fr-CH"/>
              <a:t> location – </a:t>
            </a:r>
            <a:r>
              <a:rPr lang="fr-CH" err="1"/>
              <a:t>especially</a:t>
            </a:r>
            <a:r>
              <a:rPr lang="fr-CH"/>
              <a:t> important in </a:t>
            </a:r>
            <a:r>
              <a:rPr lang="fr-CH" err="1"/>
              <a:t>urban</a:t>
            </a:r>
            <a:r>
              <a:rPr lang="fr-CH"/>
              <a:t> areas as </a:t>
            </a:r>
            <a:r>
              <a:rPr lang="fr-CH" err="1"/>
              <a:t>there</a:t>
            </a:r>
            <a:r>
              <a:rPr lang="fr-CH"/>
              <a:t> </a:t>
            </a:r>
            <a:r>
              <a:rPr lang="fr-CH" err="1"/>
              <a:t>is</a:t>
            </a:r>
            <a:r>
              <a:rPr lang="fr-CH"/>
              <a:t> a high </a:t>
            </a:r>
            <a:r>
              <a:rPr lang="fr-CH" err="1"/>
              <a:t>dicontinuityy</a:t>
            </a:r>
            <a:r>
              <a:rPr lang="fr-CH"/>
              <a:t> due to </a:t>
            </a:r>
            <a:r>
              <a:rPr lang="fr-CH" err="1"/>
              <a:t>nifrastructures</a:t>
            </a:r>
            <a:endParaRPr lang="fr-CH"/>
          </a:p>
          <a:p>
            <a:pPr lvl="1"/>
            <a:endParaRPr lang="fr-CH"/>
          </a:p>
          <a:p>
            <a:pPr lvl="1"/>
            <a:r>
              <a:rPr lang="fr-CH"/>
              <a:t>Need all </a:t>
            </a:r>
            <a:r>
              <a:rPr lang="fr-CH" err="1"/>
              <a:t>theses</a:t>
            </a:r>
            <a:r>
              <a:rPr lang="fr-CH"/>
              <a:t> </a:t>
            </a:r>
            <a:r>
              <a:rPr lang="fr-CH" err="1"/>
              <a:t>answers</a:t>
            </a:r>
            <a:r>
              <a:rPr lang="fr-CH"/>
              <a:t> in </a:t>
            </a:r>
            <a:r>
              <a:rPr lang="fr-CH" err="1"/>
              <a:t>order</a:t>
            </a:r>
            <a:r>
              <a:rPr lang="fr-CH"/>
              <a:t> to plan </a:t>
            </a:r>
            <a:r>
              <a:rPr lang="fr-CH" err="1"/>
              <a:t>correctly</a:t>
            </a:r>
            <a:r>
              <a:rPr lang="fr-CH"/>
              <a:t> and </a:t>
            </a:r>
            <a:r>
              <a:rPr lang="fr-CH" err="1"/>
              <a:t>efficiently</a:t>
            </a:r>
            <a:r>
              <a:rPr lang="fr-CH"/>
              <a:t> </a:t>
            </a:r>
            <a:r>
              <a:rPr lang="fr-CH" err="1"/>
              <a:t>restoration</a:t>
            </a:r>
            <a:r>
              <a:rPr lang="fr-CH"/>
              <a:t> </a:t>
            </a:r>
            <a:r>
              <a:rPr lang="fr-CH" err="1"/>
              <a:t>projects</a:t>
            </a:r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1D9243-4459-9950-B949-6BC1D5A26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016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672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/>
              <a:t>«</a:t>
            </a:r>
            <a:r>
              <a:rPr lang="fr-CH" sz="1200" err="1"/>
              <a:t>Ecosystem</a:t>
            </a:r>
            <a:r>
              <a:rPr lang="fr-CH" sz="1200"/>
              <a:t> </a:t>
            </a:r>
            <a:r>
              <a:rPr lang="fr-CH" sz="1200" err="1"/>
              <a:t>responses</a:t>
            </a:r>
            <a:r>
              <a:rPr lang="fr-CH" sz="1200"/>
              <a:t> to </a:t>
            </a:r>
            <a:r>
              <a:rPr lang="fr-CH" sz="1200" err="1"/>
              <a:t>channel</a:t>
            </a:r>
            <a:r>
              <a:rPr lang="fr-CH" sz="1200"/>
              <a:t> </a:t>
            </a:r>
            <a:r>
              <a:rPr lang="fr-CH" sz="1200" err="1"/>
              <a:t>restoration</a:t>
            </a:r>
            <a:r>
              <a:rPr lang="fr-CH" sz="1200"/>
              <a:t> </a:t>
            </a:r>
            <a:r>
              <a:rPr lang="fr-CH" sz="1200" err="1"/>
              <a:t>decline</a:t>
            </a:r>
            <a:r>
              <a:rPr lang="fr-CH" sz="1200"/>
              <a:t> </a:t>
            </a:r>
            <a:r>
              <a:rPr lang="fr-CH" sz="1200" err="1"/>
              <a:t>with</a:t>
            </a:r>
            <a:r>
              <a:rPr lang="fr-CH" sz="1200"/>
              <a:t> </a:t>
            </a:r>
            <a:r>
              <a:rPr lang="fr-CH" sz="1200" err="1"/>
              <a:t>stream</a:t>
            </a:r>
            <a:r>
              <a:rPr lang="fr-CH" sz="1200"/>
              <a:t> size in </a:t>
            </a:r>
            <a:r>
              <a:rPr lang="fr-CH" sz="1200" err="1"/>
              <a:t>urban</a:t>
            </a:r>
            <a:r>
              <a:rPr lang="fr-CH" sz="1200"/>
              <a:t> river networks»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72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SRP : Soluble </a:t>
            </a:r>
            <a:r>
              <a:rPr lang="fr-FR" err="1"/>
              <a:t>reactive</a:t>
            </a:r>
            <a:r>
              <a:rPr lang="fr-FR"/>
              <a:t> </a:t>
            </a:r>
            <a:r>
              <a:rPr lang="fr-FR" err="1"/>
              <a:t>phosphorus</a:t>
            </a:r>
            <a:r>
              <a:rPr lang="fr-FR"/>
              <a:t> </a:t>
            </a:r>
          </a:p>
          <a:p>
            <a:endParaRPr lang="fr-FR"/>
          </a:p>
          <a:p>
            <a:r>
              <a:rPr lang="fr-FR"/>
              <a:t>N,P </a:t>
            </a:r>
            <a:r>
              <a:rPr lang="fr-FR" err="1"/>
              <a:t>uptakes</a:t>
            </a:r>
            <a:r>
              <a:rPr lang="fr-FR"/>
              <a:t> =  major process of </a:t>
            </a:r>
            <a:r>
              <a:rPr lang="fr-FR" err="1"/>
              <a:t>hyporheic</a:t>
            </a:r>
            <a:r>
              <a:rPr lang="fr-FR"/>
              <a:t> zone </a:t>
            </a:r>
            <a:r>
              <a:rPr lang="fr-FR">
                <a:sym typeface="Wingdings" panose="05000000000000000000" pitchFamily="2" charset="2"/>
              </a:rPr>
              <a:t> </a:t>
            </a:r>
            <a:r>
              <a:rPr lang="fr-FR" err="1">
                <a:sym typeface="Wingdings" panose="05000000000000000000" pitchFamily="2" charset="2"/>
              </a:rPr>
              <a:t>nutrient</a:t>
            </a:r>
            <a:r>
              <a:rPr lang="fr-FR">
                <a:sym typeface="Wingdings" panose="05000000000000000000" pitchFamily="2" charset="2"/>
              </a:rPr>
              <a:t> </a:t>
            </a:r>
            <a:r>
              <a:rPr lang="fr-FR" err="1">
                <a:sym typeface="Wingdings" panose="05000000000000000000" pitchFamily="2" charset="2"/>
              </a:rPr>
              <a:t>cycling</a:t>
            </a:r>
            <a:r>
              <a:rPr lang="fr-FR">
                <a:sym typeface="Wingdings" panose="05000000000000000000" pitchFamily="2" charset="2"/>
              </a:rPr>
              <a:t> = </a:t>
            </a:r>
            <a:r>
              <a:rPr lang="fr-FR" err="1">
                <a:sym typeface="Wingdings" panose="05000000000000000000" pitchFamily="2" charset="2"/>
              </a:rPr>
              <a:t>very</a:t>
            </a:r>
            <a:r>
              <a:rPr lang="fr-FR">
                <a:sym typeface="Wingdings" panose="05000000000000000000" pitchFamily="2" charset="2"/>
              </a:rPr>
              <a:t> important services</a:t>
            </a:r>
            <a:endParaRPr lang="fr-FR"/>
          </a:p>
          <a:p>
            <a:r>
              <a:rPr lang="fr-FR"/>
              <a:t>N, P limitants </a:t>
            </a:r>
            <a:r>
              <a:rPr lang="fr-FR" err="1"/>
              <a:t>factors</a:t>
            </a:r>
            <a:r>
              <a:rPr lang="fr-FR"/>
              <a:t> to GPP </a:t>
            </a:r>
            <a:r>
              <a:rPr lang="fr-FR">
                <a:sym typeface="Wingdings" panose="05000000000000000000" pitchFamily="2" charset="2"/>
              </a:rPr>
              <a:t> impact </a:t>
            </a:r>
            <a:r>
              <a:rPr lang="fr-FR" err="1">
                <a:sym typeface="Wingdings" panose="05000000000000000000" pitchFamily="2" charset="2"/>
              </a:rPr>
              <a:t>metabolism</a:t>
            </a:r>
            <a:endParaRPr lang="fr-FR"/>
          </a:p>
          <a:p>
            <a:r>
              <a:rPr lang="fr-FR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518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Driver of </a:t>
            </a:r>
            <a:r>
              <a:rPr lang="fr-FR" err="1"/>
              <a:t>hyporheic</a:t>
            </a:r>
            <a:r>
              <a:rPr lang="fr-FR"/>
              <a:t> zone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65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
Quatrième niveau
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oodle.epfl.ch/course/view.php?id=1708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A Guide to Milwaukee's RiverWalk | City Tours MKE">
            <a:extLst>
              <a:ext uri="{FF2B5EF4-FFF2-40B4-BE49-F238E27FC236}">
                <a16:creationId xmlns:a16="http://schemas.microsoft.com/office/drawing/2014/main" id="{3CE4291D-FF81-AD51-5282-BE3DF76BF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92" y="-1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5A5C923-5A79-224D-A6A6-8267C64759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CH" sz="2600" err="1"/>
              <a:t>Ecosystem</a:t>
            </a:r>
            <a:r>
              <a:rPr lang="fr-CH" sz="2600"/>
              <a:t> </a:t>
            </a:r>
            <a:r>
              <a:rPr lang="fr-CH" sz="2600" err="1"/>
              <a:t>responses</a:t>
            </a:r>
            <a:r>
              <a:rPr lang="fr-CH" sz="2600"/>
              <a:t> to </a:t>
            </a:r>
            <a:r>
              <a:rPr lang="fr-CH" sz="2600" err="1"/>
              <a:t>channel</a:t>
            </a:r>
            <a:r>
              <a:rPr lang="fr-CH" sz="2600"/>
              <a:t> </a:t>
            </a:r>
            <a:r>
              <a:rPr lang="fr-CH" sz="2600" err="1"/>
              <a:t>restoration</a:t>
            </a:r>
            <a:r>
              <a:rPr lang="fr-CH" sz="2600"/>
              <a:t> </a:t>
            </a:r>
            <a:r>
              <a:rPr lang="fr-CH" sz="2600" err="1"/>
              <a:t>decline</a:t>
            </a:r>
            <a:r>
              <a:rPr lang="fr-CH" sz="2600"/>
              <a:t> </a:t>
            </a:r>
            <a:r>
              <a:rPr lang="fr-CH" sz="2600" err="1"/>
              <a:t>with</a:t>
            </a:r>
            <a:r>
              <a:rPr lang="fr-CH" sz="2600"/>
              <a:t> </a:t>
            </a:r>
            <a:r>
              <a:rPr lang="fr-CH" sz="2600" err="1"/>
              <a:t>stream</a:t>
            </a:r>
            <a:r>
              <a:rPr lang="fr-CH" sz="2600"/>
              <a:t> size in </a:t>
            </a:r>
            <a:r>
              <a:rPr lang="fr-CH" sz="2600" err="1"/>
              <a:t>urban</a:t>
            </a:r>
            <a:r>
              <a:rPr lang="fr-CH" sz="2600"/>
              <a:t> river networks</a:t>
            </a:r>
            <a:endParaRPr lang="fr-FR" sz="260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34F3CA74-E434-844A-9C90-0FE7EB8DBF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H"/>
              <a:t>Maëlle Regnier</a:t>
            </a:r>
          </a:p>
          <a:p>
            <a:r>
              <a:rPr lang="fr-CH"/>
              <a:t>Quitterie Legrand</a:t>
            </a:r>
          </a:p>
          <a:p>
            <a:r>
              <a:rPr lang="fr-CH"/>
              <a:t>Julie Varupenne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3BCA55-E2C0-5C4E-89C0-5D85ED2FB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/>
              <a:t>Group H : Peter S. LEVI and Peter B. </a:t>
            </a:r>
            <a:r>
              <a:rPr lang="fr-CH" err="1"/>
              <a:t>McINTYRE</a:t>
            </a:r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8A3154D-FCB0-A34B-BBBC-167C625558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CH"/>
              <a:t>Global change </a:t>
            </a:r>
            <a:r>
              <a:rPr lang="en-US" b="0" i="0" strike="noStrike"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ecology and fluvial ecosystems</a:t>
            </a:r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0864233-CCDE-CD0B-5F38-BEAA34383121}"/>
              </a:ext>
            </a:extLst>
          </p:cNvPr>
          <p:cNvSpPr txBox="1">
            <a:spLocks/>
          </p:cNvSpPr>
          <p:nvPr/>
        </p:nvSpPr>
        <p:spPr>
          <a:xfrm>
            <a:off x="914400" y="4896273"/>
            <a:ext cx="1355939" cy="49445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1000" i="0">
                <a:solidFill>
                  <a:schemeClr val="bg1"/>
                </a:solidFill>
                <a:effectLst/>
                <a:latin typeface="+mn-lt"/>
              </a:rPr>
              <a:t>Milwaukee</a:t>
            </a:r>
            <a:endParaRPr lang="fr-CH" sz="10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527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E4F54-A661-1769-7CA9-2004E3868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DE6E294-CFAE-3DF8-CB0D-22FACCDCD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993031" cy="1072753"/>
          </a:xfrm>
        </p:spPr>
        <p:txBody>
          <a:bodyPr>
            <a:normAutofit/>
          </a:bodyPr>
          <a:lstStyle/>
          <a:p>
            <a:r>
              <a:rPr lang="fr-CH"/>
              <a:t>Data collection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DBF53C-F401-5680-E1BF-910B976CC9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848579-B11E-DA83-5001-1259ECBA4A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417"/>
          <a:stretch/>
        </p:blipFill>
        <p:spPr>
          <a:xfrm>
            <a:off x="4551838" y="2756345"/>
            <a:ext cx="4533900" cy="22120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8DD2E2-34C5-616E-87A6-8723BA4E9E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304"/>
          <a:stretch/>
        </p:blipFill>
        <p:spPr>
          <a:xfrm>
            <a:off x="4724399" y="2585402"/>
            <a:ext cx="4361339" cy="22120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D981FA-8BA7-07DB-D695-1C122F964C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410" t="21348"/>
          <a:stretch/>
        </p:blipFill>
        <p:spPr>
          <a:xfrm>
            <a:off x="4722301" y="1620465"/>
            <a:ext cx="4414729" cy="35188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013C23E-5B3C-66E6-0FA1-1435B6CA0D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r="69384" b="66050"/>
          <a:stretch/>
        </p:blipFill>
        <p:spPr>
          <a:xfrm>
            <a:off x="6338115" y="7635"/>
            <a:ext cx="2795255" cy="1746183"/>
          </a:xfrm>
          <a:prstGeom prst="rect">
            <a:avLst/>
          </a:pr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A4C0A8A2-4296-F649-7A51-65348CFA9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A8E81C7-8627-5660-945F-DDEEB9DCC78E}"/>
              </a:ext>
            </a:extLst>
          </p:cNvPr>
          <p:cNvSpPr txBox="1">
            <a:spLocks/>
          </p:cNvSpPr>
          <p:nvPr/>
        </p:nvSpPr>
        <p:spPr>
          <a:xfrm>
            <a:off x="171543" y="880726"/>
            <a:ext cx="5729724" cy="351885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Wingdings" pitchFamily="2" charset="2"/>
              <a:buNone/>
            </a:pPr>
            <a:r>
              <a:rPr lang="fr-CH" err="1"/>
              <a:t>Metrics</a:t>
            </a:r>
            <a:r>
              <a:rPr lang="fr-CH"/>
              <a:t> to </a:t>
            </a:r>
            <a:r>
              <a:rPr lang="fr-CH" err="1"/>
              <a:t>assess</a:t>
            </a:r>
            <a:r>
              <a:rPr lang="fr-CH"/>
              <a:t> impacts of the </a:t>
            </a:r>
            <a:r>
              <a:rPr lang="fr-CH" err="1"/>
              <a:t>restoration</a:t>
            </a:r>
            <a:r>
              <a:rPr lang="fr-CH"/>
              <a:t> :</a:t>
            </a:r>
          </a:p>
          <a:p>
            <a:r>
              <a:rPr lang="fr-FR" err="1">
                <a:latin typeface="AdvPS_TINI"/>
              </a:rPr>
              <a:t>Physicochemical</a:t>
            </a:r>
            <a:r>
              <a:rPr lang="fr-FR">
                <a:latin typeface="AdvPS_TINI"/>
              </a:rPr>
              <a:t> </a:t>
            </a:r>
            <a:r>
              <a:rPr lang="fr-FR" err="1">
                <a:latin typeface="AdvPS_TINI"/>
              </a:rPr>
              <a:t>metrics</a:t>
            </a:r>
            <a:endParaRPr lang="fr-FR">
              <a:latin typeface="AdvPS_TINI"/>
            </a:endParaRPr>
          </a:p>
          <a:p>
            <a:pPr lvl="1"/>
            <a:r>
              <a:rPr lang="fr-FR" i="1">
                <a:latin typeface="AdvPS_TINI"/>
              </a:rPr>
              <a:t>NH</a:t>
            </a:r>
            <a:r>
              <a:rPr lang="fr-FR" i="1" baseline="-25000">
                <a:latin typeface="AdvPS_TINI"/>
              </a:rPr>
              <a:t>4</a:t>
            </a:r>
            <a:r>
              <a:rPr lang="fr-FR" i="1" baseline="30000">
                <a:latin typeface="AdvPS_TINI"/>
              </a:rPr>
              <a:t>+</a:t>
            </a:r>
            <a:r>
              <a:rPr lang="fr-FR" i="1">
                <a:latin typeface="AdvPS_TINI"/>
              </a:rPr>
              <a:t>, N0</a:t>
            </a:r>
            <a:r>
              <a:rPr lang="fr-FR" i="1" baseline="-25000">
                <a:latin typeface="AdvPS_TINI"/>
              </a:rPr>
              <a:t>3</a:t>
            </a:r>
            <a:r>
              <a:rPr lang="fr-FR" i="1" baseline="30000">
                <a:latin typeface="AdvPS_TINI"/>
              </a:rPr>
              <a:t>-</a:t>
            </a:r>
            <a:r>
              <a:rPr lang="fr-FR" i="1">
                <a:latin typeface="AdvPS_TINI"/>
              </a:rPr>
              <a:t>, SRP : </a:t>
            </a:r>
            <a:r>
              <a:rPr lang="fr-FR" i="1" err="1">
                <a:latin typeface="AdvPS_TINI"/>
              </a:rPr>
              <a:t>spiraling</a:t>
            </a:r>
            <a:r>
              <a:rPr lang="fr-FR" i="1">
                <a:latin typeface="AdvPS_TINI"/>
              </a:rPr>
              <a:t> </a:t>
            </a:r>
            <a:r>
              <a:rPr lang="fr-FR" i="1" err="1">
                <a:latin typeface="AdvPS_TINI"/>
              </a:rPr>
              <a:t>lenght</a:t>
            </a:r>
            <a:r>
              <a:rPr lang="fr-FR" i="1">
                <a:latin typeface="AdvPS_TINI"/>
              </a:rPr>
              <a:t>, </a:t>
            </a:r>
            <a:r>
              <a:rPr lang="fr-FR" i="1" err="1">
                <a:latin typeface="AdvPS_TINI"/>
              </a:rPr>
              <a:t>uptake</a:t>
            </a:r>
            <a:r>
              <a:rPr lang="fr-FR" i="1">
                <a:latin typeface="AdvPS_TINI"/>
              </a:rPr>
              <a:t> </a:t>
            </a:r>
            <a:r>
              <a:rPr lang="fr-FR" i="1" err="1">
                <a:latin typeface="AdvPS_TINI"/>
              </a:rPr>
              <a:t>velocity</a:t>
            </a:r>
            <a:r>
              <a:rPr lang="fr-FR" i="1">
                <a:latin typeface="AdvPS_TINI"/>
              </a:rPr>
              <a:t>, 	   </a:t>
            </a:r>
            <a:r>
              <a:rPr lang="fr-FR" i="1" err="1">
                <a:latin typeface="AdvPS_TINI"/>
              </a:rPr>
              <a:t>uptake</a:t>
            </a:r>
            <a:r>
              <a:rPr lang="fr-FR" i="1">
                <a:latin typeface="AdvPS_TINI"/>
              </a:rPr>
              <a:t> rate</a:t>
            </a:r>
          </a:p>
          <a:p>
            <a:r>
              <a:rPr lang="fr-FR">
                <a:latin typeface="AdvPS_TINI"/>
              </a:rPr>
              <a:t> </a:t>
            </a:r>
            <a:r>
              <a:rPr lang="fr-FR" err="1">
                <a:latin typeface="AdvPS_TINI"/>
              </a:rPr>
              <a:t>Benthic</a:t>
            </a:r>
            <a:r>
              <a:rPr lang="fr-FR">
                <a:latin typeface="AdvPS_TINI"/>
              </a:rPr>
              <a:t> </a:t>
            </a:r>
            <a:r>
              <a:rPr lang="fr-FR" err="1">
                <a:latin typeface="AdvPS_TINI"/>
              </a:rPr>
              <a:t>biological</a:t>
            </a:r>
            <a:r>
              <a:rPr lang="fr-FR">
                <a:latin typeface="AdvPS_TINI"/>
              </a:rPr>
              <a:t> </a:t>
            </a:r>
            <a:r>
              <a:rPr lang="fr-FR" err="1">
                <a:latin typeface="AdvPS_TINI"/>
              </a:rPr>
              <a:t>metrics</a:t>
            </a:r>
            <a:r>
              <a:rPr lang="fr-FR">
                <a:latin typeface="AdvPS_TINI"/>
              </a:rPr>
              <a:t> </a:t>
            </a:r>
          </a:p>
          <a:p>
            <a:pPr lvl="1"/>
            <a:r>
              <a:rPr lang="fr-FR" i="1" err="1">
                <a:latin typeface="AdvPS_TINI"/>
              </a:rPr>
              <a:t>chlorophyll</a:t>
            </a:r>
            <a:r>
              <a:rPr lang="fr-FR" i="1">
                <a:latin typeface="AdvPS_TINI"/>
              </a:rPr>
              <a:t>-a, </a:t>
            </a:r>
            <a:r>
              <a:rPr lang="fr-FR" i="1" err="1">
                <a:latin typeface="AdvPS_TINI"/>
              </a:rPr>
              <a:t>organic</a:t>
            </a:r>
            <a:r>
              <a:rPr lang="fr-FR" i="1">
                <a:latin typeface="AdvPS_TINI"/>
              </a:rPr>
              <a:t> </a:t>
            </a:r>
            <a:r>
              <a:rPr lang="fr-FR" i="1" err="1">
                <a:latin typeface="AdvPS_TINI"/>
              </a:rPr>
              <a:t>matter</a:t>
            </a:r>
            <a:endParaRPr lang="fr-FR" i="1">
              <a:latin typeface="AdvPS_TINI"/>
            </a:endParaRPr>
          </a:p>
          <a:p>
            <a:r>
              <a:rPr lang="fr-FR" b="1" err="1">
                <a:latin typeface="AdvPS_TINI"/>
              </a:rPr>
              <a:t>Hydrological</a:t>
            </a:r>
            <a:r>
              <a:rPr lang="fr-FR" b="1">
                <a:latin typeface="AdvPS_TINI"/>
              </a:rPr>
              <a:t> and transient </a:t>
            </a:r>
            <a:r>
              <a:rPr lang="fr-FR" b="1" err="1">
                <a:latin typeface="AdvPS_TINI"/>
              </a:rPr>
              <a:t>storage</a:t>
            </a:r>
            <a:r>
              <a:rPr lang="fr-FR" b="1">
                <a:latin typeface="AdvPS_TINI"/>
              </a:rPr>
              <a:t> </a:t>
            </a:r>
            <a:r>
              <a:rPr lang="fr-FR" b="1" err="1">
                <a:latin typeface="AdvPS_TINI"/>
              </a:rPr>
              <a:t>metrics</a:t>
            </a:r>
            <a:r>
              <a:rPr lang="fr-FR" b="1">
                <a:latin typeface="AdvPS_TINI"/>
              </a:rPr>
              <a:t> </a:t>
            </a:r>
          </a:p>
          <a:p>
            <a:pPr lvl="1"/>
            <a:r>
              <a:rPr lang="fr-FR" i="1" err="1">
                <a:latin typeface="AdvPS_TINI"/>
              </a:rPr>
              <a:t>velocity</a:t>
            </a:r>
            <a:r>
              <a:rPr lang="fr-FR" i="1">
                <a:latin typeface="AdvPS_TINI"/>
              </a:rPr>
              <a:t>, dispersion, A/As, WRT</a:t>
            </a:r>
          </a:p>
          <a:p>
            <a:r>
              <a:rPr lang="fr-FR" err="1">
                <a:latin typeface="AdvPS_TINI"/>
              </a:rPr>
              <a:t>Whole-stream</a:t>
            </a:r>
            <a:r>
              <a:rPr lang="fr-FR">
                <a:latin typeface="AdvPS_TINI"/>
              </a:rPr>
              <a:t> </a:t>
            </a:r>
            <a:r>
              <a:rPr lang="fr-FR" err="1">
                <a:latin typeface="AdvPS_TINI"/>
              </a:rPr>
              <a:t>metabolism</a:t>
            </a:r>
            <a:r>
              <a:rPr lang="fr-FR">
                <a:latin typeface="AdvPS_TINI"/>
              </a:rPr>
              <a:t> </a:t>
            </a:r>
            <a:r>
              <a:rPr lang="fr-FR" err="1">
                <a:latin typeface="AdvPS_TINI"/>
              </a:rPr>
              <a:t>metrics</a:t>
            </a:r>
            <a:endParaRPr lang="fr-FR">
              <a:latin typeface="AdvPS_TINI"/>
            </a:endParaRPr>
          </a:p>
          <a:p>
            <a:pPr lvl="1"/>
            <a:r>
              <a:rPr lang="fr-FR" i="1">
                <a:latin typeface="AdvPS_TINI"/>
              </a:rPr>
              <a:t>GPP, ER, NEP</a:t>
            </a:r>
          </a:p>
        </p:txBody>
      </p:sp>
    </p:spTree>
    <p:extLst>
      <p:ext uri="{BB962C8B-B14F-4D97-AF65-F5344CB8AC3E}">
        <p14:creationId xmlns:p14="http://schemas.microsoft.com/office/powerpoint/2010/main" val="314831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D4202-B492-5314-E0FE-CAE6DB48A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6111CF1-A5D4-569F-BF95-8E1B7BC81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993031" cy="1072753"/>
          </a:xfrm>
        </p:spPr>
        <p:txBody>
          <a:bodyPr>
            <a:normAutofit/>
          </a:bodyPr>
          <a:lstStyle/>
          <a:p>
            <a:r>
              <a:rPr lang="fr-CH"/>
              <a:t>Data collection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052CB7-5A40-B32E-2E1A-52BDB3479E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C1BBA5-E08E-7231-5C8C-19D8AD966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6"/>
          <a:stretch/>
        </p:blipFill>
        <p:spPr>
          <a:xfrm>
            <a:off x="4032565" y="3344336"/>
            <a:ext cx="2702073" cy="19710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13A1F05-587F-7FB1-CB55-23800C0B9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598" y="302442"/>
            <a:ext cx="3587657" cy="3144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028649E-0270-BD33-E4EB-3C970FD8C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010" y="3436570"/>
            <a:ext cx="2726831" cy="807769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CA48756-7E58-AFD1-9924-725991CA4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43" y="880726"/>
            <a:ext cx="5729724" cy="3518852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fr-CH" err="1"/>
              <a:t>Metrics</a:t>
            </a:r>
            <a:r>
              <a:rPr lang="fr-CH"/>
              <a:t> to </a:t>
            </a:r>
            <a:r>
              <a:rPr lang="fr-CH" err="1"/>
              <a:t>assess</a:t>
            </a:r>
            <a:r>
              <a:rPr lang="fr-CH"/>
              <a:t> impacts of the </a:t>
            </a:r>
            <a:r>
              <a:rPr lang="fr-CH" err="1"/>
              <a:t>restoration</a:t>
            </a:r>
            <a:r>
              <a:rPr lang="fr-CH"/>
              <a:t> :</a:t>
            </a:r>
          </a:p>
          <a:p>
            <a:r>
              <a:rPr lang="fr-FR" sz="1800" i="0" u="none" strike="noStrike" baseline="0" err="1">
                <a:latin typeface="AdvPS_TINI"/>
              </a:rPr>
              <a:t>Physicochemical</a:t>
            </a:r>
            <a:r>
              <a:rPr lang="fr-FR" sz="1800" i="0" u="none" strike="noStrike" baseline="0">
                <a:latin typeface="AdvPS_TINI"/>
              </a:rPr>
              <a:t> </a:t>
            </a:r>
            <a:r>
              <a:rPr lang="fr-FR" sz="1800" i="0" u="none" strike="noStrike" baseline="0" err="1">
                <a:latin typeface="AdvPS_TINI"/>
              </a:rPr>
              <a:t>metrics</a:t>
            </a:r>
            <a:endParaRPr lang="fr-FR">
              <a:latin typeface="AdvPS_TINI"/>
            </a:endParaRPr>
          </a:p>
          <a:p>
            <a:pPr lvl="1"/>
            <a:r>
              <a:rPr lang="fr-FR" b="0" i="1" u="none" strike="noStrike" baseline="0">
                <a:latin typeface="AdvPS_TINI"/>
              </a:rPr>
              <a:t>NH</a:t>
            </a:r>
            <a:r>
              <a:rPr lang="fr-FR" b="0" i="1" u="none" strike="noStrike" baseline="-25000">
                <a:latin typeface="AdvPS_TINI"/>
              </a:rPr>
              <a:t>4</a:t>
            </a:r>
            <a:r>
              <a:rPr lang="fr-FR" b="0" i="1" u="none" strike="noStrike" baseline="30000">
                <a:latin typeface="AdvPS_TINI"/>
              </a:rPr>
              <a:t>+</a:t>
            </a:r>
            <a:r>
              <a:rPr lang="fr-FR" b="0" i="1" u="none" strike="noStrike" baseline="0">
                <a:latin typeface="AdvPS_TINI"/>
              </a:rPr>
              <a:t>, </a:t>
            </a:r>
            <a:r>
              <a:rPr lang="fr-FR" i="1">
                <a:latin typeface="AdvPS_TINI"/>
              </a:rPr>
              <a:t>N</a:t>
            </a:r>
            <a:r>
              <a:rPr lang="fr-FR" b="0" i="1" u="none" strike="noStrike" baseline="0">
                <a:latin typeface="AdvPS_TINI"/>
              </a:rPr>
              <a:t>0</a:t>
            </a:r>
            <a:r>
              <a:rPr lang="fr-FR" b="0" i="1" u="none" strike="noStrike" baseline="-25000">
                <a:latin typeface="AdvPS_TINI"/>
              </a:rPr>
              <a:t>3</a:t>
            </a:r>
            <a:r>
              <a:rPr lang="fr-FR" i="1" baseline="30000">
                <a:latin typeface="AdvPS_TINI"/>
              </a:rPr>
              <a:t>-</a:t>
            </a:r>
            <a:r>
              <a:rPr lang="fr-FR" b="0" i="1" u="none" strike="noStrike" baseline="0">
                <a:latin typeface="AdvPS_TINI"/>
              </a:rPr>
              <a:t>, </a:t>
            </a:r>
            <a:r>
              <a:rPr lang="fr-FR" i="1">
                <a:latin typeface="AdvPS_TINI"/>
              </a:rPr>
              <a:t>SRP : </a:t>
            </a:r>
            <a:r>
              <a:rPr lang="fr-FR" i="1" err="1">
                <a:latin typeface="AdvPS_TINI"/>
              </a:rPr>
              <a:t>spiraling</a:t>
            </a:r>
            <a:r>
              <a:rPr lang="fr-FR" i="1">
                <a:latin typeface="AdvPS_TINI"/>
              </a:rPr>
              <a:t> </a:t>
            </a:r>
            <a:r>
              <a:rPr lang="fr-FR" i="1" err="1">
                <a:latin typeface="AdvPS_TINI"/>
              </a:rPr>
              <a:t>lenght</a:t>
            </a:r>
            <a:r>
              <a:rPr lang="fr-FR" i="1">
                <a:latin typeface="AdvPS_TINI"/>
              </a:rPr>
              <a:t>, </a:t>
            </a:r>
            <a:r>
              <a:rPr lang="fr-FR" i="1" err="1">
                <a:latin typeface="AdvPS_TINI"/>
              </a:rPr>
              <a:t>uptake</a:t>
            </a:r>
            <a:r>
              <a:rPr lang="fr-FR" i="1">
                <a:latin typeface="AdvPS_TINI"/>
              </a:rPr>
              <a:t> </a:t>
            </a:r>
            <a:r>
              <a:rPr lang="fr-FR" i="1" err="1">
                <a:latin typeface="AdvPS_TINI"/>
              </a:rPr>
              <a:t>velocity</a:t>
            </a:r>
            <a:r>
              <a:rPr lang="fr-FR" i="1">
                <a:latin typeface="AdvPS_TINI"/>
              </a:rPr>
              <a:t>, 	   </a:t>
            </a:r>
            <a:r>
              <a:rPr lang="fr-FR" i="1" err="1">
                <a:latin typeface="AdvPS_TINI"/>
              </a:rPr>
              <a:t>uptake</a:t>
            </a:r>
            <a:r>
              <a:rPr lang="fr-FR" i="1">
                <a:latin typeface="AdvPS_TINI"/>
              </a:rPr>
              <a:t> rate</a:t>
            </a:r>
            <a:endParaRPr lang="fr-FR" b="0" i="1" u="none" strike="noStrike" baseline="0">
              <a:latin typeface="AdvPS_TINI"/>
            </a:endParaRPr>
          </a:p>
          <a:p>
            <a:r>
              <a:rPr lang="fr-FR" sz="1800" b="0" i="0" u="none" strike="noStrike" baseline="0">
                <a:latin typeface="AdvPS_TINI"/>
              </a:rPr>
              <a:t> </a:t>
            </a:r>
            <a:r>
              <a:rPr lang="fr-FR" err="1">
                <a:latin typeface="AdvPS_TINI"/>
              </a:rPr>
              <a:t>Benthic</a:t>
            </a:r>
            <a:r>
              <a:rPr lang="fr-FR">
                <a:latin typeface="AdvPS_TINI"/>
              </a:rPr>
              <a:t> </a:t>
            </a:r>
            <a:r>
              <a:rPr lang="fr-FR" err="1">
                <a:latin typeface="AdvPS_TINI"/>
              </a:rPr>
              <a:t>b</a:t>
            </a:r>
            <a:r>
              <a:rPr lang="fr-FR" sz="1800" b="0" i="0" u="none" strike="noStrike" baseline="0" err="1">
                <a:latin typeface="AdvPS_TINI"/>
              </a:rPr>
              <a:t>iological</a:t>
            </a:r>
            <a:r>
              <a:rPr lang="fr-FR" sz="1800" b="0" i="0" u="none" strike="noStrike" baseline="0">
                <a:latin typeface="AdvPS_TINI"/>
              </a:rPr>
              <a:t> </a:t>
            </a:r>
            <a:r>
              <a:rPr lang="fr-FR" sz="1800" b="0" i="0" u="none" strike="noStrike" baseline="0" err="1">
                <a:latin typeface="AdvPS_TINI"/>
              </a:rPr>
              <a:t>metrics</a:t>
            </a:r>
            <a:r>
              <a:rPr lang="fr-FR" sz="1800" b="0" i="0" u="none" strike="noStrike" baseline="0">
                <a:latin typeface="AdvPS_TINI"/>
              </a:rPr>
              <a:t> </a:t>
            </a:r>
          </a:p>
          <a:p>
            <a:pPr lvl="1"/>
            <a:r>
              <a:rPr lang="fr-FR" i="1" err="1">
                <a:latin typeface="AdvPS_TINI"/>
              </a:rPr>
              <a:t>chlorophyll</a:t>
            </a:r>
            <a:r>
              <a:rPr lang="fr-FR" i="1">
                <a:latin typeface="AdvPS_TINI"/>
              </a:rPr>
              <a:t>-a, </a:t>
            </a:r>
            <a:r>
              <a:rPr lang="fr-FR" i="1" err="1">
                <a:latin typeface="AdvPS_TINI"/>
              </a:rPr>
              <a:t>organic</a:t>
            </a:r>
            <a:r>
              <a:rPr lang="fr-FR" i="1">
                <a:latin typeface="AdvPS_TINI"/>
              </a:rPr>
              <a:t> </a:t>
            </a:r>
            <a:r>
              <a:rPr lang="fr-FR" i="1" err="1">
                <a:latin typeface="AdvPS_TINI"/>
              </a:rPr>
              <a:t>matter</a:t>
            </a:r>
            <a:endParaRPr lang="fr-FR" i="1">
              <a:latin typeface="AdvPS_TINI"/>
            </a:endParaRPr>
          </a:p>
          <a:p>
            <a:pPr algn="l"/>
            <a:r>
              <a:rPr lang="fr-FR" sz="1800" i="0" u="none" strike="noStrike" baseline="0" err="1">
                <a:latin typeface="AdvPS_TINI"/>
              </a:rPr>
              <a:t>Hydrological</a:t>
            </a:r>
            <a:r>
              <a:rPr lang="fr-FR" sz="1800" i="0" u="none" strike="noStrike" baseline="0">
                <a:latin typeface="AdvPS_TINI"/>
              </a:rPr>
              <a:t> and transient </a:t>
            </a:r>
            <a:r>
              <a:rPr lang="fr-FR" sz="1800" i="0" u="none" strike="noStrike" baseline="0" err="1">
                <a:latin typeface="AdvPS_TINI"/>
              </a:rPr>
              <a:t>storage</a:t>
            </a:r>
            <a:r>
              <a:rPr lang="fr-FR" sz="1800" i="0" u="none" strike="noStrike" baseline="0">
                <a:latin typeface="AdvPS_TINI"/>
              </a:rPr>
              <a:t> </a:t>
            </a:r>
            <a:r>
              <a:rPr lang="fr-FR" sz="1800" i="0" u="none" strike="noStrike" baseline="0" err="1">
                <a:latin typeface="AdvPS_TINI"/>
              </a:rPr>
              <a:t>metrics</a:t>
            </a:r>
            <a:r>
              <a:rPr lang="fr-FR" sz="1800" i="0" u="none" strike="noStrike" baseline="0">
                <a:latin typeface="AdvPS_TINI"/>
              </a:rPr>
              <a:t> </a:t>
            </a:r>
          </a:p>
          <a:p>
            <a:pPr lvl="1"/>
            <a:r>
              <a:rPr lang="fr-FR" b="0" i="1" u="none" strike="noStrike" baseline="0" err="1">
                <a:latin typeface="AdvPS_TINI"/>
              </a:rPr>
              <a:t>velocity</a:t>
            </a:r>
            <a:r>
              <a:rPr lang="fr-FR" b="0" i="1" u="none" strike="noStrike" baseline="0">
                <a:latin typeface="AdvPS_TINI"/>
              </a:rPr>
              <a:t>, dispersion, A/As, WRT</a:t>
            </a:r>
          </a:p>
          <a:p>
            <a:r>
              <a:rPr lang="fr-FR" sz="1800" b="1" i="0" u="none" strike="noStrike" baseline="0" err="1">
                <a:latin typeface="AdvPS_TINI"/>
              </a:rPr>
              <a:t>Whole-stream</a:t>
            </a:r>
            <a:r>
              <a:rPr lang="fr-FR" sz="1800" b="1" i="0" u="none" strike="noStrike" baseline="0">
                <a:latin typeface="AdvPS_TINI"/>
              </a:rPr>
              <a:t> </a:t>
            </a:r>
            <a:r>
              <a:rPr lang="fr-FR" sz="1800" b="1" i="0" u="none" strike="noStrike" baseline="0" err="1">
                <a:latin typeface="AdvPS_TINI"/>
              </a:rPr>
              <a:t>metabolism</a:t>
            </a:r>
            <a:r>
              <a:rPr lang="fr-FR" b="1">
                <a:latin typeface="AdvPS_TINI"/>
              </a:rPr>
              <a:t> </a:t>
            </a:r>
            <a:r>
              <a:rPr lang="fr-FR" b="1" err="1">
                <a:latin typeface="AdvPS_TINI"/>
              </a:rPr>
              <a:t>metrics</a:t>
            </a:r>
            <a:endParaRPr lang="fr-FR" b="1">
              <a:latin typeface="AdvPS_TINI"/>
            </a:endParaRPr>
          </a:p>
          <a:p>
            <a:pPr lvl="1"/>
            <a:r>
              <a:rPr lang="fr-FR" i="1">
                <a:latin typeface="AdvPS_TINI"/>
              </a:rPr>
              <a:t>GPP, ER, NEP</a:t>
            </a:r>
          </a:p>
        </p:txBody>
      </p:sp>
    </p:spTree>
    <p:extLst>
      <p:ext uri="{BB962C8B-B14F-4D97-AF65-F5344CB8AC3E}">
        <p14:creationId xmlns:p14="http://schemas.microsoft.com/office/powerpoint/2010/main" val="1227163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A6A5DF-98DA-2646-BF29-216D95B51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Results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E98268-DCAB-2F4E-BCED-FA785F468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952CCD-1A2D-6041-BF6C-A17301F408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GLOBAL CHANGE  ECOLOGY AND FLUVIAL ECOSYSTEMS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9A0770-B5CA-8A4C-9027-98426284A4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E4FE11-EC73-0F4B-90BC-9E6AF20A83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25" name="Espace réservé pour une image  24" descr="Une image contenant plein air, arbre, plante, herbe&#10;&#10;Description générée automatiquement">
            <a:extLst>
              <a:ext uri="{FF2B5EF4-FFF2-40B4-BE49-F238E27FC236}">
                <a16:creationId xmlns:a16="http://schemas.microsoft.com/office/drawing/2014/main" id="{335B48AA-F3B5-7F2D-AC6E-B8DCBAFA07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948" r="299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4791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3C4E0C-AC3E-5847-A768-F061CCF95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H"/>
          </a:p>
          <a:p>
            <a:r>
              <a:rPr lang="fr-CH" b="1"/>
              <a:t>Velocity and dispersion: </a:t>
            </a:r>
          </a:p>
          <a:p>
            <a:pPr lvl="1"/>
            <a:r>
              <a:rPr lang="fr-CH" err="1"/>
              <a:t>Higher</a:t>
            </a:r>
            <a:r>
              <a:rPr lang="fr-CH"/>
              <a:t> in </a:t>
            </a:r>
            <a:r>
              <a:rPr lang="fr-CH" err="1"/>
              <a:t>concrete</a:t>
            </a:r>
            <a:r>
              <a:rPr lang="fr-CH"/>
              <a:t> </a:t>
            </a:r>
            <a:r>
              <a:rPr lang="fr-CH" err="1"/>
              <a:t>reaches</a:t>
            </a:r>
            <a:endParaRPr lang="fr-CH"/>
          </a:p>
          <a:p>
            <a:pPr lvl="1"/>
            <a:r>
              <a:rPr lang="fr-CH"/>
              <a:t>Don’t </a:t>
            </a:r>
            <a:r>
              <a:rPr lang="fr-CH" err="1"/>
              <a:t>vary</a:t>
            </a:r>
            <a:r>
              <a:rPr lang="fr-CH"/>
              <a:t> </a:t>
            </a:r>
            <a:r>
              <a:rPr lang="fr-CH" err="1"/>
              <a:t>with</a:t>
            </a:r>
            <a:r>
              <a:rPr lang="fr-CH"/>
              <a:t> </a:t>
            </a:r>
            <a:r>
              <a:rPr lang="fr-CH" err="1"/>
              <a:t>stream</a:t>
            </a:r>
            <a:r>
              <a:rPr lang="fr-CH"/>
              <a:t> size</a:t>
            </a:r>
          </a:p>
          <a:p>
            <a:pPr lvl="1"/>
            <a:r>
              <a:rPr lang="fr-CH" err="1"/>
              <a:t>Higher</a:t>
            </a:r>
            <a:r>
              <a:rPr lang="fr-CH"/>
              <a:t> L </a:t>
            </a:r>
            <a:r>
              <a:rPr lang="fr-CH" err="1"/>
              <a:t>velocity</a:t>
            </a:r>
            <a:r>
              <a:rPr lang="fr-CH"/>
              <a:t> ratio in </a:t>
            </a:r>
            <a:r>
              <a:rPr lang="fr-CH" err="1"/>
              <a:t>headwater</a:t>
            </a:r>
            <a:endParaRPr lang="fr-CH"/>
          </a:p>
          <a:p>
            <a:pPr marL="342900" lvl="1" indent="0">
              <a:buNone/>
            </a:pPr>
            <a:endParaRPr lang="fr-CH"/>
          </a:p>
          <a:p>
            <a:r>
              <a:rPr lang="fr-CH" sz="1500" b="1" i="1"/>
              <a:t>Dispersion:</a:t>
            </a:r>
            <a:r>
              <a:rPr lang="fr-CH" sz="1500" b="1"/>
              <a:t> </a:t>
            </a:r>
            <a:r>
              <a:rPr lang="fr-CH" sz="1500" i="1"/>
              <a:t>s</a:t>
            </a:r>
            <a:r>
              <a:rPr lang="en-US" sz="1500" i="1" err="1"/>
              <a:t>preading</a:t>
            </a:r>
            <a:r>
              <a:rPr lang="en-US" sz="1500" i="1"/>
              <a:t> and mixing of pollutant mass </a:t>
            </a:r>
            <a:endParaRPr lang="fr-CH" sz="1500" b="1" i="1"/>
          </a:p>
          <a:p>
            <a:endParaRPr lang="fr-CH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11B708E-5D66-AC4E-88EB-D50C6EC8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993031" cy="1072753"/>
          </a:xfrm>
        </p:spPr>
        <p:txBody>
          <a:bodyPr>
            <a:normAutofit/>
          </a:bodyPr>
          <a:lstStyle/>
          <a:p>
            <a:r>
              <a:rPr lang="fr-CH" err="1"/>
              <a:t>Hydrological</a:t>
            </a:r>
            <a:r>
              <a:rPr lang="fr-CH"/>
              <a:t> </a:t>
            </a:r>
            <a:r>
              <a:rPr lang="fr-CH" err="1"/>
              <a:t>response</a:t>
            </a:r>
            <a:r>
              <a:rPr lang="fr-CH"/>
              <a:t> of </a:t>
            </a:r>
            <a:r>
              <a:rPr lang="fr-CH" err="1"/>
              <a:t>urban</a:t>
            </a:r>
            <a:r>
              <a:rPr lang="fr-CH"/>
              <a:t> </a:t>
            </a:r>
            <a:r>
              <a:rPr lang="fr-CH" err="1"/>
              <a:t>streams</a:t>
            </a:r>
            <a:r>
              <a:rPr lang="fr-CH"/>
              <a:t> to </a:t>
            </a:r>
            <a:r>
              <a:rPr lang="fr-CH" err="1"/>
              <a:t>restoration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E2BFF2-E242-3048-A665-79FC4A427F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93EB78D-0D04-9573-272D-F836B02E2C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1126"/>
          <a:stretch/>
        </p:blipFill>
        <p:spPr>
          <a:xfrm>
            <a:off x="116542" y="1681415"/>
            <a:ext cx="3726344" cy="29264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86F21E3-785F-5AAB-C611-1431E443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91" t="96391" r="36240" b="1325"/>
          <a:stretch/>
        </p:blipFill>
        <p:spPr>
          <a:xfrm>
            <a:off x="744070" y="4561440"/>
            <a:ext cx="1694329" cy="1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74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9C306-637D-ECCC-BAF9-0BCB83E67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7BA985-57A9-DE29-5434-452F2650B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b="1"/>
              <a:t>Transient </a:t>
            </a:r>
            <a:r>
              <a:rPr lang="fr-CH" b="1" err="1"/>
              <a:t>storage</a:t>
            </a:r>
            <a:r>
              <a:rPr lang="fr-CH" b="1"/>
              <a:t> </a:t>
            </a:r>
            <a:r>
              <a:rPr lang="fr-CH" b="1" err="1"/>
              <a:t>metrics</a:t>
            </a:r>
            <a:r>
              <a:rPr lang="fr-CH" b="1"/>
              <a:t>:</a:t>
            </a:r>
            <a:endParaRPr lang="fr-CH"/>
          </a:p>
          <a:p>
            <a:pPr lvl="1"/>
            <a:r>
              <a:rPr lang="fr-CH" err="1"/>
              <a:t>Higher</a:t>
            </a:r>
            <a:r>
              <a:rPr lang="fr-CH"/>
              <a:t> in </a:t>
            </a:r>
            <a:r>
              <a:rPr lang="fr-CH" err="1"/>
              <a:t>restored</a:t>
            </a:r>
            <a:r>
              <a:rPr lang="fr-CH"/>
              <a:t> </a:t>
            </a:r>
            <a:r>
              <a:rPr lang="fr-CH" err="1"/>
              <a:t>reaches</a:t>
            </a:r>
            <a:endParaRPr lang="fr-CH"/>
          </a:p>
          <a:p>
            <a:pPr lvl="1"/>
            <a:r>
              <a:rPr lang="fr-CH"/>
              <a:t>Don’t </a:t>
            </a:r>
            <a:r>
              <a:rPr lang="fr-CH" err="1"/>
              <a:t>vary</a:t>
            </a:r>
            <a:r>
              <a:rPr lang="fr-CH"/>
              <a:t> </a:t>
            </a:r>
            <a:r>
              <a:rPr lang="fr-CH" err="1"/>
              <a:t>with</a:t>
            </a:r>
            <a:r>
              <a:rPr lang="fr-CH"/>
              <a:t> </a:t>
            </a:r>
            <a:r>
              <a:rPr lang="fr-CH" err="1"/>
              <a:t>stream</a:t>
            </a:r>
            <a:r>
              <a:rPr lang="fr-CH"/>
              <a:t> size</a:t>
            </a:r>
          </a:p>
          <a:p>
            <a:pPr lvl="1"/>
            <a:endParaRPr lang="fr-CH"/>
          </a:p>
          <a:p>
            <a:r>
              <a:rPr lang="fr-CH" sz="1500" b="1" i="1"/>
              <a:t>As/A: </a:t>
            </a:r>
            <a:r>
              <a:rPr lang="fr-CH" sz="1500" i="1"/>
              <a:t>relative area of the </a:t>
            </a:r>
            <a:r>
              <a:rPr lang="fr-CH" sz="1500" i="1" err="1"/>
              <a:t>storage</a:t>
            </a:r>
            <a:r>
              <a:rPr lang="fr-CH" sz="1500" i="1"/>
              <a:t> zone (Storage zone/Active </a:t>
            </a:r>
            <a:r>
              <a:rPr lang="fr-CH" sz="1500" i="1" err="1"/>
              <a:t>channel</a:t>
            </a:r>
            <a:r>
              <a:rPr lang="fr-CH" sz="1500" i="1"/>
              <a:t> area)</a:t>
            </a:r>
          </a:p>
          <a:p>
            <a:r>
              <a:rPr lang="fr-CH" sz="1500" b="1" i="1"/>
              <a:t>WRT: </a:t>
            </a:r>
            <a:r>
              <a:rPr lang="fr-CH" sz="1500" i="1" err="1"/>
              <a:t>mean</a:t>
            </a:r>
            <a:r>
              <a:rPr lang="fr-CH" sz="1500" i="1"/>
              <a:t> </a:t>
            </a:r>
            <a:r>
              <a:rPr lang="fr-CH" sz="1500" i="1" err="1"/>
              <a:t>residence</a:t>
            </a:r>
            <a:r>
              <a:rPr lang="fr-CH" sz="1500" i="1"/>
              <a:t> time</a:t>
            </a:r>
            <a:endParaRPr lang="fr-FR" sz="1500" i="1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99FFCF2-8F96-2984-D233-178FB059B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993031" cy="1072753"/>
          </a:xfrm>
        </p:spPr>
        <p:txBody>
          <a:bodyPr>
            <a:normAutofit/>
          </a:bodyPr>
          <a:lstStyle/>
          <a:p>
            <a:r>
              <a:rPr lang="fr-CH" err="1"/>
              <a:t>Hydrological</a:t>
            </a:r>
            <a:r>
              <a:rPr lang="fr-CH"/>
              <a:t> </a:t>
            </a:r>
            <a:r>
              <a:rPr lang="fr-CH" err="1"/>
              <a:t>response</a:t>
            </a:r>
            <a:r>
              <a:rPr lang="fr-CH"/>
              <a:t> of </a:t>
            </a:r>
            <a:r>
              <a:rPr lang="fr-CH" err="1"/>
              <a:t>urban</a:t>
            </a:r>
            <a:r>
              <a:rPr lang="fr-CH"/>
              <a:t> </a:t>
            </a:r>
            <a:r>
              <a:rPr lang="fr-CH" err="1"/>
              <a:t>streams</a:t>
            </a:r>
            <a:r>
              <a:rPr lang="fr-CH"/>
              <a:t> to </a:t>
            </a:r>
            <a:r>
              <a:rPr lang="fr-CH" err="1"/>
              <a:t>restoration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DCAB76-B445-F605-FB89-F06E7B8D31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A04A6F9-7CA9-A295-2420-62B9B0A1B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721" b="22351"/>
          <a:stretch/>
        </p:blipFill>
        <p:spPr>
          <a:xfrm>
            <a:off x="432058" y="1580497"/>
            <a:ext cx="3617337" cy="284476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5461FEF-3221-DC7F-E968-638691181B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91" t="96391" r="36240" b="1325"/>
          <a:stretch/>
        </p:blipFill>
        <p:spPr>
          <a:xfrm>
            <a:off x="1066799" y="4356105"/>
            <a:ext cx="1694329" cy="1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09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BE797-4A18-8B6D-23D1-34309180C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BBBF0C7-40DF-D907-B442-6BA2EC445F19}"/>
              </a:ext>
            </a:extLst>
          </p:cNvPr>
          <p:cNvSpPr/>
          <p:nvPr/>
        </p:nvSpPr>
        <p:spPr>
          <a:xfrm>
            <a:off x="4147422" y="4189159"/>
            <a:ext cx="4385469" cy="71558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6A7EF0-36C2-EB69-623A-56F88B292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2483379"/>
          </a:xfrm>
        </p:spPr>
        <p:txBody>
          <a:bodyPr/>
          <a:lstStyle/>
          <a:p>
            <a:r>
              <a:rPr lang="fr-CH" b="1" err="1"/>
              <a:t>Benthic</a:t>
            </a:r>
            <a:r>
              <a:rPr lang="fr-CH" b="1"/>
              <a:t> </a:t>
            </a:r>
            <a:r>
              <a:rPr lang="fr-CH" b="1" err="1"/>
              <a:t>chlorophyll</a:t>
            </a:r>
            <a:r>
              <a:rPr lang="fr-CH" b="1"/>
              <a:t>-</a:t>
            </a:r>
            <a:r>
              <a:rPr lang="el-GR" b="1"/>
              <a:t>α</a:t>
            </a:r>
            <a:r>
              <a:rPr lang="fr-FR" b="1"/>
              <a:t> and OM content</a:t>
            </a:r>
            <a:r>
              <a:rPr lang="fr-CH" b="1"/>
              <a:t>:</a:t>
            </a:r>
            <a:endParaRPr lang="fr-CH"/>
          </a:p>
          <a:p>
            <a:pPr lvl="1"/>
            <a:r>
              <a:rPr lang="fr-CH" err="1"/>
              <a:t>Depends</a:t>
            </a:r>
            <a:r>
              <a:rPr lang="fr-CH"/>
              <a:t> on type of </a:t>
            </a:r>
            <a:r>
              <a:rPr lang="fr-CH" err="1"/>
              <a:t>materials</a:t>
            </a:r>
            <a:r>
              <a:rPr lang="fr-CH"/>
              <a:t> and not </a:t>
            </a:r>
            <a:r>
              <a:rPr lang="fr-CH" err="1"/>
              <a:t>restoration</a:t>
            </a:r>
            <a:endParaRPr lang="fr-CH"/>
          </a:p>
          <a:p>
            <a:pPr lvl="1"/>
            <a:r>
              <a:rPr lang="fr-CH" err="1"/>
              <a:t>Increase</a:t>
            </a:r>
            <a:r>
              <a:rPr lang="fr-CH"/>
              <a:t> </a:t>
            </a:r>
            <a:r>
              <a:rPr lang="fr-CH" err="1"/>
              <a:t>with</a:t>
            </a:r>
            <a:r>
              <a:rPr lang="fr-CH"/>
              <a:t> </a:t>
            </a:r>
            <a:r>
              <a:rPr lang="fr-CH" err="1"/>
              <a:t>stream</a:t>
            </a:r>
            <a:r>
              <a:rPr lang="fr-CH"/>
              <a:t> size for </a:t>
            </a:r>
            <a:r>
              <a:rPr lang="fr-CH" err="1"/>
              <a:t>chlorphyll</a:t>
            </a:r>
            <a:r>
              <a:rPr lang="fr-CH"/>
              <a:t>-</a:t>
            </a:r>
            <a:r>
              <a:rPr lang="el-GR"/>
              <a:t>α</a:t>
            </a:r>
            <a:endParaRPr lang="fr-FR"/>
          </a:p>
          <a:p>
            <a:pPr lvl="1"/>
            <a:r>
              <a:rPr lang="fr-FR" err="1"/>
              <a:t>Decrease</a:t>
            </a:r>
            <a:r>
              <a:rPr lang="fr-FR"/>
              <a:t> </a:t>
            </a:r>
            <a:r>
              <a:rPr lang="fr-CH" err="1"/>
              <a:t>with</a:t>
            </a:r>
            <a:r>
              <a:rPr lang="fr-CH"/>
              <a:t> </a:t>
            </a:r>
            <a:r>
              <a:rPr lang="fr-CH" err="1"/>
              <a:t>stream</a:t>
            </a:r>
            <a:r>
              <a:rPr lang="fr-CH"/>
              <a:t> size for OM</a:t>
            </a:r>
          </a:p>
          <a:p>
            <a:pPr marL="342900" lvl="1" indent="0">
              <a:buNone/>
            </a:pPr>
            <a:endParaRPr lang="fr-CH"/>
          </a:p>
          <a:p>
            <a:r>
              <a:rPr lang="fr-CH" sz="1500" b="1" i="1" err="1"/>
              <a:t>Benthic</a:t>
            </a:r>
            <a:r>
              <a:rPr lang="fr-CH" sz="1500" b="1" i="1"/>
              <a:t> </a:t>
            </a:r>
            <a:r>
              <a:rPr lang="fr-CH" sz="1500" b="1" i="1" err="1"/>
              <a:t>chlorophyll</a:t>
            </a:r>
            <a:r>
              <a:rPr lang="fr-CH" sz="1500" b="1" i="1"/>
              <a:t>-</a:t>
            </a:r>
            <a:r>
              <a:rPr lang="el-GR" sz="1500" b="1" i="1"/>
              <a:t>α</a:t>
            </a:r>
            <a:r>
              <a:rPr lang="fr-CH" sz="1500" b="1" i="1"/>
              <a:t>: </a:t>
            </a:r>
            <a:r>
              <a:rPr lang="fr-CH" sz="1500" i="1"/>
              <a:t>concentration algal </a:t>
            </a:r>
            <a:r>
              <a:rPr lang="fr-CH" sz="1500" i="1" err="1"/>
              <a:t>biomass</a:t>
            </a:r>
            <a:endParaRPr lang="fr-CH" sz="1500" b="1" i="1"/>
          </a:p>
          <a:p>
            <a:pPr marL="342900" lvl="1" indent="0">
              <a:buNone/>
            </a:pPr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1885FC1-5C73-3361-1088-E11DCB20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993031" cy="1072753"/>
          </a:xfrm>
        </p:spPr>
        <p:txBody>
          <a:bodyPr>
            <a:normAutofit/>
          </a:bodyPr>
          <a:lstStyle/>
          <a:p>
            <a:r>
              <a:rPr lang="fr-CH"/>
              <a:t>Benthic composition </a:t>
            </a:r>
            <a:r>
              <a:rPr lang="fr-CH" err="1"/>
              <a:t>response</a:t>
            </a:r>
            <a:r>
              <a:rPr lang="fr-CH"/>
              <a:t> of </a:t>
            </a:r>
            <a:r>
              <a:rPr lang="fr-CH" err="1"/>
              <a:t>urban</a:t>
            </a:r>
            <a:r>
              <a:rPr lang="fr-CH"/>
              <a:t> </a:t>
            </a:r>
            <a:r>
              <a:rPr lang="fr-CH" err="1"/>
              <a:t>streams</a:t>
            </a:r>
            <a:r>
              <a:rPr lang="fr-CH"/>
              <a:t> to </a:t>
            </a:r>
            <a:r>
              <a:rPr lang="fr-CH" err="1"/>
              <a:t>restoration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5E8E8D-73AD-BAE5-B372-3CDA20FC39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100E42-5528-D89E-0E89-3DE0E3E460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209262-4084-C581-0591-275C7E1AE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1183744"/>
            <a:ext cx="2885714" cy="382872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9D92F8E-8327-EAD8-2BE6-F19620185E37}"/>
              </a:ext>
            </a:extLst>
          </p:cNvPr>
          <p:cNvSpPr txBox="1"/>
          <p:nvPr/>
        </p:nvSpPr>
        <p:spPr>
          <a:xfrm>
            <a:off x="4176183" y="4197626"/>
            <a:ext cx="457623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Increasing metabolic rates in restored reaches: more naturalistic substrates: allow accumulation of algae and benthic OM</a:t>
            </a:r>
          </a:p>
        </p:txBody>
      </p:sp>
    </p:spTree>
    <p:extLst>
      <p:ext uri="{BB962C8B-B14F-4D97-AF65-F5344CB8AC3E}">
        <p14:creationId xmlns:p14="http://schemas.microsoft.com/office/powerpoint/2010/main" val="369007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3023D-5F05-1F79-C244-315C422E3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BB75698-3962-52F0-CC5C-5A9B820F0B0B}"/>
              </a:ext>
            </a:extLst>
          </p:cNvPr>
          <p:cNvSpPr/>
          <p:nvPr/>
        </p:nvSpPr>
        <p:spPr>
          <a:xfrm flipV="1">
            <a:off x="3750049" y="3711580"/>
            <a:ext cx="4520195" cy="92333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73ED67-5F37-F517-B0A6-4256C5A5E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822" y="1075447"/>
            <a:ext cx="5455098" cy="4123122"/>
          </a:xfrm>
        </p:spPr>
        <p:txBody>
          <a:bodyPr>
            <a:normAutofit/>
          </a:bodyPr>
          <a:lstStyle/>
          <a:p>
            <a:r>
              <a:rPr lang="fr-CH" b="1" err="1"/>
              <a:t>Spiraling</a:t>
            </a:r>
            <a:r>
              <a:rPr lang="fr-CH" b="1"/>
              <a:t> </a:t>
            </a:r>
            <a:r>
              <a:rPr lang="fr-CH" b="1" err="1"/>
              <a:t>lenght</a:t>
            </a:r>
            <a:r>
              <a:rPr lang="fr-CH" b="1"/>
              <a:t> </a:t>
            </a:r>
            <a:r>
              <a:rPr lang="fr-CH" b="1" err="1"/>
              <a:t>Sw</a:t>
            </a:r>
            <a:r>
              <a:rPr lang="fr-CH" b="1"/>
              <a:t>: </a:t>
            </a:r>
            <a:r>
              <a:rPr lang="fr-CH" sz="1500" i="1"/>
              <a:t>distance </a:t>
            </a:r>
            <a:r>
              <a:rPr lang="fr-CH" sz="1500" i="1" err="1"/>
              <a:t>nutrients</a:t>
            </a:r>
            <a:r>
              <a:rPr lang="fr-CH" sz="1500" i="1"/>
              <a:t> </a:t>
            </a:r>
            <a:r>
              <a:rPr lang="fr-CH" sz="1500" i="1" err="1"/>
              <a:t>travel</a:t>
            </a:r>
            <a:r>
              <a:rPr lang="fr-CH" sz="1500" i="1"/>
              <a:t> </a:t>
            </a:r>
            <a:r>
              <a:rPr lang="fr-CH" sz="1500" i="1" err="1"/>
              <a:t>before</a:t>
            </a:r>
            <a:r>
              <a:rPr lang="fr-CH" sz="1500" i="1"/>
              <a:t> </a:t>
            </a:r>
            <a:r>
              <a:rPr lang="fr-CH" sz="1500" i="1" err="1"/>
              <a:t>removal</a:t>
            </a:r>
            <a:r>
              <a:rPr lang="fr-CH" sz="1500" i="1"/>
              <a:t> </a:t>
            </a:r>
            <a:r>
              <a:rPr lang="fr-CH" sz="1500" i="1" err="1"/>
              <a:t>from</a:t>
            </a:r>
            <a:r>
              <a:rPr lang="fr-CH" sz="1500" i="1"/>
              <a:t> the water </a:t>
            </a:r>
            <a:r>
              <a:rPr lang="fr-CH" sz="1500" i="1" err="1"/>
              <a:t>column</a:t>
            </a:r>
            <a:endParaRPr lang="fr-CH" sz="1500" i="1"/>
          </a:p>
          <a:p>
            <a:pPr lvl="1"/>
            <a:r>
              <a:rPr lang="fr-CH"/>
              <a:t>Shorter in </a:t>
            </a:r>
            <a:r>
              <a:rPr lang="fr-CH" err="1"/>
              <a:t>restored</a:t>
            </a:r>
            <a:r>
              <a:rPr lang="fr-CH"/>
              <a:t> </a:t>
            </a:r>
            <a:r>
              <a:rPr lang="fr-CH" err="1"/>
              <a:t>reaches</a:t>
            </a:r>
            <a:r>
              <a:rPr lang="fr-CH"/>
              <a:t> </a:t>
            </a:r>
            <a:r>
              <a:rPr lang="fr-CH" err="1"/>
              <a:t>among</a:t>
            </a:r>
            <a:r>
              <a:rPr lang="fr-CH"/>
              <a:t> all </a:t>
            </a:r>
            <a:r>
              <a:rPr lang="fr-CH" err="1"/>
              <a:t>nutrients</a:t>
            </a:r>
            <a:r>
              <a:rPr lang="fr-CH"/>
              <a:t> but  NO3-</a:t>
            </a:r>
          </a:p>
          <a:p>
            <a:pPr lvl="1"/>
            <a:r>
              <a:rPr lang="fr-CH"/>
              <a:t>Longer in large </a:t>
            </a:r>
            <a:r>
              <a:rPr lang="fr-CH" err="1"/>
              <a:t>streams</a:t>
            </a:r>
            <a:r>
              <a:rPr lang="fr-CH"/>
              <a:t> </a:t>
            </a:r>
            <a:r>
              <a:rPr lang="fr-CH" err="1"/>
              <a:t>than</a:t>
            </a:r>
            <a:r>
              <a:rPr lang="fr-CH"/>
              <a:t> </a:t>
            </a:r>
            <a:r>
              <a:rPr lang="fr-CH" err="1"/>
              <a:t>headwater</a:t>
            </a:r>
            <a:endParaRPr lang="fr-CH"/>
          </a:p>
          <a:p>
            <a:r>
              <a:rPr lang="fr-CH" b="1" err="1"/>
              <a:t>Uptake</a:t>
            </a:r>
            <a:r>
              <a:rPr lang="fr-CH" b="1"/>
              <a:t> rate U: </a:t>
            </a:r>
            <a:r>
              <a:rPr lang="fr-FR" sz="1500" i="1" err="1"/>
              <a:t>quantity</a:t>
            </a:r>
            <a:r>
              <a:rPr lang="fr-FR" sz="1500" i="1"/>
              <a:t> of </a:t>
            </a:r>
            <a:r>
              <a:rPr lang="fr-FR" sz="1500" i="1" err="1"/>
              <a:t>nutrients</a:t>
            </a:r>
            <a:r>
              <a:rPr lang="fr-FR" sz="1500" i="1"/>
              <a:t> </a:t>
            </a:r>
            <a:r>
              <a:rPr lang="fr-FR" sz="1500" i="1" err="1"/>
              <a:t>removed</a:t>
            </a:r>
            <a:r>
              <a:rPr lang="fr-FR" sz="1500" i="1"/>
              <a:t> </a:t>
            </a:r>
            <a:r>
              <a:rPr lang="fr-CH" sz="1500" i="1" err="1"/>
              <a:t>from</a:t>
            </a:r>
            <a:r>
              <a:rPr lang="fr-CH" sz="1500" i="1"/>
              <a:t> water </a:t>
            </a:r>
            <a:r>
              <a:rPr lang="fr-CH" sz="1500" i="1" err="1"/>
              <a:t>column</a:t>
            </a:r>
            <a:r>
              <a:rPr lang="fr-FR" sz="1500" i="1"/>
              <a:t> </a:t>
            </a:r>
            <a:endParaRPr lang="fr-CH" sz="1500" b="1" i="1"/>
          </a:p>
          <a:p>
            <a:pPr lvl="1"/>
            <a:r>
              <a:rPr lang="fr-CH" err="1"/>
              <a:t>Higher</a:t>
            </a:r>
            <a:r>
              <a:rPr lang="fr-CH"/>
              <a:t> in </a:t>
            </a:r>
            <a:r>
              <a:rPr lang="fr-CH" err="1"/>
              <a:t>headwaters</a:t>
            </a:r>
            <a:r>
              <a:rPr lang="fr-CH"/>
              <a:t> and middle-</a:t>
            </a:r>
            <a:r>
              <a:rPr lang="fr-CH" err="1"/>
              <a:t>sized</a:t>
            </a:r>
            <a:r>
              <a:rPr lang="fr-CH"/>
              <a:t> </a:t>
            </a:r>
            <a:r>
              <a:rPr lang="fr-CH" err="1"/>
              <a:t>streams</a:t>
            </a:r>
            <a:endParaRPr lang="fr-CH"/>
          </a:p>
          <a:p>
            <a:pPr lvl="1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FE79C31-BAFF-29FE-BA1A-D0D599D4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993031" cy="1072753"/>
          </a:xfrm>
        </p:spPr>
        <p:txBody>
          <a:bodyPr>
            <a:normAutofit/>
          </a:bodyPr>
          <a:lstStyle/>
          <a:p>
            <a:r>
              <a:rPr lang="fr-CH"/>
              <a:t>Nutrient composition </a:t>
            </a:r>
            <a:r>
              <a:rPr lang="fr-CH" err="1"/>
              <a:t>response</a:t>
            </a:r>
            <a:r>
              <a:rPr lang="fr-CH"/>
              <a:t> of </a:t>
            </a:r>
            <a:r>
              <a:rPr lang="fr-CH" err="1"/>
              <a:t>urban</a:t>
            </a:r>
            <a:r>
              <a:rPr lang="fr-CH"/>
              <a:t> </a:t>
            </a:r>
            <a:r>
              <a:rPr lang="fr-CH" err="1"/>
              <a:t>streams</a:t>
            </a:r>
            <a:r>
              <a:rPr lang="fr-CH"/>
              <a:t> to </a:t>
            </a:r>
            <a:r>
              <a:rPr lang="fr-CH" err="1"/>
              <a:t>restoration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3A3979-CFA5-B3AE-FC64-6779DAB201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A4910D-AE84-5FC6-8703-D0A2F588D0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DD82E2-86FE-78DA-63C7-DAA35F257A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273"/>
          <a:stretch/>
        </p:blipFill>
        <p:spPr>
          <a:xfrm>
            <a:off x="2137960" y="1139160"/>
            <a:ext cx="1037862" cy="396295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C509F5-B7A4-A045-F0D3-E18B70DFA8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679"/>
          <a:stretch/>
        </p:blipFill>
        <p:spPr>
          <a:xfrm>
            <a:off x="818981" y="1139160"/>
            <a:ext cx="1318979" cy="39629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B64A90-47BF-B59B-D157-408116244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268" t="97199" r="33645"/>
          <a:stretch/>
        </p:blipFill>
        <p:spPr>
          <a:xfrm>
            <a:off x="1902312" y="4991100"/>
            <a:ext cx="591670" cy="11101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793D5BF-7AFA-2670-0E57-805CBC34C4DC}"/>
              </a:ext>
            </a:extLst>
          </p:cNvPr>
          <p:cNvSpPr txBox="1"/>
          <p:nvPr/>
        </p:nvSpPr>
        <p:spPr>
          <a:xfrm>
            <a:off x="3781879" y="3708485"/>
            <a:ext cx="45758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High variation of </a:t>
            </a:r>
            <a:r>
              <a:rPr lang="fr-CH" err="1"/>
              <a:t>nutrient</a:t>
            </a:r>
            <a:r>
              <a:rPr lang="fr-CH"/>
              <a:t> concentration: no pattern</a:t>
            </a:r>
            <a:endParaRPr lang="en-US"/>
          </a:p>
          <a:p>
            <a:pPr lvl="0">
              <a:lnSpc>
                <a:spcPct val="100000"/>
              </a:lnSpc>
            </a:pPr>
            <a:endParaRPr lang="fr-CH"/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H" err="1"/>
              <a:t>Decreasing</a:t>
            </a:r>
            <a:r>
              <a:rPr lang="fr-CH"/>
              <a:t> </a:t>
            </a:r>
            <a:r>
              <a:rPr lang="fr-CH" err="1"/>
              <a:t>velocity</a:t>
            </a:r>
            <a:r>
              <a:rPr lang="fr-CH"/>
              <a:t> and </a:t>
            </a:r>
            <a:r>
              <a:rPr lang="fr-CH" err="1"/>
              <a:t>increasing</a:t>
            </a:r>
            <a:r>
              <a:rPr lang="fr-CH"/>
              <a:t> </a:t>
            </a:r>
            <a:r>
              <a:rPr lang="fr-CH" err="1"/>
              <a:t>residence</a:t>
            </a:r>
            <a:r>
              <a:rPr lang="fr-CH"/>
              <a:t> time leads to shorter distance </a:t>
            </a:r>
            <a:r>
              <a:rPr lang="fr-CH" err="1"/>
              <a:t>traveled</a:t>
            </a:r>
            <a:r>
              <a:rPr lang="fr-CH"/>
              <a:t> by </a:t>
            </a:r>
            <a:r>
              <a:rPr lang="fr-CH" err="1"/>
              <a:t>nutrients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9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D8AF3-9C37-F5FB-6B24-4C3369657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23C413B-C047-DAF1-4AA0-27330DED7983}"/>
              </a:ext>
            </a:extLst>
          </p:cNvPr>
          <p:cNvSpPr/>
          <p:nvPr/>
        </p:nvSpPr>
        <p:spPr>
          <a:xfrm flipV="1">
            <a:off x="4572000" y="4354725"/>
            <a:ext cx="4182849" cy="317709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9C2460-AA0B-077F-A61F-E4720705C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390" y="1126808"/>
            <a:ext cx="4239789" cy="3386772"/>
          </a:xfrm>
        </p:spPr>
        <p:txBody>
          <a:bodyPr>
            <a:normAutofit/>
          </a:bodyPr>
          <a:lstStyle/>
          <a:p>
            <a:r>
              <a:rPr lang="fr-CH"/>
              <a:t>Gross </a:t>
            </a:r>
            <a:r>
              <a:rPr lang="fr-CH" err="1"/>
              <a:t>Primary</a:t>
            </a:r>
            <a:r>
              <a:rPr lang="fr-CH"/>
              <a:t> Production GPP and </a:t>
            </a:r>
            <a:r>
              <a:rPr lang="fr-CH" err="1"/>
              <a:t>Ecosystem</a:t>
            </a:r>
            <a:r>
              <a:rPr lang="fr-CH"/>
              <a:t> respiration ER :</a:t>
            </a:r>
          </a:p>
          <a:p>
            <a:pPr lvl="1"/>
            <a:r>
              <a:rPr lang="fr-CH" err="1"/>
              <a:t>Higher</a:t>
            </a:r>
            <a:r>
              <a:rPr lang="fr-CH"/>
              <a:t> in </a:t>
            </a:r>
            <a:r>
              <a:rPr lang="fr-CH" err="1"/>
              <a:t>restored</a:t>
            </a:r>
            <a:r>
              <a:rPr lang="fr-CH"/>
              <a:t> and </a:t>
            </a:r>
            <a:r>
              <a:rPr lang="fr-CH" err="1"/>
              <a:t>larger</a:t>
            </a:r>
            <a:r>
              <a:rPr lang="fr-CH"/>
              <a:t> </a:t>
            </a:r>
            <a:r>
              <a:rPr lang="fr-CH" err="1"/>
              <a:t>reaches</a:t>
            </a:r>
            <a:endParaRPr lang="fr-CH"/>
          </a:p>
          <a:p>
            <a:pPr lvl="1"/>
            <a:r>
              <a:rPr lang="fr-CH" err="1"/>
              <a:t>Difference</a:t>
            </a:r>
            <a:r>
              <a:rPr lang="fr-CH"/>
              <a:t> </a:t>
            </a:r>
            <a:r>
              <a:rPr lang="fr-CH" err="1"/>
              <a:t>restored</a:t>
            </a:r>
            <a:r>
              <a:rPr lang="fr-CH"/>
              <a:t>/</a:t>
            </a:r>
            <a:r>
              <a:rPr lang="fr-CH" err="1"/>
              <a:t>concrete</a:t>
            </a:r>
            <a:r>
              <a:rPr lang="fr-CH"/>
              <a:t> </a:t>
            </a:r>
            <a:r>
              <a:rPr lang="fr-CH" err="1"/>
              <a:t>decrease</a:t>
            </a:r>
            <a:r>
              <a:rPr lang="fr-CH"/>
              <a:t> </a:t>
            </a:r>
            <a:r>
              <a:rPr lang="fr-CH" err="1"/>
              <a:t>with</a:t>
            </a:r>
            <a:r>
              <a:rPr lang="fr-CH"/>
              <a:t> </a:t>
            </a:r>
            <a:r>
              <a:rPr lang="fr-CH" err="1"/>
              <a:t>stream</a:t>
            </a:r>
            <a:r>
              <a:rPr lang="fr-CH"/>
              <a:t> size</a:t>
            </a:r>
            <a:endParaRPr lang="fr-FR"/>
          </a:p>
          <a:p>
            <a:pPr marL="342900" lvl="1" indent="0">
              <a:buNone/>
            </a:pPr>
            <a:endParaRPr lang="fr-CH"/>
          </a:p>
          <a:p>
            <a:r>
              <a:rPr lang="fr-CH"/>
              <a:t>Net </a:t>
            </a:r>
            <a:r>
              <a:rPr lang="fr-CH" err="1"/>
              <a:t>ecosystem</a:t>
            </a:r>
            <a:r>
              <a:rPr lang="fr-CH"/>
              <a:t> production NEP:</a:t>
            </a:r>
          </a:p>
          <a:p>
            <a:pPr lvl="1"/>
            <a:r>
              <a:rPr lang="fr-CH"/>
              <a:t>NEP&lt;0 in all </a:t>
            </a:r>
            <a:r>
              <a:rPr lang="fr-CH" err="1"/>
              <a:t>reaches</a:t>
            </a:r>
            <a:r>
              <a:rPr lang="fr-CH"/>
              <a:t> (</a:t>
            </a:r>
            <a:r>
              <a:rPr lang="fr-CH" err="1"/>
              <a:t>autotrophic</a:t>
            </a:r>
            <a:r>
              <a:rPr lang="fr-CH"/>
              <a:t>)</a:t>
            </a:r>
          </a:p>
          <a:p>
            <a:pPr lvl="1"/>
            <a:r>
              <a:rPr lang="fr-CH" err="1"/>
              <a:t>Higher</a:t>
            </a:r>
            <a:r>
              <a:rPr lang="fr-CH"/>
              <a:t> in </a:t>
            </a:r>
            <a:r>
              <a:rPr lang="fr-CH" err="1"/>
              <a:t>larger</a:t>
            </a:r>
            <a:r>
              <a:rPr lang="fr-CH"/>
              <a:t> </a:t>
            </a:r>
            <a:r>
              <a:rPr lang="fr-CH" err="1"/>
              <a:t>streams</a:t>
            </a:r>
            <a:endParaRPr lang="fr-CH"/>
          </a:p>
          <a:p>
            <a:pPr lvl="1"/>
            <a:r>
              <a:rPr lang="fr-CH" err="1"/>
              <a:t>Headwaters</a:t>
            </a:r>
            <a:r>
              <a:rPr lang="fr-CH"/>
              <a:t>: </a:t>
            </a:r>
            <a:r>
              <a:rPr lang="fr-CH" err="1"/>
              <a:t>higher</a:t>
            </a:r>
            <a:r>
              <a:rPr lang="fr-CH"/>
              <a:t> in </a:t>
            </a:r>
            <a:r>
              <a:rPr lang="fr-CH" err="1"/>
              <a:t>concrete</a:t>
            </a:r>
            <a:endParaRPr lang="fr-CH"/>
          </a:p>
          <a:p>
            <a:pPr lvl="1"/>
            <a:r>
              <a:rPr lang="fr-CH"/>
              <a:t>Large </a:t>
            </a:r>
            <a:r>
              <a:rPr lang="fr-CH" err="1"/>
              <a:t>streams</a:t>
            </a:r>
            <a:r>
              <a:rPr lang="fr-CH"/>
              <a:t>: </a:t>
            </a:r>
            <a:r>
              <a:rPr lang="fr-CH" err="1"/>
              <a:t>higher</a:t>
            </a:r>
            <a:r>
              <a:rPr lang="fr-CH"/>
              <a:t> in </a:t>
            </a:r>
            <a:r>
              <a:rPr lang="fr-CH" err="1"/>
              <a:t>restored</a:t>
            </a:r>
            <a:endParaRPr lang="fr-CH"/>
          </a:p>
          <a:p>
            <a:pPr marL="0" indent="0">
              <a:buNone/>
            </a:pPr>
            <a:endParaRPr lang="fr-CH"/>
          </a:p>
          <a:p>
            <a:pPr marL="342900" lvl="1" indent="0">
              <a:buNone/>
            </a:pPr>
            <a:endParaRPr lang="fr-CH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0FB4124-CE3B-D847-C26E-E2C3FA21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993031" cy="1072753"/>
          </a:xfrm>
        </p:spPr>
        <p:txBody>
          <a:bodyPr>
            <a:normAutofit/>
          </a:bodyPr>
          <a:lstStyle/>
          <a:p>
            <a:r>
              <a:rPr lang="fr-CH" err="1"/>
              <a:t>Whole-stream</a:t>
            </a:r>
            <a:r>
              <a:rPr lang="fr-CH"/>
              <a:t> </a:t>
            </a:r>
            <a:r>
              <a:rPr lang="fr-CH" err="1"/>
              <a:t>metabolism</a:t>
            </a:r>
            <a:r>
              <a:rPr lang="fr-CH"/>
              <a:t> </a:t>
            </a:r>
            <a:r>
              <a:rPr lang="fr-CH" err="1"/>
              <a:t>response</a:t>
            </a:r>
            <a:r>
              <a:rPr lang="fr-CH"/>
              <a:t> of </a:t>
            </a:r>
            <a:r>
              <a:rPr lang="fr-CH" err="1"/>
              <a:t>urban</a:t>
            </a:r>
            <a:r>
              <a:rPr lang="fr-CH"/>
              <a:t> </a:t>
            </a:r>
            <a:r>
              <a:rPr lang="fr-CH" err="1"/>
              <a:t>streams</a:t>
            </a:r>
            <a:r>
              <a:rPr lang="fr-CH"/>
              <a:t> to </a:t>
            </a:r>
            <a:r>
              <a:rPr lang="fr-CH" err="1"/>
              <a:t>restoration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2B7F3E-318F-1766-09A1-438F22AB63B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8D7CEE-1759-D9A0-964C-9A66DD7B2A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5ABCB6-8E33-5203-4A25-69C874323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3" y="1365812"/>
            <a:ext cx="4137768" cy="364665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7B2CE24-32A9-19FC-E88D-9DF10DCB7C6F}"/>
              </a:ext>
            </a:extLst>
          </p:cNvPr>
          <p:cNvSpPr txBox="1"/>
          <p:nvPr/>
        </p:nvSpPr>
        <p:spPr>
          <a:xfrm>
            <a:off x="4566920" y="4354725"/>
            <a:ext cx="432371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fr-CH" err="1"/>
              <a:t>Autotrophy</a:t>
            </a:r>
            <a:r>
              <a:rPr lang="fr-CH"/>
              <a:t>: </a:t>
            </a:r>
            <a:r>
              <a:rPr lang="fr-CH" err="1"/>
              <a:t>continued</a:t>
            </a:r>
            <a:r>
              <a:rPr lang="fr-CH"/>
              <a:t> </a:t>
            </a:r>
            <a:r>
              <a:rPr lang="fr-CH" err="1"/>
              <a:t>impairment</a:t>
            </a:r>
            <a:r>
              <a:rPr lang="fr-CH"/>
              <a:t> </a:t>
            </a:r>
            <a:r>
              <a:rPr lang="fr-CH" err="1"/>
              <a:t>despite</a:t>
            </a:r>
            <a:r>
              <a:rPr lang="fr-CH"/>
              <a:t> </a:t>
            </a:r>
            <a:r>
              <a:rPr lang="fr-CH" err="1"/>
              <a:t>restoration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13780-AB29-A232-F535-0D4677743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75AA1A5-86B3-A556-7C5A-0C5DE544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</p:spPr>
        <p:txBody>
          <a:bodyPr anchor="t">
            <a:normAutofit/>
          </a:bodyPr>
          <a:lstStyle/>
          <a:p>
            <a:r>
              <a:rPr lang="fr-CH" err="1"/>
              <a:t>Interrelationship</a:t>
            </a:r>
            <a:r>
              <a:rPr lang="fr-CH"/>
              <a:t> </a:t>
            </a:r>
            <a:r>
              <a:rPr lang="fr-CH" err="1"/>
              <a:t>among</a:t>
            </a:r>
            <a:r>
              <a:rPr lang="fr-CH"/>
              <a:t> </a:t>
            </a:r>
            <a:r>
              <a:rPr lang="fr-CH" err="1"/>
              <a:t>metrics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8755E3-42BF-5834-FA04-8F917FB55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NAME EVENT / NAME PRESENTATION</a:t>
            </a:r>
            <a:endParaRPr lang="fr-FR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4084E30-586F-5F7C-A61F-A6D50105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/>
              <a:t>Speaker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BEEDB5-E7E8-1BEF-C239-1959E7E1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E1E1CD7C-2161-7D43-862E-CE4C333CD873}" type="slidenum">
              <a:rPr lang="fr-FR" smtClean="0"/>
              <a:pPr>
                <a:spcAft>
                  <a:spcPts val="600"/>
                </a:spcAft>
              </a:pPr>
              <a:t>18</a:t>
            </a:fld>
            <a:endParaRPr lang="fr-FR"/>
          </a:p>
        </p:txBody>
      </p:sp>
      <p:graphicFrame>
        <p:nvGraphicFramePr>
          <p:cNvPr id="9" name="Espace réservé du contenu 2">
            <a:extLst>
              <a:ext uri="{FF2B5EF4-FFF2-40B4-BE49-F238E27FC236}">
                <a16:creationId xmlns:a16="http://schemas.microsoft.com/office/drawing/2014/main" id="{0943D440-161D-9BC5-96FC-5E278C66DD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5407857"/>
              </p:ext>
            </p:extLst>
          </p:nvPr>
        </p:nvGraphicFramePr>
        <p:xfrm>
          <a:off x="904875" y="1203785"/>
          <a:ext cx="7726363" cy="3386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9772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710DC-4BAA-A592-4D90-A551A3F12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0FC6C3-C9A6-DBB3-3DEA-A8498B21A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Discussion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974DAD-7742-4E69-C686-571058FBA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B660E5-857C-E244-0777-6D348F5D0B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GLOBAL CHANGE  ECOLOGY AND FLUVIAL ECOSYSTEMS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95112B-C28E-762F-A8D2-8464191760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BBF58A-EC64-A2D1-06CD-38D2AC2281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8" name="Espace réservé pour une image  7" descr="Une image contenant plein air, eau, plante, Paysage naturel&#10;&#10;Description générée automatiquement">
            <a:extLst>
              <a:ext uri="{FF2B5EF4-FFF2-40B4-BE49-F238E27FC236}">
                <a16:creationId xmlns:a16="http://schemas.microsoft.com/office/drawing/2014/main" id="{17E61B46-27B9-E06F-4F84-65A9284B9F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6632" r="366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2190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6F21C7-56BC-A74B-BA53-D2D4021D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Introduction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80124D-0355-C54B-9126-82BC6AB6B36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GLOBAL CHANGE  ECOLOGY AND FLUVIAL ECOSYSTEMS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9178B4-D530-1544-B47E-4E68F08892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253E77-58BB-5342-B218-CB0FEF98A9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13" name="Espace réservé pour une image  12" descr="Une image contenant plein air, sol, arbre, Véhicule terrestre&#10;&#10;Description générée automatiquement">
            <a:extLst>
              <a:ext uri="{FF2B5EF4-FFF2-40B4-BE49-F238E27FC236}">
                <a16:creationId xmlns:a16="http://schemas.microsoft.com/office/drawing/2014/main" id="{DC44308C-173C-2A60-7166-9A4680CC96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213" r="29213"/>
          <a:stretch>
            <a:fillRect/>
          </a:stretch>
        </p:blipFill>
        <p:spPr/>
      </p:pic>
      <p:pic>
        <p:nvPicPr>
          <p:cNvPr id="2050" name="Picture 2" descr="Kinnickinnic River Rehabilitation">
            <a:extLst>
              <a:ext uri="{FF2B5EF4-FFF2-40B4-BE49-F238E27FC236}">
                <a16:creationId xmlns:a16="http://schemas.microsoft.com/office/drawing/2014/main" id="{7E0D28B9-0C14-7DE9-746D-A3F2FC07B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35"/>
          <a:stretch/>
        </p:blipFill>
        <p:spPr bwMode="auto">
          <a:xfrm>
            <a:off x="904875" y="1"/>
            <a:ext cx="3666807" cy="514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A3A5102-4535-9B2B-7DE9-4065C35AA56E}"/>
              </a:ext>
            </a:extLst>
          </p:cNvPr>
          <p:cNvSpPr txBox="1">
            <a:spLocks/>
          </p:cNvSpPr>
          <p:nvPr/>
        </p:nvSpPr>
        <p:spPr>
          <a:xfrm>
            <a:off x="770965" y="4932680"/>
            <a:ext cx="1355939" cy="49445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000" i="0">
                <a:solidFill>
                  <a:schemeClr val="bg1"/>
                </a:solidFill>
                <a:effectLst/>
                <a:latin typeface="+mn-lt"/>
              </a:rPr>
              <a:t>Kinnickinnic</a:t>
            </a:r>
            <a:endParaRPr lang="fr-CH" sz="10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9070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2B3A9-FAA6-BAC6-3C32-5B7880B65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4ACDE47-5AE9-98C8-19E8-4C81C5E4D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</p:spPr>
        <p:txBody>
          <a:bodyPr anchor="t">
            <a:normAutofit/>
          </a:bodyPr>
          <a:lstStyle/>
          <a:p>
            <a:r>
              <a:rPr lang="fr-CH"/>
              <a:t>Main conclusions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77FBF3-DB94-7CAD-F64A-0A3B3E38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NAME EVENT / NAME PRESENTATION</a:t>
            </a:r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631481F-E17F-AA1B-C5A8-DF1BBCE1A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/>
              <a:t>Speaker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E115B8-C4D1-4DEE-ABFE-3615447E6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E1E1CD7C-2161-7D43-862E-CE4C333CD873}" type="slidenum">
              <a:rPr lang="fr-FR" smtClean="0"/>
              <a:pPr>
                <a:spcAft>
                  <a:spcPts val="600"/>
                </a:spcAft>
              </a:pPr>
              <a:t>20</a:t>
            </a:fld>
            <a:endParaRPr lang="fr-FR"/>
          </a:p>
        </p:txBody>
      </p:sp>
      <p:graphicFrame>
        <p:nvGraphicFramePr>
          <p:cNvPr id="11" name="Espace réservé du contenu 2">
            <a:extLst>
              <a:ext uri="{FF2B5EF4-FFF2-40B4-BE49-F238E27FC236}">
                <a16:creationId xmlns:a16="http://schemas.microsoft.com/office/drawing/2014/main" id="{7E4B43EC-184F-E9A0-54A3-9A24357704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886295"/>
              </p:ext>
            </p:extLst>
          </p:nvPr>
        </p:nvGraphicFramePr>
        <p:xfrm>
          <a:off x="702688" y="1097899"/>
          <a:ext cx="8130738" cy="3341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9669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ED5B1-EF33-402D-28FC-1E0E047DA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2862C-B2B3-ED51-F044-EDAF1162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L</a:t>
            </a:r>
            <a:r>
              <a:rPr lang="fr-FR"/>
              <a:t>imitations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08FFA0-6856-9736-4B9F-47ED89B6F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FEED5A-898D-19C7-4F23-C0BFF7D4F9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GLOBAL CHANGE  ECOLOGY AND FLUVIAL ECOSYSTEMS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DB3029-BC68-247F-FBCB-55E741555F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33959A-9C3C-4062-0A07-6A3CFF700B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10" name="Espace réservé pour une image  9" descr="Une image contenant arbre, plein air, herbe, plante&#10;&#10;Description générée automatiquement">
            <a:extLst>
              <a:ext uri="{FF2B5EF4-FFF2-40B4-BE49-F238E27FC236}">
                <a16:creationId xmlns:a16="http://schemas.microsoft.com/office/drawing/2014/main" id="{986AB791-2285-8362-1208-B6C488B3A7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969" r="299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5557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05DEE-2868-FF96-2F09-B1C1E8A86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EC67600-3D20-1F00-D135-4472A9CB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</p:spPr>
        <p:txBody>
          <a:bodyPr anchor="t">
            <a:normAutofit/>
          </a:bodyPr>
          <a:lstStyle/>
          <a:p>
            <a:r>
              <a:rPr lang="fr-CH"/>
              <a:t>Main </a:t>
            </a:r>
            <a:r>
              <a:rPr lang="fr-CH" err="1"/>
              <a:t>limits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2003D6-FE76-70D5-D0A7-1D5A891CB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NAME EVENT / NAME PRESENTATION</a:t>
            </a:r>
            <a:endParaRPr lang="fr-FR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74AD687-7483-C595-85A6-3B4026CBC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/>
              <a:t>Speaker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310932-401F-4272-D2AC-BF88ED050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E1E1CD7C-2161-7D43-862E-CE4C333CD873}" type="slidenum">
              <a:rPr lang="fr-FR" smtClean="0"/>
              <a:pPr>
                <a:spcAft>
                  <a:spcPts val="600"/>
                </a:spcAft>
              </a:pPr>
              <a:t>22</a:t>
            </a:fld>
            <a:endParaRPr lang="fr-FR"/>
          </a:p>
        </p:txBody>
      </p:sp>
      <p:graphicFrame>
        <p:nvGraphicFramePr>
          <p:cNvPr id="9" name="Espace réservé du contenu 2">
            <a:extLst>
              <a:ext uri="{FF2B5EF4-FFF2-40B4-BE49-F238E27FC236}">
                <a16:creationId xmlns:a16="http://schemas.microsoft.com/office/drawing/2014/main" id="{836D4BB9-2DD0-9833-922E-452F90417D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582806"/>
              </p:ext>
            </p:extLst>
          </p:nvPr>
        </p:nvGraphicFramePr>
        <p:xfrm>
          <a:off x="904875" y="0"/>
          <a:ext cx="7726363" cy="2572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0E53888-D19E-EDEE-FB95-CDDB3F58744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0061"/>
          <a:stretch/>
        </p:blipFill>
        <p:spPr>
          <a:xfrm>
            <a:off x="888258" y="1799548"/>
            <a:ext cx="3454401" cy="2336535"/>
          </a:xfrm>
          <a:prstGeom prst="rect">
            <a:avLst/>
          </a:prstGeom>
        </p:spPr>
      </p:pic>
      <p:pic>
        <p:nvPicPr>
          <p:cNvPr id="3" name="Picture 2" descr="Honey Creek Streambank | Projects | Milwaukee County Parks">
            <a:extLst>
              <a:ext uri="{FF2B5EF4-FFF2-40B4-BE49-F238E27FC236}">
                <a16:creationId xmlns:a16="http://schemas.microsoft.com/office/drawing/2014/main" id="{92C9B347-A1B0-1ED0-4A16-0459F139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30" y="2385391"/>
            <a:ext cx="4264630" cy="142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7FEB026-661D-BB6D-9E0E-091FF0CFB5DC}"/>
              </a:ext>
            </a:extLst>
          </p:cNvPr>
          <p:cNvSpPr txBox="1">
            <a:spLocks/>
          </p:cNvSpPr>
          <p:nvPr/>
        </p:nvSpPr>
        <p:spPr>
          <a:xfrm>
            <a:off x="2986720" y="4124716"/>
            <a:ext cx="1355939" cy="49445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000" i="0" dirty="0" err="1">
                <a:effectLst/>
                <a:latin typeface="+mn-lt"/>
              </a:rPr>
              <a:t>Kinnickinnic</a:t>
            </a:r>
            <a:r>
              <a:rPr lang="fr-FR" sz="1000" i="0" dirty="0">
                <a:effectLst/>
                <a:latin typeface="+mn-lt"/>
              </a:rPr>
              <a:t> River</a:t>
            </a:r>
            <a:r>
              <a:rPr lang="fr-CH" sz="1000" dirty="0">
                <a:latin typeface="+mn-lt"/>
              </a:rPr>
              <a:t>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731D2B8-6F6E-5046-8436-C871FE4B8ECF}"/>
              </a:ext>
            </a:extLst>
          </p:cNvPr>
          <p:cNvSpPr txBox="1">
            <a:spLocks/>
          </p:cNvSpPr>
          <p:nvPr/>
        </p:nvSpPr>
        <p:spPr>
          <a:xfrm>
            <a:off x="7310588" y="3849571"/>
            <a:ext cx="1355939" cy="49445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000" i="0" dirty="0">
                <a:effectLst/>
                <a:latin typeface="+mn-lt"/>
              </a:rPr>
              <a:t>Honey River</a:t>
            </a:r>
            <a:r>
              <a:rPr lang="fr-CH" sz="10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3973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D6A3A-959F-ACB1-1D8A-C5C337E96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5D44159-7248-A85F-4D96-805CC8F7E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</p:spPr>
        <p:txBody>
          <a:bodyPr anchor="t">
            <a:normAutofit/>
          </a:bodyPr>
          <a:lstStyle/>
          <a:p>
            <a:r>
              <a:rPr lang="fr-CH"/>
              <a:t>Main </a:t>
            </a:r>
            <a:r>
              <a:rPr lang="fr-CH" err="1"/>
              <a:t>limits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BB1DD2-13BB-23B4-C457-357896A26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NAME EVENT / NAME PRESENTATION</a:t>
            </a:r>
            <a:endParaRPr lang="fr-FR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F63940D-FD2A-2669-D638-1011A3BC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/>
              <a:t>Speaker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C5DCAD-4483-3047-D594-2E25C5CC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E1E1CD7C-2161-7D43-862E-CE4C333CD873}" type="slidenum">
              <a:rPr lang="fr-FR" smtClean="0"/>
              <a:pPr>
                <a:spcAft>
                  <a:spcPts val="600"/>
                </a:spcAft>
              </a:pPr>
              <a:t>23</a:t>
            </a:fld>
            <a:endParaRPr lang="fr-FR"/>
          </a:p>
        </p:txBody>
      </p:sp>
      <p:graphicFrame>
        <p:nvGraphicFramePr>
          <p:cNvPr id="9" name="Espace réservé du contenu 2">
            <a:extLst>
              <a:ext uri="{FF2B5EF4-FFF2-40B4-BE49-F238E27FC236}">
                <a16:creationId xmlns:a16="http://schemas.microsoft.com/office/drawing/2014/main" id="{871B756C-C423-B335-B119-36CF8DC7EA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378851"/>
              </p:ext>
            </p:extLst>
          </p:nvPr>
        </p:nvGraphicFramePr>
        <p:xfrm>
          <a:off x="904875" y="846667"/>
          <a:ext cx="7726363" cy="405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7582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09C6F-F6C3-60FF-6394-34BF7BA1C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EFD52-EAC5-0ABF-DA0D-19FF2AF80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Take</a:t>
            </a:r>
            <a:r>
              <a:rPr lang="fr-FR"/>
              <a:t> home messages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1AA436-421E-8883-0147-DCC1BC812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2326592"/>
            <a:ext cx="4058920" cy="252353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Restore headwaters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Focus on sensitive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Create guidelines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Extend beyond reach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Combine interventions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Take into account societal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pPr algn="ctr"/>
            <a:r>
              <a:rPr lang="it-IT"/>
              <a:t>RESTORATION IS WORTHWHILE !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5AF98D-C091-4117-7A59-9C058564BD4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GLOBAL CHANGE  ECOLOGY AND FLUVIAL ECOSYSTEMS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24224F-5494-46EA-62E4-CBC7B7ABC9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758444-C017-0F49-5D86-57409A85A4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10" name="Espace réservé pour une image  9" descr="Une image contenant plein air, paysage, arbre, eau&#10;&#10;Description générée automatiquement">
            <a:extLst>
              <a:ext uri="{FF2B5EF4-FFF2-40B4-BE49-F238E27FC236}">
                <a16:creationId xmlns:a16="http://schemas.microsoft.com/office/drawing/2014/main" id="{C9ABA15E-8D3E-7784-65DE-725E4215B7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216" r="26216"/>
          <a:stretch>
            <a:fillRect/>
          </a:stretch>
        </p:blipFill>
        <p:spPr/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DF521E9-9B39-BB0D-1C57-6493DC6F7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t="-4839" r="37108" b="140"/>
          <a:stretch/>
        </p:blipFill>
        <p:spPr bwMode="auto">
          <a:xfrm>
            <a:off x="904875" y="-249246"/>
            <a:ext cx="3666807" cy="53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C56E355-627D-00F1-DE9B-67465AD1E011}"/>
              </a:ext>
            </a:extLst>
          </p:cNvPr>
          <p:cNvSpPr txBox="1">
            <a:spLocks/>
          </p:cNvSpPr>
          <p:nvPr/>
        </p:nvSpPr>
        <p:spPr>
          <a:xfrm>
            <a:off x="770965" y="4932680"/>
            <a:ext cx="1355939" cy="49445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000" i="0">
                <a:solidFill>
                  <a:schemeClr val="bg1"/>
                </a:solidFill>
                <a:effectLst/>
                <a:latin typeface="+mn-lt"/>
              </a:rPr>
              <a:t>Underwood</a:t>
            </a:r>
            <a:endParaRPr lang="fr-CH" sz="10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2816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6A7BAC-1FF0-0541-9F85-EBD9723850E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2C8F6A-7134-484C-9DD6-B785DE5F55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0ECE36-6FA9-F448-B7FB-41F2F6A524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11" name="Image 10" descr="Une image contenant Dessin animé, clipart, illustration, dessin&#10;&#10;Description générée automatiquement">
            <a:extLst>
              <a:ext uri="{FF2B5EF4-FFF2-40B4-BE49-F238E27FC236}">
                <a16:creationId xmlns:a16="http://schemas.microsoft.com/office/drawing/2014/main" id="{CBCB53BD-156C-670A-02AF-37A294546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51" y="1036292"/>
            <a:ext cx="4608882" cy="3072588"/>
          </a:xfrm>
          <a:prstGeom prst="rect">
            <a:avLst/>
          </a:prstGeom>
        </p:spPr>
      </p:pic>
      <p:sp>
        <p:nvSpPr>
          <p:cNvPr id="12" name="Titre 6">
            <a:extLst>
              <a:ext uri="{FF2B5EF4-FFF2-40B4-BE49-F238E27FC236}">
                <a16:creationId xmlns:a16="http://schemas.microsoft.com/office/drawing/2014/main" id="{BFF345E9-194D-9BB2-A089-2DEDC889E653}"/>
              </a:ext>
            </a:extLst>
          </p:cNvPr>
          <p:cNvSpPr txBox="1">
            <a:spLocks/>
          </p:cNvSpPr>
          <p:nvPr/>
        </p:nvSpPr>
        <p:spPr>
          <a:xfrm>
            <a:off x="4326256" y="1709856"/>
            <a:ext cx="1868804" cy="841178"/>
          </a:xfrm>
          <a:prstGeom prst="rect">
            <a:avLst/>
          </a:prstGeom>
        </p:spPr>
        <p:txBody>
          <a:bodyPr vert="horz" lIns="180000" tIns="0" rIns="72000" bIns="46800" rtlCol="0" anchor="t"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000" spc="-70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fr-FR"/>
              <a:t>BEFORE  RESTORATION</a:t>
            </a:r>
          </a:p>
        </p:txBody>
      </p:sp>
      <p:sp>
        <p:nvSpPr>
          <p:cNvPr id="13" name="Titre 6">
            <a:extLst>
              <a:ext uri="{FF2B5EF4-FFF2-40B4-BE49-F238E27FC236}">
                <a16:creationId xmlns:a16="http://schemas.microsoft.com/office/drawing/2014/main" id="{7EFCBEA2-EE9E-F4AD-D1F0-AC201D1C51B1}"/>
              </a:ext>
            </a:extLst>
          </p:cNvPr>
          <p:cNvSpPr txBox="1">
            <a:spLocks/>
          </p:cNvSpPr>
          <p:nvPr/>
        </p:nvSpPr>
        <p:spPr>
          <a:xfrm>
            <a:off x="4326256" y="3172649"/>
            <a:ext cx="2290134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000" spc="-70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500"/>
              <a:t>AFTER RESTORATION</a:t>
            </a:r>
          </a:p>
        </p:txBody>
      </p:sp>
      <p:sp>
        <p:nvSpPr>
          <p:cNvPr id="14" name="Titre 6">
            <a:extLst>
              <a:ext uri="{FF2B5EF4-FFF2-40B4-BE49-F238E27FC236}">
                <a16:creationId xmlns:a16="http://schemas.microsoft.com/office/drawing/2014/main" id="{3630F40F-F8C8-4ECF-35CA-F220CE5D1D7C}"/>
              </a:ext>
            </a:extLst>
          </p:cNvPr>
          <p:cNvSpPr txBox="1">
            <a:spLocks/>
          </p:cNvSpPr>
          <p:nvPr/>
        </p:nvSpPr>
        <p:spPr>
          <a:xfrm>
            <a:off x="1026980" y="277039"/>
            <a:ext cx="4675009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000" spc="-70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 err="1">
                <a:latin typeface="Franklin Gothic Demi Cond"/>
                <a:ea typeface="Roboto Black"/>
                <a:cs typeface="Arial"/>
              </a:rPr>
              <a:t>Thank</a:t>
            </a:r>
            <a:r>
              <a:rPr lang="fr-FR">
                <a:latin typeface="Franklin Gothic Demi Cond"/>
                <a:ea typeface="Roboto Black"/>
                <a:cs typeface="Arial"/>
              </a:rPr>
              <a:t> </a:t>
            </a:r>
            <a:r>
              <a:rPr lang="fr-FR" err="1">
                <a:latin typeface="Franklin Gothic Demi Cond"/>
                <a:ea typeface="Roboto Black"/>
                <a:cs typeface="Arial"/>
              </a:rPr>
              <a:t>you</a:t>
            </a:r>
            <a:r>
              <a:rPr lang="fr-FR">
                <a:latin typeface="Franklin Gothic Demi Cond"/>
                <a:ea typeface="Roboto Black"/>
                <a:cs typeface="Arial"/>
              </a:rPr>
              <a:t> for </a:t>
            </a:r>
            <a:r>
              <a:rPr lang="fr-FR" err="1">
                <a:latin typeface="Franklin Gothic Demi Cond"/>
                <a:ea typeface="Roboto Black"/>
                <a:cs typeface="Arial"/>
              </a:rPr>
              <a:t>your</a:t>
            </a:r>
            <a:r>
              <a:rPr lang="fr-FR">
                <a:latin typeface="Franklin Gothic Demi Cond"/>
                <a:ea typeface="Roboto Black"/>
                <a:cs typeface="Arial"/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3471667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82773FA4-5371-00A3-18CF-3493C8C434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1171E6-CF5F-0123-8BF7-A5A9E9104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DF4E46-6E07-43E2-7F89-6B908482A40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637C61-2111-FD8B-DF0D-0F0983CE23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CD3E3-EC8A-9624-C8EE-35806BBEED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13689EC7-8398-2BC5-297C-ADB00FE6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49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04B86E-5736-7F89-55A7-C1E5A66BC5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82AFA6-F189-ADEF-3E7D-5ED032F843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3AB98E-C686-8BB7-7B30-CC3FA7019D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CBC1040-DF4B-0128-FD06-32D6258B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042" y="184755"/>
            <a:ext cx="2059352" cy="536377"/>
          </a:xfrm>
        </p:spPr>
        <p:txBody>
          <a:bodyPr/>
          <a:lstStyle/>
          <a:p>
            <a:r>
              <a:rPr lang="it-IT"/>
              <a:t>honey</a:t>
            </a:r>
            <a:endParaRPr lang="fr-FR"/>
          </a:p>
        </p:txBody>
      </p:sp>
      <p:pic>
        <p:nvPicPr>
          <p:cNvPr id="3074" name="Picture 2" descr="Honey Creek Streambank | Projects | Milwaukee County Parks">
            <a:extLst>
              <a:ext uri="{FF2B5EF4-FFF2-40B4-BE49-F238E27FC236}">
                <a16:creationId xmlns:a16="http://schemas.microsoft.com/office/drawing/2014/main" id="{7DD7ACD2-11AE-0423-2FDC-4392455C5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976799"/>
            <a:ext cx="6455149" cy="215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Stream Runs Under It: Wisconsin's State Fair Park Covers Part of Honey  Creek | WUWM 89.7 FM - Milwaukee's NPR">
            <a:extLst>
              <a:ext uri="{FF2B5EF4-FFF2-40B4-BE49-F238E27FC236}">
                <a16:creationId xmlns:a16="http://schemas.microsoft.com/office/drawing/2014/main" id="{8A348162-0238-146C-8CF0-7C918636B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31" y="2681139"/>
            <a:ext cx="4049077" cy="22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892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90A67-FDFE-05DB-200B-F93DCCDF7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14227B-FF68-5BD9-D931-CA25EBC45D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0CEBD3-B67D-5E8C-0B00-CC33DE0650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8DEDD8-0F6B-F586-1BDD-A8E41016EC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5D0308CB-D914-D15E-5BAC-530C3D54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042" y="184755"/>
            <a:ext cx="2059352" cy="536377"/>
          </a:xfrm>
        </p:spPr>
        <p:txBody>
          <a:bodyPr/>
          <a:lstStyle/>
          <a:p>
            <a:r>
              <a:rPr lang="it-IT"/>
              <a:t>underwood</a:t>
            </a:r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907D895-D577-0F19-CB12-D1B2EDA7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52" y="721132"/>
            <a:ext cx="4531659" cy="302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C27F4A3-DF60-0DA0-F2EE-211320DAF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27" y="1099296"/>
            <a:ext cx="3837921" cy="255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B17BDE6-C158-2FB1-A1D5-6D08A9CF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378604"/>
            <a:ext cx="4147344" cy="27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326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77DBD17-85C1-482E-D7F1-C7F3E11830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AE6D05-A0A8-82A4-7130-29F591A28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3A2863-239A-0BEA-4851-BEE6E52EA5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121FA0-8384-91B7-9F29-CD52F43530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98F9ED-4119-267C-F580-F0AF7A012C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390B42F6-E9C1-DC8A-790B-20493797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kinnickinnic</a:t>
            </a:r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574BBD-24B6-20A2-87B6-FD03D51FF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66"/>
          <a:stretch/>
        </p:blipFill>
        <p:spPr>
          <a:xfrm>
            <a:off x="592667" y="1255124"/>
            <a:ext cx="6928721" cy="23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8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732D7-AC6C-F4E8-90D2-25CE03624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1C1D288-9ACC-1CE6-7E96-D72728C8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993031" cy="1072753"/>
          </a:xfrm>
        </p:spPr>
        <p:txBody>
          <a:bodyPr>
            <a:normAutofit/>
          </a:bodyPr>
          <a:lstStyle/>
          <a:p>
            <a:r>
              <a:rPr lang="fr-CH"/>
              <a:t>Introduction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D31E9F-E396-0EC1-4007-1FA05CE596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1F08941-28FC-3ACE-3AF7-4484175AFE03}"/>
              </a:ext>
            </a:extLst>
          </p:cNvPr>
          <p:cNvSpPr/>
          <p:nvPr/>
        </p:nvSpPr>
        <p:spPr>
          <a:xfrm>
            <a:off x="1600266" y="1797545"/>
            <a:ext cx="1948657" cy="7214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/>
              <a:t>Modification of the watershed</a:t>
            </a:r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BF24FD8-85A7-ACC8-FA52-2C6744A59797}"/>
              </a:ext>
            </a:extLst>
          </p:cNvPr>
          <p:cNvSpPr/>
          <p:nvPr/>
        </p:nvSpPr>
        <p:spPr>
          <a:xfrm>
            <a:off x="3767733" y="1797545"/>
            <a:ext cx="1948657" cy="7214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/>
              <a:t>Riparian zone modification</a:t>
            </a:r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314587A-BAFA-1358-97AA-C892F3320C35}"/>
              </a:ext>
            </a:extLst>
          </p:cNvPr>
          <p:cNvSpPr/>
          <p:nvPr/>
        </p:nvSpPr>
        <p:spPr>
          <a:xfrm>
            <a:off x="5949249" y="1797545"/>
            <a:ext cx="1948657" cy="7214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/>
              <a:t>Physical modification of the stream</a:t>
            </a:r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B38BA12-6120-522B-D481-53E2A6775917}"/>
              </a:ext>
            </a:extLst>
          </p:cNvPr>
          <p:cNvSpPr/>
          <p:nvPr/>
        </p:nvSpPr>
        <p:spPr>
          <a:xfrm>
            <a:off x="3767732" y="2985065"/>
            <a:ext cx="1948657" cy="721453"/>
          </a:xfrm>
          <a:prstGeom prst="roundRect">
            <a:avLst/>
          </a:prstGeom>
          <a:solidFill>
            <a:srgbClr val="FA44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Ecological impairment</a:t>
            </a:r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A46307B-0A57-D818-A2FE-C9402FC4CBCF}"/>
              </a:ext>
            </a:extLst>
          </p:cNvPr>
          <p:cNvSpPr/>
          <p:nvPr/>
        </p:nvSpPr>
        <p:spPr>
          <a:xfrm>
            <a:off x="3767732" y="3922105"/>
            <a:ext cx="1948657" cy="7214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Urban stream syndrome</a:t>
            </a:r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B041A58-16C3-9AA7-57A1-9E0A19737619}"/>
              </a:ext>
            </a:extLst>
          </p:cNvPr>
          <p:cNvSpPr/>
          <p:nvPr/>
        </p:nvSpPr>
        <p:spPr>
          <a:xfrm>
            <a:off x="3767732" y="667408"/>
            <a:ext cx="1948657" cy="721453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Urban areas</a:t>
            </a:r>
            <a:endParaRPr lang="fr-FR"/>
          </a:p>
        </p:txBody>
      </p: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B9FCE4B3-DDB9-4091-C447-8413036AF820}"/>
              </a:ext>
            </a:extLst>
          </p:cNvPr>
          <p:cNvCxnSpPr>
            <a:cxnSpLocks/>
            <a:stCxn id="13" idx="2"/>
            <a:endCxn id="9" idx="0"/>
          </p:cNvCxnSpPr>
          <p:nvPr/>
        </p:nvCxnSpPr>
        <p:spPr>
          <a:xfrm rot="16200000" flipH="1">
            <a:off x="5628477" y="502444"/>
            <a:ext cx="408684" cy="218151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286BB807-A58A-F603-8027-F768EE3CBB86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 rot="5400000">
            <a:off x="3453986" y="509470"/>
            <a:ext cx="408684" cy="216746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E35AA955-D747-A34C-AA49-810540F1DEC8}"/>
              </a:ext>
            </a:extLst>
          </p:cNvPr>
          <p:cNvCxnSpPr>
            <a:cxnSpLocks/>
            <a:stCxn id="13" idx="2"/>
            <a:endCxn id="8" idx="0"/>
          </p:cNvCxnSpPr>
          <p:nvPr/>
        </p:nvCxnSpPr>
        <p:spPr>
          <a:xfrm rot="16200000" flipH="1">
            <a:off x="4537719" y="1593202"/>
            <a:ext cx="408684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B423A3E7-62AE-6917-5CF3-B1ED5ED33AB3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rot="16200000" flipH="1">
            <a:off x="3425295" y="1668298"/>
            <a:ext cx="466067" cy="216746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3DC383CA-9899-E6C0-EF6C-0B4560C05827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 rot="5400000">
            <a:off x="4509029" y="2752031"/>
            <a:ext cx="466067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A12CA1DE-6077-D2C1-71C0-549302C9886D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rot="5400000">
            <a:off x="5599787" y="1661273"/>
            <a:ext cx="466067" cy="21815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FC4DA8CA-38F0-2CC9-82E6-582F3FCBF998}"/>
              </a:ext>
            </a:extLst>
          </p:cNvPr>
          <p:cNvSpPr txBox="1"/>
          <p:nvPr/>
        </p:nvSpPr>
        <p:spPr>
          <a:xfrm>
            <a:off x="4514732" y="3537313"/>
            <a:ext cx="14345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/>
              <a:t>=</a:t>
            </a:r>
            <a:endParaRPr lang="fr-FR" sz="3000" b="1"/>
          </a:p>
        </p:txBody>
      </p:sp>
    </p:spTree>
    <p:extLst>
      <p:ext uri="{BB962C8B-B14F-4D97-AF65-F5344CB8AC3E}">
        <p14:creationId xmlns:p14="http://schemas.microsoft.com/office/powerpoint/2010/main" val="1572489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27B9FDC-07CF-70EC-8052-729745AD33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AE4426-3AA4-B289-B4A5-CF03E343E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5E98E5-CA1F-90C0-D334-1B4EEBFABCE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87A0BC-36BF-DD37-40DB-C14D466922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9B23F6-7A11-DAF8-08F0-8FBB7A3DB8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9D97C23-AA52-323C-6DAF-52E79ACEC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582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8B14A-7F65-6DBC-E136-694BB117F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44321E0-A281-0420-131A-363A255D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993031" cy="1072753"/>
          </a:xfrm>
        </p:spPr>
        <p:txBody>
          <a:bodyPr>
            <a:normAutofit/>
          </a:bodyPr>
          <a:lstStyle/>
          <a:p>
            <a:r>
              <a:rPr lang="fr-CH"/>
              <a:t>Introduction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476A9B-75E7-2259-35B7-B268CF63FB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789B6A-3531-4080-2A62-E533CFE273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61"/>
          <a:stretch/>
        </p:blipFill>
        <p:spPr>
          <a:xfrm>
            <a:off x="592667" y="1255124"/>
            <a:ext cx="3454401" cy="23365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362EB1-6A97-02B6-874D-D909D70BEE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61"/>
          <a:stretch/>
        </p:blipFill>
        <p:spPr>
          <a:xfrm>
            <a:off x="5096933" y="1255125"/>
            <a:ext cx="3454400" cy="2336535"/>
          </a:xfrm>
          <a:prstGeom prst="rect">
            <a:avLst/>
          </a:prstGeom>
        </p:spPr>
      </p:pic>
      <p:sp>
        <p:nvSpPr>
          <p:cNvPr id="11" name="Flèche : courbe vers le bas 10">
            <a:extLst>
              <a:ext uri="{FF2B5EF4-FFF2-40B4-BE49-F238E27FC236}">
                <a16:creationId xmlns:a16="http://schemas.microsoft.com/office/drawing/2014/main" id="{BC34C368-FFE4-2190-869E-BFFD2F217A95}"/>
              </a:ext>
            </a:extLst>
          </p:cNvPr>
          <p:cNvSpPr/>
          <p:nvPr/>
        </p:nvSpPr>
        <p:spPr>
          <a:xfrm flipV="1">
            <a:off x="2948730" y="3591660"/>
            <a:ext cx="3246540" cy="590024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FE640719-D9A0-6836-45B8-C01E7D833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571" y="3659563"/>
            <a:ext cx="1956858" cy="7823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b="1"/>
              <a:t>Physical </a:t>
            </a:r>
            <a:br>
              <a:rPr lang="it-IT" b="1"/>
            </a:br>
            <a:r>
              <a:rPr lang="it-IT" b="1"/>
              <a:t>restoration</a:t>
            </a:r>
            <a:endParaRPr lang="fr-CH"/>
          </a:p>
          <a:p>
            <a:pPr marL="342900" lvl="1" indent="0">
              <a:buNone/>
            </a:pPr>
            <a:r>
              <a:rPr lang="fr-CH"/>
              <a:t> </a:t>
            </a:r>
          </a:p>
          <a:p>
            <a:endParaRPr lang="fr-CH" b="1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47EFB9E7-847B-E54B-ED23-513937465198}"/>
              </a:ext>
            </a:extLst>
          </p:cNvPr>
          <p:cNvSpPr txBox="1">
            <a:spLocks/>
          </p:cNvSpPr>
          <p:nvPr/>
        </p:nvSpPr>
        <p:spPr>
          <a:xfrm>
            <a:off x="7195394" y="3591660"/>
            <a:ext cx="1355939" cy="49445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000" i="0" err="1">
                <a:effectLst/>
                <a:latin typeface="+mn-lt"/>
              </a:rPr>
              <a:t>Kinnickinnic</a:t>
            </a:r>
            <a:r>
              <a:rPr lang="fr-FR" sz="1000" i="0">
                <a:effectLst/>
                <a:latin typeface="+mn-lt"/>
              </a:rPr>
              <a:t> River</a:t>
            </a:r>
            <a:r>
              <a:rPr lang="fr-CH" sz="1000">
                <a:latin typeface="+mn-lt"/>
              </a:rPr>
              <a:t>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D0DCE952-4A69-8A06-F8CC-1A5558B144C0}"/>
              </a:ext>
            </a:extLst>
          </p:cNvPr>
          <p:cNvSpPr txBox="1">
            <a:spLocks/>
          </p:cNvSpPr>
          <p:nvPr/>
        </p:nvSpPr>
        <p:spPr>
          <a:xfrm>
            <a:off x="4728105" y="4086113"/>
            <a:ext cx="6827840" cy="145965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H" b="1"/>
          </a:p>
          <a:p>
            <a:pPr lvl="1"/>
            <a:r>
              <a:rPr lang="fr-CH" err="1"/>
              <a:t>Returns</a:t>
            </a:r>
            <a:r>
              <a:rPr lang="fr-CH"/>
              <a:t> </a:t>
            </a:r>
            <a:r>
              <a:rPr lang="fr-CH" err="1"/>
              <a:t>hydrological</a:t>
            </a:r>
            <a:r>
              <a:rPr lang="fr-CH"/>
              <a:t> </a:t>
            </a:r>
            <a:r>
              <a:rPr lang="fr-CH" err="1"/>
              <a:t>processes</a:t>
            </a:r>
            <a:r>
              <a:rPr lang="fr-CH"/>
              <a:t>?</a:t>
            </a:r>
          </a:p>
          <a:p>
            <a:pPr lvl="1"/>
            <a:r>
              <a:rPr lang="fr-CH" err="1"/>
              <a:t>Returns</a:t>
            </a:r>
            <a:r>
              <a:rPr lang="fr-CH"/>
              <a:t> </a:t>
            </a:r>
            <a:r>
              <a:rPr lang="fr-CH" err="1"/>
              <a:t>ecological</a:t>
            </a:r>
            <a:r>
              <a:rPr lang="fr-CH"/>
              <a:t> </a:t>
            </a:r>
            <a:r>
              <a:rPr lang="fr-CH" err="1"/>
              <a:t>processes</a:t>
            </a:r>
            <a:r>
              <a:rPr lang="fr-CH"/>
              <a:t>?</a:t>
            </a:r>
          </a:p>
          <a:p>
            <a:pPr lvl="1"/>
            <a:endParaRPr lang="fr-CH"/>
          </a:p>
          <a:p>
            <a:endParaRPr lang="fr-CH" b="1"/>
          </a:p>
          <a:p>
            <a:endParaRPr lang="fr-CH" b="1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59B01F43-09D7-114C-D5EE-B7AD46F6853F}"/>
              </a:ext>
            </a:extLst>
          </p:cNvPr>
          <p:cNvSpPr txBox="1">
            <a:spLocks/>
          </p:cNvSpPr>
          <p:nvPr/>
        </p:nvSpPr>
        <p:spPr>
          <a:xfrm>
            <a:off x="1683013" y="839431"/>
            <a:ext cx="6827840" cy="494454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fr-CH" err="1"/>
              <a:t>Excpected</a:t>
            </a:r>
            <a:r>
              <a:rPr lang="fr-CH"/>
              <a:t> </a:t>
            </a:r>
            <a:r>
              <a:rPr lang="fr-CH" err="1"/>
              <a:t>physical-chemical-biological</a:t>
            </a:r>
            <a:r>
              <a:rPr lang="fr-CH"/>
              <a:t> cascade </a:t>
            </a:r>
            <a:r>
              <a:rPr lang="fr-CH" err="1"/>
              <a:t>response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93641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5B110-5A0D-14BA-7595-00FA21F4A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924E96A-7C07-C7F3-07E3-962E7BDEDB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894" r="25137"/>
          <a:stretch/>
        </p:blipFill>
        <p:spPr>
          <a:xfrm>
            <a:off x="904875" y="1563688"/>
            <a:ext cx="3671466" cy="3263504"/>
          </a:xfrm>
          <a:prstGeom prst="rect">
            <a:avLst/>
          </a:prstGeom>
          <a:noFill/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642CC71-96DE-6855-24B2-B0E74AC3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</p:spPr>
        <p:txBody>
          <a:bodyPr anchor="t">
            <a:normAutofit/>
          </a:bodyPr>
          <a:lstStyle/>
          <a:p>
            <a:r>
              <a:rPr lang="fr-CH"/>
              <a:t>Introduction</a:t>
            </a:r>
            <a:endParaRPr lang="fr-FR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C44B5D11-6B58-0EBE-88D7-3DD406FC67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CH"/>
              <a:t>NAME EVENT / NAME PRESENTATION</a:t>
            </a:r>
            <a:endParaRPr lang="fr-FR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213252B-BA00-3231-D5F3-625EA8A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/>
              <a:t>Speaker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EA3892-2827-6FE8-73BF-22549C5C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3"/>
            <a:ext cx="512762" cy="1635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E1E1CD7C-2161-7D43-862E-CE4C333CD873}" type="slidenum">
              <a:rPr lang="fr-FR" smtClean="0"/>
              <a:pPr>
                <a:spcAft>
                  <a:spcPts val="600"/>
                </a:spcAft>
              </a:pPr>
              <a:t>5</a:t>
            </a:fld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52A7EA1-C4E4-6DF1-EA66-65A1057E44D5}"/>
              </a:ext>
            </a:extLst>
          </p:cNvPr>
          <p:cNvSpPr txBox="1">
            <a:spLocks/>
          </p:cNvSpPr>
          <p:nvPr/>
        </p:nvSpPr>
        <p:spPr>
          <a:xfrm>
            <a:off x="368430" y="1136510"/>
            <a:ext cx="8390088" cy="494454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fr-CH" err="1"/>
              <a:t>Difficult</a:t>
            </a:r>
            <a:r>
              <a:rPr lang="fr-CH"/>
              <a:t> to </a:t>
            </a:r>
            <a:r>
              <a:rPr lang="fr-CH" err="1"/>
              <a:t>predict</a:t>
            </a:r>
            <a:r>
              <a:rPr lang="fr-CH"/>
              <a:t> the </a:t>
            </a:r>
            <a:r>
              <a:rPr lang="fr-CH" err="1"/>
              <a:t>ecosystem</a:t>
            </a:r>
            <a:r>
              <a:rPr lang="fr-CH"/>
              <a:t> shifts and </a:t>
            </a:r>
            <a:r>
              <a:rPr lang="fr-CH" err="1"/>
              <a:t>measure</a:t>
            </a:r>
            <a:r>
              <a:rPr lang="fr-CH"/>
              <a:t> </a:t>
            </a:r>
            <a:r>
              <a:rPr lang="fr-CH" err="1"/>
              <a:t>responses</a:t>
            </a:r>
            <a:endParaRPr lang="fr-CH"/>
          </a:p>
          <a:p>
            <a:pPr marL="342900" lvl="1" indent="0">
              <a:buNone/>
            </a:pPr>
            <a:endParaRPr lang="fr-CH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09E21B3-8778-5C04-E390-95291FD340DA}"/>
              </a:ext>
            </a:extLst>
          </p:cNvPr>
          <p:cNvSpPr txBox="1">
            <a:spLocks/>
          </p:cNvSpPr>
          <p:nvPr/>
        </p:nvSpPr>
        <p:spPr>
          <a:xfrm>
            <a:off x="4572000" y="1563688"/>
            <a:ext cx="4572000" cy="322099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H" b="1"/>
          </a:p>
          <a:p>
            <a:pPr lvl="1"/>
            <a:r>
              <a:rPr lang="fr-CH" err="1"/>
              <a:t>Restoration</a:t>
            </a:r>
            <a:r>
              <a:rPr lang="fr-CH"/>
              <a:t> </a:t>
            </a:r>
            <a:r>
              <a:rPr lang="fr-CH" err="1"/>
              <a:t>improves</a:t>
            </a:r>
            <a:r>
              <a:rPr lang="fr-CH"/>
              <a:t> </a:t>
            </a:r>
            <a:r>
              <a:rPr lang="fr-CH" err="1"/>
              <a:t>ecosystems</a:t>
            </a:r>
            <a:r>
              <a:rPr lang="fr-CH"/>
              <a:t>?</a:t>
            </a:r>
          </a:p>
          <a:p>
            <a:pPr marL="342900" lvl="1" indent="0">
              <a:buNone/>
            </a:pPr>
            <a:endParaRPr lang="fr-CH"/>
          </a:p>
          <a:p>
            <a:pPr lvl="1"/>
            <a:r>
              <a:rPr lang="fr-CH" err="1"/>
              <a:t>Benefits</a:t>
            </a:r>
            <a:r>
              <a:rPr lang="fr-CH"/>
              <a:t> </a:t>
            </a:r>
            <a:r>
              <a:rPr lang="fr-CH" err="1"/>
              <a:t>vary</a:t>
            </a:r>
            <a:r>
              <a:rPr lang="fr-CH"/>
              <a:t> </a:t>
            </a:r>
            <a:r>
              <a:rPr lang="fr-CH" err="1"/>
              <a:t>depending</a:t>
            </a:r>
            <a:r>
              <a:rPr lang="fr-CH"/>
              <a:t> on the </a:t>
            </a:r>
            <a:r>
              <a:rPr lang="fr-CH" err="1"/>
              <a:t>stream</a:t>
            </a:r>
            <a:r>
              <a:rPr lang="fr-CH"/>
              <a:t> size?</a:t>
            </a:r>
          </a:p>
          <a:p>
            <a:pPr marL="342900" lvl="1" indent="0">
              <a:buNone/>
            </a:pPr>
            <a:endParaRPr lang="fr-CH"/>
          </a:p>
          <a:p>
            <a:pPr lvl="1"/>
            <a:r>
              <a:rPr lang="fr-CH" err="1"/>
              <a:t>Depending</a:t>
            </a:r>
            <a:r>
              <a:rPr lang="fr-CH"/>
              <a:t> on the </a:t>
            </a:r>
            <a:r>
              <a:rPr lang="fr-CH" err="1"/>
              <a:t>stream</a:t>
            </a:r>
            <a:r>
              <a:rPr lang="fr-CH"/>
              <a:t> location?</a:t>
            </a:r>
          </a:p>
          <a:p>
            <a:pPr lvl="1"/>
            <a:endParaRPr lang="fr-CH"/>
          </a:p>
          <a:p>
            <a:pPr lvl="1"/>
            <a:endParaRPr lang="fr-CH"/>
          </a:p>
          <a:p>
            <a:pPr marL="342900" lvl="1" indent="0" algn="ctr">
              <a:buNone/>
            </a:pPr>
            <a:r>
              <a:rPr lang="fr-CH" err="1"/>
              <a:t>Restoration</a:t>
            </a:r>
            <a:r>
              <a:rPr lang="fr-CH"/>
              <a:t> planning</a:t>
            </a:r>
          </a:p>
          <a:p>
            <a:pPr marL="342900" lvl="1" indent="0" algn="ctr">
              <a:buNone/>
            </a:pPr>
            <a:r>
              <a:rPr lang="fr-CH" err="1"/>
              <a:t>Cost</a:t>
            </a:r>
            <a:r>
              <a:rPr lang="fr-CH"/>
              <a:t>-efficient </a:t>
            </a:r>
            <a:r>
              <a:rPr lang="fr-CH" err="1"/>
              <a:t>restoration</a:t>
            </a:r>
            <a:endParaRPr lang="fr-CH"/>
          </a:p>
          <a:p>
            <a:endParaRPr lang="fr-CH" b="1"/>
          </a:p>
          <a:p>
            <a:endParaRPr lang="fr-CH" b="1"/>
          </a:p>
        </p:txBody>
      </p:sp>
      <p:sp>
        <p:nvSpPr>
          <p:cNvPr id="13" name="Accolade ouvrante 12">
            <a:extLst>
              <a:ext uri="{FF2B5EF4-FFF2-40B4-BE49-F238E27FC236}">
                <a16:creationId xmlns:a16="http://schemas.microsoft.com/office/drawing/2014/main" id="{C192B850-14D8-677D-AD5C-61B7DF6E4934}"/>
              </a:ext>
            </a:extLst>
          </p:cNvPr>
          <p:cNvSpPr/>
          <p:nvPr/>
        </p:nvSpPr>
        <p:spPr>
          <a:xfrm rot="16200000">
            <a:off x="6857658" y="1975481"/>
            <a:ext cx="181722" cy="36714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930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8C2303-32F1-B840-8826-D5D2A570F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Methodology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5D3C24-6B99-BB48-AB10-AA3CB1F67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B9CEE1-BEF6-B540-A7CE-B486EF93624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GLOBAL CHANGE  ECOLOGY AND FLUVIAL ECOSYSTEMS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659368-9571-8644-98C3-28A3170DC8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64CCD5-5BA5-E94A-A85A-BF62861AAB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87EC9ACF-F217-5132-54ED-47A1CFB379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235" r="262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1495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A730D-76EC-0527-947D-179169F13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DD26152F-FF48-C14F-AF4B-50E2FFD469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2275" y="870268"/>
                <a:ext cx="7944485" cy="3518852"/>
              </a:xfrm>
            </p:spPr>
            <p:txBody>
              <a:bodyPr>
                <a:normAutofit/>
              </a:bodyPr>
              <a:lstStyle/>
              <a:p>
                <a:endParaRPr lang="fr-CH" b="1"/>
              </a:p>
              <a:p>
                <a:r>
                  <a:rPr lang="fr-CH" b="1" err="1"/>
                  <a:t>Measurments</a:t>
                </a:r>
                <a:r>
                  <a:rPr lang="fr-CH" b="1"/>
                  <a:t> in 6 </a:t>
                </a:r>
                <a:r>
                  <a:rPr lang="fr-CH" b="1" err="1"/>
                  <a:t>streams</a:t>
                </a:r>
                <a:r>
                  <a:rPr lang="fr-CH" b="1"/>
                  <a:t> </a:t>
                </a:r>
              </a:p>
              <a:p>
                <a:pPr lvl="1"/>
                <a:r>
                  <a:rPr lang="fr-CH"/>
                  <a:t>150-300m </a:t>
                </a:r>
                <a:r>
                  <a:rPr lang="fr-CH" err="1"/>
                  <a:t>restored</a:t>
                </a:r>
                <a:r>
                  <a:rPr lang="fr-CH"/>
                  <a:t> and </a:t>
                </a:r>
                <a:r>
                  <a:rPr lang="fr-CH" err="1"/>
                  <a:t>concrete</a:t>
                </a:r>
                <a:r>
                  <a:rPr lang="fr-CH"/>
                  <a:t> </a:t>
                </a:r>
                <a:r>
                  <a:rPr lang="fr-CH" err="1"/>
                  <a:t>contiguous</a:t>
                </a:r>
                <a:r>
                  <a:rPr lang="fr-CH"/>
                  <a:t> </a:t>
                </a:r>
                <a:r>
                  <a:rPr lang="fr-CH" err="1"/>
                  <a:t>reaches</a:t>
                </a:r>
                <a:r>
                  <a:rPr lang="fr-CH"/>
                  <a:t> </a:t>
                </a:r>
              </a:p>
              <a:p>
                <a:pPr lvl="1"/>
                <a:r>
                  <a:rPr lang="fr-CH"/>
                  <a:t>in </a:t>
                </a:r>
                <a:r>
                  <a:rPr lang="fr-CH" err="1"/>
                  <a:t>heavily</a:t>
                </a:r>
                <a:r>
                  <a:rPr lang="fr-CH"/>
                  <a:t> </a:t>
                </a:r>
                <a:r>
                  <a:rPr lang="fr-CH" err="1"/>
                  <a:t>urbanised</a:t>
                </a:r>
                <a:r>
                  <a:rPr lang="fr-CH"/>
                  <a:t> </a:t>
                </a:r>
                <a:r>
                  <a:rPr lang="fr-CH" err="1"/>
                  <a:t>watersheds</a:t>
                </a:r>
                <a:r>
                  <a:rPr lang="fr-CH"/>
                  <a:t> areas</a:t>
                </a:r>
              </a:p>
              <a:p>
                <a:pPr lvl="1"/>
                <a:r>
                  <a:rPr lang="fr-CH" err="1"/>
                  <a:t>with</a:t>
                </a:r>
                <a:r>
                  <a:rPr lang="fr-CH"/>
                  <a:t> </a:t>
                </a:r>
                <a:r>
                  <a:rPr lang="fr-CH" err="1"/>
                  <a:t>varied</a:t>
                </a:r>
                <a:r>
                  <a:rPr lang="fr-CH"/>
                  <a:t> </a:t>
                </a:r>
                <a:r>
                  <a:rPr lang="fr-CH" err="1"/>
                  <a:t>discharges</a:t>
                </a:r>
                <a:endParaRPr lang="fr-CH"/>
              </a:p>
              <a:p>
                <a:pPr lvl="1"/>
                <a:r>
                  <a:rPr lang="fr-CH"/>
                  <a:t>at </a:t>
                </a:r>
                <a:r>
                  <a:rPr lang="fr-CH" err="1"/>
                  <a:t>different</a:t>
                </a:r>
                <a:r>
                  <a:rPr lang="fr-CH"/>
                  <a:t> network positions (</a:t>
                </a:r>
                <a:r>
                  <a:rPr lang="fr-CH" err="1"/>
                  <a:t>from</a:t>
                </a:r>
                <a:r>
                  <a:rPr lang="fr-CH"/>
                  <a:t> </a:t>
                </a:r>
                <a:r>
                  <a:rPr lang="fr-CH" err="1"/>
                  <a:t>headwaters</a:t>
                </a:r>
                <a:r>
                  <a:rPr lang="fr-CH"/>
                  <a:t> to </a:t>
                </a:r>
                <a:r>
                  <a:rPr lang="fr-CH" err="1"/>
                  <a:t>lower</a:t>
                </a:r>
                <a:r>
                  <a:rPr lang="fr-CH"/>
                  <a:t> </a:t>
                </a:r>
                <a:r>
                  <a:rPr lang="fr-CH" err="1"/>
                  <a:t>reaches</a:t>
                </a:r>
                <a:r>
                  <a:rPr lang="fr-CH"/>
                  <a:t>)</a:t>
                </a:r>
              </a:p>
              <a:p>
                <a:endParaRPr lang="fr-CH" b="1"/>
              </a:p>
              <a:p>
                <a:r>
                  <a:rPr lang="fr-CH" b="1" err="1"/>
                  <a:t>Quantify</a:t>
                </a:r>
                <a:r>
                  <a:rPr lang="fr-CH" b="1"/>
                  <a:t> </a:t>
                </a:r>
                <a:r>
                  <a:rPr lang="fr-CH" b="1" err="1"/>
                  <a:t>comparisons</a:t>
                </a:r>
                <a:r>
                  <a:rPr lang="fr-CH" b="1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rati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fr-CH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𝑟𝑒𝑠𝑡𝑜𝑟𝑒𝑑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𝑐𝑜𝑛𝑐𝑟𝑒𝑡𝑒</m:t>
                        </m:r>
                      </m:den>
                    </m:f>
                  </m:oMath>
                </a14:m>
                <a:endParaRPr lang="fr-CH"/>
              </a:p>
              <a:p>
                <a:pPr marL="342900" lvl="1" indent="0">
                  <a:buNone/>
                </a:pPr>
                <a:r>
                  <a:rPr lang="fr-CH"/>
                  <a:t> </a:t>
                </a:r>
              </a:p>
              <a:p>
                <a:endParaRPr lang="fr-CH" b="1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DD26152F-FF48-C14F-AF4B-50E2FFD469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2275" y="870268"/>
                <a:ext cx="7944485" cy="351885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14299E46-EEDB-25AA-F2CD-3D4FD112B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993031" cy="1072753"/>
          </a:xfrm>
        </p:spPr>
        <p:txBody>
          <a:bodyPr>
            <a:normAutofit/>
          </a:bodyPr>
          <a:lstStyle/>
          <a:p>
            <a:r>
              <a:rPr lang="fr-CH"/>
              <a:t>Data collection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D02E6E-9427-9003-A027-2ACB1DDDDE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737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677A-ABE6-2DE0-00BB-CF761F09A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03CA66B-9C2E-E856-1C82-A4C9F6336F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410" t="21348"/>
          <a:stretch/>
        </p:blipFill>
        <p:spPr>
          <a:xfrm>
            <a:off x="4722301" y="1620465"/>
            <a:ext cx="4414729" cy="351885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D1413A-1F14-4C7C-6A2B-EF7AB76A6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43" y="880726"/>
            <a:ext cx="5729724" cy="3518852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fr-CH" err="1"/>
              <a:t>Metrics</a:t>
            </a:r>
            <a:r>
              <a:rPr lang="fr-CH"/>
              <a:t> to </a:t>
            </a:r>
            <a:r>
              <a:rPr lang="fr-CH" err="1"/>
              <a:t>assess</a:t>
            </a:r>
            <a:r>
              <a:rPr lang="fr-CH"/>
              <a:t> impacts of the </a:t>
            </a:r>
            <a:r>
              <a:rPr lang="fr-CH" err="1"/>
              <a:t>restoration</a:t>
            </a:r>
            <a:r>
              <a:rPr lang="fr-CH"/>
              <a:t> :</a:t>
            </a:r>
          </a:p>
          <a:p>
            <a:r>
              <a:rPr lang="fr-FR" sz="1800" b="1" i="0" u="none" strike="noStrike" baseline="0" err="1">
                <a:latin typeface="AdvPS_TINI"/>
              </a:rPr>
              <a:t>Physicochemical</a:t>
            </a:r>
            <a:r>
              <a:rPr lang="fr-FR" sz="1800" b="1" i="0" u="none" strike="noStrike" baseline="0">
                <a:latin typeface="AdvPS_TINI"/>
              </a:rPr>
              <a:t> </a:t>
            </a:r>
            <a:r>
              <a:rPr lang="fr-FR" sz="1800" b="1" i="0" u="none" strike="noStrike" baseline="0" err="1">
                <a:latin typeface="AdvPS_TINI"/>
              </a:rPr>
              <a:t>metrics</a:t>
            </a:r>
            <a:endParaRPr lang="fr-FR" b="1">
              <a:latin typeface="AdvPS_TINI"/>
            </a:endParaRPr>
          </a:p>
          <a:p>
            <a:pPr lvl="1"/>
            <a:r>
              <a:rPr lang="fr-FR" b="0" i="1" u="none" strike="noStrike" baseline="0">
                <a:latin typeface="AdvPS_TINI"/>
              </a:rPr>
              <a:t>NH</a:t>
            </a:r>
            <a:r>
              <a:rPr lang="fr-FR" b="0" i="1" u="none" strike="noStrike" baseline="-25000">
                <a:latin typeface="AdvPS_TINI"/>
              </a:rPr>
              <a:t>4</a:t>
            </a:r>
            <a:r>
              <a:rPr lang="fr-FR" b="0" i="1" u="none" strike="noStrike" baseline="30000">
                <a:latin typeface="AdvPS_TINI"/>
              </a:rPr>
              <a:t>+</a:t>
            </a:r>
            <a:r>
              <a:rPr lang="fr-FR" b="0" i="1" u="none" strike="noStrike" baseline="0">
                <a:latin typeface="AdvPS_TINI"/>
              </a:rPr>
              <a:t>, </a:t>
            </a:r>
            <a:r>
              <a:rPr lang="fr-FR" i="1">
                <a:latin typeface="AdvPS_TINI"/>
              </a:rPr>
              <a:t>N</a:t>
            </a:r>
            <a:r>
              <a:rPr lang="fr-FR" b="0" i="1" u="none" strike="noStrike" baseline="0">
                <a:latin typeface="AdvPS_TINI"/>
              </a:rPr>
              <a:t>0</a:t>
            </a:r>
            <a:r>
              <a:rPr lang="fr-FR" b="0" i="1" u="none" strike="noStrike" baseline="-25000">
                <a:latin typeface="AdvPS_TINI"/>
              </a:rPr>
              <a:t>3</a:t>
            </a:r>
            <a:r>
              <a:rPr lang="fr-FR" i="1" baseline="30000">
                <a:latin typeface="AdvPS_TINI"/>
              </a:rPr>
              <a:t>-</a:t>
            </a:r>
            <a:r>
              <a:rPr lang="fr-FR" b="0" i="1" u="none" strike="noStrike" baseline="0">
                <a:latin typeface="AdvPS_TINI"/>
              </a:rPr>
              <a:t>, </a:t>
            </a:r>
            <a:r>
              <a:rPr lang="fr-FR" i="1">
                <a:latin typeface="AdvPS_TINI"/>
              </a:rPr>
              <a:t>SRP : </a:t>
            </a:r>
            <a:r>
              <a:rPr lang="fr-FR" i="1" err="1">
                <a:latin typeface="AdvPS_TINI"/>
              </a:rPr>
              <a:t>spiraling</a:t>
            </a:r>
            <a:r>
              <a:rPr lang="fr-FR" i="1">
                <a:latin typeface="AdvPS_TINI"/>
              </a:rPr>
              <a:t> </a:t>
            </a:r>
            <a:r>
              <a:rPr lang="fr-FR" i="1" err="1">
                <a:latin typeface="AdvPS_TINI"/>
              </a:rPr>
              <a:t>lenght</a:t>
            </a:r>
            <a:r>
              <a:rPr lang="fr-FR" i="1">
                <a:latin typeface="AdvPS_TINI"/>
              </a:rPr>
              <a:t>, </a:t>
            </a:r>
            <a:r>
              <a:rPr lang="fr-FR" i="1" err="1">
                <a:latin typeface="AdvPS_TINI"/>
              </a:rPr>
              <a:t>uptake</a:t>
            </a:r>
            <a:r>
              <a:rPr lang="fr-FR" i="1">
                <a:latin typeface="AdvPS_TINI"/>
              </a:rPr>
              <a:t> </a:t>
            </a:r>
            <a:r>
              <a:rPr lang="fr-FR" i="1" err="1">
                <a:latin typeface="AdvPS_TINI"/>
              </a:rPr>
              <a:t>velocity</a:t>
            </a:r>
            <a:r>
              <a:rPr lang="fr-FR" i="1">
                <a:latin typeface="AdvPS_TINI"/>
              </a:rPr>
              <a:t>, 	   </a:t>
            </a:r>
            <a:r>
              <a:rPr lang="fr-FR" i="1" err="1">
                <a:latin typeface="AdvPS_TINI"/>
              </a:rPr>
              <a:t>uptake</a:t>
            </a:r>
            <a:r>
              <a:rPr lang="fr-FR" i="1">
                <a:latin typeface="AdvPS_TINI"/>
              </a:rPr>
              <a:t> rate</a:t>
            </a:r>
            <a:endParaRPr lang="fr-FR" b="0" i="1" u="none" strike="noStrike" baseline="0">
              <a:latin typeface="AdvPS_TINI"/>
            </a:endParaRPr>
          </a:p>
          <a:p>
            <a:r>
              <a:rPr lang="fr-FR" sz="1800" b="0" i="0" u="none" strike="noStrike" baseline="0">
                <a:latin typeface="AdvPS_TINI"/>
              </a:rPr>
              <a:t> </a:t>
            </a:r>
            <a:r>
              <a:rPr lang="fr-FR" err="1">
                <a:latin typeface="AdvPS_TINI"/>
              </a:rPr>
              <a:t>Benthic</a:t>
            </a:r>
            <a:r>
              <a:rPr lang="fr-FR">
                <a:latin typeface="AdvPS_TINI"/>
              </a:rPr>
              <a:t> </a:t>
            </a:r>
            <a:r>
              <a:rPr lang="fr-FR" err="1">
                <a:latin typeface="AdvPS_TINI"/>
              </a:rPr>
              <a:t>b</a:t>
            </a:r>
            <a:r>
              <a:rPr lang="fr-FR" sz="1800" b="0" i="0" u="none" strike="noStrike" baseline="0" err="1">
                <a:latin typeface="AdvPS_TINI"/>
              </a:rPr>
              <a:t>iological</a:t>
            </a:r>
            <a:r>
              <a:rPr lang="fr-FR" sz="1800" b="0" i="0" u="none" strike="noStrike" baseline="0">
                <a:latin typeface="AdvPS_TINI"/>
              </a:rPr>
              <a:t> </a:t>
            </a:r>
            <a:r>
              <a:rPr lang="fr-FR" sz="1800" b="0" i="0" u="none" strike="noStrike" baseline="0" err="1">
                <a:latin typeface="AdvPS_TINI"/>
              </a:rPr>
              <a:t>metrics</a:t>
            </a:r>
            <a:r>
              <a:rPr lang="fr-FR" sz="1800" b="0" i="0" u="none" strike="noStrike" baseline="0">
                <a:latin typeface="AdvPS_TINI"/>
              </a:rPr>
              <a:t> </a:t>
            </a:r>
          </a:p>
          <a:p>
            <a:pPr lvl="1"/>
            <a:r>
              <a:rPr lang="fr-FR" i="1" err="1">
                <a:latin typeface="AdvPS_TINI"/>
              </a:rPr>
              <a:t>chlorophyll</a:t>
            </a:r>
            <a:r>
              <a:rPr lang="fr-FR" i="1">
                <a:latin typeface="AdvPS_TINI"/>
              </a:rPr>
              <a:t>-a, </a:t>
            </a:r>
            <a:r>
              <a:rPr lang="fr-FR" i="1" err="1">
                <a:latin typeface="AdvPS_TINI"/>
              </a:rPr>
              <a:t>organic</a:t>
            </a:r>
            <a:r>
              <a:rPr lang="fr-FR" i="1">
                <a:latin typeface="AdvPS_TINI"/>
              </a:rPr>
              <a:t> </a:t>
            </a:r>
            <a:r>
              <a:rPr lang="fr-FR" i="1" err="1">
                <a:latin typeface="AdvPS_TINI"/>
              </a:rPr>
              <a:t>matter</a:t>
            </a:r>
            <a:endParaRPr lang="fr-FR" i="1">
              <a:latin typeface="AdvPS_TINI"/>
            </a:endParaRPr>
          </a:p>
          <a:p>
            <a:pPr algn="l"/>
            <a:r>
              <a:rPr lang="fr-FR" sz="1800" i="0" u="none" strike="noStrike" baseline="0" err="1">
                <a:latin typeface="AdvPS_TINI"/>
              </a:rPr>
              <a:t>Hydrological</a:t>
            </a:r>
            <a:r>
              <a:rPr lang="fr-FR" sz="1800" i="0" u="none" strike="noStrike" baseline="0">
                <a:latin typeface="AdvPS_TINI"/>
              </a:rPr>
              <a:t> and transient </a:t>
            </a:r>
            <a:r>
              <a:rPr lang="fr-FR" sz="1800" i="0" u="none" strike="noStrike" baseline="0" err="1">
                <a:latin typeface="AdvPS_TINI"/>
              </a:rPr>
              <a:t>storage</a:t>
            </a:r>
            <a:r>
              <a:rPr lang="fr-FR" sz="1800" i="0" u="none" strike="noStrike" baseline="0">
                <a:latin typeface="AdvPS_TINI"/>
              </a:rPr>
              <a:t> </a:t>
            </a:r>
            <a:r>
              <a:rPr lang="fr-FR" sz="1800" i="0" u="none" strike="noStrike" baseline="0" err="1">
                <a:latin typeface="AdvPS_TINI"/>
              </a:rPr>
              <a:t>metrics</a:t>
            </a:r>
            <a:r>
              <a:rPr lang="fr-FR" sz="1800" i="0" u="none" strike="noStrike" baseline="0">
                <a:latin typeface="AdvPS_TINI"/>
              </a:rPr>
              <a:t> </a:t>
            </a:r>
          </a:p>
          <a:p>
            <a:pPr lvl="1"/>
            <a:r>
              <a:rPr lang="fr-FR" b="0" i="1" u="none" strike="noStrike" baseline="0" err="1">
                <a:latin typeface="AdvPS_TINI"/>
              </a:rPr>
              <a:t>velocity</a:t>
            </a:r>
            <a:r>
              <a:rPr lang="fr-FR" b="0" i="1" u="none" strike="noStrike" baseline="0">
                <a:latin typeface="AdvPS_TINI"/>
              </a:rPr>
              <a:t>, dispersion, A/As, WRT</a:t>
            </a:r>
          </a:p>
          <a:p>
            <a:r>
              <a:rPr lang="fr-FR" sz="1800" b="0" i="0" u="none" strike="noStrike" baseline="0" err="1">
                <a:latin typeface="AdvPS_TINI"/>
              </a:rPr>
              <a:t>Whole-stream</a:t>
            </a:r>
            <a:r>
              <a:rPr lang="fr-FR" sz="1800" b="0" i="0" u="none" strike="noStrike" baseline="0">
                <a:latin typeface="AdvPS_TINI"/>
              </a:rPr>
              <a:t> </a:t>
            </a:r>
            <a:r>
              <a:rPr lang="fr-FR" sz="1800" b="0" i="0" u="none" strike="noStrike" baseline="0" err="1">
                <a:latin typeface="AdvPS_TINI"/>
              </a:rPr>
              <a:t>metabolism</a:t>
            </a:r>
            <a:r>
              <a:rPr lang="fr-FR">
                <a:latin typeface="AdvPS_TINI"/>
              </a:rPr>
              <a:t> </a:t>
            </a:r>
            <a:r>
              <a:rPr lang="fr-FR" err="1">
                <a:latin typeface="AdvPS_TINI"/>
              </a:rPr>
              <a:t>metrics</a:t>
            </a:r>
            <a:endParaRPr lang="fr-FR">
              <a:latin typeface="AdvPS_TINI"/>
            </a:endParaRPr>
          </a:p>
          <a:p>
            <a:pPr lvl="1"/>
            <a:r>
              <a:rPr lang="fr-FR" i="1">
                <a:latin typeface="AdvPS_TINI"/>
              </a:rPr>
              <a:t>GPP, ER, NEP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E870F7B-6CA5-1B51-52DF-EFF045E8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993031" cy="1072753"/>
          </a:xfrm>
        </p:spPr>
        <p:txBody>
          <a:bodyPr>
            <a:normAutofit/>
          </a:bodyPr>
          <a:lstStyle/>
          <a:p>
            <a:r>
              <a:rPr lang="fr-CH"/>
              <a:t>Data collection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1DBFA4-BC3E-2FF8-8E8D-41016FF3B7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F9E5F03-BF05-D514-661F-573257D245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r="69384" b="66050"/>
          <a:stretch/>
        </p:blipFill>
        <p:spPr>
          <a:xfrm>
            <a:off x="6338115" y="7635"/>
            <a:ext cx="2795255" cy="17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74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88010-3507-F972-EAED-14D26441F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D5AEE4F-D1E1-9763-50B4-A7B23BF9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6993031" cy="1072753"/>
          </a:xfrm>
        </p:spPr>
        <p:txBody>
          <a:bodyPr>
            <a:normAutofit/>
          </a:bodyPr>
          <a:lstStyle/>
          <a:p>
            <a:r>
              <a:rPr lang="fr-CH"/>
              <a:t>Data collection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F2508A-80D7-8ACB-1928-19C3905AE6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7EA6BF-1CEB-E356-C528-121F34D8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410" t="21348"/>
          <a:stretch/>
        </p:blipFill>
        <p:spPr>
          <a:xfrm>
            <a:off x="4722301" y="1620465"/>
            <a:ext cx="4414729" cy="35188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F87543-B89C-2E7B-5F6F-F9A0064A40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r="69384" b="66050"/>
          <a:stretch/>
        </p:blipFill>
        <p:spPr>
          <a:xfrm>
            <a:off x="6338115" y="7635"/>
            <a:ext cx="2795255" cy="1746183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C7E4082-C54C-5C12-A061-E2B59DEDD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43" y="880726"/>
            <a:ext cx="5729724" cy="3518852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fr-CH" err="1"/>
              <a:t>Metrics</a:t>
            </a:r>
            <a:r>
              <a:rPr lang="fr-CH"/>
              <a:t> to </a:t>
            </a:r>
            <a:r>
              <a:rPr lang="fr-CH" err="1"/>
              <a:t>assess</a:t>
            </a:r>
            <a:r>
              <a:rPr lang="fr-CH"/>
              <a:t> impacts of the </a:t>
            </a:r>
            <a:r>
              <a:rPr lang="fr-CH" err="1"/>
              <a:t>restoration</a:t>
            </a:r>
            <a:r>
              <a:rPr lang="fr-CH"/>
              <a:t> :</a:t>
            </a:r>
          </a:p>
          <a:p>
            <a:r>
              <a:rPr lang="fr-FR" sz="1800" i="0" u="none" strike="noStrike" baseline="0" err="1">
                <a:latin typeface="AdvPS_TINI"/>
              </a:rPr>
              <a:t>Physicochemical</a:t>
            </a:r>
            <a:r>
              <a:rPr lang="fr-FR" sz="1800" i="0" u="none" strike="noStrike" baseline="0">
                <a:latin typeface="AdvPS_TINI"/>
              </a:rPr>
              <a:t> </a:t>
            </a:r>
            <a:r>
              <a:rPr lang="fr-FR" sz="1800" i="0" u="none" strike="noStrike" baseline="0" err="1">
                <a:latin typeface="AdvPS_TINI"/>
              </a:rPr>
              <a:t>metrics</a:t>
            </a:r>
            <a:endParaRPr lang="fr-FR">
              <a:latin typeface="AdvPS_TINI"/>
            </a:endParaRPr>
          </a:p>
          <a:p>
            <a:pPr lvl="1"/>
            <a:r>
              <a:rPr lang="fr-FR" b="0" i="1" u="none" strike="noStrike" baseline="0">
                <a:latin typeface="AdvPS_TINI"/>
              </a:rPr>
              <a:t>NH</a:t>
            </a:r>
            <a:r>
              <a:rPr lang="fr-FR" b="0" i="1" u="none" strike="noStrike" baseline="-25000">
                <a:latin typeface="AdvPS_TINI"/>
              </a:rPr>
              <a:t>4</a:t>
            </a:r>
            <a:r>
              <a:rPr lang="fr-FR" b="0" i="1" u="none" strike="noStrike" baseline="30000">
                <a:latin typeface="AdvPS_TINI"/>
              </a:rPr>
              <a:t>+</a:t>
            </a:r>
            <a:r>
              <a:rPr lang="fr-FR" b="0" i="1" u="none" strike="noStrike" baseline="0">
                <a:latin typeface="AdvPS_TINI"/>
              </a:rPr>
              <a:t>, </a:t>
            </a:r>
            <a:r>
              <a:rPr lang="fr-FR" i="1">
                <a:latin typeface="AdvPS_TINI"/>
              </a:rPr>
              <a:t>N</a:t>
            </a:r>
            <a:r>
              <a:rPr lang="fr-FR" b="0" i="1" u="none" strike="noStrike" baseline="0">
                <a:latin typeface="AdvPS_TINI"/>
              </a:rPr>
              <a:t>0</a:t>
            </a:r>
            <a:r>
              <a:rPr lang="fr-FR" b="0" i="1" u="none" strike="noStrike" baseline="-25000">
                <a:latin typeface="AdvPS_TINI"/>
              </a:rPr>
              <a:t>3</a:t>
            </a:r>
            <a:r>
              <a:rPr lang="fr-FR" i="1" baseline="30000">
                <a:latin typeface="AdvPS_TINI"/>
              </a:rPr>
              <a:t>-</a:t>
            </a:r>
            <a:r>
              <a:rPr lang="fr-FR" b="0" i="1" u="none" strike="noStrike" baseline="0">
                <a:latin typeface="AdvPS_TINI"/>
              </a:rPr>
              <a:t>, </a:t>
            </a:r>
            <a:r>
              <a:rPr lang="fr-FR" i="1">
                <a:latin typeface="AdvPS_TINI"/>
              </a:rPr>
              <a:t>SRP : </a:t>
            </a:r>
            <a:r>
              <a:rPr lang="fr-FR" i="1" err="1">
                <a:latin typeface="AdvPS_TINI"/>
              </a:rPr>
              <a:t>spiraling</a:t>
            </a:r>
            <a:r>
              <a:rPr lang="fr-FR" i="1">
                <a:latin typeface="AdvPS_TINI"/>
              </a:rPr>
              <a:t> </a:t>
            </a:r>
            <a:r>
              <a:rPr lang="fr-FR" i="1" err="1">
                <a:latin typeface="AdvPS_TINI"/>
              </a:rPr>
              <a:t>lenght</a:t>
            </a:r>
            <a:r>
              <a:rPr lang="fr-FR" i="1">
                <a:latin typeface="AdvPS_TINI"/>
              </a:rPr>
              <a:t>, </a:t>
            </a:r>
            <a:r>
              <a:rPr lang="fr-FR" i="1" err="1">
                <a:latin typeface="AdvPS_TINI"/>
              </a:rPr>
              <a:t>uptake</a:t>
            </a:r>
            <a:r>
              <a:rPr lang="fr-FR" i="1">
                <a:latin typeface="AdvPS_TINI"/>
              </a:rPr>
              <a:t> </a:t>
            </a:r>
            <a:r>
              <a:rPr lang="fr-FR" i="1" err="1">
                <a:latin typeface="AdvPS_TINI"/>
              </a:rPr>
              <a:t>velocity</a:t>
            </a:r>
            <a:r>
              <a:rPr lang="fr-FR" i="1">
                <a:latin typeface="AdvPS_TINI"/>
              </a:rPr>
              <a:t>, 	   </a:t>
            </a:r>
            <a:r>
              <a:rPr lang="fr-FR" i="1" err="1">
                <a:latin typeface="AdvPS_TINI"/>
              </a:rPr>
              <a:t>uptake</a:t>
            </a:r>
            <a:r>
              <a:rPr lang="fr-FR" i="1">
                <a:latin typeface="AdvPS_TINI"/>
              </a:rPr>
              <a:t> rate</a:t>
            </a:r>
            <a:endParaRPr lang="fr-FR" b="0" i="1" u="none" strike="noStrike" baseline="0">
              <a:latin typeface="AdvPS_TINI"/>
            </a:endParaRPr>
          </a:p>
          <a:p>
            <a:r>
              <a:rPr lang="fr-FR" sz="1800" b="0" i="0" u="none" strike="noStrike" baseline="0">
                <a:latin typeface="AdvPS_TINI"/>
              </a:rPr>
              <a:t> </a:t>
            </a:r>
            <a:r>
              <a:rPr lang="fr-FR" b="1" err="1">
                <a:latin typeface="AdvPS_TINI"/>
              </a:rPr>
              <a:t>Benthic</a:t>
            </a:r>
            <a:r>
              <a:rPr lang="fr-FR" b="1">
                <a:latin typeface="AdvPS_TINI"/>
              </a:rPr>
              <a:t> </a:t>
            </a:r>
            <a:r>
              <a:rPr lang="fr-FR" b="1" err="1">
                <a:latin typeface="AdvPS_TINI"/>
              </a:rPr>
              <a:t>b</a:t>
            </a:r>
            <a:r>
              <a:rPr lang="fr-FR" sz="1800" b="1" i="0" u="none" strike="noStrike" baseline="0" err="1">
                <a:latin typeface="AdvPS_TINI"/>
              </a:rPr>
              <a:t>iological</a:t>
            </a:r>
            <a:r>
              <a:rPr lang="fr-FR" sz="1800" b="1" i="0" u="none" strike="noStrike" baseline="0">
                <a:latin typeface="AdvPS_TINI"/>
              </a:rPr>
              <a:t> </a:t>
            </a:r>
            <a:r>
              <a:rPr lang="fr-FR" sz="1800" b="1" i="0" u="none" strike="noStrike" baseline="0" err="1">
                <a:latin typeface="AdvPS_TINI"/>
              </a:rPr>
              <a:t>metrics</a:t>
            </a:r>
            <a:r>
              <a:rPr lang="fr-FR" sz="1800" b="1" i="0" u="none" strike="noStrike" baseline="0">
                <a:latin typeface="AdvPS_TINI"/>
              </a:rPr>
              <a:t> </a:t>
            </a:r>
          </a:p>
          <a:p>
            <a:pPr lvl="1"/>
            <a:r>
              <a:rPr lang="fr-FR" i="1" err="1">
                <a:latin typeface="AdvPS_TINI"/>
              </a:rPr>
              <a:t>chlorophyll</a:t>
            </a:r>
            <a:r>
              <a:rPr lang="fr-FR" i="1">
                <a:latin typeface="AdvPS_TINI"/>
              </a:rPr>
              <a:t>-a, </a:t>
            </a:r>
            <a:r>
              <a:rPr lang="fr-FR" i="1" err="1">
                <a:latin typeface="AdvPS_TINI"/>
              </a:rPr>
              <a:t>organic</a:t>
            </a:r>
            <a:r>
              <a:rPr lang="fr-FR" i="1">
                <a:latin typeface="AdvPS_TINI"/>
              </a:rPr>
              <a:t> </a:t>
            </a:r>
            <a:r>
              <a:rPr lang="fr-FR" i="1" err="1">
                <a:latin typeface="AdvPS_TINI"/>
              </a:rPr>
              <a:t>matter</a:t>
            </a:r>
            <a:endParaRPr lang="fr-FR" i="1">
              <a:latin typeface="AdvPS_TINI"/>
            </a:endParaRPr>
          </a:p>
          <a:p>
            <a:pPr algn="l"/>
            <a:r>
              <a:rPr lang="fr-FR" sz="1800" i="0" u="none" strike="noStrike" baseline="0" err="1">
                <a:latin typeface="AdvPS_TINI"/>
              </a:rPr>
              <a:t>Hydrological</a:t>
            </a:r>
            <a:r>
              <a:rPr lang="fr-FR" sz="1800" i="0" u="none" strike="noStrike" baseline="0">
                <a:latin typeface="AdvPS_TINI"/>
              </a:rPr>
              <a:t> and transient </a:t>
            </a:r>
            <a:r>
              <a:rPr lang="fr-FR" sz="1800" i="0" u="none" strike="noStrike" baseline="0" err="1">
                <a:latin typeface="AdvPS_TINI"/>
              </a:rPr>
              <a:t>storage</a:t>
            </a:r>
            <a:r>
              <a:rPr lang="fr-FR" sz="1800" i="0" u="none" strike="noStrike" baseline="0">
                <a:latin typeface="AdvPS_TINI"/>
              </a:rPr>
              <a:t> </a:t>
            </a:r>
            <a:r>
              <a:rPr lang="fr-FR" sz="1800" i="0" u="none" strike="noStrike" baseline="0" err="1">
                <a:latin typeface="AdvPS_TINI"/>
              </a:rPr>
              <a:t>metrics</a:t>
            </a:r>
            <a:r>
              <a:rPr lang="fr-FR" sz="1800" i="0" u="none" strike="noStrike" baseline="0">
                <a:latin typeface="AdvPS_TINI"/>
              </a:rPr>
              <a:t> </a:t>
            </a:r>
          </a:p>
          <a:p>
            <a:pPr lvl="1"/>
            <a:r>
              <a:rPr lang="fr-FR" b="0" i="1" u="none" strike="noStrike" baseline="0" err="1">
                <a:latin typeface="AdvPS_TINI"/>
              </a:rPr>
              <a:t>velocity</a:t>
            </a:r>
            <a:r>
              <a:rPr lang="fr-FR" b="0" i="1" u="none" strike="noStrike" baseline="0">
                <a:latin typeface="AdvPS_TINI"/>
              </a:rPr>
              <a:t>, dispersion, A/As, WRT</a:t>
            </a:r>
          </a:p>
          <a:p>
            <a:r>
              <a:rPr lang="fr-FR" sz="1800" b="0" i="0" u="none" strike="noStrike" baseline="0" err="1">
                <a:latin typeface="AdvPS_TINI"/>
              </a:rPr>
              <a:t>Whole-stream</a:t>
            </a:r>
            <a:r>
              <a:rPr lang="fr-FR" sz="1800" b="0" i="0" u="none" strike="noStrike" baseline="0">
                <a:latin typeface="AdvPS_TINI"/>
              </a:rPr>
              <a:t> </a:t>
            </a:r>
            <a:r>
              <a:rPr lang="fr-FR" sz="1800" b="0" i="0" u="none" strike="noStrike" baseline="0" err="1">
                <a:latin typeface="AdvPS_TINI"/>
              </a:rPr>
              <a:t>metabolism</a:t>
            </a:r>
            <a:r>
              <a:rPr lang="fr-FR">
                <a:latin typeface="AdvPS_TINI"/>
              </a:rPr>
              <a:t> </a:t>
            </a:r>
            <a:r>
              <a:rPr lang="fr-FR" err="1">
                <a:latin typeface="AdvPS_TINI"/>
              </a:rPr>
              <a:t>metrics</a:t>
            </a:r>
            <a:endParaRPr lang="fr-FR">
              <a:latin typeface="AdvPS_TINI"/>
            </a:endParaRPr>
          </a:p>
          <a:p>
            <a:pPr lvl="1"/>
            <a:r>
              <a:rPr lang="fr-FR" i="1">
                <a:latin typeface="AdvPS_TINI"/>
              </a:rPr>
              <a:t>GPP, ER, NEP</a:t>
            </a:r>
          </a:p>
        </p:txBody>
      </p:sp>
    </p:spTree>
    <p:extLst>
      <p:ext uri="{BB962C8B-B14F-4D97-AF65-F5344CB8AC3E}">
        <p14:creationId xmlns:p14="http://schemas.microsoft.com/office/powerpoint/2010/main" val="30678046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42389216C9B844B29A136900D96422" ma:contentTypeVersion="7" ma:contentTypeDescription="Crée un document." ma:contentTypeScope="" ma:versionID="41cc851418edd116f83572dc0834c065">
  <xsd:schema xmlns:xsd="http://www.w3.org/2001/XMLSchema" xmlns:xs="http://www.w3.org/2001/XMLSchema" xmlns:p="http://schemas.microsoft.com/office/2006/metadata/properties" xmlns:ns3="005daece-5990-4845-9fb2-d0864f2f537d" targetNamespace="http://schemas.microsoft.com/office/2006/metadata/properties" ma:root="true" ma:fieldsID="0eab939d1468d74f611a6adab6d714c7" ns3:_="">
    <xsd:import namespace="005daece-5990-4845-9fb2-d0864f2f53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daece-5990-4845-9fb2-d0864f2f53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8387C8-9B01-47DF-828D-C47FF2C7099B}">
  <ds:schemaRefs>
    <ds:schemaRef ds:uri="005daece-5990-4845-9fb2-d0864f2f53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48A6C70-7FF5-480A-B09B-7D0A19B2F43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005daece-5990-4845-9fb2-d0864f2f537d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0</TotalTime>
  <Words>1628</Words>
  <Application>Microsoft Office PowerPoint</Application>
  <PresentationFormat>Affichage à l'écran (16:9)</PresentationFormat>
  <Paragraphs>318</Paragraphs>
  <Slides>30</Slides>
  <Notes>22</Notes>
  <HiddenSlides>1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AdvPS_TINI</vt:lpstr>
      <vt:lpstr>-apple-system</vt:lpstr>
      <vt:lpstr>Arial</vt:lpstr>
      <vt:lpstr>Cambria Math</vt:lpstr>
      <vt:lpstr>Franklin Gothic Demi Cond</vt:lpstr>
      <vt:lpstr>Wingdings</vt:lpstr>
      <vt:lpstr>Thème Office</vt:lpstr>
      <vt:lpstr>Ecosystem responses to channel restoration decline with stream size in urban river networks</vt:lpstr>
      <vt:lpstr>Introduction</vt:lpstr>
      <vt:lpstr>Introduction</vt:lpstr>
      <vt:lpstr>Introduction</vt:lpstr>
      <vt:lpstr>Introduction</vt:lpstr>
      <vt:lpstr>Methodology</vt:lpstr>
      <vt:lpstr>Data collection</vt:lpstr>
      <vt:lpstr>Data collection</vt:lpstr>
      <vt:lpstr>Data collection</vt:lpstr>
      <vt:lpstr>Data collection</vt:lpstr>
      <vt:lpstr>Data collection</vt:lpstr>
      <vt:lpstr>Results</vt:lpstr>
      <vt:lpstr>Hydrological response of urban streams to restoration</vt:lpstr>
      <vt:lpstr>Hydrological response of urban streams to restoration</vt:lpstr>
      <vt:lpstr>Benthic composition response of urban streams to restoration</vt:lpstr>
      <vt:lpstr>Nutrient composition response of urban streams to restoration</vt:lpstr>
      <vt:lpstr>Whole-stream metabolism response of urban streams to restoration</vt:lpstr>
      <vt:lpstr>Interrelationship among metrics</vt:lpstr>
      <vt:lpstr>Discussion</vt:lpstr>
      <vt:lpstr>Main conclusions</vt:lpstr>
      <vt:lpstr>Limitations</vt:lpstr>
      <vt:lpstr>Main limits</vt:lpstr>
      <vt:lpstr>Main limits</vt:lpstr>
      <vt:lpstr>Take home messages</vt:lpstr>
      <vt:lpstr>Présentation PowerPoint</vt:lpstr>
      <vt:lpstr>Présentation PowerPoint</vt:lpstr>
      <vt:lpstr>honey</vt:lpstr>
      <vt:lpstr>underwood</vt:lpstr>
      <vt:lpstr>kinnickinnic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Maëlle Régnier</cp:lastModifiedBy>
  <cp:revision>2</cp:revision>
  <dcterms:created xsi:type="dcterms:W3CDTF">2019-04-02T06:24:35Z</dcterms:created>
  <dcterms:modified xsi:type="dcterms:W3CDTF">2024-12-18T11:04:48Z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0x0101004742389216C9B844B29A136900D96422</vt:lpwstr>
  </property>
</Properties>
</file>