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Economica"/>
      <p:regular r:id="rId24"/>
      <p:bold r:id="rId25"/>
      <p:italic r:id="rId26"/>
      <p:boldItalic r:id="rId27"/>
    </p:embeddedFont>
    <p:embeddedFont>
      <p:font typeface="Montserrat"/>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D74653-728C-4E94-99E8-0068F2AE129D}">
  <a:tblStyle styleId="{9BD74653-728C-4E94-99E8-0068F2AE129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Economica-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Economica-italic.fntdata"/><Relationship Id="rId25" Type="http://schemas.openxmlformats.org/officeDocument/2006/relationships/font" Target="fonts/Economica-bold.fntdata"/><Relationship Id="rId28" Type="http://schemas.openxmlformats.org/officeDocument/2006/relationships/font" Target="fonts/Montserrat-regular.fntdata"/><Relationship Id="rId27" Type="http://schemas.openxmlformats.org/officeDocument/2006/relationships/font" Target="fonts/Economica-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5.xml"/><Relationship Id="rId33" Type="http://schemas.openxmlformats.org/officeDocument/2006/relationships/font" Target="fonts/OpenSans-bold.fntdata"/><Relationship Id="rId10" Type="http://schemas.openxmlformats.org/officeDocument/2006/relationships/slide" Target="slides/slide4.xml"/><Relationship Id="rId32" Type="http://schemas.openxmlformats.org/officeDocument/2006/relationships/font" Target="fonts/OpenSans-regular.fntdata"/><Relationship Id="rId13" Type="http://schemas.openxmlformats.org/officeDocument/2006/relationships/slide" Target="slides/slide7.xml"/><Relationship Id="rId35" Type="http://schemas.openxmlformats.org/officeDocument/2006/relationships/font" Target="fonts/OpenSans-boldItalic.fntdata"/><Relationship Id="rId12" Type="http://schemas.openxmlformats.org/officeDocument/2006/relationships/slide" Target="slides/slide6.xml"/><Relationship Id="rId34"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1f953e5aa3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1f953e5aa3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fr">
                <a:solidFill>
                  <a:schemeClr val="dk1"/>
                </a:solidFill>
              </a:rPr>
              <a:t>Finally,</a:t>
            </a:r>
            <a:r>
              <a:rPr lang="fr">
                <a:solidFill>
                  <a:schemeClr val="dk1"/>
                </a:solidFill>
              </a:rPr>
              <a:t>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Biomes are natural systems defined by climate, geology, and vegetation. Rivers play a crucial role in maintaining these ecosystems.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However, human activity has transformed natural landscapes into </a:t>
            </a:r>
            <a:r>
              <a:rPr b="1" lang="fr">
                <a:solidFill>
                  <a:schemeClr val="dk1"/>
                </a:solidFill>
              </a:rPr>
              <a:t>anthromes</a:t>
            </a:r>
            <a:r>
              <a:rPr lang="fr">
                <a:solidFill>
                  <a:schemeClr val="dk1"/>
                </a:solidFill>
              </a:rPr>
              <a:t>—urban, agricultural, or industrial environments. Rivers integrate these changes, leading to altered flows, sediment transport, and ecosystem function.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Restoring rivers in anthromes is challenging due to infrastructure constraints, poor water quality, and limited space. For example, urban rivers are often confined and disconnected from their floodplains.</a:t>
            </a:r>
            <a:endParaRPr>
              <a:solidFill>
                <a:schemeClr val="dk1"/>
              </a:solidFill>
            </a:endParaRPr>
          </a:p>
          <a:p>
            <a:pPr indent="0" lvl="0" marL="0" rtl="0" algn="l">
              <a:lnSpc>
                <a:spcPct val="115000"/>
              </a:lnSpc>
              <a:spcBef>
                <a:spcPts val="1200"/>
              </a:spcBef>
              <a:spcAft>
                <a:spcPts val="1200"/>
              </a:spcAft>
              <a:buNone/>
            </a:pPr>
            <a:r>
              <a:rPr lang="fr">
                <a:solidFill>
                  <a:schemeClr val="dk1"/>
                </a:solidFill>
              </a:rPr>
              <a:t>Despite these challenges, restoration efforts can still focus on improving connectivity and supporting natural processes wherever possible.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1f73d2a13f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1f73d2a13f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fr"/>
              <a:t>Beavers are our partners in river restoration and we should try to work with them</a:t>
            </a:r>
            <a:endParaRPr/>
          </a:p>
          <a:p>
            <a:pPr indent="0" lvl="0" marL="0" rtl="0" algn="l">
              <a:spcBef>
                <a:spcPts val="0"/>
              </a:spcBef>
              <a:spcAft>
                <a:spcPts val="0"/>
              </a:spcAft>
              <a:buNone/>
            </a:pPr>
            <a:r>
              <a:rPr lang="fr"/>
              <a:t>beavers = very obvious example of big creatures but small animals are as essential to the structural, chemical, </a:t>
            </a:r>
            <a:r>
              <a:rPr lang="fr"/>
              <a:t>biological balance</a:t>
            </a:r>
            <a:endParaRPr/>
          </a:p>
          <a:p>
            <a:pPr indent="0" lvl="0" marL="0" rtl="0" algn="l">
              <a:spcBef>
                <a:spcPts val="0"/>
              </a:spcBef>
              <a:spcAft>
                <a:spcPts val="0"/>
              </a:spcAft>
              <a:buNone/>
            </a:pPr>
            <a:r>
              <a:rPr lang="fr"/>
              <a:t>adaptively manage to changing flow regimes whereas human built infrastructures are steady and indefinite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1f73d2a13f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1f73d2a13f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f73d2a13f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1f73d2a13f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1f73d2a13f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1f73d2a13f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1f73d2a13f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1f73d2a13f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400">
                <a:solidFill>
                  <a:schemeClr val="dk1"/>
                </a:solidFill>
                <a:latin typeface="Montserrat"/>
                <a:ea typeface="Montserrat"/>
                <a:cs typeface="Montserrat"/>
                <a:sym typeface="Montserrat"/>
              </a:rPr>
              <a:t>e.g. adding sediments to mimic the sediment loading but actually removing the proper environment for the microbial ecosystem = whole food chain disturbed</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202663d0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202663d0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1f9c2578b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1f9c2578b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1f73d2a13f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1f73d2a13f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mentionner que la présentation reprend deux grands titres du cours: physics &amp; biology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a467a7b09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a467a7b09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1e01f46d2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1e01f46d2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1f9c2578b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1f9c2578b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1f953e5aa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1f953e5aa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050">
                <a:solidFill>
                  <a:schemeClr val="dk1"/>
                </a:solidFill>
              </a:rPr>
              <a:t>Despite their size, small organisms like insects, crayfish, and fish have a surprisingly large influence on river processes.  </a:t>
            </a:r>
            <a:endParaRPr sz="10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050">
                <a:solidFill>
                  <a:schemeClr val="dk1"/>
                </a:solidFill>
              </a:rPr>
              <a:t>- For example, caddisfly larvae, a common aquatic insect, spin silk nets that bind sediments together. This increases the threshold needed for sediment to move by 33-45%, helping stabilize riverbeds.  </a:t>
            </a:r>
            <a:endParaRPr sz="1050">
              <a:solidFill>
                <a:schemeClr val="dk1"/>
              </a:solidFill>
            </a:endParaRPr>
          </a:p>
          <a:p>
            <a:pPr indent="0" lvl="0" marL="0" rtl="0" algn="l">
              <a:lnSpc>
                <a:spcPct val="115000"/>
              </a:lnSpc>
              <a:spcBef>
                <a:spcPts val="0"/>
              </a:spcBef>
              <a:spcAft>
                <a:spcPts val="0"/>
              </a:spcAft>
              <a:buNone/>
            </a:pPr>
            <a:r>
              <a:rPr lang="fr" sz="1050">
                <a:solidFill>
                  <a:schemeClr val="dk1"/>
                </a:solidFill>
              </a:rPr>
              <a:t>- Aquatic invertebrates like shrimp or crayfish disturb sediments as they forage, a process known as bioturbation. In cases like the invasive signal crayfish, this disturbance can significantly increase sediment transport, creating challenges in sediment management.  </a:t>
            </a:r>
            <a:endParaRPr sz="10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050">
                <a:solidFill>
                  <a:schemeClr val="dk1"/>
                </a:solidFill>
              </a:rPr>
              <a:t>- Fish, such as salmon, reshape riverbeds during reproduction. In British Columbia, salmon can move half of the annual sediment load in mountain streams as they dig nests, or redds, to lay their eggs. </a:t>
            </a:r>
            <a:r>
              <a:rPr lang="fr">
                <a:solidFill>
                  <a:schemeClr val="dk1"/>
                </a:solidFill>
              </a:rPr>
              <a:t>These actions contribute to longitudinal biodiversity gradients, where nutrient cycling and ecosystem functioning vary from headwaters to downstream reaches​</a:t>
            </a:r>
            <a:endParaRPr sz="10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sz="1050">
                <a:solidFill>
                  <a:schemeClr val="dk1"/>
                </a:solidFill>
              </a:rPr>
              <a:t>These small organisms show us that biological processes play a critical role in sediment stability and river morphology."  </a:t>
            </a:r>
            <a:endParaRPr sz="10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1f953e5aa3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1f953e5aa3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fr">
                <a:solidFill>
                  <a:schemeClr val="dk1"/>
                </a:solidFill>
              </a:rPr>
              <a:t>Bigger creatures also have substantial impacts on river systems.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Beavers are perhaps the most well-known river engineers. They build dams that create wetlands, slow water flow, and promote sediment deposition. In North America, the near extinction of beavers in the 19th century caused rivers to incise, losing floodplain connectivity and habitats. Modern restoration efforts now focus on reintroducing beavers to aid natural recovery.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Large herbivores like elk can negatively impact rivers when predators are absent. In Yellowstone, the absence of wolves allowed elk populations to overgraze riparian vegetation, destabilizing riverbanks. The reintroduction of wolves restored the ecosystem, reducing elk numbers and allowing vegetation and rivers to recover.</a:t>
            </a:r>
            <a:endParaRPr>
              <a:solidFill>
                <a:schemeClr val="dk1"/>
              </a:solidFill>
            </a:endParaRPr>
          </a:p>
          <a:p>
            <a:pPr indent="0" lvl="0" marL="0" rtl="0" algn="l">
              <a:lnSpc>
                <a:spcPct val="115000"/>
              </a:lnSpc>
              <a:spcBef>
                <a:spcPts val="1200"/>
              </a:spcBef>
              <a:spcAft>
                <a:spcPts val="0"/>
              </a:spcAft>
              <a:buNone/>
            </a:pPr>
            <a:r>
              <a:rPr lang="fr">
                <a:solidFill>
                  <a:schemeClr val="dk1"/>
                </a:solidFill>
              </a:rPr>
              <a:t>These examples show that animals actively shape river landscapes, whether through engineering, sediment stabilization, or grazing influences."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1f953e5aa3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1f953e5aa3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fr">
                <a:solidFill>
                  <a:schemeClr val="dk1"/>
                </a:solidFill>
              </a:rPr>
              <a:t>Biological processes can have negative effects, particularly when species act outside their native ranges.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Invasive species can cause unexpected disturbances. For example, signal crayfish in the UK increase sediment transport by up to 32% due to their intense burrowing activity. This destabilizes riverbeds and complicates restoration efforts.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Similarly, North American beavers introduced to Patagonia have caused significant damage. Their dams flood peatlands, drown native forests, and allow invasive plants to colonize the region.</a:t>
            </a:r>
            <a:endParaRPr>
              <a:solidFill>
                <a:schemeClr val="dk1"/>
              </a:solidFill>
            </a:endParaRPr>
          </a:p>
          <a:p>
            <a:pPr indent="0" lvl="0" marL="0" rtl="0" algn="l">
              <a:lnSpc>
                <a:spcPct val="115000"/>
              </a:lnSpc>
              <a:spcBef>
                <a:spcPts val="1200"/>
              </a:spcBef>
              <a:spcAft>
                <a:spcPts val="0"/>
              </a:spcAft>
              <a:buNone/>
            </a:pPr>
            <a:r>
              <a:rPr lang="fr">
                <a:solidFill>
                  <a:schemeClr val="dk1"/>
                </a:solidFill>
              </a:rPr>
              <a:t>These examples highlight the importance of understanding the ecological context. Native species often support resilience, while invasive species can destabilize ecosystems. Restoration must carefully manage biology to avoid unintended consequences.</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1f953e5aa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1f953e5aa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Over millions of years, rivers have co-evolved with life. The stabilization of meandering rivers is closely tied to the development of terrestrial vegetation and root systems.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For example, vegetation and log jams in ancient rivers created multi-threaded, anastomosed channels, which were more stable and resilient.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Rivers also have a self-healing capacity. Natural disturbances trigger recolonization and ecological succession, allowing systems to recover.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fr">
                <a:solidFill>
                  <a:schemeClr val="dk1"/>
                </a:solidFill>
              </a:rPr>
              <a:t>The maximum biogeomorphic power occurs in rivers with multi-threaded channels and connected floodplains, where biological influence is strong. In contrast, single-thread, high-flow channels minimize biological processes due to powerful water flows.</a:t>
            </a:r>
            <a:endParaRPr>
              <a:solidFill>
                <a:schemeClr val="dk1"/>
              </a:solidFill>
            </a:endParaRPr>
          </a:p>
          <a:p>
            <a:pPr indent="0" lvl="0" marL="0" rtl="0" algn="l">
              <a:lnSpc>
                <a:spcPct val="115000"/>
              </a:lnSpc>
              <a:spcBef>
                <a:spcPts val="1200"/>
              </a:spcBef>
              <a:spcAft>
                <a:spcPts val="0"/>
              </a:spcAft>
              <a:buNone/>
            </a:pPr>
            <a:r>
              <a:rPr lang="fr">
                <a:solidFill>
                  <a:schemeClr val="dk1"/>
                </a:solidFill>
              </a:rPr>
              <a:t>This balance between biology and physics is key to understanding natural river evolution</a:t>
            </a:r>
            <a:r>
              <a:rPr lang="fr">
                <a:solidFill>
                  <a:schemeClr val="dk1"/>
                </a:solidFill>
              </a:rPr>
              <a:t>. Streams co-evolve with biological systems, where vegetation and woody debris promote stability. These processes are akin to the adaptive traits of benthic organisms, which thrive in diverse hydraulic niches, sustaining functional diversity and ecosystem metabolism​</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rts.ch/info/suisse/2024/article/les-crues-en-valais-font-enfler-le-debat-sur-la-revision-de-la-troisieme-correction-du-rhone-28556058.html" TargetMode="External"/><Relationship Id="rId4" Type="http://schemas.openxmlformats.org/officeDocument/2006/relationships/hyperlink" Target="https://doi.org/10.1016/0022-1694(83)90080-x" TargetMode="External"/><Relationship Id="rId5" Type="http://schemas.openxmlformats.org/officeDocument/2006/relationships/hyperlink" Target="https://doi.org/10.1111/j.1752-1688.2001.tb03636.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hyperlink" Target="https://flickriver.com/photos/thirnbeck/400664843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news.oregonstate.edu/news/yellowstone-streams-recovering-thanks-wolf-reintroduction"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nvSpPr>
        <p:spPr>
          <a:xfrm>
            <a:off x="6856646" y="4423156"/>
            <a:ext cx="1741200" cy="195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r"/>
              <a:t> </a:t>
            </a:r>
            <a:endParaRPr/>
          </a:p>
        </p:txBody>
      </p:sp>
      <p:sp>
        <p:nvSpPr>
          <p:cNvPr id="63" name="Google Shape;63;p1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 </a:t>
            </a:r>
            <a:r>
              <a:rPr lang="fr"/>
              <a:t> </a:t>
            </a:r>
            <a:endParaRPr/>
          </a:p>
        </p:txBody>
      </p:sp>
      <p:pic>
        <p:nvPicPr>
          <p:cNvPr id="64" name="Google Shape;64;p13"/>
          <p:cNvPicPr preferRelativeResize="0"/>
          <p:nvPr/>
        </p:nvPicPr>
        <p:blipFill rotWithShape="1">
          <a:blip r:embed="rId3">
            <a:alphaModFix/>
          </a:blip>
          <a:srcRect b="0" l="23851" r="18412" t="0"/>
          <a:stretch/>
        </p:blipFill>
        <p:spPr>
          <a:xfrm>
            <a:off x="4318500" y="-87175"/>
            <a:ext cx="4825498" cy="5416877"/>
          </a:xfrm>
          <a:prstGeom prst="rect">
            <a:avLst/>
          </a:prstGeom>
          <a:noFill/>
          <a:ln>
            <a:noFill/>
          </a:ln>
        </p:spPr>
      </p:pic>
      <p:sp>
        <p:nvSpPr>
          <p:cNvPr id="65" name="Google Shape;65;p13"/>
          <p:cNvSpPr txBox="1"/>
          <p:nvPr/>
        </p:nvSpPr>
        <p:spPr>
          <a:xfrm>
            <a:off x="321225" y="3679075"/>
            <a:ext cx="17013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200">
                <a:solidFill>
                  <a:schemeClr val="dk1"/>
                </a:solidFill>
                <a:latin typeface="Montserrat"/>
                <a:ea typeface="Montserrat"/>
                <a:cs typeface="Montserrat"/>
                <a:sym typeface="Montserrat"/>
              </a:rPr>
              <a:t>Camille Masanet​</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fr" sz="1200">
                <a:solidFill>
                  <a:schemeClr val="dk1"/>
                </a:solidFill>
                <a:latin typeface="Montserrat"/>
                <a:ea typeface="Montserrat"/>
                <a:cs typeface="Montserrat"/>
                <a:sym typeface="Montserrat"/>
              </a:rPr>
              <a:t>Flavie Cordier​</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fr" sz="1200">
                <a:solidFill>
                  <a:schemeClr val="dk1"/>
                </a:solidFill>
                <a:latin typeface="Montserrat"/>
                <a:ea typeface="Montserrat"/>
                <a:cs typeface="Montserrat"/>
                <a:sym typeface="Montserrat"/>
              </a:rPr>
              <a:t>Matteo Thomé​</a:t>
            </a:r>
            <a:endParaRPr sz="1200">
              <a:solidFill>
                <a:schemeClr val="dk1"/>
              </a:solidFill>
              <a:latin typeface="Montserrat"/>
              <a:ea typeface="Montserrat"/>
              <a:cs typeface="Montserrat"/>
              <a:sym typeface="Montserrat"/>
            </a:endParaRPr>
          </a:p>
        </p:txBody>
      </p:sp>
      <p:sp>
        <p:nvSpPr>
          <p:cNvPr id="66" name="Google Shape;66;p13"/>
          <p:cNvSpPr txBox="1"/>
          <p:nvPr/>
        </p:nvSpPr>
        <p:spPr>
          <a:xfrm>
            <a:off x="321225" y="3008075"/>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fr" sz="2400">
                <a:solidFill>
                  <a:schemeClr val="dk1"/>
                </a:solidFill>
                <a:latin typeface="Montserrat"/>
                <a:ea typeface="Montserrat"/>
                <a:cs typeface="Montserrat"/>
                <a:sym typeface="Montserrat"/>
              </a:rPr>
              <a:t>Johnson</a:t>
            </a:r>
            <a:r>
              <a:rPr b="1" i="1" lang="fr" sz="2400">
                <a:solidFill>
                  <a:schemeClr val="dk1"/>
                </a:solidFill>
                <a:latin typeface="Montserrat"/>
                <a:ea typeface="Montserrat"/>
                <a:cs typeface="Montserrat"/>
                <a:sym typeface="Montserrat"/>
              </a:rPr>
              <a:t> et al.</a:t>
            </a:r>
            <a:r>
              <a:rPr lang="fr" sz="2400">
                <a:solidFill>
                  <a:schemeClr val="dk1"/>
                </a:solidFill>
              </a:rPr>
              <a:t>​</a:t>
            </a:r>
            <a:endParaRPr/>
          </a:p>
        </p:txBody>
      </p:sp>
      <p:sp>
        <p:nvSpPr>
          <p:cNvPr id="67" name="Google Shape;67;p13"/>
          <p:cNvSpPr txBox="1"/>
          <p:nvPr/>
        </p:nvSpPr>
        <p:spPr>
          <a:xfrm>
            <a:off x="321225" y="235375"/>
            <a:ext cx="3724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300">
                <a:solidFill>
                  <a:schemeClr val="dk1"/>
                </a:solidFill>
                <a:latin typeface="Montserrat"/>
                <a:ea typeface="Montserrat"/>
                <a:cs typeface="Montserrat"/>
                <a:sym typeface="Montserrat"/>
              </a:rPr>
              <a:t>Biomic river restoration: </a:t>
            </a:r>
            <a:endParaRPr b="1" sz="3300">
              <a:solidFill>
                <a:schemeClr val="dk1"/>
              </a:solidFill>
              <a:latin typeface="Montserrat"/>
              <a:ea typeface="Montserrat"/>
              <a:cs typeface="Montserrat"/>
              <a:sym typeface="Montserrat"/>
            </a:endParaRPr>
          </a:p>
          <a:p>
            <a:pPr indent="0" lvl="0" marL="0" rtl="0" algn="l">
              <a:spcBef>
                <a:spcPts val="0"/>
              </a:spcBef>
              <a:spcAft>
                <a:spcPts val="0"/>
              </a:spcAft>
              <a:buNone/>
            </a:pPr>
            <a:r>
              <a:rPr b="1" lang="fr" sz="3300">
                <a:solidFill>
                  <a:schemeClr val="dk1"/>
                </a:solidFill>
                <a:latin typeface="Montserrat"/>
                <a:ea typeface="Montserrat"/>
                <a:cs typeface="Montserrat"/>
                <a:sym typeface="Montserrat"/>
              </a:rPr>
              <a:t>A new focus </a:t>
            </a:r>
            <a:endParaRPr b="1" sz="3300">
              <a:solidFill>
                <a:schemeClr val="dk1"/>
              </a:solidFill>
              <a:latin typeface="Montserrat"/>
              <a:ea typeface="Montserrat"/>
              <a:cs typeface="Montserrat"/>
              <a:sym typeface="Montserrat"/>
            </a:endParaRPr>
          </a:p>
          <a:p>
            <a:pPr indent="0" lvl="0" marL="0" rtl="0" algn="l">
              <a:spcBef>
                <a:spcPts val="0"/>
              </a:spcBef>
              <a:spcAft>
                <a:spcPts val="0"/>
              </a:spcAft>
              <a:buNone/>
            </a:pPr>
            <a:r>
              <a:rPr b="1" lang="fr" sz="3300">
                <a:solidFill>
                  <a:schemeClr val="dk1"/>
                </a:solidFill>
                <a:latin typeface="Montserrat"/>
                <a:ea typeface="Montserrat"/>
                <a:cs typeface="Montserrat"/>
                <a:sym typeface="Montserrat"/>
              </a:rPr>
              <a:t>for river management</a:t>
            </a:r>
            <a:r>
              <a:rPr b="1" lang="fr" sz="3300">
                <a:solidFill>
                  <a:schemeClr val="dk1"/>
                </a:solidFill>
                <a:latin typeface="Montserrat"/>
                <a:ea typeface="Montserrat"/>
                <a:cs typeface="Montserrat"/>
                <a:sym typeface="Montserrat"/>
              </a:rPr>
              <a:t> </a:t>
            </a:r>
            <a:r>
              <a:rPr lang="fr" sz="3600">
                <a:solidFill>
                  <a:schemeClr val="dk1"/>
                </a:solidFill>
                <a:latin typeface="Montserrat"/>
                <a:ea typeface="Montserrat"/>
                <a:cs typeface="Montserrat"/>
                <a:sym typeface="Montserrat"/>
              </a:rPr>
              <a:t>​</a:t>
            </a:r>
            <a:endParaRPr sz="3600">
              <a:latin typeface="Montserrat"/>
              <a:ea typeface="Montserrat"/>
              <a:cs typeface="Montserrat"/>
              <a:sym typeface="Montserrat"/>
            </a:endParaRPr>
          </a:p>
        </p:txBody>
      </p:sp>
      <p:pic>
        <p:nvPicPr>
          <p:cNvPr id="68" name="Google Shape;68;p13"/>
          <p:cNvPicPr preferRelativeResize="0"/>
          <p:nvPr/>
        </p:nvPicPr>
        <p:blipFill rotWithShape="1">
          <a:blip r:embed="rId4">
            <a:alphaModFix/>
          </a:blip>
          <a:srcRect b="0" l="0" r="0" t="0"/>
          <a:stretch/>
        </p:blipFill>
        <p:spPr>
          <a:xfrm>
            <a:off x="59650" y="4635600"/>
            <a:ext cx="1086875" cy="354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00" y="1924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fr" sz="3500">
                <a:latin typeface="Montserrat"/>
                <a:ea typeface="Montserrat"/>
                <a:cs typeface="Montserrat"/>
                <a:sym typeface="Montserrat"/>
              </a:rPr>
              <a:t>Biogeomorphology &amp; Biomes</a:t>
            </a:r>
            <a:endParaRPr b="1" sz="3500">
              <a:latin typeface="Montserrat"/>
              <a:ea typeface="Montserrat"/>
              <a:cs typeface="Montserrat"/>
              <a:sym typeface="Montserrat"/>
            </a:endParaRPr>
          </a:p>
        </p:txBody>
      </p:sp>
      <p:sp>
        <p:nvSpPr>
          <p:cNvPr id="141" name="Google Shape;141;p22"/>
          <p:cNvSpPr txBox="1"/>
          <p:nvPr/>
        </p:nvSpPr>
        <p:spPr>
          <a:xfrm>
            <a:off x="220325" y="1221175"/>
            <a:ext cx="4528500" cy="15453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a:solidFill>
                  <a:schemeClr val="dk1"/>
                </a:solidFill>
                <a:latin typeface="Montserrat"/>
                <a:ea typeface="Montserrat"/>
                <a:cs typeface="Montserrat"/>
                <a:sym typeface="Montserrat"/>
              </a:rPr>
              <a:t>Biomes:</a:t>
            </a:r>
            <a:endParaRPr b="1">
              <a:solidFill>
                <a:schemeClr val="dk1"/>
              </a:solidFill>
              <a:latin typeface="Montserrat"/>
              <a:ea typeface="Montserrat"/>
              <a:cs typeface="Montserrat"/>
              <a:sym typeface="Montserrat"/>
            </a:endParaRPr>
          </a:p>
          <a:p>
            <a:pPr indent="-317500" lvl="0" marL="457200" rtl="0" algn="l">
              <a:lnSpc>
                <a:spcPct val="115000"/>
              </a:lnSpc>
              <a:spcBef>
                <a:spcPts val="120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Natural systems defined by climate, geology, and vegetation.</a:t>
            </a:r>
            <a:endParaRPr>
              <a:solidFill>
                <a:schemeClr val="dk1"/>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1"/>
              </a:buClr>
              <a:buSzPts val="1400"/>
              <a:buChar char="●"/>
            </a:pPr>
            <a:r>
              <a:rPr lang="fr">
                <a:solidFill>
                  <a:schemeClr val="dk1"/>
                </a:solidFill>
                <a:latin typeface="Montserrat"/>
                <a:ea typeface="Montserrat"/>
                <a:cs typeface="Montserrat"/>
                <a:sym typeface="Montserrat"/>
              </a:rPr>
              <a:t>Rivers are </a:t>
            </a:r>
            <a:r>
              <a:rPr b="1" lang="fr">
                <a:solidFill>
                  <a:schemeClr val="dk1"/>
                </a:solidFill>
                <a:latin typeface="Montserrat"/>
                <a:ea typeface="Montserrat"/>
                <a:cs typeface="Montserrat"/>
                <a:sym typeface="Montserrat"/>
              </a:rPr>
              <a:t>keystone components</a:t>
            </a:r>
            <a:r>
              <a:rPr lang="fr">
                <a:solidFill>
                  <a:schemeClr val="dk1"/>
                </a:solidFill>
                <a:latin typeface="Montserrat"/>
                <a:ea typeface="Montserrat"/>
                <a:cs typeface="Montserrat"/>
                <a:sym typeface="Montserrat"/>
              </a:rPr>
              <a:t> of biomes.</a:t>
            </a:r>
            <a:endParaRPr b="1">
              <a:solidFill>
                <a:schemeClr val="dk1"/>
              </a:solidFill>
              <a:latin typeface="Montserrat"/>
              <a:ea typeface="Montserrat"/>
              <a:cs typeface="Montserrat"/>
              <a:sym typeface="Montserrat"/>
            </a:endParaRPr>
          </a:p>
        </p:txBody>
      </p:sp>
      <p:sp>
        <p:nvSpPr>
          <p:cNvPr id="142" name="Google Shape;142;p22"/>
          <p:cNvSpPr txBox="1"/>
          <p:nvPr/>
        </p:nvSpPr>
        <p:spPr>
          <a:xfrm>
            <a:off x="4740000" y="4156375"/>
            <a:ext cx="409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800">
                <a:solidFill>
                  <a:schemeClr val="dk1"/>
                </a:solidFill>
                <a:latin typeface="Open Sans"/>
                <a:ea typeface="Open Sans"/>
                <a:cs typeface="Open Sans"/>
                <a:sym typeface="Open Sans"/>
              </a:rPr>
              <a:t>Johnson et al. </a:t>
            </a:r>
            <a:endParaRPr i="1" sz="1700">
              <a:solidFill>
                <a:schemeClr val="dk1"/>
              </a:solidFill>
              <a:latin typeface="Open Sans"/>
              <a:ea typeface="Open Sans"/>
              <a:cs typeface="Open Sans"/>
              <a:sym typeface="Open Sans"/>
            </a:endParaRPr>
          </a:p>
        </p:txBody>
      </p:sp>
      <p:sp>
        <p:nvSpPr>
          <p:cNvPr id="143" name="Google Shape;143;p22"/>
          <p:cNvSpPr txBox="1"/>
          <p:nvPr/>
        </p:nvSpPr>
        <p:spPr>
          <a:xfrm>
            <a:off x="220325" y="2842675"/>
            <a:ext cx="4528500" cy="15453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a:solidFill>
                  <a:schemeClr val="dk1"/>
                </a:solidFill>
                <a:latin typeface="Montserrat"/>
                <a:ea typeface="Montserrat"/>
                <a:cs typeface="Montserrat"/>
                <a:sym typeface="Montserrat"/>
              </a:rPr>
              <a:t>Anthromes (Anthropogenic Biomes):</a:t>
            </a:r>
            <a:endParaRPr b="1">
              <a:solidFill>
                <a:schemeClr val="dk1"/>
              </a:solidFill>
              <a:latin typeface="Montserrat"/>
              <a:ea typeface="Montserrat"/>
              <a:cs typeface="Montserrat"/>
              <a:sym typeface="Montserrat"/>
            </a:endParaRPr>
          </a:p>
          <a:p>
            <a:pPr indent="-317500" lvl="0" marL="457200" rtl="0" algn="l">
              <a:lnSpc>
                <a:spcPct val="115000"/>
              </a:lnSpc>
              <a:spcBef>
                <a:spcPts val="120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Human-transformed landscapes → urban, agricultural, and industrial areas.</a:t>
            </a:r>
            <a:endParaRPr>
              <a:solidFill>
                <a:schemeClr val="dk1"/>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Rivers reflect these changes (altered flow, sediment dynamics).</a:t>
            </a:r>
            <a:endParaRPr b="1">
              <a:solidFill>
                <a:schemeClr val="dk1"/>
              </a:solidFill>
              <a:latin typeface="Montserrat"/>
              <a:ea typeface="Montserrat"/>
              <a:cs typeface="Montserrat"/>
              <a:sym typeface="Montserrat"/>
            </a:endParaRPr>
          </a:p>
        </p:txBody>
      </p:sp>
      <p:sp>
        <p:nvSpPr>
          <p:cNvPr id="144" name="Google Shape;144;p22"/>
          <p:cNvSpPr txBox="1"/>
          <p:nvPr/>
        </p:nvSpPr>
        <p:spPr>
          <a:xfrm>
            <a:off x="220325" y="4464175"/>
            <a:ext cx="8758500" cy="4002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a:solidFill>
                  <a:schemeClr val="dk1"/>
                </a:solidFill>
                <a:latin typeface="Montserrat"/>
                <a:ea typeface="Montserrat"/>
                <a:cs typeface="Montserrat"/>
                <a:sym typeface="Montserrat"/>
              </a:rPr>
              <a:t>Challenges in Restoration: </a:t>
            </a:r>
            <a:r>
              <a:rPr lang="fr">
                <a:solidFill>
                  <a:schemeClr val="dk1"/>
                </a:solidFill>
                <a:latin typeface="Montserrat"/>
                <a:ea typeface="Montserrat"/>
                <a:cs typeface="Montserrat"/>
                <a:sym typeface="Montserrat"/>
              </a:rPr>
              <a:t>Constrained by infrastructure, poor water quality, and limited space.</a:t>
            </a:r>
            <a:endParaRPr b="1">
              <a:solidFill>
                <a:schemeClr val="dk1"/>
              </a:solidFill>
              <a:latin typeface="Montserrat"/>
              <a:ea typeface="Montserrat"/>
              <a:cs typeface="Montserrat"/>
              <a:sym typeface="Montserrat"/>
            </a:endParaRPr>
          </a:p>
        </p:txBody>
      </p:sp>
      <p:pic>
        <p:nvPicPr>
          <p:cNvPr id="145" name="Google Shape;145;p22"/>
          <p:cNvPicPr preferRelativeResize="0"/>
          <p:nvPr/>
        </p:nvPicPr>
        <p:blipFill rotWithShape="1">
          <a:blip r:embed="rId3">
            <a:alphaModFix/>
          </a:blip>
          <a:srcRect b="9354" l="13057" r="12753" t="0"/>
          <a:stretch/>
        </p:blipFill>
        <p:spPr>
          <a:xfrm>
            <a:off x="4816200" y="1221175"/>
            <a:ext cx="4162623" cy="30059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311700" y="1924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fr" sz="3500">
                <a:latin typeface="Montserrat"/>
                <a:ea typeface="Montserrat"/>
                <a:cs typeface="Montserrat"/>
                <a:sym typeface="Montserrat"/>
              </a:rPr>
              <a:t>P</a:t>
            </a:r>
            <a:r>
              <a:rPr b="1" lang="fr" sz="3500">
                <a:latin typeface="Montserrat"/>
                <a:ea typeface="Montserrat"/>
                <a:cs typeface="Montserrat"/>
                <a:sym typeface="Montserrat"/>
              </a:rPr>
              <a:t>artnerships</a:t>
            </a:r>
            <a:endParaRPr b="1" sz="3500">
              <a:latin typeface="Montserrat"/>
              <a:ea typeface="Montserrat"/>
              <a:cs typeface="Montserrat"/>
              <a:sym typeface="Montserrat"/>
            </a:endParaRPr>
          </a:p>
        </p:txBody>
      </p:sp>
      <p:sp>
        <p:nvSpPr>
          <p:cNvPr id="151" name="Google Shape;151;p23"/>
          <p:cNvSpPr txBox="1"/>
          <p:nvPr>
            <p:ph idx="1" type="body"/>
          </p:nvPr>
        </p:nvSpPr>
        <p:spPr>
          <a:xfrm>
            <a:off x="229500" y="2803125"/>
            <a:ext cx="8685000" cy="14685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 sz="1500">
                <a:latin typeface="Montserrat"/>
                <a:ea typeface="Montserrat"/>
                <a:cs typeface="Montserrat"/>
                <a:sym typeface="Montserrat"/>
              </a:rPr>
              <a:t>The example of beavers:</a:t>
            </a:r>
            <a:endParaRPr sz="1500">
              <a:latin typeface="Montserrat"/>
              <a:ea typeface="Montserrat"/>
              <a:cs typeface="Montserrat"/>
              <a:sym typeface="Montserrat"/>
            </a:endParaRPr>
          </a:p>
          <a:p>
            <a:pPr indent="-323850" lvl="0" marL="457200" rtl="0" algn="l">
              <a:spcBef>
                <a:spcPts val="0"/>
              </a:spcBef>
              <a:spcAft>
                <a:spcPts val="0"/>
              </a:spcAft>
              <a:buSzPts val="1500"/>
              <a:buFont typeface="Montserrat"/>
              <a:buChar char="●"/>
            </a:pPr>
            <a:r>
              <a:rPr lang="fr" sz="1500">
                <a:latin typeface="Montserrat"/>
                <a:ea typeface="Montserrat"/>
                <a:cs typeface="Montserrat"/>
                <a:sym typeface="Montserrat"/>
              </a:rPr>
              <a:t>we could never replicate the infrastructures and maintenance of beavers</a:t>
            </a:r>
            <a:endParaRPr sz="1500">
              <a:latin typeface="Montserrat"/>
              <a:ea typeface="Montserrat"/>
              <a:cs typeface="Montserrat"/>
              <a:sym typeface="Montserrat"/>
            </a:endParaRPr>
          </a:p>
          <a:p>
            <a:pPr indent="-323850" lvl="0" marL="457200" rtl="0" algn="l">
              <a:spcBef>
                <a:spcPts val="0"/>
              </a:spcBef>
              <a:spcAft>
                <a:spcPts val="0"/>
              </a:spcAft>
              <a:buSzPts val="1500"/>
              <a:buFont typeface="Montserrat"/>
              <a:buChar char="●"/>
            </a:pPr>
            <a:r>
              <a:rPr lang="fr" sz="1500">
                <a:latin typeface="Montserrat"/>
                <a:ea typeface="Montserrat"/>
                <a:cs typeface="Montserrat"/>
                <a:sym typeface="Montserrat"/>
              </a:rPr>
              <a:t>physical processes </a:t>
            </a:r>
            <a:r>
              <a:rPr b="1" lang="fr" sz="1500">
                <a:latin typeface="Montserrat"/>
                <a:ea typeface="Montserrat"/>
                <a:cs typeface="Montserrat"/>
                <a:sym typeface="Montserrat"/>
              </a:rPr>
              <a:t>build landforms not habitats</a:t>
            </a:r>
            <a:endParaRPr b="1" sz="1500">
              <a:latin typeface="Montserrat"/>
              <a:ea typeface="Montserrat"/>
              <a:cs typeface="Montserrat"/>
              <a:sym typeface="Montserrat"/>
            </a:endParaRPr>
          </a:p>
          <a:p>
            <a:pPr indent="-323850" lvl="0" marL="457200" rtl="0" algn="l">
              <a:spcBef>
                <a:spcPts val="0"/>
              </a:spcBef>
              <a:spcAft>
                <a:spcPts val="0"/>
              </a:spcAft>
              <a:buSzPts val="1500"/>
              <a:buFont typeface="Montserrat"/>
              <a:buChar char="●"/>
            </a:pPr>
            <a:r>
              <a:rPr lang="fr" sz="1500">
                <a:latin typeface="Montserrat"/>
                <a:ea typeface="Montserrat"/>
                <a:cs typeface="Montserrat"/>
                <a:sym typeface="Montserrat"/>
              </a:rPr>
              <a:t>goal = not replace them but </a:t>
            </a:r>
            <a:r>
              <a:rPr b="1" lang="fr" sz="1500">
                <a:latin typeface="Montserrat"/>
                <a:ea typeface="Montserrat"/>
                <a:cs typeface="Montserrat"/>
                <a:sym typeface="Montserrat"/>
              </a:rPr>
              <a:t>empower them </a:t>
            </a:r>
            <a:r>
              <a:rPr lang="fr" sz="1500">
                <a:latin typeface="Montserrat"/>
                <a:ea typeface="Montserrat"/>
                <a:cs typeface="Montserrat"/>
                <a:sym typeface="Montserrat"/>
              </a:rPr>
              <a:t>to maintain their habitat</a:t>
            </a:r>
            <a:endParaRPr sz="1500">
              <a:latin typeface="Montserrat"/>
              <a:ea typeface="Montserrat"/>
              <a:cs typeface="Montserrat"/>
              <a:sym typeface="Montserrat"/>
            </a:endParaRPr>
          </a:p>
          <a:p>
            <a:pPr indent="-323850" lvl="0" marL="457200" rtl="0" algn="l">
              <a:spcBef>
                <a:spcPts val="0"/>
              </a:spcBef>
              <a:spcAft>
                <a:spcPts val="0"/>
              </a:spcAft>
              <a:buSzPts val="1500"/>
              <a:buFont typeface="Montserrat"/>
              <a:buChar char="●"/>
            </a:pPr>
            <a:r>
              <a:rPr lang="fr" sz="1500">
                <a:latin typeface="Montserrat"/>
                <a:ea typeface="Montserrat"/>
                <a:cs typeface="Montserrat"/>
                <a:sym typeface="Montserrat"/>
              </a:rPr>
              <a:t>only animals are able to</a:t>
            </a:r>
            <a:r>
              <a:rPr b="1" lang="fr" sz="1500">
                <a:latin typeface="Montserrat"/>
                <a:ea typeface="Montserrat"/>
                <a:cs typeface="Montserrat"/>
                <a:sym typeface="Montserrat"/>
              </a:rPr>
              <a:t> adaptively manage</a:t>
            </a:r>
            <a:r>
              <a:rPr lang="fr" sz="1500">
                <a:latin typeface="Montserrat"/>
                <a:ea typeface="Montserrat"/>
                <a:cs typeface="Montserrat"/>
                <a:sym typeface="Montserrat"/>
              </a:rPr>
              <a:t> their habitat</a:t>
            </a:r>
            <a:endParaRPr sz="15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1200"/>
              </a:spcAft>
              <a:buNone/>
            </a:pPr>
            <a:r>
              <a:t/>
            </a:r>
            <a:endParaRPr>
              <a:latin typeface="Montserrat"/>
              <a:ea typeface="Montserrat"/>
              <a:cs typeface="Montserrat"/>
              <a:sym typeface="Montserrat"/>
            </a:endParaRPr>
          </a:p>
        </p:txBody>
      </p:sp>
      <p:pic>
        <p:nvPicPr>
          <p:cNvPr id="152" name="Google Shape;152;p23"/>
          <p:cNvPicPr preferRelativeResize="0"/>
          <p:nvPr/>
        </p:nvPicPr>
        <p:blipFill rotWithShape="1">
          <a:blip r:embed="rId3">
            <a:alphaModFix/>
          </a:blip>
          <a:srcRect b="6419" l="0" r="0" t="0"/>
          <a:stretch/>
        </p:blipFill>
        <p:spPr>
          <a:xfrm>
            <a:off x="5030125" y="34875"/>
            <a:ext cx="4067502" cy="2536876"/>
          </a:xfrm>
          <a:prstGeom prst="rect">
            <a:avLst/>
          </a:prstGeom>
          <a:noFill/>
          <a:ln>
            <a:noFill/>
          </a:ln>
        </p:spPr>
      </p:pic>
      <p:sp>
        <p:nvSpPr>
          <p:cNvPr id="153" name="Google Shape;153;p23"/>
          <p:cNvSpPr txBox="1"/>
          <p:nvPr/>
        </p:nvSpPr>
        <p:spPr>
          <a:xfrm>
            <a:off x="207075" y="1198650"/>
            <a:ext cx="4585500" cy="13731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1800">
                <a:solidFill>
                  <a:schemeClr val="dk1"/>
                </a:solidFill>
                <a:latin typeface="Montserrat"/>
                <a:ea typeface="Montserrat"/>
                <a:cs typeface="Montserrat"/>
                <a:sym typeface="Montserrat"/>
              </a:rPr>
              <a:t>The idea of partnerships with river’s restorers</a:t>
            </a:r>
            <a:endParaRPr sz="18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fr" sz="1200">
                <a:solidFill>
                  <a:schemeClr val="dk1"/>
                </a:solidFill>
                <a:latin typeface="Montserrat"/>
                <a:ea typeface="Montserrat"/>
                <a:cs typeface="Montserrat"/>
                <a:sym typeface="Montserrat"/>
              </a:rPr>
              <a:t>“We cannot replicate physically what biogeomorphology does organically”</a:t>
            </a:r>
            <a:endParaRPr b="1" sz="1800">
              <a:solidFill>
                <a:schemeClr val="dk1"/>
              </a:solidFill>
              <a:latin typeface="Open Sans"/>
              <a:ea typeface="Open Sans"/>
              <a:cs typeface="Open Sans"/>
              <a:sym typeface="Open Sans"/>
            </a:endParaRPr>
          </a:p>
        </p:txBody>
      </p:sp>
      <p:sp>
        <p:nvSpPr>
          <p:cNvPr id="154" name="Google Shape;154;p23"/>
          <p:cNvSpPr txBox="1"/>
          <p:nvPr/>
        </p:nvSpPr>
        <p:spPr>
          <a:xfrm>
            <a:off x="229500" y="4402475"/>
            <a:ext cx="4342500" cy="4617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chemeClr val="dk1"/>
                </a:solidFill>
                <a:latin typeface="Montserrat"/>
                <a:ea typeface="Montserrat"/>
                <a:cs typeface="Montserrat"/>
                <a:sym typeface="Montserrat"/>
              </a:rPr>
              <a:t>So how should restoration be done?</a:t>
            </a:r>
            <a:endParaRPr sz="1800">
              <a:solidFill>
                <a:schemeClr val="dk1"/>
              </a:solidFill>
              <a:latin typeface="Montserrat"/>
              <a:ea typeface="Montserrat"/>
              <a:cs typeface="Montserrat"/>
              <a:sym typeface="Montserrat"/>
            </a:endParaRPr>
          </a:p>
        </p:txBody>
      </p:sp>
      <p:sp>
        <p:nvSpPr>
          <p:cNvPr id="155" name="Google Shape;155;p23"/>
          <p:cNvSpPr txBox="1"/>
          <p:nvPr/>
        </p:nvSpPr>
        <p:spPr>
          <a:xfrm>
            <a:off x="4920700" y="2495325"/>
            <a:ext cx="409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chemeClr val="dk1"/>
                </a:solidFill>
                <a:latin typeface="Open Sans"/>
                <a:ea typeface="Open Sans"/>
                <a:cs typeface="Open Sans"/>
                <a:sym typeface="Open Sans"/>
              </a:rPr>
              <a:t>STOCK IMAGE/Getty Images</a:t>
            </a:r>
            <a:endParaRPr sz="1700">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264150" y="-112950"/>
            <a:ext cx="7333800" cy="704100"/>
          </a:xfrm>
          <a:prstGeom prst="rect">
            <a:avLst/>
          </a:prstGeom>
        </p:spPr>
        <p:txBody>
          <a:bodyPr anchorCtr="0" anchor="b" bIns="91425" lIns="91425" spcFirstLastPara="1" rIns="91425" wrap="square" tIns="91425">
            <a:noAutofit/>
          </a:bodyPr>
          <a:lstStyle/>
          <a:p>
            <a:pPr indent="-381000" lvl="0" marL="457200" rtl="0" algn="l">
              <a:spcBef>
                <a:spcPts val="0"/>
              </a:spcBef>
              <a:spcAft>
                <a:spcPts val="0"/>
              </a:spcAft>
              <a:buSzPts val="2400"/>
              <a:buFont typeface="Montserrat"/>
              <a:buAutoNum type="arabicPeriod"/>
            </a:pPr>
            <a:r>
              <a:rPr b="1" lang="fr" sz="2400">
                <a:latin typeface="Montserrat"/>
                <a:ea typeface="Montserrat"/>
                <a:cs typeface="Montserrat"/>
                <a:sym typeface="Montserrat"/>
              </a:rPr>
              <a:t>Varying b</a:t>
            </a:r>
            <a:r>
              <a:rPr b="1" lang="fr" sz="2400">
                <a:latin typeface="Montserrat"/>
                <a:ea typeface="Montserrat"/>
                <a:cs typeface="Montserrat"/>
                <a:sym typeface="Montserrat"/>
              </a:rPr>
              <a:t>iogeomorphic power</a:t>
            </a:r>
            <a:endParaRPr b="1" sz="2400">
              <a:latin typeface="Montserrat"/>
              <a:ea typeface="Montserrat"/>
              <a:cs typeface="Montserrat"/>
              <a:sym typeface="Montserrat"/>
            </a:endParaRPr>
          </a:p>
        </p:txBody>
      </p:sp>
      <p:sp>
        <p:nvSpPr>
          <p:cNvPr id="161" name="Google Shape;161;p24"/>
          <p:cNvSpPr txBox="1"/>
          <p:nvPr>
            <p:ph idx="1" type="body"/>
          </p:nvPr>
        </p:nvSpPr>
        <p:spPr>
          <a:xfrm>
            <a:off x="443950" y="1196113"/>
            <a:ext cx="3570600" cy="7041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500">
                <a:latin typeface="Montserrat"/>
                <a:ea typeface="Montserrat"/>
                <a:cs typeface="Montserrat"/>
                <a:sym typeface="Montserrat"/>
              </a:rPr>
              <a:t>Minimal biogeomorphic power </a:t>
            </a:r>
            <a:endParaRPr sz="15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fr" sz="1500">
                <a:latin typeface="Montserrat"/>
                <a:ea typeface="Montserrat"/>
                <a:cs typeface="Montserrat"/>
                <a:sym typeface="Montserrat"/>
              </a:rPr>
              <a:t>Maximal biogeomorphic power</a:t>
            </a:r>
            <a:endParaRPr sz="2200">
              <a:latin typeface="Montserrat"/>
              <a:ea typeface="Montserrat"/>
              <a:cs typeface="Montserrat"/>
              <a:sym typeface="Montserrat"/>
            </a:endParaRPr>
          </a:p>
        </p:txBody>
      </p:sp>
      <p:sp>
        <p:nvSpPr>
          <p:cNvPr id="162" name="Google Shape;162;p24"/>
          <p:cNvSpPr txBox="1"/>
          <p:nvPr/>
        </p:nvSpPr>
        <p:spPr>
          <a:xfrm>
            <a:off x="443950" y="3388425"/>
            <a:ext cx="3570600" cy="6810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1500">
                <a:solidFill>
                  <a:schemeClr val="dk1"/>
                </a:solidFill>
                <a:latin typeface="Montserrat"/>
                <a:ea typeface="Montserrat"/>
                <a:cs typeface="Montserrat"/>
                <a:sym typeface="Montserrat"/>
              </a:rPr>
              <a:t>B</a:t>
            </a:r>
            <a:r>
              <a:rPr lang="fr" sz="1500">
                <a:solidFill>
                  <a:schemeClr val="dk1"/>
                </a:solidFill>
                <a:latin typeface="Montserrat"/>
                <a:ea typeface="Montserrat"/>
                <a:cs typeface="Montserrat"/>
                <a:sym typeface="Montserrat"/>
              </a:rPr>
              <a:t>iological power is inversely proportional to the stream flow</a:t>
            </a:r>
            <a:endParaRPr sz="1800">
              <a:solidFill>
                <a:schemeClr val="dk1"/>
              </a:solidFill>
              <a:latin typeface="Open Sans"/>
              <a:ea typeface="Open Sans"/>
              <a:cs typeface="Open Sans"/>
              <a:sym typeface="Open Sans"/>
            </a:endParaRPr>
          </a:p>
        </p:txBody>
      </p:sp>
      <p:pic>
        <p:nvPicPr>
          <p:cNvPr id="163" name="Google Shape;163;p24"/>
          <p:cNvPicPr preferRelativeResize="0"/>
          <p:nvPr/>
        </p:nvPicPr>
        <p:blipFill>
          <a:blip r:embed="rId3">
            <a:alphaModFix/>
          </a:blip>
          <a:stretch>
            <a:fillRect/>
          </a:stretch>
        </p:blipFill>
        <p:spPr>
          <a:xfrm>
            <a:off x="5101250" y="660000"/>
            <a:ext cx="3523950" cy="2920450"/>
          </a:xfrm>
          <a:prstGeom prst="rect">
            <a:avLst/>
          </a:prstGeom>
          <a:noFill/>
          <a:ln>
            <a:noFill/>
          </a:ln>
        </p:spPr>
      </p:pic>
      <p:sp>
        <p:nvSpPr>
          <p:cNvPr id="164" name="Google Shape;164;p24"/>
          <p:cNvSpPr txBox="1"/>
          <p:nvPr/>
        </p:nvSpPr>
        <p:spPr>
          <a:xfrm>
            <a:off x="5101175" y="3649300"/>
            <a:ext cx="3524100" cy="548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1100">
                <a:solidFill>
                  <a:srgbClr val="CC4125"/>
                </a:solidFill>
                <a:latin typeface="Montserrat"/>
                <a:ea typeface="Montserrat"/>
                <a:cs typeface="Montserrat"/>
                <a:sym typeface="Montserrat"/>
              </a:rPr>
              <a:t>High flow = low biotic interactions</a:t>
            </a:r>
            <a:endParaRPr sz="1100">
              <a:solidFill>
                <a:srgbClr val="CC4125"/>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 sz="1100">
                <a:solidFill>
                  <a:srgbClr val="3C78D8"/>
                </a:solidFill>
                <a:latin typeface="Montserrat"/>
                <a:ea typeface="Montserrat"/>
                <a:cs typeface="Montserrat"/>
                <a:sym typeface="Montserrat"/>
              </a:rPr>
              <a:t>Low flow = high biotic interactions</a:t>
            </a:r>
            <a:endParaRPr>
              <a:solidFill>
                <a:srgbClr val="3C78D8"/>
              </a:solidFill>
              <a:latin typeface="Open Sans"/>
              <a:ea typeface="Open Sans"/>
              <a:cs typeface="Open Sans"/>
              <a:sym typeface="Open Sans"/>
            </a:endParaRPr>
          </a:p>
        </p:txBody>
      </p:sp>
      <p:sp>
        <p:nvSpPr>
          <p:cNvPr id="165" name="Google Shape;165;p24"/>
          <p:cNvSpPr/>
          <p:nvPr/>
        </p:nvSpPr>
        <p:spPr>
          <a:xfrm>
            <a:off x="5440825" y="2326475"/>
            <a:ext cx="502800" cy="415500"/>
          </a:xfrm>
          <a:prstGeom prst="ellipse">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6" name="Google Shape;166;p24"/>
          <p:cNvSpPr/>
          <p:nvPr/>
        </p:nvSpPr>
        <p:spPr>
          <a:xfrm>
            <a:off x="7692150" y="2258300"/>
            <a:ext cx="502800" cy="415500"/>
          </a:xfrm>
          <a:prstGeom prst="ellipse">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7" name="Google Shape;167;p24"/>
          <p:cNvSpPr/>
          <p:nvPr/>
        </p:nvSpPr>
        <p:spPr>
          <a:xfrm>
            <a:off x="6364925" y="535775"/>
            <a:ext cx="996600" cy="379200"/>
          </a:xfrm>
          <a:prstGeom prst="ellipse">
            <a:avLst/>
          </a:pr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68" name="Google Shape;168;p24"/>
          <p:cNvCxnSpPr>
            <a:stCxn id="169" idx="2"/>
            <a:endCxn id="162" idx="0"/>
          </p:cNvCxnSpPr>
          <p:nvPr/>
        </p:nvCxnSpPr>
        <p:spPr>
          <a:xfrm>
            <a:off x="2229250" y="2697188"/>
            <a:ext cx="0" cy="691200"/>
          </a:xfrm>
          <a:prstGeom prst="straightConnector1">
            <a:avLst/>
          </a:prstGeom>
          <a:noFill/>
          <a:ln cap="flat" cmpd="sng" w="28575">
            <a:solidFill>
              <a:schemeClr val="dk1"/>
            </a:solidFill>
            <a:prstDash val="solid"/>
            <a:round/>
            <a:headEnd len="med" w="med" type="none"/>
            <a:tailEnd len="med" w="med" type="triangle"/>
          </a:ln>
        </p:spPr>
      </p:cxnSp>
      <p:sp>
        <p:nvSpPr>
          <p:cNvPr id="169" name="Google Shape;169;p24"/>
          <p:cNvSpPr txBox="1"/>
          <p:nvPr/>
        </p:nvSpPr>
        <p:spPr>
          <a:xfrm>
            <a:off x="443950" y="2016188"/>
            <a:ext cx="3570600" cy="6810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500">
                <a:solidFill>
                  <a:schemeClr val="dk1"/>
                </a:solidFill>
                <a:latin typeface="Montserrat"/>
                <a:ea typeface="Montserrat"/>
                <a:cs typeface="Montserrat"/>
                <a:sym typeface="Montserrat"/>
              </a:rPr>
              <a:t>C</a:t>
            </a:r>
            <a:r>
              <a:rPr lang="fr" sz="1500">
                <a:solidFill>
                  <a:schemeClr val="dk1"/>
                </a:solidFill>
                <a:latin typeface="Montserrat"/>
                <a:ea typeface="Montserrat"/>
                <a:cs typeface="Montserrat"/>
                <a:sym typeface="Montserrat"/>
              </a:rPr>
              <a:t>hannel configuration determines</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rPr lang="fr" sz="1500">
                <a:solidFill>
                  <a:schemeClr val="dk1"/>
                </a:solidFill>
                <a:latin typeface="Montserrat"/>
                <a:ea typeface="Montserrat"/>
                <a:cs typeface="Montserrat"/>
                <a:sym typeface="Montserrat"/>
              </a:rPr>
              <a:t>s</a:t>
            </a:r>
            <a:r>
              <a:rPr lang="fr" sz="1500">
                <a:solidFill>
                  <a:schemeClr val="dk1"/>
                </a:solidFill>
                <a:latin typeface="Montserrat"/>
                <a:ea typeface="Montserrat"/>
                <a:cs typeface="Montserrat"/>
                <a:sym typeface="Montserrat"/>
              </a:rPr>
              <a:t>tream flow </a:t>
            </a:r>
            <a:endParaRPr sz="15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type="title"/>
          </p:nvPr>
        </p:nvSpPr>
        <p:spPr>
          <a:xfrm>
            <a:off x="311700" y="-88200"/>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fr" sz="2400">
                <a:latin typeface="Montserrat"/>
                <a:ea typeface="Montserrat"/>
                <a:cs typeface="Montserrat"/>
                <a:sym typeface="Montserrat"/>
              </a:rPr>
              <a:t>2. The importance of seasonal patterns</a:t>
            </a:r>
            <a:endParaRPr b="1" sz="2400">
              <a:latin typeface="Montserrat"/>
              <a:ea typeface="Montserrat"/>
              <a:cs typeface="Montserrat"/>
              <a:sym typeface="Montserrat"/>
            </a:endParaRPr>
          </a:p>
        </p:txBody>
      </p:sp>
      <p:sp>
        <p:nvSpPr>
          <p:cNvPr id="175" name="Google Shape;175;p25"/>
          <p:cNvSpPr txBox="1"/>
          <p:nvPr>
            <p:ph idx="1" type="body"/>
          </p:nvPr>
        </p:nvSpPr>
        <p:spPr>
          <a:xfrm>
            <a:off x="367500" y="1372625"/>
            <a:ext cx="8409000" cy="63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349">
                <a:latin typeface="Montserrat"/>
                <a:ea typeface="Montserrat"/>
                <a:cs typeface="Montserrat"/>
                <a:sym typeface="Montserrat"/>
              </a:rPr>
              <a:t>=&gt; practically impossible, Climate Change = </a:t>
            </a:r>
            <a:r>
              <a:rPr lang="fr" sz="1349">
                <a:latin typeface="Montserrat"/>
                <a:ea typeface="Montserrat"/>
                <a:cs typeface="Montserrat"/>
                <a:sym typeface="Montserrat"/>
              </a:rPr>
              <a:t>uncertainties</a:t>
            </a:r>
            <a:r>
              <a:rPr lang="fr" sz="1349">
                <a:latin typeface="Montserrat"/>
                <a:ea typeface="Montserrat"/>
                <a:cs typeface="Montserrat"/>
                <a:sym typeface="Montserrat"/>
              </a:rPr>
              <a:t> for the future</a:t>
            </a:r>
            <a:endParaRPr sz="1349">
              <a:latin typeface="Montserrat"/>
              <a:ea typeface="Montserrat"/>
              <a:cs typeface="Montserrat"/>
              <a:sym typeface="Montserrat"/>
            </a:endParaRPr>
          </a:p>
          <a:p>
            <a:pPr indent="0" lvl="0" marL="0" rtl="0" algn="l">
              <a:spcBef>
                <a:spcPts val="0"/>
              </a:spcBef>
              <a:spcAft>
                <a:spcPts val="0"/>
              </a:spcAft>
              <a:buNone/>
            </a:pPr>
            <a:r>
              <a:rPr lang="fr" sz="1349">
                <a:latin typeface="Montserrat"/>
                <a:ea typeface="Montserrat"/>
                <a:cs typeface="Montserrat"/>
                <a:sym typeface="Montserrat"/>
              </a:rPr>
              <a:t>But thankfully, </a:t>
            </a:r>
            <a:r>
              <a:rPr b="1" lang="fr" sz="1349">
                <a:latin typeface="Montserrat"/>
                <a:ea typeface="Montserrat"/>
                <a:cs typeface="Montserrat"/>
                <a:sym typeface="Montserrat"/>
              </a:rPr>
              <a:t>species adapt and evolve to new conditions.</a:t>
            </a:r>
            <a:endParaRPr b="1" sz="1349">
              <a:latin typeface="Montserrat"/>
              <a:ea typeface="Montserrat"/>
              <a:cs typeface="Montserrat"/>
              <a:sym typeface="Montserrat"/>
            </a:endParaRPr>
          </a:p>
          <a:p>
            <a:pPr indent="0" lvl="0" marL="0" rtl="0" algn="l">
              <a:spcBef>
                <a:spcPts val="0"/>
              </a:spcBef>
              <a:spcAft>
                <a:spcPts val="0"/>
              </a:spcAft>
              <a:buNone/>
            </a:pPr>
            <a:r>
              <a:t/>
            </a:r>
            <a:endParaRPr sz="949">
              <a:latin typeface="Montserrat"/>
              <a:ea typeface="Montserrat"/>
              <a:cs typeface="Montserrat"/>
              <a:sym typeface="Montserrat"/>
            </a:endParaRPr>
          </a:p>
          <a:p>
            <a:pPr indent="0" lvl="0" marL="0" rtl="0" algn="l">
              <a:spcBef>
                <a:spcPts val="0"/>
              </a:spcBef>
              <a:spcAft>
                <a:spcPts val="1200"/>
              </a:spcAft>
              <a:buNone/>
            </a:pPr>
            <a:r>
              <a:t/>
            </a:r>
            <a:endParaRPr>
              <a:latin typeface="Montserrat"/>
              <a:ea typeface="Montserrat"/>
              <a:cs typeface="Montserrat"/>
              <a:sym typeface="Montserrat"/>
            </a:endParaRPr>
          </a:p>
        </p:txBody>
      </p:sp>
      <p:sp>
        <p:nvSpPr>
          <p:cNvPr id="176" name="Google Shape;176;p25"/>
          <p:cNvSpPr txBox="1"/>
          <p:nvPr/>
        </p:nvSpPr>
        <p:spPr>
          <a:xfrm>
            <a:off x="423325" y="890775"/>
            <a:ext cx="8382600" cy="4155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1500">
                <a:solidFill>
                  <a:schemeClr val="dk1"/>
                </a:solidFill>
                <a:latin typeface="Montserrat"/>
                <a:ea typeface="Montserrat"/>
                <a:cs typeface="Montserrat"/>
                <a:sym typeface="Montserrat"/>
              </a:rPr>
              <a:t>Should we exactly reproduce </a:t>
            </a:r>
            <a:r>
              <a:rPr b="1" lang="fr" sz="1500">
                <a:solidFill>
                  <a:schemeClr val="dk1"/>
                </a:solidFill>
                <a:latin typeface="Montserrat"/>
                <a:ea typeface="Montserrat"/>
                <a:cs typeface="Montserrat"/>
                <a:sym typeface="Montserrat"/>
              </a:rPr>
              <a:t>previous</a:t>
            </a:r>
            <a:r>
              <a:rPr lang="fr" sz="1500">
                <a:solidFill>
                  <a:schemeClr val="dk1"/>
                </a:solidFill>
                <a:latin typeface="Montserrat"/>
                <a:ea typeface="Montserrat"/>
                <a:cs typeface="Montserrat"/>
                <a:sym typeface="Montserrat"/>
              </a:rPr>
              <a:t> flow regimes? </a:t>
            </a:r>
            <a:endParaRPr sz="2200">
              <a:solidFill>
                <a:schemeClr val="dk1"/>
              </a:solidFill>
              <a:latin typeface="Montserrat"/>
              <a:ea typeface="Montserrat"/>
              <a:cs typeface="Montserrat"/>
              <a:sym typeface="Montserrat"/>
            </a:endParaRPr>
          </a:p>
        </p:txBody>
      </p:sp>
      <p:sp>
        <p:nvSpPr>
          <p:cNvPr id="177" name="Google Shape;177;p25"/>
          <p:cNvSpPr txBox="1"/>
          <p:nvPr/>
        </p:nvSpPr>
        <p:spPr>
          <a:xfrm>
            <a:off x="436525" y="2072575"/>
            <a:ext cx="8382600" cy="4155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500">
                <a:solidFill>
                  <a:schemeClr val="dk1"/>
                </a:solidFill>
                <a:latin typeface="Montserrat"/>
                <a:ea typeface="Montserrat"/>
                <a:cs typeface="Montserrat"/>
                <a:sym typeface="Montserrat"/>
              </a:rPr>
              <a:t>Goal</a:t>
            </a:r>
            <a:r>
              <a:rPr lang="fr" sz="1500">
                <a:solidFill>
                  <a:schemeClr val="dk1"/>
                </a:solidFill>
                <a:latin typeface="Montserrat"/>
                <a:ea typeface="Montserrat"/>
                <a:cs typeface="Montserrat"/>
                <a:sym typeface="Montserrat"/>
              </a:rPr>
              <a:t> in river restoration</a:t>
            </a:r>
            <a:endParaRPr sz="1500">
              <a:solidFill>
                <a:schemeClr val="dk1"/>
              </a:solidFill>
              <a:latin typeface="Montserrat"/>
              <a:ea typeface="Montserrat"/>
              <a:cs typeface="Montserrat"/>
              <a:sym typeface="Montserrat"/>
            </a:endParaRPr>
          </a:p>
        </p:txBody>
      </p:sp>
      <p:sp>
        <p:nvSpPr>
          <p:cNvPr id="178" name="Google Shape;178;p25"/>
          <p:cNvSpPr txBox="1"/>
          <p:nvPr/>
        </p:nvSpPr>
        <p:spPr>
          <a:xfrm>
            <a:off x="380700" y="3664100"/>
            <a:ext cx="8409000" cy="13011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Font typeface="Montserrat"/>
              <a:buChar char="●"/>
            </a:pPr>
            <a:r>
              <a:rPr lang="fr" sz="1300">
                <a:solidFill>
                  <a:schemeClr val="dk1"/>
                </a:solidFill>
                <a:latin typeface="Montserrat"/>
                <a:ea typeface="Montserrat"/>
                <a:cs typeface="Montserrat"/>
                <a:sym typeface="Montserrat"/>
              </a:rPr>
              <a:t>depends on its river width =&gt;  </a:t>
            </a:r>
            <a:r>
              <a:rPr b="1" lang="fr" sz="1300">
                <a:solidFill>
                  <a:schemeClr val="dk1"/>
                </a:solidFill>
                <a:latin typeface="Montserrat"/>
                <a:ea typeface="Montserrat"/>
                <a:cs typeface="Montserrat"/>
                <a:sym typeface="Montserrat"/>
              </a:rPr>
              <a:t>A</a:t>
            </a:r>
            <a:r>
              <a:rPr lang="fr" sz="1300">
                <a:solidFill>
                  <a:schemeClr val="dk1"/>
                </a:solidFill>
                <a:latin typeface="Montserrat"/>
                <a:ea typeface="Montserrat"/>
                <a:cs typeface="Montserrat"/>
                <a:sym typeface="Montserrat"/>
              </a:rPr>
              <a:t> </a:t>
            </a:r>
            <a:r>
              <a:rPr b="1" lang="fr" sz="1300">
                <a:solidFill>
                  <a:schemeClr val="dk1"/>
                </a:solidFill>
                <a:latin typeface="Montserrat"/>
                <a:ea typeface="Montserrat"/>
                <a:cs typeface="Montserrat"/>
                <a:sym typeface="Montserrat"/>
              </a:rPr>
              <a:t>wide river bed is needed !</a:t>
            </a:r>
            <a:r>
              <a:rPr lang="fr" sz="1300">
                <a:solidFill>
                  <a:schemeClr val="dk1"/>
                </a:solidFill>
                <a:latin typeface="Montserrat"/>
                <a:ea typeface="Montserrat"/>
                <a:cs typeface="Montserrat"/>
                <a:sym typeface="Montserrat"/>
              </a:rPr>
              <a:t> </a:t>
            </a:r>
            <a:endParaRPr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lang="fr" sz="1300">
                <a:solidFill>
                  <a:schemeClr val="dk1"/>
                </a:solidFill>
                <a:latin typeface="Montserrat"/>
                <a:ea typeface="Montserrat"/>
                <a:cs typeface="Montserrat"/>
                <a:sym typeface="Montserrat"/>
              </a:rPr>
              <a:t>the river needs room </a:t>
            </a:r>
            <a:r>
              <a:rPr b="1" lang="fr" sz="1300">
                <a:solidFill>
                  <a:schemeClr val="dk1"/>
                </a:solidFill>
                <a:latin typeface="Montserrat"/>
                <a:ea typeface="Montserrat"/>
                <a:cs typeface="Montserrat"/>
                <a:sym typeface="Montserrat"/>
              </a:rPr>
              <a:t>to flood but also to erode </a:t>
            </a:r>
            <a:r>
              <a:rPr lang="fr" sz="1300">
                <a:solidFill>
                  <a:schemeClr val="dk1"/>
                </a:solidFill>
                <a:latin typeface="Montserrat"/>
                <a:ea typeface="Montserrat"/>
                <a:cs typeface="Montserrat"/>
                <a:sym typeface="Montserrat"/>
              </a:rPr>
              <a:t>and deposit sediment, for trees to fall in from eroding banks and for </a:t>
            </a:r>
            <a:r>
              <a:rPr b="1" lang="fr" sz="1300">
                <a:solidFill>
                  <a:schemeClr val="dk1"/>
                </a:solidFill>
                <a:latin typeface="Montserrat"/>
                <a:ea typeface="Montserrat"/>
                <a:cs typeface="Montserrat"/>
                <a:sym typeface="Montserrat"/>
              </a:rPr>
              <a:t>riparian vegetation to reestablish</a:t>
            </a:r>
            <a:r>
              <a:rPr lang="fr" sz="1300">
                <a:solidFill>
                  <a:schemeClr val="dk1"/>
                </a:solidFill>
                <a:latin typeface="Montserrat"/>
                <a:ea typeface="Montserrat"/>
                <a:cs typeface="Montserrat"/>
                <a:sym typeface="Montserrat"/>
              </a:rPr>
              <a:t> on new surfaces</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 sz="1300">
                <a:solidFill>
                  <a:schemeClr val="dk1"/>
                </a:solidFill>
                <a:latin typeface="Montserrat"/>
                <a:ea typeface="Montserrat"/>
                <a:cs typeface="Montserrat"/>
                <a:sym typeface="Montserrat"/>
              </a:rPr>
              <a:t>Problem= expanding the  river bed is sometimes</a:t>
            </a:r>
            <a:r>
              <a:rPr b="1" lang="fr" sz="1300">
                <a:solidFill>
                  <a:schemeClr val="dk1"/>
                </a:solidFill>
                <a:latin typeface="Montserrat"/>
                <a:ea typeface="Montserrat"/>
                <a:cs typeface="Montserrat"/>
                <a:sym typeface="Montserrat"/>
              </a:rPr>
              <a:t> too costly or not possible with surrounding infrastructures</a:t>
            </a:r>
            <a:endParaRPr b="1" sz="13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949">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1800">
              <a:solidFill>
                <a:schemeClr val="dk1"/>
              </a:solidFill>
              <a:latin typeface="Montserrat"/>
              <a:ea typeface="Montserrat"/>
              <a:cs typeface="Montserrat"/>
              <a:sym typeface="Montserrat"/>
            </a:endParaRPr>
          </a:p>
          <a:p>
            <a:pPr indent="0" lvl="0" marL="0" rtl="0" algn="l">
              <a:spcBef>
                <a:spcPts val="1200"/>
              </a:spcBef>
              <a:spcAft>
                <a:spcPts val="0"/>
              </a:spcAft>
              <a:buNone/>
            </a:pPr>
            <a:r>
              <a:t/>
            </a:r>
            <a:endParaRPr sz="1800">
              <a:solidFill>
                <a:schemeClr val="dk1"/>
              </a:solidFill>
              <a:latin typeface="Open Sans"/>
              <a:ea typeface="Open Sans"/>
              <a:cs typeface="Open Sans"/>
              <a:sym typeface="Open Sans"/>
            </a:endParaRPr>
          </a:p>
        </p:txBody>
      </p:sp>
      <p:sp>
        <p:nvSpPr>
          <p:cNvPr id="179" name="Google Shape;179;p25"/>
          <p:cNvSpPr txBox="1"/>
          <p:nvPr/>
        </p:nvSpPr>
        <p:spPr>
          <a:xfrm>
            <a:off x="311700" y="2529913"/>
            <a:ext cx="8409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sz="1300">
                <a:solidFill>
                  <a:schemeClr val="dk1"/>
                </a:solidFill>
                <a:latin typeface="Montserrat"/>
                <a:ea typeface="Montserrat"/>
                <a:cs typeface="Montserrat"/>
                <a:sym typeface="Montserrat"/>
              </a:rPr>
              <a:t>range and </a:t>
            </a:r>
            <a:r>
              <a:rPr b="1" lang="fr" sz="1300">
                <a:solidFill>
                  <a:schemeClr val="dk1"/>
                </a:solidFill>
                <a:latin typeface="Montserrat"/>
                <a:ea typeface="Montserrat"/>
                <a:cs typeface="Montserrat"/>
                <a:sym typeface="Montserrat"/>
              </a:rPr>
              <a:t>seasonal patterns of instream and overbank events</a:t>
            </a:r>
            <a:r>
              <a:rPr lang="fr" sz="1300">
                <a:solidFill>
                  <a:schemeClr val="dk1"/>
                </a:solidFill>
                <a:latin typeface="Montserrat"/>
                <a:ea typeface="Montserrat"/>
                <a:cs typeface="Montserrat"/>
                <a:sym typeface="Montserrat"/>
              </a:rPr>
              <a:t> need to meet the </a:t>
            </a:r>
            <a:r>
              <a:rPr b="1" lang="fr" sz="1300">
                <a:solidFill>
                  <a:schemeClr val="dk1"/>
                </a:solidFill>
                <a:latin typeface="Montserrat"/>
                <a:ea typeface="Montserrat"/>
                <a:cs typeface="Montserrat"/>
                <a:sym typeface="Montserrat"/>
              </a:rPr>
              <a:t>life stage requirements </a:t>
            </a:r>
            <a:r>
              <a:rPr lang="fr" sz="1300">
                <a:solidFill>
                  <a:schemeClr val="dk1"/>
                </a:solidFill>
                <a:latin typeface="Montserrat"/>
                <a:ea typeface="Montserrat"/>
                <a:cs typeface="Montserrat"/>
                <a:sym typeface="Montserrat"/>
              </a:rPr>
              <a:t>of important species</a:t>
            </a:r>
            <a:endParaRPr sz="1300">
              <a:solidFill>
                <a:schemeClr val="dk1"/>
              </a:solidFill>
              <a:latin typeface="Montserrat"/>
              <a:ea typeface="Montserrat"/>
              <a:cs typeface="Montserrat"/>
              <a:sym typeface="Montserrat"/>
            </a:endParaRPr>
          </a:p>
        </p:txBody>
      </p:sp>
      <p:sp>
        <p:nvSpPr>
          <p:cNvPr id="180" name="Google Shape;180;p25"/>
          <p:cNvSpPr txBox="1"/>
          <p:nvPr/>
        </p:nvSpPr>
        <p:spPr>
          <a:xfrm>
            <a:off x="380700" y="3196763"/>
            <a:ext cx="8409000" cy="4155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500">
                <a:solidFill>
                  <a:schemeClr val="dk1"/>
                </a:solidFill>
                <a:latin typeface="Montserrat"/>
                <a:ea typeface="Montserrat"/>
                <a:cs typeface="Montserrat"/>
                <a:sym typeface="Montserrat"/>
              </a:rPr>
              <a:t>A river’s capacity to recover from </a:t>
            </a:r>
            <a:r>
              <a:rPr b="1" lang="fr" sz="1500">
                <a:solidFill>
                  <a:schemeClr val="dk1"/>
                </a:solidFill>
                <a:latin typeface="Montserrat"/>
                <a:ea typeface="Montserrat"/>
                <a:cs typeface="Montserrat"/>
                <a:sym typeface="Montserrat"/>
              </a:rPr>
              <a:t>extreme events</a:t>
            </a:r>
            <a:endParaRPr b="1" sz="15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214100" y="-70550"/>
            <a:ext cx="4194900" cy="242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fr" sz="3380">
                <a:latin typeface="Montserrat"/>
                <a:ea typeface="Montserrat"/>
                <a:cs typeface="Montserrat"/>
                <a:sym typeface="Montserrat"/>
              </a:rPr>
              <a:t>Goals and challenges of biomic restoration</a:t>
            </a:r>
            <a:endParaRPr b="1" sz="3380">
              <a:latin typeface="Montserrat"/>
              <a:ea typeface="Montserrat"/>
              <a:cs typeface="Montserrat"/>
              <a:sym typeface="Montserrat"/>
            </a:endParaRPr>
          </a:p>
        </p:txBody>
      </p:sp>
      <p:sp>
        <p:nvSpPr>
          <p:cNvPr id="186" name="Google Shape;186;p26"/>
          <p:cNvSpPr txBox="1"/>
          <p:nvPr>
            <p:ph idx="1" type="body"/>
          </p:nvPr>
        </p:nvSpPr>
        <p:spPr>
          <a:xfrm>
            <a:off x="4572000" y="185200"/>
            <a:ext cx="4309200" cy="4656600"/>
          </a:xfrm>
          <a:prstGeom prst="rect">
            <a:avLst/>
          </a:prstGeom>
          <a:solidFill>
            <a:srgbClr val="F5E5D2"/>
          </a:solidFill>
        </p:spPr>
        <p:txBody>
          <a:bodyPr anchorCtr="0" anchor="t" bIns="91425" lIns="91425" spcFirstLastPara="1" rIns="91425" wrap="square" tIns="91425">
            <a:noAutofit/>
          </a:bodyPr>
          <a:lstStyle/>
          <a:p>
            <a:pPr indent="0" lvl="0" marL="0" rtl="0" algn="l">
              <a:spcBef>
                <a:spcPts val="0"/>
              </a:spcBef>
              <a:spcAft>
                <a:spcPts val="0"/>
              </a:spcAft>
              <a:buNone/>
            </a:pPr>
            <a:r>
              <a:rPr lang="fr">
                <a:latin typeface="Montserrat"/>
                <a:ea typeface="Montserrat"/>
                <a:cs typeface="Montserrat"/>
                <a:sym typeface="Montserrat"/>
              </a:rPr>
              <a:t>Goals</a:t>
            </a:r>
            <a:endParaRPr>
              <a:latin typeface="Montserrat"/>
              <a:ea typeface="Montserrat"/>
              <a:cs typeface="Montserrat"/>
              <a:sym typeface="Montserrat"/>
            </a:endParaRPr>
          </a:p>
          <a:p>
            <a:pPr indent="-311150" lvl="0" marL="457200" rtl="0" algn="l">
              <a:spcBef>
                <a:spcPts val="1200"/>
              </a:spcBef>
              <a:spcAft>
                <a:spcPts val="0"/>
              </a:spcAft>
              <a:buSzPts val="1300"/>
              <a:buFont typeface="Montserrat"/>
              <a:buAutoNum type="arabicPeriod"/>
            </a:pPr>
            <a:r>
              <a:rPr b="1" lang="fr" sz="1300">
                <a:latin typeface="Montserrat"/>
                <a:ea typeface="Montserrat"/>
                <a:cs typeface="Montserrat"/>
                <a:sym typeface="Montserrat"/>
              </a:rPr>
              <a:t>Ecological assessment</a:t>
            </a:r>
            <a:endParaRPr b="1" sz="1300">
              <a:latin typeface="Montserrat"/>
              <a:ea typeface="Montserrat"/>
              <a:cs typeface="Montserrat"/>
              <a:sym typeface="Montserrat"/>
            </a:endParaRPr>
          </a:p>
          <a:p>
            <a:pPr indent="0" lvl="0" marL="0" rtl="0" algn="l">
              <a:spcBef>
                <a:spcPts val="0"/>
              </a:spcBef>
              <a:spcAft>
                <a:spcPts val="0"/>
              </a:spcAft>
              <a:buNone/>
            </a:pPr>
            <a:r>
              <a:rPr lang="fr" sz="1300">
                <a:latin typeface="Montserrat"/>
                <a:ea typeface="Montserrat"/>
                <a:cs typeface="Montserrat"/>
                <a:sym typeface="Montserrat"/>
              </a:rPr>
              <a:t>=</a:t>
            </a:r>
            <a:r>
              <a:rPr b="1" lang="fr" sz="1300">
                <a:latin typeface="Montserrat"/>
                <a:ea typeface="Montserrat"/>
                <a:cs typeface="Montserrat"/>
                <a:sym typeface="Montserrat"/>
              </a:rPr>
              <a:t> </a:t>
            </a:r>
            <a:r>
              <a:rPr lang="fr" sz="1300">
                <a:latin typeface="Montserrat"/>
                <a:ea typeface="Montserrat"/>
                <a:cs typeface="Montserrat"/>
                <a:sym typeface="Montserrat"/>
              </a:rPr>
              <a:t>understanding the natural capital available, and its potential utility in restoration</a:t>
            </a:r>
            <a:endParaRPr sz="1300">
              <a:latin typeface="Montserrat"/>
              <a:ea typeface="Montserrat"/>
              <a:cs typeface="Montserrat"/>
              <a:sym typeface="Montserrat"/>
            </a:endParaRPr>
          </a:p>
          <a:p>
            <a:pPr indent="0" lvl="0" marL="457200" rtl="0" algn="l">
              <a:spcBef>
                <a:spcPts val="0"/>
              </a:spcBef>
              <a:spcAft>
                <a:spcPts val="0"/>
              </a:spcAft>
              <a:buNone/>
            </a:pPr>
            <a:r>
              <a:t/>
            </a:r>
            <a:endParaRPr sz="1300">
              <a:latin typeface="Montserrat"/>
              <a:ea typeface="Montserrat"/>
              <a:cs typeface="Montserrat"/>
              <a:sym typeface="Montserrat"/>
            </a:endParaRPr>
          </a:p>
          <a:p>
            <a:pPr indent="-311150" lvl="0" marL="457200" rtl="0" algn="l">
              <a:spcBef>
                <a:spcPts val="1200"/>
              </a:spcBef>
              <a:spcAft>
                <a:spcPts val="0"/>
              </a:spcAft>
              <a:buSzPts val="1300"/>
              <a:buFont typeface="Montserrat"/>
              <a:buAutoNum type="arabicPeriod"/>
            </a:pPr>
            <a:r>
              <a:rPr b="1" lang="fr" sz="1300">
                <a:latin typeface="Montserrat"/>
                <a:ea typeface="Montserrat"/>
                <a:cs typeface="Montserrat"/>
                <a:sym typeface="Montserrat"/>
              </a:rPr>
              <a:t>Methods to maximize the significance of biology relative to purely physical processes</a:t>
            </a:r>
            <a:r>
              <a:rPr lang="fr" sz="1300">
                <a:latin typeface="Montserrat"/>
                <a:ea typeface="Montserrat"/>
                <a:cs typeface="Montserrat"/>
                <a:sym typeface="Montserrat"/>
              </a:rPr>
              <a:t> </a:t>
            </a:r>
            <a:endParaRPr sz="1300">
              <a:latin typeface="Montserrat"/>
              <a:ea typeface="Montserrat"/>
              <a:cs typeface="Montserrat"/>
              <a:sym typeface="Montserrat"/>
            </a:endParaRPr>
          </a:p>
          <a:p>
            <a:pPr indent="0" lvl="0" marL="0" rtl="0" algn="l">
              <a:spcBef>
                <a:spcPts val="1200"/>
              </a:spcBef>
              <a:spcAft>
                <a:spcPts val="0"/>
              </a:spcAft>
              <a:buNone/>
            </a:pPr>
            <a:r>
              <a:rPr lang="fr" sz="1300">
                <a:latin typeface="Montserrat"/>
                <a:ea typeface="Montserrat"/>
                <a:cs typeface="Montserrat"/>
                <a:sym typeface="Montserrat"/>
              </a:rPr>
              <a:t>= moving away from single-thread channel designs towards anastomosed channels</a:t>
            </a:r>
            <a:endParaRPr sz="1300">
              <a:latin typeface="Montserrat"/>
              <a:ea typeface="Montserrat"/>
              <a:cs typeface="Montserrat"/>
              <a:sym typeface="Montserrat"/>
            </a:endParaRPr>
          </a:p>
          <a:p>
            <a:pPr indent="-311150" lvl="0" marL="457200" rtl="0" algn="l">
              <a:spcBef>
                <a:spcPts val="1200"/>
              </a:spcBef>
              <a:spcAft>
                <a:spcPts val="0"/>
              </a:spcAft>
              <a:buSzPts val="1300"/>
              <a:buFont typeface="Montserrat"/>
              <a:buAutoNum type="arabicPeriod"/>
            </a:pPr>
            <a:r>
              <a:rPr b="1" lang="fr" sz="1300">
                <a:latin typeface="Montserrat"/>
                <a:ea typeface="Montserrat"/>
                <a:cs typeface="Montserrat"/>
                <a:sym typeface="Montserrat"/>
              </a:rPr>
              <a:t>Allow biological processes to “take over channel maintenance”</a:t>
            </a:r>
            <a:r>
              <a:rPr lang="fr" sz="1300">
                <a:latin typeface="Montserrat"/>
                <a:ea typeface="Montserrat"/>
                <a:cs typeface="Montserrat"/>
                <a:sym typeface="Montserrat"/>
              </a:rPr>
              <a:t> </a:t>
            </a:r>
            <a:endParaRPr sz="1300">
              <a:latin typeface="Montserrat"/>
              <a:ea typeface="Montserrat"/>
              <a:cs typeface="Montserrat"/>
              <a:sym typeface="Montserrat"/>
            </a:endParaRPr>
          </a:p>
          <a:p>
            <a:pPr indent="0" lvl="0" marL="0" rtl="0" algn="l">
              <a:spcBef>
                <a:spcPts val="1200"/>
              </a:spcBef>
              <a:spcAft>
                <a:spcPts val="1200"/>
              </a:spcAft>
              <a:buNone/>
            </a:pPr>
            <a:r>
              <a:rPr lang="fr" sz="1300">
                <a:latin typeface="Montserrat"/>
                <a:ea typeface="Montserrat"/>
                <a:cs typeface="Montserrat"/>
                <a:sym typeface="Montserrat"/>
              </a:rPr>
              <a:t>= goal for the restored area to</a:t>
            </a:r>
            <a:r>
              <a:rPr b="1" lang="fr" sz="1300">
                <a:latin typeface="Montserrat"/>
                <a:ea typeface="Montserrat"/>
                <a:cs typeface="Montserrat"/>
                <a:sym typeface="Montserrat"/>
              </a:rPr>
              <a:t> </a:t>
            </a:r>
            <a:r>
              <a:rPr lang="fr" sz="1300">
                <a:latin typeface="Montserrat"/>
                <a:ea typeface="Montserrat"/>
                <a:cs typeface="Montserrat"/>
                <a:sym typeface="Montserrat"/>
              </a:rPr>
              <a:t>fully reintegrate within its fluvial and catchment contexts, without the need for continued human intervention</a:t>
            </a:r>
            <a:endParaRPr sz="2000">
              <a:latin typeface="Montserrat"/>
              <a:ea typeface="Montserrat"/>
              <a:cs typeface="Montserrat"/>
              <a:sym typeface="Montserrat"/>
            </a:endParaRPr>
          </a:p>
        </p:txBody>
      </p:sp>
      <p:pic>
        <p:nvPicPr>
          <p:cNvPr id="187" name="Google Shape;187;p26"/>
          <p:cNvPicPr preferRelativeResize="0"/>
          <p:nvPr/>
        </p:nvPicPr>
        <p:blipFill>
          <a:blip r:embed="rId3">
            <a:alphaModFix/>
          </a:blip>
          <a:stretch>
            <a:fillRect/>
          </a:stretch>
        </p:blipFill>
        <p:spPr>
          <a:xfrm>
            <a:off x="186825" y="2905313"/>
            <a:ext cx="4249475" cy="193647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idx="1" type="body"/>
          </p:nvPr>
        </p:nvSpPr>
        <p:spPr>
          <a:xfrm>
            <a:off x="4224525" y="132350"/>
            <a:ext cx="4736100" cy="4806600"/>
          </a:xfrm>
          <a:prstGeom prst="rect">
            <a:avLst/>
          </a:prstGeom>
          <a:solidFill>
            <a:srgbClr val="CFE2F3"/>
          </a:solidFill>
        </p:spPr>
        <p:txBody>
          <a:bodyPr anchorCtr="0" anchor="t" bIns="91425" lIns="91425" spcFirstLastPara="1" rIns="91425" wrap="square" tIns="91425">
            <a:noAutofit/>
          </a:bodyPr>
          <a:lstStyle/>
          <a:p>
            <a:pPr indent="0" lvl="0" marL="0" rtl="0" algn="l">
              <a:spcBef>
                <a:spcPts val="0"/>
              </a:spcBef>
              <a:spcAft>
                <a:spcPts val="0"/>
              </a:spcAft>
              <a:buNone/>
            </a:pPr>
            <a:r>
              <a:rPr lang="fr">
                <a:latin typeface="Montserrat"/>
                <a:ea typeface="Montserrat"/>
                <a:cs typeface="Montserrat"/>
                <a:sym typeface="Montserrat"/>
              </a:rPr>
              <a:t>Challenges</a:t>
            </a:r>
            <a:endParaRPr>
              <a:latin typeface="Montserrat"/>
              <a:ea typeface="Montserrat"/>
              <a:cs typeface="Montserrat"/>
              <a:sym typeface="Montserrat"/>
            </a:endParaRPr>
          </a:p>
          <a:p>
            <a:pPr indent="-317500" lvl="0" marL="457200" rtl="0" algn="l">
              <a:spcBef>
                <a:spcPts val="1200"/>
              </a:spcBef>
              <a:spcAft>
                <a:spcPts val="0"/>
              </a:spcAft>
              <a:buSzPts val="1400"/>
              <a:buFont typeface="Montserrat"/>
              <a:buChar char="●"/>
            </a:pPr>
            <a:r>
              <a:rPr b="1" lang="fr" sz="1400">
                <a:latin typeface="Montserrat"/>
                <a:ea typeface="Montserrat"/>
                <a:cs typeface="Montserrat"/>
                <a:sym typeface="Montserrat"/>
              </a:rPr>
              <a:t>Looking at the entire ecosystem</a:t>
            </a:r>
            <a:r>
              <a:rPr lang="fr" sz="1400">
                <a:latin typeface="Montserrat"/>
                <a:ea typeface="Montserrat"/>
                <a:cs typeface="Montserrat"/>
                <a:sym typeface="Montserrat"/>
              </a:rPr>
              <a:t> instead of one species</a:t>
            </a:r>
            <a:endParaRPr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fr" sz="1400">
                <a:latin typeface="Montserrat"/>
                <a:ea typeface="Montserrat"/>
                <a:cs typeface="Montserrat"/>
                <a:sym typeface="Montserrat"/>
              </a:rPr>
              <a:t>Considering the </a:t>
            </a:r>
            <a:r>
              <a:rPr b="1" lang="fr" sz="1400">
                <a:latin typeface="Montserrat"/>
                <a:ea typeface="Montserrat"/>
                <a:cs typeface="Montserrat"/>
                <a:sym typeface="Montserrat"/>
              </a:rPr>
              <a:t>surrounding landscape</a:t>
            </a:r>
            <a:endParaRPr b="1"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b="1" lang="fr" sz="1400">
                <a:latin typeface="Montserrat"/>
                <a:ea typeface="Montserrat"/>
                <a:cs typeface="Montserrat"/>
                <a:sym typeface="Montserrat"/>
              </a:rPr>
              <a:t>Not all catchments can be restored with this approach</a:t>
            </a:r>
            <a:endParaRPr b="1" sz="1400">
              <a:latin typeface="Montserrat"/>
              <a:ea typeface="Montserrat"/>
              <a:cs typeface="Montserrat"/>
              <a:sym typeface="Montserrat"/>
            </a:endParaRPr>
          </a:p>
          <a:p>
            <a:pPr indent="0" lvl="0" marL="0" rtl="0" algn="l">
              <a:spcBef>
                <a:spcPts val="0"/>
              </a:spcBef>
              <a:spcAft>
                <a:spcPts val="0"/>
              </a:spcAft>
              <a:buNone/>
            </a:pPr>
            <a:r>
              <a:t/>
            </a:r>
            <a:endParaRPr b="1" sz="1400">
              <a:latin typeface="Montserrat"/>
              <a:ea typeface="Montserrat"/>
              <a:cs typeface="Montserrat"/>
              <a:sym typeface="Montserrat"/>
            </a:endParaRPr>
          </a:p>
          <a:p>
            <a:pPr indent="0" lvl="0" marL="0" rtl="0" algn="l">
              <a:spcBef>
                <a:spcPts val="0"/>
              </a:spcBef>
              <a:spcAft>
                <a:spcPts val="0"/>
              </a:spcAft>
              <a:buNone/>
            </a:pPr>
            <a:r>
              <a:rPr b="1" lang="fr" sz="1400">
                <a:solidFill>
                  <a:srgbClr val="A61C00"/>
                </a:solidFill>
                <a:latin typeface="Montserrat"/>
                <a:ea typeface="Montserrat"/>
                <a:cs typeface="Montserrat"/>
                <a:sym typeface="Montserrat"/>
              </a:rPr>
              <a:t>Impossible if </a:t>
            </a:r>
            <a:endParaRPr b="1" sz="1400">
              <a:solidFill>
                <a:srgbClr val="A61C00"/>
              </a:solidFill>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b="1" lang="fr" sz="1400">
                <a:latin typeface="Montserrat"/>
                <a:ea typeface="Montserrat"/>
                <a:cs typeface="Montserrat"/>
                <a:sym typeface="Montserrat"/>
              </a:rPr>
              <a:t>no marginal room</a:t>
            </a:r>
            <a:r>
              <a:rPr lang="fr" sz="1400">
                <a:latin typeface="Montserrat"/>
                <a:ea typeface="Montserrat"/>
                <a:cs typeface="Montserrat"/>
                <a:sym typeface="Montserrat"/>
              </a:rPr>
              <a:t> to accommodate a channel migration zone</a:t>
            </a:r>
            <a:endParaRPr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fr" sz="1400">
                <a:latin typeface="Montserrat"/>
                <a:ea typeface="Montserrat"/>
                <a:cs typeface="Montserrat"/>
                <a:sym typeface="Montserrat"/>
              </a:rPr>
              <a:t>irrecoverably </a:t>
            </a:r>
            <a:r>
              <a:rPr b="1" lang="fr" sz="1400">
                <a:latin typeface="Montserrat"/>
                <a:ea typeface="Montserrat"/>
                <a:cs typeface="Montserrat"/>
                <a:sym typeface="Montserrat"/>
              </a:rPr>
              <a:t>poor water quality</a:t>
            </a:r>
            <a:endParaRPr b="1"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fr" sz="1400">
                <a:latin typeface="Montserrat"/>
                <a:ea typeface="Montserrat"/>
                <a:cs typeface="Montserrat"/>
                <a:sym typeface="Montserrat"/>
              </a:rPr>
              <a:t>channel in densely</a:t>
            </a:r>
            <a:r>
              <a:rPr b="1" lang="fr" sz="1400">
                <a:latin typeface="Montserrat"/>
                <a:ea typeface="Montserrat"/>
                <a:cs typeface="Montserrat"/>
                <a:sym typeface="Montserrat"/>
              </a:rPr>
              <a:t> built and populated area</a:t>
            </a:r>
            <a:endParaRPr b="1" sz="1400">
              <a:latin typeface="Montserrat"/>
              <a:ea typeface="Montserrat"/>
              <a:cs typeface="Montserrat"/>
              <a:sym typeface="Montserrat"/>
            </a:endParaRPr>
          </a:p>
          <a:p>
            <a:pPr indent="0" lvl="0" marL="0" rtl="0" algn="l">
              <a:spcBef>
                <a:spcPts val="0"/>
              </a:spcBef>
              <a:spcAft>
                <a:spcPts val="0"/>
              </a:spcAft>
              <a:buNone/>
            </a:pPr>
            <a:r>
              <a:t/>
            </a:r>
            <a:endParaRPr b="1" sz="1400">
              <a:latin typeface="Montserrat"/>
              <a:ea typeface="Montserrat"/>
              <a:cs typeface="Montserrat"/>
              <a:sym typeface="Montserrat"/>
            </a:endParaRPr>
          </a:p>
          <a:p>
            <a:pPr indent="0" lvl="0" marL="0" rtl="0" algn="l">
              <a:spcBef>
                <a:spcPts val="0"/>
              </a:spcBef>
              <a:spcAft>
                <a:spcPts val="0"/>
              </a:spcAft>
              <a:buNone/>
            </a:pPr>
            <a:r>
              <a:rPr b="1" lang="fr" sz="1400">
                <a:solidFill>
                  <a:srgbClr val="38761D"/>
                </a:solidFill>
                <a:latin typeface="Montserrat"/>
                <a:ea typeface="Montserrat"/>
                <a:cs typeface="Montserrat"/>
                <a:sym typeface="Montserrat"/>
              </a:rPr>
              <a:t>Possible if </a:t>
            </a:r>
            <a:endParaRPr b="1" sz="1400">
              <a:solidFill>
                <a:srgbClr val="38761D"/>
              </a:solidFill>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b="1" lang="fr" sz="1400">
                <a:latin typeface="Montserrat"/>
                <a:ea typeface="Montserrat"/>
                <a:cs typeface="Montserrat"/>
                <a:sym typeface="Montserrat"/>
              </a:rPr>
              <a:t>dynamic flow </a:t>
            </a:r>
            <a:r>
              <a:rPr lang="fr" sz="1400">
                <a:latin typeface="Montserrat"/>
                <a:ea typeface="Montserrat"/>
                <a:cs typeface="Montserrat"/>
                <a:sym typeface="Montserrat"/>
              </a:rPr>
              <a:t>and sediment regimes </a:t>
            </a:r>
            <a:endParaRPr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fr" sz="1400">
                <a:latin typeface="Montserrat"/>
                <a:ea typeface="Montserrat"/>
                <a:cs typeface="Montserrat"/>
                <a:sym typeface="Montserrat"/>
              </a:rPr>
              <a:t>enough space to accommodate a </a:t>
            </a:r>
            <a:r>
              <a:rPr b="1" lang="fr" sz="1400">
                <a:latin typeface="Montserrat"/>
                <a:ea typeface="Montserrat"/>
                <a:cs typeface="Montserrat"/>
                <a:sym typeface="Montserrat"/>
              </a:rPr>
              <a:t>dynamic, erodible “stream evolution corridor” </a:t>
            </a:r>
            <a:r>
              <a:rPr lang="fr" sz="1200">
                <a:latin typeface="Montserrat"/>
                <a:ea typeface="Montserrat"/>
                <a:cs typeface="Montserrat"/>
                <a:sym typeface="Montserrat"/>
              </a:rPr>
              <a:t>(Kondolf, 2011)</a:t>
            </a:r>
            <a:r>
              <a:rPr lang="fr" sz="1400">
                <a:latin typeface="Montserrat"/>
                <a:ea typeface="Montserrat"/>
                <a:cs typeface="Montserrat"/>
                <a:sym typeface="Montserrat"/>
              </a:rPr>
              <a:t>.</a:t>
            </a:r>
            <a:endParaRPr sz="1400">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1200"/>
              </a:spcAft>
              <a:buNone/>
            </a:pPr>
            <a:r>
              <a:t/>
            </a:r>
            <a:endParaRPr>
              <a:latin typeface="Montserrat"/>
              <a:ea typeface="Montserrat"/>
              <a:cs typeface="Montserrat"/>
              <a:sym typeface="Montserrat"/>
            </a:endParaRPr>
          </a:p>
        </p:txBody>
      </p:sp>
      <p:sp>
        <p:nvSpPr>
          <p:cNvPr id="193" name="Google Shape;193;p27"/>
          <p:cNvSpPr txBox="1"/>
          <p:nvPr/>
        </p:nvSpPr>
        <p:spPr>
          <a:xfrm>
            <a:off x="282226" y="2307150"/>
            <a:ext cx="3769800" cy="6210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fr">
                <a:solidFill>
                  <a:schemeClr val="dk1"/>
                </a:solidFill>
                <a:latin typeface="Montserrat"/>
                <a:ea typeface="Montserrat"/>
                <a:cs typeface="Montserrat"/>
                <a:sym typeface="Montserrat"/>
              </a:rPr>
              <a:t>“Biogeomorphology is powerful, but hazardous if mishandled”</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Open Sans"/>
              <a:ea typeface="Open Sans"/>
              <a:cs typeface="Open Sans"/>
              <a:sym typeface="Open Sans"/>
            </a:endParaRPr>
          </a:p>
        </p:txBody>
      </p:sp>
      <p:pic>
        <p:nvPicPr>
          <p:cNvPr id="194" name="Google Shape;194;p27"/>
          <p:cNvPicPr preferRelativeResize="0"/>
          <p:nvPr/>
        </p:nvPicPr>
        <p:blipFill>
          <a:blip r:embed="rId3">
            <a:alphaModFix/>
          </a:blip>
          <a:stretch>
            <a:fillRect/>
          </a:stretch>
        </p:blipFill>
        <p:spPr>
          <a:xfrm>
            <a:off x="528738" y="2998300"/>
            <a:ext cx="3217925" cy="1773075"/>
          </a:xfrm>
          <a:prstGeom prst="rect">
            <a:avLst/>
          </a:prstGeom>
          <a:noFill/>
          <a:ln>
            <a:noFill/>
          </a:ln>
        </p:spPr>
      </p:pic>
      <p:sp>
        <p:nvSpPr>
          <p:cNvPr id="195" name="Google Shape;195;p27"/>
          <p:cNvSpPr txBox="1"/>
          <p:nvPr/>
        </p:nvSpPr>
        <p:spPr>
          <a:xfrm>
            <a:off x="103713" y="4771375"/>
            <a:ext cx="406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chemeClr val="dk1"/>
                </a:solidFill>
                <a:latin typeface="Open Sans"/>
                <a:ea typeface="Open Sans"/>
                <a:cs typeface="Open Sans"/>
                <a:sym typeface="Open Sans"/>
              </a:rPr>
              <a:t>http://kilgoreintl.com/project-sediment-removal-and-wetland-stream-restoration/</a:t>
            </a:r>
            <a:endParaRPr sz="800">
              <a:solidFill>
                <a:schemeClr val="dk1"/>
              </a:solidFill>
              <a:latin typeface="Open Sans"/>
              <a:ea typeface="Open Sans"/>
              <a:cs typeface="Open Sans"/>
              <a:sym typeface="Open Sans"/>
            </a:endParaRPr>
          </a:p>
        </p:txBody>
      </p:sp>
      <p:sp>
        <p:nvSpPr>
          <p:cNvPr id="196" name="Google Shape;196;p27"/>
          <p:cNvSpPr txBox="1"/>
          <p:nvPr>
            <p:ph type="title"/>
          </p:nvPr>
        </p:nvSpPr>
        <p:spPr>
          <a:xfrm>
            <a:off x="214100" y="-70550"/>
            <a:ext cx="4194900" cy="242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fr" sz="3380">
                <a:latin typeface="Montserrat"/>
                <a:ea typeface="Montserrat"/>
                <a:cs typeface="Montserrat"/>
                <a:sym typeface="Montserrat"/>
              </a:rPr>
              <a:t>Goals and challenges of biomic restoration</a:t>
            </a:r>
            <a:endParaRPr b="1" sz="338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nvSpPr>
        <p:spPr>
          <a:xfrm>
            <a:off x="1396550" y="1809900"/>
            <a:ext cx="26193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900">
                <a:solidFill>
                  <a:schemeClr val="lt2"/>
                </a:solidFill>
                <a:latin typeface="Montserrat"/>
                <a:ea typeface="Montserrat"/>
                <a:cs typeface="Montserrat"/>
                <a:sym typeface="Montserrat"/>
              </a:rPr>
              <a:t>Thank you for your attention!</a:t>
            </a:r>
            <a:endParaRPr b="1" sz="2900">
              <a:solidFill>
                <a:schemeClr val="lt2"/>
              </a:solidFill>
              <a:latin typeface="Montserrat"/>
              <a:ea typeface="Montserrat"/>
              <a:cs typeface="Montserrat"/>
              <a:sym typeface="Montserrat"/>
            </a:endParaRPr>
          </a:p>
        </p:txBody>
      </p:sp>
      <p:pic>
        <p:nvPicPr>
          <p:cNvPr id="202" name="Google Shape;202;p28"/>
          <p:cNvPicPr preferRelativeResize="0"/>
          <p:nvPr/>
        </p:nvPicPr>
        <p:blipFill>
          <a:blip r:embed="rId3">
            <a:alphaModFix/>
          </a:blip>
          <a:stretch>
            <a:fillRect/>
          </a:stretch>
        </p:blipFill>
        <p:spPr>
          <a:xfrm>
            <a:off x="4986599" y="-162100"/>
            <a:ext cx="4157401" cy="51967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254">
                <a:latin typeface="Times New Roman"/>
                <a:ea typeface="Times New Roman"/>
                <a:cs typeface="Times New Roman"/>
                <a:sym typeface="Times New Roman"/>
              </a:rPr>
              <a:t>[1]</a:t>
            </a:r>
            <a:endParaRPr sz="1254">
              <a:latin typeface="Times New Roman"/>
              <a:ea typeface="Times New Roman"/>
              <a:cs typeface="Times New Roman"/>
              <a:sym typeface="Times New Roman"/>
            </a:endParaRPr>
          </a:p>
          <a:p>
            <a:pPr indent="0" lvl="0" marL="0" rtl="0" algn="l">
              <a:spcBef>
                <a:spcPts val="0"/>
              </a:spcBef>
              <a:spcAft>
                <a:spcPts val="0"/>
              </a:spcAft>
              <a:buNone/>
            </a:pPr>
            <a:r>
              <a:rPr lang="fr" sz="1254">
                <a:latin typeface="Times New Roman"/>
                <a:ea typeface="Times New Roman"/>
                <a:cs typeface="Times New Roman"/>
                <a:sym typeface="Times New Roman"/>
              </a:rPr>
              <a:t>Radio Télévision Suisse, “Les crues en Valais font enfler le débat sur la révision de la troisième correction du Rhône,” </a:t>
            </a:r>
            <a:r>
              <a:rPr i="1" lang="fr" sz="1254">
                <a:latin typeface="Times New Roman"/>
                <a:ea typeface="Times New Roman"/>
                <a:cs typeface="Times New Roman"/>
                <a:sym typeface="Times New Roman"/>
              </a:rPr>
              <a:t>rts.ch</a:t>
            </a:r>
            <a:r>
              <a:rPr lang="fr" sz="1254">
                <a:latin typeface="Times New Roman"/>
                <a:ea typeface="Times New Roman"/>
                <a:cs typeface="Times New Roman"/>
                <a:sym typeface="Times New Roman"/>
              </a:rPr>
              <a:t>, Jul. 2024. </a:t>
            </a:r>
            <a:r>
              <a:rPr lang="fr" sz="1254" u="sng">
                <a:solidFill>
                  <a:schemeClr val="hlink"/>
                </a:solidFill>
                <a:latin typeface="Times New Roman"/>
                <a:ea typeface="Times New Roman"/>
                <a:cs typeface="Times New Roman"/>
                <a:sym typeface="Times New Roman"/>
                <a:hlinkClick r:id="rId3"/>
              </a:rPr>
              <a:t>https://www.rts.ch/info/suisse/2024/article/les-crues-en-valais-font-enfler-le-debat-sur-la-revision-de-la-troisieme-correction-du-rhone-28556058.html</a:t>
            </a:r>
            <a:r>
              <a:rPr lang="fr" sz="1254">
                <a:latin typeface="Times New Roman"/>
                <a:ea typeface="Times New Roman"/>
                <a:cs typeface="Times New Roman"/>
                <a:sym typeface="Times New Roman"/>
              </a:rPr>
              <a:t>  </a:t>
            </a:r>
            <a:endParaRPr sz="1254">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54">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fr" sz="1254">
                <a:latin typeface="Times New Roman"/>
                <a:ea typeface="Times New Roman"/>
                <a:cs typeface="Times New Roman"/>
                <a:sym typeface="Times New Roman"/>
              </a:rPr>
              <a:t>[2]</a:t>
            </a:r>
            <a:endParaRPr sz="1254">
              <a:latin typeface="Times New Roman"/>
              <a:ea typeface="Times New Roman"/>
              <a:cs typeface="Times New Roman"/>
              <a:sym typeface="Times New Roman"/>
            </a:endParaRPr>
          </a:p>
          <a:p>
            <a:pPr indent="0" lvl="0" marL="0" rtl="0" algn="l">
              <a:spcBef>
                <a:spcPts val="0"/>
              </a:spcBef>
              <a:spcAft>
                <a:spcPts val="0"/>
              </a:spcAft>
              <a:buNone/>
            </a:pPr>
            <a:r>
              <a:rPr lang="fr" sz="1254">
                <a:latin typeface="Times New Roman"/>
                <a:ea typeface="Times New Roman"/>
                <a:cs typeface="Times New Roman"/>
                <a:sym typeface="Times New Roman"/>
              </a:rPr>
              <a:t>G. A. Griffiths, “Stable-channel design in alluvial rivers,” </a:t>
            </a:r>
            <a:r>
              <a:rPr i="1" lang="fr" sz="1254">
                <a:latin typeface="Times New Roman"/>
                <a:ea typeface="Times New Roman"/>
                <a:cs typeface="Times New Roman"/>
                <a:sym typeface="Times New Roman"/>
              </a:rPr>
              <a:t>Journal of Hydrology</a:t>
            </a:r>
            <a:r>
              <a:rPr lang="fr" sz="1254">
                <a:latin typeface="Times New Roman"/>
                <a:ea typeface="Times New Roman"/>
                <a:cs typeface="Times New Roman"/>
                <a:sym typeface="Times New Roman"/>
              </a:rPr>
              <a:t>, vol. 65, no. 4, pp. 259–270, Sep. 1983, doi: </a:t>
            </a:r>
            <a:r>
              <a:rPr lang="fr" sz="1254" u="sng">
                <a:solidFill>
                  <a:schemeClr val="hlink"/>
                </a:solidFill>
                <a:latin typeface="Times New Roman"/>
                <a:ea typeface="Times New Roman"/>
                <a:cs typeface="Times New Roman"/>
                <a:sym typeface="Times New Roman"/>
                <a:hlinkClick r:id="rId4"/>
              </a:rPr>
              <a:t>https://doi.org/10.1016/0022-1694(83)90080-x</a:t>
            </a:r>
            <a:r>
              <a:rPr lang="fr" sz="1254">
                <a:latin typeface="Times New Roman"/>
                <a:ea typeface="Times New Roman"/>
                <a:cs typeface="Times New Roman"/>
                <a:sym typeface="Times New Roman"/>
              </a:rPr>
              <a:t>.</a:t>
            </a:r>
            <a:endParaRPr sz="1254">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54">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fr" sz="1254">
                <a:latin typeface="Times New Roman"/>
                <a:ea typeface="Times New Roman"/>
                <a:cs typeface="Times New Roman"/>
                <a:sym typeface="Times New Roman"/>
              </a:rPr>
              <a:t>[3]</a:t>
            </a:r>
            <a:endParaRPr sz="1254">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fr" sz="1254">
                <a:latin typeface="Times New Roman"/>
                <a:ea typeface="Times New Roman"/>
                <a:cs typeface="Times New Roman"/>
                <a:sym typeface="Times New Roman"/>
              </a:rPr>
              <a:t>J. M. Castro and P. L. Jackson, “BANKFULL DISCHARGE RECURRENCE INTERVALS AND REGIONAL HYDRAULIC GEOMETRY RELATIONSHIPS: PATTERNS IN THE PACIFIC NORTHWEST, USA,” </a:t>
            </a:r>
            <a:r>
              <a:rPr i="1" lang="fr" sz="1254">
                <a:latin typeface="Times New Roman"/>
                <a:ea typeface="Times New Roman"/>
                <a:cs typeface="Times New Roman"/>
                <a:sym typeface="Times New Roman"/>
              </a:rPr>
              <a:t>Journal of the American Water Resources Association</a:t>
            </a:r>
            <a:r>
              <a:rPr lang="fr" sz="1254">
                <a:latin typeface="Times New Roman"/>
                <a:ea typeface="Times New Roman"/>
                <a:cs typeface="Times New Roman"/>
                <a:sym typeface="Times New Roman"/>
              </a:rPr>
              <a:t>, vol. 37, no. 5, pp. 1249–1262, Oct. 2001, doi: </a:t>
            </a:r>
            <a:r>
              <a:rPr lang="fr" sz="1254" u="sng">
                <a:solidFill>
                  <a:schemeClr val="hlink"/>
                </a:solidFill>
                <a:latin typeface="Times New Roman"/>
                <a:ea typeface="Times New Roman"/>
                <a:cs typeface="Times New Roman"/>
                <a:sym typeface="Times New Roman"/>
                <a:hlinkClick r:id="rId5"/>
              </a:rPr>
              <a:t>https://doi.org/10.1111/j.1752-1688.2001.tb03636.x</a:t>
            </a:r>
            <a:r>
              <a:rPr lang="fr" sz="1254">
                <a:latin typeface="Times New Roman"/>
                <a:ea typeface="Times New Roman"/>
                <a:cs typeface="Times New Roman"/>
                <a:sym typeface="Times New Roman"/>
              </a:rPr>
              <a:t>. </a:t>
            </a:r>
            <a:endParaRPr sz="1254">
              <a:latin typeface="Times New Roman"/>
              <a:ea typeface="Times New Roman"/>
              <a:cs typeface="Times New Roman"/>
              <a:sym typeface="Times New Roman"/>
            </a:endParaRPr>
          </a:p>
          <a:p>
            <a:pPr indent="0" lvl="0" marL="0" rtl="0" algn="l">
              <a:spcBef>
                <a:spcPts val="0"/>
              </a:spcBef>
              <a:spcAft>
                <a:spcPts val="0"/>
              </a:spcAft>
              <a:buNone/>
            </a:pPr>
            <a:r>
              <a:t/>
            </a:r>
            <a:endParaRPr b="1" sz="1500"/>
          </a:p>
          <a:p>
            <a:pPr indent="0" lvl="0" marL="0" rtl="0" algn="l">
              <a:spcBef>
                <a:spcPts val="1200"/>
              </a:spcBef>
              <a:spcAft>
                <a:spcPts val="1200"/>
              </a:spcAft>
              <a:buNone/>
            </a:pPr>
            <a:r>
              <a:t/>
            </a:r>
            <a:endParaRPr sz="1500"/>
          </a:p>
        </p:txBody>
      </p:sp>
      <p:sp>
        <p:nvSpPr>
          <p:cNvPr id="208" name="Google Shape;208;p29"/>
          <p:cNvSpPr txBox="1"/>
          <p:nvPr/>
        </p:nvSpPr>
        <p:spPr>
          <a:xfrm>
            <a:off x="178300" y="285350"/>
            <a:ext cx="7064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500">
                <a:solidFill>
                  <a:schemeClr val="dk1"/>
                </a:solidFill>
                <a:latin typeface="Montserrat"/>
                <a:ea typeface="Montserrat"/>
                <a:cs typeface="Montserrat"/>
                <a:sym typeface="Montserrat"/>
              </a:rPr>
              <a:t>References</a:t>
            </a:r>
            <a:endParaRPr sz="1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txBox="1"/>
          <p:nvPr>
            <p:ph idx="2" type="body"/>
          </p:nvPr>
        </p:nvSpPr>
        <p:spPr>
          <a:xfrm>
            <a:off x="4939500" y="654450"/>
            <a:ext cx="3837000" cy="3695100"/>
          </a:xfrm>
          <a:prstGeom prst="rect">
            <a:avLst/>
          </a:prstGeom>
        </p:spPr>
        <p:txBody>
          <a:bodyPr anchorCtr="0" anchor="ctr" bIns="91425" lIns="91425" spcFirstLastPara="1" rIns="91425" wrap="square" tIns="91425">
            <a:noAutofit/>
          </a:bodyPr>
          <a:lstStyle/>
          <a:p>
            <a:pPr indent="-361950" lvl="0" marL="457200" rtl="0" algn="l">
              <a:spcBef>
                <a:spcPts val="0"/>
              </a:spcBef>
              <a:spcAft>
                <a:spcPts val="0"/>
              </a:spcAft>
              <a:buSzPts val="2100"/>
              <a:buFont typeface="Montserrat"/>
              <a:buAutoNum type="arabicPeriod"/>
            </a:pPr>
            <a:r>
              <a:rPr lang="fr" sz="2100">
                <a:latin typeface="Montserrat"/>
                <a:ea typeface="Montserrat"/>
                <a:cs typeface="Montserrat"/>
                <a:sym typeface="Montserrat"/>
              </a:rPr>
              <a:t>Introduction</a:t>
            </a:r>
            <a:endParaRPr sz="2100">
              <a:latin typeface="Montserrat"/>
              <a:ea typeface="Montserrat"/>
              <a:cs typeface="Montserrat"/>
              <a:sym typeface="Montserrat"/>
            </a:endParaRPr>
          </a:p>
          <a:p>
            <a:pPr indent="-361950" lvl="0" marL="457200" rtl="0" algn="l">
              <a:spcBef>
                <a:spcPts val="0"/>
              </a:spcBef>
              <a:spcAft>
                <a:spcPts val="0"/>
              </a:spcAft>
              <a:buSzPts val="2100"/>
              <a:buFont typeface="Montserrat"/>
              <a:buAutoNum type="arabicPeriod"/>
            </a:pPr>
            <a:r>
              <a:rPr lang="fr" sz="2100">
                <a:latin typeface="Montserrat"/>
                <a:ea typeface="Montserrat"/>
                <a:cs typeface="Montserrat"/>
                <a:sym typeface="Montserrat"/>
              </a:rPr>
              <a:t>Physical </a:t>
            </a:r>
            <a:r>
              <a:rPr lang="fr" sz="2100">
                <a:latin typeface="Montserrat"/>
                <a:ea typeface="Montserrat"/>
                <a:cs typeface="Montserrat"/>
                <a:sym typeface="Montserrat"/>
              </a:rPr>
              <a:t>management</a:t>
            </a:r>
            <a:endParaRPr sz="2100">
              <a:latin typeface="Montserrat"/>
              <a:ea typeface="Montserrat"/>
              <a:cs typeface="Montserrat"/>
              <a:sym typeface="Montserrat"/>
            </a:endParaRPr>
          </a:p>
          <a:p>
            <a:pPr indent="-361950" lvl="0" marL="457200" rtl="0" algn="l">
              <a:spcBef>
                <a:spcPts val="0"/>
              </a:spcBef>
              <a:spcAft>
                <a:spcPts val="0"/>
              </a:spcAft>
              <a:buSzPts val="2100"/>
              <a:buFont typeface="Montserrat"/>
              <a:buAutoNum type="arabicPeriod"/>
            </a:pPr>
            <a:r>
              <a:rPr lang="fr" sz="2100">
                <a:latin typeface="Montserrat"/>
                <a:ea typeface="Montserrat"/>
                <a:cs typeface="Montserrat"/>
                <a:sym typeface="Montserrat"/>
              </a:rPr>
              <a:t>Biology</a:t>
            </a:r>
            <a:endParaRPr sz="2100">
              <a:latin typeface="Montserrat"/>
              <a:ea typeface="Montserrat"/>
              <a:cs typeface="Montserrat"/>
              <a:sym typeface="Montserrat"/>
            </a:endParaRPr>
          </a:p>
          <a:p>
            <a:pPr indent="-361950" lvl="0" marL="457200" rtl="0" algn="l">
              <a:spcBef>
                <a:spcPts val="0"/>
              </a:spcBef>
              <a:spcAft>
                <a:spcPts val="0"/>
              </a:spcAft>
              <a:buSzPts val="2100"/>
              <a:buFont typeface="Montserrat"/>
              <a:buAutoNum type="arabicPeriod"/>
            </a:pPr>
            <a:r>
              <a:rPr lang="fr" sz="2100">
                <a:latin typeface="Montserrat"/>
                <a:ea typeface="Montserrat"/>
                <a:cs typeface="Montserrat"/>
                <a:sym typeface="Montserrat"/>
              </a:rPr>
              <a:t>Biogeomorphology</a:t>
            </a:r>
            <a:endParaRPr sz="2100">
              <a:latin typeface="Montserrat"/>
              <a:ea typeface="Montserrat"/>
              <a:cs typeface="Montserrat"/>
              <a:sym typeface="Montserrat"/>
            </a:endParaRPr>
          </a:p>
          <a:p>
            <a:pPr indent="-361950" lvl="0" marL="457200" rtl="0" algn="l">
              <a:spcBef>
                <a:spcPts val="0"/>
              </a:spcBef>
              <a:spcAft>
                <a:spcPts val="0"/>
              </a:spcAft>
              <a:buSzPts val="2100"/>
              <a:buFont typeface="Montserrat"/>
              <a:buAutoNum type="arabicPeriod"/>
            </a:pPr>
            <a:r>
              <a:rPr lang="fr" sz="2100">
                <a:latin typeface="Montserrat"/>
                <a:ea typeface="Montserrat"/>
                <a:cs typeface="Montserrat"/>
                <a:sym typeface="Montserrat"/>
              </a:rPr>
              <a:t>Partnerships</a:t>
            </a:r>
            <a:endParaRPr sz="2100">
              <a:latin typeface="Montserrat"/>
              <a:ea typeface="Montserrat"/>
              <a:cs typeface="Montserrat"/>
              <a:sym typeface="Montserrat"/>
            </a:endParaRPr>
          </a:p>
          <a:p>
            <a:pPr indent="-361950" lvl="0" marL="457200" rtl="0" algn="l">
              <a:spcBef>
                <a:spcPts val="0"/>
              </a:spcBef>
              <a:spcAft>
                <a:spcPts val="0"/>
              </a:spcAft>
              <a:buSzPts val="2100"/>
              <a:buFont typeface="Montserrat"/>
              <a:buAutoNum type="arabicPeriod"/>
            </a:pPr>
            <a:r>
              <a:rPr lang="fr" sz="2100">
                <a:latin typeface="Montserrat"/>
                <a:ea typeface="Montserrat"/>
                <a:cs typeface="Montserrat"/>
                <a:sym typeface="Montserrat"/>
              </a:rPr>
              <a:t>Goals and challenges of biomic river restoration</a:t>
            </a:r>
            <a:endParaRPr sz="2100">
              <a:latin typeface="Montserrat"/>
              <a:ea typeface="Montserrat"/>
              <a:cs typeface="Montserrat"/>
              <a:sym typeface="Montserrat"/>
            </a:endParaRPr>
          </a:p>
        </p:txBody>
      </p:sp>
      <p:pic>
        <p:nvPicPr>
          <p:cNvPr id="74" name="Google Shape;74;p14"/>
          <p:cNvPicPr preferRelativeResize="0"/>
          <p:nvPr/>
        </p:nvPicPr>
        <p:blipFill rotWithShape="1">
          <a:blip r:embed="rId3">
            <a:alphaModFix/>
          </a:blip>
          <a:srcRect b="0" l="0" r="10554" t="0"/>
          <a:stretch/>
        </p:blipFill>
        <p:spPr>
          <a:xfrm>
            <a:off x="230850" y="1027225"/>
            <a:ext cx="4145475" cy="3089050"/>
          </a:xfrm>
          <a:prstGeom prst="rect">
            <a:avLst/>
          </a:prstGeom>
          <a:noFill/>
          <a:ln cap="flat" cmpd="sng" w="38100">
            <a:solidFill>
              <a:schemeClr val="lt2"/>
            </a:solidFill>
            <a:prstDash val="solid"/>
            <a:round/>
            <a:headEnd len="sm" w="sm" type="none"/>
            <a:tailEnd len="sm" w="sm" type="none"/>
          </a:ln>
        </p:spPr>
      </p:pic>
      <p:sp>
        <p:nvSpPr>
          <p:cNvPr id="75" name="Google Shape;75;p14"/>
          <p:cNvSpPr txBox="1"/>
          <p:nvPr/>
        </p:nvSpPr>
        <p:spPr>
          <a:xfrm>
            <a:off x="174375" y="4201975"/>
            <a:ext cx="5021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u="sng">
                <a:solidFill>
                  <a:schemeClr val="hlink"/>
                </a:solidFill>
                <a:hlinkClick r:id="rId4"/>
              </a:rPr>
              <a:t>flickriver.com</a:t>
            </a:r>
            <a:endParaRPr sz="1600">
              <a:solidFill>
                <a:schemeClr val="dk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nvSpPr>
        <p:spPr>
          <a:xfrm>
            <a:off x="248050" y="179600"/>
            <a:ext cx="42723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500">
                <a:solidFill>
                  <a:schemeClr val="dk1"/>
                </a:solidFill>
                <a:latin typeface="Montserrat"/>
                <a:ea typeface="Montserrat"/>
                <a:cs typeface="Montserrat"/>
                <a:sym typeface="Montserrat"/>
              </a:rPr>
              <a:t>Introduction</a:t>
            </a:r>
            <a:endParaRPr sz="200">
              <a:latin typeface="Montserrat"/>
              <a:ea typeface="Montserrat"/>
              <a:cs typeface="Montserrat"/>
              <a:sym typeface="Montserrat"/>
            </a:endParaRPr>
          </a:p>
        </p:txBody>
      </p:sp>
      <p:sp>
        <p:nvSpPr>
          <p:cNvPr id="81" name="Google Shape;81;p15"/>
          <p:cNvSpPr txBox="1"/>
          <p:nvPr/>
        </p:nvSpPr>
        <p:spPr>
          <a:xfrm>
            <a:off x="321225" y="1045575"/>
            <a:ext cx="4386300" cy="2068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100">
                <a:solidFill>
                  <a:schemeClr val="dk1"/>
                </a:solidFill>
                <a:latin typeface="Montserrat"/>
                <a:ea typeface="Montserrat"/>
                <a:cs typeface="Montserrat"/>
                <a:sym typeface="Montserrat"/>
              </a:rPr>
              <a:t>Climate instability and river management problems</a:t>
            </a:r>
            <a:endParaRPr b="1" sz="1100">
              <a:solidFill>
                <a:schemeClr val="dk1"/>
              </a:solidFill>
              <a:latin typeface="Montserrat"/>
              <a:ea typeface="Montserrat"/>
              <a:cs typeface="Montserrat"/>
              <a:sym typeface="Montserrat"/>
            </a:endParaRPr>
          </a:p>
          <a:p>
            <a:pPr indent="-298450" lvl="0" marL="457200" rtl="0" algn="l">
              <a:lnSpc>
                <a:spcPct val="115000"/>
              </a:lnSpc>
              <a:spcBef>
                <a:spcPts val="1400"/>
              </a:spcBef>
              <a:spcAft>
                <a:spcPts val="0"/>
              </a:spcAft>
              <a:buClr>
                <a:schemeClr val="dk1"/>
              </a:buClr>
              <a:buSzPts val="1100"/>
              <a:buFont typeface="Montserrat"/>
              <a:buChar char="●"/>
            </a:pPr>
            <a:r>
              <a:rPr lang="fr" sz="1100">
                <a:solidFill>
                  <a:schemeClr val="dk1"/>
                </a:solidFill>
                <a:latin typeface="Montserrat"/>
                <a:ea typeface="Montserrat"/>
                <a:cs typeface="Montserrat"/>
                <a:sym typeface="Montserrat"/>
              </a:rPr>
              <a:t>Floods (e.g., Rhône in Valais, Vénéon in Écrins) → massive damages</a:t>
            </a:r>
            <a:endParaRPr sz="1100">
              <a:solidFill>
                <a:schemeClr val="dk1"/>
              </a:solidFill>
              <a:latin typeface="Montserrat"/>
              <a:ea typeface="Montserrat"/>
              <a:cs typeface="Montserrat"/>
              <a:sym typeface="Montserrat"/>
            </a:endParaRPr>
          </a:p>
          <a:p>
            <a:pPr indent="0" lvl="0" marL="0" rtl="0" algn="l">
              <a:lnSpc>
                <a:spcPct val="115000"/>
              </a:lnSpc>
              <a:spcBef>
                <a:spcPts val="1400"/>
              </a:spcBef>
              <a:spcAft>
                <a:spcPts val="0"/>
              </a:spcAft>
              <a:buNone/>
            </a:pPr>
            <a:r>
              <a:rPr b="1" lang="fr" sz="1100">
                <a:solidFill>
                  <a:schemeClr val="dk1"/>
                </a:solidFill>
                <a:latin typeface="Montserrat"/>
                <a:ea typeface="Montserrat"/>
                <a:cs typeface="Montserrat"/>
                <a:sym typeface="Montserrat"/>
              </a:rPr>
              <a:t>T</a:t>
            </a:r>
            <a:r>
              <a:rPr b="1" lang="fr" sz="1100">
                <a:solidFill>
                  <a:schemeClr val="dk1"/>
                </a:solidFill>
                <a:latin typeface="Montserrat"/>
                <a:ea typeface="Montserrat"/>
                <a:cs typeface="Montserrat"/>
                <a:sym typeface="Montserrat"/>
              </a:rPr>
              <a:t>he stable channel design</a:t>
            </a:r>
            <a:endParaRPr b="1" sz="1100">
              <a:solidFill>
                <a:schemeClr val="dk1"/>
              </a:solidFill>
              <a:latin typeface="Montserrat"/>
              <a:ea typeface="Montserrat"/>
              <a:cs typeface="Montserrat"/>
              <a:sym typeface="Montserrat"/>
            </a:endParaRPr>
          </a:p>
          <a:p>
            <a:pPr indent="-298450" lvl="0" marL="457200" rtl="0" algn="l">
              <a:lnSpc>
                <a:spcPct val="115000"/>
              </a:lnSpc>
              <a:spcBef>
                <a:spcPts val="1400"/>
              </a:spcBef>
              <a:spcAft>
                <a:spcPts val="0"/>
              </a:spcAft>
              <a:buClr>
                <a:schemeClr val="dk1"/>
              </a:buClr>
              <a:buSzPts val="1100"/>
              <a:buFont typeface="Montserrat"/>
              <a:buChar char="●"/>
            </a:pPr>
            <a:r>
              <a:rPr lang="fr" sz="1100">
                <a:solidFill>
                  <a:schemeClr val="dk1"/>
                </a:solidFill>
                <a:latin typeface="Montserrat"/>
                <a:ea typeface="Montserrat"/>
                <a:cs typeface="Montserrat"/>
                <a:sym typeface="Montserrat"/>
              </a:rPr>
              <a:t>Main technique used</a:t>
            </a:r>
            <a:r>
              <a:rPr lang="fr" sz="1100">
                <a:solidFill>
                  <a:schemeClr val="dk1"/>
                </a:solidFill>
                <a:latin typeface="Montserrat"/>
                <a:ea typeface="Montserrat"/>
                <a:cs typeface="Montserrat"/>
                <a:sym typeface="Montserrat"/>
              </a:rPr>
              <a:t> between 17th and 20th century restoration projects → engineering measures</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fr" sz="1100">
                <a:solidFill>
                  <a:schemeClr val="dk1"/>
                </a:solidFill>
                <a:latin typeface="Montserrat"/>
                <a:ea typeface="Montserrat"/>
                <a:cs typeface="Montserrat"/>
                <a:sym typeface="Montserrat"/>
              </a:rPr>
              <a:t>Issues </a:t>
            </a:r>
            <a:endParaRPr sz="1100">
              <a:solidFill>
                <a:schemeClr val="dk1"/>
              </a:solidFill>
              <a:latin typeface="Montserrat"/>
              <a:ea typeface="Montserrat"/>
              <a:cs typeface="Montserrat"/>
              <a:sym typeface="Montserrat"/>
            </a:endParaRPr>
          </a:p>
          <a:p>
            <a:pPr indent="0" lvl="0" marL="457200" rtl="0" algn="l">
              <a:spcBef>
                <a:spcPts val="1400"/>
              </a:spcBef>
              <a:spcAft>
                <a:spcPts val="0"/>
              </a:spcAft>
              <a:buNone/>
            </a:pPr>
            <a:r>
              <a:t/>
            </a:r>
            <a:endParaRPr sz="1800">
              <a:solidFill>
                <a:schemeClr val="dk2"/>
              </a:solidFill>
            </a:endParaRPr>
          </a:p>
        </p:txBody>
      </p:sp>
      <p:pic>
        <p:nvPicPr>
          <p:cNvPr id="82" name="Google Shape;82;p15"/>
          <p:cNvPicPr preferRelativeResize="0"/>
          <p:nvPr/>
        </p:nvPicPr>
        <p:blipFill rotWithShape="1">
          <a:blip r:embed="rId3">
            <a:alphaModFix/>
          </a:blip>
          <a:srcRect b="0" l="0" r="4251" t="0"/>
          <a:stretch/>
        </p:blipFill>
        <p:spPr>
          <a:xfrm>
            <a:off x="4892050" y="721925"/>
            <a:ext cx="3903575" cy="2392150"/>
          </a:xfrm>
          <a:prstGeom prst="rect">
            <a:avLst/>
          </a:prstGeom>
          <a:noFill/>
          <a:ln>
            <a:noFill/>
          </a:ln>
        </p:spPr>
      </p:pic>
      <p:sp>
        <p:nvSpPr>
          <p:cNvPr id="83" name="Google Shape;83;p15"/>
          <p:cNvSpPr txBox="1"/>
          <p:nvPr/>
        </p:nvSpPr>
        <p:spPr>
          <a:xfrm>
            <a:off x="321225" y="3402875"/>
            <a:ext cx="8474400" cy="13215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lnSpc>
                <a:spcPct val="115000"/>
              </a:lnSpc>
              <a:spcBef>
                <a:spcPts val="1400"/>
              </a:spcBef>
              <a:spcAft>
                <a:spcPts val="0"/>
              </a:spcAft>
              <a:buNone/>
            </a:pPr>
            <a:r>
              <a:rPr b="1" lang="fr" sz="1100">
                <a:solidFill>
                  <a:schemeClr val="dk1"/>
                </a:solidFill>
                <a:latin typeface="Montserrat"/>
                <a:ea typeface="Montserrat"/>
                <a:cs typeface="Montserrat"/>
                <a:sym typeface="Montserrat"/>
              </a:rPr>
              <a:t>Biomic River Restoration (BRR)</a:t>
            </a:r>
            <a:endParaRPr b="1" sz="1100">
              <a:solidFill>
                <a:schemeClr val="dk1"/>
              </a:solidFill>
              <a:latin typeface="Montserrat"/>
              <a:ea typeface="Montserrat"/>
              <a:cs typeface="Montserrat"/>
              <a:sym typeface="Montserrat"/>
            </a:endParaRPr>
          </a:p>
          <a:p>
            <a:pPr indent="-298450" lvl="0" marL="457200" rtl="0" algn="l">
              <a:lnSpc>
                <a:spcPct val="115000"/>
              </a:lnSpc>
              <a:spcBef>
                <a:spcPts val="1400"/>
              </a:spcBef>
              <a:spcAft>
                <a:spcPts val="0"/>
              </a:spcAft>
              <a:buClr>
                <a:schemeClr val="dk1"/>
              </a:buClr>
              <a:buSzPts val="1100"/>
              <a:buChar char="●"/>
            </a:pPr>
            <a:r>
              <a:rPr lang="fr" sz="1100">
                <a:solidFill>
                  <a:schemeClr val="dk1"/>
                </a:solidFill>
                <a:latin typeface="Montserrat"/>
                <a:ea typeface="Montserrat"/>
                <a:cs typeface="Montserrat"/>
                <a:sym typeface="Montserrat"/>
              </a:rPr>
              <a:t>Novel framework prioritizing </a:t>
            </a:r>
            <a:r>
              <a:rPr b="1" lang="fr" sz="1100">
                <a:solidFill>
                  <a:schemeClr val="dk1"/>
                </a:solidFill>
                <a:latin typeface="Montserrat"/>
                <a:ea typeface="Montserrat"/>
                <a:cs typeface="Montserrat"/>
                <a:sym typeface="Montserrat"/>
              </a:rPr>
              <a:t>biological and ecological processes</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fr" sz="1100">
                <a:solidFill>
                  <a:schemeClr val="dk1"/>
                </a:solidFill>
                <a:latin typeface="Montserrat"/>
                <a:ea typeface="Montserrat"/>
                <a:cs typeface="Montserrat"/>
                <a:sym typeface="Montserrat"/>
              </a:rPr>
              <a:t>Goals: improve river resilience support human activities</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Char char="●"/>
            </a:pPr>
            <a:r>
              <a:rPr lang="fr" sz="1100">
                <a:solidFill>
                  <a:schemeClr val="dk1"/>
                </a:solidFill>
                <a:latin typeface="Montserrat"/>
                <a:ea typeface="Montserrat"/>
                <a:cs typeface="Montserrat"/>
                <a:sym typeface="Montserrat"/>
              </a:rPr>
              <a:t>Key applications → </a:t>
            </a:r>
            <a:r>
              <a:rPr b="1" lang="fr" sz="1100">
                <a:solidFill>
                  <a:schemeClr val="dk1"/>
                </a:solidFill>
                <a:latin typeface="Montserrat"/>
                <a:ea typeface="Montserrat"/>
                <a:cs typeface="Montserrat"/>
                <a:sym typeface="Montserrat"/>
              </a:rPr>
              <a:t>ecotones</a:t>
            </a:r>
            <a:r>
              <a:rPr lang="fr" sz="1100">
                <a:solidFill>
                  <a:schemeClr val="dk1"/>
                </a:solidFill>
                <a:latin typeface="Montserrat"/>
                <a:ea typeface="Montserrat"/>
                <a:cs typeface="Montserrat"/>
                <a:sym typeface="Montserrat"/>
              </a:rPr>
              <a:t>, </a:t>
            </a:r>
            <a:r>
              <a:rPr b="1" lang="fr" sz="1100">
                <a:solidFill>
                  <a:schemeClr val="dk1"/>
                </a:solidFill>
                <a:latin typeface="Montserrat"/>
                <a:ea typeface="Montserrat"/>
                <a:cs typeface="Montserrat"/>
                <a:sym typeface="Montserrat"/>
              </a:rPr>
              <a:t>periodic floods, natural sediment flow</a:t>
            </a:r>
            <a:endParaRPr sz="1100">
              <a:solidFill>
                <a:schemeClr val="dk1"/>
              </a:solidFill>
              <a:latin typeface="Montserrat"/>
              <a:ea typeface="Montserrat"/>
              <a:cs typeface="Montserrat"/>
              <a:sym typeface="Montserrat"/>
            </a:endParaRPr>
          </a:p>
          <a:p>
            <a:pPr indent="0" lvl="0" marL="457200" rtl="0" algn="l">
              <a:spcBef>
                <a:spcPts val="1400"/>
              </a:spcBef>
              <a:spcAft>
                <a:spcPts val="0"/>
              </a:spcAft>
              <a:buNone/>
            </a:pPr>
            <a:r>
              <a:t/>
            </a:r>
            <a:endParaRPr sz="1800">
              <a:solidFill>
                <a:schemeClr val="dk2"/>
              </a:solidFill>
            </a:endParaRPr>
          </a:p>
        </p:txBody>
      </p:sp>
      <p:sp>
        <p:nvSpPr>
          <p:cNvPr id="84" name="Google Shape;84;p15"/>
          <p:cNvSpPr txBox="1"/>
          <p:nvPr/>
        </p:nvSpPr>
        <p:spPr>
          <a:xfrm>
            <a:off x="4831100" y="3064163"/>
            <a:ext cx="16938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solidFill>
                  <a:schemeClr val="dk1"/>
                </a:solidFill>
                <a:latin typeface="Open Sans"/>
                <a:ea typeface="Open Sans"/>
                <a:cs typeface="Open Sans"/>
                <a:sym typeface="Open Sans"/>
              </a:rPr>
              <a:t>Rhone flood in Valais </a:t>
            </a:r>
            <a:r>
              <a:rPr baseline="30000" lang="fr" sz="1000">
                <a:solidFill>
                  <a:schemeClr val="dk1"/>
                </a:solidFill>
                <a:latin typeface="Open Sans"/>
                <a:ea typeface="Open Sans"/>
                <a:cs typeface="Open Sans"/>
                <a:sym typeface="Open Sans"/>
              </a:rPr>
              <a:t>(1)</a:t>
            </a:r>
            <a:endParaRPr baseline="30000" sz="190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idx="1" type="body"/>
          </p:nvPr>
        </p:nvSpPr>
        <p:spPr>
          <a:xfrm>
            <a:off x="504600" y="1118663"/>
            <a:ext cx="7997100" cy="2550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1400"/>
              </a:spcBef>
              <a:spcAft>
                <a:spcPts val="0"/>
              </a:spcAft>
              <a:buNone/>
            </a:pPr>
            <a:r>
              <a:rPr b="1" lang="fr" sz="1100">
                <a:solidFill>
                  <a:schemeClr val="dk1"/>
                </a:solidFill>
                <a:latin typeface="Montserrat"/>
                <a:ea typeface="Montserrat"/>
                <a:cs typeface="Montserrat"/>
                <a:sym typeface="Montserrat"/>
              </a:rPr>
              <a:t>Historical</a:t>
            </a:r>
            <a:r>
              <a:rPr lang="fr" sz="1100">
                <a:solidFill>
                  <a:schemeClr val="dk1"/>
                </a:solidFill>
                <a:latin typeface="Montserrat"/>
                <a:ea typeface="Montserrat"/>
                <a:cs typeface="Montserrat"/>
                <a:sym typeface="Montserrat"/>
              </a:rPr>
              <a:t>:</a:t>
            </a:r>
            <a:endParaRPr sz="1100">
              <a:solidFill>
                <a:schemeClr val="dk1"/>
              </a:solidFill>
              <a:latin typeface="Montserrat"/>
              <a:ea typeface="Montserrat"/>
              <a:cs typeface="Montserrat"/>
              <a:sym typeface="Montserrat"/>
            </a:endParaRPr>
          </a:p>
          <a:p>
            <a:pPr indent="-298450" lvl="0" marL="457200" rtl="0" algn="l">
              <a:spcBef>
                <a:spcPts val="1400"/>
              </a:spcBef>
              <a:spcAft>
                <a:spcPts val="0"/>
              </a:spcAft>
              <a:buClr>
                <a:schemeClr val="dk1"/>
              </a:buClr>
              <a:buSzPts val="1100"/>
              <a:buFont typeface="Montserrat"/>
              <a:buChar char="●"/>
            </a:pPr>
            <a:r>
              <a:rPr lang="fr" sz="1100">
                <a:latin typeface="Montserrat"/>
                <a:ea typeface="Montserrat"/>
                <a:cs typeface="Montserrat"/>
                <a:sym typeface="Montserrat"/>
              </a:rPr>
              <a:t>River management → manipulating hydrology and sediment dynamics</a:t>
            </a:r>
            <a:endParaRPr sz="1100">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fr" sz="1100">
                <a:solidFill>
                  <a:schemeClr val="dk1"/>
                </a:solidFill>
                <a:latin typeface="Montserrat"/>
                <a:ea typeface="Montserrat"/>
                <a:cs typeface="Montserrat"/>
                <a:sym typeface="Montserrat"/>
              </a:rPr>
              <a:t>Dominance of physics-based models </a:t>
            </a:r>
            <a:r>
              <a:rPr lang="fr" sz="1100">
                <a:latin typeface="Montserrat"/>
                <a:ea typeface="Montserrat"/>
                <a:cs typeface="Montserrat"/>
                <a:sym typeface="Montserrat"/>
              </a:rPr>
              <a:t>					    						 →  </a:t>
            </a:r>
            <a:r>
              <a:rPr b="1" lang="fr" sz="1100">
                <a:latin typeface="Montserrat"/>
                <a:ea typeface="Montserrat"/>
                <a:cs typeface="Montserrat"/>
                <a:sym typeface="Montserrat"/>
              </a:rPr>
              <a:t>stable channel design </a:t>
            </a:r>
            <a:endParaRPr b="1" sz="1100">
              <a:latin typeface="Montserrat"/>
              <a:ea typeface="Montserrat"/>
              <a:cs typeface="Montserrat"/>
              <a:sym typeface="Montserrat"/>
            </a:endParaRPr>
          </a:p>
          <a:p>
            <a:pPr indent="0" lvl="0" marL="0" rtl="0" algn="l">
              <a:spcBef>
                <a:spcPts val="1400"/>
              </a:spcBef>
              <a:spcAft>
                <a:spcPts val="0"/>
              </a:spcAft>
              <a:buNone/>
            </a:pPr>
            <a:r>
              <a:rPr b="1" lang="fr" sz="1100">
                <a:latin typeface="Montserrat"/>
                <a:ea typeface="Montserrat"/>
                <a:cs typeface="Montserrat"/>
                <a:sym typeface="Montserrat"/>
              </a:rPr>
              <a:t>Stable channel design</a:t>
            </a:r>
            <a:r>
              <a:rPr b="1" baseline="30000" lang="fr" sz="1100">
                <a:latin typeface="Montserrat"/>
                <a:ea typeface="Montserrat"/>
                <a:cs typeface="Montserrat"/>
                <a:sym typeface="Montserrat"/>
              </a:rPr>
              <a:t> (2)</a:t>
            </a:r>
            <a:endParaRPr b="1" baseline="30000" sz="1100">
              <a:latin typeface="Montserrat"/>
              <a:ea typeface="Montserrat"/>
              <a:cs typeface="Montserrat"/>
              <a:sym typeface="Montserrat"/>
            </a:endParaRPr>
          </a:p>
          <a:p>
            <a:pPr indent="-298450" lvl="0" marL="457200" rtl="0" algn="l">
              <a:spcBef>
                <a:spcPts val="1400"/>
              </a:spcBef>
              <a:spcAft>
                <a:spcPts val="0"/>
              </a:spcAft>
              <a:buClr>
                <a:schemeClr val="dk1"/>
              </a:buClr>
              <a:buSzPts val="1100"/>
              <a:buFont typeface="Montserrat"/>
              <a:buChar char="●"/>
            </a:pPr>
            <a:r>
              <a:rPr lang="fr" sz="1100">
                <a:latin typeface="Montserrat"/>
                <a:ea typeface="Montserrat"/>
                <a:cs typeface="Montserrat"/>
                <a:sym typeface="Montserrat"/>
              </a:rPr>
              <a:t>Goal: predict adjustments of river to water and sediment discharges</a:t>
            </a:r>
            <a:endParaRPr sz="1000">
              <a:latin typeface="Arial"/>
              <a:ea typeface="Arial"/>
              <a:cs typeface="Arial"/>
              <a:sym typeface="Arial"/>
            </a:endParaRPr>
          </a:p>
          <a:p>
            <a:pPr indent="-298450" lvl="0" marL="457200" rtl="0" algn="l">
              <a:spcBef>
                <a:spcPts val="0"/>
              </a:spcBef>
              <a:spcAft>
                <a:spcPts val="0"/>
              </a:spcAft>
              <a:buClr>
                <a:schemeClr val="dk1"/>
              </a:buClr>
              <a:buSzPts val="1100"/>
              <a:buFont typeface="Montserrat"/>
              <a:buChar char="●"/>
            </a:pPr>
            <a:r>
              <a:rPr lang="fr" sz="1100">
                <a:latin typeface="Montserrat"/>
                <a:ea typeface="Montserrat"/>
                <a:cs typeface="Montserrat"/>
                <a:sym typeface="Montserrat"/>
              </a:rPr>
              <a:t>Steady flow</a:t>
            </a:r>
            <a:endParaRPr sz="1100">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fr" sz="1100">
                <a:latin typeface="Montserrat"/>
                <a:ea typeface="Montserrat"/>
                <a:cs typeface="Montserrat"/>
                <a:sym typeface="Montserrat"/>
              </a:rPr>
              <a:t>Sediment concentration → balanced average in space and time</a:t>
            </a:r>
            <a:endParaRPr sz="1100">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fr" sz="1100">
                <a:latin typeface="Montserrat"/>
                <a:ea typeface="Montserrat"/>
                <a:cs typeface="Montserrat"/>
                <a:sym typeface="Montserrat"/>
              </a:rPr>
              <a:t>General theory: resolution of relations between hydraulic variables </a:t>
            </a:r>
            <a:endParaRPr>
              <a:latin typeface="Montserrat"/>
              <a:ea typeface="Montserrat"/>
              <a:cs typeface="Montserrat"/>
              <a:sym typeface="Montserrat"/>
            </a:endParaRPr>
          </a:p>
        </p:txBody>
      </p:sp>
      <p:sp>
        <p:nvSpPr>
          <p:cNvPr id="90" name="Google Shape;90;p16"/>
          <p:cNvSpPr txBox="1"/>
          <p:nvPr/>
        </p:nvSpPr>
        <p:spPr>
          <a:xfrm>
            <a:off x="504600" y="215650"/>
            <a:ext cx="7064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500">
                <a:solidFill>
                  <a:schemeClr val="dk1"/>
                </a:solidFill>
                <a:latin typeface="Montserrat"/>
                <a:ea typeface="Montserrat"/>
                <a:cs typeface="Montserrat"/>
                <a:sym typeface="Montserrat"/>
              </a:rPr>
              <a:t>Physical management</a:t>
            </a:r>
            <a:endParaRPr sz="200">
              <a:latin typeface="Montserrat"/>
              <a:ea typeface="Montserrat"/>
              <a:cs typeface="Montserrat"/>
              <a:sym typeface="Montserrat"/>
            </a:endParaRPr>
          </a:p>
        </p:txBody>
      </p:sp>
      <p:graphicFrame>
        <p:nvGraphicFramePr>
          <p:cNvPr id="91" name="Google Shape;91;p16"/>
          <p:cNvGraphicFramePr/>
          <p:nvPr/>
        </p:nvGraphicFramePr>
        <p:xfrm>
          <a:off x="660675" y="3779275"/>
          <a:ext cx="3000000" cy="3000000"/>
        </p:xfrm>
        <a:graphic>
          <a:graphicData uri="http://schemas.openxmlformats.org/drawingml/2006/table">
            <a:tbl>
              <a:tblPr>
                <a:noFill/>
                <a:tableStyleId>{9BD74653-728C-4E94-99E8-0068F2AE129D}</a:tableStyleId>
              </a:tblPr>
              <a:tblGrid>
                <a:gridCol w="1280825"/>
                <a:gridCol w="1280825"/>
                <a:gridCol w="1280825"/>
                <a:gridCol w="1280825"/>
                <a:gridCol w="1280825"/>
                <a:gridCol w="1280825"/>
              </a:tblGrid>
              <a:tr h="353750">
                <a:tc>
                  <a:txBody>
                    <a:bodyPr/>
                    <a:lstStyle/>
                    <a:p>
                      <a:pPr indent="0" lvl="0" marL="0" rtl="0" algn="ctr">
                        <a:spcBef>
                          <a:spcPts val="0"/>
                        </a:spcBef>
                        <a:spcAft>
                          <a:spcPts val="0"/>
                        </a:spcAft>
                        <a:buNone/>
                      </a:pPr>
                      <a:r>
                        <a:rPr lang="fr"/>
                        <a:t>Q</a:t>
                      </a:r>
                      <a:endParaRPr/>
                    </a:p>
                  </a:txBody>
                  <a:tcPr marT="91425" marB="91425" marR="91425" marL="91425"/>
                </a:tc>
                <a:tc>
                  <a:txBody>
                    <a:bodyPr/>
                    <a:lstStyle/>
                    <a:p>
                      <a:pPr indent="0" lvl="0" marL="0" rtl="0" algn="ctr">
                        <a:lnSpc>
                          <a:spcPct val="115000"/>
                        </a:lnSpc>
                        <a:spcBef>
                          <a:spcPts val="1400"/>
                        </a:spcBef>
                        <a:spcAft>
                          <a:spcPts val="1400"/>
                        </a:spcAft>
                        <a:buClr>
                          <a:schemeClr val="dk1"/>
                        </a:buClr>
                        <a:buSzPts val="1100"/>
                        <a:buFont typeface="Arial"/>
                        <a:buNone/>
                      </a:pPr>
                      <a:r>
                        <a:rPr lang="fr" sz="1200">
                          <a:solidFill>
                            <a:schemeClr val="dk1"/>
                          </a:solidFill>
                        </a:rPr>
                        <a:t>D</a:t>
                      </a:r>
                      <a:endParaRPr/>
                    </a:p>
                  </a:txBody>
                  <a:tcPr marT="91425" marB="91425" marR="91425" marL="91425"/>
                </a:tc>
                <a:tc>
                  <a:txBody>
                    <a:bodyPr/>
                    <a:lstStyle/>
                    <a:p>
                      <a:pPr indent="0" lvl="0" marL="0" rtl="0" algn="ctr">
                        <a:spcBef>
                          <a:spcPts val="0"/>
                        </a:spcBef>
                        <a:spcAft>
                          <a:spcPts val="0"/>
                        </a:spcAft>
                        <a:buNone/>
                      </a:pPr>
                      <a:r>
                        <a:rPr lang="fr"/>
                        <a:t>C </a:t>
                      </a:r>
                      <a:endParaRPr/>
                    </a:p>
                  </a:txBody>
                  <a:tcPr marT="91425" marB="91425" marR="91425" marL="91425"/>
                </a:tc>
                <a:tc>
                  <a:txBody>
                    <a:bodyPr/>
                    <a:lstStyle/>
                    <a:p>
                      <a:pPr indent="0" lvl="0" marL="0" rtl="0" algn="ctr">
                        <a:spcBef>
                          <a:spcPts val="0"/>
                        </a:spcBef>
                        <a:spcAft>
                          <a:spcPts val="0"/>
                        </a:spcAft>
                        <a:buNone/>
                      </a:pPr>
                      <a:r>
                        <a:rPr lang="fr"/>
                        <a:t>S</a:t>
                      </a:r>
                      <a:endParaRPr/>
                    </a:p>
                  </a:txBody>
                  <a:tcPr marT="91425" marB="91425" marR="91425" marL="91425"/>
                </a:tc>
                <a:tc>
                  <a:txBody>
                    <a:bodyPr/>
                    <a:lstStyle/>
                    <a:p>
                      <a:pPr indent="0" lvl="0" marL="0" rtl="0" algn="ctr">
                        <a:spcBef>
                          <a:spcPts val="0"/>
                        </a:spcBef>
                        <a:spcAft>
                          <a:spcPts val="0"/>
                        </a:spcAft>
                        <a:buNone/>
                      </a:pPr>
                      <a:r>
                        <a:rPr lang="fr"/>
                        <a:t>P</a:t>
                      </a:r>
                      <a:endParaRPr/>
                    </a:p>
                  </a:txBody>
                  <a:tcPr marT="91425" marB="91425" marR="91425" marL="91425"/>
                </a:tc>
                <a:tc>
                  <a:txBody>
                    <a:bodyPr/>
                    <a:lstStyle/>
                    <a:p>
                      <a:pPr indent="0" lvl="0" marL="0" rtl="0" algn="ctr">
                        <a:spcBef>
                          <a:spcPts val="0"/>
                        </a:spcBef>
                        <a:spcAft>
                          <a:spcPts val="0"/>
                        </a:spcAft>
                        <a:buNone/>
                      </a:pPr>
                      <a:r>
                        <a:rPr lang="fr"/>
                        <a:t>R</a:t>
                      </a:r>
                      <a:endParaRPr/>
                    </a:p>
                  </a:txBody>
                  <a:tcPr marT="91425" marB="91425" marR="91425" marL="91425"/>
                </a:tc>
              </a:tr>
              <a:tr h="381000">
                <a:tc>
                  <a:txBody>
                    <a:bodyPr/>
                    <a:lstStyle/>
                    <a:p>
                      <a:pPr indent="0" lvl="0" marL="0" rtl="0" algn="ctr">
                        <a:spcBef>
                          <a:spcPts val="0"/>
                        </a:spcBef>
                        <a:spcAft>
                          <a:spcPts val="0"/>
                        </a:spcAft>
                        <a:buNone/>
                      </a:pPr>
                      <a:r>
                        <a:rPr lang="fr"/>
                        <a:t>Water discharge</a:t>
                      </a:r>
                      <a:endParaRPr/>
                    </a:p>
                  </a:txBody>
                  <a:tcPr marT="91425" marB="91425" marR="91425" marL="91425"/>
                </a:tc>
                <a:tc>
                  <a:txBody>
                    <a:bodyPr/>
                    <a:lstStyle/>
                    <a:p>
                      <a:pPr indent="0" lvl="0" marL="0" rtl="0" algn="ctr">
                        <a:spcBef>
                          <a:spcPts val="0"/>
                        </a:spcBef>
                        <a:spcAft>
                          <a:spcPts val="0"/>
                        </a:spcAft>
                        <a:buNone/>
                      </a:pPr>
                      <a:r>
                        <a:rPr lang="fr"/>
                        <a:t>Diameter of </a:t>
                      </a:r>
                      <a:r>
                        <a:rPr lang="fr"/>
                        <a:t>bed material</a:t>
                      </a:r>
                      <a:endParaRPr/>
                    </a:p>
                  </a:txBody>
                  <a:tcPr marT="91425" marB="91425" marR="91425" marL="91425"/>
                </a:tc>
                <a:tc>
                  <a:txBody>
                    <a:bodyPr/>
                    <a:lstStyle/>
                    <a:p>
                      <a:pPr indent="0" lvl="0" marL="0" rtl="0" algn="ctr">
                        <a:spcBef>
                          <a:spcPts val="0"/>
                        </a:spcBef>
                        <a:spcAft>
                          <a:spcPts val="0"/>
                        </a:spcAft>
                        <a:buNone/>
                      </a:pPr>
                      <a:r>
                        <a:rPr lang="fr"/>
                        <a:t>Sediment concentration</a:t>
                      </a:r>
                      <a:endParaRPr/>
                    </a:p>
                  </a:txBody>
                  <a:tcPr marT="91425" marB="91425" marR="91425" marL="91425"/>
                </a:tc>
                <a:tc>
                  <a:txBody>
                    <a:bodyPr/>
                    <a:lstStyle/>
                    <a:p>
                      <a:pPr indent="0" lvl="0" marL="0" rtl="0" algn="ctr">
                        <a:spcBef>
                          <a:spcPts val="0"/>
                        </a:spcBef>
                        <a:spcAft>
                          <a:spcPts val="0"/>
                        </a:spcAft>
                        <a:buNone/>
                      </a:pPr>
                      <a:r>
                        <a:rPr lang="fr"/>
                        <a:t>Energy slope</a:t>
                      </a:r>
                      <a:endParaRPr/>
                    </a:p>
                  </a:txBody>
                  <a:tcPr marT="91425" marB="91425" marR="91425" marL="91425"/>
                </a:tc>
                <a:tc>
                  <a:txBody>
                    <a:bodyPr/>
                    <a:lstStyle/>
                    <a:p>
                      <a:pPr indent="0" lvl="0" marL="0" rtl="0" algn="ctr">
                        <a:spcBef>
                          <a:spcPts val="0"/>
                        </a:spcBef>
                        <a:spcAft>
                          <a:spcPts val="0"/>
                        </a:spcAft>
                        <a:buNone/>
                      </a:pPr>
                      <a:r>
                        <a:rPr lang="fr"/>
                        <a:t>Wetted perimeter</a:t>
                      </a:r>
                      <a:endParaRPr/>
                    </a:p>
                  </a:txBody>
                  <a:tcPr marT="91425" marB="91425" marR="91425" marL="91425"/>
                </a:tc>
                <a:tc>
                  <a:txBody>
                    <a:bodyPr/>
                    <a:lstStyle/>
                    <a:p>
                      <a:pPr indent="0" lvl="0" marL="0" rtl="0" algn="ctr">
                        <a:spcBef>
                          <a:spcPts val="0"/>
                        </a:spcBef>
                        <a:spcAft>
                          <a:spcPts val="0"/>
                        </a:spcAft>
                        <a:buNone/>
                      </a:pPr>
                      <a:r>
                        <a:rPr lang="fr"/>
                        <a:t>Hydraulic radius</a:t>
                      </a:r>
                      <a:endParaRPr/>
                    </a:p>
                  </a:txBody>
                  <a:tcPr marT="91425" marB="91425" marR="91425" marL="91425"/>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idx="1" type="body"/>
          </p:nvPr>
        </p:nvSpPr>
        <p:spPr>
          <a:xfrm>
            <a:off x="311850" y="1252725"/>
            <a:ext cx="4430400" cy="25515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400"/>
              </a:spcBef>
              <a:spcAft>
                <a:spcPts val="0"/>
              </a:spcAft>
              <a:buNone/>
            </a:pPr>
            <a:r>
              <a:rPr b="1" lang="fr" sz="1100">
                <a:latin typeface="Montserrat"/>
                <a:ea typeface="Montserrat"/>
                <a:cs typeface="Montserrat"/>
                <a:sym typeface="Montserrat"/>
              </a:rPr>
              <a:t>Limitations</a:t>
            </a:r>
            <a:r>
              <a:rPr lang="fr"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spcBef>
                <a:spcPts val="1400"/>
              </a:spcBef>
              <a:spcAft>
                <a:spcPts val="0"/>
              </a:spcAft>
              <a:buSzPts val="1100"/>
              <a:buFont typeface="Montserrat"/>
              <a:buChar char="●"/>
            </a:pPr>
            <a:r>
              <a:rPr lang="fr" sz="1100">
                <a:latin typeface="Montserrat"/>
                <a:ea typeface="Montserrat"/>
                <a:cs typeface="Montserrat"/>
                <a:sym typeface="Montserrat"/>
              </a:rPr>
              <a:t>Issues: h</a:t>
            </a:r>
            <a:r>
              <a:rPr lang="fr" sz="1100">
                <a:latin typeface="Montserrat"/>
                <a:ea typeface="Montserrat"/>
                <a:cs typeface="Montserrat"/>
                <a:sym typeface="Montserrat"/>
              </a:rPr>
              <a:t>abitat destruction, disruption of species, poor resolution of initial problems</a:t>
            </a:r>
            <a:endParaRPr sz="1100">
              <a:latin typeface="Montserrat"/>
              <a:ea typeface="Montserrat"/>
              <a:cs typeface="Montserrat"/>
              <a:sym typeface="Montserrat"/>
            </a:endParaRPr>
          </a:p>
          <a:p>
            <a:pPr indent="0" lvl="0" marL="0" rtl="0" algn="l">
              <a:spcBef>
                <a:spcPts val="1400"/>
              </a:spcBef>
              <a:spcAft>
                <a:spcPts val="0"/>
              </a:spcAft>
              <a:buNone/>
            </a:pPr>
            <a:r>
              <a:rPr b="1" lang="fr" sz="1100">
                <a:latin typeface="Montserrat"/>
                <a:ea typeface="Montserrat"/>
                <a:cs typeface="Montserrat"/>
                <a:sym typeface="Montserrat"/>
              </a:rPr>
              <a:t>Why?</a:t>
            </a:r>
            <a:endParaRPr b="1" sz="1100">
              <a:latin typeface="Montserrat"/>
              <a:ea typeface="Montserrat"/>
              <a:cs typeface="Montserrat"/>
              <a:sym typeface="Montserrat"/>
            </a:endParaRPr>
          </a:p>
          <a:p>
            <a:pPr indent="-298450" lvl="0" marL="457200" rtl="0" algn="l">
              <a:spcBef>
                <a:spcPts val="1400"/>
              </a:spcBef>
              <a:spcAft>
                <a:spcPts val="0"/>
              </a:spcAft>
              <a:buClr>
                <a:schemeClr val="dk1"/>
              </a:buClr>
              <a:buSzPts val="1100"/>
              <a:buFont typeface="Montserrat"/>
              <a:buChar char="●"/>
            </a:pPr>
            <a:r>
              <a:rPr lang="fr" sz="1100">
                <a:latin typeface="Montserrat"/>
                <a:ea typeface="Montserrat"/>
                <a:cs typeface="Montserrat"/>
                <a:sym typeface="Montserrat"/>
              </a:rPr>
              <a:t>Influence of non-physical factors (biotic)</a:t>
            </a:r>
            <a:endParaRPr sz="1100">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fr" sz="1100">
                <a:latin typeface="Montserrat"/>
                <a:ea typeface="Montserrat"/>
                <a:cs typeface="Montserrat"/>
                <a:sym typeface="Montserrat"/>
              </a:rPr>
              <a:t>Regional specificity: the example of Pacific Northwest in the US                        				               → differences in hydraulic geometry: climate, geology, soils…</a:t>
            </a:r>
            <a:endParaRPr sz="1100">
              <a:latin typeface="Montserrat"/>
              <a:ea typeface="Montserrat"/>
              <a:cs typeface="Montserrat"/>
              <a:sym typeface="Montserrat"/>
            </a:endParaRPr>
          </a:p>
          <a:p>
            <a:pPr indent="0" lvl="0" marL="457200" rtl="0" algn="l">
              <a:spcBef>
                <a:spcPts val="1400"/>
              </a:spcBef>
              <a:spcAft>
                <a:spcPts val="0"/>
              </a:spcAft>
              <a:buNone/>
            </a:pPr>
            <a:r>
              <a:t/>
            </a:r>
            <a:endParaRPr sz="1100">
              <a:latin typeface="Montserrat"/>
              <a:ea typeface="Montserrat"/>
              <a:cs typeface="Montserrat"/>
              <a:sym typeface="Montserrat"/>
            </a:endParaRPr>
          </a:p>
          <a:p>
            <a:pPr indent="0" lvl="0" marL="0" rtl="0" algn="l">
              <a:spcBef>
                <a:spcPts val="1400"/>
              </a:spcBef>
              <a:spcAft>
                <a:spcPts val="1400"/>
              </a:spcAft>
              <a:buNone/>
            </a:pPr>
            <a:r>
              <a:t/>
            </a:r>
            <a:endParaRPr>
              <a:latin typeface="Montserrat"/>
              <a:ea typeface="Montserrat"/>
              <a:cs typeface="Montserrat"/>
              <a:sym typeface="Montserrat"/>
            </a:endParaRPr>
          </a:p>
        </p:txBody>
      </p:sp>
      <p:sp>
        <p:nvSpPr>
          <p:cNvPr id="97" name="Google Shape;97;p17"/>
          <p:cNvSpPr txBox="1"/>
          <p:nvPr/>
        </p:nvSpPr>
        <p:spPr>
          <a:xfrm>
            <a:off x="178300" y="285350"/>
            <a:ext cx="7064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500">
                <a:solidFill>
                  <a:schemeClr val="dk1"/>
                </a:solidFill>
                <a:latin typeface="Montserrat"/>
                <a:ea typeface="Montserrat"/>
                <a:cs typeface="Montserrat"/>
                <a:sym typeface="Montserrat"/>
              </a:rPr>
              <a:t>Physical management</a:t>
            </a:r>
            <a:endParaRPr sz="200">
              <a:latin typeface="Montserrat"/>
              <a:ea typeface="Montserrat"/>
              <a:cs typeface="Montserrat"/>
              <a:sym typeface="Montserrat"/>
            </a:endParaRPr>
          </a:p>
        </p:txBody>
      </p:sp>
      <p:sp>
        <p:nvSpPr>
          <p:cNvPr id="98" name="Google Shape;98;p17"/>
          <p:cNvSpPr txBox="1"/>
          <p:nvPr/>
        </p:nvSpPr>
        <p:spPr>
          <a:xfrm>
            <a:off x="311850" y="4014275"/>
            <a:ext cx="4430400" cy="5097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lnSpc>
                <a:spcPct val="100000"/>
              </a:lnSpc>
              <a:spcBef>
                <a:spcPts val="1400"/>
              </a:spcBef>
              <a:spcAft>
                <a:spcPts val="1400"/>
              </a:spcAft>
              <a:buNone/>
            </a:pPr>
            <a:r>
              <a:rPr b="1" lang="fr" sz="1100">
                <a:solidFill>
                  <a:schemeClr val="dk1"/>
                </a:solidFill>
                <a:latin typeface="Montserrat"/>
                <a:ea typeface="Montserrat"/>
                <a:cs typeface="Montserrat"/>
                <a:sym typeface="Montserrat"/>
              </a:rPr>
              <a:t>→ single-thread channels for restoration is challenged</a:t>
            </a:r>
            <a:endParaRPr sz="1800">
              <a:solidFill>
                <a:schemeClr val="dk1"/>
              </a:solidFill>
              <a:latin typeface="Open Sans"/>
              <a:ea typeface="Open Sans"/>
              <a:cs typeface="Open Sans"/>
              <a:sym typeface="Open Sans"/>
            </a:endParaRPr>
          </a:p>
        </p:txBody>
      </p:sp>
      <p:pic>
        <p:nvPicPr>
          <p:cNvPr id="99" name="Google Shape;99;p17"/>
          <p:cNvPicPr preferRelativeResize="0"/>
          <p:nvPr/>
        </p:nvPicPr>
        <p:blipFill>
          <a:blip r:embed="rId3">
            <a:alphaModFix/>
          </a:blip>
          <a:stretch>
            <a:fillRect/>
          </a:stretch>
        </p:blipFill>
        <p:spPr>
          <a:xfrm>
            <a:off x="4857375" y="1228675"/>
            <a:ext cx="4190725" cy="3228925"/>
          </a:xfrm>
          <a:prstGeom prst="rect">
            <a:avLst/>
          </a:prstGeom>
          <a:noFill/>
          <a:ln>
            <a:noFill/>
          </a:ln>
        </p:spPr>
      </p:pic>
      <p:sp>
        <p:nvSpPr>
          <p:cNvPr id="100" name="Google Shape;100;p17"/>
          <p:cNvSpPr txBox="1"/>
          <p:nvPr/>
        </p:nvSpPr>
        <p:spPr>
          <a:xfrm>
            <a:off x="4953263" y="4457600"/>
            <a:ext cx="199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dk1"/>
                </a:solidFill>
                <a:latin typeface="Open Sans"/>
                <a:ea typeface="Open Sans"/>
                <a:cs typeface="Open Sans"/>
                <a:sym typeface="Open Sans"/>
              </a:rPr>
              <a:t>Castro &amp; Jackson, 2001 </a:t>
            </a:r>
            <a:r>
              <a:rPr baseline="30000" lang="fr" sz="1000">
                <a:solidFill>
                  <a:schemeClr val="dk1"/>
                </a:solidFill>
                <a:latin typeface="Open Sans"/>
                <a:ea typeface="Open Sans"/>
                <a:cs typeface="Open Sans"/>
                <a:sym typeface="Open Sans"/>
              </a:rPr>
              <a:t>(3)</a:t>
            </a:r>
            <a:endParaRPr baseline="30000" sz="1900">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1924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fr" sz="3500">
                <a:latin typeface="Montserrat"/>
                <a:ea typeface="Montserrat"/>
                <a:cs typeface="Montserrat"/>
                <a:sym typeface="Montserrat"/>
              </a:rPr>
              <a:t>Biology - Small creatures </a:t>
            </a:r>
            <a:endParaRPr b="1" sz="3500">
              <a:latin typeface="Montserrat"/>
              <a:ea typeface="Montserrat"/>
              <a:cs typeface="Montserrat"/>
              <a:sym typeface="Montserrat"/>
            </a:endParaRPr>
          </a:p>
        </p:txBody>
      </p:sp>
      <p:sp>
        <p:nvSpPr>
          <p:cNvPr id="106" name="Google Shape;106;p18"/>
          <p:cNvSpPr txBox="1"/>
          <p:nvPr>
            <p:ph idx="1" type="body"/>
          </p:nvPr>
        </p:nvSpPr>
        <p:spPr>
          <a:xfrm>
            <a:off x="4822050" y="1198650"/>
            <a:ext cx="4092300" cy="3674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1200">
                <a:latin typeface="Montserrat"/>
                <a:ea typeface="Montserrat"/>
                <a:cs typeface="Montserrat"/>
                <a:sym typeface="Montserrat"/>
              </a:rPr>
              <a:t>Trichopteran Larvae (Caddisflies):</a:t>
            </a:r>
            <a:endParaRPr b="1" sz="1200">
              <a:latin typeface="Montserrat"/>
              <a:ea typeface="Montserrat"/>
              <a:cs typeface="Montserrat"/>
              <a:sym typeface="Montserrat"/>
            </a:endParaRPr>
          </a:p>
          <a:p>
            <a:pPr indent="-304800" lvl="0" marL="457200" rtl="0" algn="l">
              <a:spcBef>
                <a:spcPts val="1200"/>
              </a:spcBef>
              <a:spcAft>
                <a:spcPts val="0"/>
              </a:spcAft>
              <a:buSzPts val="1200"/>
              <a:buFont typeface="Arial"/>
              <a:buChar char="●"/>
            </a:pPr>
            <a:r>
              <a:rPr lang="fr" sz="1200">
                <a:latin typeface="Montserrat"/>
                <a:ea typeface="Montserrat"/>
                <a:cs typeface="Montserrat"/>
                <a:sym typeface="Montserrat"/>
              </a:rPr>
              <a:t>Stabilize fine sediments with silk nets → increase shear stress threshold by </a:t>
            </a:r>
            <a:r>
              <a:rPr b="1" lang="fr" sz="1200">
                <a:latin typeface="Montserrat"/>
                <a:ea typeface="Montserrat"/>
                <a:cs typeface="Montserrat"/>
                <a:sym typeface="Montserrat"/>
              </a:rPr>
              <a:t>33-45%</a:t>
            </a:r>
            <a:r>
              <a:rPr lang="fr" sz="1200">
                <a:latin typeface="Montserrat"/>
                <a:ea typeface="Montserrat"/>
                <a:cs typeface="Montserrat"/>
                <a:sym typeface="Montserrat"/>
              </a:rPr>
              <a:t>.</a:t>
            </a:r>
            <a:endParaRPr sz="1200">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b="1" lang="fr" sz="1200">
                <a:latin typeface="Montserrat"/>
                <a:ea typeface="Montserrat"/>
                <a:cs typeface="Montserrat"/>
                <a:sym typeface="Montserrat"/>
              </a:rPr>
              <a:t>Aquatic Invertebrates:</a:t>
            </a:r>
            <a:endParaRPr b="1" sz="1200">
              <a:latin typeface="Montserrat"/>
              <a:ea typeface="Montserrat"/>
              <a:cs typeface="Montserrat"/>
              <a:sym typeface="Montserrat"/>
            </a:endParaRPr>
          </a:p>
          <a:p>
            <a:pPr indent="-304800" lvl="0" marL="457200" rtl="0" algn="l">
              <a:spcBef>
                <a:spcPts val="1200"/>
              </a:spcBef>
              <a:spcAft>
                <a:spcPts val="0"/>
              </a:spcAft>
              <a:buSzPts val="1200"/>
              <a:buFont typeface="Arial"/>
              <a:buChar char="●"/>
            </a:pPr>
            <a:r>
              <a:rPr lang="fr" sz="1200">
                <a:latin typeface="Montserrat"/>
                <a:ea typeface="Montserrat"/>
                <a:cs typeface="Montserrat"/>
                <a:sym typeface="Montserrat"/>
              </a:rPr>
              <a:t>Crayfish and insect larvae move sediment through </a:t>
            </a:r>
            <a:r>
              <a:rPr b="1" lang="fr" sz="1200">
                <a:latin typeface="Montserrat"/>
                <a:ea typeface="Montserrat"/>
                <a:cs typeface="Montserrat"/>
                <a:sym typeface="Montserrat"/>
              </a:rPr>
              <a:t>bioturbation</a:t>
            </a:r>
            <a:r>
              <a:rPr lang="fr" sz="1200">
                <a:latin typeface="Montserrat"/>
                <a:ea typeface="Montserrat"/>
                <a:cs typeface="Montserrat"/>
                <a:sym typeface="Montserrat"/>
              </a:rPr>
              <a:t>.</a:t>
            </a:r>
            <a:endParaRPr sz="1200">
              <a:latin typeface="Montserrat"/>
              <a:ea typeface="Montserrat"/>
              <a:cs typeface="Montserrat"/>
              <a:sym typeface="Montserrat"/>
            </a:endParaRPr>
          </a:p>
          <a:p>
            <a:pPr indent="-304800" lvl="0" marL="457200" rtl="0" algn="l">
              <a:spcBef>
                <a:spcPts val="0"/>
              </a:spcBef>
              <a:spcAft>
                <a:spcPts val="0"/>
              </a:spcAft>
              <a:buSzPts val="1200"/>
              <a:buFont typeface="Arial"/>
              <a:buChar char="●"/>
            </a:pPr>
            <a:r>
              <a:rPr lang="fr" sz="1200">
                <a:latin typeface="Montserrat"/>
                <a:ea typeface="Montserrat"/>
                <a:cs typeface="Montserrat"/>
                <a:sym typeface="Montserrat"/>
              </a:rPr>
              <a:t>Example: Signal crayfish significantly </a:t>
            </a:r>
            <a:r>
              <a:rPr b="1" lang="fr" sz="1200">
                <a:latin typeface="Montserrat"/>
                <a:ea typeface="Montserrat"/>
                <a:cs typeface="Montserrat"/>
                <a:sym typeface="Montserrat"/>
              </a:rPr>
              <a:t>increase sediment transport</a:t>
            </a:r>
            <a:r>
              <a:rPr lang="fr" sz="1200">
                <a:latin typeface="Montserrat"/>
                <a:ea typeface="Montserrat"/>
                <a:cs typeface="Montserrat"/>
                <a:sym typeface="Montserrat"/>
              </a:rPr>
              <a:t>.</a:t>
            </a:r>
            <a:endParaRPr sz="1200">
              <a:latin typeface="Montserrat"/>
              <a:ea typeface="Montserrat"/>
              <a:cs typeface="Montserrat"/>
              <a:sym typeface="Montserrat"/>
            </a:endParaRPr>
          </a:p>
          <a:p>
            <a:pPr indent="0" lvl="0" marL="0" rtl="0" algn="l">
              <a:spcBef>
                <a:spcPts val="1200"/>
              </a:spcBef>
              <a:spcAft>
                <a:spcPts val="0"/>
              </a:spcAft>
              <a:buNone/>
            </a:pPr>
            <a:r>
              <a:rPr b="1" lang="fr" sz="1200">
                <a:latin typeface="Montserrat"/>
                <a:ea typeface="Montserrat"/>
                <a:cs typeface="Montserrat"/>
                <a:sym typeface="Montserrat"/>
              </a:rPr>
              <a:t>Fish (Salmonid Species):</a:t>
            </a:r>
            <a:endParaRPr b="1" sz="1200">
              <a:latin typeface="Montserrat"/>
              <a:ea typeface="Montserrat"/>
              <a:cs typeface="Montserrat"/>
              <a:sym typeface="Montserrat"/>
            </a:endParaRPr>
          </a:p>
          <a:p>
            <a:pPr indent="-304800" lvl="0" marL="457200" rtl="0" algn="l">
              <a:spcBef>
                <a:spcPts val="1200"/>
              </a:spcBef>
              <a:spcAft>
                <a:spcPts val="0"/>
              </a:spcAft>
              <a:buSzPts val="1200"/>
              <a:buFont typeface="Arial"/>
              <a:buChar char="●"/>
            </a:pPr>
            <a:r>
              <a:rPr lang="fr" sz="1200">
                <a:latin typeface="Montserrat"/>
                <a:ea typeface="Montserrat"/>
                <a:cs typeface="Montserrat"/>
                <a:sym typeface="Montserrat"/>
              </a:rPr>
              <a:t>Move gravel while building nests (redds), redistributing up to </a:t>
            </a:r>
            <a:r>
              <a:rPr b="1" lang="fr" sz="1200">
                <a:latin typeface="Montserrat"/>
                <a:ea typeface="Montserrat"/>
                <a:cs typeface="Montserrat"/>
                <a:sym typeface="Montserrat"/>
              </a:rPr>
              <a:t>50% of annual sediment load</a:t>
            </a:r>
            <a:r>
              <a:rPr lang="fr" sz="1200">
                <a:latin typeface="Montserrat"/>
                <a:ea typeface="Montserrat"/>
                <a:cs typeface="Montserrat"/>
                <a:sym typeface="Montserrat"/>
              </a:rPr>
              <a:t> in rivers.</a:t>
            </a:r>
            <a:endParaRPr sz="1200">
              <a:latin typeface="Montserrat"/>
              <a:ea typeface="Montserrat"/>
              <a:cs typeface="Montserrat"/>
              <a:sym typeface="Montserrat"/>
            </a:endParaRPr>
          </a:p>
          <a:p>
            <a:pPr indent="0" lvl="0" marL="0" rtl="0" algn="l">
              <a:spcBef>
                <a:spcPts val="120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1200"/>
              </a:spcAft>
              <a:buNone/>
            </a:pPr>
            <a:r>
              <a:t/>
            </a:r>
            <a:endParaRPr sz="1200">
              <a:latin typeface="Montserrat"/>
              <a:ea typeface="Montserrat"/>
              <a:cs typeface="Montserrat"/>
              <a:sym typeface="Montserrat"/>
            </a:endParaRPr>
          </a:p>
        </p:txBody>
      </p:sp>
      <p:sp>
        <p:nvSpPr>
          <p:cNvPr id="107" name="Google Shape;107;p18"/>
          <p:cNvSpPr txBox="1"/>
          <p:nvPr/>
        </p:nvSpPr>
        <p:spPr>
          <a:xfrm>
            <a:off x="315850" y="1198650"/>
            <a:ext cx="4147200" cy="11436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r">
                <a:solidFill>
                  <a:schemeClr val="dk1"/>
                </a:solidFill>
                <a:latin typeface="Montserrat"/>
                <a:ea typeface="Montserrat"/>
                <a:cs typeface="Montserrat"/>
                <a:sym typeface="Montserrat"/>
              </a:rPr>
              <a:t>Small organisms have a surprisingly large influence on river processes and show us that biological processes play a critical role in sediment stability and river morphology.</a:t>
            </a:r>
            <a:endParaRPr>
              <a:solidFill>
                <a:schemeClr val="dk1"/>
              </a:solidFill>
              <a:latin typeface="Montserrat"/>
              <a:ea typeface="Montserrat"/>
              <a:cs typeface="Montserrat"/>
              <a:sym typeface="Montserrat"/>
            </a:endParaRPr>
          </a:p>
        </p:txBody>
      </p:sp>
      <p:pic>
        <p:nvPicPr>
          <p:cNvPr id="108" name="Google Shape;108;p18"/>
          <p:cNvPicPr preferRelativeResize="0"/>
          <p:nvPr/>
        </p:nvPicPr>
        <p:blipFill rotWithShape="1">
          <a:blip r:embed="rId3">
            <a:alphaModFix/>
          </a:blip>
          <a:srcRect b="17812" l="51425" r="0" t="4062"/>
          <a:stretch/>
        </p:blipFill>
        <p:spPr>
          <a:xfrm>
            <a:off x="315813" y="2429875"/>
            <a:ext cx="4147275" cy="2443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311700" y="1924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fr" sz="3500">
                <a:latin typeface="Montserrat"/>
                <a:ea typeface="Montserrat"/>
                <a:cs typeface="Montserrat"/>
                <a:sym typeface="Montserrat"/>
              </a:rPr>
              <a:t>Biology - Bigger creatures </a:t>
            </a:r>
            <a:endParaRPr b="1" sz="3500">
              <a:latin typeface="Montserrat"/>
              <a:ea typeface="Montserrat"/>
              <a:cs typeface="Montserrat"/>
              <a:sym typeface="Montserrat"/>
            </a:endParaRPr>
          </a:p>
        </p:txBody>
      </p:sp>
      <p:sp>
        <p:nvSpPr>
          <p:cNvPr id="114" name="Google Shape;114;p19"/>
          <p:cNvSpPr txBox="1"/>
          <p:nvPr>
            <p:ph idx="1" type="body"/>
          </p:nvPr>
        </p:nvSpPr>
        <p:spPr>
          <a:xfrm>
            <a:off x="4237675" y="1198650"/>
            <a:ext cx="4676700" cy="24981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fr" sz="1200">
                <a:latin typeface="Montserrat"/>
                <a:ea typeface="Montserrat"/>
                <a:cs typeface="Montserrat"/>
                <a:sym typeface="Montserrat"/>
              </a:rPr>
              <a:t>Beavers:</a:t>
            </a:r>
            <a:endParaRPr b="1" sz="1200">
              <a:latin typeface="Montserrat"/>
              <a:ea typeface="Montserrat"/>
              <a:cs typeface="Montserrat"/>
              <a:sym typeface="Montserrat"/>
            </a:endParaRPr>
          </a:p>
          <a:p>
            <a:pPr indent="-304800" lvl="0" marL="457200" rtl="0" algn="l">
              <a:spcBef>
                <a:spcPts val="1200"/>
              </a:spcBef>
              <a:spcAft>
                <a:spcPts val="0"/>
              </a:spcAft>
              <a:buSzPts val="1200"/>
              <a:buFont typeface="Montserrat"/>
              <a:buChar char="●"/>
            </a:pPr>
            <a:r>
              <a:rPr lang="fr" sz="1200">
                <a:latin typeface="Montserrat"/>
                <a:ea typeface="Montserrat"/>
                <a:cs typeface="Montserrat"/>
                <a:sym typeface="Montserrat"/>
              </a:rPr>
              <a:t>Build dams → create wetlands, slow water flow, and trap sediments.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fr" sz="1200">
                <a:latin typeface="Montserrat"/>
                <a:ea typeface="Montserrat"/>
                <a:cs typeface="Montserrat"/>
                <a:sym typeface="Montserrat"/>
              </a:rPr>
              <a:t>Historically, their near extinction led to river incision and habitat loss.</a:t>
            </a:r>
            <a:endParaRPr sz="1200">
              <a:latin typeface="Montserrat"/>
              <a:ea typeface="Montserrat"/>
              <a:cs typeface="Montserrat"/>
              <a:sym typeface="Montserrat"/>
            </a:endParaRPr>
          </a:p>
          <a:p>
            <a:pPr indent="0" lvl="0" marL="0" rtl="0" algn="l">
              <a:spcBef>
                <a:spcPts val="1200"/>
              </a:spcBef>
              <a:spcAft>
                <a:spcPts val="0"/>
              </a:spcAft>
              <a:buNone/>
            </a:pPr>
            <a:r>
              <a:rPr b="1" lang="fr" sz="1200">
                <a:latin typeface="Montserrat"/>
                <a:ea typeface="Montserrat"/>
                <a:cs typeface="Montserrat"/>
                <a:sym typeface="Montserrat"/>
              </a:rPr>
              <a:t>Large Herbivores (Wolves and Elk Example):</a:t>
            </a:r>
            <a:endParaRPr b="1" sz="1200">
              <a:latin typeface="Montserrat"/>
              <a:ea typeface="Montserrat"/>
              <a:cs typeface="Montserrat"/>
              <a:sym typeface="Montserrat"/>
            </a:endParaRPr>
          </a:p>
          <a:p>
            <a:pPr indent="-304800" lvl="0" marL="457200" rtl="0" algn="l">
              <a:spcBef>
                <a:spcPts val="1200"/>
              </a:spcBef>
              <a:spcAft>
                <a:spcPts val="0"/>
              </a:spcAft>
              <a:buSzPts val="1200"/>
              <a:buFont typeface="Montserrat"/>
              <a:buChar char="●"/>
            </a:pPr>
            <a:r>
              <a:rPr lang="fr" sz="1200">
                <a:latin typeface="Montserrat"/>
                <a:ea typeface="Montserrat"/>
                <a:cs typeface="Montserrat"/>
                <a:sym typeface="Montserrat"/>
              </a:rPr>
              <a:t>Yellowstone: Elk overgrazing destabilized riverbanks.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fr" sz="1200">
                <a:latin typeface="Montserrat"/>
                <a:ea typeface="Montserrat"/>
                <a:cs typeface="Montserrat"/>
                <a:sym typeface="Montserrat"/>
              </a:rPr>
              <a:t>Reintroduction of wolves → riparian vegetation recovery, river stabilization.</a:t>
            </a:r>
            <a:endParaRPr b="1" sz="1200">
              <a:latin typeface="Montserrat"/>
              <a:ea typeface="Montserrat"/>
              <a:cs typeface="Montserrat"/>
              <a:sym typeface="Montserrat"/>
            </a:endParaRPr>
          </a:p>
          <a:p>
            <a:pPr indent="0" lvl="0" marL="0" rtl="0" algn="l">
              <a:spcBef>
                <a:spcPts val="120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1200"/>
              </a:spcAft>
              <a:buNone/>
            </a:pPr>
            <a:r>
              <a:t/>
            </a:r>
            <a:endParaRPr sz="1200">
              <a:latin typeface="Montserrat"/>
              <a:ea typeface="Montserrat"/>
              <a:cs typeface="Montserrat"/>
              <a:sym typeface="Montserrat"/>
            </a:endParaRPr>
          </a:p>
        </p:txBody>
      </p:sp>
      <p:sp>
        <p:nvSpPr>
          <p:cNvPr id="115" name="Google Shape;115;p19"/>
          <p:cNvSpPr txBox="1"/>
          <p:nvPr/>
        </p:nvSpPr>
        <p:spPr>
          <a:xfrm>
            <a:off x="4237675" y="3871650"/>
            <a:ext cx="4676700" cy="8958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fr">
                <a:solidFill>
                  <a:schemeClr val="dk1"/>
                </a:solidFill>
                <a:latin typeface="Montserrat"/>
                <a:ea typeface="Montserrat"/>
                <a:cs typeface="Montserrat"/>
                <a:sym typeface="Montserrat"/>
              </a:rPr>
              <a:t>A</a:t>
            </a:r>
            <a:r>
              <a:rPr lang="fr">
                <a:solidFill>
                  <a:schemeClr val="dk1"/>
                </a:solidFill>
                <a:latin typeface="Montserrat"/>
                <a:ea typeface="Montserrat"/>
                <a:cs typeface="Montserrat"/>
                <a:sym typeface="Montserrat"/>
              </a:rPr>
              <a:t>nimals actively shape river landscapes, whether through engineering, sediment stabilization, or grazing influences</a:t>
            </a:r>
            <a:endParaRPr>
              <a:solidFill>
                <a:schemeClr val="dk1"/>
              </a:solidFill>
              <a:latin typeface="Montserrat"/>
              <a:ea typeface="Montserrat"/>
              <a:cs typeface="Montserrat"/>
              <a:sym typeface="Montserrat"/>
            </a:endParaRPr>
          </a:p>
        </p:txBody>
      </p:sp>
      <p:sp>
        <p:nvSpPr>
          <p:cNvPr id="116" name="Google Shape;116;p19"/>
          <p:cNvSpPr txBox="1"/>
          <p:nvPr/>
        </p:nvSpPr>
        <p:spPr>
          <a:xfrm>
            <a:off x="610250" y="4681800"/>
            <a:ext cx="3276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900" u="sng">
                <a:solidFill>
                  <a:schemeClr val="hlink"/>
                </a:solidFill>
                <a:hlinkClick r:id="rId3"/>
              </a:rPr>
              <a:t>https://news.oregonstate.edu/news/yellowstone-streams-recovering-thanks-wolf-reintroduction</a:t>
            </a:r>
            <a:endParaRPr i="1" sz="1500">
              <a:solidFill>
                <a:schemeClr val="dk1"/>
              </a:solidFill>
              <a:latin typeface="Open Sans"/>
              <a:ea typeface="Open Sans"/>
              <a:cs typeface="Open Sans"/>
              <a:sym typeface="Open Sans"/>
            </a:endParaRPr>
          </a:p>
        </p:txBody>
      </p:sp>
      <p:pic>
        <p:nvPicPr>
          <p:cNvPr id="117" name="Google Shape;117;p19"/>
          <p:cNvPicPr preferRelativeResize="0"/>
          <p:nvPr/>
        </p:nvPicPr>
        <p:blipFill>
          <a:blip r:embed="rId4">
            <a:alphaModFix/>
          </a:blip>
          <a:stretch>
            <a:fillRect/>
          </a:stretch>
        </p:blipFill>
        <p:spPr>
          <a:xfrm>
            <a:off x="646036" y="1198650"/>
            <a:ext cx="3275990" cy="356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1924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fr" sz="3500">
                <a:latin typeface="Montserrat"/>
                <a:ea typeface="Montserrat"/>
                <a:cs typeface="Montserrat"/>
                <a:sym typeface="Montserrat"/>
              </a:rPr>
              <a:t>Biology - Invasive species </a:t>
            </a:r>
            <a:endParaRPr b="1" sz="3500">
              <a:latin typeface="Montserrat"/>
              <a:ea typeface="Montserrat"/>
              <a:cs typeface="Montserrat"/>
              <a:sym typeface="Montserrat"/>
            </a:endParaRPr>
          </a:p>
        </p:txBody>
      </p:sp>
      <p:sp>
        <p:nvSpPr>
          <p:cNvPr id="123" name="Google Shape;123;p20"/>
          <p:cNvSpPr txBox="1"/>
          <p:nvPr>
            <p:ph idx="1" type="body"/>
          </p:nvPr>
        </p:nvSpPr>
        <p:spPr>
          <a:xfrm>
            <a:off x="144125" y="3112650"/>
            <a:ext cx="4183800" cy="16461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300">
                <a:latin typeface="Montserrat"/>
                <a:ea typeface="Montserrat"/>
                <a:cs typeface="Montserrat"/>
                <a:sym typeface="Montserrat"/>
              </a:rPr>
              <a:t>Invasive Species:</a:t>
            </a:r>
            <a:endParaRPr b="1" sz="1300">
              <a:latin typeface="Montserrat"/>
              <a:ea typeface="Montserrat"/>
              <a:cs typeface="Montserrat"/>
              <a:sym typeface="Montserrat"/>
            </a:endParaRPr>
          </a:p>
          <a:p>
            <a:pPr indent="-311150" lvl="0" marL="457200" rtl="0" algn="l">
              <a:lnSpc>
                <a:spcPct val="115000"/>
              </a:lnSpc>
              <a:spcBef>
                <a:spcPts val="1200"/>
              </a:spcBef>
              <a:spcAft>
                <a:spcPts val="0"/>
              </a:spcAft>
              <a:buSzPts val="1300"/>
              <a:buFont typeface="Arial"/>
              <a:buChar char="●"/>
            </a:pPr>
            <a:r>
              <a:rPr lang="fr" sz="1300">
                <a:latin typeface="Montserrat"/>
                <a:ea typeface="Montserrat"/>
                <a:cs typeface="Montserrat"/>
                <a:sym typeface="Montserrat"/>
              </a:rPr>
              <a:t>Signal crayfish → bioturbation increases sediment transport by </a:t>
            </a:r>
            <a:r>
              <a:rPr b="1" lang="fr" sz="1300">
                <a:latin typeface="Montserrat"/>
                <a:ea typeface="Montserrat"/>
                <a:cs typeface="Montserrat"/>
                <a:sym typeface="Montserrat"/>
              </a:rPr>
              <a:t>32%</a:t>
            </a:r>
            <a:r>
              <a:rPr lang="fr" sz="1300">
                <a:latin typeface="Montserrat"/>
                <a:ea typeface="Montserrat"/>
                <a:cs typeface="Montserrat"/>
                <a:sym typeface="Montserrat"/>
              </a:rPr>
              <a:t>.</a:t>
            </a:r>
            <a:endParaRPr sz="1300">
              <a:latin typeface="Montserrat"/>
              <a:ea typeface="Montserrat"/>
              <a:cs typeface="Montserrat"/>
              <a:sym typeface="Montserrat"/>
            </a:endParaRPr>
          </a:p>
          <a:p>
            <a:pPr indent="-311150" lvl="0" marL="457200" rtl="0" algn="l">
              <a:lnSpc>
                <a:spcPct val="115000"/>
              </a:lnSpc>
              <a:spcBef>
                <a:spcPts val="0"/>
              </a:spcBef>
              <a:spcAft>
                <a:spcPts val="0"/>
              </a:spcAft>
              <a:buSzPts val="1300"/>
              <a:buFont typeface="Montserrat"/>
              <a:buChar char="●"/>
            </a:pPr>
            <a:r>
              <a:rPr lang="fr" sz="1300">
                <a:latin typeface="Montserrat"/>
                <a:ea typeface="Montserrat"/>
                <a:cs typeface="Montserrat"/>
                <a:sym typeface="Montserrat"/>
              </a:rPr>
              <a:t>Beaver in Patagonia → flooding of peatlands, destruction of forests, and invasive plant growth.</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1300">
              <a:latin typeface="Montserrat"/>
              <a:ea typeface="Montserrat"/>
              <a:cs typeface="Montserrat"/>
              <a:sym typeface="Montserrat"/>
            </a:endParaRPr>
          </a:p>
          <a:p>
            <a:pPr indent="0" lvl="0" marL="0" rtl="0" algn="l">
              <a:lnSpc>
                <a:spcPct val="115000"/>
              </a:lnSpc>
              <a:spcBef>
                <a:spcPts val="0"/>
              </a:spcBef>
              <a:spcAft>
                <a:spcPts val="1200"/>
              </a:spcAft>
              <a:buNone/>
            </a:pPr>
            <a:r>
              <a:t/>
            </a:r>
            <a:endParaRPr sz="1300">
              <a:latin typeface="Montserrat"/>
              <a:ea typeface="Montserrat"/>
              <a:cs typeface="Montserrat"/>
              <a:sym typeface="Montserrat"/>
            </a:endParaRPr>
          </a:p>
        </p:txBody>
      </p:sp>
      <p:sp>
        <p:nvSpPr>
          <p:cNvPr id="124" name="Google Shape;124;p20"/>
          <p:cNvSpPr txBox="1"/>
          <p:nvPr/>
        </p:nvSpPr>
        <p:spPr>
          <a:xfrm>
            <a:off x="144125" y="1509375"/>
            <a:ext cx="4183800" cy="15453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fr">
                <a:solidFill>
                  <a:schemeClr val="dk1"/>
                </a:solidFill>
                <a:latin typeface="Montserrat"/>
                <a:ea typeface="Montserrat"/>
                <a:cs typeface="Montserrat"/>
                <a:sym typeface="Montserrat"/>
              </a:rPr>
              <a:t>Ecological Context Matters:</a:t>
            </a:r>
            <a:endParaRPr b="1">
              <a:solidFill>
                <a:schemeClr val="dk1"/>
              </a:solidFill>
              <a:latin typeface="Montserrat"/>
              <a:ea typeface="Montserrat"/>
              <a:cs typeface="Montserrat"/>
              <a:sym typeface="Montserrat"/>
            </a:endParaRPr>
          </a:p>
          <a:p>
            <a:pPr indent="-317500" lvl="0" marL="457200" rtl="0" algn="l">
              <a:lnSpc>
                <a:spcPct val="115000"/>
              </a:lnSpc>
              <a:spcBef>
                <a:spcPts val="120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Native species support ecosystem resilience.</a:t>
            </a:r>
            <a:endParaRPr>
              <a:solidFill>
                <a:schemeClr val="dk1"/>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Invasive species disrupt natural processes.</a:t>
            </a:r>
            <a:endParaRPr sz="1700">
              <a:solidFill>
                <a:schemeClr val="dk1"/>
              </a:solidFill>
              <a:latin typeface="Montserrat"/>
              <a:ea typeface="Montserrat"/>
              <a:cs typeface="Montserrat"/>
              <a:sym typeface="Montserrat"/>
            </a:endParaRPr>
          </a:p>
        </p:txBody>
      </p:sp>
      <p:sp>
        <p:nvSpPr>
          <p:cNvPr id="125" name="Google Shape;125;p20"/>
          <p:cNvSpPr txBox="1"/>
          <p:nvPr/>
        </p:nvSpPr>
        <p:spPr>
          <a:xfrm>
            <a:off x="4438750" y="4621025"/>
            <a:ext cx="409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800">
                <a:solidFill>
                  <a:schemeClr val="dk1"/>
                </a:solidFill>
                <a:latin typeface="Open Sans"/>
                <a:ea typeface="Open Sans"/>
                <a:cs typeface="Open Sans"/>
                <a:sym typeface="Open Sans"/>
              </a:rPr>
              <a:t>Johnson et al.</a:t>
            </a:r>
            <a:endParaRPr i="1" sz="1700">
              <a:solidFill>
                <a:schemeClr val="dk1"/>
              </a:solidFill>
              <a:latin typeface="Open Sans"/>
              <a:ea typeface="Open Sans"/>
              <a:cs typeface="Open Sans"/>
              <a:sym typeface="Open Sans"/>
            </a:endParaRPr>
          </a:p>
        </p:txBody>
      </p:sp>
      <p:pic>
        <p:nvPicPr>
          <p:cNvPr id="126" name="Google Shape;126;p20"/>
          <p:cNvPicPr preferRelativeResize="0"/>
          <p:nvPr/>
        </p:nvPicPr>
        <p:blipFill>
          <a:blip r:embed="rId3">
            <a:alphaModFix/>
          </a:blip>
          <a:stretch>
            <a:fillRect/>
          </a:stretch>
        </p:blipFill>
        <p:spPr>
          <a:xfrm>
            <a:off x="4438750" y="1509375"/>
            <a:ext cx="4641101" cy="3111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ph type="title"/>
          </p:nvPr>
        </p:nvSpPr>
        <p:spPr>
          <a:xfrm>
            <a:off x="311700" y="1924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fr" sz="3500">
                <a:latin typeface="Montserrat"/>
                <a:ea typeface="Montserrat"/>
                <a:cs typeface="Montserrat"/>
                <a:sym typeface="Montserrat"/>
              </a:rPr>
              <a:t>Biogeomorphology - Natural power</a:t>
            </a:r>
            <a:endParaRPr b="1" sz="3500">
              <a:latin typeface="Montserrat"/>
              <a:ea typeface="Montserrat"/>
              <a:cs typeface="Montserrat"/>
              <a:sym typeface="Montserrat"/>
            </a:endParaRPr>
          </a:p>
        </p:txBody>
      </p:sp>
      <p:sp>
        <p:nvSpPr>
          <p:cNvPr id="132" name="Google Shape;132;p21"/>
          <p:cNvSpPr txBox="1"/>
          <p:nvPr/>
        </p:nvSpPr>
        <p:spPr>
          <a:xfrm>
            <a:off x="220325" y="1441775"/>
            <a:ext cx="4435500" cy="16992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a:solidFill>
                  <a:schemeClr val="dk1"/>
                </a:solidFill>
                <a:latin typeface="Montserrat"/>
                <a:ea typeface="Montserrat"/>
                <a:cs typeface="Montserrat"/>
                <a:sym typeface="Montserrat"/>
              </a:rPr>
              <a:t>Co-Evolution of Rivers and Life:</a:t>
            </a:r>
            <a:endParaRPr b="1">
              <a:solidFill>
                <a:schemeClr val="dk1"/>
              </a:solidFill>
              <a:latin typeface="Montserrat"/>
              <a:ea typeface="Montserrat"/>
              <a:cs typeface="Montserrat"/>
              <a:sym typeface="Montserrat"/>
            </a:endParaRPr>
          </a:p>
          <a:p>
            <a:pPr indent="-317500" lvl="0" marL="457200" rtl="0" algn="l">
              <a:lnSpc>
                <a:spcPct val="115000"/>
              </a:lnSpc>
              <a:spcBef>
                <a:spcPts val="120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Rivers evolved alongside terrestrial plants → stabilization of meandering channels.</a:t>
            </a:r>
            <a:endParaRPr sz="100">
              <a:solidFill>
                <a:schemeClr val="dk1"/>
              </a:solidFill>
              <a:latin typeface="Montserrat"/>
              <a:ea typeface="Montserrat"/>
              <a:cs typeface="Montserrat"/>
              <a:sym typeface="Montserrat"/>
            </a:endParaRPr>
          </a:p>
          <a:p>
            <a:pPr indent="-317500" lvl="0" marL="457200" rtl="0" algn="l">
              <a:lnSpc>
                <a:spcPct val="115000"/>
              </a:lnSpc>
              <a:spcBef>
                <a:spcPts val="1200"/>
              </a:spcBef>
              <a:spcAft>
                <a:spcPts val="1000"/>
              </a:spcAft>
              <a:buClr>
                <a:schemeClr val="dk1"/>
              </a:buClr>
              <a:buSzPts val="1400"/>
              <a:buFont typeface="Montserrat"/>
              <a:buChar char="●"/>
            </a:pPr>
            <a:r>
              <a:rPr lang="fr">
                <a:solidFill>
                  <a:schemeClr val="dk1"/>
                </a:solidFill>
                <a:latin typeface="Montserrat"/>
                <a:ea typeface="Montserrat"/>
                <a:cs typeface="Montserrat"/>
                <a:sym typeface="Montserrat"/>
              </a:rPr>
              <a:t>Example: Vegetation and log jams formed ancient anastomosed channels.</a:t>
            </a:r>
            <a:endParaRPr b="1">
              <a:solidFill>
                <a:schemeClr val="dk1"/>
              </a:solidFill>
              <a:latin typeface="Montserrat"/>
              <a:ea typeface="Montserrat"/>
              <a:cs typeface="Montserrat"/>
              <a:sym typeface="Montserrat"/>
            </a:endParaRPr>
          </a:p>
        </p:txBody>
      </p:sp>
      <p:sp>
        <p:nvSpPr>
          <p:cNvPr id="133" name="Google Shape;133;p21"/>
          <p:cNvSpPr txBox="1"/>
          <p:nvPr/>
        </p:nvSpPr>
        <p:spPr>
          <a:xfrm>
            <a:off x="4692575" y="3859750"/>
            <a:ext cx="4307700" cy="10497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
                <a:solidFill>
                  <a:schemeClr val="dk1"/>
                </a:solidFill>
                <a:latin typeface="Montserrat"/>
                <a:ea typeface="Montserrat"/>
                <a:cs typeface="Montserrat"/>
                <a:sym typeface="Montserrat"/>
              </a:rPr>
              <a:t>Self-Healing Capacity:</a:t>
            </a:r>
            <a:endParaRPr b="1">
              <a:solidFill>
                <a:schemeClr val="dk1"/>
              </a:solidFill>
              <a:latin typeface="Montserrat"/>
              <a:ea typeface="Montserrat"/>
              <a:cs typeface="Montserrat"/>
              <a:sym typeface="Montserrat"/>
            </a:endParaRPr>
          </a:p>
          <a:p>
            <a:pPr indent="-317500" lvl="0" marL="457200" rtl="0" algn="l">
              <a:lnSpc>
                <a:spcPct val="115000"/>
              </a:lnSpc>
              <a:spcBef>
                <a:spcPts val="1200"/>
              </a:spcBef>
              <a:spcAft>
                <a:spcPts val="0"/>
              </a:spcAft>
              <a:buClr>
                <a:schemeClr val="dk1"/>
              </a:buClr>
              <a:buSzPts val="1400"/>
              <a:buChar char="●"/>
            </a:pPr>
            <a:r>
              <a:rPr lang="fr">
                <a:solidFill>
                  <a:schemeClr val="dk1"/>
                </a:solidFill>
                <a:latin typeface="Montserrat"/>
                <a:ea typeface="Montserrat"/>
                <a:cs typeface="Montserrat"/>
                <a:sym typeface="Montserrat"/>
              </a:rPr>
              <a:t>Natural disturbances promote recovery through </a:t>
            </a:r>
            <a:r>
              <a:rPr b="1" lang="fr">
                <a:solidFill>
                  <a:schemeClr val="dk1"/>
                </a:solidFill>
                <a:latin typeface="Montserrat"/>
                <a:ea typeface="Montserrat"/>
                <a:cs typeface="Montserrat"/>
                <a:sym typeface="Montserrat"/>
              </a:rPr>
              <a:t>recolonization</a:t>
            </a:r>
            <a:r>
              <a:rPr lang="fr">
                <a:solidFill>
                  <a:schemeClr val="dk1"/>
                </a:solidFill>
                <a:latin typeface="Montserrat"/>
                <a:ea typeface="Montserrat"/>
                <a:cs typeface="Montserrat"/>
                <a:sym typeface="Montserrat"/>
              </a:rPr>
              <a:t> and </a:t>
            </a:r>
            <a:r>
              <a:rPr b="1" lang="fr">
                <a:solidFill>
                  <a:schemeClr val="dk1"/>
                </a:solidFill>
                <a:latin typeface="Montserrat"/>
                <a:ea typeface="Montserrat"/>
                <a:cs typeface="Montserrat"/>
                <a:sym typeface="Montserrat"/>
              </a:rPr>
              <a:t>succession</a:t>
            </a:r>
            <a:r>
              <a:rPr lang="fr">
                <a:solidFill>
                  <a:schemeClr val="dk1"/>
                </a:solidFill>
                <a:latin typeface="Montserrat"/>
                <a:ea typeface="Montserrat"/>
                <a:cs typeface="Montserrat"/>
                <a:sym typeface="Montserrat"/>
              </a:rPr>
              <a:t>.</a:t>
            </a:r>
            <a:endParaRPr b="1">
              <a:solidFill>
                <a:schemeClr val="dk1"/>
              </a:solidFill>
              <a:latin typeface="Montserrat"/>
              <a:ea typeface="Montserrat"/>
              <a:cs typeface="Montserrat"/>
              <a:sym typeface="Montserrat"/>
            </a:endParaRPr>
          </a:p>
        </p:txBody>
      </p:sp>
      <p:sp>
        <p:nvSpPr>
          <p:cNvPr id="134" name="Google Shape;134;p21"/>
          <p:cNvSpPr txBox="1"/>
          <p:nvPr/>
        </p:nvSpPr>
        <p:spPr>
          <a:xfrm>
            <a:off x="220325" y="3210250"/>
            <a:ext cx="4435500" cy="1699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fr">
                <a:solidFill>
                  <a:schemeClr val="dk1"/>
                </a:solidFill>
                <a:latin typeface="Montserrat"/>
                <a:ea typeface="Montserrat"/>
                <a:cs typeface="Montserrat"/>
                <a:sym typeface="Montserrat"/>
              </a:rPr>
              <a:t>Maximum Power:</a:t>
            </a:r>
            <a:endParaRPr b="1">
              <a:solidFill>
                <a:schemeClr val="dk1"/>
              </a:solidFill>
              <a:latin typeface="Montserrat"/>
              <a:ea typeface="Montserrat"/>
              <a:cs typeface="Montserrat"/>
              <a:sym typeface="Montserrat"/>
            </a:endParaRPr>
          </a:p>
          <a:p>
            <a:pPr indent="-317500" lvl="0" marL="457200" rtl="0" algn="l">
              <a:lnSpc>
                <a:spcPct val="100000"/>
              </a:lnSpc>
              <a:spcBef>
                <a:spcPts val="120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Multi-threaded channels with floodplain connectivity.</a:t>
            </a:r>
            <a:endParaRPr>
              <a:solidFill>
                <a:schemeClr val="dk1"/>
              </a:solidFill>
              <a:latin typeface="Montserrat"/>
              <a:ea typeface="Montserrat"/>
              <a:cs typeface="Montserrat"/>
              <a:sym typeface="Montserrat"/>
            </a:endParaRPr>
          </a:p>
          <a:p>
            <a:pPr indent="0" lvl="0" marL="0" rtl="0" algn="l">
              <a:lnSpc>
                <a:spcPct val="100000"/>
              </a:lnSpc>
              <a:spcBef>
                <a:spcPts val="1200"/>
              </a:spcBef>
              <a:spcAft>
                <a:spcPts val="0"/>
              </a:spcAft>
              <a:buNone/>
            </a:pPr>
            <a:r>
              <a:rPr b="1" lang="fr">
                <a:solidFill>
                  <a:schemeClr val="dk1"/>
                </a:solidFill>
                <a:latin typeface="Montserrat"/>
                <a:ea typeface="Montserrat"/>
                <a:cs typeface="Montserrat"/>
                <a:sym typeface="Montserrat"/>
              </a:rPr>
              <a:t>Minimum Power:</a:t>
            </a:r>
            <a:endParaRPr b="1">
              <a:solidFill>
                <a:schemeClr val="dk1"/>
              </a:solidFill>
              <a:latin typeface="Montserrat"/>
              <a:ea typeface="Montserrat"/>
              <a:cs typeface="Montserrat"/>
              <a:sym typeface="Montserrat"/>
            </a:endParaRPr>
          </a:p>
          <a:p>
            <a:pPr indent="-317500" lvl="0" marL="457200" rtl="0" algn="l">
              <a:lnSpc>
                <a:spcPct val="100000"/>
              </a:lnSpc>
              <a:spcBef>
                <a:spcPts val="1200"/>
              </a:spcBef>
              <a:spcAft>
                <a:spcPts val="0"/>
              </a:spcAft>
              <a:buClr>
                <a:schemeClr val="dk1"/>
              </a:buClr>
              <a:buSzPts val="1400"/>
              <a:buFont typeface="Montserrat"/>
              <a:buChar char="●"/>
            </a:pPr>
            <a:r>
              <a:rPr lang="fr">
                <a:solidFill>
                  <a:schemeClr val="dk1"/>
                </a:solidFill>
                <a:latin typeface="Montserrat"/>
                <a:ea typeface="Montserrat"/>
                <a:cs typeface="Montserrat"/>
                <a:sym typeface="Montserrat"/>
              </a:rPr>
              <a:t>Single-thread, high-flow channels.</a:t>
            </a:r>
            <a:endParaRPr>
              <a:solidFill>
                <a:schemeClr val="dk1"/>
              </a:solidFill>
              <a:latin typeface="Montserrat"/>
              <a:ea typeface="Montserrat"/>
              <a:cs typeface="Montserrat"/>
              <a:sym typeface="Montserrat"/>
            </a:endParaRPr>
          </a:p>
        </p:txBody>
      </p:sp>
      <p:pic>
        <p:nvPicPr>
          <p:cNvPr id="135" name="Google Shape;135;p21"/>
          <p:cNvPicPr preferRelativeResize="0"/>
          <p:nvPr/>
        </p:nvPicPr>
        <p:blipFill>
          <a:blip r:embed="rId3">
            <a:alphaModFix/>
          </a:blip>
          <a:stretch>
            <a:fillRect/>
          </a:stretch>
        </p:blipFill>
        <p:spPr>
          <a:xfrm>
            <a:off x="4750725" y="1365586"/>
            <a:ext cx="4249500" cy="235753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