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3" r:id="rId6"/>
    <p:sldId id="546" r:id="rId7"/>
    <p:sldId id="262" r:id="rId8"/>
    <p:sldId id="291" r:id="rId9"/>
    <p:sldId id="564" r:id="rId10"/>
    <p:sldId id="565" r:id="rId11"/>
    <p:sldId id="547" r:id="rId12"/>
    <p:sldId id="568" r:id="rId13"/>
    <p:sldId id="569" r:id="rId14"/>
    <p:sldId id="567" r:id="rId15"/>
    <p:sldId id="548" r:id="rId16"/>
    <p:sldId id="301" r:id="rId17"/>
    <p:sldId id="302" r:id="rId18"/>
    <p:sldId id="558" r:id="rId19"/>
    <p:sldId id="559" r:id="rId20"/>
    <p:sldId id="303" r:id="rId21"/>
    <p:sldId id="560" r:id="rId22"/>
    <p:sldId id="561" r:id="rId23"/>
    <p:sldId id="562" r:id="rId24"/>
    <p:sldId id="563" r:id="rId25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AB9"/>
    <a:srgbClr val="F1B124"/>
    <a:srgbClr val="519D4D"/>
    <a:srgbClr val="9E4B34"/>
    <a:srgbClr val="4E8DCB"/>
    <a:srgbClr val="336330"/>
    <a:srgbClr val="6D3324"/>
    <a:srgbClr val="E9941C"/>
    <a:srgbClr val="F61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1" autoAdjust="0"/>
    <p:restoredTop sz="95814"/>
  </p:normalViewPr>
  <p:slideViewPr>
    <p:cSldViewPr snapToGrid="0" snapToObjects="1" showGuides="1">
      <p:cViewPr varScale="1">
        <p:scale>
          <a:sx n="101" d="100"/>
          <a:sy n="101" d="100"/>
        </p:scale>
        <p:origin x="512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Elizabeth Dyson" userId="98ea688d-d867-4145-b441-3a296d69fb1b" providerId="ADAL" clId="{938BA3A6-F481-4AA3-9218-B01D52EC3015}"/>
    <pc:docChg chg="undo custSel addSld delSld modSld sldOrd">
      <pc:chgData name="Joanna Elizabeth Dyson" userId="98ea688d-d867-4145-b441-3a296d69fb1b" providerId="ADAL" clId="{938BA3A6-F481-4AA3-9218-B01D52EC3015}" dt="2024-09-12T12:39:39.679" v="202" actId="47"/>
      <pc:docMkLst>
        <pc:docMk/>
      </pc:docMkLst>
      <pc:sldChg chg="del ord">
        <pc:chgData name="Joanna Elizabeth Dyson" userId="98ea688d-d867-4145-b441-3a296d69fb1b" providerId="ADAL" clId="{938BA3A6-F481-4AA3-9218-B01D52EC3015}" dt="2024-09-12T12:39:39.679" v="202" actId="47"/>
        <pc:sldMkLst>
          <pc:docMk/>
          <pc:sldMk cId="4289803991" sldId="304"/>
        </pc:sldMkLst>
      </pc:sldChg>
      <pc:sldChg chg="del ord">
        <pc:chgData name="Joanna Elizabeth Dyson" userId="98ea688d-d867-4145-b441-3a296d69fb1b" providerId="ADAL" clId="{938BA3A6-F481-4AA3-9218-B01D52EC3015}" dt="2024-09-12T12:39:38.157" v="201" actId="47"/>
        <pc:sldMkLst>
          <pc:docMk/>
          <pc:sldMk cId="2524961787" sldId="551"/>
        </pc:sldMkLst>
      </pc:sldChg>
      <pc:sldChg chg="add del">
        <pc:chgData name="Joanna Elizabeth Dyson" userId="98ea688d-d867-4145-b441-3a296d69fb1b" providerId="ADAL" clId="{938BA3A6-F481-4AA3-9218-B01D52EC3015}" dt="2024-09-12T12:39:36.370" v="200"/>
        <pc:sldMkLst>
          <pc:docMk/>
          <pc:sldMk cId="1675439126" sldId="563"/>
        </pc:sldMkLst>
      </pc:sldChg>
      <pc:sldChg chg="modAnim">
        <pc:chgData name="Joanna Elizabeth Dyson" userId="98ea688d-d867-4145-b441-3a296d69fb1b" providerId="ADAL" clId="{938BA3A6-F481-4AA3-9218-B01D52EC3015}" dt="2024-09-12T10:29:35.624" v="179"/>
        <pc:sldMkLst>
          <pc:docMk/>
          <pc:sldMk cId="1606519733" sldId="565"/>
        </pc:sldMkLst>
      </pc:sldChg>
      <pc:sldChg chg="del">
        <pc:chgData name="Joanna Elizabeth Dyson" userId="98ea688d-d867-4145-b441-3a296d69fb1b" providerId="ADAL" clId="{938BA3A6-F481-4AA3-9218-B01D52EC3015}" dt="2024-09-12T10:26:45.091" v="131" actId="47"/>
        <pc:sldMkLst>
          <pc:docMk/>
          <pc:sldMk cId="1786410474" sldId="566"/>
        </pc:sldMkLst>
      </pc:sldChg>
      <pc:sldChg chg="modAnim">
        <pc:chgData name="Joanna Elizabeth Dyson" userId="98ea688d-d867-4145-b441-3a296d69fb1b" providerId="ADAL" clId="{938BA3A6-F481-4AA3-9218-B01D52EC3015}" dt="2024-09-12T10:29:15.969" v="175"/>
        <pc:sldMkLst>
          <pc:docMk/>
          <pc:sldMk cId="3168496846" sldId="567"/>
        </pc:sldMkLst>
      </pc:sldChg>
      <pc:sldChg chg="addSp modSp mod modAnim">
        <pc:chgData name="Joanna Elizabeth Dyson" userId="98ea688d-d867-4145-b441-3a296d69fb1b" providerId="ADAL" clId="{938BA3A6-F481-4AA3-9218-B01D52EC3015}" dt="2024-09-12T10:30:37.019" v="190"/>
        <pc:sldMkLst>
          <pc:docMk/>
          <pc:sldMk cId="2346687729" sldId="568"/>
        </pc:sldMkLst>
        <pc:cxnChg chg="add mod">
          <ac:chgData name="Joanna Elizabeth Dyson" userId="98ea688d-d867-4145-b441-3a296d69fb1b" providerId="ADAL" clId="{938BA3A6-F481-4AA3-9218-B01D52EC3015}" dt="2024-09-12T10:30:06.565" v="186" actId="1582"/>
          <ac:cxnSpMkLst>
            <pc:docMk/>
            <pc:sldMk cId="2346687729" sldId="568"/>
            <ac:cxnSpMk id="3" creationId="{A888F704-8EA5-4E05-91EB-A5579129B8AA}"/>
          </ac:cxnSpMkLst>
        </pc:cxnChg>
        <pc:cxnChg chg="add mod">
          <ac:chgData name="Joanna Elizabeth Dyson" userId="98ea688d-d867-4145-b441-3a296d69fb1b" providerId="ADAL" clId="{938BA3A6-F481-4AA3-9218-B01D52EC3015}" dt="2024-09-12T10:30:12.769" v="187" actId="1582"/>
          <ac:cxnSpMkLst>
            <pc:docMk/>
            <pc:sldMk cId="2346687729" sldId="568"/>
            <ac:cxnSpMk id="21" creationId="{2BB9215E-1B1B-4154-B9F8-11B313C025F0}"/>
          </ac:cxnSpMkLst>
        </pc:cxnChg>
      </pc:sldChg>
      <pc:sldChg chg="addSp delSp modSp add mod modAnim">
        <pc:chgData name="Joanna Elizabeth Dyson" userId="98ea688d-d867-4145-b441-3a296d69fb1b" providerId="ADAL" clId="{938BA3A6-F481-4AA3-9218-B01D52EC3015}" dt="2024-09-12T10:29:09.151" v="174"/>
        <pc:sldMkLst>
          <pc:docMk/>
          <pc:sldMk cId="808513747" sldId="569"/>
        </pc:sldMkLst>
        <pc:spChg chg="add del mod">
          <ac:chgData name="Joanna Elizabeth Dyson" userId="98ea688d-d867-4145-b441-3a296d69fb1b" providerId="ADAL" clId="{938BA3A6-F481-4AA3-9218-B01D52EC3015}" dt="2024-09-12T10:23:46.404" v="2" actId="478"/>
          <ac:spMkLst>
            <pc:docMk/>
            <pc:sldMk cId="808513747" sldId="569"/>
            <ac:spMk id="3" creationId="{ADA5C4E8-BE4B-4911-A532-68C27A9B3CF8}"/>
          </ac:spMkLst>
        </pc:spChg>
        <pc:spChg chg="add del">
          <ac:chgData name="Joanna Elizabeth Dyson" userId="98ea688d-d867-4145-b441-3a296d69fb1b" providerId="ADAL" clId="{938BA3A6-F481-4AA3-9218-B01D52EC3015}" dt="2024-09-12T10:23:53.992" v="3" actId="478"/>
          <ac:spMkLst>
            <pc:docMk/>
            <pc:sldMk cId="808513747" sldId="569"/>
            <ac:spMk id="5" creationId="{8E6C27F9-AEF3-2117-6048-2A05E69337DA}"/>
          </ac:spMkLst>
        </pc:spChg>
        <pc:spChg chg="add mod">
          <ac:chgData name="Joanna Elizabeth Dyson" userId="98ea688d-d867-4145-b441-3a296d69fb1b" providerId="ADAL" clId="{938BA3A6-F481-4AA3-9218-B01D52EC3015}" dt="2024-09-12T10:24:01.424" v="35" actId="20577"/>
          <ac:spMkLst>
            <pc:docMk/>
            <pc:sldMk cId="808513747" sldId="569"/>
            <ac:spMk id="7" creationId="{A5700731-4715-4918-AA48-E9EF75DE7205}"/>
          </ac:spMkLst>
        </pc:spChg>
        <pc:spChg chg="del">
          <ac:chgData name="Joanna Elizabeth Dyson" userId="98ea688d-d867-4145-b441-3a296d69fb1b" providerId="ADAL" clId="{938BA3A6-F481-4AA3-9218-B01D52EC3015}" dt="2024-09-12T10:25:14.911" v="124" actId="478"/>
          <ac:spMkLst>
            <pc:docMk/>
            <pc:sldMk cId="808513747" sldId="569"/>
            <ac:spMk id="9" creationId="{9C5135E1-17F2-46D5-9D0D-13D3EE4A5216}"/>
          </ac:spMkLst>
        </pc:spChg>
        <pc:spChg chg="del">
          <ac:chgData name="Joanna Elizabeth Dyson" userId="98ea688d-d867-4145-b441-3a296d69fb1b" providerId="ADAL" clId="{938BA3A6-F481-4AA3-9218-B01D52EC3015}" dt="2024-09-12T10:25:21.447" v="126" actId="478"/>
          <ac:spMkLst>
            <pc:docMk/>
            <pc:sldMk cId="808513747" sldId="569"/>
            <ac:spMk id="14" creationId="{696BD3DD-A590-4F84-AAD5-BE1C7381094F}"/>
          </ac:spMkLst>
        </pc:spChg>
        <pc:spChg chg="add mod">
          <ac:chgData name="Joanna Elizabeth Dyson" userId="98ea688d-d867-4145-b441-3a296d69fb1b" providerId="ADAL" clId="{938BA3A6-F481-4AA3-9218-B01D52EC3015}" dt="2024-09-12T10:28:05.930" v="171" actId="207"/>
          <ac:spMkLst>
            <pc:docMk/>
            <pc:sldMk cId="808513747" sldId="569"/>
            <ac:spMk id="15" creationId="{107D51D4-93C3-41D1-A589-2770E2FE4770}"/>
          </ac:spMkLst>
        </pc:spChg>
        <pc:spChg chg="add mod">
          <ac:chgData name="Joanna Elizabeth Dyson" userId="98ea688d-d867-4145-b441-3a296d69fb1b" providerId="ADAL" clId="{938BA3A6-F481-4AA3-9218-B01D52EC3015}" dt="2024-09-12T10:29:01.810" v="173" actId="207"/>
          <ac:spMkLst>
            <pc:docMk/>
            <pc:sldMk cId="808513747" sldId="569"/>
            <ac:spMk id="16" creationId="{4A2A34C7-8CDA-4527-9838-4EDD2D1F86D8}"/>
          </ac:spMkLst>
        </pc:spChg>
        <pc:spChg chg="del">
          <ac:chgData name="Joanna Elizabeth Dyson" userId="98ea688d-d867-4145-b441-3a296d69fb1b" providerId="ADAL" clId="{938BA3A6-F481-4AA3-9218-B01D52EC3015}" dt="2024-09-12T10:25:10.962" v="123" actId="478"/>
          <ac:spMkLst>
            <pc:docMk/>
            <pc:sldMk cId="808513747" sldId="569"/>
            <ac:spMk id="17" creationId="{9672271A-B7C0-4B82-BABE-62BCE3BE4D28}"/>
          </ac:spMkLst>
        </pc:spChg>
        <pc:spChg chg="del">
          <ac:chgData name="Joanna Elizabeth Dyson" userId="98ea688d-d867-4145-b441-3a296d69fb1b" providerId="ADAL" clId="{938BA3A6-F481-4AA3-9218-B01D52EC3015}" dt="2024-09-12T10:25:23.627" v="127" actId="478"/>
          <ac:spMkLst>
            <pc:docMk/>
            <pc:sldMk cId="808513747" sldId="569"/>
            <ac:spMk id="18" creationId="{F3809B52-5349-4130-A062-8FBD11D12C62}"/>
          </ac:spMkLst>
        </pc:spChg>
        <pc:spChg chg="del">
          <ac:chgData name="Joanna Elizabeth Dyson" userId="98ea688d-d867-4145-b441-3a296d69fb1b" providerId="ADAL" clId="{938BA3A6-F481-4AA3-9218-B01D52EC3015}" dt="2024-09-12T10:25:17.601" v="125" actId="478"/>
          <ac:spMkLst>
            <pc:docMk/>
            <pc:sldMk cId="808513747" sldId="569"/>
            <ac:spMk id="19" creationId="{84FA5E5C-B1A9-4112-86A2-332B359FDF5A}"/>
          </ac:spMkLst>
        </pc:spChg>
        <pc:spChg chg="mod">
          <ac:chgData name="Joanna Elizabeth Dyson" userId="98ea688d-d867-4145-b441-3a296d69fb1b" providerId="ADAL" clId="{938BA3A6-F481-4AA3-9218-B01D52EC3015}" dt="2024-09-12T10:25:08.354" v="122" actId="1076"/>
          <ac:spMkLst>
            <pc:docMk/>
            <pc:sldMk cId="808513747" sldId="569"/>
            <ac:spMk id="20" creationId="{97FCE483-B1E0-4EAF-9FBC-68D884123A19}"/>
          </ac:spMkLst>
        </pc:spChg>
      </pc:sldChg>
      <pc:sldChg chg="addSp delSp modSp new del mod">
        <pc:chgData name="Joanna Elizabeth Dyson" userId="98ea688d-d867-4145-b441-3a296d69fb1b" providerId="ADAL" clId="{938BA3A6-F481-4AA3-9218-B01D52EC3015}" dt="2024-09-12T10:32:26.129" v="196" actId="47"/>
        <pc:sldMkLst>
          <pc:docMk/>
          <pc:sldMk cId="435344225" sldId="570"/>
        </pc:sldMkLst>
        <pc:spChg chg="add del mod">
          <ac:chgData name="Joanna Elizabeth Dyson" userId="98ea688d-d867-4145-b441-3a296d69fb1b" providerId="ADAL" clId="{938BA3A6-F481-4AA3-9218-B01D52EC3015}" dt="2024-09-12T10:32:22.952" v="195" actId="478"/>
          <ac:spMkLst>
            <pc:docMk/>
            <pc:sldMk cId="435344225" sldId="570"/>
            <ac:spMk id="6" creationId="{503D22FC-AE71-40DC-B918-605F5378ED03}"/>
          </ac:spMkLst>
        </pc:spChg>
      </pc:sldChg>
      <pc:sldChg chg="add del">
        <pc:chgData name="Joanna Elizabeth Dyson" userId="98ea688d-d867-4145-b441-3a296d69fb1b" providerId="ADAL" clId="{938BA3A6-F481-4AA3-9218-B01D52EC3015}" dt="2024-09-12T10:25:47.139" v="129" actId="47"/>
        <pc:sldMkLst>
          <pc:docMk/>
          <pc:sldMk cId="4283637633" sldId="5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12.09.2024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12/09/2024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32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Create </a:t>
            </a:r>
            <a:r>
              <a:rPr lang="de-CH" dirty="0" err="1"/>
              <a:t>google</a:t>
            </a:r>
            <a:r>
              <a:rPr lang="de-CH" dirty="0"/>
              <a:t> </a:t>
            </a:r>
            <a:r>
              <a:rPr lang="de-CH" dirty="0" err="1"/>
              <a:t>spread</a:t>
            </a:r>
            <a:r>
              <a:rPr lang="de-CH" dirty="0"/>
              <a:t> </a:t>
            </a:r>
            <a:r>
              <a:rPr lang="de-CH" dirty="0" err="1"/>
              <a:t>sheet</a:t>
            </a:r>
            <a:r>
              <a:rPr lang="de-CH" dirty="0"/>
              <a:t>, </a:t>
            </a:r>
            <a:r>
              <a:rPr lang="de-CH" dirty="0" err="1"/>
              <a:t>enter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info</a:t>
            </a:r>
            <a:r>
              <a:rPr lang="de-CH" dirty="0"/>
              <a:t> on </a:t>
            </a:r>
            <a:r>
              <a:rPr lang="de-CH" dirty="0" err="1"/>
              <a:t>moodle</a:t>
            </a:r>
            <a:r>
              <a:rPr lang="de-CH" dirty="0"/>
              <a:t> </a:t>
            </a:r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380D1-A52B-49F4-AC31-B64DA869119D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605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46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84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47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c.ch/report/ar6/wg1/chapter/chapter-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sam.ucsd.edu/sio210/lect_2/lecture_2.html#:~:text=The%20density%20of%20seawater%20is,3850%20J%2F(kg%20C)" TargetMode="External"/><Relationship Id="rId4" Type="http://schemas.openxmlformats.org/officeDocument/2006/relationships/hyperlink" Target="https://rwu.pressbooks.pub/webboceanography/chapter/1-1-overview-of-the-oceans/#:~:text=Oceans%20cover%20an%20area%20of,the%20surface%20area%20(Figure%201.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e.admin.ch/bfe/en/home/supply/renewable-energy/hydropower/large-scale-hydropower.html#:~:text=They%20generate%20a%20maximum%20output,Limmat%20flow)%20and%20the%20Rhon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169590"/>
            <a:ext cx="2738437" cy="2338387"/>
          </a:xfrm>
        </p:spPr>
        <p:txBody>
          <a:bodyPr>
            <a:normAutofit/>
          </a:bodyPr>
          <a:lstStyle/>
          <a:p>
            <a:r>
              <a:rPr lang="en-US" dirty="0"/>
              <a:t>Exercise session #1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49" y="4440264"/>
            <a:ext cx="942019" cy="507975"/>
          </a:xfrm>
        </p:spPr>
        <p:txBody>
          <a:bodyPr/>
          <a:lstStyle/>
          <a:p>
            <a:r>
              <a:rPr lang="fr-FR" dirty="0"/>
              <a:t>Sept. 21,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65E36-B2AC-C04C-9F26-F8D22A89B2DE}"/>
              </a:ext>
            </a:extLst>
          </p:cNvPr>
          <p:cNvSpPr txBox="1"/>
          <p:nvPr/>
        </p:nvSpPr>
        <p:spPr>
          <a:xfrm>
            <a:off x="553558" y="1846257"/>
            <a:ext cx="507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b="1" dirty="0"/>
              <a:t>Science of </a:t>
            </a:r>
          </a:p>
          <a:p>
            <a:pPr algn="ctr"/>
            <a:r>
              <a:rPr lang="en-CH" sz="4000" b="1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97FCE483-B1E0-4EAF-9FBC-68D884123A19}"/>
              </a:ext>
            </a:extLst>
          </p:cNvPr>
          <p:cNvSpPr txBox="1">
            <a:spLocks/>
          </p:cNvSpPr>
          <p:nvPr/>
        </p:nvSpPr>
        <p:spPr>
          <a:xfrm>
            <a:off x="601250" y="629586"/>
            <a:ext cx="6868594" cy="1277029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b="0" dirty="0">
                <a:solidFill>
                  <a:schemeClr val="accent1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Rate at which temperature of an air parcel decreases with altitude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700731-4715-4918-AA48-E9EF75DE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Adiabatic</a:t>
            </a:r>
            <a:r>
              <a:rPr lang="fr-CH" dirty="0"/>
              <a:t> Lapse Rate</a:t>
            </a:r>
            <a:endParaRPr lang="en-GB" dirty="0"/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107D51D4-93C3-41D1-A589-2770E2FE4770}"/>
              </a:ext>
            </a:extLst>
          </p:cNvPr>
          <p:cNvSpPr txBox="1">
            <a:spLocks/>
          </p:cNvSpPr>
          <p:nvPr/>
        </p:nvSpPr>
        <p:spPr>
          <a:xfrm>
            <a:off x="137032" y="1117614"/>
            <a:ext cx="3613457" cy="2908271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700" dirty="0"/>
              <a:t>Dry Adiabatic Lapse Rate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latin typeface="Franklin Gothic Medium" panose="020B0603020102020204" pitchFamily="34" charset="0"/>
              </a:rPr>
              <a:t>Does not consider condensation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Depends only on </a:t>
            </a:r>
            <a:r>
              <a:rPr lang="en-GB" sz="1800" b="0" i="0" dirty="0">
                <a:solidFill>
                  <a:schemeClr val="accent2"/>
                </a:solidFill>
                <a:effectLst/>
                <a:latin typeface="Franklin Gothic Medium" panose="020B0603020102020204" pitchFamily="34" charset="0"/>
              </a:rPr>
              <a:t>specific heat capacity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of air at </a:t>
            </a:r>
            <a:r>
              <a:rPr lang="en-GB" sz="1800" b="0" i="0" dirty="0">
                <a:solidFill>
                  <a:schemeClr val="accent2"/>
                </a:solidFill>
                <a:effectLst/>
                <a:latin typeface="Franklin Gothic Medium" panose="020B0603020102020204" pitchFamily="34" charset="0"/>
              </a:rPr>
              <a:t>constant pressure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 and the </a:t>
            </a:r>
            <a:r>
              <a:rPr lang="en-GB" sz="1800" b="0" i="0" dirty="0">
                <a:solidFill>
                  <a:schemeClr val="accent2"/>
                </a:solidFill>
                <a:effectLst/>
                <a:latin typeface="Franklin Gothic Medium" panose="020B0603020102020204" pitchFamily="34" charset="0"/>
              </a:rPr>
              <a:t>acceleration due to gravity. </a:t>
            </a:r>
            <a:endParaRPr lang="en-US" sz="1800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  <a:p>
            <a:endParaRPr lang="en-US" sz="2000" dirty="0">
              <a:latin typeface="Franklin Gothic Medium" panose="020B0603020102020204" pitchFamily="34" charset="0"/>
            </a:endParaRP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4A2A34C7-8CDA-4527-9838-4EDD2D1F86D8}"/>
              </a:ext>
            </a:extLst>
          </p:cNvPr>
          <p:cNvSpPr txBox="1">
            <a:spLocks/>
          </p:cNvSpPr>
          <p:nvPr/>
        </p:nvSpPr>
        <p:spPr>
          <a:xfrm>
            <a:off x="4003461" y="1203785"/>
            <a:ext cx="4884158" cy="3756168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Wet Adiabatic Lapse Rate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Considers condensation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When an air parcel that is saturated with water vapour rises, some of the </a:t>
            </a:r>
            <a:r>
              <a:rPr lang="en-GB" sz="2200" b="0" i="0" dirty="0">
                <a:solidFill>
                  <a:schemeClr val="accent5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vapour will condense and release latent heat</a:t>
            </a:r>
            <a:r>
              <a:rPr lang="en-GB" sz="2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. This process causes the parcel </a:t>
            </a:r>
            <a:r>
              <a:rPr lang="en-GB" sz="2200" b="0" i="0" dirty="0">
                <a:solidFill>
                  <a:schemeClr val="accent5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to cool more slowly</a:t>
            </a:r>
            <a:r>
              <a:rPr lang="en-GB" sz="2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 than it would if it were not saturated.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Therefore, this rate would be lesser than the dry adiabatic lapse rate.</a:t>
            </a:r>
            <a:endParaRPr lang="en-US" sz="2200" b="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5D2694B5-7271-4A37-8637-FF02F0D6A4FE}"/>
              </a:ext>
            </a:extLst>
          </p:cNvPr>
          <p:cNvSpPr txBox="1">
            <a:spLocks/>
          </p:cNvSpPr>
          <p:nvPr/>
        </p:nvSpPr>
        <p:spPr>
          <a:xfrm>
            <a:off x="148703" y="861975"/>
            <a:ext cx="8846593" cy="3916704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1800" b="0" dirty="0">
                <a:solidFill>
                  <a:schemeClr val="tx2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Lapse rates help determine atmospheric stability – </a:t>
            </a:r>
            <a:r>
              <a:rPr lang="en-US" sz="1800" b="0" dirty="0" err="1">
                <a:solidFill>
                  <a:schemeClr val="tx2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dependant</a:t>
            </a:r>
            <a:r>
              <a:rPr lang="en-US" sz="1800" b="0" dirty="0">
                <a:solidFill>
                  <a:schemeClr val="tx2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 on the wet or dry adiabatic lapse rate vs the environmental lapse rate</a:t>
            </a:r>
          </a:p>
          <a:p>
            <a:r>
              <a:rPr lang="en-US" sz="1800" b="0" dirty="0">
                <a:solidFill>
                  <a:schemeClr val="accent1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i.e. rate of change in T of air parcel vs the surrounding air</a:t>
            </a:r>
          </a:p>
          <a:p>
            <a:endParaRPr lang="en-US" sz="1800" b="0" dirty="0">
              <a:solidFill>
                <a:schemeClr val="accent1"/>
              </a:solidFill>
              <a:latin typeface="Franklin Gothic Medium" panose="020B0603020102020204" pitchFamily="34" charset="0"/>
              <a:ea typeface="Gadugi" panose="020B0502040204020203" pitchFamily="34" charset="0"/>
            </a:endParaRPr>
          </a:p>
          <a:p>
            <a:r>
              <a:rPr lang="en-US" sz="1800" b="0" dirty="0">
                <a:solidFill>
                  <a:schemeClr val="tx2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In an </a:t>
            </a:r>
            <a:r>
              <a:rPr lang="en-US" sz="1800" b="0" dirty="0">
                <a:solidFill>
                  <a:schemeClr val="accent1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unstable</a:t>
            </a:r>
            <a:r>
              <a:rPr lang="en-US" sz="1800" b="0" dirty="0">
                <a:solidFill>
                  <a:schemeClr val="tx2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 atmosphere:</a:t>
            </a:r>
          </a:p>
          <a:p>
            <a:r>
              <a:rPr lang="en-US" sz="2500" b="0" dirty="0">
                <a:solidFill>
                  <a:schemeClr val="tx2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Environmental lapse rate &gt; Moist Adiabatic lapse rate</a:t>
            </a:r>
          </a:p>
          <a:p>
            <a:endParaRPr lang="en-US" sz="1800" b="0" dirty="0">
              <a:solidFill>
                <a:schemeClr val="tx2"/>
              </a:solidFill>
              <a:latin typeface="Franklin Gothic Medium" panose="020B0603020102020204" pitchFamily="34" charset="0"/>
              <a:ea typeface="Gadugi" panose="020B0502040204020203" pitchFamily="34" charset="0"/>
            </a:endParaRPr>
          </a:p>
          <a:p>
            <a:r>
              <a:rPr lang="en-US" sz="1800" b="0" dirty="0">
                <a:solidFill>
                  <a:schemeClr val="tx2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A rising parcel will therefore change temperature, i.e. cool down, more slowly than the environmental lapse rate. </a:t>
            </a:r>
          </a:p>
          <a:p>
            <a:endParaRPr lang="en-US" sz="1800" b="0" dirty="0">
              <a:solidFill>
                <a:schemeClr val="tx2"/>
              </a:solidFill>
              <a:latin typeface="Franklin Gothic Medium" panose="020B0603020102020204" pitchFamily="34" charset="0"/>
              <a:ea typeface="Gadugi" panose="020B0502040204020203" pitchFamily="34" charset="0"/>
            </a:endParaRPr>
          </a:p>
          <a:p>
            <a:r>
              <a:rPr lang="en-US" sz="1800" b="0" dirty="0">
                <a:solidFill>
                  <a:schemeClr val="tx2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The air parcel will stay warmer and less dense than the surrounding air. – This means that the parcel will rise as it is less dense. </a:t>
            </a:r>
          </a:p>
          <a:p>
            <a:endParaRPr lang="en-US" sz="1800" b="0" dirty="0">
              <a:solidFill>
                <a:schemeClr val="tx2"/>
              </a:solidFill>
              <a:latin typeface="Franklin Gothic Medium" panose="020B0603020102020204" pitchFamily="34" charset="0"/>
              <a:ea typeface="Gadugi" panose="020B0502040204020203" pitchFamily="34" charset="0"/>
            </a:endParaRPr>
          </a:p>
          <a:p>
            <a:r>
              <a:rPr lang="en-US" sz="1800" b="0" dirty="0">
                <a:solidFill>
                  <a:schemeClr val="tx2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Unstable environments lead to quick changes in weather such as sudden storms.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71D7F9-D14E-4817-A339-7C752F29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208444" cy="1072753"/>
          </a:xfrm>
        </p:spPr>
        <p:txBody>
          <a:bodyPr/>
          <a:lstStyle/>
          <a:p>
            <a:r>
              <a:rPr lang="fr-CH" dirty="0" err="1"/>
              <a:t>Unstable</a:t>
            </a:r>
            <a:r>
              <a:rPr lang="fr-CH" dirty="0"/>
              <a:t> vs Stable </a:t>
            </a:r>
            <a:r>
              <a:rPr lang="fr-CH" dirty="0" err="1"/>
              <a:t>atmospheres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4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8E6C27F9-AEF3-2117-6048-2A05E693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5758195" cy="443126"/>
          </a:xfrm>
        </p:spPr>
        <p:txBody>
          <a:bodyPr>
            <a:normAutofit fontScale="90000"/>
          </a:bodyPr>
          <a:lstStyle/>
          <a:p>
            <a:r>
              <a:rPr lang="en-US" dirty="0"/>
              <a:t>Climate Timescales</a:t>
            </a: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257FE-6146-485B-990A-604331033294}"/>
              </a:ext>
            </a:extLst>
          </p:cNvPr>
          <p:cNvSpPr/>
          <p:nvPr/>
        </p:nvSpPr>
        <p:spPr>
          <a:xfrm>
            <a:off x="1396409" y="4848970"/>
            <a:ext cx="64504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https://www.pacificclimatefutures.net/en/help/climate-projections/understanding-climate-variability-and-change/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411991-10BE-4615-BA8E-09E5612B9F62}"/>
              </a:ext>
            </a:extLst>
          </p:cNvPr>
          <p:cNvSpPr/>
          <p:nvPr/>
        </p:nvSpPr>
        <p:spPr>
          <a:xfrm>
            <a:off x="177210" y="503068"/>
            <a:ext cx="8747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Climate is how the atmosphere behaves over relatively long periods of time, therefore, we need to understand these timescales</a:t>
            </a:r>
            <a:endParaRPr lang="en-US" sz="14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A74DBF-5197-493A-8D15-2E80AD4F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44" y="1252402"/>
            <a:ext cx="6393712" cy="33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8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E3951-98A6-BBC5-577F-6EDFC29CE4BF}"/>
              </a:ext>
            </a:extLst>
          </p:cNvPr>
          <p:cNvSpPr txBox="1"/>
          <p:nvPr/>
        </p:nvSpPr>
        <p:spPr>
          <a:xfrm>
            <a:off x="219729" y="1570486"/>
            <a:ext cx="892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b="1" dirty="0"/>
              <a:t>Exercise</a:t>
            </a:r>
            <a:r>
              <a:rPr lang="fr-CH" sz="4000" b="1" dirty="0"/>
              <a:t>s</a:t>
            </a:r>
            <a:endParaRPr lang="en-CH" sz="4000" b="1" dirty="0"/>
          </a:p>
        </p:txBody>
      </p:sp>
    </p:spTree>
    <p:extLst>
      <p:ext uri="{BB962C8B-B14F-4D97-AF65-F5344CB8AC3E}">
        <p14:creationId xmlns:p14="http://schemas.microsoft.com/office/powerpoint/2010/main" val="72333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53BD4EE3-2385-0A44-8B12-43E1EF5D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3"/>
            <a:ext cx="7726364" cy="489630"/>
          </a:xfrm>
        </p:spPr>
        <p:txBody>
          <a:bodyPr>
            <a:noAutofit/>
          </a:bodyPr>
          <a:lstStyle/>
          <a:p>
            <a:r>
              <a:rPr lang="en-US" dirty="0"/>
              <a:t>Exercise – Ocean Warming	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E2CB2E32-B26E-038C-01A5-5E79526A9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H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FBCA7189-164A-3280-A8D2-5A4689D4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878" y="9794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D5240E-0740-42E2-A31A-10F28FD95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53" y="1958952"/>
            <a:ext cx="7877175" cy="259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F59716-8FDD-4C2C-9625-641F7702A411}"/>
              </a:ext>
            </a:extLst>
          </p:cNvPr>
          <p:cNvSpPr txBox="1"/>
          <p:nvPr/>
        </p:nvSpPr>
        <p:spPr>
          <a:xfrm>
            <a:off x="215344" y="715926"/>
            <a:ext cx="841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specific heat capacity (C</a:t>
            </a:r>
            <a:r>
              <a:rPr lang="en-US" sz="2400" baseline="-25000" dirty="0">
                <a:latin typeface="+mj-lt"/>
              </a:rPr>
              <a:t>s</a:t>
            </a:r>
            <a:r>
              <a:rPr lang="en-US" sz="2400" dirty="0">
                <a:latin typeface="+mj-lt"/>
              </a:rPr>
              <a:t>) is the amount of energy (q) required to change a substance, with mass (m), by a certain temperature (</a:t>
            </a:r>
            <a:r>
              <a:rPr lang="el-GR" sz="2400" dirty="0">
                <a:latin typeface="+mj-lt"/>
              </a:rPr>
              <a:t>Δ</a:t>
            </a:r>
            <a:r>
              <a:rPr lang="en-US" sz="2400" dirty="0">
                <a:latin typeface="+mj-lt"/>
              </a:rPr>
              <a:t>T)  </a:t>
            </a:r>
          </a:p>
        </p:txBody>
      </p:sp>
    </p:spTree>
    <p:extLst>
      <p:ext uri="{BB962C8B-B14F-4D97-AF65-F5344CB8AC3E}">
        <p14:creationId xmlns:p14="http://schemas.microsoft.com/office/powerpoint/2010/main" val="171939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A98F9-CD6E-466D-8B5E-F9CBBCEF31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41548-8790-43E9-AAF0-8741BCA85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7" y="587303"/>
            <a:ext cx="7502754" cy="2354331"/>
          </a:xfrm>
          <a:prstGeom prst="rect">
            <a:avLst/>
          </a:prstGeom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5762854C-748C-42BD-A3EF-36B63CE58EBE}"/>
              </a:ext>
            </a:extLst>
          </p:cNvPr>
          <p:cNvSpPr txBox="1">
            <a:spLocks/>
          </p:cNvSpPr>
          <p:nvPr/>
        </p:nvSpPr>
        <p:spPr>
          <a:xfrm>
            <a:off x="904874" y="131033"/>
            <a:ext cx="7726364" cy="4896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IPCC report – Ocean Warming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CDF8C-2301-48EA-B2F6-A33BBD8E11F6}"/>
              </a:ext>
            </a:extLst>
          </p:cNvPr>
          <p:cNvSpPr txBox="1"/>
          <p:nvPr/>
        </p:nvSpPr>
        <p:spPr>
          <a:xfrm>
            <a:off x="473869" y="3158945"/>
            <a:ext cx="8413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This </a:t>
            </a:r>
            <a:r>
              <a:rPr lang="fr-CH" dirty="0" err="1"/>
              <a:t>is</a:t>
            </a:r>
            <a:r>
              <a:rPr lang="fr-CH" dirty="0"/>
              <a:t> a time </a:t>
            </a:r>
            <a:r>
              <a:rPr lang="fr-CH" dirty="0" err="1"/>
              <a:t>series</a:t>
            </a:r>
            <a:r>
              <a:rPr lang="fr-CH" dirty="0"/>
              <a:t> of global </a:t>
            </a:r>
            <a:r>
              <a:rPr lang="fr-CH" dirty="0" err="1"/>
              <a:t>mean</a:t>
            </a:r>
            <a:r>
              <a:rPr lang="fr-CH" dirty="0"/>
              <a:t> SST </a:t>
            </a:r>
            <a:r>
              <a:rPr lang="fr-CH" dirty="0" err="1"/>
              <a:t>anomaly</a:t>
            </a:r>
            <a:r>
              <a:rPr lang="fr-CH" dirty="0"/>
              <a:t> relative to 1950-1980 </a:t>
            </a:r>
            <a:r>
              <a:rPr lang="fr-CH" dirty="0" err="1"/>
              <a:t>climatological</a:t>
            </a:r>
            <a:r>
              <a:rPr lang="fr-CH" dirty="0"/>
              <a:t> </a:t>
            </a:r>
            <a:r>
              <a:rPr lang="fr-CH" dirty="0" err="1"/>
              <a:t>mean</a:t>
            </a:r>
            <a:r>
              <a:rPr lang="fr-CH" dirty="0"/>
              <a:t>. </a:t>
            </a:r>
          </a:p>
          <a:p>
            <a:r>
              <a:rPr lang="fr-CH" dirty="0"/>
              <a:t>Added to </a:t>
            </a:r>
            <a:r>
              <a:rPr lang="fr-CH" dirty="0" err="1"/>
              <a:t>this</a:t>
            </a:r>
            <a:r>
              <a:rPr lang="fr-CH" dirty="0"/>
              <a:t> are </a:t>
            </a:r>
            <a:r>
              <a:rPr lang="fr-CH" dirty="0" err="1"/>
              <a:t>paleoclimate</a:t>
            </a:r>
            <a:r>
              <a:rPr lang="fr-CH" dirty="0"/>
              <a:t> reconstructions and </a:t>
            </a:r>
            <a:r>
              <a:rPr lang="fr-CH" dirty="0" err="1"/>
              <a:t>observational</a:t>
            </a:r>
            <a:r>
              <a:rPr lang="fr-CH" dirty="0"/>
              <a:t> </a:t>
            </a:r>
            <a:r>
              <a:rPr lang="fr-CH" dirty="0" err="1"/>
              <a:t>reanalysis</a:t>
            </a:r>
            <a:r>
              <a:rPr lang="fr-CH" dirty="0"/>
              <a:t> to </a:t>
            </a:r>
            <a:r>
              <a:rPr lang="fr-CH" dirty="0" err="1"/>
              <a:t>take</a:t>
            </a:r>
            <a:r>
              <a:rPr lang="fr-CH" dirty="0"/>
              <a:t> us back </a:t>
            </a:r>
            <a:r>
              <a:rPr lang="fr-CH" dirty="0" err="1"/>
              <a:t>before</a:t>
            </a:r>
            <a:r>
              <a:rPr lang="fr-CH" dirty="0"/>
              <a:t> 1950.</a:t>
            </a:r>
          </a:p>
          <a:p>
            <a:endParaRPr lang="fr-CH" dirty="0"/>
          </a:p>
          <a:p>
            <a:r>
              <a:rPr lang="fr-CH" dirty="0" err="1"/>
              <a:t>Projecting</a:t>
            </a:r>
            <a:r>
              <a:rPr lang="fr-CH" dirty="0"/>
              <a:t> us </a:t>
            </a:r>
            <a:r>
              <a:rPr lang="fr-CH" dirty="0" err="1"/>
              <a:t>forwards</a:t>
            </a:r>
            <a:r>
              <a:rPr lang="fr-CH" dirty="0"/>
              <a:t> are the SSP1 to 5</a:t>
            </a:r>
          </a:p>
          <a:p>
            <a:endParaRPr lang="fr-CH" dirty="0"/>
          </a:p>
          <a:p>
            <a:r>
              <a:rPr lang="fr-CH" dirty="0" err="1"/>
              <a:t>These</a:t>
            </a:r>
            <a:r>
              <a:rPr lang="fr-CH" dirty="0"/>
              <a:t> are </a:t>
            </a:r>
            <a:r>
              <a:rPr lang="fr-CH" b="1" dirty="0" err="1"/>
              <a:t>Shared</a:t>
            </a:r>
            <a:r>
              <a:rPr lang="fr-CH" b="1" dirty="0"/>
              <a:t> </a:t>
            </a:r>
            <a:r>
              <a:rPr lang="fr-CH" b="1" dirty="0" err="1"/>
              <a:t>Socioeconomic</a:t>
            </a:r>
            <a:r>
              <a:rPr lang="fr-CH" b="1" dirty="0"/>
              <a:t> </a:t>
            </a:r>
            <a:r>
              <a:rPr lang="fr-CH" b="1" dirty="0" err="1"/>
              <a:t>Pathways</a:t>
            </a:r>
            <a:r>
              <a:rPr lang="fr-CH" b="1" dirty="0"/>
              <a:t> </a:t>
            </a:r>
            <a:r>
              <a:rPr lang="fr-CH" dirty="0" err="1"/>
              <a:t>which</a:t>
            </a:r>
            <a:r>
              <a:rPr lang="fr-CH" dirty="0"/>
              <a:t> </a:t>
            </a:r>
            <a:r>
              <a:rPr lang="fr-CH" dirty="0" err="1"/>
              <a:t>describe</a:t>
            </a:r>
            <a:r>
              <a:rPr lang="fr-CH" dirty="0"/>
              <a:t> </a:t>
            </a:r>
            <a:r>
              <a:rPr lang="fr-CH" dirty="0" err="1"/>
              <a:t>different</a:t>
            </a:r>
            <a:r>
              <a:rPr lang="fr-CH" dirty="0"/>
              <a:t> </a:t>
            </a:r>
            <a:r>
              <a:rPr lang="fr-CH" dirty="0" err="1"/>
              <a:t>pathways</a:t>
            </a:r>
            <a:r>
              <a:rPr lang="fr-CH" dirty="0"/>
              <a:t> for </a:t>
            </a:r>
            <a:r>
              <a:rPr lang="fr-CH" dirty="0" err="1"/>
              <a:t>continued</a:t>
            </a:r>
            <a:r>
              <a:rPr lang="fr-CH" dirty="0"/>
              <a:t> global </a:t>
            </a:r>
            <a:r>
              <a:rPr lang="fr-CH" dirty="0" err="1"/>
              <a:t>development</a:t>
            </a:r>
            <a:r>
              <a:rPr lang="fr-CH" dirty="0"/>
              <a:t> </a:t>
            </a:r>
            <a:r>
              <a:rPr lang="fr-CH" dirty="0" err="1"/>
              <a:t>based</a:t>
            </a:r>
            <a:r>
              <a:rPr lang="fr-CH" dirty="0"/>
              <a:t> on </a:t>
            </a:r>
            <a:r>
              <a:rPr lang="fr-CH" dirty="0" err="1"/>
              <a:t>varying</a:t>
            </a:r>
            <a:r>
              <a:rPr lang="fr-CH" dirty="0"/>
              <a:t> </a:t>
            </a:r>
            <a:r>
              <a:rPr lang="fr-CH" dirty="0" err="1"/>
              <a:t>degrees</a:t>
            </a:r>
            <a:r>
              <a:rPr lang="fr-CH" dirty="0"/>
              <a:t> of </a:t>
            </a:r>
            <a:r>
              <a:rPr lang="fr-CH" dirty="0" err="1"/>
              <a:t>climate</a:t>
            </a:r>
            <a:r>
              <a:rPr lang="fr-CH" dirty="0"/>
              <a:t> action, mitigation efforts and </a:t>
            </a:r>
            <a:r>
              <a:rPr lang="fr-CH" dirty="0" err="1"/>
              <a:t>socioeconomic</a:t>
            </a:r>
            <a:r>
              <a:rPr lang="fr-CH" dirty="0"/>
              <a:t> </a:t>
            </a:r>
            <a:r>
              <a:rPr lang="fr-CH" dirty="0" err="1"/>
              <a:t>growth</a:t>
            </a:r>
            <a:r>
              <a:rPr lang="fr-CH" dirty="0"/>
              <a:t> and </a:t>
            </a:r>
            <a:r>
              <a:rPr lang="fr-CH" dirty="0" err="1"/>
              <a:t>decline</a:t>
            </a:r>
            <a:r>
              <a:rPr lang="fr-CH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43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A98F9-CD6E-466D-8B5E-F9CBBCEF31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41548-8790-43E9-AAF0-8741BCA85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47" y="620663"/>
            <a:ext cx="5400903" cy="1694779"/>
          </a:xfrm>
          <a:prstGeom prst="rect">
            <a:avLst/>
          </a:prstGeom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5762854C-748C-42BD-A3EF-36B63CE58EBE}"/>
              </a:ext>
            </a:extLst>
          </p:cNvPr>
          <p:cNvSpPr txBox="1">
            <a:spLocks/>
          </p:cNvSpPr>
          <p:nvPr/>
        </p:nvSpPr>
        <p:spPr>
          <a:xfrm>
            <a:off x="904874" y="131033"/>
            <a:ext cx="7726364" cy="4896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IPCC report – Ocean Warming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7DE09-42DA-45DE-A1C2-2955328C3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87" y="2533150"/>
            <a:ext cx="5632613" cy="255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2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53BD4EE3-2385-0A44-8B12-43E1EF5D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3"/>
            <a:ext cx="7726364" cy="485656"/>
          </a:xfrm>
        </p:spPr>
        <p:txBody>
          <a:bodyPr>
            <a:noAutofit/>
          </a:bodyPr>
          <a:lstStyle/>
          <a:p>
            <a:r>
              <a:rPr lang="en-US" dirty="0"/>
              <a:t>Exercise – Ocean Warming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B6E6A5-A866-1143-A1BC-DC9EEBE3B5E3}"/>
              </a:ext>
            </a:extLst>
          </p:cNvPr>
          <p:cNvSpPr/>
          <p:nvPr/>
        </p:nvSpPr>
        <p:spPr>
          <a:xfrm>
            <a:off x="0" y="733315"/>
            <a:ext cx="9066027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Lets consider ocean warming in the context of SSP5 – the pathway with the least mitigation.</a:t>
            </a:r>
          </a:p>
          <a:p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dirty="0">
                <a:latin typeface="Franklin Gothic Medium" panose="020B0603020102020204" pitchFamily="34" charset="0"/>
              </a:rPr>
              <a:t>The ocean surface temperature is projected to increase on average by 2.89 °C in SSP5-8.5 between 1995 to 2014 and 2081 to 2100. </a:t>
            </a:r>
            <a:r>
              <a:rPr lang="en-US" sz="1600" baseline="30000" dirty="0">
                <a:latin typeface="Franklin Gothic Medium" panose="020B0603020102020204" pitchFamily="34" charset="0"/>
              </a:rPr>
              <a:t>[1]</a:t>
            </a:r>
          </a:p>
          <a:p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dirty="0">
                <a:latin typeface="Franklin Gothic Medium" panose="020B0603020102020204" pitchFamily="34" charset="0"/>
              </a:rPr>
              <a:t>1.  Calculate the amount of energy required to heat the top 1 km of the ocean from this temperature     </a:t>
            </a: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….. </a:t>
            </a:r>
            <a:r>
              <a:rPr lang="en-US" sz="1600" dirty="0">
                <a:latin typeface="Franklin Gothic Medium" panose="020B0603020102020204" pitchFamily="34" charset="0"/>
              </a:rPr>
              <a:t>increase.</a:t>
            </a:r>
          </a:p>
          <a:p>
            <a:r>
              <a:rPr lang="en-US" sz="1400" i="1" dirty="0">
                <a:latin typeface="Franklin Gothic Medium" panose="020B0603020102020204" pitchFamily="34" charset="0"/>
              </a:rPr>
              <a:t>	Assume the total surface area of the ocean is 361 million km</a:t>
            </a:r>
            <a:r>
              <a:rPr lang="en-US" sz="1400" i="1" baseline="30000" dirty="0">
                <a:latin typeface="Franklin Gothic Medium" panose="020B0603020102020204" pitchFamily="34" charset="0"/>
              </a:rPr>
              <a:t>2 [2]</a:t>
            </a:r>
            <a:endParaRPr lang="en-US" sz="1400" i="1" dirty="0">
              <a:latin typeface="Franklin Gothic Medium" panose="020B0603020102020204" pitchFamily="34" charset="0"/>
            </a:endParaRPr>
          </a:p>
          <a:p>
            <a:r>
              <a:rPr lang="en-US" sz="1400" i="1" dirty="0">
                <a:latin typeface="Franklin Gothic Medium" panose="020B0603020102020204" pitchFamily="34" charset="0"/>
              </a:rPr>
              <a:t>	Density of seawater is about 1025 kg /m</a:t>
            </a:r>
            <a:r>
              <a:rPr lang="en-US" sz="1400" i="1" baseline="30000" dirty="0">
                <a:latin typeface="Franklin Gothic Medium" panose="020B0603020102020204" pitchFamily="34" charset="0"/>
              </a:rPr>
              <a:t>3</a:t>
            </a:r>
            <a:r>
              <a:rPr lang="en-US" sz="1400" i="1" dirty="0">
                <a:latin typeface="Franklin Gothic Medium" panose="020B0603020102020204" pitchFamily="34" charset="0"/>
              </a:rPr>
              <a:t> and the specific heat is about 3850 J/(kg °C) </a:t>
            </a:r>
            <a:r>
              <a:rPr lang="en-US" sz="1400" i="1" baseline="30000" dirty="0">
                <a:latin typeface="Franklin Gothic Medium" panose="020B0603020102020204" pitchFamily="34" charset="0"/>
              </a:rPr>
              <a:t>[2]</a:t>
            </a:r>
          </a:p>
          <a:p>
            <a:r>
              <a:rPr lang="en-US" sz="1400" i="1" dirty="0">
                <a:latin typeface="Franklin Gothic Medium" panose="020B0603020102020204" pitchFamily="34" charset="0"/>
              </a:rPr>
              <a:t>	</a:t>
            </a:r>
            <a:endParaRPr lang="en-US" sz="1600" dirty="0">
              <a:latin typeface="Franklin Gothic Medium" panose="020B06030201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1600" dirty="0">
                <a:latin typeface="Franklin Gothic Medium" panose="020B0603020102020204" pitchFamily="34" charset="0"/>
              </a:rPr>
              <a:t>How does this compare to the </a:t>
            </a:r>
            <a:r>
              <a:rPr lang="en-US" sz="1600" u="sng" dirty="0">
                <a:latin typeface="Franklin Gothic Medium" panose="020B0603020102020204" pitchFamily="34" charset="0"/>
              </a:rPr>
              <a:t>maximum output of large-scale hydropower in Switzerland </a:t>
            </a:r>
            <a:r>
              <a:rPr lang="en-US" sz="1600" dirty="0">
                <a:latin typeface="Franklin Gothic Medium" panose="020B0603020102020204" pitchFamily="34" charset="0"/>
              </a:rPr>
              <a:t>over 	roughly the same period (100 years)?</a:t>
            </a:r>
          </a:p>
          <a:p>
            <a:pPr marL="342900" indent="-342900">
              <a:buAutoNum type="arabicPeriod" startAt="2"/>
            </a:pPr>
            <a:endParaRPr lang="en-US" sz="1600" dirty="0">
              <a:latin typeface="Franklin Gothic Medium" panose="020B06030201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1600" dirty="0">
                <a:latin typeface="Franklin Gothic Medium" panose="020B0603020102020204" pitchFamily="34" charset="0"/>
              </a:rPr>
              <a:t>What are the potential effects of this energy absorption on marine ecosystems and sea level rise?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AFC5F-21DE-4604-9D21-EFE57D5A7C2E}"/>
              </a:ext>
            </a:extLst>
          </p:cNvPr>
          <p:cNvSpPr txBox="1"/>
          <p:nvPr/>
        </p:nvSpPr>
        <p:spPr>
          <a:xfrm>
            <a:off x="6791860" y="4234273"/>
            <a:ext cx="209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Hint: 1 W = J/sec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DC6ED-B42B-4484-8653-9F92853EB2BA}"/>
              </a:ext>
            </a:extLst>
          </p:cNvPr>
          <p:cNvSpPr txBox="1"/>
          <p:nvPr/>
        </p:nvSpPr>
        <p:spPr>
          <a:xfrm>
            <a:off x="0" y="4589712"/>
            <a:ext cx="75819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Franklin Gothic Medium" panose="020B0603020102020204" pitchFamily="34" charset="0"/>
              </a:rPr>
              <a:t>[1]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https://www.ipcc.ch/report/ar6/wg1/chapter/chapter-9/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n-US" sz="900" dirty="0">
                <a:latin typeface="Franklin Gothic Medium" panose="020B0603020102020204" pitchFamily="34" charset="0"/>
              </a:rPr>
              <a:t>[2]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https://rwu.pressbooks.pub/webboceanography/chapter/1-1-overview-of-the-oceans/#:~:text=Oceans%20cover%20an%20area%20of,the%20surface%20area%20(Figure%201.1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n-US" sz="900" dirty="0">
                <a:latin typeface="Franklin Gothic Medium" panose="020B0603020102020204" pitchFamily="34" charset="0"/>
              </a:rPr>
              <a:t>[3]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http://sam.ucsd.edu/sio210/lect_2/lecture_2.html#:~:text=The%20density%20of%20seawater%20is,3850%20J%2F(kg%20C)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9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8AFB8-7624-4979-9C08-2F0420DA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BCCD4-3F74-45E2-B25F-9625957AA68E}"/>
              </a:ext>
            </a:extLst>
          </p:cNvPr>
          <p:cNvSpPr txBox="1"/>
          <p:nvPr/>
        </p:nvSpPr>
        <p:spPr>
          <a:xfrm>
            <a:off x="115888" y="680919"/>
            <a:ext cx="881856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Franklin Gothic Medium" panose="020B0603020102020204" pitchFamily="34" charset="0"/>
              </a:rPr>
              <a:t>The ocean surface temperature is projected to increase on average by 2.89 °C in SSP5-8.5 between 1995 to 2014 and 2081 to 2100. </a:t>
            </a:r>
            <a:r>
              <a:rPr lang="en-US" sz="1400" baseline="30000" dirty="0">
                <a:latin typeface="Franklin Gothic Medium" panose="020B0603020102020204" pitchFamily="34" charset="0"/>
              </a:rPr>
              <a:t>[1]</a:t>
            </a:r>
          </a:p>
          <a:p>
            <a:endParaRPr lang="en-US" sz="1400" dirty="0">
              <a:latin typeface="Franklin Gothic Medium" panose="020B0603020102020204" pitchFamily="34" charset="0"/>
            </a:endParaRPr>
          </a:p>
          <a:p>
            <a:r>
              <a:rPr lang="en-US" sz="1600" i="1" dirty="0">
                <a:latin typeface="Franklin Gothic Medium" panose="020B0603020102020204" pitchFamily="34" charset="0"/>
              </a:rPr>
              <a:t>1.  Calculate the amount of energy required to heat the top 1 km of the ocean from this temperature increase.</a:t>
            </a:r>
          </a:p>
          <a:p>
            <a:r>
              <a:rPr lang="en-US" sz="1200" i="1" dirty="0">
                <a:latin typeface="Franklin Gothic Medium" panose="020B0603020102020204" pitchFamily="34" charset="0"/>
              </a:rPr>
              <a:t>	Assume the total surface area of the ocean is 361 million km</a:t>
            </a:r>
            <a:r>
              <a:rPr lang="en-US" sz="1200" i="1" baseline="30000" dirty="0">
                <a:latin typeface="Franklin Gothic Medium" panose="020B0603020102020204" pitchFamily="34" charset="0"/>
              </a:rPr>
              <a:t>2 [2]</a:t>
            </a:r>
            <a:endParaRPr lang="en-US" sz="1200" i="1" dirty="0">
              <a:latin typeface="Franklin Gothic Medium" panose="020B0603020102020204" pitchFamily="34" charset="0"/>
            </a:endParaRPr>
          </a:p>
          <a:p>
            <a:r>
              <a:rPr lang="en-US" sz="1200" i="1" dirty="0">
                <a:latin typeface="Franklin Gothic Medium" panose="020B0603020102020204" pitchFamily="34" charset="0"/>
              </a:rPr>
              <a:t>	Density of seawater is about 1025 kg /m</a:t>
            </a:r>
            <a:r>
              <a:rPr lang="en-US" sz="1200" i="1" baseline="30000" dirty="0">
                <a:latin typeface="Franklin Gothic Medium" panose="020B0603020102020204" pitchFamily="34" charset="0"/>
              </a:rPr>
              <a:t>3</a:t>
            </a:r>
            <a:r>
              <a:rPr lang="en-US" sz="1200" i="1" dirty="0">
                <a:latin typeface="Franklin Gothic Medium" panose="020B0603020102020204" pitchFamily="34" charset="0"/>
              </a:rPr>
              <a:t> and the specific heat is about 3850 J/(kg °C) </a:t>
            </a:r>
            <a:r>
              <a:rPr lang="en-US" sz="1200" i="1" baseline="30000" dirty="0">
                <a:latin typeface="Franklin Gothic Medium" panose="020B0603020102020204" pitchFamily="34" charset="0"/>
              </a:rPr>
              <a:t>[2]</a:t>
            </a:r>
          </a:p>
          <a:p>
            <a:endParaRPr lang="en-US" sz="1200" i="1" baseline="30000" dirty="0">
              <a:latin typeface="Franklin Gothic Medium" panose="020B060302010202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B9BB2612-DA6F-4AB5-A95F-EB472B5F9C2B}"/>
              </a:ext>
            </a:extLst>
          </p:cNvPr>
          <p:cNvSpPr txBox="1">
            <a:spLocks/>
          </p:cNvSpPr>
          <p:nvPr/>
        </p:nvSpPr>
        <p:spPr>
          <a:xfrm>
            <a:off x="904874" y="131033"/>
            <a:ext cx="7726364" cy="4856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Exercise – Ocean Warming (Solution)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2A080D-16E7-4035-99FF-9C94C2D9B1B6}"/>
                  </a:ext>
                </a:extLst>
              </p:cNvPr>
              <p:cNvSpPr txBox="1"/>
              <p:nvPr/>
            </p:nvSpPr>
            <p:spPr>
              <a:xfrm>
                <a:off x="184150" y="2191699"/>
                <a:ext cx="7452746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Franklin Gothic Medium" panose="020B0603020102020204" pitchFamily="34" charset="0"/>
                  </a:rPr>
                  <a:t>First </a:t>
                </a:r>
                <a:r>
                  <a:rPr lang="fr-CH" dirty="0" err="1">
                    <a:latin typeface="Franklin Gothic Medium" panose="020B0603020102020204" pitchFamily="34" charset="0"/>
                  </a:rPr>
                  <a:t>we</a:t>
                </a:r>
                <a:r>
                  <a:rPr lang="fr-CH" dirty="0">
                    <a:latin typeface="Franklin Gothic Medium" panose="020B0603020102020204" pitchFamily="34" charset="0"/>
                  </a:rPr>
                  <a:t> </a:t>
                </a:r>
                <a:r>
                  <a:rPr lang="fr-CH" dirty="0" err="1">
                    <a:latin typeface="Franklin Gothic Medium" panose="020B0603020102020204" pitchFamily="34" charset="0"/>
                  </a:rPr>
                  <a:t>need</a:t>
                </a:r>
                <a:r>
                  <a:rPr lang="fr-CH" dirty="0">
                    <a:latin typeface="Franklin Gothic Medium" panose="020B0603020102020204" pitchFamily="34" charset="0"/>
                  </a:rPr>
                  <a:t> to </a:t>
                </a:r>
                <a:r>
                  <a:rPr lang="fr-CH" dirty="0" err="1">
                    <a:latin typeface="Franklin Gothic Medium" panose="020B0603020102020204" pitchFamily="34" charset="0"/>
                  </a:rPr>
                  <a:t>convert</a:t>
                </a:r>
                <a:r>
                  <a:rPr lang="fr-CH" dirty="0">
                    <a:latin typeface="Franklin Gothic Medium" panose="020B0603020102020204" pitchFamily="34" charset="0"/>
                  </a:rPr>
                  <a:t> to SI </a:t>
                </a:r>
                <a:r>
                  <a:rPr lang="fr-CH" dirty="0" err="1">
                    <a:latin typeface="Franklin Gothic Medium" panose="020B0603020102020204" pitchFamily="34" charset="0"/>
                  </a:rPr>
                  <a:t>units</a:t>
                </a:r>
                <a:r>
                  <a:rPr lang="fr-CH" dirty="0">
                    <a:latin typeface="Franklin Gothic Medium" panose="020B0603020102020204" pitchFamily="34" charset="0"/>
                  </a:rPr>
                  <a:t>:</a:t>
                </a:r>
                <a:endParaRPr lang="en-GB" dirty="0">
                  <a:latin typeface="Franklin Gothic Medium" panose="020B06030201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𝑎𝑟𝑒𝑎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 =3.61 ×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Franklin Gothic Medium" panose="020B0603020102020204" pitchFamily="34" charset="0"/>
                  </a:rPr>
                  <a:t> </a:t>
                </a:r>
              </a:p>
              <a:p>
                <a:endParaRPr lang="en-GB" dirty="0">
                  <a:latin typeface="Franklin Gothic Medium" panose="020B0603020102020204" pitchFamily="34" charset="0"/>
                </a:endParaRPr>
              </a:p>
              <a:p>
                <a:r>
                  <a:rPr lang="en-GB" dirty="0">
                    <a:latin typeface="Franklin Gothic Medium" panose="020B0603020102020204" pitchFamily="34" charset="0"/>
                  </a:rPr>
                  <a:t>We then need to calculate the volume of the top of the ocean by multiplying the area by the depth:</a:t>
                </a:r>
              </a:p>
              <a:p>
                <a:endParaRPr lang="en-GB" dirty="0">
                  <a:latin typeface="Franklin Gothic Medium" panose="020B0603020102020204" pitchFamily="34" charset="0"/>
                </a:endParaRPr>
              </a:p>
              <a:p>
                <a:endParaRPr lang="fr-CH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2A080D-16E7-4035-99FF-9C94C2D9B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" y="2191699"/>
                <a:ext cx="7452746" cy="1338828"/>
              </a:xfrm>
              <a:prstGeom prst="rect">
                <a:avLst/>
              </a:prstGeom>
              <a:blipFill>
                <a:blip r:embed="rId2"/>
                <a:stretch>
                  <a:fillRect l="-164" t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215466-54F2-4018-AE9F-7838DF4859AC}"/>
                  </a:ext>
                </a:extLst>
              </p:cNvPr>
              <p:cNvSpPr txBox="1"/>
              <p:nvPr/>
            </p:nvSpPr>
            <p:spPr>
              <a:xfrm>
                <a:off x="266700" y="3830936"/>
                <a:ext cx="473091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=3.61 ×</m:t>
                      </m:r>
                      <m:sSup>
                        <m:sSup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  <m:sSup>
                        <m:sSup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×1025 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sSup>
                        <m:sSup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215466-54F2-4018-AE9F-7838DF485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830936"/>
                <a:ext cx="4730910" cy="207749"/>
              </a:xfrm>
              <a:prstGeom prst="rect">
                <a:avLst/>
              </a:prstGeom>
              <a:blipFill>
                <a:blip r:embed="rId3"/>
                <a:stretch>
                  <a:fillRect r="-51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FF2A0F-F410-4E3F-BCEB-CE5FF441B66E}"/>
                  </a:ext>
                </a:extLst>
              </p:cNvPr>
              <p:cNvSpPr txBox="1"/>
              <p:nvPr/>
            </p:nvSpPr>
            <p:spPr>
              <a:xfrm>
                <a:off x="266700" y="3115028"/>
                <a:ext cx="536493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𝑉𝑜𝑙𝑢𝑚𝑒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𝑎𝑟𝑒𝑎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𝑑𝑒𝑝𝑡h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=3.61 ×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fr-CH" b="0" i="0" dirty="0" smtClean="0"/>
                      <m:t> </m:t>
                    </m:r>
                    <m:r>
                      <a:rPr lang="fr-CH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×1000= 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3.61 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FF2A0F-F410-4E3F-BCEB-CE5FF441B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115028"/>
                <a:ext cx="5364930" cy="207749"/>
              </a:xfrm>
              <a:prstGeom prst="rect">
                <a:avLst/>
              </a:prstGeom>
              <a:blipFill>
                <a:blip r:embed="rId4"/>
                <a:stretch>
                  <a:fillRect l="-1250" b="-35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B4CAA23-A6DB-4E51-A621-86296F10C861}"/>
              </a:ext>
            </a:extLst>
          </p:cNvPr>
          <p:cNvSpPr txBox="1"/>
          <p:nvPr/>
        </p:nvSpPr>
        <p:spPr>
          <a:xfrm>
            <a:off x="196056" y="3478753"/>
            <a:ext cx="777319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Franklin Gothic Medium" panose="020B0603020102020204" pitchFamily="34" charset="0"/>
              </a:rPr>
              <a:t>To calculate the energy required, Q, we need the mass: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D332CC-50E1-4FAB-885D-2CEEE746A804}"/>
              </a:ext>
            </a:extLst>
          </p:cNvPr>
          <p:cNvSpPr txBox="1"/>
          <p:nvPr/>
        </p:nvSpPr>
        <p:spPr>
          <a:xfrm>
            <a:off x="196056" y="4162499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Franklin Gothic Medium" panose="020B0603020102020204" pitchFamily="34" charset="0"/>
              </a:rPr>
              <a:t>Therefore Q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008DF2-56D5-4DF2-B775-4E8D3E7450DD}"/>
                  </a:ext>
                </a:extLst>
              </p:cNvPr>
              <p:cNvSpPr txBox="1"/>
              <p:nvPr/>
            </p:nvSpPr>
            <p:spPr>
              <a:xfrm>
                <a:off x="266700" y="4410094"/>
                <a:ext cx="4572000" cy="7334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×∆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CH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3.7 ×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×3850 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×2.89 °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CH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=4.1 × 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fr-CH" b="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008DF2-56D5-4DF2-B775-4E8D3E745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4410094"/>
                <a:ext cx="4572000" cy="733406"/>
              </a:xfrm>
              <a:prstGeom prst="rect">
                <a:avLst/>
              </a:prstGeom>
              <a:blipFill>
                <a:blip r:embed="rId5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75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8AFB8-7624-4979-9C08-2F0420DA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B9BB2612-DA6F-4AB5-A95F-EB472B5F9C2B}"/>
              </a:ext>
            </a:extLst>
          </p:cNvPr>
          <p:cNvSpPr txBox="1">
            <a:spLocks/>
          </p:cNvSpPr>
          <p:nvPr/>
        </p:nvSpPr>
        <p:spPr>
          <a:xfrm>
            <a:off x="904874" y="131033"/>
            <a:ext cx="7726364" cy="4856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Exercise – Ocean Warming (Solution)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008DF2-56D5-4DF2-B775-4E8D3E7450DD}"/>
                  </a:ext>
                </a:extLst>
              </p:cNvPr>
              <p:cNvSpPr txBox="1"/>
              <p:nvPr/>
            </p:nvSpPr>
            <p:spPr>
              <a:xfrm>
                <a:off x="266700" y="815985"/>
                <a:ext cx="4572000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fr-CH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=4.1 × </m:t>
                    </m:r>
                    <m:sSup>
                      <m:sSupPr>
                        <m:ctrlPr>
                          <a:rPr lang="fr-CH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fr-CH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fr-CH" b="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008DF2-56D5-4DF2-B775-4E8D3E745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815985"/>
                <a:ext cx="4572000" cy="300082"/>
              </a:xfrm>
              <a:prstGeom prst="rect">
                <a:avLst/>
              </a:prstGeom>
              <a:blipFill>
                <a:blip r:embed="rId2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C445736-A612-45EF-89C8-EBA22573E8E6}"/>
              </a:ext>
            </a:extLst>
          </p:cNvPr>
          <p:cNvSpPr txBox="1"/>
          <p:nvPr/>
        </p:nvSpPr>
        <p:spPr>
          <a:xfrm>
            <a:off x="52388" y="1315363"/>
            <a:ext cx="844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1600" i="1" dirty="0">
                <a:latin typeface="Franklin Gothic Medium" panose="020B0603020102020204" pitchFamily="34" charset="0"/>
              </a:rPr>
              <a:t>How does this compare to the </a:t>
            </a:r>
            <a:r>
              <a:rPr lang="en-US" sz="1600" i="1" u="sng" dirty="0">
                <a:latin typeface="Franklin Gothic Medium" panose="020B0603020102020204" pitchFamily="34" charset="0"/>
              </a:rPr>
              <a:t>maximum output of large-scale hydropower in Switzerland </a:t>
            </a:r>
            <a:r>
              <a:rPr lang="en-US" sz="1600" i="1" dirty="0">
                <a:latin typeface="Franklin Gothic Medium" panose="020B0603020102020204" pitchFamily="34" charset="0"/>
              </a:rPr>
              <a:t>over roughly the same period (100 years)?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68FAFA-ACCF-4E09-94BD-379D2326A7F9}"/>
                  </a:ext>
                </a:extLst>
              </p:cNvPr>
              <p:cNvSpPr txBox="1"/>
              <p:nvPr/>
            </p:nvSpPr>
            <p:spPr>
              <a:xfrm>
                <a:off x="330200" y="1959156"/>
                <a:ext cx="8102600" cy="289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Franklin Gothic Medium" panose="020B0603020102020204" pitchFamily="34" charset="0"/>
                  </a:rPr>
                  <a:t>From </a:t>
                </a:r>
                <a:r>
                  <a:rPr lang="en-US" sz="1400" dirty="0">
                    <a:solidFill>
                      <a:srgbClr val="0070C0"/>
                    </a:solidFill>
                    <a:latin typeface="Franklin Gothic Medium" panose="020B06030201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https://www.bfe.admin.ch/bfe/en/home/supply/renewable-energy/hydropower/large-scale-hydropower.html#:~:text=They%20generate%20a%20maximum%20output,Limmat%20flow)%20and%20the%20Rhone</a:t>
                </a:r>
                <a:r>
                  <a:rPr lang="en-US" sz="1400" dirty="0">
                    <a:solidFill>
                      <a:srgbClr val="0070C0"/>
                    </a:solidFill>
                    <a:latin typeface="Franklin Gothic Medium" panose="020B0603020102020204" pitchFamily="34" charset="0"/>
                  </a:rPr>
                  <a:t> </a:t>
                </a:r>
              </a:p>
              <a:p>
                <a:endParaRPr lang="en-US" sz="1400" dirty="0">
                  <a:latin typeface="Franklin Gothic Medium" panose="020B0603020102020204" pitchFamily="34" charset="0"/>
                </a:endParaRPr>
              </a:p>
              <a:p>
                <a:r>
                  <a:rPr lang="en-US" sz="1400" dirty="0">
                    <a:latin typeface="Franklin Gothic Medium" panose="020B0603020102020204" pitchFamily="34" charset="0"/>
                  </a:rPr>
                  <a:t>maximum output of hydropower in Switzerland is 16,498 MW</a:t>
                </a:r>
              </a:p>
              <a:p>
                <a:endParaRPr lang="en-US" sz="1400" dirty="0">
                  <a:latin typeface="Franklin Gothic Medium" panose="020B0603020102020204" pitchFamily="34" charset="0"/>
                </a:endParaRPr>
              </a:p>
              <a:p>
                <a:r>
                  <a:rPr lang="en-US" sz="1400" dirty="0">
                    <a:latin typeface="Franklin Gothic Medium" panose="020B0603020102020204" pitchFamily="34" charset="0"/>
                  </a:rPr>
                  <a:t>1 </a:t>
                </a:r>
                <a:r>
                  <a:rPr lang="en-US" sz="1400" dirty="0" err="1">
                    <a:latin typeface="Franklin Gothic Medium" panose="020B0603020102020204" pitchFamily="34" charset="0"/>
                  </a:rPr>
                  <a:t>MegaWatt</a:t>
                </a:r>
                <a:r>
                  <a:rPr lang="en-US" sz="1400" dirty="0">
                    <a:latin typeface="Franklin Gothic Medium" panose="020B0603020102020204" pitchFamily="34" charset="0"/>
                  </a:rPr>
                  <a:t> = 100,000 Js</a:t>
                </a:r>
                <a:r>
                  <a:rPr lang="en-US" sz="1400" baseline="30000" dirty="0">
                    <a:latin typeface="Franklin Gothic Medium" panose="020B0603020102020204" pitchFamily="34" charset="0"/>
                  </a:rPr>
                  <a:t>-1</a:t>
                </a:r>
              </a:p>
              <a:p>
                <a:r>
                  <a:rPr lang="en-US" sz="1400" dirty="0">
                    <a:latin typeface="Franklin Gothic Medium" panose="020B0603020102020204" pitchFamily="34" charset="0"/>
                  </a:rPr>
                  <a:t>16,498 MW = </a:t>
                </a:r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1.649 </m:t>
                    </m:r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𝐽𝑠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baseline="30000" dirty="0">
                  <a:latin typeface="Franklin Gothic Medium" panose="020B0603020102020204" pitchFamily="34" charset="0"/>
                </a:endParaRPr>
              </a:p>
              <a:p>
                <a:endParaRPr lang="en-US" sz="1400" dirty="0">
                  <a:latin typeface="Franklin Gothic Medium" panose="020B0603020102020204" pitchFamily="34" charset="0"/>
                </a:endParaRPr>
              </a:p>
              <a:p>
                <a:r>
                  <a:rPr lang="en-US" sz="1400" dirty="0">
                    <a:latin typeface="Franklin Gothic Medium" panose="020B0603020102020204" pitchFamily="34" charset="0"/>
                  </a:rPr>
                  <a:t>Convert years to seconds : </a:t>
                </a:r>
                <a:endParaRPr lang="fr-CH" sz="1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CH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×365×24×60×60=3.1536 × </m:t>
                    </m:r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𝑠𝑒𝑐𝑜𝑛𝑑𝑠</m:t>
                    </m:r>
                  </m:oMath>
                </a14:m>
                <a:r>
                  <a:rPr lang="en-US" sz="1400" dirty="0">
                    <a:latin typeface="Franklin Gothic Medium" panose="020B0603020102020204" pitchFamily="34" charset="0"/>
                  </a:rPr>
                  <a:t> </a:t>
                </a:r>
              </a:p>
              <a:p>
                <a:endParaRPr lang="en-US" sz="1400" dirty="0">
                  <a:latin typeface="Franklin Gothic Medium" panose="020B06030201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𝑒𝑛𝑒𝑟𝑔𝑦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=1.649 ×1</m:t>
                    </m:r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𝐽𝑠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×3.1536 × </m:t>
                    </m:r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𝑠𝑒𝑐𝑜𝑛𝑑𝑠</m:t>
                    </m:r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=5.2 × </m:t>
                    </m:r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1400" dirty="0">
                    <a:latin typeface="Franklin Gothic Medium" panose="020B06030201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68FAFA-ACCF-4E09-94BD-379D2326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1959156"/>
                <a:ext cx="8102600" cy="2893100"/>
              </a:xfrm>
              <a:prstGeom prst="rect">
                <a:avLst/>
              </a:prstGeom>
              <a:blipFill>
                <a:blip r:embed="rId4"/>
                <a:stretch>
                  <a:fillRect l="-226" t="-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08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Joanna Dyson</a:t>
            </a:r>
            <a:br>
              <a:rPr lang="en-US" dirty="0"/>
            </a:br>
            <a:r>
              <a:rPr lang="en-US" sz="1800" dirty="0"/>
              <a:t>Teaching Assistant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CB638-2A49-DD47-9983-6CA8E1EA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878364"/>
            <a:ext cx="7965281" cy="3386772"/>
          </a:xfrm>
        </p:spPr>
        <p:txBody>
          <a:bodyPr/>
          <a:lstStyle/>
          <a:p>
            <a:r>
              <a:rPr lang="en-CH" dirty="0"/>
              <a:t>PhD in </a:t>
            </a:r>
            <a:r>
              <a:rPr lang="fr-CH" dirty="0" err="1"/>
              <a:t>Atmospheric</a:t>
            </a:r>
            <a:r>
              <a:rPr lang="fr-CH" dirty="0"/>
              <a:t> (</a:t>
            </a:r>
            <a:r>
              <a:rPr lang="en-US" dirty="0"/>
              <a:t>tropospheric oxidation</a:t>
            </a:r>
            <a:r>
              <a:rPr lang="fr-CH" dirty="0"/>
              <a:t>) Chemistry</a:t>
            </a:r>
            <a:r>
              <a:rPr lang="en-US" dirty="0"/>
              <a:t>, University of Leeds, UK</a:t>
            </a:r>
          </a:p>
          <a:p>
            <a:r>
              <a:rPr lang="en-US" dirty="0"/>
              <a:t>Postdoc on Shipping Emissions in the Arctic and North Atlantic, British Antarctic Survey, Cambridge UK. (Ship campaign, Labrador Sea, Greenland)</a:t>
            </a:r>
          </a:p>
          <a:p>
            <a:r>
              <a:rPr lang="en-US" dirty="0"/>
              <a:t>Postdoc on Tropical Meteorology in South East Asia, University of Leeds, UK</a:t>
            </a:r>
          </a:p>
          <a:p>
            <a:r>
              <a:rPr lang="en-CH" dirty="0"/>
              <a:t>Scientific Collaborator at EPFL’s Extreme Environments Research Lab (Sion, Valais) since </a:t>
            </a:r>
            <a:r>
              <a:rPr lang="fr-CH" dirty="0"/>
              <a:t>Julia 2023</a:t>
            </a:r>
          </a:p>
          <a:p>
            <a:pPr lvl="1"/>
            <a:r>
              <a:rPr lang="fr-CH" dirty="0" err="1"/>
              <a:t>Greenfjord</a:t>
            </a:r>
            <a:r>
              <a:rPr lang="fr-CH" dirty="0"/>
              <a:t> </a:t>
            </a:r>
            <a:r>
              <a:rPr lang="fr-CH" dirty="0" err="1"/>
              <a:t>project</a:t>
            </a:r>
            <a:r>
              <a:rPr lang="fr-CH" dirty="0"/>
              <a:t> : </a:t>
            </a:r>
            <a:r>
              <a:rPr lang="fr-CH" dirty="0" err="1"/>
              <a:t>Effect</a:t>
            </a:r>
            <a:r>
              <a:rPr lang="fr-CH" dirty="0"/>
              <a:t> of the </a:t>
            </a:r>
            <a:r>
              <a:rPr lang="fr-CH" dirty="0" err="1"/>
              <a:t>changing</a:t>
            </a:r>
            <a:r>
              <a:rPr lang="fr-CH" dirty="0"/>
              <a:t> </a:t>
            </a:r>
            <a:r>
              <a:rPr lang="fr-CH" dirty="0" err="1"/>
              <a:t>climate</a:t>
            </a:r>
            <a:r>
              <a:rPr lang="fr-CH" dirty="0"/>
              <a:t> on </a:t>
            </a:r>
            <a:r>
              <a:rPr lang="fr-CH" dirty="0" err="1"/>
              <a:t>Greenfjordic</a:t>
            </a:r>
            <a:r>
              <a:rPr lang="fr-CH" dirty="0"/>
              <a:t> Fjord </a:t>
            </a:r>
            <a:r>
              <a:rPr lang="fr-CH" dirty="0" err="1"/>
              <a:t>ecosystems</a:t>
            </a:r>
            <a:r>
              <a:rPr lang="fr-CH" dirty="0"/>
              <a:t> (</a:t>
            </a:r>
            <a:r>
              <a:rPr lang="fr-CH" dirty="0" err="1"/>
              <a:t>Atmosphere</a:t>
            </a:r>
            <a:r>
              <a:rPr lang="fr-CH" dirty="0"/>
              <a:t> Cluster)</a:t>
            </a:r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5AFEBB-8595-6645-BDD5-4967D775C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320" y="2571750"/>
            <a:ext cx="4372159" cy="22799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BF8FC9-5B76-254D-B088-E33E8644A26E}"/>
              </a:ext>
            </a:extLst>
          </p:cNvPr>
          <p:cNvSpPr/>
          <p:nvPr/>
        </p:nvSpPr>
        <p:spPr>
          <a:xfrm>
            <a:off x="400521" y="4661067"/>
            <a:ext cx="23776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dirty="0"/>
              <a:t>https://www.epfl.ch/labs/eerl/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6F989-7A68-405E-81B5-8072FEA4A633}"/>
              </a:ext>
            </a:extLst>
          </p:cNvPr>
          <p:cNvSpPr txBox="1"/>
          <p:nvPr/>
        </p:nvSpPr>
        <p:spPr>
          <a:xfrm>
            <a:off x="192246" y="4088723"/>
            <a:ext cx="373702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Also TA for lecture 11 (28</a:t>
            </a:r>
            <a:r>
              <a:rPr lang="en-US" baseline="30000" dirty="0">
                <a:solidFill>
                  <a:schemeClr val="accent1"/>
                </a:solidFill>
              </a:rPr>
              <a:t>th</a:t>
            </a:r>
            <a:r>
              <a:rPr lang="en-US" dirty="0">
                <a:solidFill>
                  <a:schemeClr val="accent1"/>
                </a:solidFill>
              </a:rPr>
              <a:t> Nov) and lecture 12 (5</a:t>
            </a:r>
            <a:r>
              <a:rPr lang="en-US" baseline="30000" dirty="0">
                <a:solidFill>
                  <a:schemeClr val="accent1"/>
                </a:solidFill>
              </a:rPr>
              <a:t>th</a:t>
            </a:r>
            <a:r>
              <a:rPr lang="en-US" dirty="0">
                <a:solidFill>
                  <a:schemeClr val="accent1"/>
                </a:solidFill>
              </a:rPr>
              <a:t> Dec)</a:t>
            </a:r>
          </a:p>
        </p:txBody>
      </p:sp>
    </p:spTree>
    <p:extLst>
      <p:ext uri="{BB962C8B-B14F-4D97-AF65-F5344CB8AC3E}">
        <p14:creationId xmlns:p14="http://schemas.microsoft.com/office/powerpoint/2010/main" val="42942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8AFB8-7624-4979-9C08-2F0420DA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B9BB2612-DA6F-4AB5-A95F-EB472B5F9C2B}"/>
              </a:ext>
            </a:extLst>
          </p:cNvPr>
          <p:cNvSpPr txBox="1">
            <a:spLocks/>
          </p:cNvSpPr>
          <p:nvPr/>
        </p:nvSpPr>
        <p:spPr>
          <a:xfrm>
            <a:off x="904874" y="131033"/>
            <a:ext cx="7726364" cy="4856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Exercise – Ocean Warming (Solution)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45736-A612-45EF-89C8-EBA22573E8E6}"/>
              </a:ext>
            </a:extLst>
          </p:cNvPr>
          <p:cNvSpPr txBox="1"/>
          <p:nvPr/>
        </p:nvSpPr>
        <p:spPr>
          <a:xfrm>
            <a:off x="52388" y="778953"/>
            <a:ext cx="844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1600" i="1" dirty="0">
                <a:latin typeface="Franklin Gothic Medium" panose="020B0603020102020204" pitchFamily="34" charset="0"/>
              </a:rPr>
              <a:t>How does this compare to the </a:t>
            </a:r>
            <a:r>
              <a:rPr lang="en-US" sz="1600" i="1" u="sng" dirty="0">
                <a:latin typeface="Franklin Gothic Medium" panose="020B0603020102020204" pitchFamily="34" charset="0"/>
              </a:rPr>
              <a:t>maximum output of large-scale hydropower in Switzerland </a:t>
            </a:r>
            <a:r>
              <a:rPr lang="en-US" sz="1600" i="1" dirty="0">
                <a:latin typeface="Franklin Gothic Medium" panose="020B0603020102020204" pitchFamily="34" charset="0"/>
              </a:rPr>
              <a:t>over roughly the same period (100 years)?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68FAFA-ACCF-4E09-94BD-379D2326A7F9}"/>
                  </a:ext>
                </a:extLst>
              </p:cNvPr>
              <p:cNvSpPr txBox="1"/>
              <p:nvPr/>
            </p:nvSpPr>
            <p:spPr>
              <a:xfrm>
                <a:off x="393700" y="1692143"/>
                <a:ext cx="81026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𝑒𝑛𝑒𝑟𝑔𝑦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=1.649 ×1</m:t>
                    </m:r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𝐽𝑠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×3.1536 × </m:t>
                    </m:r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𝑠𝑒𝑐𝑜𝑛𝑑𝑠</m:t>
                    </m:r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=5.2 × </m:t>
                    </m:r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1400" dirty="0">
                    <a:latin typeface="Franklin Gothic Medium" panose="020B06030201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68FAFA-ACCF-4E09-94BD-379D2326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1692143"/>
                <a:ext cx="8102600" cy="307777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8D98ED-3798-4671-9F95-6B87498A114B}"/>
                  </a:ext>
                </a:extLst>
              </p:cNvPr>
              <p:cNvSpPr txBox="1"/>
              <p:nvPr/>
            </p:nvSpPr>
            <p:spPr>
              <a:xfrm>
                <a:off x="508000" y="2673087"/>
                <a:ext cx="5534977" cy="453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𝐸𝑛𝑒𝑟𝑔𝑦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𝑟𝑒𝑞𝑢𝑖𝑟𝑒𝑑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h𝑒𝑎𝑡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𝑜𝑐𝑒𝑎𝑛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𝐸𝑛𝑒𝑟𝑔𝑦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𝑟𝑒𝑞𝑢𝑖𝑟𝑒𝑑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𝑆𝑤𝑖𝑠𝑠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h𝑦𝑑𝑟𝑜𝑝𝑜𝑤𝑒𝑟</m:t>
                          </m:r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4.1 × </m:t>
                          </m:r>
                          <m:sSup>
                            <m:sSupPr>
                              <m:ctrlPr>
                                <a:rPr lang="fr-CH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H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sup>
                          </m:sSup>
                          <m:r>
                            <a:rPr lang="fr-CH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fr-CH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5.2 × </m:t>
                          </m:r>
                          <m:sSup>
                            <m:sSupPr>
                              <m:ctrlPr>
                                <a:rPr lang="fr-CH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H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  <m:r>
                            <a:rPr lang="fr-CH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=7.9</m:t>
                      </m:r>
                      <m:r>
                        <a:rPr lang="fr-CH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fr-CH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H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8D98ED-3798-4671-9F95-6B87498A1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2673087"/>
                <a:ext cx="5534977" cy="453266"/>
              </a:xfrm>
              <a:prstGeom prst="rect">
                <a:avLst/>
              </a:prstGeom>
              <a:blipFill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CA32DA3-8767-4311-950D-D420B384ADEF}"/>
              </a:ext>
            </a:extLst>
          </p:cNvPr>
          <p:cNvSpPr txBox="1"/>
          <p:nvPr/>
        </p:nvSpPr>
        <p:spPr>
          <a:xfrm>
            <a:off x="350044" y="3721937"/>
            <a:ext cx="844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Franklin Gothic Medium" panose="020B0603020102020204" pitchFamily="34" charset="0"/>
              </a:rPr>
              <a:t>Energy required to heat the top 1km of ocean by 2.89 degrees is ~80,000 times that of the total energy output from large scale hydropower in Switzerland over 100 years.</a:t>
            </a:r>
          </a:p>
        </p:txBody>
      </p:sp>
    </p:spTree>
    <p:extLst>
      <p:ext uri="{BB962C8B-B14F-4D97-AF65-F5344CB8AC3E}">
        <p14:creationId xmlns:p14="http://schemas.microsoft.com/office/powerpoint/2010/main" val="867163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8AFB8-7624-4979-9C08-2F0420DA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B9BB2612-DA6F-4AB5-A95F-EB472B5F9C2B}"/>
              </a:ext>
            </a:extLst>
          </p:cNvPr>
          <p:cNvSpPr txBox="1">
            <a:spLocks/>
          </p:cNvSpPr>
          <p:nvPr/>
        </p:nvSpPr>
        <p:spPr>
          <a:xfrm>
            <a:off x="904874" y="131033"/>
            <a:ext cx="7726364" cy="4856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Exercise – Ocean Warming (Solution)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362CF-7BE5-4706-8B3C-4BC53232D5DD}"/>
              </a:ext>
            </a:extLst>
          </p:cNvPr>
          <p:cNvSpPr txBox="1"/>
          <p:nvPr/>
        </p:nvSpPr>
        <p:spPr>
          <a:xfrm>
            <a:off x="96838" y="765726"/>
            <a:ext cx="807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 startAt="3"/>
            </a:pPr>
            <a:r>
              <a:rPr lang="en-US" sz="1600" i="1" dirty="0">
                <a:latin typeface="Franklin Gothic Medium" panose="020B0603020102020204" pitchFamily="34" charset="0"/>
              </a:rPr>
              <a:t>What are the potential effects of this energy absorption on a) marine ecosystems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34465-1536-43F1-8168-2304DD2D4A24}"/>
              </a:ext>
            </a:extLst>
          </p:cNvPr>
          <p:cNvSpPr txBox="1"/>
          <p:nvPr/>
        </p:nvSpPr>
        <p:spPr>
          <a:xfrm>
            <a:off x="273050" y="1172468"/>
            <a:ext cx="30464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Ocean warming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" panose="020B0603020102020204" pitchFamily="34" charset="0"/>
              </a:rPr>
              <a:t>Coral bleaching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" panose="020B0603020102020204" pitchFamily="34" charset="0"/>
              </a:rPr>
              <a:t>Disrupted migration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" panose="020B0603020102020204" pitchFamily="34" charset="0"/>
              </a:rPr>
              <a:t>Algal bloom frequency increases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24D959-1929-4B50-9041-A44D7085E36D}"/>
              </a:ext>
            </a:extLst>
          </p:cNvPr>
          <p:cNvSpPr txBox="1"/>
          <p:nvPr/>
        </p:nvSpPr>
        <p:spPr>
          <a:xfrm>
            <a:off x="3636962" y="1172468"/>
            <a:ext cx="550703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Ocean stratification and deoxygenation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" panose="020B0603020102020204" pitchFamily="34" charset="0"/>
              </a:rPr>
              <a:t>Surface waters become less dense causing stratification of stable warmer ocean layers on top of cooler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" panose="020B0603020102020204" pitchFamily="34" charset="0"/>
              </a:rPr>
              <a:t>Limits mixing reducing vertical transport of nutrients, oxygen levels in deeper waters reduce and marine organisms </a:t>
            </a:r>
            <a:r>
              <a:rPr lang="en-US" sz="1400" dirty="0" err="1">
                <a:latin typeface="Franklin Gothic Medium" panose="020B0603020102020204" pitchFamily="34" charset="0"/>
              </a:rPr>
              <a:t>dependant</a:t>
            </a:r>
            <a:r>
              <a:rPr lang="en-US" sz="1400" dirty="0">
                <a:latin typeface="Franklin Gothic Medium" panose="020B0603020102020204" pitchFamily="34" charset="0"/>
              </a:rPr>
              <a:t> on this upwelling for food will 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" panose="020B0603020102020204" pitchFamily="34" charset="0"/>
              </a:rPr>
              <a:t>Decrease in biodiversity and disruption of food chain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98ABD-DE79-4CA0-9684-94B396E90B4D}"/>
              </a:ext>
            </a:extLst>
          </p:cNvPr>
          <p:cNvSpPr txBox="1"/>
          <p:nvPr/>
        </p:nvSpPr>
        <p:spPr>
          <a:xfrm>
            <a:off x="349250" y="2367125"/>
            <a:ext cx="3046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Ocean acidification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F34EC6-2876-43EE-B120-1C53837BAB6A}"/>
              </a:ext>
            </a:extLst>
          </p:cNvPr>
          <p:cNvSpPr txBox="1"/>
          <p:nvPr/>
        </p:nvSpPr>
        <p:spPr>
          <a:xfrm>
            <a:off x="349250" y="3106623"/>
            <a:ext cx="4578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Franklin Gothic Medium" panose="020B0603020102020204" pitchFamily="34" charset="0"/>
              </a:rPr>
              <a:t>and b) sea level rise?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238277-67B5-4D7B-8A08-A9E0CC6262D3}"/>
              </a:ext>
            </a:extLst>
          </p:cNvPr>
          <p:cNvSpPr txBox="1"/>
          <p:nvPr/>
        </p:nvSpPr>
        <p:spPr>
          <a:xfrm>
            <a:off x="349250" y="3596927"/>
            <a:ext cx="304641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9E4B34"/>
                </a:solidFill>
                <a:latin typeface="Franklin Gothic Medium" panose="020B0603020102020204" pitchFamily="34" charset="0"/>
              </a:rPr>
              <a:t>Thermal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" panose="020B0603020102020204" pitchFamily="34" charset="0"/>
              </a:rPr>
              <a:t>Absorption of increased energy expands upper layers of the ocean directly contributing to sea level rise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C0806A-99AA-405A-860D-62C5A282D4EC}"/>
              </a:ext>
            </a:extLst>
          </p:cNvPr>
          <p:cNvSpPr txBox="1"/>
          <p:nvPr/>
        </p:nvSpPr>
        <p:spPr>
          <a:xfrm>
            <a:off x="3319462" y="3441719"/>
            <a:ext cx="30464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19D4D"/>
                </a:solidFill>
                <a:latin typeface="Franklin Gothic Medium" panose="020B0603020102020204" pitchFamily="34" charset="0"/>
              </a:rPr>
              <a:t>Melting of ice caps and glaciers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" panose="020B0603020102020204" pitchFamily="34" charset="0"/>
              </a:rPr>
              <a:t>Melting of ice caps and glaciers adds freshwater to the ocean accelerating sea level rise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18E2D-3B64-4455-811B-7C4E0E676BAD}"/>
              </a:ext>
            </a:extLst>
          </p:cNvPr>
          <p:cNvSpPr txBox="1"/>
          <p:nvPr/>
        </p:nvSpPr>
        <p:spPr>
          <a:xfrm>
            <a:off x="3319462" y="4612589"/>
            <a:ext cx="2810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9AB9"/>
                </a:solidFill>
                <a:latin typeface="Franklin Gothic Medium" panose="020B0603020102020204" pitchFamily="34" charset="0"/>
              </a:rPr>
              <a:t>Coastal erosions and flooding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3FADA8-5AC7-4F8F-A66F-8C68A843E389}"/>
              </a:ext>
            </a:extLst>
          </p:cNvPr>
          <p:cNvSpPr txBox="1"/>
          <p:nvPr/>
        </p:nvSpPr>
        <p:spPr>
          <a:xfrm>
            <a:off x="6172199" y="3627472"/>
            <a:ext cx="30464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1B124"/>
                </a:solidFill>
                <a:latin typeface="Franklin Gothic Medium" panose="020B0603020102020204" pitchFamily="34" charset="0"/>
              </a:rPr>
              <a:t>Saltwater intrusions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" panose="020B0603020102020204" pitchFamily="34" charset="0"/>
              </a:rPr>
              <a:t>Rising sea levels cause saltwater to intrude into freshwater aquifers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" panose="020B0603020102020204" pitchFamily="34" charset="0"/>
              </a:rPr>
              <a:t>Threatens drinking water and agriculture in coastal regions</a:t>
            </a:r>
          </a:p>
        </p:txBody>
      </p:sp>
    </p:spTree>
    <p:extLst>
      <p:ext uri="{BB962C8B-B14F-4D97-AF65-F5344CB8AC3E}">
        <p14:creationId xmlns:p14="http://schemas.microsoft.com/office/powerpoint/2010/main" val="167543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A113116-3540-4284-B4E8-07C526EAC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945621"/>
            <a:ext cx="7726363" cy="3386772"/>
          </a:xfrm>
        </p:spPr>
        <p:txBody>
          <a:bodyPr>
            <a:normAutofit fontScale="92500" lnSpcReduction="10000"/>
          </a:bodyPr>
          <a:lstStyle/>
          <a:p>
            <a:r>
              <a:rPr lang="de-CH" dirty="0"/>
              <a:t>Groups </a:t>
            </a:r>
            <a:r>
              <a:rPr lang="de-CH" dirty="0" err="1"/>
              <a:t>of</a:t>
            </a:r>
            <a:r>
              <a:rPr lang="de-CH" dirty="0"/>
              <a:t> 4 </a:t>
            </a:r>
            <a:r>
              <a:rPr lang="de-CH" dirty="0" err="1"/>
              <a:t>students</a:t>
            </a:r>
            <a:r>
              <a:rPr lang="de-CH" dirty="0"/>
              <a:t> </a:t>
            </a:r>
          </a:p>
          <a:p>
            <a:r>
              <a:rPr lang="de-CH" dirty="0"/>
              <a:t>Same </a:t>
            </a:r>
            <a:r>
              <a:rPr lang="de-CH" dirty="0" err="1"/>
              <a:t>group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both</a:t>
            </a:r>
            <a:r>
              <a:rPr lang="de-CH" dirty="0"/>
              <a:t> </a:t>
            </a:r>
            <a:r>
              <a:rPr lang="de-CH" dirty="0" err="1"/>
              <a:t>assignment</a:t>
            </a:r>
            <a:r>
              <a:rPr lang="de-CH" dirty="0"/>
              <a:t> and </a:t>
            </a:r>
            <a:r>
              <a:rPr lang="de-CH" dirty="0" err="1"/>
              <a:t>poster</a:t>
            </a:r>
            <a:endParaRPr lang="de-CH" dirty="0"/>
          </a:p>
          <a:p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would</a:t>
            </a:r>
            <a:r>
              <a:rPr lang="de-CH" dirty="0"/>
              <a:t> like a </a:t>
            </a:r>
            <a:r>
              <a:rPr lang="de-CH" dirty="0" err="1"/>
              <a:t>mixture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backgrounds</a:t>
            </a:r>
            <a:r>
              <a:rPr lang="de-CH" dirty="0"/>
              <a:t> in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group</a:t>
            </a:r>
            <a:r>
              <a:rPr lang="de-CH" dirty="0"/>
              <a:t> (i.e. </a:t>
            </a:r>
            <a:r>
              <a:rPr lang="de-CH" dirty="0" err="1"/>
              <a:t>economics</a:t>
            </a:r>
            <a:r>
              <a:rPr lang="de-CH" dirty="0"/>
              <a:t>, </a:t>
            </a:r>
            <a:r>
              <a:rPr lang="de-CH" dirty="0" err="1"/>
              <a:t>maths</a:t>
            </a:r>
            <a:r>
              <a:rPr lang="de-CH" dirty="0"/>
              <a:t>, </a:t>
            </a:r>
            <a:r>
              <a:rPr lang="de-CH" dirty="0" err="1"/>
              <a:t>politics</a:t>
            </a:r>
            <a:r>
              <a:rPr lang="de-CH" dirty="0"/>
              <a:t> etc... )</a:t>
            </a:r>
          </a:p>
          <a:p>
            <a:pPr lvl="1"/>
            <a:r>
              <a:rPr lang="de-CH" dirty="0"/>
              <a:t>Rules: </a:t>
            </a:r>
          </a:p>
          <a:p>
            <a:pPr lvl="2"/>
            <a:r>
              <a:rPr lang="de-CH" dirty="0"/>
              <a:t>Minimum 3 </a:t>
            </a:r>
            <a:r>
              <a:rPr lang="de-CH" dirty="0" err="1"/>
              <a:t>sections</a:t>
            </a:r>
            <a:r>
              <a:rPr lang="de-CH" dirty="0"/>
              <a:t> </a:t>
            </a:r>
            <a:r>
              <a:rPr lang="de-CH" dirty="0" err="1"/>
              <a:t>represented</a:t>
            </a:r>
            <a:endParaRPr lang="de-CH" dirty="0"/>
          </a:p>
          <a:p>
            <a:pPr lvl="2"/>
            <a:r>
              <a:rPr lang="de-CH" dirty="0"/>
              <a:t>Maximum 2 </a:t>
            </a:r>
            <a:r>
              <a:rPr lang="de-CH" dirty="0" err="1"/>
              <a:t>students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same </a:t>
            </a:r>
            <a:r>
              <a:rPr lang="de-CH" dirty="0" err="1"/>
              <a:t>section</a:t>
            </a:r>
            <a:endParaRPr lang="de-CH" dirty="0"/>
          </a:p>
          <a:p>
            <a:r>
              <a:rPr lang="de-CH" dirty="0" err="1"/>
              <a:t>Please</a:t>
            </a:r>
            <a:r>
              <a:rPr lang="de-CH" dirty="0"/>
              <a:t> </a:t>
            </a:r>
            <a:r>
              <a:rPr lang="de-CH" dirty="0" err="1"/>
              <a:t>organise</a:t>
            </a:r>
            <a:r>
              <a:rPr lang="de-CH" dirty="0"/>
              <a:t> </a:t>
            </a:r>
            <a:r>
              <a:rPr lang="de-CH" dirty="0" err="1"/>
              <a:t>yourselves</a:t>
            </a:r>
            <a:endParaRPr lang="de-CH" dirty="0"/>
          </a:p>
          <a:p>
            <a:r>
              <a:rPr lang="de-CH" dirty="0"/>
              <a:t>Deadline: 5 </a:t>
            </a:r>
            <a:r>
              <a:rPr lang="de-CH" dirty="0" err="1"/>
              <a:t>October</a:t>
            </a:r>
            <a:endParaRPr lang="de-CH" dirty="0"/>
          </a:p>
          <a:p>
            <a:endParaRPr lang="de-CH" dirty="0"/>
          </a:p>
          <a:p>
            <a:r>
              <a:rPr lang="de-CH" u="sng" dirty="0"/>
              <a:t>Enter your </a:t>
            </a:r>
            <a:r>
              <a:rPr lang="de-CH" u="sng" dirty="0" err="1"/>
              <a:t>groups</a:t>
            </a:r>
            <a:r>
              <a:rPr lang="de-CH" u="sng" dirty="0"/>
              <a:t> in </a:t>
            </a:r>
            <a:r>
              <a:rPr lang="de-CH" u="sng" dirty="0" err="1"/>
              <a:t>the</a:t>
            </a:r>
            <a:r>
              <a:rPr lang="de-CH" u="sng" dirty="0"/>
              <a:t> </a:t>
            </a:r>
          </a:p>
          <a:p>
            <a:pPr marL="0" indent="0">
              <a:buNone/>
            </a:pPr>
            <a:r>
              <a:rPr lang="de-CH" u="sng" dirty="0" err="1"/>
              <a:t>spreadsheet</a:t>
            </a:r>
            <a:r>
              <a:rPr lang="de-CH" u="sng" dirty="0"/>
              <a:t> on </a:t>
            </a:r>
            <a:r>
              <a:rPr lang="de-CH" u="sng" dirty="0" err="1"/>
              <a:t>moodle</a:t>
            </a:r>
            <a:endParaRPr lang="en-CH" u="sng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AD03FAC-FC33-4084-A38B-AC3131A3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3"/>
            <a:ext cx="5538257" cy="1072753"/>
          </a:xfrm>
        </p:spPr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and </a:t>
            </a:r>
            <a:r>
              <a:rPr lang="de-CH" dirty="0" err="1"/>
              <a:t>poster</a:t>
            </a:r>
            <a:r>
              <a:rPr lang="de-CH" dirty="0"/>
              <a:t> </a:t>
            </a:r>
            <a:r>
              <a:rPr lang="de-CH" dirty="0" err="1"/>
              <a:t>groups</a:t>
            </a:r>
            <a:endParaRPr lang="en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7CF229-FC9C-4B9B-AD45-D52A2FFC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3418-132E-4FD2-B81E-AF30B41FD245}" type="slidenum">
              <a:rPr lang="fr-CH" smtClean="0"/>
              <a:t>3</a:t>
            </a:fld>
            <a:endParaRPr lang="fr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4E6FE8-BFC5-40B5-AEE2-4232B3E84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203" y="3665379"/>
            <a:ext cx="4731860" cy="134708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D1C67C-9B8C-463B-8FDE-6805C6EEFF69}"/>
              </a:ext>
            </a:extLst>
          </p:cNvPr>
          <p:cNvCxnSpPr/>
          <p:nvPr/>
        </p:nvCxnSpPr>
        <p:spPr>
          <a:xfrm>
            <a:off x="3491345" y="4175547"/>
            <a:ext cx="511553" cy="156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Questionnaire </a:t>
            </a:r>
            <a:br>
              <a:rPr lang="en-US" dirty="0"/>
            </a:br>
            <a:endParaRPr lang="en-US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AB9BA24-CEA2-E84B-8F6D-106ED2DF4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737773"/>
            <a:ext cx="7726363" cy="3386772"/>
          </a:xfrm>
        </p:spPr>
        <p:txBody>
          <a:bodyPr>
            <a:normAutofit/>
          </a:bodyPr>
          <a:lstStyle/>
          <a:p>
            <a:r>
              <a:rPr lang="fr-CH" sz="1400" dirty="0" err="1">
                <a:solidFill>
                  <a:schemeClr val="accent1"/>
                </a:solidFill>
              </a:rPr>
              <a:t>Please</a:t>
            </a:r>
            <a:r>
              <a:rPr lang="fr-CH" sz="1400" dirty="0">
                <a:solidFill>
                  <a:schemeClr val="accent1"/>
                </a:solidFill>
              </a:rPr>
              <a:t> </a:t>
            </a:r>
            <a:r>
              <a:rPr lang="fr-CH" sz="1400" dirty="0" err="1">
                <a:solidFill>
                  <a:schemeClr val="accent1"/>
                </a:solidFill>
              </a:rPr>
              <a:t>take</a:t>
            </a:r>
            <a:r>
              <a:rPr lang="fr-CH" sz="1400" dirty="0">
                <a:solidFill>
                  <a:schemeClr val="accent1"/>
                </a:solidFill>
              </a:rPr>
              <a:t> </a:t>
            </a:r>
            <a:r>
              <a:rPr lang="en-CH" sz="1400" dirty="0">
                <a:solidFill>
                  <a:schemeClr val="accent1"/>
                </a:solidFill>
              </a:rPr>
              <a:t>15 minutes</a:t>
            </a:r>
            <a:r>
              <a:rPr lang="fr-CH" sz="1400" dirty="0">
                <a:solidFill>
                  <a:schemeClr val="accent1"/>
                </a:solidFill>
              </a:rPr>
              <a:t> </a:t>
            </a:r>
            <a:r>
              <a:rPr lang="fr-CH" sz="1400" dirty="0" err="1">
                <a:solidFill>
                  <a:schemeClr val="accent1"/>
                </a:solidFill>
              </a:rPr>
              <a:t>now</a:t>
            </a:r>
            <a:r>
              <a:rPr lang="fr-CH" sz="1400" dirty="0">
                <a:solidFill>
                  <a:schemeClr val="accent1"/>
                </a:solidFill>
              </a:rPr>
              <a:t> to </a:t>
            </a:r>
            <a:r>
              <a:rPr lang="fr-CH" sz="1400" dirty="0" err="1">
                <a:solidFill>
                  <a:schemeClr val="accent1"/>
                </a:solidFill>
              </a:rPr>
              <a:t>fill</a:t>
            </a:r>
            <a:r>
              <a:rPr lang="fr-CH" sz="1400" dirty="0">
                <a:solidFill>
                  <a:schemeClr val="accent1"/>
                </a:solidFill>
              </a:rPr>
              <a:t> </a:t>
            </a:r>
            <a:r>
              <a:rPr lang="fr-CH" sz="1400" dirty="0" err="1">
                <a:solidFill>
                  <a:schemeClr val="accent1"/>
                </a:solidFill>
              </a:rPr>
              <a:t>this</a:t>
            </a:r>
            <a:r>
              <a:rPr lang="fr-CH" sz="1400" dirty="0">
                <a:solidFill>
                  <a:schemeClr val="accent1"/>
                </a:solidFill>
              </a:rPr>
              <a:t> in </a:t>
            </a:r>
            <a:endParaRPr lang="fr-CH" sz="1400" dirty="0"/>
          </a:p>
          <a:p>
            <a:r>
              <a:rPr lang="en-CH" sz="1400" dirty="0"/>
              <a:t>100% anonymous</a:t>
            </a:r>
          </a:p>
          <a:p>
            <a:r>
              <a:rPr lang="en-CH" sz="1400" dirty="0"/>
              <a:t>For us to evaluate what you already know (or don’t) on the topic</a:t>
            </a:r>
          </a:p>
          <a:p>
            <a:r>
              <a:rPr lang="en-CH" sz="1400" dirty="0"/>
              <a:t>To help us identify topics to address in class</a:t>
            </a:r>
          </a:p>
          <a:p>
            <a:r>
              <a:rPr lang="en-CH" sz="1400" dirty="0"/>
              <a:t>Same questionnaire at the end of the semester for you to assess your progress</a:t>
            </a:r>
          </a:p>
          <a:p>
            <a:endParaRPr lang="en-CH" sz="1400" dirty="0"/>
          </a:p>
          <a:p>
            <a:r>
              <a:rPr lang="en-CH" sz="1400" dirty="0"/>
              <a:t>One correct choice per question</a:t>
            </a:r>
          </a:p>
          <a:p>
            <a:r>
              <a:rPr lang="en-CH" sz="1400" dirty="0"/>
              <a:t>If you don’t know the answer, don’t guess, choose “I don’t know”</a:t>
            </a:r>
          </a:p>
          <a:p>
            <a:pPr marL="0" indent="0">
              <a:buNone/>
            </a:pPr>
            <a:endParaRPr lang="en-CH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CH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D25D99-E14F-654F-BF79-5088696C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54" y="18012"/>
            <a:ext cx="893262" cy="8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F5EEAA-BDD6-E04F-8B81-92B93EB6266C}"/>
              </a:ext>
            </a:extLst>
          </p:cNvPr>
          <p:cNvSpPr/>
          <p:nvPr/>
        </p:nvSpPr>
        <p:spPr>
          <a:xfrm>
            <a:off x="7582886" y="312416"/>
            <a:ext cx="224259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b="1" dirty="0">
                <a:solidFill>
                  <a:schemeClr val="tx2"/>
                </a:solidFill>
              </a:rPr>
              <a:t>15 minutes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A9B40F-4A91-4CEA-A42E-2DD305E09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69" y="3453017"/>
            <a:ext cx="5716611" cy="160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E3951-98A6-BBC5-577F-6EDFC29CE4BF}"/>
              </a:ext>
            </a:extLst>
          </p:cNvPr>
          <p:cNvSpPr txBox="1"/>
          <p:nvPr/>
        </p:nvSpPr>
        <p:spPr>
          <a:xfrm>
            <a:off x="219729" y="1570486"/>
            <a:ext cx="8924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b="1" dirty="0"/>
              <a:t>Today’s goal:</a:t>
            </a:r>
            <a:br>
              <a:rPr lang="en-CH" sz="4000" b="1" dirty="0"/>
            </a:br>
            <a:r>
              <a:rPr lang="en-US" sz="4000" b="1" dirty="0"/>
              <a:t>Basic concepts of the Earth System</a:t>
            </a:r>
            <a:endParaRPr lang="en-CH" sz="4000" b="1" dirty="0"/>
          </a:p>
        </p:txBody>
      </p:sp>
    </p:spTree>
    <p:extLst>
      <p:ext uri="{BB962C8B-B14F-4D97-AF65-F5344CB8AC3E}">
        <p14:creationId xmlns:p14="http://schemas.microsoft.com/office/powerpoint/2010/main" val="307917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411991-10BE-4615-BA8E-09E5612B9F62}"/>
              </a:ext>
            </a:extLst>
          </p:cNvPr>
          <p:cNvSpPr/>
          <p:nvPr/>
        </p:nvSpPr>
        <p:spPr>
          <a:xfrm>
            <a:off x="117545" y="4746587"/>
            <a:ext cx="4454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https://edurev.in/t/180319/Earth-s-Atmosphere-Composition-Structure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1D523-F047-475E-895F-8D039D0A6D7F}"/>
              </a:ext>
            </a:extLst>
          </p:cNvPr>
          <p:cNvSpPr txBox="1"/>
          <p:nvPr/>
        </p:nvSpPr>
        <p:spPr>
          <a:xfrm>
            <a:off x="3924300" y="499139"/>
            <a:ext cx="5340349" cy="2385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sz="2000" dirty="0" err="1">
                <a:latin typeface="+mj-lt"/>
              </a:rPr>
              <a:t>Thermosphere</a:t>
            </a:r>
            <a:endParaRPr lang="fr-CH" dirty="0"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Franklin Gothic Medium" panose="020B0603020102020204" pitchFamily="34" charset="0"/>
              </a:rPr>
              <a:t>Layer at the top of the atmosphere which </a:t>
            </a:r>
            <a:r>
              <a:rPr lang="en-GB" dirty="0">
                <a:solidFill>
                  <a:srgbClr val="1E9AB9"/>
                </a:solidFill>
                <a:latin typeface="Franklin Gothic Medium" panose="020B0603020102020204" pitchFamily="34" charset="0"/>
              </a:rPr>
              <a:t>absorbs high-energy x-rays and UV radiation</a:t>
            </a:r>
            <a:r>
              <a:rPr lang="en-GB" dirty="0">
                <a:latin typeface="Franklin Gothic Medium" panose="020B0603020102020204" pitchFamily="34" charset="0"/>
              </a:rPr>
              <a:t> from the sun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Franklin Gothic Medium" panose="020B0603020102020204" pitchFamily="34" charset="0"/>
              </a:rPr>
              <a:t>This means it is </a:t>
            </a:r>
            <a:r>
              <a:rPr lang="en-GB" dirty="0">
                <a:solidFill>
                  <a:srgbClr val="1E9AB9"/>
                </a:solidFill>
                <a:latin typeface="Franklin Gothic Medium" panose="020B0603020102020204" pitchFamily="34" charset="0"/>
              </a:rPr>
              <a:t>100s or 1000s °C in 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Franklin Gothic Medium" panose="020B0603020102020204" pitchFamily="34" charset="0"/>
              </a:rPr>
              <a:t>Many satellites orbit within Thermosphere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Franklin Gothic Medium" panose="020B0603020102020204" pitchFamily="34" charset="0"/>
              </a:rPr>
              <a:t>Karmin</a:t>
            </a:r>
            <a:r>
              <a:rPr lang="en-GB" dirty="0">
                <a:latin typeface="Franklin Gothic Medium" panose="020B0603020102020204" pitchFamily="34" charset="0"/>
              </a:rPr>
              <a:t> line is found in the Thermosphere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9AB9"/>
                </a:solidFill>
                <a:latin typeface="Franklin Gothic Medium" panose="020B0603020102020204" pitchFamily="34" charset="0"/>
              </a:rPr>
              <a:t>Approx. boundary between our atmosphere and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FFC01-2A98-4C10-B7C8-B80CC3947A88}"/>
              </a:ext>
            </a:extLst>
          </p:cNvPr>
          <p:cNvSpPr txBox="1"/>
          <p:nvPr/>
        </p:nvSpPr>
        <p:spPr>
          <a:xfrm>
            <a:off x="3924300" y="2884792"/>
            <a:ext cx="4895480" cy="207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sz="2000" dirty="0" err="1">
                <a:latin typeface="+mj-lt"/>
              </a:rPr>
              <a:t>Mesosphere</a:t>
            </a:r>
            <a:endParaRPr lang="fr-CH" dirty="0"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Franklin Gothic Medium" panose="020B0603020102020204" pitchFamily="34" charset="0"/>
              </a:rPr>
              <a:t>Extends up to ~ 85 km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Franklin Gothic Medium" panose="020B0603020102020204" pitchFamily="34" charset="0"/>
              </a:rPr>
              <a:t>Temperatures are </a:t>
            </a:r>
            <a:r>
              <a:rPr lang="en-GB" dirty="0">
                <a:solidFill>
                  <a:srgbClr val="1E9AB9"/>
                </a:solidFill>
                <a:latin typeface="Franklin Gothic Medium" panose="020B0603020102020204" pitchFamily="34" charset="0"/>
              </a:rPr>
              <a:t>colder </a:t>
            </a:r>
            <a:r>
              <a:rPr lang="en-GB" dirty="0">
                <a:latin typeface="Franklin Gothic Medium" panose="020B0603020102020204" pitchFamily="34" charset="0"/>
              </a:rPr>
              <a:t>that in the mesosphere compared to the stratosphere and the thermosphere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Franklin Gothic Medium" panose="020B0603020102020204" pitchFamily="34" charset="0"/>
              </a:rPr>
              <a:t>Coldest temps of </a:t>
            </a:r>
            <a:r>
              <a:rPr lang="en-GB" dirty="0">
                <a:solidFill>
                  <a:srgbClr val="1E9AB9"/>
                </a:solidFill>
                <a:latin typeface="Franklin Gothic Medium" panose="020B0603020102020204" pitchFamily="34" charset="0"/>
              </a:rPr>
              <a:t>~ -90 °C</a:t>
            </a:r>
            <a:r>
              <a:rPr lang="en-GB" dirty="0">
                <a:latin typeface="Franklin Gothic Medium" panose="020B0603020102020204" pitchFamily="34" charset="0"/>
              </a:rPr>
              <a:t> in our atmosphere are found at the top of the </a:t>
            </a:r>
            <a:r>
              <a:rPr lang="en-GB" dirty="0" err="1">
                <a:latin typeface="Franklin Gothic Medium" panose="020B0603020102020204" pitchFamily="34" charset="0"/>
              </a:rPr>
              <a:t>Mesophere</a:t>
            </a:r>
            <a:endParaRPr lang="en-GB" dirty="0">
              <a:latin typeface="Franklin Gothic Medium" panose="020B0603020102020204" pitchFamily="34" charset="0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5E867AF7-8E89-4BA3-AF1E-E38E6924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56013"/>
            <a:ext cx="5758195" cy="443126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 of the Atmosphere</a:t>
            </a:r>
            <a:br>
              <a:rPr lang="en-US" dirty="0"/>
            </a:br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DE2C61-DCE8-4DAE-B821-489CE00B6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5" y="674648"/>
            <a:ext cx="3623079" cy="360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3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8E6C27F9-AEF3-2117-6048-2A05E693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56013"/>
            <a:ext cx="5758195" cy="443126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 of the Atmosphere</a:t>
            </a:r>
            <a:br>
              <a:rPr lang="en-US" dirty="0"/>
            </a:b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943EC-24A9-4B13-B71E-B76C7632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5" y="674648"/>
            <a:ext cx="3623079" cy="36007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411991-10BE-4615-BA8E-09E5612B9F62}"/>
              </a:ext>
            </a:extLst>
          </p:cNvPr>
          <p:cNvSpPr/>
          <p:nvPr/>
        </p:nvSpPr>
        <p:spPr>
          <a:xfrm>
            <a:off x="117545" y="4746587"/>
            <a:ext cx="4454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https://edurev.in/t/180319/Earth-s-Atmosphere-Composition-Structure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1D523-F047-475E-895F-8D039D0A6D7F}"/>
              </a:ext>
            </a:extLst>
          </p:cNvPr>
          <p:cNvSpPr txBox="1"/>
          <p:nvPr/>
        </p:nvSpPr>
        <p:spPr>
          <a:xfrm>
            <a:off x="3740624" y="277039"/>
            <a:ext cx="5346227" cy="231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sz="2000" dirty="0" err="1">
                <a:latin typeface="+mj-lt"/>
              </a:rPr>
              <a:t>Stratosphere</a:t>
            </a:r>
            <a:endParaRPr lang="fr-CH" dirty="0"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Franklin Gothic Medium" panose="020B0603020102020204" pitchFamily="34" charset="0"/>
              </a:rPr>
              <a:t>Extending from the top of the troposphere to ~50 km.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E9AB9"/>
                </a:solidFill>
                <a:latin typeface="Franklin Gothic Medium" panose="020B0603020102020204" pitchFamily="34" charset="0"/>
              </a:rPr>
              <a:t>Ozone layer</a:t>
            </a:r>
            <a:r>
              <a:rPr lang="en-GB" sz="1300" dirty="0">
                <a:latin typeface="Franklin Gothic Medium" panose="020B0603020102020204" pitchFamily="34" charset="0"/>
              </a:rPr>
              <a:t> is found here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Franklin Gothic Medium" panose="020B0603020102020204" pitchFamily="34" charset="0"/>
              </a:rPr>
              <a:t>Ozone absorbs high energy UV light converting it to heat which means the higher up the stratosphere you go the warmer it is.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Franklin Gothic Medium" panose="020B0603020102020204" pitchFamily="34" charset="0"/>
              </a:rPr>
              <a:t>Rising temp with altitude means that </a:t>
            </a:r>
            <a:r>
              <a:rPr lang="en-GB" sz="1300" dirty="0">
                <a:solidFill>
                  <a:srgbClr val="1E9AB9"/>
                </a:solidFill>
                <a:latin typeface="Franklin Gothic Medium" panose="020B0603020102020204" pitchFamily="34" charset="0"/>
              </a:rPr>
              <a:t>air lacks turbulence </a:t>
            </a:r>
            <a:r>
              <a:rPr lang="en-GB" sz="1300" dirty="0">
                <a:latin typeface="Franklin Gothic Medium" panose="020B0603020102020204" pitchFamily="34" charset="0"/>
              </a:rPr>
              <a:t>and mixing compared to the troposphere. Planes are found here for this reason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32AEC-DE23-408F-B10C-226AC018844C}"/>
              </a:ext>
            </a:extLst>
          </p:cNvPr>
          <p:cNvSpPr txBox="1"/>
          <p:nvPr/>
        </p:nvSpPr>
        <p:spPr>
          <a:xfrm>
            <a:off x="3850584" y="2446223"/>
            <a:ext cx="5346227" cy="269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sz="2000" dirty="0" err="1">
                <a:latin typeface="+mj-lt"/>
              </a:rPr>
              <a:t>Troposphere</a:t>
            </a:r>
            <a:endParaRPr lang="fr-CH" dirty="0"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Franklin Gothic Medium" panose="020B0603020102020204" pitchFamily="34" charset="0"/>
              </a:rPr>
              <a:t>Lowest layer of the atmosphere containing the </a:t>
            </a:r>
            <a:r>
              <a:rPr lang="en-GB" sz="1300" dirty="0">
                <a:solidFill>
                  <a:srgbClr val="1E9AB9"/>
                </a:solidFill>
                <a:latin typeface="Franklin Gothic Medium" panose="020B0603020102020204" pitchFamily="34" charset="0"/>
              </a:rPr>
              <a:t>turbulent atmospheric boundary layer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Franklin Gothic Medium" panose="020B0603020102020204" pitchFamily="34" charset="0"/>
              </a:rPr>
              <a:t>Further away from surface heat, the air gets cooler which means the </a:t>
            </a:r>
            <a:r>
              <a:rPr lang="en-GB" sz="1300" dirty="0">
                <a:solidFill>
                  <a:srgbClr val="1E9AB9"/>
                </a:solidFill>
                <a:latin typeface="Franklin Gothic Medium" panose="020B0603020102020204" pitchFamily="34" charset="0"/>
              </a:rPr>
              <a:t>troposphere is warmest at the surface.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Franklin Gothic Medium" panose="020B0603020102020204" pitchFamily="34" charset="0"/>
              </a:rPr>
              <a:t>Nearly </a:t>
            </a:r>
            <a:r>
              <a:rPr lang="en-GB" sz="1300" dirty="0">
                <a:solidFill>
                  <a:srgbClr val="1E9AB9"/>
                </a:solidFill>
                <a:latin typeface="Franklin Gothic Medium" panose="020B0603020102020204" pitchFamily="34" charset="0"/>
              </a:rPr>
              <a:t>all weather occurs in this layer </a:t>
            </a:r>
            <a:r>
              <a:rPr lang="en-GB" sz="1300" dirty="0">
                <a:latin typeface="Franklin Gothic Medium" panose="020B0603020102020204" pitchFamily="34" charset="0"/>
              </a:rPr>
              <a:t>and </a:t>
            </a:r>
            <a:r>
              <a:rPr lang="en-GB" sz="1300" dirty="0">
                <a:solidFill>
                  <a:srgbClr val="1E9AB9"/>
                </a:solidFill>
                <a:latin typeface="Franklin Gothic Medium" panose="020B0603020102020204" pitchFamily="34" charset="0"/>
              </a:rPr>
              <a:t>most clouds appear here </a:t>
            </a:r>
            <a:r>
              <a:rPr lang="en-GB" sz="1300" dirty="0">
                <a:latin typeface="Franklin Gothic Medium" panose="020B0603020102020204" pitchFamily="34" charset="0"/>
              </a:rPr>
              <a:t>also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Franklin Gothic Medium" panose="020B0603020102020204" pitchFamily="34" charset="0"/>
              </a:rPr>
              <a:t>This is because 99 % of H2O(v) in atmosphere is here</a:t>
            </a:r>
          </a:p>
        </p:txBody>
      </p:sp>
    </p:spTree>
    <p:extLst>
      <p:ext uri="{BB962C8B-B14F-4D97-AF65-F5344CB8AC3E}">
        <p14:creationId xmlns:p14="http://schemas.microsoft.com/office/powerpoint/2010/main" val="16065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8E6C27F9-AEF3-2117-6048-2A05E693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5758195" cy="443126"/>
          </a:xfrm>
        </p:spPr>
        <p:txBody>
          <a:bodyPr>
            <a:normAutofit fontScale="90000"/>
          </a:bodyPr>
          <a:lstStyle/>
          <a:p>
            <a:r>
              <a:rPr lang="en-US" dirty="0"/>
              <a:t>Lapse Rate</a:t>
            </a: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257FE-6146-485B-990A-604331033294}"/>
              </a:ext>
            </a:extLst>
          </p:cNvPr>
          <p:cNvSpPr/>
          <p:nvPr/>
        </p:nvSpPr>
        <p:spPr>
          <a:xfrm>
            <a:off x="4547351" y="666973"/>
            <a:ext cx="4572000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u="sng" dirty="0">
                <a:latin typeface="+mj-lt"/>
              </a:rPr>
              <a:t>Environmental Lapse Rate</a:t>
            </a:r>
            <a:r>
              <a:rPr lang="en-US" sz="1600" dirty="0">
                <a:latin typeface="+mj-lt"/>
              </a:rPr>
              <a:t>: Rate at which temperature decreases with height</a:t>
            </a:r>
          </a:p>
          <a:p>
            <a:pPr>
              <a:spcAft>
                <a:spcPts val="1800"/>
              </a:spcAft>
            </a:pPr>
            <a:r>
              <a:rPr lang="en-US" sz="1600" u="sng" dirty="0">
                <a:latin typeface="+mj-lt"/>
              </a:rPr>
              <a:t>Dew point temperature</a:t>
            </a:r>
            <a:r>
              <a:rPr lang="en-US" sz="1600" dirty="0">
                <a:latin typeface="+mj-lt"/>
              </a:rPr>
              <a:t>:</a:t>
            </a:r>
            <a:r>
              <a:rPr lang="de-CH" sz="1600" dirty="0">
                <a:latin typeface="+mj-lt"/>
              </a:rPr>
              <a:t> saturation temperature for water vapor in air</a:t>
            </a:r>
            <a:endParaRPr lang="en-US" sz="1600" dirty="0"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en-US" sz="1600" u="sng" dirty="0">
                <a:latin typeface="+mj-lt"/>
              </a:rPr>
              <a:t>Dry Adiabatic Lapse Rate</a:t>
            </a:r>
            <a:r>
              <a:rPr lang="en-US" sz="1600" dirty="0">
                <a:latin typeface="+mj-lt"/>
              </a:rPr>
              <a:t>: Lapse rate without condensation</a:t>
            </a:r>
          </a:p>
          <a:p>
            <a:pPr>
              <a:spcAft>
                <a:spcPts val="1800"/>
              </a:spcAft>
            </a:pPr>
            <a:r>
              <a:rPr lang="en-US" sz="1600" u="sng" dirty="0">
                <a:latin typeface="+mj-lt"/>
              </a:rPr>
              <a:t>Wet Adiabatic Lapse Rate</a:t>
            </a:r>
            <a:r>
              <a:rPr lang="en-US" sz="1600" dirty="0">
                <a:latin typeface="+mj-lt"/>
              </a:rPr>
              <a:t>: Lapse rate with condensation</a:t>
            </a:r>
          </a:p>
          <a:p>
            <a:pPr>
              <a:spcAft>
                <a:spcPts val="1800"/>
              </a:spcAft>
            </a:pPr>
            <a:r>
              <a:rPr lang="en-US" sz="1600" u="sng" dirty="0">
                <a:latin typeface="+mj-lt"/>
              </a:rPr>
              <a:t>Dew Point Lapse Rate</a:t>
            </a:r>
            <a:r>
              <a:rPr lang="en-US" sz="1600" dirty="0">
                <a:latin typeface="+mj-lt"/>
              </a:rPr>
              <a:t>: Rate at which the dew point temperature decreases with height</a:t>
            </a:r>
          </a:p>
          <a:p>
            <a:pPr>
              <a:spcAft>
                <a:spcPts val="1800"/>
              </a:spcAft>
            </a:pPr>
            <a:r>
              <a:rPr lang="en-US" sz="1600" u="sng" dirty="0">
                <a:latin typeface="+mj-lt"/>
              </a:rPr>
              <a:t>Level of Condensation</a:t>
            </a:r>
            <a:r>
              <a:rPr lang="en-US" sz="1600" dirty="0">
                <a:latin typeface="+mj-lt"/>
              </a:rPr>
              <a:t>: The altitude of the intersection of the dew point lapse rate and dry adiabatic lapse rate given their surface temperature.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411991-10BE-4615-BA8E-09E5612B9F62}"/>
              </a:ext>
            </a:extLst>
          </p:cNvPr>
          <p:cNvSpPr/>
          <p:nvPr/>
        </p:nvSpPr>
        <p:spPr>
          <a:xfrm>
            <a:off x="117545" y="4746587"/>
            <a:ext cx="4454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https://weatherworkedout.weebly.com/air-masses-and-weather-systems.html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4774E-590C-4943-B8E6-90277BA24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748"/>
            <a:ext cx="4429806" cy="34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1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8E6C27F9-AEF3-2117-6048-2A05E693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93" y="189189"/>
            <a:ext cx="7612380" cy="4431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Lapse Rate</a:t>
            </a:r>
            <a:br>
              <a:rPr lang="en-US" dirty="0"/>
            </a:br>
            <a:r>
              <a:rPr lang="en-US" sz="2200" dirty="0" err="1"/>
              <a:t>rate</a:t>
            </a:r>
            <a:r>
              <a:rPr lang="en-US" sz="2200" dirty="0"/>
              <a:t> at which temperature changes with altitude</a:t>
            </a:r>
            <a:endParaRPr lang="en-US" sz="1800" dirty="0"/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9C5135E1-17F2-46D5-9D0D-13D3EE4A5216}"/>
              </a:ext>
            </a:extLst>
          </p:cNvPr>
          <p:cNvSpPr txBox="1">
            <a:spLocks/>
          </p:cNvSpPr>
          <p:nvPr/>
        </p:nvSpPr>
        <p:spPr>
          <a:xfrm>
            <a:off x="394302" y="2861282"/>
            <a:ext cx="2974000" cy="631171"/>
          </a:xfrm>
          <a:prstGeom prst="rect">
            <a:avLst/>
          </a:prstGeom>
        </p:spPr>
        <p:txBody>
          <a:bodyPr vert="horz" lIns="180000" tIns="0" rIns="72000" bIns="4680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dirty="0">
                <a:latin typeface="Franklin Gothic Medium" panose="020B0603020102020204" pitchFamily="34" charset="0"/>
              </a:rPr>
              <a:t>Rate at which temperature of an </a:t>
            </a:r>
            <a:r>
              <a:rPr lang="en-US" sz="18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air parcel </a:t>
            </a:r>
            <a:r>
              <a:rPr lang="en-US" sz="1800" dirty="0">
                <a:latin typeface="Franklin Gothic Medium" panose="020B0603020102020204" pitchFamily="34" charset="0"/>
              </a:rPr>
              <a:t>decreases with height</a:t>
            </a:r>
          </a:p>
          <a:p>
            <a:pPr algn="ctr"/>
            <a:endParaRPr lang="en-US" sz="2400" dirty="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696BD3DD-A590-4F84-AAD5-BE1C7381094F}"/>
              </a:ext>
            </a:extLst>
          </p:cNvPr>
          <p:cNvSpPr txBox="1">
            <a:spLocks/>
          </p:cNvSpPr>
          <p:nvPr/>
        </p:nvSpPr>
        <p:spPr>
          <a:xfrm>
            <a:off x="5056954" y="2742466"/>
            <a:ext cx="3340128" cy="1233655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dirty="0">
                <a:latin typeface="Franklin Gothic Medium" panose="020B0603020102020204" pitchFamily="34" charset="0"/>
              </a:rPr>
              <a:t>Rate at which temperature of atmosphere decreases with height, or the lapse rate of </a:t>
            </a:r>
            <a:r>
              <a:rPr lang="en-US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non-rising air</a:t>
            </a:r>
          </a:p>
          <a:p>
            <a:pPr algn="ctr"/>
            <a:endParaRPr lang="en-US" sz="1400" dirty="0"/>
          </a:p>
        </p:txBody>
      </p:sp>
      <p:sp>
        <p:nvSpPr>
          <p:cNvPr id="19" name="Titre 2">
            <a:extLst>
              <a:ext uri="{FF2B5EF4-FFF2-40B4-BE49-F238E27FC236}">
                <a16:creationId xmlns:a16="http://schemas.microsoft.com/office/drawing/2014/main" id="{84FA5E5C-B1A9-4112-86A2-332B359FDF5A}"/>
              </a:ext>
            </a:extLst>
          </p:cNvPr>
          <p:cNvSpPr txBox="1">
            <a:spLocks/>
          </p:cNvSpPr>
          <p:nvPr/>
        </p:nvSpPr>
        <p:spPr>
          <a:xfrm>
            <a:off x="767688" y="4140164"/>
            <a:ext cx="2227227" cy="1277029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b="0" dirty="0">
                <a:solidFill>
                  <a:schemeClr val="accent1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Adiabatic – no heat is exchanged with the surroundings</a:t>
            </a:r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9672271A-B7C0-4B82-BABE-62BCE3BE4D28}"/>
              </a:ext>
            </a:extLst>
          </p:cNvPr>
          <p:cNvSpPr txBox="1">
            <a:spLocks/>
          </p:cNvSpPr>
          <p:nvPr/>
        </p:nvSpPr>
        <p:spPr>
          <a:xfrm>
            <a:off x="54555" y="2321153"/>
            <a:ext cx="3653495" cy="631171"/>
          </a:xfrm>
          <a:prstGeom prst="rect">
            <a:avLst/>
          </a:prstGeom>
        </p:spPr>
        <p:txBody>
          <a:bodyPr vert="horz" lIns="180000" tIns="0" rIns="72000" bIns="4680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/>
              <a:t>Adiabatic Lapse Rate</a:t>
            </a:r>
          </a:p>
          <a:p>
            <a:pPr algn="ctr"/>
            <a:endParaRPr lang="en-US" sz="2800" dirty="0"/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id="{F3809B52-5349-4130-A062-8FBD11D12C62}"/>
              </a:ext>
            </a:extLst>
          </p:cNvPr>
          <p:cNvSpPr txBox="1">
            <a:spLocks/>
          </p:cNvSpPr>
          <p:nvPr/>
        </p:nvSpPr>
        <p:spPr>
          <a:xfrm>
            <a:off x="4685512" y="2258798"/>
            <a:ext cx="4202107" cy="1233655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900" dirty="0"/>
              <a:t>Environmental Lapse Rate</a:t>
            </a:r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97FCE483-B1E0-4EAF-9FBC-68D884123A19}"/>
              </a:ext>
            </a:extLst>
          </p:cNvPr>
          <p:cNvSpPr txBox="1">
            <a:spLocks/>
          </p:cNvSpPr>
          <p:nvPr/>
        </p:nvSpPr>
        <p:spPr>
          <a:xfrm>
            <a:off x="1329475" y="1092371"/>
            <a:ext cx="6868594" cy="1277029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b="0" dirty="0">
                <a:solidFill>
                  <a:schemeClr val="accent1"/>
                </a:solidFill>
                <a:latin typeface="Franklin Gothic Medium" panose="020B0603020102020204" pitchFamily="34" charset="0"/>
                <a:ea typeface="Gadugi" panose="020B0502040204020203" pitchFamily="34" charset="0"/>
              </a:rPr>
              <a:t>Lapse rates depends on T, pressure and degree of saturation in air parcel </a:t>
            </a:r>
            <a:r>
              <a:rPr lang="en-US" sz="1800" b="0" dirty="0">
                <a:solidFill>
                  <a:schemeClr val="accent1"/>
                </a:solidFill>
                <a:latin typeface="Franklin Gothic Medium" panose="020B0603020102020204" pitchFamily="34" charset="0"/>
                <a:ea typeface="Gadugi" panose="020B0502040204020203" pitchFamily="34" charset="0"/>
                <a:sym typeface="Wingdings" panose="05000000000000000000" pitchFamily="2" charset="2"/>
              </a:rPr>
              <a:t> all affected by altitude</a:t>
            </a:r>
            <a:endParaRPr lang="en-US" sz="1800" b="0" dirty="0">
              <a:solidFill>
                <a:schemeClr val="accent1"/>
              </a:solidFill>
              <a:latin typeface="Franklin Gothic Medium" panose="020B0603020102020204" pitchFamily="34" charset="0"/>
              <a:ea typeface="Gadugi" panose="020B0502040204020203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88F704-8EA5-4E05-91EB-A5579129B8AA}"/>
              </a:ext>
            </a:extLst>
          </p:cNvPr>
          <p:cNvCxnSpPr>
            <a:cxnSpLocks/>
          </p:cNvCxnSpPr>
          <p:nvPr/>
        </p:nvCxnSpPr>
        <p:spPr>
          <a:xfrm flipH="1">
            <a:off x="2541402" y="1690063"/>
            <a:ext cx="718907" cy="4729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B9215E-1B1B-4154-B9F8-11B313C025F0}"/>
              </a:ext>
            </a:extLst>
          </p:cNvPr>
          <p:cNvCxnSpPr>
            <a:cxnSpLocks/>
          </p:cNvCxnSpPr>
          <p:nvPr/>
        </p:nvCxnSpPr>
        <p:spPr>
          <a:xfrm>
            <a:off x="6088643" y="1690063"/>
            <a:ext cx="638375" cy="403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3408</TotalTime>
  <Words>1970</Words>
  <Application>Microsoft Office PowerPoint</Application>
  <PresentationFormat>On-screen Show (16:9)</PresentationFormat>
  <Paragraphs>205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Franklin Gothic Demi Cond</vt:lpstr>
      <vt:lpstr>Franklin Gothic Medium</vt:lpstr>
      <vt:lpstr>Wingdings</vt:lpstr>
      <vt:lpstr>Thème Office</vt:lpstr>
      <vt:lpstr>Exercise session #1</vt:lpstr>
      <vt:lpstr>Joanna Dyson Teaching Assistant</vt:lpstr>
      <vt:lpstr>Assignment and poster groups</vt:lpstr>
      <vt:lpstr>Questionnaire  </vt:lpstr>
      <vt:lpstr>PowerPoint Presentation</vt:lpstr>
      <vt:lpstr>Structure of the Atmosphere </vt:lpstr>
      <vt:lpstr>Structure of the Atmosphere </vt:lpstr>
      <vt:lpstr>Lapse Rate</vt:lpstr>
      <vt:lpstr>Lapse Rate rate at which temperature changes with altitude</vt:lpstr>
      <vt:lpstr>Adiabatic Lapse Rate</vt:lpstr>
      <vt:lpstr>Unstable vs Stable atmospheres</vt:lpstr>
      <vt:lpstr>Climate Timescales</vt:lpstr>
      <vt:lpstr>PowerPoint Presentation</vt:lpstr>
      <vt:lpstr>Exercise – Ocean Warming </vt:lpstr>
      <vt:lpstr>PowerPoint Presentation</vt:lpstr>
      <vt:lpstr>PowerPoint Presentation</vt:lpstr>
      <vt:lpstr>Exercise – Ocean Warming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Joanna Elizabeth Dyson</cp:lastModifiedBy>
  <cp:revision>394</cp:revision>
  <dcterms:created xsi:type="dcterms:W3CDTF">2019-04-02T06:24:35Z</dcterms:created>
  <dcterms:modified xsi:type="dcterms:W3CDTF">2024-09-12T12:39:40Z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