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84" r:id="rId4"/>
    <p:sldId id="298" r:id="rId5"/>
    <p:sldId id="260" r:id="rId6"/>
    <p:sldId id="290" r:id="rId7"/>
    <p:sldId id="297" r:id="rId8"/>
    <p:sldId id="303" r:id="rId9"/>
    <p:sldId id="295" r:id="rId10"/>
    <p:sldId id="296" r:id="rId11"/>
    <p:sldId id="293" r:id="rId12"/>
    <p:sldId id="294" r:id="rId13"/>
    <p:sldId id="299" r:id="rId14"/>
    <p:sldId id="300" r:id="rId15"/>
    <p:sldId id="292" r:id="rId16"/>
    <p:sldId id="301" r:id="rId17"/>
    <p:sldId id="302"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707"/>
  </p:normalViewPr>
  <p:slideViewPr>
    <p:cSldViewPr snapToGrid="0">
      <p:cViewPr>
        <p:scale>
          <a:sx n="72" d="100"/>
          <a:sy n="72" d="100"/>
        </p:scale>
        <p:origin x="43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7556A-2792-4CB1-B844-5B907719824C}" type="datetimeFigureOut">
              <a:rPr lang="fr-CH" smtClean="0"/>
              <a:t>21.11.2024</a:t>
            </a:fld>
            <a:endParaRPr lang="fr-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F3D5C-E24D-49BB-A06D-8721E4B9E8DA}" type="slidenum">
              <a:rPr lang="fr-CH" smtClean="0"/>
              <a:t>‹#›</a:t>
            </a:fld>
            <a:endParaRPr lang="fr-CH"/>
          </a:p>
        </p:txBody>
      </p:sp>
    </p:spTree>
    <p:extLst>
      <p:ext uri="{BB962C8B-B14F-4D97-AF65-F5344CB8AC3E}">
        <p14:creationId xmlns:p14="http://schemas.microsoft.com/office/powerpoint/2010/main" val="115914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a:t>
            </a:fld>
            <a:endParaRPr lang="fr-FR" dirty="0"/>
          </a:p>
        </p:txBody>
      </p:sp>
    </p:spTree>
    <p:extLst>
      <p:ext uri="{BB962C8B-B14F-4D97-AF65-F5344CB8AC3E}">
        <p14:creationId xmlns:p14="http://schemas.microsoft.com/office/powerpoint/2010/main" val="121932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585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ask how can we compute when we will reach 1.5 deg </a:t>
            </a:r>
            <a:r>
              <a:rPr lang="en-US" dirty="0" err="1"/>
              <a:t>Celcius</a:t>
            </a:r>
            <a:r>
              <a:rPr lang="en-US" dirty="0"/>
              <a:t>. Highlight we would need to consider the carbon budget left to reach each temperature level. Highlight studies can have different carbon budget estimation</a:t>
            </a:r>
          </a:p>
        </p:txBody>
      </p:sp>
      <p:sp>
        <p:nvSpPr>
          <p:cNvPr id="4" name="Slide Number Placeholder 3"/>
          <p:cNvSpPr>
            <a:spLocks noGrp="1"/>
          </p:cNvSpPr>
          <p:nvPr>
            <p:ph type="sldNum" sz="quarter" idx="5"/>
          </p:nvPr>
        </p:nvSpPr>
        <p:spPr/>
        <p:txBody>
          <a:bodyPr/>
          <a:lstStyle/>
          <a:p>
            <a:fld id="{738F3D5C-E24D-49BB-A06D-8721E4B9E8DA}" type="slidenum">
              <a:rPr lang="fr-CH" smtClean="0"/>
              <a:t>12</a:t>
            </a:fld>
            <a:endParaRPr lang="fr-CH"/>
          </a:p>
        </p:txBody>
      </p:sp>
    </p:spTree>
    <p:extLst>
      <p:ext uri="{BB962C8B-B14F-4D97-AF65-F5344CB8AC3E}">
        <p14:creationId xmlns:p14="http://schemas.microsoft.com/office/powerpoint/2010/main" val="360039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the carbon budget estimation from IPCC</a:t>
            </a:r>
          </a:p>
        </p:txBody>
      </p:sp>
      <p:sp>
        <p:nvSpPr>
          <p:cNvPr id="4" name="Slide Number Placeholder 3"/>
          <p:cNvSpPr>
            <a:spLocks noGrp="1"/>
          </p:cNvSpPr>
          <p:nvPr>
            <p:ph type="sldNum" sz="quarter" idx="5"/>
          </p:nvPr>
        </p:nvSpPr>
        <p:spPr/>
        <p:txBody>
          <a:bodyPr/>
          <a:lstStyle/>
          <a:p>
            <a:fld id="{738F3D5C-E24D-49BB-A06D-8721E4B9E8DA}" type="slidenum">
              <a:rPr lang="fr-CH" smtClean="0"/>
              <a:t>13</a:t>
            </a:fld>
            <a:endParaRPr lang="fr-CH"/>
          </a:p>
        </p:txBody>
      </p:sp>
    </p:spTree>
    <p:extLst>
      <p:ext uri="{BB962C8B-B14F-4D97-AF65-F5344CB8AC3E}">
        <p14:creationId xmlns:p14="http://schemas.microsoft.com/office/powerpoint/2010/main" val="185129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46CFB-69A2-4EE3-B861-E2B0E51BFA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1B9CCA04-1A9E-4C3E-8D97-1926C75CC4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461A563E-628D-4B78-8F5A-FC9B52971A4C}"/>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5" name="Footer Placeholder 4">
            <a:extLst>
              <a:ext uri="{FF2B5EF4-FFF2-40B4-BE49-F238E27FC236}">
                <a16:creationId xmlns:a16="http://schemas.microsoft.com/office/drawing/2014/main" id="{A69E9962-292E-46A1-B3C0-62AA4D324B86}"/>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091FD448-A7D2-4F78-85D2-96A9D158B911}"/>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84172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EA642-8385-4C28-A8AD-EB9B17CC6024}"/>
              </a:ext>
            </a:extLst>
          </p:cNvPr>
          <p:cNvSpPr>
            <a:spLocks noGrp="1"/>
          </p:cNvSpPr>
          <p:nvPr>
            <p:ph type="title"/>
          </p:nvPr>
        </p:nvSpPr>
        <p:spPr/>
        <p:txBody>
          <a:bodyPr/>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44A64926-9573-41E2-B022-13AECDF3C1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F7C765C2-5085-4CAF-BD91-490E9E3FF88A}"/>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5" name="Footer Placeholder 4">
            <a:extLst>
              <a:ext uri="{FF2B5EF4-FFF2-40B4-BE49-F238E27FC236}">
                <a16:creationId xmlns:a16="http://schemas.microsoft.com/office/drawing/2014/main" id="{2CB2EE79-5227-4A17-984B-68F7701F0254}"/>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9501372C-178A-4F31-8F53-830591EBF75D}"/>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160550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7F3E6E-A725-466D-8117-B825C0ED10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8249BC8D-C746-4471-AFCF-354FFE3F15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FAEBF1C1-862E-48F5-B1C8-AB6C92737C09}"/>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5" name="Footer Placeholder 4">
            <a:extLst>
              <a:ext uri="{FF2B5EF4-FFF2-40B4-BE49-F238E27FC236}">
                <a16:creationId xmlns:a16="http://schemas.microsoft.com/office/drawing/2014/main" id="{58F466EE-4EFF-4E5D-A135-7CD01C7300F2}"/>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E9A3C601-6C96-41EC-A4D2-B02524CB39E5}"/>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18462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6" y="1"/>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3" y="1048716"/>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4"/>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8" y="107046"/>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9"/>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8" y="5920354"/>
            <a:ext cx="931333" cy="677300"/>
          </a:xfrm>
        </p:spPr>
        <p:txBody>
          <a:bodyPr lIns="0" tIns="0" rIns="0" bIns="0" anchor="b" anchorCtr="0">
            <a:noAutofit/>
          </a:bodyPr>
          <a:lstStyle>
            <a:lvl1pPr marL="152392" indent="-143927">
              <a:buFontTx/>
              <a:buBlip>
                <a:blip r:embed="rId3"/>
              </a:buBlip>
              <a:tabLst/>
              <a:defRPr sz="933">
                <a:solidFill>
                  <a:schemeClr val="tx1"/>
                </a:solidFill>
              </a:defRPr>
            </a:lvl1pPr>
          </a:lstStyle>
          <a:p>
            <a:pPr lvl="0"/>
            <a:r>
              <a:rPr lang="en-US"/>
              <a:t>Edit Master text styles</a:t>
            </a:r>
          </a:p>
        </p:txBody>
      </p:sp>
      <p:pic>
        <p:nvPicPr>
          <p:cNvPr id="8"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Tree>
    <p:extLst>
      <p:ext uri="{BB962C8B-B14F-4D97-AF65-F5344CB8AC3E}">
        <p14:creationId xmlns:p14="http://schemas.microsoft.com/office/powerpoint/2010/main" val="263660361"/>
      </p:ext>
    </p:extLst>
  </p:cSld>
  <p:clrMapOvr>
    <a:masterClrMapping/>
  </p:clrMapOvr>
  <p:extLst>
    <p:ext uri="{DCECCB84-F9BA-43D5-87BE-67443E8EF086}">
      <p15:sldGuideLst xmlns:p15="http://schemas.microsoft.com/office/powerpoint/2012/main">
        <p15:guide id="8" orient="horz" pos="1620">
          <p15:clr>
            <a:srgbClr val="FBAE40"/>
          </p15:clr>
        </p15:guide>
        <p15:guide id="9" pos="2880">
          <p15:clr>
            <a:srgbClr val="FBAE40"/>
          </p15:clr>
        </p15:guide>
        <p15:guide id="10" pos="126">
          <p15:clr>
            <a:srgbClr val="FBAE40"/>
          </p15:clr>
        </p15:guide>
        <p15:guide id="11" orient="horz" pos="123">
          <p15:clr>
            <a:srgbClr val="FBAE40"/>
          </p15:clr>
        </p15:guide>
        <p15:guide id="12" orient="horz" pos="3117">
          <p15:clr>
            <a:srgbClr val="FBAE40"/>
          </p15:clr>
        </p15:guide>
        <p15:guide id="13" pos="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277823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0" name="Rectangle 9">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429473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latin typeface="Arial" panose="020B0604020202020204" pitchFamily="34" charset="0"/>
            </a:endParaRPr>
          </a:p>
        </p:txBody>
      </p:sp>
      <p:sp>
        <p:nvSpPr>
          <p:cNvPr id="2" name="Title 1"/>
          <p:cNvSpPr>
            <a:spLocks noGrp="1"/>
          </p:cNvSpPr>
          <p:nvPr>
            <p:ph type="title"/>
          </p:nvPr>
        </p:nvSpPr>
        <p:spPr>
          <a:xfrm>
            <a:off x="6096000" y="1037169"/>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2"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
        <p:nvSpPr>
          <p:cNvPr id="12" name="Rectangle 11">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Tree>
    <p:extLst>
      <p:ext uri="{BB962C8B-B14F-4D97-AF65-F5344CB8AC3E}">
        <p14:creationId xmlns:p14="http://schemas.microsoft.com/office/powerpoint/2010/main" val="127755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1262743"/>
            <a:ext cx="10301817" cy="5337871"/>
          </a:xfrm>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a:xfrm>
            <a:off x="1206502" y="174711"/>
            <a:ext cx="10301815" cy="704856"/>
          </a:xfrm>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656667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2"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0024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2442730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2"/>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191589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D0CD-D557-4592-BD6C-6F514CD43E1F}"/>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EFF01A5C-D7BF-489C-9E75-7B509771E0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C7BB0826-53EE-44A1-9039-766CB9BD9E32}"/>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5" name="Footer Placeholder 4">
            <a:extLst>
              <a:ext uri="{FF2B5EF4-FFF2-40B4-BE49-F238E27FC236}">
                <a16:creationId xmlns:a16="http://schemas.microsoft.com/office/drawing/2014/main" id="{B8F6A600-7740-4AA9-8A71-B113AA0EE8EA}"/>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642E618-DE17-4832-AA8D-CFDAD620CE39}"/>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547924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5"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35245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108240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56838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3" y="3429002"/>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94142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473333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2"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9"/>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290970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lvl1pPr>
              <a:defRPr/>
            </a:lvl1pPr>
          </a:lstStyle>
          <a:p>
            <a:r>
              <a:rPr lang="de-DE"/>
              <a:t>20.10.2022</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Ivo Beck</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920679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de-DE"/>
              <a:t>20.10.2022</a:t>
            </a:r>
            <a:endParaRPr lang="fr-FR" dirty="0"/>
          </a:p>
        </p:txBody>
      </p:sp>
      <p:sp>
        <p:nvSpPr>
          <p:cNvPr id="5" name="Footer Placeholder 4"/>
          <p:cNvSpPr>
            <a:spLocks noGrp="1"/>
          </p:cNvSpPr>
          <p:nvPr>
            <p:ph type="ftr" sz="quarter" idx="11"/>
          </p:nvPr>
        </p:nvSpPr>
        <p:spPr/>
        <p:txBody>
          <a:bodyPr/>
          <a:lstStyle/>
          <a:p>
            <a:r>
              <a:rPr lang="fr-FR"/>
              <a:t>Ivo Beck</a:t>
            </a:r>
            <a:endParaRPr lang="fr-FR" dirty="0"/>
          </a:p>
        </p:txBody>
      </p:sp>
      <p:sp>
        <p:nvSpPr>
          <p:cNvPr id="6" name="Slide Number Placeholder 5"/>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65262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7004876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773979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94EC9-080D-4F6D-BB51-F9C0E07EE2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4A194055-5543-48DB-A711-852DC5DE97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43F79E-B532-47BF-B83B-2B801A839E59}"/>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5" name="Footer Placeholder 4">
            <a:extLst>
              <a:ext uri="{FF2B5EF4-FFF2-40B4-BE49-F238E27FC236}">
                <a16:creationId xmlns:a16="http://schemas.microsoft.com/office/drawing/2014/main" id="{3D12FF8E-C0EC-4A4C-89FB-F4024F439EC0}"/>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24044A2-884B-44D3-9B66-D44BD7FD44BB}"/>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27141314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de-DE"/>
              <a:t>20.10.2022</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14183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de-DE"/>
              <a:t>20.10.2022</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Ivo Beck</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288615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67269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de-DE"/>
              <a:t>20.10.2022</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Ivo Beck</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80442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3999956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de-DE"/>
              <a:t>20.10.2022</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Ivo Beck</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427691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637204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de-DE"/>
              <a:t>20.10.2022</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Ivo Beck</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11028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95432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de-DE"/>
              <a:t>20.10.2022</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Ivo Beck</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2346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2A909-14DB-48B7-8B51-C7A4E6EA9346}"/>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33232524-CB1E-4B3A-8E58-B9283677EC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a:extLst>
              <a:ext uri="{FF2B5EF4-FFF2-40B4-BE49-F238E27FC236}">
                <a16:creationId xmlns:a16="http://schemas.microsoft.com/office/drawing/2014/main" id="{9FA54EC0-8670-488C-A9B4-EF7CA15BB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a:extLst>
              <a:ext uri="{FF2B5EF4-FFF2-40B4-BE49-F238E27FC236}">
                <a16:creationId xmlns:a16="http://schemas.microsoft.com/office/drawing/2014/main" id="{E9858A72-1D2E-4F56-994C-F4D09C407926}"/>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6" name="Footer Placeholder 5">
            <a:extLst>
              <a:ext uri="{FF2B5EF4-FFF2-40B4-BE49-F238E27FC236}">
                <a16:creationId xmlns:a16="http://schemas.microsoft.com/office/drawing/2014/main" id="{FF5C6894-75E1-429B-B675-9834AAEBB624}"/>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59855438-542A-4237-B2A1-C658DDECA3CE}"/>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587037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de-DE"/>
              <a:t>20.10.2022</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Ivo Beck</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75448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de-DE"/>
              <a:t>20.10.2022</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Ivo Beck</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40359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C758-8A44-469B-B6F7-80A649E80390}"/>
              </a:ext>
            </a:extLst>
          </p:cNvPr>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a:extLst>
              <a:ext uri="{FF2B5EF4-FFF2-40B4-BE49-F238E27FC236}">
                <a16:creationId xmlns:a16="http://schemas.microsoft.com/office/drawing/2014/main" id="{0E84EFE9-F8F2-478E-AD2D-1CBC9A4D02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833665-4F34-4354-AC65-D8C04B75EC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9467FE8D-D705-448A-B96D-66F6B871A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AC196E-C131-45BF-9BB7-5263DBBE96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a:extLst>
              <a:ext uri="{FF2B5EF4-FFF2-40B4-BE49-F238E27FC236}">
                <a16:creationId xmlns:a16="http://schemas.microsoft.com/office/drawing/2014/main" id="{A06BB967-BE3F-423E-969C-967EDC0D034F}"/>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8" name="Footer Placeholder 7">
            <a:extLst>
              <a:ext uri="{FF2B5EF4-FFF2-40B4-BE49-F238E27FC236}">
                <a16:creationId xmlns:a16="http://schemas.microsoft.com/office/drawing/2014/main" id="{A442ED46-6F09-4DB9-BFE3-E5AB981D8C44}"/>
              </a:ext>
            </a:extLst>
          </p:cNvPr>
          <p:cNvSpPr>
            <a:spLocks noGrp="1"/>
          </p:cNvSpPr>
          <p:nvPr>
            <p:ph type="ftr" sz="quarter" idx="11"/>
          </p:nvPr>
        </p:nvSpPr>
        <p:spPr/>
        <p:txBody>
          <a:bodyPr/>
          <a:lstStyle/>
          <a:p>
            <a:endParaRPr lang="fr-CH"/>
          </a:p>
        </p:txBody>
      </p:sp>
      <p:sp>
        <p:nvSpPr>
          <p:cNvPr id="9" name="Slide Number Placeholder 8">
            <a:extLst>
              <a:ext uri="{FF2B5EF4-FFF2-40B4-BE49-F238E27FC236}">
                <a16:creationId xmlns:a16="http://schemas.microsoft.com/office/drawing/2014/main" id="{D3FCF88F-A95A-4929-A30E-3FCB43152C75}"/>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77737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0F21-3C31-4C24-9EF3-1F52634D6048}"/>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1D09625F-4F1F-406D-A930-97C1820E3D2F}"/>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4" name="Footer Placeholder 3">
            <a:extLst>
              <a:ext uri="{FF2B5EF4-FFF2-40B4-BE49-F238E27FC236}">
                <a16:creationId xmlns:a16="http://schemas.microsoft.com/office/drawing/2014/main" id="{6450B623-5019-4231-93A0-9DFA9DAF2F2F}"/>
              </a:ext>
            </a:extLst>
          </p:cNvPr>
          <p:cNvSpPr>
            <a:spLocks noGrp="1"/>
          </p:cNvSpPr>
          <p:nvPr>
            <p:ph type="ftr" sz="quarter" idx="11"/>
          </p:nvPr>
        </p:nvSpPr>
        <p:spPr/>
        <p:txBody>
          <a:bodyPr/>
          <a:lstStyle/>
          <a:p>
            <a:endParaRPr lang="fr-CH"/>
          </a:p>
        </p:txBody>
      </p:sp>
      <p:sp>
        <p:nvSpPr>
          <p:cNvPr id="5" name="Slide Number Placeholder 4">
            <a:extLst>
              <a:ext uri="{FF2B5EF4-FFF2-40B4-BE49-F238E27FC236}">
                <a16:creationId xmlns:a16="http://schemas.microsoft.com/office/drawing/2014/main" id="{F372A9F2-B355-4974-9E67-3D1F7F225306}"/>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730160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63621-2287-45F2-9242-38FEF82DDA43}"/>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3" name="Footer Placeholder 2">
            <a:extLst>
              <a:ext uri="{FF2B5EF4-FFF2-40B4-BE49-F238E27FC236}">
                <a16:creationId xmlns:a16="http://schemas.microsoft.com/office/drawing/2014/main" id="{DF35EC3B-9CB8-42CA-9DB5-1F0F58CA4AC0}"/>
              </a:ext>
            </a:extLst>
          </p:cNvPr>
          <p:cNvSpPr>
            <a:spLocks noGrp="1"/>
          </p:cNvSpPr>
          <p:nvPr>
            <p:ph type="ftr" sz="quarter" idx="11"/>
          </p:nvPr>
        </p:nvSpPr>
        <p:spPr/>
        <p:txBody>
          <a:bodyPr/>
          <a:lstStyle/>
          <a:p>
            <a:endParaRPr lang="fr-CH"/>
          </a:p>
        </p:txBody>
      </p:sp>
      <p:sp>
        <p:nvSpPr>
          <p:cNvPr id="4" name="Slide Number Placeholder 3">
            <a:extLst>
              <a:ext uri="{FF2B5EF4-FFF2-40B4-BE49-F238E27FC236}">
                <a16:creationId xmlns:a16="http://schemas.microsoft.com/office/drawing/2014/main" id="{B10BB535-5B84-4275-BD98-C7710FDA3CDE}"/>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781317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F107-19F4-4AE7-935D-9B26F5B17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a:extLst>
              <a:ext uri="{FF2B5EF4-FFF2-40B4-BE49-F238E27FC236}">
                <a16:creationId xmlns:a16="http://schemas.microsoft.com/office/drawing/2014/main" id="{7ECBC05B-090A-42A6-A9DF-16E432245A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726EEF1A-12CE-4847-A849-2AFE51E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9A3981-F95A-48B8-810A-10C6A2C5485B}"/>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6" name="Footer Placeholder 5">
            <a:extLst>
              <a:ext uri="{FF2B5EF4-FFF2-40B4-BE49-F238E27FC236}">
                <a16:creationId xmlns:a16="http://schemas.microsoft.com/office/drawing/2014/main" id="{FF1A925D-5CBE-4200-82C5-A2569C18BD40}"/>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0C2B52DA-7B82-4AD4-8D27-89F187DA3317}"/>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3112154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BA8D-C482-4EDC-92A5-D3ECF8B92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4FE1D273-BB20-4FBA-932B-778B06B67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a:extLst>
              <a:ext uri="{FF2B5EF4-FFF2-40B4-BE49-F238E27FC236}">
                <a16:creationId xmlns:a16="http://schemas.microsoft.com/office/drawing/2014/main" id="{FDF2DB07-83A4-4F76-8B3A-2ED233E71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9FC8C-1EB3-4922-B116-3CA939298F07}"/>
              </a:ext>
            </a:extLst>
          </p:cNvPr>
          <p:cNvSpPr>
            <a:spLocks noGrp="1"/>
          </p:cNvSpPr>
          <p:nvPr>
            <p:ph type="dt" sz="half" idx="10"/>
          </p:nvPr>
        </p:nvSpPr>
        <p:spPr/>
        <p:txBody>
          <a:bodyPr/>
          <a:lstStyle/>
          <a:p>
            <a:fld id="{2663C0A8-6B23-4761-A3ED-CF48F81E9C45}" type="datetimeFigureOut">
              <a:rPr lang="fr-CH" smtClean="0"/>
              <a:t>21.11.2024</a:t>
            </a:fld>
            <a:endParaRPr lang="fr-CH"/>
          </a:p>
        </p:txBody>
      </p:sp>
      <p:sp>
        <p:nvSpPr>
          <p:cNvPr id="6" name="Footer Placeholder 5">
            <a:extLst>
              <a:ext uri="{FF2B5EF4-FFF2-40B4-BE49-F238E27FC236}">
                <a16:creationId xmlns:a16="http://schemas.microsoft.com/office/drawing/2014/main" id="{43122FFF-0538-4ECC-88CC-5EE3905B889C}"/>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5EB8D504-D9B4-4949-A1C9-66D81B0E232F}"/>
              </a:ext>
            </a:extLst>
          </p:cNvPr>
          <p:cNvSpPr>
            <a:spLocks noGrp="1"/>
          </p:cNvSpPr>
          <p:nvPr>
            <p:ph type="sldNum" sz="quarter" idx="12"/>
          </p:nvPr>
        </p:nvSpPr>
        <p:spPr/>
        <p:txBody>
          <a:bodyPr/>
          <a:lstStyle/>
          <a:p>
            <a:fld id="{17E0B379-D780-4A20-8778-55258DF7305C}" type="slidenum">
              <a:rPr lang="fr-CH" smtClean="0"/>
              <a:t>‹#›</a:t>
            </a:fld>
            <a:endParaRPr lang="fr-CH"/>
          </a:p>
        </p:txBody>
      </p:sp>
    </p:spTree>
    <p:extLst>
      <p:ext uri="{BB962C8B-B14F-4D97-AF65-F5344CB8AC3E}">
        <p14:creationId xmlns:p14="http://schemas.microsoft.com/office/powerpoint/2010/main" val="424607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DAFF7-F36D-4BDA-9324-F65A6096E6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a:extLst>
              <a:ext uri="{FF2B5EF4-FFF2-40B4-BE49-F238E27FC236}">
                <a16:creationId xmlns:a16="http://schemas.microsoft.com/office/drawing/2014/main" id="{285B6B7F-925B-41AF-9B50-34D2D4980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D95FB8EA-74E9-4EAF-8E86-B06AD1736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3C0A8-6B23-4761-A3ED-CF48F81E9C45}" type="datetimeFigureOut">
              <a:rPr lang="fr-CH" smtClean="0"/>
              <a:t>21.11.2024</a:t>
            </a:fld>
            <a:endParaRPr lang="fr-CH"/>
          </a:p>
        </p:txBody>
      </p:sp>
      <p:sp>
        <p:nvSpPr>
          <p:cNvPr id="5" name="Footer Placeholder 4">
            <a:extLst>
              <a:ext uri="{FF2B5EF4-FFF2-40B4-BE49-F238E27FC236}">
                <a16:creationId xmlns:a16="http://schemas.microsoft.com/office/drawing/2014/main" id="{FBD20870-EF43-4EF3-A8D2-B2AC9FF729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a:extLst>
              <a:ext uri="{FF2B5EF4-FFF2-40B4-BE49-F238E27FC236}">
                <a16:creationId xmlns:a16="http://schemas.microsoft.com/office/drawing/2014/main" id="{6019FC7B-EE7B-4773-90CF-236A2DBEAA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0B379-D780-4A20-8778-55258DF7305C}" type="slidenum">
              <a:rPr lang="fr-CH" smtClean="0"/>
              <a:t>‹#›</a:t>
            </a:fld>
            <a:endParaRPr lang="fr-CH"/>
          </a:p>
        </p:txBody>
      </p:sp>
    </p:spTree>
    <p:extLst>
      <p:ext uri="{BB962C8B-B14F-4D97-AF65-F5344CB8AC3E}">
        <p14:creationId xmlns:p14="http://schemas.microsoft.com/office/powerpoint/2010/main" val="1127570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2" y="174712"/>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2"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4"/>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de-DE"/>
              <a:t>20.10.2022</a:t>
            </a:r>
            <a:endParaRPr lang="fr-FR" dirty="0"/>
          </a:p>
        </p:txBody>
      </p:sp>
      <p:sp>
        <p:nvSpPr>
          <p:cNvPr id="5" name="Footer Placeholder 4"/>
          <p:cNvSpPr>
            <a:spLocks noGrp="1"/>
          </p:cNvSpPr>
          <p:nvPr>
            <p:ph type="ftr" sz="quarter" idx="3"/>
          </p:nvPr>
        </p:nvSpPr>
        <p:spPr>
          <a:xfrm rot="16200000">
            <a:off x="9487985" y="2498753"/>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a:t>Ivo Beck</a:t>
            </a:r>
            <a:endParaRPr lang="fr-FR" dirty="0"/>
          </a:p>
        </p:txBody>
      </p:sp>
      <p:sp>
        <p:nvSpPr>
          <p:cNvPr id="6" name="Slide Number Placeholder 5"/>
          <p:cNvSpPr>
            <a:spLocks noGrp="1"/>
          </p:cNvSpPr>
          <p:nvPr>
            <p:ph type="sldNum" sz="quarter" idx="4"/>
          </p:nvPr>
        </p:nvSpPr>
        <p:spPr>
          <a:xfrm>
            <a:off x="11508317" y="260352"/>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32"/>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9" y="6530280"/>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dirty="0">
              <a:latin typeface="Arial" panose="020B0604020202020204" pitchFamily="34" charset="0"/>
            </a:endParaRPr>
          </a:p>
        </p:txBody>
      </p:sp>
      <p:pic>
        <p:nvPicPr>
          <p:cNvPr id="9"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32"/>
          <a:stretch>
            <a:fillRect/>
          </a:stretch>
        </p:blipFill>
        <p:spPr>
          <a:xfrm>
            <a:off x="173697" y="176445"/>
            <a:ext cx="871936" cy="377363"/>
          </a:xfrm>
          <a:prstGeom prst="rect">
            <a:avLst/>
          </a:prstGeom>
        </p:spPr>
      </p:pic>
      <p:sp>
        <p:nvSpPr>
          <p:cNvPr id="10" name="Rectangle 9">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6410135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sldNum="0" hdr="0"/>
  <p:txStyles>
    <p:titleStyle>
      <a:lvl1pPr algn="l" defTabSz="914354"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89" indent="-228589" algn="l" defTabSz="914354"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6" orient="horz" pos="1620">
          <p15:clr>
            <a:srgbClr val="F26B43"/>
          </p15:clr>
        </p15:guide>
        <p15:guide id="27" pos="126">
          <p15:clr>
            <a:srgbClr val="F26B43"/>
          </p15:clr>
        </p15:guide>
        <p15:guide id="28" pos="5602">
          <p15:clr>
            <a:srgbClr val="F26B43"/>
          </p15:clr>
        </p15:guide>
        <p15:guide id="29" pos="2880">
          <p15:clr>
            <a:srgbClr val="F26B43"/>
          </p15:clr>
        </p15:guide>
        <p15:guide id="30" orient="horz" pos="123">
          <p15:clr>
            <a:srgbClr val="F26B43"/>
          </p15:clr>
        </p15:guide>
        <p15:guide id="31" orient="horz" pos="3117">
          <p15:clr>
            <a:srgbClr val="F26B43"/>
          </p15:clr>
        </p15:guide>
        <p15:guide id="32" pos="570">
          <p15:clr>
            <a:srgbClr val="F26B43"/>
          </p15:clr>
        </p15:guide>
        <p15:guide id="33" pos="1155">
          <p15:clr>
            <a:srgbClr val="F26B43"/>
          </p15:clr>
        </p15:guide>
        <p15:guide id="34" pos="1728">
          <p15:clr>
            <a:srgbClr val="F26B43"/>
          </p15:clr>
        </p15:guide>
        <p15:guide id="35" pos="2304">
          <p15:clr>
            <a:srgbClr val="F26B43"/>
          </p15:clr>
        </p15:guide>
        <p15:guide id="36" pos="3456">
          <p15:clr>
            <a:srgbClr val="F26B43"/>
          </p15:clr>
        </p15:guide>
        <p15:guide id="37" pos="4035">
          <p15:clr>
            <a:srgbClr val="F26B43"/>
          </p15:clr>
        </p15:guide>
        <p15:guide id="38" pos="4608">
          <p15:clr>
            <a:srgbClr val="F26B43"/>
          </p15:clr>
        </p15:guide>
        <p15:guide id="39" pos="5180">
          <p15:clr>
            <a:srgbClr val="F26B43"/>
          </p15:clr>
        </p15:guide>
        <p15:guide id="40" orient="horz" pos="490">
          <p15:clr>
            <a:srgbClr val="F26B43"/>
          </p15:clr>
        </p15:guide>
        <p15:guide id="41" orient="horz" pos="985">
          <p15:clr>
            <a:srgbClr val="F26B43"/>
          </p15:clr>
        </p15:guide>
        <p15:guide id="42" orient="horz" pos="1475">
          <p15:clr>
            <a:srgbClr val="F26B43"/>
          </p15:clr>
        </p15:guide>
        <p15:guide id="43" orient="horz" pos="1962">
          <p15:clr>
            <a:srgbClr val="F26B43"/>
          </p15:clr>
        </p15:guide>
        <p15:guide id="44" orient="horz" pos="2458">
          <p15:clr>
            <a:srgbClr val="F26B43"/>
          </p15:clr>
        </p15:guide>
        <p15:guide id="45" orient="horz" pos="2950">
          <p15:clr>
            <a:srgbClr val="F26B43"/>
          </p15:clr>
        </p15:guide>
        <p15:guide id="46" pos="5437">
          <p15:clr>
            <a:srgbClr val="F26B43"/>
          </p15:clr>
        </p15:guide>
        <p15:guide id="47" orient="horz">
          <p15:clr>
            <a:srgbClr val="F26B43"/>
          </p15:clr>
        </p15:guide>
        <p15:guide id="48" pos="5760">
          <p15:clr>
            <a:srgbClr val="F26B43"/>
          </p15:clr>
        </p15:guide>
        <p15:guide id="49" orient="horz" pos="3240">
          <p15:clr>
            <a:srgbClr val="F26B43"/>
          </p15:clr>
        </p15:guide>
        <p15:guide id="5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a:xfrm>
            <a:off x="8540752" y="226121"/>
            <a:ext cx="3651249" cy="3117849"/>
          </a:xfrm>
        </p:spPr>
        <p:txBody>
          <a:bodyPr>
            <a:normAutofit/>
          </a:bodyPr>
          <a:lstStyle/>
          <a:p>
            <a:r>
              <a:rPr lang="en-US" dirty="0"/>
              <a:t>Exercise session #10</a:t>
            </a:r>
          </a:p>
        </p:txBody>
      </p:sp>
      <p:sp>
        <p:nvSpPr>
          <p:cNvPr id="6" name="Espace réservé du texte 5">
            <a:extLst>
              <a:ext uri="{FF2B5EF4-FFF2-40B4-BE49-F238E27FC236}">
                <a16:creationId xmlns:a16="http://schemas.microsoft.com/office/drawing/2014/main" id="{18A3154D-FCB0-A34B-BBBC-167C625558EC}"/>
              </a:ext>
            </a:extLst>
          </p:cNvPr>
          <p:cNvSpPr>
            <a:spLocks noGrp="1"/>
          </p:cNvSpPr>
          <p:nvPr>
            <p:ph type="body" sz="quarter" idx="12"/>
          </p:nvPr>
        </p:nvSpPr>
        <p:spPr>
          <a:xfrm>
            <a:off x="110066" y="5929123"/>
            <a:ext cx="1256025" cy="677300"/>
          </a:xfrm>
        </p:spPr>
        <p:txBody>
          <a:bodyPr/>
          <a:lstStyle/>
          <a:p>
            <a:r>
              <a:rPr lang="fr-FR" dirty="0"/>
              <a:t>Nov. 21, 2024</a:t>
            </a:r>
          </a:p>
        </p:txBody>
      </p:sp>
      <p:sp>
        <p:nvSpPr>
          <p:cNvPr id="11" name="TextBox 10">
            <a:extLst>
              <a:ext uri="{FF2B5EF4-FFF2-40B4-BE49-F238E27FC236}">
                <a16:creationId xmlns:a16="http://schemas.microsoft.com/office/drawing/2014/main" id="{A1465E36-B2AC-C04C-9F26-F8D22A89B2DE}"/>
              </a:ext>
            </a:extLst>
          </p:cNvPr>
          <p:cNvSpPr txBox="1"/>
          <p:nvPr/>
        </p:nvSpPr>
        <p:spPr>
          <a:xfrm>
            <a:off x="738078" y="2480579"/>
            <a:ext cx="6769100" cy="1733680"/>
          </a:xfrm>
          <a:prstGeom prst="rect">
            <a:avLst/>
          </a:prstGeom>
          <a:noFill/>
        </p:spPr>
        <p:txBody>
          <a:bodyPr wrap="square" rtlCol="0">
            <a:spAutoFit/>
          </a:bodyPr>
          <a:lstStyle/>
          <a:p>
            <a:pPr algn="ctr"/>
            <a:r>
              <a:rPr lang="en-CH" sz="5333" b="1" dirty="0"/>
              <a:t>Science of </a:t>
            </a:r>
          </a:p>
          <a:p>
            <a:pPr algn="ctr"/>
            <a:r>
              <a:rPr lang="en-CH" sz="5333" b="1" dirty="0"/>
              <a:t>Climate Change</a:t>
            </a:r>
          </a:p>
        </p:txBody>
      </p:sp>
    </p:spTree>
    <p:extLst>
      <p:ext uri="{BB962C8B-B14F-4D97-AF65-F5344CB8AC3E}">
        <p14:creationId xmlns:p14="http://schemas.microsoft.com/office/powerpoint/2010/main" val="413527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Exercise 3 Connection</a:t>
            </a:r>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8"/>
            <a:ext cx="12054763" cy="5612191"/>
          </a:xfrm>
        </p:spPr>
        <p:txBody>
          <a:bodyPr>
            <a:normAutofit/>
          </a:bodyPr>
          <a:lstStyle/>
          <a:p>
            <a:pPr marL="0" indent="0">
              <a:buNone/>
            </a:pPr>
            <a:r>
              <a:rPr lang="fr-CH" b="1" dirty="0" err="1"/>
              <a:t>Connecting</a:t>
            </a:r>
            <a:r>
              <a:rPr lang="fr-CH" b="1" dirty="0"/>
              <a:t> to </a:t>
            </a:r>
            <a:r>
              <a:rPr lang="fr-CH" b="1" dirty="0" err="1"/>
              <a:t>Mentimeter</a:t>
            </a:r>
            <a:endParaRPr lang="fr-CH" b="1" dirty="0"/>
          </a:p>
        </p:txBody>
      </p:sp>
      <p:sp>
        <p:nvSpPr>
          <p:cNvPr id="6" name="TextBox 5">
            <a:extLst>
              <a:ext uri="{FF2B5EF4-FFF2-40B4-BE49-F238E27FC236}">
                <a16:creationId xmlns:a16="http://schemas.microsoft.com/office/drawing/2014/main" id="{4FFF2903-C90E-7C20-89D2-16BA428E0FB6}"/>
              </a:ext>
            </a:extLst>
          </p:cNvPr>
          <p:cNvSpPr txBox="1"/>
          <p:nvPr/>
        </p:nvSpPr>
        <p:spPr>
          <a:xfrm>
            <a:off x="257693" y="1666437"/>
            <a:ext cx="6099716" cy="369332"/>
          </a:xfrm>
          <a:prstGeom prst="rect">
            <a:avLst/>
          </a:prstGeom>
          <a:noFill/>
        </p:spPr>
        <p:txBody>
          <a:bodyPr wrap="square">
            <a:spAutoFit/>
          </a:bodyPr>
          <a:lstStyle/>
          <a:p>
            <a:r>
              <a:rPr lang="en-US" dirty="0"/>
              <a:t>https://</a:t>
            </a:r>
            <a:r>
              <a:rPr lang="en-US" dirty="0" err="1"/>
              <a:t>www.menti.com</a:t>
            </a:r>
            <a:r>
              <a:rPr lang="en-US" dirty="0"/>
              <a:t>/alt8315xd3be</a:t>
            </a:r>
          </a:p>
        </p:txBody>
      </p:sp>
      <p:pic>
        <p:nvPicPr>
          <p:cNvPr id="5" name="Picture 4">
            <a:extLst>
              <a:ext uri="{FF2B5EF4-FFF2-40B4-BE49-F238E27FC236}">
                <a16:creationId xmlns:a16="http://schemas.microsoft.com/office/drawing/2014/main" id="{D9F9C775-9276-497A-A186-ACE0021BA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470" y="1562470"/>
            <a:ext cx="5295530" cy="5295530"/>
          </a:xfrm>
          <a:prstGeom prst="rect">
            <a:avLst/>
          </a:prstGeom>
        </p:spPr>
      </p:pic>
    </p:spTree>
    <p:extLst>
      <p:ext uri="{BB962C8B-B14F-4D97-AF65-F5344CB8AC3E}">
        <p14:creationId xmlns:p14="http://schemas.microsoft.com/office/powerpoint/2010/main" val="3515182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Exercise 3 Solutions</a:t>
            </a:r>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8"/>
            <a:ext cx="12054763" cy="5612191"/>
          </a:xfrm>
        </p:spPr>
        <p:txBody>
          <a:bodyPr>
            <a:normAutofit/>
          </a:bodyPr>
          <a:lstStyle/>
          <a:p>
            <a:pPr>
              <a:buFontTx/>
              <a:buChar char="-"/>
            </a:pPr>
            <a:r>
              <a:rPr lang="tr-TR" sz="2100" dirty="0" err="1"/>
              <a:t>Tipping</a:t>
            </a:r>
            <a:r>
              <a:rPr lang="tr-TR" sz="2100" dirty="0"/>
              <a:t> </a:t>
            </a:r>
            <a:r>
              <a:rPr lang="tr-TR" sz="2100" dirty="0" err="1"/>
              <a:t>Points</a:t>
            </a:r>
            <a:r>
              <a:rPr lang="tr-TR" sz="2100" dirty="0"/>
              <a:t> </a:t>
            </a:r>
            <a:r>
              <a:rPr lang="tr-TR" sz="2100" dirty="0" err="1"/>
              <a:t>occur</a:t>
            </a:r>
            <a:r>
              <a:rPr lang="tr-TR" sz="2100" dirty="0"/>
              <a:t> </a:t>
            </a:r>
            <a:r>
              <a:rPr lang="tr-TR" sz="2100" dirty="0" err="1"/>
              <a:t>when</a:t>
            </a:r>
            <a:r>
              <a:rPr lang="tr-TR" sz="2100" dirty="0"/>
              <a:t> </a:t>
            </a:r>
            <a:r>
              <a:rPr lang="tr-TR" sz="2100" dirty="0" err="1"/>
              <a:t>change</a:t>
            </a:r>
            <a:r>
              <a:rPr lang="tr-TR" sz="2100" dirty="0"/>
              <a:t> in </a:t>
            </a:r>
            <a:r>
              <a:rPr lang="tr-TR" sz="2100" dirty="0" err="1"/>
              <a:t>large</a:t>
            </a:r>
            <a:r>
              <a:rPr lang="tr-TR" sz="2100" dirty="0"/>
              <a:t> </a:t>
            </a:r>
            <a:r>
              <a:rPr lang="tr-TR" sz="2100" dirty="0" err="1"/>
              <a:t>parts</a:t>
            </a:r>
            <a:r>
              <a:rPr lang="tr-TR" sz="2100" dirty="0"/>
              <a:t> of </a:t>
            </a:r>
            <a:r>
              <a:rPr lang="tr-TR" sz="2100" dirty="0" err="1"/>
              <a:t>the</a:t>
            </a:r>
            <a:r>
              <a:rPr lang="tr-TR" sz="2100" dirty="0"/>
              <a:t> </a:t>
            </a:r>
            <a:r>
              <a:rPr lang="tr-TR" sz="2100" dirty="0" err="1"/>
              <a:t>climate</a:t>
            </a:r>
            <a:r>
              <a:rPr lang="tr-TR" sz="2100" dirty="0"/>
              <a:t> </a:t>
            </a:r>
            <a:r>
              <a:rPr lang="tr-TR" sz="2100" dirty="0" err="1"/>
              <a:t>system</a:t>
            </a:r>
            <a:r>
              <a:rPr lang="tr-TR" sz="2100" dirty="0"/>
              <a:t>—</a:t>
            </a:r>
            <a:r>
              <a:rPr lang="tr-TR" sz="2100" dirty="0" err="1"/>
              <a:t>known</a:t>
            </a:r>
            <a:r>
              <a:rPr lang="tr-TR" sz="2100" dirty="0"/>
              <a:t> as </a:t>
            </a:r>
            <a:r>
              <a:rPr lang="tr-TR" sz="2100" dirty="0" err="1"/>
              <a:t>tipping</a:t>
            </a:r>
            <a:r>
              <a:rPr lang="tr-TR" sz="2100" dirty="0"/>
              <a:t> </a:t>
            </a:r>
            <a:r>
              <a:rPr lang="tr-TR" sz="2100" dirty="0" err="1"/>
              <a:t>elements</a:t>
            </a:r>
            <a:r>
              <a:rPr lang="tr-TR" sz="2100" dirty="0"/>
              <a:t>—</a:t>
            </a:r>
            <a:r>
              <a:rPr lang="tr-TR" sz="2100" dirty="0" err="1"/>
              <a:t>become</a:t>
            </a:r>
            <a:r>
              <a:rPr lang="tr-TR" sz="2100" dirty="0"/>
              <a:t> self-</a:t>
            </a:r>
            <a:r>
              <a:rPr lang="tr-TR" sz="2100" dirty="0" err="1"/>
              <a:t>perpetuating</a:t>
            </a:r>
            <a:r>
              <a:rPr lang="tr-TR" sz="2100" dirty="0"/>
              <a:t> </a:t>
            </a:r>
            <a:r>
              <a:rPr lang="tr-TR" sz="2100" dirty="0" err="1"/>
              <a:t>beyond</a:t>
            </a:r>
            <a:r>
              <a:rPr lang="tr-TR" sz="2100" dirty="0"/>
              <a:t> a </a:t>
            </a:r>
            <a:r>
              <a:rPr lang="tr-TR" sz="2100" dirty="0" err="1"/>
              <a:t>warming</a:t>
            </a:r>
            <a:r>
              <a:rPr lang="tr-TR" sz="2100" dirty="0"/>
              <a:t> </a:t>
            </a:r>
            <a:r>
              <a:rPr lang="tr-TR" sz="2100" dirty="0" err="1"/>
              <a:t>threshold</a:t>
            </a:r>
            <a:r>
              <a:rPr lang="tr-TR" sz="2100" dirty="0"/>
              <a:t>. (True)</a:t>
            </a:r>
          </a:p>
          <a:p>
            <a:pPr>
              <a:buFontTx/>
              <a:buChar char="-"/>
            </a:pPr>
            <a:r>
              <a:rPr lang="tr-TR" sz="2100" dirty="0" err="1"/>
              <a:t>What</a:t>
            </a:r>
            <a:r>
              <a:rPr lang="tr-TR" sz="2100" dirty="0"/>
              <a:t> </a:t>
            </a:r>
            <a:r>
              <a:rPr lang="tr-TR" sz="2100" dirty="0" err="1"/>
              <a:t>are</a:t>
            </a:r>
            <a:r>
              <a:rPr lang="tr-TR" sz="2100" dirty="0"/>
              <a:t> </a:t>
            </a:r>
            <a:r>
              <a:rPr lang="tr-TR" sz="2100" dirty="0" err="1"/>
              <a:t>some</a:t>
            </a:r>
            <a:r>
              <a:rPr lang="tr-TR" sz="2100" dirty="0"/>
              <a:t> </a:t>
            </a:r>
            <a:r>
              <a:rPr lang="tr-TR" sz="2100" dirty="0" err="1"/>
              <a:t>examples</a:t>
            </a:r>
            <a:r>
              <a:rPr lang="tr-TR" sz="2100" dirty="0"/>
              <a:t> of </a:t>
            </a:r>
            <a:r>
              <a:rPr lang="tr-TR" sz="2100" dirty="0" err="1"/>
              <a:t>Positive</a:t>
            </a:r>
            <a:r>
              <a:rPr lang="tr-TR" sz="2100" dirty="0"/>
              <a:t> </a:t>
            </a:r>
            <a:r>
              <a:rPr lang="tr-TR" sz="2100" dirty="0" err="1"/>
              <a:t>Tipping</a:t>
            </a:r>
            <a:r>
              <a:rPr lang="tr-TR" sz="2100" dirty="0"/>
              <a:t> Point? (</a:t>
            </a:r>
            <a:r>
              <a:rPr lang="tr-TR" sz="2100" dirty="0" err="1"/>
              <a:t>Renewable</a:t>
            </a:r>
            <a:r>
              <a:rPr lang="tr-TR" sz="2100" dirty="0"/>
              <a:t> </a:t>
            </a:r>
            <a:r>
              <a:rPr lang="tr-TR" sz="2100" dirty="0" err="1"/>
              <a:t>Energy</a:t>
            </a:r>
            <a:r>
              <a:rPr lang="tr-TR" sz="2100" dirty="0"/>
              <a:t> Expansion, </a:t>
            </a:r>
            <a:r>
              <a:rPr lang="tr-TR" sz="2100" dirty="0" err="1"/>
              <a:t>Electric</a:t>
            </a:r>
            <a:r>
              <a:rPr lang="tr-TR" sz="2100" dirty="0"/>
              <a:t> </a:t>
            </a:r>
            <a:r>
              <a:rPr lang="tr-TR" sz="2100" dirty="0" err="1"/>
              <a:t>Vehicle</a:t>
            </a:r>
            <a:r>
              <a:rPr lang="tr-TR" sz="2100" dirty="0"/>
              <a:t> (EV) </a:t>
            </a:r>
            <a:r>
              <a:rPr lang="tr-TR" sz="2100" dirty="0" err="1"/>
              <a:t>Adoption</a:t>
            </a:r>
            <a:r>
              <a:rPr lang="tr-TR" sz="2100" dirty="0"/>
              <a:t>, </a:t>
            </a:r>
            <a:r>
              <a:rPr lang="tr-TR" sz="2100" dirty="0" err="1"/>
              <a:t>Reforestation</a:t>
            </a:r>
            <a:r>
              <a:rPr lang="tr-TR" sz="2100" dirty="0"/>
              <a:t> </a:t>
            </a:r>
            <a:r>
              <a:rPr lang="tr-TR" sz="2100" dirty="0" err="1"/>
              <a:t>and</a:t>
            </a:r>
            <a:r>
              <a:rPr lang="tr-TR" sz="2100" dirty="0"/>
              <a:t> </a:t>
            </a:r>
            <a:r>
              <a:rPr lang="tr-TR" sz="2100" dirty="0" err="1"/>
              <a:t>Ecosystem</a:t>
            </a:r>
            <a:r>
              <a:rPr lang="tr-TR" sz="2100" dirty="0"/>
              <a:t> </a:t>
            </a:r>
            <a:r>
              <a:rPr lang="tr-TR" sz="2100" dirty="0" err="1"/>
              <a:t>Restoration</a:t>
            </a:r>
            <a:r>
              <a:rPr lang="tr-TR" sz="2100" dirty="0"/>
              <a:t>)</a:t>
            </a:r>
          </a:p>
          <a:p>
            <a:pPr>
              <a:buFontTx/>
              <a:buChar char="-"/>
            </a:pPr>
            <a:r>
              <a:rPr lang="tr-TR" sz="2100" dirty="0"/>
              <a:t>Paris </a:t>
            </a:r>
            <a:r>
              <a:rPr lang="tr-TR" sz="2100" dirty="0" err="1"/>
              <a:t>agreement</a:t>
            </a:r>
            <a:r>
              <a:rPr lang="tr-TR" sz="2100" dirty="0"/>
              <a:t> can </a:t>
            </a:r>
            <a:r>
              <a:rPr lang="tr-TR" sz="2100" dirty="0" err="1"/>
              <a:t>prevent</a:t>
            </a:r>
            <a:r>
              <a:rPr lang="tr-TR" sz="2100" dirty="0"/>
              <a:t> </a:t>
            </a:r>
            <a:r>
              <a:rPr lang="tr-TR" sz="2100" dirty="0" err="1"/>
              <a:t>Greenland</a:t>
            </a:r>
            <a:r>
              <a:rPr lang="tr-TR" sz="2100" dirty="0"/>
              <a:t> </a:t>
            </a:r>
            <a:r>
              <a:rPr lang="tr-TR" sz="2100" dirty="0" err="1"/>
              <a:t>ice</a:t>
            </a:r>
            <a:r>
              <a:rPr lang="tr-TR" sz="2100" dirty="0"/>
              <a:t> </a:t>
            </a:r>
            <a:r>
              <a:rPr lang="tr-TR" sz="2100" dirty="0" err="1"/>
              <a:t>sheet</a:t>
            </a:r>
            <a:r>
              <a:rPr lang="tr-TR" sz="2100" dirty="0"/>
              <a:t> </a:t>
            </a:r>
            <a:r>
              <a:rPr lang="tr-TR" sz="2100" dirty="0" err="1"/>
              <a:t>collapse</a:t>
            </a:r>
            <a:r>
              <a:rPr lang="tr-TR" sz="2100" dirty="0"/>
              <a:t>. (</a:t>
            </a:r>
            <a:r>
              <a:rPr lang="tr-TR" sz="2100" dirty="0" err="1"/>
              <a:t>Verly</a:t>
            </a:r>
            <a:r>
              <a:rPr lang="tr-TR" sz="2100" dirty="0"/>
              <a:t> </a:t>
            </a:r>
            <a:r>
              <a:rPr lang="tr-TR" sz="2100" dirty="0" err="1"/>
              <a:t>likely</a:t>
            </a:r>
            <a:r>
              <a:rPr lang="tr-TR" sz="2100" dirty="0"/>
              <a:t>/</a:t>
            </a:r>
            <a:r>
              <a:rPr lang="tr-TR" sz="2100" dirty="0" err="1"/>
              <a:t>Unlikely</a:t>
            </a:r>
            <a:r>
              <a:rPr lang="tr-TR" sz="2100" dirty="0"/>
              <a:t>)</a:t>
            </a:r>
          </a:p>
          <a:p>
            <a:pPr>
              <a:buFontTx/>
              <a:buChar char="-"/>
            </a:pPr>
            <a:r>
              <a:rPr lang="tr-TR" sz="2100" dirty="0"/>
              <a:t>Amazon </a:t>
            </a:r>
            <a:r>
              <a:rPr lang="tr-TR" sz="2100" dirty="0" err="1"/>
              <a:t>rainforest</a:t>
            </a:r>
            <a:r>
              <a:rPr lang="tr-TR" sz="2100" dirty="0"/>
              <a:t> </a:t>
            </a:r>
            <a:r>
              <a:rPr lang="tr-TR" sz="2100" dirty="0" err="1"/>
              <a:t>dieback</a:t>
            </a:r>
            <a:r>
              <a:rPr lang="tr-TR" sz="2100" dirty="0"/>
              <a:t> is an </a:t>
            </a:r>
            <a:r>
              <a:rPr lang="tr-TR" sz="2100" dirty="0" err="1"/>
              <a:t>example</a:t>
            </a:r>
            <a:r>
              <a:rPr lang="tr-TR" sz="2100" dirty="0"/>
              <a:t> of </a:t>
            </a:r>
            <a:r>
              <a:rPr lang="tr-TR" sz="2100" dirty="0" err="1"/>
              <a:t>negative</a:t>
            </a:r>
            <a:r>
              <a:rPr lang="tr-TR" sz="2100" dirty="0"/>
              <a:t> </a:t>
            </a:r>
            <a:r>
              <a:rPr lang="tr-TR" sz="2100" dirty="0" err="1"/>
              <a:t>tipping</a:t>
            </a:r>
            <a:r>
              <a:rPr lang="tr-TR" sz="2100" dirty="0"/>
              <a:t> </a:t>
            </a:r>
            <a:r>
              <a:rPr lang="tr-TR" sz="2100" dirty="0" err="1"/>
              <a:t>point</a:t>
            </a:r>
            <a:r>
              <a:rPr lang="tr-TR" sz="2100" dirty="0"/>
              <a:t>. (True)</a:t>
            </a:r>
          </a:p>
          <a:p>
            <a:pPr>
              <a:buFontTx/>
              <a:buChar char="-"/>
            </a:pPr>
            <a:r>
              <a:rPr lang="tr-TR" sz="2100" dirty="0" err="1"/>
              <a:t>Carbon</a:t>
            </a:r>
            <a:r>
              <a:rPr lang="tr-TR" sz="2100" dirty="0"/>
              <a:t> </a:t>
            </a:r>
            <a:r>
              <a:rPr lang="tr-TR" sz="2100" dirty="0" err="1"/>
              <a:t>budget</a:t>
            </a:r>
            <a:r>
              <a:rPr lang="tr-TR" sz="2100" dirty="0"/>
              <a:t> </a:t>
            </a:r>
            <a:r>
              <a:rPr lang="tr-TR" sz="2100" dirty="0" err="1"/>
              <a:t>tells</a:t>
            </a:r>
            <a:r>
              <a:rPr lang="tr-TR" sz="2100" dirty="0"/>
              <a:t> us how </a:t>
            </a:r>
            <a:r>
              <a:rPr lang="tr-TR" sz="2100" dirty="0" err="1"/>
              <a:t>much</a:t>
            </a:r>
            <a:r>
              <a:rPr lang="tr-TR" sz="2100" dirty="0"/>
              <a:t> </a:t>
            </a:r>
            <a:r>
              <a:rPr lang="tr-TR" sz="2100" dirty="0" err="1"/>
              <a:t>more</a:t>
            </a:r>
            <a:r>
              <a:rPr lang="tr-TR" sz="2100" dirty="0"/>
              <a:t> </a:t>
            </a:r>
            <a:r>
              <a:rPr lang="tr-TR" sz="2100" dirty="0" err="1"/>
              <a:t>carbon</a:t>
            </a:r>
            <a:r>
              <a:rPr lang="tr-TR" sz="2100" dirty="0"/>
              <a:t> </a:t>
            </a:r>
            <a:r>
              <a:rPr lang="tr-TR" sz="2100" dirty="0" err="1"/>
              <a:t>we</a:t>
            </a:r>
            <a:r>
              <a:rPr lang="tr-TR" sz="2100" dirty="0"/>
              <a:t> can </a:t>
            </a:r>
            <a:r>
              <a:rPr lang="tr-TR" sz="2100" dirty="0" err="1"/>
              <a:t>emit</a:t>
            </a:r>
            <a:r>
              <a:rPr lang="tr-TR" sz="2100" dirty="0"/>
              <a:t> </a:t>
            </a:r>
            <a:r>
              <a:rPr lang="tr-TR" sz="2100" dirty="0" err="1"/>
              <a:t>until</a:t>
            </a:r>
            <a:r>
              <a:rPr lang="tr-TR" sz="2100" dirty="0"/>
              <a:t> </a:t>
            </a:r>
            <a:r>
              <a:rPr lang="tr-TR" sz="2100" dirty="0" err="1"/>
              <a:t>we</a:t>
            </a:r>
            <a:r>
              <a:rPr lang="tr-TR" sz="2100" dirty="0"/>
              <a:t> </a:t>
            </a:r>
            <a:r>
              <a:rPr lang="tr-TR" sz="2100" dirty="0" err="1"/>
              <a:t>reach</a:t>
            </a:r>
            <a:r>
              <a:rPr lang="tr-TR" sz="2100" dirty="0"/>
              <a:t> a </a:t>
            </a:r>
            <a:r>
              <a:rPr lang="tr-TR" sz="2100" dirty="0" err="1"/>
              <a:t>certain</a:t>
            </a:r>
            <a:r>
              <a:rPr lang="tr-TR" sz="2100" dirty="0"/>
              <a:t> </a:t>
            </a:r>
            <a:r>
              <a:rPr lang="tr-TR" sz="2100" dirty="0" err="1"/>
              <a:t>level</a:t>
            </a:r>
            <a:r>
              <a:rPr lang="tr-TR" sz="2100" dirty="0"/>
              <a:t> of </a:t>
            </a:r>
            <a:r>
              <a:rPr lang="tr-TR" sz="2100" dirty="0" err="1"/>
              <a:t>warming</a:t>
            </a:r>
            <a:r>
              <a:rPr lang="tr-TR" sz="2100" dirty="0"/>
              <a:t>. (True)</a:t>
            </a:r>
          </a:p>
          <a:p>
            <a:pPr>
              <a:buFontTx/>
              <a:buChar char="-"/>
            </a:pPr>
            <a:r>
              <a:rPr lang="tr-TR" sz="2100" dirty="0" err="1"/>
              <a:t>Both</a:t>
            </a:r>
            <a:r>
              <a:rPr lang="tr-TR" sz="2100" dirty="0"/>
              <a:t> </a:t>
            </a:r>
            <a:r>
              <a:rPr lang="tr-TR" sz="2100" dirty="0" err="1"/>
              <a:t>RCPs</a:t>
            </a:r>
            <a:r>
              <a:rPr lang="tr-TR" sz="2100" dirty="0"/>
              <a:t> </a:t>
            </a:r>
            <a:r>
              <a:rPr lang="tr-TR" sz="2100" dirty="0" err="1"/>
              <a:t>and</a:t>
            </a:r>
            <a:r>
              <a:rPr lang="tr-TR" sz="2100" dirty="0"/>
              <a:t> </a:t>
            </a:r>
            <a:r>
              <a:rPr lang="tr-TR" sz="2100" dirty="0" err="1"/>
              <a:t>SSPs</a:t>
            </a:r>
            <a:r>
              <a:rPr lang="tr-TR" sz="2100" dirty="0"/>
              <a:t> </a:t>
            </a:r>
            <a:r>
              <a:rPr lang="tr-TR" sz="2100" dirty="0" err="1"/>
              <a:t>incorporate</a:t>
            </a:r>
            <a:r>
              <a:rPr lang="tr-TR" sz="2100" dirty="0"/>
              <a:t> </a:t>
            </a:r>
            <a:r>
              <a:rPr lang="tr-TR" sz="2100" dirty="0" err="1"/>
              <a:t>projections</a:t>
            </a:r>
            <a:r>
              <a:rPr lang="tr-TR" sz="2100" dirty="0"/>
              <a:t> of </a:t>
            </a:r>
            <a:r>
              <a:rPr lang="tr-TR" sz="2100" dirty="0" err="1"/>
              <a:t>socioeconomic</a:t>
            </a:r>
            <a:r>
              <a:rPr lang="tr-TR" sz="2100" dirty="0"/>
              <a:t> </a:t>
            </a:r>
            <a:r>
              <a:rPr lang="tr-TR" sz="2100" dirty="0" err="1"/>
              <a:t>developments</a:t>
            </a:r>
            <a:r>
              <a:rPr lang="tr-TR" sz="2100" dirty="0"/>
              <a:t> </a:t>
            </a:r>
            <a:r>
              <a:rPr lang="tr-TR" sz="2100" dirty="0" err="1"/>
              <a:t>to</a:t>
            </a:r>
            <a:r>
              <a:rPr lang="tr-TR" sz="2100" dirty="0"/>
              <a:t> model </a:t>
            </a:r>
            <a:r>
              <a:rPr lang="tr-TR" sz="2100" dirty="0" err="1"/>
              <a:t>future</a:t>
            </a:r>
            <a:r>
              <a:rPr lang="tr-TR" sz="2100" dirty="0"/>
              <a:t> </a:t>
            </a:r>
            <a:r>
              <a:rPr lang="tr-TR" sz="2100" dirty="0" err="1"/>
              <a:t>climate</a:t>
            </a:r>
            <a:r>
              <a:rPr lang="tr-TR" sz="2100" dirty="0"/>
              <a:t> </a:t>
            </a:r>
            <a:r>
              <a:rPr lang="tr-TR" sz="2100" dirty="0" err="1"/>
              <a:t>scenarios</a:t>
            </a:r>
            <a:r>
              <a:rPr lang="tr-TR" sz="2100" dirty="0"/>
              <a:t>. (</a:t>
            </a:r>
            <a:r>
              <a:rPr lang="tr-TR" sz="2100" dirty="0" err="1"/>
              <a:t>False</a:t>
            </a:r>
            <a:r>
              <a:rPr lang="tr-TR" sz="2100" dirty="0"/>
              <a:t>)</a:t>
            </a:r>
          </a:p>
          <a:p>
            <a:pPr>
              <a:buFontTx/>
              <a:buChar char="-"/>
            </a:pPr>
            <a:r>
              <a:rPr lang="tr-TR" sz="2100" dirty="0" err="1"/>
              <a:t>Which</a:t>
            </a:r>
            <a:r>
              <a:rPr lang="tr-TR" sz="2100" dirty="0"/>
              <a:t> </a:t>
            </a:r>
            <a:r>
              <a:rPr lang="tr-TR" sz="2100" dirty="0" err="1"/>
              <a:t>one</a:t>
            </a:r>
            <a:r>
              <a:rPr lang="tr-TR" sz="2100" dirty="0"/>
              <a:t> of </a:t>
            </a:r>
            <a:r>
              <a:rPr lang="tr-TR" sz="2100" dirty="0" err="1"/>
              <a:t>the</a:t>
            </a:r>
            <a:r>
              <a:rPr lang="tr-TR" sz="2100" dirty="0"/>
              <a:t> </a:t>
            </a:r>
            <a:r>
              <a:rPr lang="tr-TR" sz="2100" dirty="0" err="1"/>
              <a:t>following</a:t>
            </a:r>
            <a:r>
              <a:rPr lang="tr-TR" sz="2100" dirty="0"/>
              <a:t> is not </a:t>
            </a:r>
            <a:r>
              <a:rPr lang="tr-TR" sz="2100" dirty="0" err="1"/>
              <a:t>included</a:t>
            </a:r>
            <a:r>
              <a:rPr lang="tr-TR" sz="2100" dirty="0"/>
              <a:t> in </a:t>
            </a:r>
            <a:r>
              <a:rPr lang="tr-TR" sz="2100" dirty="0" err="1"/>
              <a:t>the</a:t>
            </a:r>
            <a:r>
              <a:rPr lang="tr-TR" sz="2100" dirty="0"/>
              <a:t> SSP </a:t>
            </a:r>
            <a:r>
              <a:rPr lang="tr-TR" sz="2100" dirty="0" err="1"/>
              <a:t>priority</a:t>
            </a:r>
            <a:r>
              <a:rPr lang="tr-TR" sz="2100" dirty="0"/>
              <a:t> </a:t>
            </a:r>
            <a:r>
              <a:rPr lang="tr-TR" sz="2100" dirty="0" err="1"/>
              <a:t>scenarios</a:t>
            </a:r>
            <a:r>
              <a:rPr lang="tr-TR" sz="2100" dirty="0"/>
              <a:t>? (SSP4-8.5)</a:t>
            </a:r>
          </a:p>
          <a:p>
            <a:pPr>
              <a:buFontTx/>
              <a:buChar char="-"/>
            </a:pPr>
            <a:r>
              <a:rPr lang="tr-TR" sz="2100" dirty="0"/>
              <a:t>An SSP </a:t>
            </a:r>
            <a:r>
              <a:rPr lang="tr-TR" sz="2100" dirty="0" err="1"/>
              <a:t>scenario</a:t>
            </a:r>
            <a:r>
              <a:rPr lang="tr-TR" sz="2100" dirty="0"/>
              <a:t> can </a:t>
            </a:r>
            <a:r>
              <a:rPr lang="tr-TR" sz="2100" dirty="0" err="1"/>
              <a:t>only</a:t>
            </a:r>
            <a:r>
              <a:rPr lang="tr-TR" sz="2100" dirty="0"/>
              <a:t> be </a:t>
            </a:r>
            <a:r>
              <a:rPr lang="tr-TR" sz="2100" dirty="0" err="1"/>
              <a:t>associated</a:t>
            </a:r>
            <a:r>
              <a:rPr lang="tr-TR" sz="2100" dirty="0"/>
              <a:t> </a:t>
            </a:r>
            <a:r>
              <a:rPr lang="tr-TR" sz="2100" dirty="0" err="1"/>
              <a:t>with</a:t>
            </a:r>
            <a:r>
              <a:rPr lang="tr-TR" sz="2100" dirty="0"/>
              <a:t> a </a:t>
            </a:r>
            <a:r>
              <a:rPr lang="tr-TR" sz="2100" dirty="0" err="1"/>
              <a:t>single</a:t>
            </a:r>
            <a:r>
              <a:rPr lang="tr-TR" sz="2100" dirty="0"/>
              <a:t> </a:t>
            </a:r>
            <a:r>
              <a:rPr lang="tr-TR" sz="2100" dirty="0" err="1"/>
              <a:t>radiative</a:t>
            </a:r>
            <a:r>
              <a:rPr lang="tr-TR" sz="2100" dirty="0"/>
              <a:t> </a:t>
            </a:r>
            <a:r>
              <a:rPr lang="tr-TR" sz="2100" dirty="0" err="1"/>
              <a:t>forcing</a:t>
            </a:r>
            <a:r>
              <a:rPr lang="tr-TR" sz="2100" dirty="0"/>
              <a:t> </a:t>
            </a:r>
            <a:r>
              <a:rPr lang="tr-TR" sz="2100" dirty="0" err="1"/>
              <a:t>outcome</a:t>
            </a:r>
            <a:r>
              <a:rPr lang="tr-TR" sz="2100" dirty="0"/>
              <a:t>. (</a:t>
            </a:r>
            <a:r>
              <a:rPr lang="tr-TR" sz="2100" dirty="0" err="1"/>
              <a:t>False</a:t>
            </a:r>
            <a:r>
              <a:rPr lang="tr-TR" sz="2100" dirty="0"/>
              <a:t>)</a:t>
            </a:r>
          </a:p>
        </p:txBody>
      </p:sp>
    </p:spTree>
    <p:extLst>
      <p:ext uri="{BB962C8B-B14F-4D97-AF65-F5344CB8AC3E}">
        <p14:creationId xmlns:p14="http://schemas.microsoft.com/office/powerpoint/2010/main" val="3788108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carbon dioxide&#10;&#10;Description automatically generated with medium confidence">
            <a:extLst>
              <a:ext uri="{FF2B5EF4-FFF2-40B4-BE49-F238E27FC236}">
                <a16:creationId xmlns:a16="http://schemas.microsoft.com/office/drawing/2014/main" id="{0B95A46B-EF36-112D-C1EF-C8351F7C4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5" y="85761"/>
            <a:ext cx="11954008" cy="6538063"/>
          </a:xfrm>
          <a:prstGeom prst="rect">
            <a:avLst/>
          </a:prstGeom>
        </p:spPr>
      </p:pic>
    </p:spTree>
    <p:extLst>
      <p:ext uri="{BB962C8B-B14F-4D97-AF65-F5344CB8AC3E}">
        <p14:creationId xmlns:p14="http://schemas.microsoft.com/office/powerpoint/2010/main" val="65496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different colored lines and numbers&#10;&#10;Description automatically generated with medium confidence">
            <a:extLst>
              <a:ext uri="{FF2B5EF4-FFF2-40B4-BE49-F238E27FC236}">
                <a16:creationId xmlns:a16="http://schemas.microsoft.com/office/drawing/2014/main" id="{B8BFEB35-4A7C-FBDD-96EB-FC19BA8CB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44"/>
            <a:ext cx="11942956" cy="6606741"/>
          </a:xfrm>
          <a:prstGeom prst="rect">
            <a:avLst/>
          </a:prstGeom>
        </p:spPr>
      </p:pic>
    </p:spTree>
    <p:extLst>
      <p:ext uri="{BB962C8B-B14F-4D97-AF65-F5344CB8AC3E}">
        <p14:creationId xmlns:p14="http://schemas.microsoft.com/office/powerpoint/2010/main" val="102529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607062" y="2670048"/>
            <a:ext cx="11255007" cy="5489502"/>
          </a:xfrm>
        </p:spPr>
        <p:txBody>
          <a:bodyPr>
            <a:normAutofit/>
          </a:bodyPr>
          <a:lstStyle/>
          <a:p>
            <a:pPr marL="0" indent="0" algn="ctr">
              <a:buNone/>
            </a:pPr>
            <a:r>
              <a:rPr lang="fr-CH" sz="3200" b="1" dirty="0"/>
              <a:t>Time to </a:t>
            </a:r>
            <a:r>
              <a:rPr lang="fr-CH" sz="3200" b="1" dirty="0" err="1"/>
              <a:t>work</a:t>
            </a:r>
            <a:r>
              <a:rPr lang="fr-CH" sz="3200" b="1" dirty="0"/>
              <a:t> on the </a:t>
            </a:r>
            <a:r>
              <a:rPr lang="fr-CH" sz="3200" b="1" dirty="0" err="1"/>
              <a:t>assignment</a:t>
            </a:r>
            <a:r>
              <a:rPr lang="fr-CH" sz="3200" b="1" dirty="0"/>
              <a:t>/poster</a:t>
            </a:r>
          </a:p>
          <a:p>
            <a:pPr marL="0" indent="0" algn="ctr">
              <a:buNone/>
            </a:pPr>
            <a:endParaRPr lang="fr-CH" sz="3200" dirty="0"/>
          </a:p>
        </p:txBody>
      </p:sp>
    </p:spTree>
    <p:extLst>
      <p:ext uri="{BB962C8B-B14F-4D97-AF65-F5344CB8AC3E}">
        <p14:creationId xmlns:p14="http://schemas.microsoft.com/office/powerpoint/2010/main" val="317836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F9547-AFCF-A853-E846-465BDB147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370"/>
            <a:ext cx="12295730" cy="6800630"/>
          </a:xfrm>
          <a:prstGeom prst="rect">
            <a:avLst/>
          </a:prstGeom>
        </p:spPr>
      </p:pic>
    </p:spTree>
    <p:extLst>
      <p:ext uri="{BB962C8B-B14F-4D97-AF65-F5344CB8AC3E}">
        <p14:creationId xmlns:p14="http://schemas.microsoft.com/office/powerpoint/2010/main" val="3294112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lobal warming&#10;&#10;Description automatically generated">
            <a:extLst>
              <a:ext uri="{FF2B5EF4-FFF2-40B4-BE49-F238E27FC236}">
                <a16:creationId xmlns:a16="http://schemas.microsoft.com/office/drawing/2014/main" id="{DE8C1ACF-F94B-2516-F707-ED4BCA00C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186"/>
            <a:ext cx="11864946" cy="6479034"/>
          </a:xfrm>
          <a:prstGeom prst="rect">
            <a:avLst/>
          </a:prstGeom>
        </p:spPr>
      </p:pic>
    </p:spTree>
    <p:extLst>
      <p:ext uri="{BB962C8B-B14F-4D97-AF65-F5344CB8AC3E}">
        <p14:creationId xmlns:p14="http://schemas.microsoft.com/office/powerpoint/2010/main" val="363801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2" y="882470"/>
            <a:ext cx="10301817" cy="5337871"/>
          </a:xfrm>
        </p:spPr>
        <p:txBody>
          <a:bodyPr/>
          <a:lstStyle/>
          <a:p>
            <a:pPr marL="457200" indent="-457200">
              <a:buFont typeface="+mj-lt"/>
              <a:buAutoNum type="arabicPeriod"/>
            </a:pPr>
            <a:r>
              <a:rPr lang="en-US" dirty="0"/>
              <a:t>Key points from this morning’s lecture and any questions</a:t>
            </a:r>
          </a:p>
          <a:p>
            <a:pPr marL="0" indent="0">
              <a:buNone/>
            </a:pPr>
            <a:r>
              <a:rPr lang="en-US" dirty="0"/>
              <a:t>     (RCPs/SSPs, Tipping Elements, Carbon Budget)</a:t>
            </a:r>
          </a:p>
          <a:p>
            <a:pPr marL="457200" indent="-457200">
              <a:buFont typeface="+mj-lt"/>
              <a:buAutoNum type="arabicPeriod" startAt="2"/>
            </a:pPr>
            <a:r>
              <a:rPr lang="en-US" dirty="0"/>
              <a:t>Exercises using Interactive IPCC atlas and </a:t>
            </a:r>
            <a:r>
              <a:rPr lang="en-US" dirty="0" err="1"/>
              <a:t>Mentimeter</a:t>
            </a:r>
            <a:endParaRPr lang="en-US" dirty="0"/>
          </a:p>
          <a:p>
            <a:pPr marL="457189" indent="-457189">
              <a:buFont typeface="+mj-lt"/>
              <a:buAutoNum type="arabicPeriod" startAt="2"/>
            </a:pPr>
            <a:r>
              <a:rPr lang="en-US" dirty="0"/>
              <a:t>Simple calculation related to carbon budget</a:t>
            </a:r>
          </a:p>
          <a:p>
            <a:pPr marL="457189" indent="-457189">
              <a:buFont typeface="+mj-lt"/>
              <a:buAutoNum type="arabicPeriod" startAt="2"/>
            </a:pPr>
            <a:endParaRPr lang="en-US" dirty="0"/>
          </a:p>
          <a:p>
            <a:pPr marL="457189" indent="-457189">
              <a:buFont typeface="+mj-lt"/>
              <a:buAutoNum type="arabicPeriod" startAt="2"/>
            </a:pPr>
            <a:endParaRPr lang="en-US" dirty="0"/>
          </a:p>
          <a:p>
            <a:pPr marL="457189" indent="-457189">
              <a:buFont typeface="+mj-lt"/>
              <a:buAutoNum type="arabicPeriod" startAt="2"/>
            </a:pPr>
            <a:endParaRPr lang="en-US" dirty="0"/>
          </a:p>
          <a:p>
            <a:pPr marL="457189" indent="-457189">
              <a:buFont typeface="+mj-lt"/>
              <a:buAutoNum type="arabicPeriod" startAt="2"/>
            </a:pPr>
            <a:endParaRPr lang="en-US" dirty="0"/>
          </a:p>
        </p:txBody>
      </p:sp>
      <p:sp>
        <p:nvSpPr>
          <p:cNvPr id="3" name="Title 2"/>
          <p:cNvSpPr>
            <a:spLocks noGrp="1"/>
          </p:cNvSpPr>
          <p:nvPr>
            <p:ph type="title"/>
          </p:nvPr>
        </p:nvSpPr>
        <p:spPr/>
        <p:txBody>
          <a:bodyPr/>
          <a:lstStyle/>
          <a:p>
            <a:r>
              <a:rPr lang="en-US" dirty="0"/>
              <a:t>Today’s plan</a:t>
            </a:r>
          </a:p>
        </p:txBody>
      </p:sp>
    </p:spTree>
    <p:extLst>
      <p:ext uri="{BB962C8B-B14F-4D97-AF65-F5344CB8AC3E}">
        <p14:creationId xmlns:p14="http://schemas.microsoft.com/office/powerpoint/2010/main" val="339652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Reminder about posters</a:t>
            </a:r>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607062" y="1029063"/>
            <a:ext cx="11255007" cy="7130487"/>
          </a:xfrm>
        </p:spPr>
        <p:txBody>
          <a:bodyPr>
            <a:normAutofit/>
          </a:bodyPr>
          <a:lstStyle/>
          <a:p>
            <a:pPr marL="0" indent="0">
              <a:buNone/>
            </a:pPr>
            <a:r>
              <a:rPr lang="fr-CH" sz="2667" b="1" dirty="0"/>
              <a:t>Poster </a:t>
            </a:r>
            <a:r>
              <a:rPr lang="fr-CH" sz="2667" b="1" dirty="0" err="1"/>
              <a:t>submission</a:t>
            </a:r>
            <a:r>
              <a:rPr lang="fr-CH" sz="2667" b="1" dirty="0"/>
              <a:t> deadline</a:t>
            </a:r>
          </a:p>
          <a:p>
            <a:pPr>
              <a:buFontTx/>
              <a:buChar char="-"/>
            </a:pPr>
            <a:r>
              <a:rPr lang="fr-CH" dirty="0" err="1"/>
              <a:t>Today</a:t>
            </a:r>
            <a:r>
              <a:rPr lang="fr-CH" dirty="0"/>
              <a:t>!</a:t>
            </a:r>
            <a:endParaRPr lang="fr-CH" b="1" dirty="0"/>
          </a:p>
          <a:p>
            <a:pPr>
              <a:buFontTx/>
              <a:buChar char="-"/>
            </a:pPr>
            <a:endParaRPr lang="fr-CH" dirty="0"/>
          </a:p>
        </p:txBody>
      </p:sp>
    </p:spTree>
    <p:extLst>
      <p:ext uri="{BB962C8B-B14F-4D97-AF65-F5344CB8AC3E}">
        <p14:creationId xmlns:p14="http://schemas.microsoft.com/office/powerpoint/2010/main" val="359529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2" y="138135"/>
            <a:ext cx="10301815" cy="704856"/>
          </a:xfrm>
        </p:spPr>
        <p:txBody>
          <a:bodyPr/>
          <a:lstStyle/>
          <a:p>
            <a:r>
              <a:rPr lang="en-US" dirty="0"/>
              <a:t>Overview/Take-home from Lecture 10</a:t>
            </a:r>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9"/>
            <a:ext cx="12054763" cy="5612191"/>
          </a:xfrm>
        </p:spPr>
        <p:txBody>
          <a:bodyPr>
            <a:normAutofit/>
          </a:bodyPr>
          <a:lstStyle/>
          <a:p>
            <a:r>
              <a:rPr lang="fr-CH" sz="2800" b="1" dirty="0" err="1">
                <a:solidFill>
                  <a:srgbClr val="413C3A"/>
                </a:solidFill>
              </a:rPr>
              <a:t>RCPs</a:t>
            </a:r>
            <a:r>
              <a:rPr lang="fr-CH" sz="2800" b="1" dirty="0">
                <a:solidFill>
                  <a:srgbClr val="413C3A"/>
                </a:solidFill>
              </a:rPr>
              <a:t> vs </a:t>
            </a:r>
            <a:r>
              <a:rPr lang="fr-CH" sz="2800" b="1" dirty="0" err="1">
                <a:solidFill>
                  <a:srgbClr val="413C3A"/>
                </a:solidFill>
              </a:rPr>
              <a:t>SSPs</a:t>
            </a:r>
            <a:endParaRPr lang="fr-CH" sz="2800" b="1" dirty="0">
              <a:solidFill>
                <a:srgbClr val="413C3A"/>
              </a:solidFill>
            </a:endParaRPr>
          </a:p>
          <a:p>
            <a:r>
              <a:rPr lang="fr-CH" sz="2600" b="1" dirty="0">
                <a:solidFill>
                  <a:srgbClr val="413C3A"/>
                </a:solidFill>
              </a:rPr>
              <a:t>RCPS – </a:t>
            </a:r>
            <a:r>
              <a:rPr lang="fr-CH" sz="2600" b="1" dirty="0" err="1">
                <a:solidFill>
                  <a:srgbClr val="413C3A"/>
                </a:solidFill>
              </a:rPr>
              <a:t>Representative</a:t>
            </a:r>
            <a:r>
              <a:rPr lang="fr-CH" sz="2600" b="1" dirty="0">
                <a:solidFill>
                  <a:srgbClr val="413C3A"/>
                </a:solidFill>
              </a:rPr>
              <a:t> Concentration </a:t>
            </a:r>
            <a:r>
              <a:rPr lang="fr-CH" sz="2600" b="1" dirty="0" err="1">
                <a:solidFill>
                  <a:srgbClr val="413C3A"/>
                </a:solidFill>
              </a:rPr>
              <a:t>Pathways</a:t>
            </a:r>
            <a:endParaRPr lang="fr-CH" sz="2600" b="1" dirty="0">
              <a:solidFill>
                <a:srgbClr val="413C3A"/>
              </a:solidFill>
            </a:endParaRPr>
          </a:p>
          <a:p>
            <a:r>
              <a:rPr lang="fr-CH" dirty="0" err="1">
                <a:solidFill>
                  <a:srgbClr val="413C3A"/>
                </a:solidFill>
              </a:rPr>
              <a:t>Climate</a:t>
            </a:r>
            <a:r>
              <a:rPr lang="fr-CH" dirty="0">
                <a:solidFill>
                  <a:srgbClr val="413C3A"/>
                </a:solidFill>
              </a:rPr>
              <a:t> scenarios </a:t>
            </a:r>
            <a:r>
              <a:rPr lang="fr-CH" dirty="0" err="1">
                <a:solidFill>
                  <a:srgbClr val="413C3A"/>
                </a:solidFill>
              </a:rPr>
              <a:t>which</a:t>
            </a:r>
            <a:r>
              <a:rPr lang="fr-CH" dirty="0">
                <a:solidFill>
                  <a:srgbClr val="413C3A"/>
                </a:solidFill>
              </a:rPr>
              <a:t> focus on GHG </a:t>
            </a:r>
            <a:r>
              <a:rPr lang="fr-CH" dirty="0" err="1">
                <a:solidFill>
                  <a:srgbClr val="413C3A"/>
                </a:solidFill>
              </a:rPr>
              <a:t>emissions</a:t>
            </a:r>
            <a:r>
              <a:rPr lang="fr-CH" dirty="0">
                <a:solidFill>
                  <a:srgbClr val="413C3A"/>
                </a:solidFill>
              </a:rPr>
              <a:t> radiative forcing (RF) </a:t>
            </a:r>
            <a:r>
              <a:rPr lang="fr-CH" dirty="0" err="1">
                <a:solidFill>
                  <a:srgbClr val="413C3A"/>
                </a:solidFill>
              </a:rPr>
              <a:t>outcomes</a:t>
            </a:r>
            <a:r>
              <a:rPr lang="fr-CH" dirty="0">
                <a:solidFill>
                  <a:srgbClr val="413C3A"/>
                </a:solidFill>
              </a:rPr>
              <a:t> - no influence of </a:t>
            </a:r>
            <a:r>
              <a:rPr lang="fr-CH" dirty="0" err="1">
                <a:solidFill>
                  <a:srgbClr val="413C3A"/>
                </a:solidFill>
              </a:rPr>
              <a:t>any</a:t>
            </a:r>
            <a:r>
              <a:rPr lang="fr-CH" dirty="0">
                <a:solidFill>
                  <a:srgbClr val="413C3A"/>
                </a:solidFill>
              </a:rPr>
              <a:t> </a:t>
            </a:r>
            <a:r>
              <a:rPr lang="fr-CH" dirty="0" err="1">
                <a:solidFill>
                  <a:srgbClr val="413C3A"/>
                </a:solidFill>
              </a:rPr>
              <a:t>natural</a:t>
            </a:r>
            <a:r>
              <a:rPr lang="fr-CH" dirty="0">
                <a:solidFill>
                  <a:srgbClr val="413C3A"/>
                </a:solidFill>
              </a:rPr>
              <a:t> </a:t>
            </a:r>
            <a:r>
              <a:rPr lang="fr-CH" dirty="0" err="1">
                <a:solidFill>
                  <a:srgbClr val="413C3A"/>
                </a:solidFill>
              </a:rPr>
              <a:t>factors</a:t>
            </a:r>
            <a:r>
              <a:rPr lang="fr-CH" dirty="0">
                <a:solidFill>
                  <a:srgbClr val="413C3A"/>
                </a:solidFill>
              </a:rPr>
              <a:t> (e.g., </a:t>
            </a:r>
            <a:r>
              <a:rPr lang="fr-CH" dirty="0" err="1">
                <a:solidFill>
                  <a:srgbClr val="413C3A"/>
                </a:solidFill>
              </a:rPr>
              <a:t>volcanic</a:t>
            </a:r>
            <a:r>
              <a:rPr lang="fr-CH" dirty="0">
                <a:solidFill>
                  <a:srgbClr val="413C3A"/>
                </a:solidFill>
              </a:rPr>
              <a:t> </a:t>
            </a:r>
            <a:r>
              <a:rPr lang="fr-CH" dirty="0" err="1">
                <a:solidFill>
                  <a:srgbClr val="413C3A"/>
                </a:solidFill>
              </a:rPr>
              <a:t>activity</a:t>
            </a:r>
            <a:r>
              <a:rPr lang="fr-CH" dirty="0">
                <a:solidFill>
                  <a:srgbClr val="413C3A"/>
                </a:solidFill>
              </a:rPr>
              <a:t>, </a:t>
            </a:r>
            <a:r>
              <a:rPr lang="fr-CH" dirty="0" err="1">
                <a:solidFill>
                  <a:srgbClr val="413C3A"/>
                </a:solidFill>
              </a:rPr>
              <a:t>solar</a:t>
            </a:r>
            <a:r>
              <a:rPr lang="fr-CH" dirty="0">
                <a:solidFill>
                  <a:srgbClr val="413C3A"/>
                </a:solidFill>
              </a:rPr>
              <a:t> </a:t>
            </a:r>
            <a:r>
              <a:rPr lang="fr-CH" dirty="0" err="1">
                <a:solidFill>
                  <a:srgbClr val="413C3A"/>
                </a:solidFill>
              </a:rPr>
              <a:t>variability</a:t>
            </a:r>
            <a:r>
              <a:rPr lang="fr-CH" dirty="0">
                <a:solidFill>
                  <a:srgbClr val="413C3A"/>
                </a:solidFill>
              </a:rPr>
              <a:t>)</a:t>
            </a:r>
          </a:p>
          <a:p>
            <a:r>
              <a:rPr lang="fr-CH" dirty="0" err="1">
                <a:solidFill>
                  <a:srgbClr val="413C3A"/>
                </a:solidFill>
              </a:rPr>
              <a:t>Used</a:t>
            </a:r>
            <a:r>
              <a:rPr lang="fr-CH" dirty="0">
                <a:solidFill>
                  <a:srgbClr val="413C3A"/>
                </a:solidFill>
              </a:rPr>
              <a:t> in CMIP5</a:t>
            </a:r>
          </a:p>
          <a:p>
            <a:endParaRPr lang="fr-CH" sz="2800" b="1" dirty="0">
              <a:solidFill>
                <a:srgbClr val="413C3A"/>
              </a:solidFill>
            </a:endParaRPr>
          </a:p>
          <a:p>
            <a:r>
              <a:rPr lang="fr-CH" sz="2600" b="1" dirty="0" err="1">
                <a:solidFill>
                  <a:srgbClr val="413C3A"/>
                </a:solidFill>
              </a:rPr>
              <a:t>SSPs</a:t>
            </a:r>
            <a:r>
              <a:rPr lang="fr-CH" sz="2600" b="1" dirty="0">
                <a:solidFill>
                  <a:srgbClr val="413C3A"/>
                </a:solidFill>
              </a:rPr>
              <a:t> – </a:t>
            </a:r>
            <a:r>
              <a:rPr lang="fr-CH" sz="2600" b="1" dirty="0" err="1">
                <a:solidFill>
                  <a:srgbClr val="413C3A"/>
                </a:solidFill>
              </a:rPr>
              <a:t>Shared</a:t>
            </a:r>
            <a:r>
              <a:rPr lang="fr-CH" sz="2600" b="1" dirty="0">
                <a:solidFill>
                  <a:srgbClr val="413C3A"/>
                </a:solidFill>
              </a:rPr>
              <a:t> </a:t>
            </a:r>
            <a:r>
              <a:rPr lang="fr-CH" sz="2600" b="1" dirty="0" err="1">
                <a:solidFill>
                  <a:srgbClr val="413C3A"/>
                </a:solidFill>
              </a:rPr>
              <a:t>Socioeconomic</a:t>
            </a:r>
            <a:r>
              <a:rPr lang="fr-CH" sz="2600" b="1" dirty="0">
                <a:solidFill>
                  <a:srgbClr val="413C3A"/>
                </a:solidFill>
              </a:rPr>
              <a:t> </a:t>
            </a:r>
            <a:r>
              <a:rPr lang="fr-CH" sz="2600" b="1" dirty="0" err="1">
                <a:solidFill>
                  <a:srgbClr val="413C3A"/>
                </a:solidFill>
              </a:rPr>
              <a:t>Pathways</a:t>
            </a:r>
            <a:endParaRPr lang="fr-CH" sz="2600" b="1" dirty="0">
              <a:solidFill>
                <a:srgbClr val="413C3A"/>
              </a:solidFill>
            </a:endParaRPr>
          </a:p>
          <a:p>
            <a:r>
              <a:rPr lang="en-GB" dirty="0">
                <a:solidFill>
                  <a:srgbClr val="413C3A"/>
                </a:solidFill>
              </a:rPr>
              <a:t>Scenarios which focus on the projected socioeconomic changes globally up to 2100 – then we derive the GHG emission scenarios from these</a:t>
            </a:r>
          </a:p>
          <a:p>
            <a:r>
              <a:rPr lang="en-GB" dirty="0">
                <a:solidFill>
                  <a:srgbClr val="413C3A"/>
                </a:solidFill>
              </a:rPr>
              <a:t>Used in CMIP6</a:t>
            </a:r>
          </a:p>
        </p:txBody>
      </p:sp>
    </p:spTree>
    <p:extLst>
      <p:ext uri="{BB962C8B-B14F-4D97-AF65-F5344CB8AC3E}">
        <p14:creationId xmlns:p14="http://schemas.microsoft.com/office/powerpoint/2010/main" val="27184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0B5F2CA-B66D-4BCB-B2E5-D02580A3BED9}"/>
              </a:ext>
            </a:extLst>
          </p:cNvPr>
          <p:cNvSpPr>
            <a:spLocks noGrp="1"/>
          </p:cNvSpPr>
          <p:nvPr>
            <p:ph sz="half" idx="1"/>
          </p:nvPr>
        </p:nvSpPr>
        <p:spPr>
          <a:xfrm>
            <a:off x="1206500" y="2084917"/>
            <a:ext cx="4895288" cy="4351339"/>
          </a:xfrm>
        </p:spPr>
        <p:txBody>
          <a:bodyPr>
            <a:normAutofit/>
          </a:bodyPr>
          <a:lstStyle/>
          <a:p>
            <a:pPr>
              <a:buSzPts val="2100"/>
            </a:pPr>
            <a:r>
              <a:rPr lang="en-US" sz="1700" dirty="0"/>
              <a:t>SSPs are scenarios of projected socioeconomic global changes up to 2100. They are used to derive greenhouse gas emissions scenarios with different climate policies.</a:t>
            </a:r>
          </a:p>
          <a:p>
            <a:pPr>
              <a:buSzPts val="2100"/>
            </a:pPr>
            <a:r>
              <a:rPr lang="en-US" sz="1700" dirty="0"/>
              <a:t>Used since IPCC AR6</a:t>
            </a:r>
          </a:p>
          <a:p>
            <a:pPr>
              <a:buSzPts val="2100"/>
            </a:pPr>
            <a:r>
              <a:rPr lang="en-US" sz="1700" b="1" dirty="0"/>
              <a:t>SSPs</a:t>
            </a:r>
            <a:r>
              <a:rPr lang="en-US" sz="1700" dirty="0"/>
              <a:t> are:</a:t>
            </a:r>
          </a:p>
          <a:p>
            <a:pPr lvl="1">
              <a:buSzPts val="2100"/>
            </a:pPr>
            <a:r>
              <a:rPr lang="en-US" sz="1700" dirty="0"/>
              <a:t>narratives describing alternative socio-economic developments. </a:t>
            </a:r>
          </a:p>
          <a:p>
            <a:pPr lvl="1">
              <a:buSzPts val="2100"/>
            </a:pPr>
            <a:r>
              <a:rPr lang="en-US" sz="1700" dirty="0"/>
              <a:t>qualitative description of logic relating elements of the narratives to each other.</a:t>
            </a:r>
            <a:r>
              <a:rPr lang="en-US" sz="1700" baseline="30000" dirty="0"/>
              <a:t> </a:t>
            </a:r>
            <a:endParaRPr lang="en-US" sz="1700" dirty="0"/>
          </a:p>
          <a:p>
            <a:pPr lvl="1">
              <a:buSzPts val="2100"/>
            </a:pPr>
            <a:r>
              <a:rPr lang="en-US" sz="1700" dirty="0"/>
              <a:t>quantitative elements: they provide data accompanying the scenarios on national population, urbanization and GDP (per capita). </a:t>
            </a:r>
          </a:p>
        </p:txBody>
      </p:sp>
      <p:sp>
        <p:nvSpPr>
          <p:cNvPr id="3" name="Title 2"/>
          <p:cNvSpPr>
            <a:spLocks noGrp="1"/>
          </p:cNvSpPr>
          <p:nvPr>
            <p:ph type="title"/>
          </p:nvPr>
        </p:nvSpPr>
        <p:spPr>
          <a:xfrm>
            <a:off x="1206502" y="174712"/>
            <a:ext cx="4889500" cy="1430337"/>
          </a:xfrm>
        </p:spPr>
        <p:txBody>
          <a:bodyPr anchor="t">
            <a:normAutofit/>
          </a:bodyPr>
          <a:lstStyle/>
          <a:p>
            <a:r>
              <a:rPr lang="en-US" dirty="0"/>
              <a:t>Overview/Take-home from Lecture 10</a:t>
            </a:r>
          </a:p>
        </p:txBody>
      </p:sp>
      <p:sp>
        <p:nvSpPr>
          <p:cNvPr id="9" name="Date Placeholder 4">
            <a:extLst>
              <a:ext uri="{FF2B5EF4-FFF2-40B4-BE49-F238E27FC236}">
                <a16:creationId xmlns:a16="http://schemas.microsoft.com/office/drawing/2014/main" id="{2246D30E-AAA0-B2E8-5D9F-A8BCB4B4AF4F}"/>
              </a:ext>
            </a:extLst>
          </p:cNvPr>
          <p:cNvSpPr>
            <a:spLocks noGrp="1"/>
          </p:cNvSpPr>
          <p:nvPr>
            <p:ph type="dt" sz="half" idx="10"/>
          </p:nvPr>
        </p:nvSpPr>
        <p:spPr>
          <a:xfrm rot="16200000">
            <a:off x="-1628551" y="3704604"/>
            <a:ext cx="4454736" cy="1215365"/>
          </a:xfrm>
        </p:spPr>
        <p:txBody>
          <a:bodyPr/>
          <a:lstStyle/>
          <a:p>
            <a:pPr>
              <a:spcAft>
                <a:spcPts val="600"/>
              </a:spcAft>
            </a:pPr>
            <a:r>
              <a:rPr lang="de-DE" dirty="0"/>
              <a:t>21.11.2024</a:t>
            </a:r>
            <a:endParaRPr lang="fr-FR" dirty="0"/>
          </a:p>
        </p:txBody>
      </p:sp>
      <p:sp>
        <p:nvSpPr>
          <p:cNvPr id="11" name="Footer Placeholder 5">
            <a:extLst>
              <a:ext uri="{FF2B5EF4-FFF2-40B4-BE49-F238E27FC236}">
                <a16:creationId xmlns:a16="http://schemas.microsoft.com/office/drawing/2014/main" id="{86AD3F3E-4F87-E37D-A255-4138FD120382}"/>
              </a:ext>
            </a:extLst>
          </p:cNvPr>
          <p:cNvSpPr>
            <a:spLocks noGrp="1"/>
          </p:cNvSpPr>
          <p:nvPr>
            <p:ph type="ftr" sz="quarter" idx="11"/>
          </p:nvPr>
        </p:nvSpPr>
        <p:spPr>
          <a:xfrm rot="16200000">
            <a:off x="9487985" y="2498753"/>
            <a:ext cx="4724347" cy="683683"/>
          </a:xfrm>
        </p:spPr>
        <p:txBody>
          <a:bodyPr/>
          <a:lstStyle/>
          <a:p>
            <a:pPr>
              <a:spcAft>
                <a:spcPts val="600"/>
              </a:spcAft>
            </a:pPr>
            <a:r>
              <a:rPr lang="fr-FR" dirty="0"/>
              <a:t>Berkay Dönmez</a:t>
            </a:r>
          </a:p>
        </p:txBody>
      </p:sp>
      <p:pic>
        <p:nvPicPr>
          <p:cNvPr id="5" name="Picture 4" descr="A diagram of a different way of thinking&#10;&#10;Description automatically generated with medium confidence">
            <a:extLst>
              <a:ext uri="{FF2B5EF4-FFF2-40B4-BE49-F238E27FC236}">
                <a16:creationId xmlns:a16="http://schemas.microsoft.com/office/drawing/2014/main" id="{5A9A20AD-2AB3-D6B4-62D9-382705ADD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5795" y="1932518"/>
            <a:ext cx="5212522" cy="3988780"/>
          </a:xfrm>
          <a:prstGeom prst="rect">
            <a:avLst/>
          </a:prstGeom>
        </p:spPr>
      </p:pic>
    </p:spTree>
    <p:extLst>
      <p:ext uri="{BB962C8B-B14F-4D97-AF65-F5344CB8AC3E}">
        <p14:creationId xmlns:p14="http://schemas.microsoft.com/office/powerpoint/2010/main" val="6940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software development process&#10;&#10;Description automatically generated">
            <a:extLst>
              <a:ext uri="{FF2B5EF4-FFF2-40B4-BE49-F238E27FC236}">
                <a16:creationId xmlns:a16="http://schemas.microsoft.com/office/drawing/2014/main" id="{E31365BD-D7CD-9269-474E-DD52A9E1C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49" y="126999"/>
            <a:ext cx="11155091" cy="6243969"/>
          </a:xfrm>
          <a:prstGeom prst="rect">
            <a:avLst/>
          </a:prstGeom>
        </p:spPr>
      </p:pic>
    </p:spTree>
    <p:extLst>
      <p:ext uri="{BB962C8B-B14F-4D97-AF65-F5344CB8AC3E}">
        <p14:creationId xmlns:p14="http://schemas.microsoft.com/office/powerpoint/2010/main" val="2053102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DA88D-488E-4336-AE62-EFA9E0936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85" y="0"/>
            <a:ext cx="11340829" cy="6858000"/>
          </a:xfrm>
          <a:prstGeom prst="rect">
            <a:avLst/>
          </a:prstGeom>
        </p:spPr>
      </p:pic>
    </p:spTree>
    <p:extLst>
      <p:ext uri="{BB962C8B-B14F-4D97-AF65-F5344CB8AC3E}">
        <p14:creationId xmlns:p14="http://schemas.microsoft.com/office/powerpoint/2010/main" val="3201627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H" sz="4400" b="1" i="0" u="none" strike="noStrike" kern="1000" baseline="0" dirty="0" err="1">
                <a:solidFill>
                  <a:srgbClr val="413C3A"/>
                </a:solidFill>
                <a:latin typeface="Franklin Gothic Demi Cond" panose="020B0603020102020204" pitchFamily="34" charset="0"/>
              </a:rPr>
              <a:t>Exercise</a:t>
            </a:r>
            <a:r>
              <a:rPr lang="fr-CH" sz="4400" b="1" i="0" u="none" strike="noStrike" kern="1000" baseline="0" dirty="0">
                <a:solidFill>
                  <a:srgbClr val="413C3A"/>
                </a:solidFill>
                <a:latin typeface="Franklin Gothic Demi Cond" panose="020B0603020102020204" pitchFamily="34" charset="0"/>
              </a:rPr>
              <a:t> 1: 1.5°C vs 2°C </a:t>
            </a:r>
            <a:r>
              <a:rPr lang="fr-CH" sz="4400" b="1" i="0" u="none" strike="noStrike" kern="1000" baseline="0" dirty="0" err="1">
                <a:solidFill>
                  <a:srgbClr val="413C3A"/>
                </a:solidFill>
                <a:latin typeface="Franklin Gothic Demi Cond" panose="020B0603020102020204" pitchFamily="34" charset="0"/>
              </a:rPr>
              <a:t>warming</a:t>
            </a:r>
            <a:r>
              <a:rPr lang="fr-CH" sz="4400" b="1" i="0" u="none" strike="noStrike" kern="1000" baseline="0" dirty="0">
                <a:solidFill>
                  <a:srgbClr val="413C3A"/>
                </a:solidFill>
                <a:latin typeface="Franklin Gothic Demi Cond" panose="020B0603020102020204" pitchFamily="34" charset="0"/>
              </a:rPr>
              <a:t> </a:t>
            </a:r>
            <a:endParaRPr lang="en-US" dirty="0"/>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8"/>
            <a:ext cx="12054763" cy="5612191"/>
          </a:xfrm>
        </p:spPr>
        <p:txBody>
          <a:bodyPr>
            <a:normAutofit/>
          </a:bodyPr>
          <a:lstStyle/>
          <a:p>
            <a:pPr>
              <a:buSzPts val="1500"/>
            </a:pPr>
            <a:r>
              <a:rPr lang="fr-CH" sz="2800" dirty="0">
                <a:solidFill>
                  <a:srgbClr val="413C3A"/>
                </a:solidFill>
              </a:rPr>
              <a:t>Go on the interactive IPCC </a:t>
            </a:r>
            <a:r>
              <a:rPr lang="fr-CH" sz="2800" dirty="0" err="1">
                <a:solidFill>
                  <a:srgbClr val="413C3A"/>
                </a:solidFill>
              </a:rPr>
              <a:t>map</a:t>
            </a:r>
            <a:r>
              <a:rPr lang="fr-CH" sz="2800" dirty="0">
                <a:solidFill>
                  <a:srgbClr val="413C3A"/>
                </a:solidFill>
              </a:rPr>
              <a:t>: </a:t>
            </a:r>
            <a:r>
              <a:rPr lang="fr-CH" sz="2800" u="sng" dirty="0">
                <a:solidFill>
                  <a:srgbClr val="413C3A"/>
                </a:solidFill>
              </a:rPr>
              <a:t>https://interactive-</a:t>
            </a:r>
            <a:r>
              <a:rPr lang="fr-CH" sz="2800" u="sng" dirty="0" err="1">
                <a:solidFill>
                  <a:srgbClr val="413C3A"/>
                </a:solidFill>
              </a:rPr>
              <a:t>atlas.ipcc.ch</a:t>
            </a:r>
            <a:r>
              <a:rPr lang="fr-CH" sz="2800" u="sng" dirty="0">
                <a:solidFill>
                  <a:srgbClr val="413C3A"/>
                </a:solidFill>
              </a:rPr>
              <a:t>/</a:t>
            </a:r>
            <a:r>
              <a:rPr lang="fr-CH" sz="2800" dirty="0">
                <a:solidFill>
                  <a:srgbClr val="413C3A"/>
                </a:solidFill>
              </a:rPr>
              <a:t> and click on </a:t>
            </a:r>
            <a:r>
              <a:rPr lang="fr-CH" sz="2800" dirty="0" err="1">
                <a:solidFill>
                  <a:srgbClr val="413C3A"/>
                </a:solidFill>
              </a:rPr>
              <a:t>advanced</a:t>
            </a:r>
            <a:r>
              <a:rPr lang="fr-CH" sz="2800" dirty="0">
                <a:solidFill>
                  <a:srgbClr val="413C3A"/>
                </a:solidFill>
              </a:rPr>
              <a:t> </a:t>
            </a:r>
            <a:r>
              <a:rPr lang="fr-CH" sz="2800" dirty="0" err="1">
                <a:solidFill>
                  <a:srgbClr val="413C3A"/>
                </a:solidFill>
              </a:rPr>
              <a:t>climate</a:t>
            </a:r>
            <a:r>
              <a:rPr lang="fr-CH" sz="2800" dirty="0">
                <a:solidFill>
                  <a:srgbClr val="413C3A"/>
                </a:solidFill>
              </a:rPr>
              <a:t> future</a:t>
            </a:r>
          </a:p>
          <a:p>
            <a:pPr lvl="1">
              <a:buSzPts val="1500"/>
            </a:pPr>
            <a:r>
              <a:rPr lang="fr-CH" dirty="0" err="1">
                <a:solidFill>
                  <a:srgbClr val="413C3A"/>
                </a:solidFill>
              </a:rPr>
              <a:t>Which</a:t>
            </a:r>
            <a:r>
              <a:rPr lang="fr-CH" dirty="0">
                <a:solidFill>
                  <a:srgbClr val="413C3A"/>
                </a:solidFill>
              </a:rPr>
              <a:t> SSP scenario </a:t>
            </a:r>
            <a:r>
              <a:rPr lang="fr-CH" dirty="0" err="1">
                <a:solidFill>
                  <a:srgbClr val="413C3A"/>
                </a:solidFill>
              </a:rPr>
              <a:t>would</a:t>
            </a:r>
            <a:r>
              <a:rPr lang="fr-CH" dirty="0">
                <a:solidFill>
                  <a:srgbClr val="413C3A"/>
                </a:solidFill>
              </a:rPr>
              <a:t> </a:t>
            </a:r>
            <a:r>
              <a:rPr lang="fr-CH" dirty="0" err="1">
                <a:solidFill>
                  <a:srgbClr val="413C3A"/>
                </a:solidFill>
              </a:rPr>
              <a:t>allow</a:t>
            </a:r>
            <a:r>
              <a:rPr lang="fr-CH" dirty="0">
                <a:solidFill>
                  <a:srgbClr val="413C3A"/>
                </a:solidFill>
              </a:rPr>
              <a:t> to </a:t>
            </a:r>
            <a:r>
              <a:rPr lang="fr-CH" dirty="0" err="1">
                <a:solidFill>
                  <a:srgbClr val="413C3A"/>
                </a:solidFill>
              </a:rPr>
              <a:t>remain</a:t>
            </a:r>
            <a:r>
              <a:rPr lang="fr-CH" dirty="0">
                <a:solidFill>
                  <a:srgbClr val="413C3A"/>
                </a:solidFill>
              </a:rPr>
              <a:t> </a:t>
            </a:r>
            <a:r>
              <a:rPr lang="fr-CH" dirty="0" err="1">
                <a:solidFill>
                  <a:srgbClr val="413C3A"/>
                </a:solidFill>
              </a:rPr>
              <a:t>below</a:t>
            </a:r>
            <a:r>
              <a:rPr lang="fr-CH" dirty="0">
                <a:solidFill>
                  <a:srgbClr val="413C3A"/>
                </a:solidFill>
              </a:rPr>
              <a:t> the 1.5°C ?</a:t>
            </a:r>
          </a:p>
          <a:p>
            <a:pPr lvl="1">
              <a:buSzPts val="1500"/>
            </a:pPr>
            <a:r>
              <a:rPr lang="fr-CH" dirty="0">
                <a:solidFill>
                  <a:srgbClr val="413C3A"/>
                </a:solidFill>
              </a:rPr>
              <a:t>How </a:t>
            </a:r>
            <a:r>
              <a:rPr lang="fr-CH" dirty="0" err="1">
                <a:solidFill>
                  <a:srgbClr val="413C3A"/>
                </a:solidFill>
              </a:rPr>
              <a:t>should</a:t>
            </a:r>
            <a:r>
              <a:rPr lang="fr-CH" dirty="0">
                <a:solidFill>
                  <a:srgbClr val="413C3A"/>
                </a:solidFill>
              </a:rPr>
              <a:t> </a:t>
            </a:r>
            <a:r>
              <a:rPr lang="fr-CH" dirty="0" err="1">
                <a:solidFill>
                  <a:srgbClr val="413C3A"/>
                </a:solidFill>
              </a:rPr>
              <a:t>anthropogenic</a:t>
            </a:r>
            <a:r>
              <a:rPr lang="fr-CH" dirty="0">
                <a:solidFill>
                  <a:srgbClr val="413C3A"/>
                </a:solidFill>
              </a:rPr>
              <a:t> </a:t>
            </a:r>
            <a:r>
              <a:rPr lang="fr-CH" dirty="0" err="1">
                <a:solidFill>
                  <a:srgbClr val="413C3A"/>
                </a:solidFill>
              </a:rPr>
              <a:t>emissions</a:t>
            </a:r>
            <a:r>
              <a:rPr lang="fr-CH" dirty="0">
                <a:solidFill>
                  <a:srgbClr val="413C3A"/>
                </a:solidFill>
              </a:rPr>
              <a:t> look like </a:t>
            </a:r>
            <a:r>
              <a:rPr lang="fr-CH" dirty="0" err="1">
                <a:solidFill>
                  <a:srgbClr val="413C3A"/>
                </a:solidFill>
              </a:rPr>
              <a:t>according</a:t>
            </a:r>
            <a:r>
              <a:rPr lang="fr-CH" dirty="0">
                <a:solidFill>
                  <a:srgbClr val="413C3A"/>
                </a:solidFill>
              </a:rPr>
              <a:t> to </a:t>
            </a:r>
            <a:r>
              <a:rPr lang="fr-CH" dirty="0" err="1">
                <a:solidFill>
                  <a:srgbClr val="413C3A"/>
                </a:solidFill>
              </a:rPr>
              <a:t>this</a:t>
            </a:r>
            <a:r>
              <a:rPr lang="fr-CH" dirty="0">
                <a:solidFill>
                  <a:srgbClr val="413C3A"/>
                </a:solidFill>
              </a:rPr>
              <a:t>/</a:t>
            </a:r>
            <a:r>
              <a:rPr lang="fr-CH" dirty="0" err="1">
                <a:solidFill>
                  <a:srgbClr val="413C3A"/>
                </a:solidFill>
              </a:rPr>
              <a:t>these</a:t>
            </a:r>
            <a:r>
              <a:rPr lang="fr-CH" dirty="0">
                <a:solidFill>
                  <a:srgbClr val="413C3A"/>
                </a:solidFill>
              </a:rPr>
              <a:t> scenario/scenarii?</a:t>
            </a:r>
          </a:p>
          <a:p>
            <a:pPr lvl="1">
              <a:buSzPts val="1500"/>
            </a:pPr>
            <a:r>
              <a:rPr lang="fr-CH" dirty="0" err="1">
                <a:solidFill>
                  <a:srgbClr val="413C3A"/>
                </a:solidFill>
              </a:rPr>
              <a:t>What</a:t>
            </a:r>
            <a:r>
              <a:rPr lang="fr-CH" dirty="0">
                <a:solidFill>
                  <a:srgbClr val="413C3A"/>
                </a:solidFill>
              </a:rPr>
              <a:t> about the </a:t>
            </a:r>
            <a:r>
              <a:rPr lang="fr-CH" dirty="0" err="1">
                <a:solidFill>
                  <a:srgbClr val="413C3A"/>
                </a:solidFill>
              </a:rPr>
              <a:t>other</a:t>
            </a:r>
            <a:r>
              <a:rPr lang="fr-CH" dirty="0">
                <a:solidFill>
                  <a:srgbClr val="413C3A"/>
                </a:solidFill>
              </a:rPr>
              <a:t> scenarii? </a:t>
            </a:r>
            <a:r>
              <a:rPr lang="fr-CH" dirty="0" err="1">
                <a:solidFill>
                  <a:srgbClr val="413C3A"/>
                </a:solidFill>
              </a:rPr>
              <a:t>What</a:t>
            </a:r>
            <a:r>
              <a:rPr lang="fr-CH" dirty="0">
                <a:solidFill>
                  <a:srgbClr val="413C3A"/>
                </a:solidFill>
              </a:rPr>
              <a:t> </a:t>
            </a:r>
            <a:r>
              <a:rPr lang="fr-CH" dirty="0" err="1">
                <a:solidFill>
                  <a:srgbClr val="413C3A"/>
                </a:solidFill>
              </a:rPr>
              <a:t>is</a:t>
            </a:r>
            <a:r>
              <a:rPr lang="fr-CH" dirty="0">
                <a:solidFill>
                  <a:srgbClr val="413C3A"/>
                </a:solidFill>
              </a:rPr>
              <a:t> the </a:t>
            </a:r>
            <a:r>
              <a:rPr lang="fr-CH" dirty="0" err="1">
                <a:solidFill>
                  <a:srgbClr val="413C3A"/>
                </a:solidFill>
              </a:rPr>
              <a:t>temperature</a:t>
            </a:r>
            <a:r>
              <a:rPr lang="fr-CH" dirty="0">
                <a:solidFill>
                  <a:srgbClr val="413C3A"/>
                </a:solidFill>
              </a:rPr>
              <a:t> </a:t>
            </a:r>
            <a:r>
              <a:rPr lang="fr-CH" dirty="0" err="1">
                <a:solidFill>
                  <a:srgbClr val="413C3A"/>
                </a:solidFill>
              </a:rPr>
              <a:t>increase</a:t>
            </a:r>
            <a:r>
              <a:rPr lang="fr-CH" dirty="0">
                <a:solidFill>
                  <a:srgbClr val="413C3A"/>
                </a:solidFill>
              </a:rPr>
              <a:t> </a:t>
            </a:r>
            <a:r>
              <a:rPr lang="fr-CH" dirty="0" err="1">
                <a:solidFill>
                  <a:srgbClr val="413C3A"/>
                </a:solidFill>
              </a:rPr>
              <a:t>projected</a:t>
            </a:r>
            <a:r>
              <a:rPr lang="fr-CH" dirty="0">
                <a:solidFill>
                  <a:srgbClr val="413C3A"/>
                </a:solidFill>
              </a:rPr>
              <a:t> by 2100?</a:t>
            </a:r>
          </a:p>
          <a:p>
            <a:pPr lvl="1">
              <a:buSzPts val="1500"/>
            </a:pPr>
            <a:r>
              <a:rPr lang="fr-CH" dirty="0" err="1">
                <a:solidFill>
                  <a:srgbClr val="413C3A"/>
                </a:solidFill>
              </a:rPr>
              <a:t>Now</a:t>
            </a:r>
            <a:r>
              <a:rPr lang="fr-CH" dirty="0">
                <a:solidFill>
                  <a:srgbClr val="413C3A"/>
                </a:solidFill>
              </a:rPr>
              <a:t>, check </a:t>
            </a:r>
            <a:r>
              <a:rPr lang="fr-CH" dirty="0" err="1">
                <a:solidFill>
                  <a:srgbClr val="413C3A"/>
                </a:solidFill>
              </a:rPr>
              <a:t>what</a:t>
            </a:r>
            <a:r>
              <a:rPr lang="fr-CH" dirty="0">
                <a:solidFill>
                  <a:srgbClr val="413C3A"/>
                </a:solidFill>
              </a:rPr>
              <a:t> are projections of </a:t>
            </a:r>
            <a:r>
              <a:rPr lang="fr-CH" dirty="0" err="1">
                <a:solidFill>
                  <a:srgbClr val="413C3A"/>
                </a:solidFill>
              </a:rPr>
              <a:t>sea</a:t>
            </a:r>
            <a:r>
              <a:rPr lang="fr-CH" dirty="0">
                <a:solidFill>
                  <a:srgbClr val="413C3A"/>
                </a:solidFill>
              </a:rPr>
              <a:t> </a:t>
            </a:r>
            <a:r>
              <a:rPr lang="fr-CH" dirty="0" err="1">
                <a:solidFill>
                  <a:srgbClr val="413C3A"/>
                </a:solidFill>
              </a:rPr>
              <a:t>level</a:t>
            </a:r>
            <a:r>
              <a:rPr lang="fr-CH" dirty="0">
                <a:solidFill>
                  <a:srgbClr val="413C3A"/>
                </a:solidFill>
              </a:rPr>
              <a:t> </a:t>
            </a:r>
            <a:r>
              <a:rPr lang="fr-CH" dirty="0" err="1">
                <a:solidFill>
                  <a:srgbClr val="413C3A"/>
                </a:solidFill>
              </a:rPr>
              <a:t>rise</a:t>
            </a:r>
            <a:r>
              <a:rPr lang="fr-CH" dirty="0">
                <a:solidFill>
                  <a:srgbClr val="413C3A"/>
                </a:solidFill>
              </a:rPr>
              <a:t> </a:t>
            </a:r>
            <a:r>
              <a:rPr lang="fr-CH" dirty="0" err="1">
                <a:solidFill>
                  <a:srgbClr val="413C3A"/>
                </a:solidFill>
              </a:rPr>
              <a:t>corresponding</a:t>
            </a:r>
            <a:r>
              <a:rPr lang="fr-CH" dirty="0">
                <a:solidFill>
                  <a:srgbClr val="413C3A"/>
                </a:solidFill>
              </a:rPr>
              <a:t> to 1.5 and 2 and 2.7°C (</a:t>
            </a:r>
            <a:r>
              <a:rPr lang="fr-CH" dirty="0" err="1">
                <a:solidFill>
                  <a:srgbClr val="413C3A"/>
                </a:solidFill>
              </a:rPr>
              <a:t>current</a:t>
            </a:r>
            <a:r>
              <a:rPr lang="fr-CH" dirty="0">
                <a:solidFill>
                  <a:srgbClr val="413C3A"/>
                </a:solidFill>
              </a:rPr>
              <a:t> </a:t>
            </a:r>
            <a:r>
              <a:rPr lang="fr-CH" dirty="0" err="1">
                <a:solidFill>
                  <a:srgbClr val="413C3A"/>
                </a:solidFill>
              </a:rPr>
              <a:t>path</a:t>
            </a:r>
            <a:r>
              <a:rPr lang="fr-CH" dirty="0">
                <a:solidFill>
                  <a:srgbClr val="413C3A"/>
                </a:solidFill>
              </a:rPr>
              <a:t>). </a:t>
            </a:r>
          </a:p>
          <a:p>
            <a:endParaRPr lang="fr-CH" sz="2800" dirty="0">
              <a:solidFill>
                <a:srgbClr val="413C3A"/>
              </a:solidFill>
            </a:endParaRPr>
          </a:p>
          <a:p>
            <a:pPr marL="0" indent="0">
              <a:buNone/>
            </a:pPr>
            <a:endParaRPr lang="fr-CH" dirty="0">
              <a:solidFill>
                <a:srgbClr val="413C3A"/>
              </a:solidFill>
            </a:endParaRPr>
          </a:p>
        </p:txBody>
      </p:sp>
    </p:spTree>
    <p:extLst>
      <p:ext uri="{BB962C8B-B14F-4D97-AF65-F5344CB8AC3E}">
        <p14:creationId xmlns:p14="http://schemas.microsoft.com/office/powerpoint/2010/main" val="28021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CH" sz="4400" b="1" i="0" u="none" strike="noStrike" kern="1000" baseline="0" dirty="0" err="1">
                <a:solidFill>
                  <a:srgbClr val="413C3A"/>
                </a:solidFill>
                <a:latin typeface="Franklin Gothic Demi Cond" panose="020B0603020102020204" pitchFamily="34" charset="0"/>
              </a:rPr>
              <a:t>Exercise</a:t>
            </a:r>
            <a:r>
              <a:rPr lang="fr-CH" sz="4400" b="1" i="0" u="none" strike="noStrike" kern="1000" baseline="0" dirty="0">
                <a:solidFill>
                  <a:srgbClr val="413C3A"/>
                </a:solidFill>
                <a:latin typeface="Franklin Gothic Demi Cond" panose="020B0603020102020204" pitchFamily="34" charset="0"/>
              </a:rPr>
              <a:t> 2: </a:t>
            </a:r>
            <a:r>
              <a:rPr lang="fr-CH" sz="4400" b="1" i="0" u="none" strike="noStrike" kern="1000" baseline="0" dirty="0" err="1">
                <a:solidFill>
                  <a:srgbClr val="413C3A"/>
                </a:solidFill>
                <a:latin typeface="Franklin Gothic Demi Cond" panose="020B0603020102020204" pitchFamily="34" charset="0"/>
              </a:rPr>
              <a:t>Tipping</a:t>
            </a:r>
            <a:r>
              <a:rPr lang="fr-CH" sz="4400" b="1" i="0" u="none" strike="noStrike" kern="1000" baseline="0" dirty="0">
                <a:solidFill>
                  <a:srgbClr val="413C3A"/>
                </a:solidFill>
                <a:latin typeface="Franklin Gothic Demi Cond" panose="020B0603020102020204" pitchFamily="34" charset="0"/>
              </a:rPr>
              <a:t> </a:t>
            </a:r>
            <a:r>
              <a:rPr lang="fr-CH" sz="4400" b="1" i="0" u="none" strike="noStrike" kern="1000" baseline="0" dirty="0" err="1">
                <a:solidFill>
                  <a:srgbClr val="413C3A"/>
                </a:solidFill>
                <a:latin typeface="Franklin Gothic Demi Cond" panose="020B0603020102020204" pitchFamily="34" charset="0"/>
              </a:rPr>
              <a:t>elements</a:t>
            </a:r>
            <a:endParaRPr lang="en-US" dirty="0"/>
          </a:p>
        </p:txBody>
      </p:sp>
      <p:sp>
        <p:nvSpPr>
          <p:cNvPr id="4" name="Content Placeholder 3">
            <a:extLst>
              <a:ext uri="{FF2B5EF4-FFF2-40B4-BE49-F238E27FC236}">
                <a16:creationId xmlns:a16="http://schemas.microsoft.com/office/drawing/2014/main" id="{30B5F2CA-B66D-4BCB-B2E5-D02580A3BED9}"/>
              </a:ext>
            </a:extLst>
          </p:cNvPr>
          <p:cNvSpPr>
            <a:spLocks noGrp="1"/>
          </p:cNvSpPr>
          <p:nvPr>
            <p:ph idx="1"/>
          </p:nvPr>
        </p:nvSpPr>
        <p:spPr>
          <a:xfrm>
            <a:off x="137237" y="1071098"/>
            <a:ext cx="12054763" cy="5612191"/>
          </a:xfrm>
        </p:spPr>
        <p:txBody>
          <a:bodyPr>
            <a:normAutofit/>
          </a:bodyPr>
          <a:lstStyle/>
          <a:p>
            <a:r>
              <a:rPr lang="fr-CH" dirty="0" err="1">
                <a:solidFill>
                  <a:srgbClr val="413C3A"/>
                </a:solidFill>
              </a:rPr>
              <a:t>Within</a:t>
            </a:r>
            <a:r>
              <a:rPr lang="fr-CH" dirty="0">
                <a:solidFill>
                  <a:srgbClr val="413C3A"/>
                </a:solidFill>
              </a:rPr>
              <a:t> the </a:t>
            </a:r>
            <a:r>
              <a:rPr lang="fr-CH" dirty="0" err="1">
                <a:solidFill>
                  <a:srgbClr val="413C3A"/>
                </a:solidFill>
              </a:rPr>
              <a:t>following</a:t>
            </a:r>
            <a:r>
              <a:rPr lang="fr-CH" dirty="0">
                <a:solidFill>
                  <a:srgbClr val="413C3A"/>
                </a:solidFill>
              </a:rPr>
              <a:t> </a:t>
            </a:r>
            <a:r>
              <a:rPr lang="fr-CH" dirty="0" err="1">
                <a:solidFill>
                  <a:srgbClr val="413C3A"/>
                </a:solidFill>
              </a:rPr>
              <a:t>examples</a:t>
            </a:r>
            <a:r>
              <a:rPr lang="fr-CH" dirty="0">
                <a:solidFill>
                  <a:srgbClr val="413C3A"/>
                </a:solidFill>
              </a:rPr>
              <a:t>, </a:t>
            </a:r>
            <a:r>
              <a:rPr lang="fr-CH" dirty="0" err="1">
                <a:solidFill>
                  <a:srgbClr val="413C3A"/>
                </a:solidFill>
              </a:rPr>
              <a:t>which</a:t>
            </a:r>
            <a:r>
              <a:rPr lang="fr-CH" dirty="0">
                <a:solidFill>
                  <a:srgbClr val="413C3A"/>
                </a:solidFill>
              </a:rPr>
              <a:t> </a:t>
            </a:r>
            <a:r>
              <a:rPr lang="fr-CH" dirty="0" err="1">
                <a:solidFill>
                  <a:srgbClr val="413C3A"/>
                </a:solidFill>
              </a:rPr>
              <a:t>ones</a:t>
            </a:r>
            <a:r>
              <a:rPr lang="fr-CH" dirty="0">
                <a:solidFill>
                  <a:srgbClr val="413C3A"/>
                </a:solidFill>
              </a:rPr>
              <a:t> </a:t>
            </a:r>
            <a:r>
              <a:rPr lang="fr-CH" dirty="0" err="1">
                <a:solidFill>
                  <a:srgbClr val="413C3A"/>
                </a:solidFill>
              </a:rPr>
              <a:t>represent</a:t>
            </a:r>
            <a:r>
              <a:rPr lang="fr-CH" dirty="0">
                <a:solidFill>
                  <a:srgbClr val="413C3A"/>
                </a:solidFill>
              </a:rPr>
              <a:t> </a:t>
            </a:r>
            <a:r>
              <a:rPr lang="fr-CH" dirty="0" err="1">
                <a:solidFill>
                  <a:srgbClr val="413C3A"/>
                </a:solidFill>
              </a:rPr>
              <a:t>potential</a:t>
            </a:r>
            <a:r>
              <a:rPr lang="fr-CH" dirty="0">
                <a:solidFill>
                  <a:srgbClr val="413C3A"/>
                </a:solidFill>
              </a:rPr>
              <a:t> </a:t>
            </a:r>
            <a:r>
              <a:rPr lang="fr-CH" dirty="0" err="1">
                <a:solidFill>
                  <a:srgbClr val="413C3A"/>
                </a:solidFill>
              </a:rPr>
              <a:t>tipping</a:t>
            </a:r>
            <a:r>
              <a:rPr lang="fr-CH" dirty="0">
                <a:solidFill>
                  <a:srgbClr val="413C3A"/>
                </a:solidFill>
              </a:rPr>
              <a:t> </a:t>
            </a:r>
            <a:r>
              <a:rPr lang="fr-CH" dirty="0" err="1">
                <a:solidFill>
                  <a:srgbClr val="413C3A"/>
                </a:solidFill>
              </a:rPr>
              <a:t>elements</a:t>
            </a:r>
            <a:r>
              <a:rPr lang="fr-CH" dirty="0">
                <a:solidFill>
                  <a:srgbClr val="413C3A"/>
                </a:solidFill>
              </a:rPr>
              <a:t> and </a:t>
            </a:r>
            <a:r>
              <a:rPr lang="fr-CH" dirty="0" err="1">
                <a:solidFill>
                  <a:srgbClr val="413C3A"/>
                </a:solidFill>
              </a:rPr>
              <a:t>why</a:t>
            </a:r>
            <a:r>
              <a:rPr lang="fr-CH" dirty="0">
                <a:solidFill>
                  <a:srgbClr val="413C3A"/>
                </a:solidFill>
              </a:rPr>
              <a:t>? </a:t>
            </a:r>
            <a:r>
              <a:rPr lang="fr-CH" dirty="0" err="1">
                <a:solidFill>
                  <a:srgbClr val="413C3A"/>
                </a:solidFill>
              </a:rPr>
              <a:t>Take</a:t>
            </a:r>
            <a:r>
              <a:rPr lang="fr-CH" dirty="0">
                <a:solidFill>
                  <a:srgbClr val="413C3A"/>
                </a:solidFill>
              </a:rPr>
              <a:t> 5 minutes to </a:t>
            </a:r>
            <a:r>
              <a:rPr lang="fr-CH" dirty="0" err="1">
                <a:solidFill>
                  <a:srgbClr val="413C3A"/>
                </a:solidFill>
              </a:rPr>
              <a:t>identify</a:t>
            </a:r>
            <a:r>
              <a:rPr lang="fr-CH" dirty="0">
                <a:solidFill>
                  <a:srgbClr val="413C3A"/>
                </a:solidFill>
              </a:rPr>
              <a:t> </a:t>
            </a:r>
            <a:r>
              <a:rPr lang="fr-CH" dirty="0" err="1">
                <a:solidFill>
                  <a:srgbClr val="413C3A"/>
                </a:solidFill>
              </a:rPr>
              <a:t>them</a:t>
            </a:r>
            <a:r>
              <a:rPr lang="fr-CH" dirty="0">
                <a:solidFill>
                  <a:srgbClr val="413C3A"/>
                </a:solidFill>
              </a:rPr>
              <a:t> and </a:t>
            </a:r>
            <a:r>
              <a:rPr lang="fr-CH" dirty="0" err="1">
                <a:solidFill>
                  <a:srgbClr val="413C3A"/>
                </a:solidFill>
              </a:rPr>
              <a:t>explain</a:t>
            </a:r>
            <a:r>
              <a:rPr lang="fr-CH" dirty="0">
                <a:solidFill>
                  <a:srgbClr val="413C3A"/>
                </a:solidFill>
              </a:rPr>
              <a:t> </a:t>
            </a:r>
            <a:r>
              <a:rPr lang="fr-CH" dirty="0" err="1">
                <a:solidFill>
                  <a:srgbClr val="413C3A"/>
                </a:solidFill>
              </a:rPr>
              <a:t>why</a:t>
            </a:r>
            <a:r>
              <a:rPr lang="fr-CH" dirty="0">
                <a:solidFill>
                  <a:srgbClr val="413C3A"/>
                </a:solidFill>
              </a:rPr>
              <a:t> </a:t>
            </a:r>
            <a:r>
              <a:rPr lang="fr-CH" dirty="0" err="1">
                <a:solidFill>
                  <a:srgbClr val="413C3A"/>
                </a:solidFill>
              </a:rPr>
              <a:t>they</a:t>
            </a:r>
            <a:r>
              <a:rPr lang="fr-CH" dirty="0">
                <a:solidFill>
                  <a:srgbClr val="413C3A"/>
                </a:solidFill>
              </a:rPr>
              <a:t> </a:t>
            </a:r>
            <a:r>
              <a:rPr lang="fr-CH" dirty="0" err="1">
                <a:solidFill>
                  <a:srgbClr val="413C3A"/>
                </a:solidFill>
              </a:rPr>
              <a:t>represent</a:t>
            </a:r>
            <a:r>
              <a:rPr lang="fr-CH" dirty="0">
                <a:solidFill>
                  <a:srgbClr val="413C3A"/>
                </a:solidFill>
              </a:rPr>
              <a:t> </a:t>
            </a:r>
            <a:r>
              <a:rPr lang="fr-CH" dirty="0" err="1">
                <a:solidFill>
                  <a:srgbClr val="413C3A"/>
                </a:solidFill>
              </a:rPr>
              <a:t>tipping</a:t>
            </a:r>
            <a:r>
              <a:rPr lang="fr-CH" dirty="0">
                <a:solidFill>
                  <a:srgbClr val="413C3A"/>
                </a:solidFill>
              </a:rPr>
              <a:t> </a:t>
            </a:r>
            <a:r>
              <a:rPr lang="fr-CH" dirty="0" err="1">
                <a:solidFill>
                  <a:srgbClr val="413C3A"/>
                </a:solidFill>
              </a:rPr>
              <a:t>elements</a:t>
            </a:r>
            <a:r>
              <a:rPr lang="fr-CH" dirty="0">
                <a:solidFill>
                  <a:srgbClr val="413C3A"/>
                </a:solidFill>
              </a:rPr>
              <a:t>. </a:t>
            </a:r>
          </a:p>
          <a:p>
            <a:pPr marL="0" indent="0">
              <a:buNone/>
            </a:pPr>
            <a:r>
              <a:rPr lang="fr-CH" dirty="0">
                <a:solidFill>
                  <a:srgbClr val="413C3A"/>
                </a:solidFill>
              </a:rPr>
              <a:t> </a:t>
            </a:r>
          </a:p>
        </p:txBody>
      </p:sp>
      <p:sp>
        <p:nvSpPr>
          <p:cNvPr id="2" name="ZoneTexte 6">
            <a:extLst>
              <a:ext uri="{FF2B5EF4-FFF2-40B4-BE49-F238E27FC236}">
                <a16:creationId xmlns:a16="http://schemas.microsoft.com/office/drawing/2014/main" id="{9E2E0298-4065-CA04-18A7-726D9717B550}"/>
              </a:ext>
            </a:extLst>
          </p:cNvPr>
          <p:cNvSpPr txBox="1"/>
          <p:nvPr/>
        </p:nvSpPr>
        <p:spPr>
          <a:xfrm>
            <a:off x="3787681" y="3089787"/>
            <a:ext cx="1172116" cy="369332"/>
          </a:xfrm>
          <a:prstGeom prst="rect">
            <a:avLst/>
          </a:prstGeom>
          <a:noFill/>
        </p:spPr>
        <p:txBody>
          <a:bodyPr wrap="none" rtlCol="0">
            <a:spAutoFit/>
          </a:bodyPr>
          <a:lstStyle/>
          <a:p>
            <a:r>
              <a:rPr lang="fr-CH" b="1" dirty="0" err="1"/>
              <a:t>Sea</a:t>
            </a:r>
            <a:r>
              <a:rPr lang="fr-CH" b="1" dirty="0"/>
              <a:t> </a:t>
            </a:r>
            <a:r>
              <a:rPr lang="fr-CH" b="1" dirty="0" err="1"/>
              <a:t>level</a:t>
            </a:r>
            <a:endParaRPr lang="en-US" b="1" dirty="0"/>
          </a:p>
        </p:txBody>
      </p:sp>
      <p:sp>
        <p:nvSpPr>
          <p:cNvPr id="5" name="ZoneTexte 8">
            <a:extLst>
              <a:ext uri="{FF2B5EF4-FFF2-40B4-BE49-F238E27FC236}">
                <a16:creationId xmlns:a16="http://schemas.microsoft.com/office/drawing/2014/main" id="{549241D9-BE3C-34F2-C6F3-3448B3B580C8}"/>
              </a:ext>
            </a:extLst>
          </p:cNvPr>
          <p:cNvSpPr txBox="1"/>
          <p:nvPr/>
        </p:nvSpPr>
        <p:spPr>
          <a:xfrm>
            <a:off x="5779741" y="2206531"/>
            <a:ext cx="4804000" cy="369332"/>
          </a:xfrm>
          <a:prstGeom prst="rect">
            <a:avLst/>
          </a:prstGeom>
          <a:noFill/>
        </p:spPr>
        <p:txBody>
          <a:bodyPr wrap="square" rtlCol="0">
            <a:spAutoFit/>
          </a:bodyPr>
          <a:lstStyle/>
          <a:p>
            <a:r>
              <a:rPr lang="fr-CH" b="1" dirty="0"/>
              <a:t>Atlantic </a:t>
            </a:r>
            <a:r>
              <a:rPr lang="fr-CH" b="1" dirty="0" err="1"/>
              <a:t>meridional</a:t>
            </a:r>
            <a:r>
              <a:rPr lang="fr-CH" b="1" dirty="0"/>
              <a:t> </a:t>
            </a:r>
            <a:r>
              <a:rPr lang="fr-CH" b="1" dirty="0" err="1"/>
              <a:t>overturning</a:t>
            </a:r>
            <a:r>
              <a:rPr lang="fr-CH" b="1" dirty="0"/>
              <a:t> circulation</a:t>
            </a:r>
            <a:endParaRPr lang="en-US" b="1" dirty="0"/>
          </a:p>
        </p:txBody>
      </p:sp>
      <p:sp>
        <p:nvSpPr>
          <p:cNvPr id="6" name="ZoneTexte 9">
            <a:extLst>
              <a:ext uri="{FF2B5EF4-FFF2-40B4-BE49-F238E27FC236}">
                <a16:creationId xmlns:a16="http://schemas.microsoft.com/office/drawing/2014/main" id="{1E354121-2123-9FF0-C459-3F279281EC84}"/>
              </a:ext>
            </a:extLst>
          </p:cNvPr>
          <p:cNvSpPr txBox="1"/>
          <p:nvPr/>
        </p:nvSpPr>
        <p:spPr>
          <a:xfrm>
            <a:off x="9880550" y="4179453"/>
            <a:ext cx="2082621" cy="369332"/>
          </a:xfrm>
          <a:prstGeom prst="rect">
            <a:avLst/>
          </a:prstGeom>
          <a:noFill/>
        </p:spPr>
        <p:txBody>
          <a:bodyPr wrap="none" rtlCol="0">
            <a:spAutoFit/>
          </a:bodyPr>
          <a:lstStyle/>
          <a:p>
            <a:r>
              <a:rPr lang="fr-CH" b="1" dirty="0" err="1"/>
              <a:t>Increased</a:t>
            </a:r>
            <a:r>
              <a:rPr lang="fr-CH" b="1" dirty="0"/>
              <a:t> </a:t>
            </a:r>
            <a:r>
              <a:rPr lang="fr-CH" b="1" dirty="0" err="1"/>
              <a:t>rainfall</a:t>
            </a:r>
            <a:endParaRPr lang="en-US" b="1" dirty="0"/>
          </a:p>
        </p:txBody>
      </p:sp>
      <p:sp>
        <p:nvSpPr>
          <p:cNvPr id="7" name="ZoneTexte 10">
            <a:extLst>
              <a:ext uri="{FF2B5EF4-FFF2-40B4-BE49-F238E27FC236}">
                <a16:creationId xmlns:a16="http://schemas.microsoft.com/office/drawing/2014/main" id="{B07E98D8-1A12-552C-BABE-58FF23BCD113}"/>
              </a:ext>
            </a:extLst>
          </p:cNvPr>
          <p:cNvSpPr txBox="1"/>
          <p:nvPr/>
        </p:nvSpPr>
        <p:spPr>
          <a:xfrm>
            <a:off x="547386" y="2536815"/>
            <a:ext cx="2256492" cy="369332"/>
          </a:xfrm>
          <a:prstGeom prst="rect">
            <a:avLst/>
          </a:prstGeom>
          <a:noFill/>
        </p:spPr>
        <p:txBody>
          <a:bodyPr wrap="square" rtlCol="0">
            <a:spAutoFit/>
          </a:bodyPr>
          <a:lstStyle/>
          <a:p>
            <a:r>
              <a:rPr lang="fr-CH" b="1" dirty="0" err="1"/>
              <a:t>Arctic</a:t>
            </a:r>
            <a:r>
              <a:rPr lang="fr-CH" b="1" dirty="0"/>
              <a:t> </a:t>
            </a:r>
            <a:r>
              <a:rPr lang="fr-CH" b="1" dirty="0" err="1"/>
              <a:t>summer</a:t>
            </a:r>
            <a:r>
              <a:rPr lang="fr-CH" b="1" dirty="0"/>
              <a:t> </a:t>
            </a:r>
            <a:r>
              <a:rPr lang="fr-CH" b="1" dirty="0" err="1"/>
              <a:t>ice</a:t>
            </a:r>
            <a:endParaRPr lang="en-US" b="1" dirty="0"/>
          </a:p>
        </p:txBody>
      </p:sp>
      <p:sp>
        <p:nvSpPr>
          <p:cNvPr id="8" name="AutoShape 2" descr="A realistic depiction of Arctic summer ice melting, showing a contrast between melting ice floes in the foreground and open dark blue ocean water in the background. The image should highlight ice fragments breaking apart, with sunlight reflecting off the water, emphasizing the warming Arctic environment. The scene should be natural and scientific in appearance.">
            <a:extLst>
              <a:ext uri="{FF2B5EF4-FFF2-40B4-BE49-F238E27FC236}">
                <a16:creationId xmlns:a16="http://schemas.microsoft.com/office/drawing/2014/main" id="{ADDB09CB-1442-4476-9103-C67F590C6C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11" name="Picture 10">
            <a:extLst>
              <a:ext uri="{FF2B5EF4-FFF2-40B4-BE49-F238E27FC236}">
                <a16:creationId xmlns:a16="http://schemas.microsoft.com/office/drawing/2014/main" id="{EE9409B8-A274-463A-BDA2-48619C9D8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0" y="3028746"/>
            <a:ext cx="2686236" cy="2686236"/>
          </a:xfrm>
          <a:prstGeom prst="rect">
            <a:avLst/>
          </a:prstGeom>
        </p:spPr>
      </p:pic>
      <p:pic>
        <p:nvPicPr>
          <p:cNvPr id="14" name="Picture 13">
            <a:extLst>
              <a:ext uri="{FF2B5EF4-FFF2-40B4-BE49-F238E27FC236}">
                <a16:creationId xmlns:a16="http://schemas.microsoft.com/office/drawing/2014/main" id="{40BE393C-D0CE-49DE-A577-EB071BF4B5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3505" y="3581400"/>
            <a:ext cx="2686236" cy="2686236"/>
          </a:xfrm>
          <a:prstGeom prst="rect">
            <a:avLst/>
          </a:prstGeom>
        </p:spPr>
      </p:pic>
      <p:pic>
        <p:nvPicPr>
          <p:cNvPr id="15" name="Picture 14" descr="A diagram of a global warming&#10;&#10;Description automatically generated">
            <a:extLst>
              <a:ext uri="{FF2B5EF4-FFF2-40B4-BE49-F238E27FC236}">
                <a16:creationId xmlns:a16="http://schemas.microsoft.com/office/drawing/2014/main" id="{DD15969E-F7A5-4825-9812-4E109AC663A8}"/>
              </a:ext>
            </a:extLst>
          </p:cNvPr>
          <p:cNvPicPr>
            <a:picLocks noChangeAspect="1"/>
          </p:cNvPicPr>
          <p:nvPr/>
        </p:nvPicPr>
        <p:blipFill rotWithShape="1">
          <a:blip r:embed="rId4">
            <a:extLst>
              <a:ext uri="{28A0092B-C50C-407E-A947-70E740481C1C}">
                <a14:useLocalDpi xmlns:a14="http://schemas.microsoft.com/office/drawing/2010/main" val="0"/>
              </a:ext>
            </a:extLst>
          </a:blip>
          <a:srcRect t="16096" r="45604" b="6159"/>
          <a:stretch/>
        </p:blipFill>
        <p:spPr>
          <a:xfrm>
            <a:off x="6030519" y="2582392"/>
            <a:ext cx="3599253" cy="2809091"/>
          </a:xfrm>
          <a:prstGeom prst="rect">
            <a:avLst/>
          </a:prstGeom>
        </p:spPr>
      </p:pic>
      <p:pic>
        <p:nvPicPr>
          <p:cNvPr id="19" name="Picture 18">
            <a:extLst>
              <a:ext uri="{FF2B5EF4-FFF2-40B4-BE49-F238E27FC236}">
                <a16:creationId xmlns:a16="http://schemas.microsoft.com/office/drawing/2014/main" id="{F88DF427-BB63-47C9-8368-58D0FAFE4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2092" y="4648590"/>
            <a:ext cx="2034699" cy="2034699"/>
          </a:xfrm>
          <a:prstGeom prst="rect">
            <a:avLst/>
          </a:prstGeom>
        </p:spPr>
      </p:pic>
    </p:spTree>
    <p:extLst>
      <p:ext uri="{BB962C8B-B14F-4D97-AF65-F5344CB8AC3E}">
        <p14:creationId xmlns:p14="http://schemas.microsoft.com/office/powerpoint/2010/main" val="3324037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pfl_ivo_beck">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fl_ivo_beck" id="{58411AAD-B7FE-4AD9-99D5-D8AAAE67054C}" vid="{4EF1867C-C007-4FC0-AADF-A8D86DAD24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2063</TotalTime>
  <Words>594</Words>
  <Application>Microsoft Office PowerPoint</Application>
  <PresentationFormat>Widescreen</PresentationFormat>
  <Paragraphs>64</Paragraphs>
  <Slides>16</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Franklin Gothic Demi Cond</vt:lpstr>
      <vt:lpstr>Wingdings</vt:lpstr>
      <vt:lpstr>Office Theme</vt:lpstr>
      <vt:lpstr>epfl_ivo_beck</vt:lpstr>
      <vt:lpstr>Exercise session #10</vt:lpstr>
      <vt:lpstr>Today’s plan</vt:lpstr>
      <vt:lpstr>Reminder about posters</vt:lpstr>
      <vt:lpstr>Overview/Take-home from Lecture 10</vt:lpstr>
      <vt:lpstr>Overview/Take-home from Lecture 10</vt:lpstr>
      <vt:lpstr>PowerPoint Presentation</vt:lpstr>
      <vt:lpstr>PowerPoint Presentation</vt:lpstr>
      <vt:lpstr>Exercise 1: 1.5°C vs 2°C warming </vt:lpstr>
      <vt:lpstr>Exercise 2: Tipping elements</vt:lpstr>
      <vt:lpstr>Exercise 3 Connection</vt:lpstr>
      <vt:lpstr>Exercise 3 Solutions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plan</dc:title>
  <dc:creator>Berkay Dönmez</dc:creator>
  <cp:lastModifiedBy>Berkay Dönmez</cp:lastModifiedBy>
  <cp:revision>118</cp:revision>
  <dcterms:created xsi:type="dcterms:W3CDTF">2024-11-04T08:56:41Z</dcterms:created>
  <dcterms:modified xsi:type="dcterms:W3CDTF">2024-11-21T13:48:12Z</dcterms:modified>
</cp:coreProperties>
</file>