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7"/>
    <p:restoredTop sz="94714"/>
  </p:normalViewPr>
  <p:slideViewPr>
    <p:cSldViewPr snapToGrid="0">
      <p:cViewPr varScale="1">
        <p:scale>
          <a:sx n="115" d="100"/>
          <a:sy n="115" d="100"/>
        </p:scale>
        <p:origin x="6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CD167-2AC3-424C-A149-36D23292C821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4662A7-86BD-8A42-97BD-59C4FBFE022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03576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effectLst/>
              </a:rPr>
              <a:t>Maritime Air Masses:</a:t>
            </a:r>
          </a:p>
          <a:p>
            <a:pPr marL="0" indent="0">
              <a:buNone/>
            </a:pPr>
            <a:r>
              <a:rPr lang="en-GB" dirty="0">
                <a:effectLst/>
              </a:rPr>
              <a:t>• Polar Maritime: cool and moist air from the North Atlantic.</a:t>
            </a:r>
          </a:p>
          <a:p>
            <a:pPr marL="0" indent="0">
              <a:buNone/>
            </a:pPr>
            <a:r>
              <a:rPr lang="en-GB" dirty="0">
                <a:effectLst/>
              </a:rPr>
              <a:t>• Tropical Maritime: </a:t>
            </a:r>
            <a:r>
              <a:rPr lang="en-GB" dirty="0"/>
              <a:t>warm and moist air </a:t>
            </a:r>
            <a:r>
              <a:rPr lang="en-GB" dirty="0">
                <a:effectLst/>
              </a:rPr>
              <a:t>from the Azores.</a:t>
            </a:r>
          </a:p>
          <a:p>
            <a:pPr marL="0" indent="0">
              <a:buNone/>
            </a:pPr>
            <a:r>
              <a:rPr lang="en-GB" b="1" dirty="0">
                <a:effectLst/>
              </a:rPr>
              <a:t>Continental Air Masses:</a:t>
            </a:r>
          </a:p>
          <a:p>
            <a:pPr marL="0" indent="0">
              <a:buNone/>
            </a:pPr>
            <a:r>
              <a:rPr lang="en-GB" dirty="0">
                <a:effectLst/>
              </a:rPr>
              <a:t>• Polar Continental: </a:t>
            </a:r>
            <a:r>
              <a:rPr lang="en-GB" dirty="0"/>
              <a:t>cold and dry air  </a:t>
            </a:r>
            <a:r>
              <a:rPr lang="en-GB" dirty="0">
                <a:effectLst/>
              </a:rPr>
              <a:t>from Siberia.</a:t>
            </a:r>
          </a:p>
          <a:p>
            <a:pPr marL="0" indent="0">
              <a:buNone/>
            </a:pPr>
            <a:r>
              <a:rPr lang="en-GB" dirty="0">
                <a:effectLst/>
              </a:rPr>
              <a:t>• Tropical Continental: </a:t>
            </a:r>
            <a:r>
              <a:rPr lang="en-GB" dirty="0"/>
              <a:t>hot and dry air </a:t>
            </a:r>
            <a:r>
              <a:rPr lang="en-GB" dirty="0">
                <a:effectLst/>
              </a:rPr>
              <a:t>from North Africa.</a:t>
            </a:r>
          </a:p>
          <a:p>
            <a:pPr marL="0" indent="0">
              <a:buNone/>
            </a:pPr>
            <a:r>
              <a:rPr lang="en-GB" b="1" dirty="0">
                <a:effectLst/>
              </a:rPr>
              <a:t>Arctic Air Mass:</a:t>
            </a:r>
          </a:p>
          <a:p>
            <a:pPr marL="0" indent="0">
              <a:buNone/>
            </a:pPr>
            <a:r>
              <a:rPr lang="en-GB" dirty="0">
                <a:effectLst/>
              </a:rPr>
              <a:t>• Brings very cold air from the Arctic region.</a:t>
            </a:r>
          </a:p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4662A7-86BD-8A42-97BD-59C4FBFE0221}" type="slidenum">
              <a:rPr lang="en-CH" smtClean="0"/>
              <a:t>8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9944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1A5F4-3338-360C-6C23-1CD04BB2B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7097E1-6C6A-D8D9-50FE-C10FDCEB3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54849-EC42-9DFF-77B1-AFBF11725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F5053-562E-7921-0EE8-65FAAE2B1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989FF-46BD-4C09-1D89-6A6602439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878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81200-183B-4D67-9F15-FC36386A1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4E2FAF-10ED-3CEC-264C-BA3038F6A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DF41-5E94-A199-61CB-F15EA82FE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DF2EA-5752-1A2F-AC80-1C9B7373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5222E-ED8B-4E15-1184-840A48304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11977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F43184-E5E9-875A-0969-EA65D6FD24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E8D27F-A94D-8EA7-BBBF-0811FDFE6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765EA-9AF4-7776-62FF-A69770EF7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2A2CA-18EC-53C1-36B7-647E0A6E8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E8A6A-799D-3466-BA67-C1BBC1FA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0943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90B14-7A6E-389A-7235-C332A2FE1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F0655-8D42-F719-5BA2-9005565F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CFF39-A110-1BB3-F3D6-E94CBC5E7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1A7E5-7798-2623-0ADE-7A767E275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ADDBB-5CB6-A159-9112-596F74196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9640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ACE50-BBEA-B020-13A2-4404CA635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AE249-9FA2-5E3D-FF22-0575FCEB8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CBE5D-81F2-3FD6-A48C-CB9C547A5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DA3B8-C974-50EC-F2C6-02C625206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1EB40-16B4-E696-0FC0-2D01ACE2A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9952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9CDDA-C73B-456F-356C-D078F2193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AF2B4-8D39-0E04-FB7F-ED482EF9D8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533B7B-64EA-F5C1-4C1C-694C3FA6B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5E83E-439C-780E-C015-B823790F5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3F96D-DA8E-BE56-3E7E-E1638CD16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8CA39-1638-3D00-958C-38FE555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8189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D82-B0BB-1BBF-C2E1-F951384A4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B14AD-E52B-6C76-CCC1-93F9D729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12974D-6AD7-EA43-E3A3-715847E6E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A19E59-9FFA-E45A-FF5F-7A4DBD3CE8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A2EBCE-C026-A6E1-27D1-9D0644FCE4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94BA1F-1695-4262-8DED-427CBE99C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9576F8-9F85-B380-97A0-71127CFB6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3FEDFA-6BF0-BCD2-1354-AAF965D5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392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9C67B-3787-C48D-9F93-2D14C5B7B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7A1FA7-E389-2946-3DB9-978D2AA6D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7F0871-B3D6-0F4A-2DB9-CADD30B06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E8C48-6E04-4B6E-B657-C99DB50A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971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A61573-AC59-97E5-773E-E62A66F6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77B606-7E54-3721-D230-ADA0E23A5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C1F77-C29F-3471-C205-0C05D96E9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3605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9EFE6-23F3-C727-6760-1A2E3458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2BFAA-A6C5-DFB8-BAAA-D490E5858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FF27A8-1428-659E-5379-4DC8C9D5A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DEB4CE-87DD-FB4B-A332-A99E164FC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D3B945-74EA-7493-3613-7F67536A4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62227-6DD6-7358-B821-4631FBAFE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30000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3C771-BB78-E5EA-E9BD-87174DB81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96D4D6-D7E6-FAC8-3CCA-85CE8FD3F8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5CF12-960E-D9DE-DAE1-044BA3E00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A26A2-8CBE-0323-49AF-3EDA5728C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823F6F-3567-E912-7EA8-A8A992593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B1F24-8581-68FF-989D-A33CE693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853705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A6FC91-3A8F-C948-9E5A-11D220A5D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0E39C-186A-7340-D41A-AE4E968B9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4D029-0D59-E601-7A34-F464F95584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54B3EF-CC04-8944-92AA-8555CB08524F}" type="datetimeFigureOut">
              <a:rPr lang="en-CH" smtClean="0"/>
              <a:t>14.03.2025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F7D50-29A5-89D5-1A80-38B361E61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D7AE9-A814-E92E-4183-1041372C3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521EDB-7CAA-E04F-A770-22363D721E5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08972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5754F-7C63-5E8E-C6F2-86B9A22B1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H" dirty="0"/>
              <a:t>Tutorium 3: </a:t>
            </a:r>
            <a:br>
              <a:rPr lang="en-CH" dirty="0"/>
            </a:br>
            <a:r>
              <a:rPr lang="en-CH" dirty="0"/>
              <a:t>Atmospheric Boundary Layer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129C2E-3D73-54A9-3E8B-52A1022AAE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242738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C99F4-AA31-CF23-827B-0759C34D1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Recap: BL stability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8FE16-8355-711B-D502-01948AF4F1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b="1" dirty="0"/>
                  <a:t>Neutral: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GB" dirty="0"/>
                  <a:t> vertical uniform </a:t>
                </a:r>
                <a:r>
                  <a:rPr lang="en-GB" dirty="0">
                    <a:sym typeface="Wingdings" pitchFamily="2" charset="2"/>
                  </a:rPr>
                  <a:t></a:t>
                </a:r>
                <a:r>
                  <a:rPr lang="en-GB" dirty="0"/>
                  <a:t> no vertical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GB" dirty="0"/>
                  <a:t>-flux </a:t>
                </a:r>
                <a:r>
                  <a:rPr lang="en-GB" dirty="0">
                    <a:sym typeface="Wingdings" pitchFamily="2" charset="2"/>
                  </a:rPr>
                  <a:t> logarithmic wind-profile</a:t>
                </a:r>
                <a:r>
                  <a:rPr lang="en-GB" dirty="0"/>
                  <a:t> </a:t>
                </a:r>
              </a:p>
              <a:p>
                <a:r>
                  <a:rPr lang="en-CH" b="1" dirty="0"/>
                  <a:t>Unstable: </a:t>
                </a:r>
                <a:r>
                  <a:rPr lang="en-CH" dirty="0"/>
                  <a:t>radiation absor</a:t>
                </a:r>
                <a:r>
                  <a:rPr lang="en-GB" dirty="0"/>
                  <a:t>p</a:t>
                </a:r>
                <a:r>
                  <a:rPr lang="en-CH" dirty="0"/>
                  <a:t>tion by surface </a:t>
                </a:r>
                <a:r>
                  <a:rPr lang="en-CH" dirty="0">
                    <a:sym typeface="Wingdings" pitchFamily="2" charset="2"/>
                  </a:rPr>
                  <a:t> heating (daytime)  large turbulence close to surface  effective turbulent momentum mixing  strong wind concentrate at surface</a:t>
                </a:r>
              </a:p>
              <a:p>
                <a:r>
                  <a:rPr lang="en-GB" b="1" dirty="0"/>
                  <a:t>S</a:t>
                </a:r>
                <a:r>
                  <a:rPr lang="en-CH" b="1" dirty="0"/>
                  <a:t>table: </a:t>
                </a:r>
                <a:r>
                  <a:rPr lang="en-CH" dirty="0"/>
                  <a:t>surface cooling (e.g. night time) </a:t>
                </a:r>
                <a:r>
                  <a:rPr lang="en-CH" dirty="0">
                    <a:sym typeface="Wingdings" pitchFamily="2" charset="2"/>
                  </a:rPr>
                  <a:t> stable stratification prevents vertical mixing  wind decouples form drag at surface  higher wind speed at higher heights (same average wind-speed)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C8FE16-8355-711B-D502-01948AF4F1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616" r="-844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6734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2829-4E70-5C76-F4C0-9095E1F93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Recap: BL stability</a:t>
            </a:r>
          </a:p>
        </p:txBody>
      </p:sp>
      <p:pic>
        <p:nvPicPr>
          <p:cNvPr id="4" name="Picture 3" descr="A graph of a stable and stable&#10;&#10;AI-generated content may be incorrect.">
            <a:extLst>
              <a:ext uri="{FF2B5EF4-FFF2-40B4-BE49-F238E27FC236}">
                <a16:creationId xmlns:a16="http://schemas.microsoft.com/office/drawing/2014/main" id="{6EECE2DD-2C36-FECF-DE78-53C65261A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632" y="1690688"/>
            <a:ext cx="9422736" cy="5300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939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77D40-F0C9-F4E8-7B93-7A5D04320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Assignment #2: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132CB-5C34-C92D-9A9C-D1BD30296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H" dirty="0"/>
              <a:t>2 Exercises, cover Lectures #3, #4</a:t>
            </a:r>
          </a:p>
          <a:p>
            <a:pPr lvl="1"/>
            <a:r>
              <a:rPr lang="en-CH" dirty="0"/>
              <a:t>Ex.1: </a:t>
            </a:r>
            <a:r>
              <a:rPr lang="en-CH" dirty="0">
                <a:sym typeface="Wingdings" pitchFamily="2" charset="2"/>
              </a:rPr>
              <a:t>Atmospheric boundary layer dynamics</a:t>
            </a:r>
          </a:p>
          <a:p>
            <a:pPr lvl="2"/>
            <a:r>
              <a:rPr lang="en-GB" dirty="0">
                <a:sym typeface="Wingdings" pitchFamily="2" charset="2"/>
              </a:rPr>
              <a:t>Python assignment </a:t>
            </a:r>
            <a:r>
              <a:rPr lang="en-GB" b="1" dirty="0">
                <a:solidFill>
                  <a:srgbClr val="FF0000"/>
                </a:solidFill>
                <a:sym typeface="Wingdings" pitchFamily="2" charset="2"/>
              </a:rPr>
              <a:t>(Don’t forget to submit your Python script!)</a:t>
            </a:r>
          </a:p>
          <a:p>
            <a:pPr lvl="2"/>
            <a:r>
              <a:rPr lang="en-GB" dirty="0">
                <a:sym typeface="Wingdings" pitchFamily="2" charset="2"/>
              </a:rPr>
              <a:t>T</a:t>
            </a:r>
            <a:r>
              <a:rPr lang="en-CH" dirty="0">
                <a:sym typeface="Wingdings" pitchFamily="2" charset="2"/>
              </a:rPr>
              <a:t>urbulent fluxes (sensible/latent heat)</a:t>
            </a:r>
          </a:p>
          <a:p>
            <a:pPr lvl="2"/>
            <a:r>
              <a:rPr lang="en-CH" dirty="0">
                <a:sym typeface="Wingdings" pitchFamily="2" charset="2"/>
              </a:rPr>
              <a:t>Eddy covariance /Monin Obukhov </a:t>
            </a:r>
          </a:p>
          <a:p>
            <a:pPr lvl="2"/>
            <a:r>
              <a:rPr lang="en-CH" dirty="0">
                <a:sym typeface="Wingdings" pitchFamily="2" charset="2"/>
              </a:rPr>
              <a:t>Use measurement data in Alpine </a:t>
            </a:r>
            <a:r>
              <a:rPr lang="en-GB" dirty="0">
                <a:sym typeface="Wingdings" pitchFamily="2" charset="2"/>
              </a:rPr>
              <a:t>V</a:t>
            </a:r>
            <a:r>
              <a:rPr lang="en-CH" dirty="0">
                <a:sym typeface="Wingdings" pitchFamily="2" charset="2"/>
              </a:rPr>
              <a:t>alley (24.05.2021 8:00 – 14:00)</a:t>
            </a:r>
          </a:p>
          <a:p>
            <a:pPr lvl="3"/>
            <a:r>
              <a:rPr lang="en-GB" dirty="0">
                <a:sym typeface="Wingdings" pitchFamily="2" charset="2"/>
              </a:rPr>
              <a:t>H</a:t>
            </a:r>
            <a:r>
              <a:rPr lang="en-CH" dirty="0">
                <a:sym typeface="Wingdings" pitchFamily="2" charset="2"/>
              </a:rPr>
              <a:t>igh frequency data (windspeed (u,v,w), temperature, humidity) at 1m height </a:t>
            </a:r>
          </a:p>
          <a:p>
            <a:pPr lvl="3"/>
            <a:r>
              <a:rPr lang="en-CH" dirty="0">
                <a:sym typeface="Wingdings" pitchFamily="2" charset="2"/>
              </a:rPr>
              <a:t>10 min average data (temperature, humidity) at surface</a:t>
            </a:r>
            <a:endParaRPr lang="en-CH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AFCA502-C109-419E-88DA-A51AFC5C983C}"/>
              </a:ext>
            </a:extLst>
          </p:cNvPr>
          <p:cNvGrpSpPr/>
          <p:nvPr/>
        </p:nvGrpSpPr>
        <p:grpSpPr>
          <a:xfrm>
            <a:off x="7705165" y="0"/>
            <a:ext cx="4486835" cy="2662518"/>
            <a:chOff x="7705165" y="0"/>
            <a:chExt cx="4486835" cy="2662518"/>
          </a:xfrm>
        </p:grpSpPr>
        <p:pic>
          <p:nvPicPr>
            <p:cNvPr id="1032" name="Picture 8" descr="1.831.400+ Fotos, Bilder und lizenzfreie Bilder zu Blauer Himmel - iStock |  Wolken, Sonne, Himmel wolken">
              <a:extLst>
                <a:ext uri="{FF2B5EF4-FFF2-40B4-BE49-F238E27FC236}">
                  <a16:creationId xmlns:a16="http://schemas.microsoft.com/office/drawing/2014/main" id="{D5F08973-606A-0F59-42C5-A42FB36212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5165" y="0"/>
              <a:ext cx="4486835" cy="26625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SAT3A 3-D Sonic Anemometer, Head Only">
              <a:extLst>
                <a:ext uri="{FF2B5EF4-FFF2-40B4-BE49-F238E27FC236}">
                  <a16:creationId xmlns:a16="http://schemas.microsoft.com/office/drawing/2014/main" id="{0C8FB2F7-9C89-80B2-0F79-351C3212F7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5165" y="202854"/>
              <a:ext cx="4285129" cy="24596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66855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9F8C5-C99D-2BAC-183C-F1B0D78F5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FA4C1-0918-C776-6D44-A51756377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Assignment #2: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69AA5-BB05-CFC5-7E9F-3FDF13A58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H" dirty="0"/>
              <a:t>2 Exercises, cover Lectures #3, #4</a:t>
            </a:r>
          </a:p>
          <a:p>
            <a:pPr lvl="1"/>
            <a:r>
              <a:rPr lang="en-CH" dirty="0"/>
              <a:t>Ex.2: </a:t>
            </a:r>
            <a:r>
              <a:rPr lang="en-CH" dirty="0">
                <a:sym typeface="Wingdings" pitchFamily="2" charset="2"/>
              </a:rPr>
              <a:t>Global circulation and weather systems </a:t>
            </a:r>
          </a:p>
          <a:p>
            <a:pPr marL="457200" lvl="1" indent="0">
              <a:buNone/>
            </a:pPr>
            <a:r>
              <a:rPr lang="en-CH" dirty="0">
                <a:sym typeface="Wingdings" pitchFamily="2" charset="2"/>
              </a:rPr>
              <a:t> </a:t>
            </a:r>
            <a:r>
              <a:rPr lang="en-CH" b="1" dirty="0">
                <a:sym typeface="Wingdings" pitchFamily="2" charset="2"/>
              </a:rPr>
              <a:t>next week</a:t>
            </a:r>
          </a:p>
        </p:txBody>
      </p:sp>
    </p:spTree>
    <p:extLst>
      <p:ext uri="{BB962C8B-B14F-4D97-AF65-F5344CB8AC3E}">
        <p14:creationId xmlns:p14="http://schemas.microsoft.com/office/powerpoint/2010/main" val="365512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CB7FA-BB8C-744F-DFB0-44E919A70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EAF3D-C77B-72DD-AD83-E57C03B48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Assignment #2: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5EF43-28C5-C627-AE80-7954F8645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H" dirty="0"/>
              <a:t>2 Exercises, cover Lectures #3, #4</a:t>
            </a:r>
          </a:p>
          <a:p>
            <a:pPr lvl="1"/>
            <a:r>
              <a:rPr lang="en-CH" dirty="0"/>
              <a:t>Ex.2: </a:t>
            </a:r>
            <a:r>
              <a:rPr lang="en-CH" dirty="0">
                <a:sym typeface="Wingdings" pitchFamily="2" charset="2"/>
              </a:rPr>
              <a:t>Global circulation and weather systems </a:t>
            </a:r>
          </a:p>
          <a:p>
            <a:pPr lvl="2"/>
            <a:r>
              <a:rPr lang="en-CH" dirty="0">
                <a:sym typeface="Wingdings" pitchFamily="2" charset="2"/>
              </a:rPr>
              <a:t>Synoptic map (26.02.2025) with fronts </a:t>
            </a:r>
          </a:p>
          <a:p>
            <a:pPr lvl="2"/>
            <a:r>
              <a:rPr lang="en-CH" dirty="0">
                <a:sym typeface="Wingdings" pitchFamily="2" charset="2"/>
              </a:rPr>
              <a:t>Fronts cold –warmfront </a:t>
            </a:r>
          </a:p>
          <a:p>
            <a:pPr lvl="2"/>
            <a:r>
              <a:rPr lang="en-CH" dirty="0">
                <a:sym typeface="Wingdings" pitchFamily="2" charset="2"/>
              </a:rPr>
              <a:t>Air-masses</a:t>
            </a:r>
          </a:p>
          <a:p>
            <a:pPr marL="1371600" lvl="3" indent="0">
              <a:buNone/>
            </a:pPr>
            <a:endParaRPr lang="en-CH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10899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8A935-6344-0FD0-60A3-5DC8BBF3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Recap: Fronts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D4CC6-3D7E-6F13-E6E2-B5B2060B2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H" dirty="0"/>
              <a:t>Warmfornt:					Coldfront:</a:t>
            </a:r>
          </a:p>
          <a:p>
            <a:endParaRPr lang="en-CH" dirty="0"/>
          </a:p>
        </p:txBody>
      </p:sp>
      <p:pic>
        <p:nvPicPr>
          <p:cNvPr id="1026" name="Picture 2" descr="Weather Fronts: Over 18,742 Royalty-Free Licensable Stock Illustrations &amp;  Drawings | Shutterstock">
            <a:extLst>
              <a:ext uri="{FF2B5EF4-FFF2-40B4-BE49-F238E27FC236}">
                <a16:creationId xmlns:a16="http://schemas.microsoft.com/office/drawing/2014/main" id="{AFFEC336-7C86-9689-FB9A-FE409FB829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620963"/>
            <a:ext cx="11620500" cy="35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1890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EA025-35C7-2716-0BC0-6C3B8C986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Airmasses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55BBA-220E-3D55-05B6-6CF174B92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4592445" cy="4351338"/>
          </a:xfrm>
        </p:spPr>
        <p:txBody>
          <a:bodyPr>
            <a:normAutofit/>
          </a:bodyPr>
          <a:lstStyle/>
          <a:p>
            <a:r>
              <a:rPr lang="en-GB" dirty="0">
                <a:effectLst/>
              </a:rPr>
              <a:t>Uniform T and q (determined by their origin) </a:t>
            </a:r>
          </a:p>
          <a:p>
            <a:r>
              <a:rPr lang="en-GB" dirty="0">
                <a:effectLst/>
              </a:rPr>
              <a:t>interact and modify  </a:t>
            </a:r>
            <a:r>
              <a:rPr lang="en-GB" dirty="0">
                <a:effectLst/>
                <a:sym typeface="Wingdings" pitchFamily="2" charset="2"/>
              </a:rPr>
              <a:t> </a:t>
            </a:r>
            <a:r>
              <a:rPr lang="en-GB" dirty="0">
                <a:effectLst/>
              </a:rPr>
              <a:t>determine our weather (e.g. at fronts</a:t>
            </a:r>
          </a:p>
          <a:p>
            <a:pPr marL="0" indent="0">
              <a:buNone/>
            </a:pPr>
            <a:endParaRPr lang="en-GB" dirty="0"/>
          </a:p>
          <a:p>
            <a:endParaRPr lang="en-CH" dirty="0"/>
          </a:p>
        </p:txBody>
      </p:sp>
      <p:pic>
        <p:nvPicPr>
          <p:cNvPr id="3074" name="Picture 2" descr="Air mass: an extremely large body of air (thousands of square kilometers)  whose properties of temperature and moisture are fairly similar. - ppt  download">
            <a:extLst>
              <a:ext uri="{FF2B5EF4-FFF2-40B4-BE49-F238E27FC236}">
                <a16:creationId xmlns:a16="http://schemas.microsoft.com/office/drawing/2014/main" id="{E1BE2576-5F55-E3BE-7398-6471C57F56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92"/>
          <a:stretch/>
        </p:blipFill>
        <p:spPr bwMode="auto">
          <a:xfrm>
            <a:off x="5669521" y="365125"/>
            <a:ext cx="6150772" cy="618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470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357</Words>
  <Application>Microsoft Macintosh PowerPoint</Application>
  <PresentationFormat>Widescreen</PresentationFormat>
  <Paragraphs>39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Wingdings</vt:lpstr>
      <vt:lpstr>Office Theme</vt:lpstr>
      <vt:lpstr>Tutorium 3:  Atmospheric Boundary Layer</vt:lpstr>
      <vt:lpstr>Recap: BL stability</vt:lpstr>
      <vt:lpstr>Recap: BL stability</vt:lpstr>
      <vt:lpstr>Assignment #2:</vt:lpstr>
      <vt:lpstr>Assignment #2:</vt:lpstr>
      <vt:lpstr>Assignment #2:</vt:lpstr>
      <vt:lpstr>Recap: Fronts </vt:lpstr>
      <vt:lpstr>Airmasses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Anja Mödl</dc:creator>
  <cp:lastModifiedBy>Anja Mödl</cp:lastModifiedBy>
  <cp:revision>2</cp:revision>
  <dcterms:created xsi:type="dcterms:W3CDTF">2025-03-07T06:59:29Z</dcterms:created>
  <dcterms:modified xsi:type="dcterms:W3CDTF">2025-03-14T07:33:13Z</dcterms:modified>
</cp:coreProperties>
</file>