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6"/>
  </p:notesMasterIdLst>
  <p:sldIdLst>
    <p:sldId id="257" r:id="rId2"/>
    <p:sldId id="402" r:id="rId3"/>
    <p:sldId id="416" r:id="rId4"/>
    <p:sldId id="417" r:id="rId5"/>
    <p:sldId id="418" r:id="rId6"/>
    <p:sldId id="424" r:id="rId7"/>
    <p:sldId id="419" r:id="rId8"/>
    <p:sldId id="420" r:id="rId9"/>
    <p:sldId id="421" r:id="rId10"/>
    <p:sldId id="42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23"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680"/>
  </p:normalViewPr>
  <p:slideViewPr>
    <p:cSldViewPr>
      <p:cViewPr varScale="1">
        <p:scale>
          <a:sx n="97" d="100"/>
          <a:sy n="97" d="100"/>
        </p:scale>
        <p:origin x="252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F0CC5-F015-41A4-81F4-EE9BE5C1D8F7}" type="datetimeFigureOut">
              <a:rPr lang="fr-FR" smtClean="0"/>
              <a:pPr/>
              <a:t>08/05/2025</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0FC94-215E-4E97-95D8-9E4EB0DC4B9D}" type="slidenum">
              <a:rPr lang="fr-CH" smtClean="0"/>
              <a:pPr/>
              <a:t>‹#›</a:t>
            </a:fld>
            <a:endParaRPr lang="fr-CH"/>
          </a:p>
        </p:txBody>
      </p:sp>
    </p:spTree>
    <p:extLst>
      <p:ext uri="{BB962C8B-B14F-4D97-AF65-F5344CB8AC3E}">
        <p14:creationId xmlns:p14="http://schemas.microsoft.com/office/powerpoint/2010/main" val="3529460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A11EF78E-F8B5-4998-BF45-E54434B597C8}" type="slidenum">
              <a:rPr lang="en-US" sz="1200" kern="1200">
                <a:solidFill>
                  <a:prstClr val="black"/>
                </a:solidFill>
                <a:latin typeface="Arial" charset="0"/>
                <a:ea typeface="+mn-ea"/>
                <a:cs typeface="+mn-cs"/>
              </a:rPr>
              <a:pPr algn="r" rtl="0" fontAlgn="base">
                <a:spcBef>
                  <a:spcPct val="0"/>
                </a:spcBef>
                <a:spcAft>
                  <a:spcPct val="0"/>
                </a:spcAft>
              </a:pPr>
              <a:t>1</a:t>
            </a:fld>
            <a:endParaRPr lang="en-US" sz="1200" kern="1200">
              <a:solidFill>
                <a:prstClr val="black"/>
              </a:solidFill>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15</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16</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17</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18</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19</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20</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21</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22</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23</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24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52488" eaLnBrk="0" hangingPunct="0">
              <a:defRPr sz="2400">
                <a:solidFill>
                  <a:schemeClr val="tx1"/>
                </a:solidFill>
                <a:latin typeface="Times New Roman" charset="0"/>
                <a:ea typeface="ＭＳ Ｐゴシック" charset="0"/>
              </a:defRPr>
            </a:lvl1pPr>
            <a:lvl2pPr marL="742950" indent="-285750" defTabSz="852488" eaLnBrk="0" hangingPunct="0">
              <a:defRPr sz="2400">
                <a:solidFill>
                  <a:schemeClr val="tx1"/>
                </a:solidFill>
                <a:latin typeface="Times New Roman" charset="0"/>
                <a:ea typeface="ＭＳ Ｐゴシック" charset="0"/>
              </a:defRPr>
            </a:lvl2pPr>
            <a:lvl3pPr marL="1143000" indent="-228600" defTabSz="852488" eaLnBrk="0" hangingPunct="0">
              <a:defRPr sz="2400">
                <a:solidFill>
                  <a:schemeClr val="tx1"/>
                </a:solidFill>
                <a:latin typeface="Times New Roman" charset="0"/>
                <a:ea typeface="ＭＳ Ｐゴシック" charset="0"/>
              </a:defRPr>
            </a:lvl3pPr>
            <a:lvl4pPr marL="1600200" indent="-228600" defTabSz="852488" eaLnBrk="0" hangingPunct="0">
              <a:defRPr sz="2400">
                <a:solidFill>
                  <a:schemeClr val="tx1"/>
                </a:solidFill>
                <a:latin typeface="Times New Roman" charset="0"/>
                <a:ea typeface="ＭＳ Ｐゴシック" charset="0"/>
              </a:defRPr>
            </a:lvl4pPr>
            <a:lvl5pPr marL="2057400" indent="-228600" defTabSz="852488" eaLnBrk="0" hangingPunct="0">
              <a:defRPr sz="2400">
                <a:solidFill>
                  <a:schemeClr val="tx1"/>
                </a:solidFill>
                <a:latin typeface="Times New Roman" charset="0"/>
                <a:ea typeface="ＭＳ Ｐゴシック" charset="0"/>
              </a:defRPr>
            </a:lvl5pPr>
            <a:lvl6pPr marL="2514600" indent="-228600" defTabSz="8524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524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524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524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D881F89C-5E5D-1848-8D57-A2B7786E25B2}" type="slidenum">
              <a:rPr lang="it-IT" sz="900"/>
              <a:pPr>
                <a:defRPr/>
              </a:pPr>
              <a:t>5</a:t>
            </a:fld>
            <a:endParaRPr lang="it-IT" sz="900"/>
          </a:p>
        </p:txBody>
      </p:sp>
      <p:sp>
        <p:nvSpPr>
          <p:cNvPr id="8194" name="Rectangle 2"/>
          <p:cNvSpPr>
            <a:spLocks noGrp="1" noRot="1" noChangeAspect="1" noChangeArrowheads="1" noTextEdit="1"/>
          </p:cNvSpPr>
          <p:nvPr>
            <p:ph type="sldImg"/>
          </p:nvPr>
        </p:nvSpPr>
        <p:spPr>
          <a:xfrm>
            <a:off x="925719" y="685838"/>
            <a:ext cx="5006564" cy="3429182"/>
          </a:xfrm>
          <a:ln/>
        </p:spPr>
      </p:sp>
      <p:sp>
        <p:nvSpPr>
          <p:cNvPr id="819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H">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52488" eaLnBrk="0" hangingPunct="0">
              <a:defRPr sz="2400">
                <a:solidFill>
                  <a:schemeClr val="tx1"/>
                </a:solidFill>
                <a:latin typeface="Times New Roman" charset="0"/>
                <a:ea typeface="ＭＳ Ｐゴシック" charset="0"/>
              </a:defRPr>
            </a:lvl1pPr>
            <a:lvl2pPr marL="742950" indent="-285750" defTabSz="852488" eaLnBrk="0" hangingPunct="0">
              <a:defRPr sz="2400">
                <a:solidFill>
                  <a:schemeClr val="tx1"/>
                </a:solidFill>
                <a:latin typeface="Times New Roman" charset="0"/>
                <a:ea typeface="ＭＳ Ｐゴシック" charset="0"/>
              </a:defRPr>
            </a:lvl2pPr>
            <a:lvl3pPr marL="1143000" indent="-228600" defTabSz="852488" eaLnBrk="0" hangingPunct="0">
              <a:defRPr sz="2400">
                <a:solidFill>
                  <a:schemeClr val="tx1"/>
                </a:solidFill>
                <a:latin typeface="Times New Roman" charset="0"/>
                <a:ea typeface="ＭＳ Ｐゴシック" charset="0"/>
              </a:defRPr>
            </a:lvl3pPr>
            <a:lvl4pPr marL="1600200" indent="-228600" defTabSz="852488" eaLnBrk="0" hangingPunct="0">
              <a:defRPr sz="2400">
                <a:solidFill>
                  <a:schemeClr val="tx1"/>
                </a:solidFill>
                <a:latin typeface="Times New Roman" charset="0"/>
                <a:ea typeface="ＭＳ Ｐゴシック" charset="0"/>
              </a:defRPr>
            </a:lvl4pPr>
            <a:lvl5pPr marL="2057400" indent="-228600" defTabSz="852488" eaLnBrk="0" hangingPunct="0">
              <a:defRPr sz="2400">
                <a:solidFill>
                  <a:schemeClr val="tx1"/>
                </a:solidFill>
                <a:latin typeface="Times New Roman" charset="0"/>
                <a:ea typeface="ＭＳ Ｐゴシック" charset="0"/>
              </a:defRPr>
            </a:lvl5pPr>
            <a:lvl6pPr marL="2514600" indent="-228600" defTabSz="8524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524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524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524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FC285472-F101-2B40-AF81-B0D4FAA5A1A3}" type="slidenum">
              <a:rPr lang="it-IT" sz="900"/>
              <a:pPr>
                <a:defRPr/>
              </a:pPr>
              <a:t>9</a:t>
            </a:fld>
            <a:endParaRPr lang="it-IT" sz="900"/>
          </a:p>
        </p:txBody>
      </p:sp>
      <p:sp>
        <p:nvSpPr>
          <p:cNvPr id="12290" name="Rectangle 2"/>
          <p:cNvSpPr>
            <a:spLocks noGrp="1" noRot="1" noChangeAspect="1" noChangeArrowheads="1" noTextEdit="1"/>
          </p:cNvSpPr>
          <p:nvPr>
            <p:ph type="sldImg"/>
          </p:nvPr>
        </p:nvSpPr>
        <p:spPr>
          <a:xfrm>
            <a:off x="925719" y="685838"/>
            <a:ext cx="5006564" cy="3429182"/>
          </a:xfrm>
          <a:ln/>
        </p:spPr>
      </p:sp>
      <p:sp>
        <p:nvSpPr>
          <p:cNvPr id="1229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H">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52488" eaLnBrk="0" hangingPunct="0">
              <a:defRPr sz="2400">
                <a:solidFill>
                  <a:schemeClr val="tx1"/>
                </a:solidFill>
                <a:latin typeface="Times New Roman" charset="0"/>
                <a:ea typeface="ＭＳ Ｐゴシック" charset="0"/>
              </a:defRPr>
            </a:lvl1pPr>
            <a:lvl2pPr marL="742950" indent="-285750" defTabSz="852488" eaLnBrk="0" hangingPunct="0">
              <a:defRPr sz="2400">
                <a:solidFill>
                  <a:schemeClr val="tx1"/>
                </a:solidFill>
                <a:latin typeface="Times New Roman" charset="0"/>
                <a:ea typeface="ＭＳ Ｐゴシック" charset="0"/>
              </a:defRPr>
            </a:lvl2pPr>
            <a:lvl3pPr marL="1143000" indent="-228600" defTabSz="852488" eaLnBrk="0" hangingPunct="0">
              <a:defRPr sz="2400">
                <a:solidFill>
                  <a:schemeClr val="tx1"/>
                </a:solidFill>
                <a:latin typeface="Times New Roman" charset="0"/>
                <a:ea typeface="ＭＳ Ｐゴシック" charset="0"/>
              </a:defRPr>
            </a:lvl3pPr>
            <a:lvl4pPr marL="1600200" indent="-228600" defTabSz="852488" eaLnBrk="0" hangingPunct="0">
              <a:defRPr sz="2400">
                <a:solidFill>
                  <a:schemeClr val="tx1"/>
                </a:solidFill>
                <a:latin typeface="Times New Roman" charset="0"/>
                <a:ea typeface="ＭＳ Ｐゴシック" charset="0"/>
              </a:defRPr>
            </a:lvl4pPr>
            <a:lvl5pPr marL="2057400" indent="-228600" defTabSz="852488" eaLnBrk="0" hangingPunct="0">
              <a:defRPr sz="2400">
                <a:solidFill>
                  <a:schemeClr val="tx1"/>
                </a:solidFill>
                <a:latin typeface="Times New Roman" charset="0"/>
                <a:ea typeface="ＭＳ Ｐゴシック" charset="0"/>
              </a:defRPr>
            </a:lvl5pPr>
            <a:lvl6pPr marL="2514600" indent="-228600" defTabSz="8524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524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524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524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F5AF93E6-DDB7-7E46-BE3A-06DDCF841A40}" type="slidenum">
              <a:rPr lang="it-IT" sz="900"/>
              <a:pPr>
                <a:defRPr/>
              </a:pPr>
              <a:t>10</a:t>
            </a:fld>
            <a:endParaRPr lang="it-IT" sz="900"/>
          </a:p>
        </p:txBody>
      </p:sp>
      <p:sp>
        <p:nvSpPr>
          <p:cNvPr id="14338" name="Rectangle 2"/>
          <p:cNvSpPr>
            <a:spLocks noGrp="1" noRot="1" noChangeAspect="1" noChangeArrowheads="1" noTextEdit="1"/>
          </p:cNvSpPr>
          <p:nvPr>
            <p:ph type="sldImg"/>
          </p:nvPr>
        </p:nvSpPr>
        <p:spPr>
          <a:xfrm>
            <a:off x="1143000" y="685800"/>
            <a:ext cx="4572000" cy="3429000"/>
          </a:xfrm>
          <a:ln/>
        </p:spPr>
      </p:sp>
      <p:sp>
        <p:nvSpPr>
          <p:cNvPr id="1433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H">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simple measurement setup (Fig. 1 of [1]) concerns common-mode and differential mode voltages on a pair of conductors inside a steel tube situated above the ground plane, induced by a parallel conductor excited by a source. The induced voltages are measured considering different arrangements for the grounding of the tube. The results are then compared with theoretical results obtained using circuit theory in which the coupling between the two circuits is represented by longitudinal self and mutual impedances. The obtained results are used in the paper as a basis to challenge the validity of </a:t>
            </a:r>
            <a:r>
              <a:rPr lang="en-US" sz="1200" kern="1200" dirty="0" err="1">
                <a:solidFill>
                  <a:schemeClr val="tx1"/>
                </a:solidFill>
                <a:latin typeface="+mn-lt"/>
                <a:ea typeface="+mn-ea"/>
                <a:cs typeface="+mn-cs"/>
              </a:rPr>
              <a:t>Schelkunoff’s</a:t>
            </a:r>
            <a:r>
              <a:rPr lang="en-US" sz="1200" kern="1200" dirty="0">
                <a:solidFill>
                  <a:schemeClr val="tx1"/>
                </a:solidFill>
                <a:latin typeface="+mn-lt"/>
                <a:ea typeface="+mn-ea"/>
                <a:cs typeface="+mn-cs"/>
              </a:rPr>
              <a:t> transfer impedance theory and, also, to question the applicability of Maxwell’s equations to wired structures. </a:t>
            </a:r>
          </a:p>
          <a:p>
            <a:endParaRPr lang="fr-CH" dirty="0"/>
          </a:p>
        </p:txBody>
      </p:sp>
      <p:sp>
        <p:nvSpPr>
          <p:cNvPr id="4" name="Slide Number Placeholder 3"/>
          <p:cNvSpPr>
            <a:spLocks noGrp="1"/>
          </p:cNvSpPr>
          <p:nvPr>
            <p:ph type="sldNum" sz="quarter" idx="10"/>
          </p:nvPr>
        </p:nvSpPr>
        <p:spPr/>
        <p:txBody>
          <a:bodyPr/>
          <a:lstStyle/>
          <a:p>
            <a:fld id="{277D527C-F574-4A5B-9328-CAD59AB55795}" type="slidenum">
              <a:rPr lang="it-IT" smtClean="0"/>
              <a:pPr/>
              <a:t>11</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12</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13</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fld id="{277D527C-F574-4A5B-9328-CAD59AB55795}" type="slidenum">
              <a:rPr lang="it-IT" smtClean="0"/>
              <a:pPr/>
              <a:t>14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A86C09-7DBB-4F0D-896B-4365E10CA44A}" type="datetimeFigureOut">
              <a:rPr lang="fr-FR" smtClean="0"/>
              <a:pPr/>
              <a:t>08/05/2025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C4BF9C27-4D69-4C17-8F32-EDD96442AC39}" type="slidenum">
              <a:rPr lang="fr-CH" smtClean="0"/>
              <a:pPr/>
              <a:t>‹#›</a:t>
            </a:fld>
            <a:endParaRPr lang="fr-CH"/>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86C09-7DBB-4F0D-896B-4365E10CA44A}" type="datetimeFigureOut">
              <a:rPr lang="fr-FR" smtClean="0"/>
              <a:pPr/>
              <a:t>08/05/2025</a:t>
            </a:fld>
            <a:endParaRPr lang="fr-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F9C27-4D69-4C17-8F32-EDD96442AC39}" type="slidenum">
              <a:rPr lang="fr-CH" smtClean="0"/>
              <a:pPr/>
              <a:t>‹#›</a:t>
            </a:fld>
            <a:endParaRPr lang="fr-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oleObject" Target="../embeddings/oleObject10.bin"/><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1763713"/>
            <a:ext cx="9144000" cy="1231106"/>
          </a:xfrm>
          <a:prstGeom prst="rect">
            <a:avLst/>
          </a:prstGeom>
          <a:noFill/>
          <a:ln w="9525">
            <a:noFill/>
            <a:miter lim="800000"/>
            <a:headEnd/>
            <a:tailEnd/>
          </a:ln>
          <a:effectLst/>
        </p:spPr>
        <p:txBody>
          <a:bodyPr wrap="square">
            <a:spAutoFit/>
          </a:bodyPr>
          <a:lstStyle/>
          <a:p>
            <a:pPr algn="ctr" hangingPunct="0"/>
            <a:r>
              <a:rPr lang="en-US" sz="3200" dirty="0"/>
              <a:t>Analysis of the paper by </a:t>
            </a:r>
            <a:r>
              <a:rPr lang="en-US" sz="3200" dirty="0" err="1"/>
              <a:t>Sobral</a:t>
            </a:r>
            <a:r>
              <a:rPr lang="en-US" sz="3200" dirty="0"/>
              <a:t> et al.</a:t>
            </a:r>
          </a:p>
          <a:p>
            <a:pPr algn="ctr" rtl="0" fontAlgn="base">
              <a:spcBef>
                <a:spcPct val="0"/>
              </a:spcBef>
              <a:spcAft>
                <a:spcPct val="0"/>
              </a:spcAft>
            </a:pPr>
            <a:endParaRPr lang="en-GB" sz="2400" b="1" kern="1200" dirty="0">
              <a:solidFill>
                <a:srgbClr val="000000"/>
              </a:solidFill>
              <a:latin typeface="Arial" charset="0"/>
              <a:ea typeface="+mn-ea"/>
              <a:cs typeface="+mn-cs"/>
            </a:endParaRPr>
          </a:p>
          <a:p>
            <a:pPr algn="ctr" rtl="0" fontAlgn="base">
              <a:spcBef>
                <a:spcPct val="0"/>
              </a:spcBef>
              <a:spcAft>
                <a:spcPct val="0"/>
              </a:spcAft>
            </a:pPr>
            <a:r>
              <a:rPr lang="en-GB" kern="1200" dirty="0" err="1">
                <a:solidFill>
                  <a:srgbClr val="000000"/>
                </a:solidFill>
                <a:latin typeface="+mj-lt"/>
                <a:ea typeface="+mn-ea"/>
                <a:cs typeface="+mn-cs"/>
              </a:rPr>
              <a:t>Farhad</a:t>
            </a:r>
            <a:r>
              <a:rPr lang="en-GB" kern="1200" dirty="0">
                <a:solidFill>
                  <a:srgbClr val="000000"/>
                </a:solidFill>
                <a:latin typeface="+mj-lt"/>
                <a:ea typeface="+mn-ea"/>
                <a:cs typeface="+mn-cs"/>
              </a:rPr>
              <a:t> </a:t>
            </a:r>
            <a:r>
              <a:rPr lang="en-GB" kern="1200" dirty="0" err="1">
                <a:solidFill>
                  <a:srgbClr val="000000"/>
                </a:solidFill>
                <a:latin typeface="+mj-lt"/>
                <a:ea typeface="+mn-ea"/>
                <a:cs typeface="+mn-cs"/>
              </a:rPr>
              <a:t>Rachidi</a:t>
            </a:r>
            <a:endParaRPr lang="en-GB" kern="1200" dirty="0">
              <a:solidFill>
                <a:srgbClr val="000000"/>
              </a:solidFill>
              <a:latin typeface="+mj-lt"/>
              <a:ea typeface="+mn-ea"/>
              <a:cs typeface="+mn-cs"/>
            </a:endParaRPr>
          </a:p>
        </p:txBody>
      </p:sp>
      <p:pic>
        <p:nvPicPr>
          <p:cNvPr id="6" name="Picture 5" descr="EMCjpeg.jpg"/>
          <p:cNvPicPr>
            <a:picLocks noChangeAspect="1"/>
          </p:cNvPicPr>
          <p:nvPr/>
        </p:nvPicPr>
        <p:blipFill>
          <a:blip r:embed="rId3" cstate="print"/>
          <a:stretch>
            <a:fillRect/>
          </a:stretch>
        </p:blipFill>
        <p:spPr>
          <a:xfrm>
            <a:off x="3352800" y="4191000"/>
            <a:ext cx="2362200" cy="2159199"/>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3" name="Picture 3" descr="z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086600"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Examples of Measured Transfer Impedance</a:t>
            </a:r>
          </a:p>
        </p:txBody>
      </p:sp>
    </p:spTree>
    <p:extLst>
      <p:ext uri="{BB962C8B-B14F-4D97-AF65-F5344CB8AC3E}">
        <p14:creationId xmlns:p14="http://schemas.microsoft.com/office/powerpoint/2010/main" val="352333603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paper</a:t>
            </a:r>
          </a:p>
        </p:txBody>
      </p:sp>
      <p:sp>
        <p:nvSpPr>
          <p:cNvPr id="50" name="Text Box 15"/>
          <p:cNvSpPr txBox="1">
            <a:spLocks noChangeArrowheads="1"/>
          </p:cNvSpPr>
          <p:nvPr/>
        </p:nvSpPr>
        <p:spPr bwMode="auto">
          <a:xfrm>
            <a:off x="381000" y="1371600"/>
            <a:ext cx="8001000" cy="990015"/>
          </a:xfrm>
          <a:prstGeom prst="rect">
            <a:avLst/>
          </a:prstGeom>
          <a:noFill/>
          <a:ln w="9525">
            <a:noFill/>
            <a:miter lim="800000"/>
            <a:headEnd/>
            <a:tailEnd/>
          </a:ln>
          <a:effectLst/>
        </p:spPr>
        <p:txBody>
          <a:bodyPr wrap="square">
            <a:spAutoFit/>
          </a:bodyPr>
          <a:lstStyle/>
          <a:p>
            <a:pPr marL="341313" indent="-341313">
              <a:lnSpc>
                <a:spcPct val="150000"/>
              </a:lnSpc>
              <a:spcBef>
                <a:spcPct val="0"/>
              </a:spcBef>
              <a:spcAft>
                <a:spcPts val="600"/>
              </a:spcAft>
              <a:buFont typeface="Arial" pitchFamily="34" charset="0"/>
              <a:buChar char="•"/>
            </a:pPr>
            <a:r>
              <a:rPr lang="en-US" sz="2000" dirty="0">
                <a:latin typeface="+mj-lt"/>
              </a:rPr>
              <a:t>Authors present  measurement results which are used to test the validity of </a:t>
            </a:r>
            <a:r>
              <a:rPr lang="en-US" sz="2000" dirty="0" err="1">
                <a:latin typeface="+mj-lt"/>
              </a:rPr>
              <a:t>Schelkunoff’s</a:t>
            </a:r>
            <a:r>
              <a:rPr lang="en-US" sz="2000" dirty="0">
                <a:latin typeface="+mj-lt"/>
              </a:rPr>
              <a:t> transfer impedance theory. </a:t>
            </a:r>
          </a:p>
        </p:txBody>
      </p:sp>
      <p:pic>
        <p:nvPicPr>
          <p:cNvPr id="3" name="Picture 2"/>
          <p:cNvPicPr>
            <a:picLocks noChangeAspect="1"/>
          </p:cNvPicPr>
          <p:nvPr/>
        </p:nvPicPr>
        <p:blipFill>
          <a:blip r:embed="rId3"/>
          <a:stretch>
            <a:fillRect/>
          </a:stretch>
        </p:blipFill>
        <p:spPr>
          <a:xfrm>
            <a:off x="1219200" y="2667000"/>
            <a:ext cx="6417816" cy="3946478"/>
          </a:xfrm>
          <a:prstGeom prst="rect">
            <a:avLst/>
          </a:prstGeom>
        </p:spPr>
      </p:pic>
    </p:spTree>
    <p:extLst>
      <p:ext uri="{BB962C8B-B14F-4D97-AF65-F5344CB8AC3E}">
        <p14:creationId xmlns:p14="http://schemas.microsoft.com/office/powerpoint/2010/main" val="89644909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1913344"/>
          </a:xfrm>
          <a:prstGeom prst="rect">
            <a:avLst/>
          </a:prstGeom>
          <a:noFill/>
          <a:ln w="9525">
            <a:noFill/>
            <a:miter lim="800000"/>
            <a:headEnd/>
            <a:tailEnd/>
          </a:ln>
          <a:effectLst/>
        </p:spPr>
        <p:txBody>
          <a:bodyPr wrap="square">
            <a:spAutoFit/>
          </a:bodyPr>
          <a:lstStyle/>
          <a:p>
            <a:pPr marL="341313" indent="-341313">
              <a:lnSpc>
                <a:spcPct val="150000"/>
              </a:lnSpc>
              <a:spcBef>
                <a:spcPct val="0"/>
              </a:spcBef>
              <a:spcAft>
                <a:spcPts val="600"/>
              </a:spcAft>
              <a:buFont typeface="Arial" pitchFamily="34" charset="0"/>
              <a:buChar char="•"/>
            </a:pPr>
            <a:r>
              <a:rPr lang="en-US" sz="2000" dirty="0">
                <a:latin typeface="+mj-lt"/>
              </a:rPr>
              <a:t>‘</a:t>
            </a:r>
            <a:r>
              <a:rPr lang="en-US" sz="2000" i="1" dirty="0">
                <a:latin typeface="+mj-lt"/>
              </a:rPr>
              <a:t>The famous Maxwell equations were presented only in a final short chapter of the second volume, named “Electromagnetic Theory of Light”, considering that light can propagate at free space, without a metallic circuit</a:t>
            </a:r>
            <a:r>
              <a:rPr lang="en-US" sz="2000" dirty="0">
                <a:latin typeface="+mj-lt"/>
              </a:rPr>
              <a:t>.’</a:t>
            </a:r>
          </a:p>
        </p:txBody>
      </p:sp>
    </p:spTree>
    <p:extLst>
      <p:ext uri="{BB962C8B-B14F-4D97-AF65-F5344CB8AC3E}">
        <p14:creationId xmlns:p14="http://schemas.microsoft.com/office/powerpoint/2010/main" val="274396154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4760278"/>
          </a:xfrm>
          <a:prstGeom prst="rect">
            <a:avLst/>
          </a:prstGeom>
          <a:noFill/>
          <a:ln w="9525">
            <a:noFill/>
            <a:miter lim="800000"/>
            <a:headEnd/>
            <a:tailEnd/>
          </a:ln>
          <a:effectLst/>
        </p:spPr>
        <p:txBody>
          <a:bodyPr wrap="square">
            <a:spAutoFit/>
          </a:bodyPr>
          <a:lstStyle/>
          <a:p>
            <a:pPr marL="341313" indent="-341313">
              <a:lnSpc>
                <a:spcPct val="150000"/>
              </a:lnSpc>
              <a:spcBef>
                <a:spcPct val="0"/>
              </a:spcBef>
              <a:spcAft>
                <a:spcPts val="600"/>
              </a:spcAft>
              <a:buFont typeface="Arial" pitchFamily="34" charset="0"/>
              <a:buChar char="•"/>
            </a:pPr>
            <a:r>
              <a:rPr lang="en-US" sz="2000" dirty="0">
                <a:latin typeface="+mj-lt"/>
              </a:rPr>
              <a:t>‘</a:t>
            </a:r>
            <a:r>
              <a:rPr lang="en-US" sz="2000" i="1" dirty="0">
                <a:latin typeface="+mj-lt"/>
              </a:rPr>
              <a:t>The famous Maxwell equations were presented only in a final short chapter of the second volume, named “Electromagnetic Theory of Light”, considering that light can propagate at free space, without a metallic circuit</a:t>
            </a:r>
            <a:r>
              <a:rPr lang="en-US" sz="2000" dirty="0">
                <a:latin typeface="+mj-lt"/>
              </a:rPr>
              <a:t>.’</a:t>
            </a:r>
          </a:p>
          <a:p>
            <a:pPr algn="just">
              <a:lnSpc>
                <a:spcPct val="150000"/>
              </a:lnSpc>
              <a:spcBef>
                <a:spcPct val="0"/>
              </a:spcBef>
              <a:spcAft>
                <a:spcPts val="600"/>
              </a:spcAft>
            </a:pPr>
            <a:r>
              <a:rPr lang="en-US" sz="2000" dirty="0">
                <a:solidFill>
                  <a:srgbClr val="FF0000"/>
                </a:solidFill>
                <a:latin typeface="+mj-lt"/>
              </a:rPr>
              <a:t>Maxwell’s equations were presented to be solved in a general medium represented by its electric permittivity and magnetic permeability. The dyadic permittivity and permeability  can be used to represent inhomogeneous, anisotropic media. Thus, any material can be considered for the solution of Maxwell’s equations, including highly conducting metallic surfaces, such as wires and other components in electric circuits.</a:t>
            </a:r>
          </a:p>
        </p:txBody>
      </p:sp>
    </p:spTree>
    <p:extLst>
      <p:ext uri="{BB962C8B-B14F-4D97-AF65-F5344CB8AC3E}">
        <p14:creationId xmlns:p14="http://schemas.microsoft.com/office/powerpoint/2010/main" val="266153815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1913344"/>
          </a:xfrm>
          <a:prstGeom prst="rect">
            <a:avLst/>
          </a:prstGeom>
          <a:noFill/>
          <a:ln w="9525">
            <a:noFill/>
            <a:miter lim="800000"/>
            <a:headEnd/>
            <a:tailEnd/>
          </a:ln>
          <a:effectLst/>
        </p:spPr>
        <p:txBody>
          <a:bodyPr wrap="square">
            <a:spAutoFit/>
          </a:bodyPr>
          <a:lstStyle/>
          <a:p>
            <a:pPr marL="341313" indent="-341313">
              <a:lnSpc>
                <a:spcPct val="150000"/>
              </a:lnSpc>
              <a:spcBef>
                <a:spcPct val="0"/>
              </a:spcBef>
              <a:spcAft>
                <a:spcPts val="600"/>
              </a:spcAft>
              <a:buFont typeface="Arial" pitchFamily="34" charset="0"/>
              <a:buChar char="•"/>
            </a:pPr>
            <a:r>
              <a:rPr lang="en-US" sz="2000" dirty="0">
                <a:latin typeface="+mj-lt"/>
              </a:rPr>
              <a:t>‘</a:t>
            </a:r>
            <a:r>
              <a:rPr lang="en-US" sz="2000" i="1" dirty="0">
                <a:latin typeface="+mj-lt"/>
              </a:rPr>
              <a:t>On the other hand, the straightforward application of Maxwell equations to this case would foresee that both the electric and magnetic field inside the tube would be zero, what is incompatible with the values of induced voltages to be measured along the inner conductors</a:t>
            </a:r>
            <a:r>
              <a:rPr lang="en-US" sz="2000" dirty="0">
                <a:latin typeface="+mj-lt"/>
              </a:rPr>
              <a:t>.’</a:t>
            </a:r>
          </a:p>
        </p:txBody>
      </p:sp>
    </p:spTree>
    <p:extLst>
      <p:ext uri="{BB962C8B-B14F-4D97-AF65-F5344CB8AC3E}">
        <p14:creationId xmlns:p14="http://schemas.microsoft.com/office/powerpoint/2010/main" val="182789728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5221942"/>
          </a:xfrm>
          <a:prstGeom prst="rect">
            <a:avLst/>
          </a:prstGeom>
          <a:noFill/>
          <a:ln w="9525">
            <a:noFill/>
            <a:miter lim="800000"/>
            <a:headEnd/>
            <a:tailEnd/>
          </a:ln>
          <a:effectLst/>
        </p:spPr>
        <p:txBody>
          <a:bodyPr wrap="square">
            <a:spAutoFit/>
          </a:bodyPr>
          <a:lstStyle/>
          <a:p>
            <a:pPr marL="341313" indent="-341313">
              <a:lnSpc>
                <a:spcPct val="150000"/>
              </a:lnSpc>
              <a:spcBef>
                <a:spcPct val="0"/>
              </a:spcBef>
              <a:spcAft>
                <a:spcPts val="600"/>
              </a:spcAft>
              <a:buFont typeface="Arial" pitchFamily="34" charset="0"/>
              <a:buChar char="•"/>
            </a:pPr>
            <a:r>
              <a:rPr lang="en-US" sz="2000" dirty="0">
                <a:latin typeface="+mj-lt"/>
              </a:rPr>
              <a:t>‘</a:t>
            </a:r>
            <a:r>
              <a:rPr lang="en-US" sz="2000" i="1" dirty="0">
                <a:latin typeface="+mj-lt"/>
              </a:rPr>
              <a:t>On the other hand, the straightforward application of Maxwell equations to this case would foresee that both the electric and magnetic field inside the tube would be zero, what is incompatible with the values of induced voltages to be measured along the inner conductors</a:t>
            </a:r>
            <a:r>
              <a:rPr lang="en-US" sz="2000" dirty="0">
                <a:latin typeface="+mj-lt"/>
              </a:rPr>
              <a:t>.’</a:t>
            </a:r>
          </a:p>
          <a:p>
            <a:pPr algn="just">
              <a:lnSpc>
                <a:spcPct val="150000"/>
              </a:lnSpc>
              <a:spcBef>
                <a:spcPct val="0"/>
              </a:spcBef>
              <a:spcAft>
                <a:spcPts val="600"/>
              </a:spcAft>
            </a:pPr>
            <a:r>
              <a:rPr lang="en-US" sz="2000" dirty="0">
                <a:solidFill>
                  <a:srgbClr val="FF0000"/>
                </a:solidFill>
                <a:latin typeface="+mj-lt"/>
              </a:rPr>
              <a:t>Since the conductivity of the conductors is not infinite, the application of Maxwell’s equations would not result in both the E and H fields inside the tube being zero. The E and H fields can be calculated by considering the diffusion of the fields through the conducting sheet. Since the considered frequency is very low, the penetration of the magnetic field is very efficient (large skin depth), and internal currents and voltages must indeed be induced. This result is compatible with the reported experiment.</a:t>
            </a:r>
          </a:p>
        </p:txBody>
      </p:sp>
    </p:spTree>
    <p:extLst>
      <p:ext uri="{BB962C8B-B14F-4D97-AF65-F5344CB8AC3E}">
        <p14:creationId xmlns:p14="http://schemas.microsoft.com/office/powerpoint/2010/main" val="257587670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2836674"/>
          </a:xfrm>
          <a:prstGeom prst="rect">
            <a:avLst/>
          </a:prstGeom>
          <a:noFill/>
          <a:ln w="9525">
            <a:noFill/>
            <a:miter lim="800000"/>
            <a:headEnd/>
            <a:tailEnd/>
          </a:ln>
          <a:effectLst/>
        </p:spPr>
        <p:txBody>
          <a:bodyPr wrap="square">
            <a:spAutoFit/>
          </a:bodyPr>
          <a:lstStyle/>
          <a:p>
            <a:pPr marL="341313" indent="-341313">
              <a:lnSpc>
                <a:spcPct val="150000"/>
              </a:lnSpc>
              <a:spcBef>
                <a:spcPct val="0"/>
              </a:spcBef>
              <a:spcAft>
                <a:spcPts val="600"/>
              </a:spcAft>
              <a:buFont typeface="Arial" pitchFamily="34" charset="0"/>
              <a:buChar char="•"/>
            </a:pPr>
            <a:r>
              <a:rPr lang="en-US" sz="2000" dirty="0">
                <a:latin typeface="+mj-lt"/>
              </a:rPr>
              <a:t>‘</a:t>
            </a:r>
            <a:r>
              <a:rPr lang="en-US" sz="2000" i="1" dirty="0" err="1">
                <a:latin typeface="+mj-lt"/>
              </a:rPr>
              <a:t>Schelkunoff’s</a:t>
            </a:r>
            <a:r>
              <a:rPr lang="en-US" sz="2000" i="1" dirty="0">
                <a:latin typeface="+mj-lt"/>
              </a:rPr>
              <a:t> Transfer Impedance concept cannot explain why a modification introduced at the external surface of the tube can strongly reduce the induced voltage inside the tube’.  ‘</a:t>
            </a:r>
            <a:r>
              <a:rPr lang="en-US" sz="2000" i="1" dirty="0" err="1">
                <a:latin typeface="+mj-lt"/>
              </a:rPr>
              <a:t>Schelkunoff</a:t>
            </a:r>
            <a:r>
              <a:rPr lang="en-US" sz="2000" i="1" dirty="0">
                <a:latin typeface="+mj-lt"/>
              </a:rPr>
              <a:t> transfer impedance methodology fails for some important conditions measured, what cast a great doubt about the validity of all the transfer impedance concept</a:t>
            </a:r>
            <a:r>
              <a:rPr lang="en-US" sz="2000" dirty="0">
                <a:latin typeface="+mj-lt"/>
              </a:rPr>
              <a:t>’. </a:t>
            </a:r>
          </a:p>
        </p:txBody>
      </p:sp>
    </p:spTree>
    <p:extLst>
      <p:ext uri="{BB962C8B-B14F-4D97-AF65-F5344CB8AC3E}">
        <p14:creationId xmlns:p14="http://schemas.microsoft.com/office/powerpoint/2010/main" val="365697198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3375283"/>
          </a:xfrm>
          <a:prstGeom prst="rect">
            <a:avLst/>
          </a:prstGeom>
          <a:noFill/>
          <a:ln w="9525">
            <a:noFill/>
            <a:miter lim="800000"/>
            <a:headEnd/>
            <a:tailEnd/>
          </a:ln>
          <a:effectLst/>
        </p:spPr>
        <p:txBody>
          <a:bodyPr wrap="square">
            <a:spAutoFit/>
          </a:bodyPr>
          <a:lstStyle/>
          <a:p>
            <a:pPr>
              <a:lnSpc>
                <a:spcPct val="150000"/>
              </a:lnSpc>
              <a:spcBef>
                <a:spcPct val="0"/>
              </a:spcBef>
              <a:spcAft>
                <a:spcPts val="600"/>
              </a:spcAft>
            </a:pPr>
            <a:r>
              <a:rPr lang="en-US" sz="2000" dirty="0" err="1">
                <a:solidFill>
                  <a:srgbClr val="FF0000"/>
                </a:solidFill>
                <a:latin typeface="+mj-lt"/>
              </a:rPr>
              <a:t>Schelkunoff</a:t>
            </a:r>
            <a:r>
              <a:rPr lang="en-US" sz="2000" dirty="0">
                <a:solidFill>
                  <a:srgbClr val="FF0000"/>
                </a:solidFill>
                <a:latin typeface="+mj-lt"/>
              </a:rPr>
              <a:t> solved Maxwell’s equations to obtain the transfer impedance of a </a:t>
            </a:r>
            <a:r>
              <a:rPr lang="en-US" sz="2000" dirty="0" err="1">
                <a:solidFill>
                  <a:srgbClr val="FF0000"/>
                </a:solidFill>
                <a:latin typeface="+mj-lt"/>
              </a:rPr>
              <a:t>lossy</a:t>
            </a:r>
            <a:r>
              <a:rPr lang="en-US" sz="2000" dirty="0">
                <a:solidFill>
                  <a:srgbClr val="FF0000"/>
                </a:solidFill>
                <a:latin typeface="+mj-lt"/>
              </a:rPr>
              <a:t> solid conducting tube by considering the diffusion of the fields, and obtained an analytical formula for this parameter. </a:t>
            </a:r>
          </a:p>
          <a:p>
            <a:pPr>
              <a:lnSpc>
                <a:spcPct val="150000"/>
              </a:lnSpc>
              <a:spcBef>
                <a:spcPct val="0"/>
              </a:spcBef>
              <a:spcAft>
                <a:spcPts val="600"/>
              </a:spcAft>
            </a:pPr>
            <a:r>
              <a:rPr lang="en-US" sz="2000" dirty="0">
                <a:solidFill>
                  <a:srgbClr val="FF0000"/>
                </a:solidFill>
                <a:latin typeface="+mj-lt"/>
              </a:rPr>
              <a:t>On the other hand, circuit theory is a tool that also results from Maxwell’s equations using the assumption that the physical size of the circuit is much smaller than the wavelength of the disturbance. The transfer impedance and circuit theory are therefore not in antagonism.</a:t>
            </a:r>
          </a:p>
        </p:txBody>
      </p:sp>
    </p:spTree>
    <p:extLst>
      <p:ext uri="{BB962C8B-B14F-4D97-AF65-F5344CB8AC3E}">
        <p14:creationId xmlns:p14="http://schemas.microsoft.com/office/powerpoint/2010/main" val="58438457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4991110"/>
          </a:xfrm>
          <a:prstGeom prst="rect">
            <a:avLst/>
          </a:prstGeom>
          <a:noFill/>
          <a:ln w="9525">
            <a:noFill/>
            <a:miter lim="800000"/>
            <a:headEnd/>
            <a:tailEnd/>
          </a:ln>
          <a:effectLst/>
        </p:spPr>
        <p:txBody>
          <a:bodyPr wrap="square">
            <a:spAutoFit/>
          </a:bodyPr>
          <a:lstStyle/>
          <a:p>
            <a:pPr>
              <a:lnSpc>
                <a:spcPct val="150000"/>
              </a:lnSpc>
              <a:spcBef>
                <a:spcPct val="0"/>
              </a:spcBef>
              <a:spcAft>
                <a:spcPts val="600"/>
              </a:spcAft>
            </a:pPr>
            <a:r>
              <a:rPr lang="en-US" sz="2000" dirty="0">
                <a:solidFill>
                  <a:srgbClr val="FF0000"/>
                </a:solidFill>
              </a:rPr>
              <a:t>The fact that the circuit-theory results obtained by the authors are in good agreement with their measurements comes from the fact that the test circuit used is electrically small compared to the wavelengths involved. </a:t>
            </a:r>
          </a:p>
          <a:p>
            <a:pPr>
              <a:lnSpc>
                <a:spcPct val="150000"/>
              </a:lnSpc>
              <a:spcBef>
                <a:spcPct val="0"/>
              </a:spcBef>
              <a:spcAft>
                <a:spcPts val="600"/>
              </a:spcAft>
            </a:pPr>
            <a:r>
              <a:rPr lang="en-US" sz="2000" dirty="0">
                <a:solidFill>
                  <a:srgbClr val="FF0000"/>
                </a:solidFill>
              </a:rPr>
              <a:t>The highest significant frequency </a:t>
            </a:r>
            <a:r>
              <a:rPr lang="en-US" sz="2000" i="1" dirty="0" err="1">
                <a:solidFill>
                  <a:srgbClr val="FF0000"/>
                </a:solidFill>
              </a:rPr>
              <a:t>f</a:t>
            </a:r>
            <a:r>
              <a:rPr lang="en-US" sz="2000" i="1" baseline="-25000" dirty="0" err="1">
                <a:solidFill>
                  <a:srgbClr val="FF0000"/>
                </a:solidFill>
              </a:rPr>
              <a:t>max</a:t>
            </a:r>
            <a:r>
              <a:rPr lang="en-US" sz="2000" dirty="0">
                <a:solidFill>
                  <a:srgbClr val="FF0000"/>
                </a:solidFill>
              </a:rPr>
              <a:t> of the 8/20 </a:t>
            </a:r>
            <a:r>
              <a:rPr lang="en-US" sz="2000" dirty="0" err="1">
                <a:solidFill>
                  <a:srgbClr val="FF0000"/>
                </a:solidFill>
              </a:rPr>
              <a:t>μs</a:t>
            </a:r>
            <a:r>
              <a:rPr lang="en-US" sz="2000" dirty="0">
                <a:solidFill>
                  <a:srgbClr val="FF0000"/>
                </a:solidFill>
              </a:rPr>
              <a:t> test pulse used by the authors: </a:t>
            </a:r>
          </a:p>
          <a:p>
            <a:pPr>
              <a:lnSpc>
                <a:spcPct val="150000"/>
              </a:lnSpc>
              <a:spcBef>
                <a:spcPct val="0"/>
              </a:spcBef>
              <a:spcAft>
                <a:spcPts val="600"/>
              </a:spcAft>
            </a:pPr>
            <a:endParaRPr lang="en-US" sz="2000" dirty="0">
              <a:solidFill>
                <a:srgbClr val="FF0000"/>
              </a:solidFill>
              <a:latin typeface="+mj-lt"/>
            </a:endParaRPr>
          </a:p>
          <a:p>
            <a:pPr>
              <a:lnSpc>
                <a:spcPct val="150000"/>
              </a:lnSpc>
              <a:spcBef>
                <a:spcPct val="0"/>
              </a:spcBef>
              <a:spcAft>
                <a:spcPts val="600"/>
              </a:spcAft>
            </a:pPr>
            <a:r>
              <a:rPr lang="en-US" sz="2000" dirty="0">
                <a:solidFill>
                  <a:srgbClr val="FF0000"/>
                </a:solidFill>
              </a:rPr>
              <a:t>which is more than two orders of magnitude greater than the 10-m length of the tube and almost four orders of magnitude greater than its cross section. </a:t>
            </a:r>
          </a:p>
          <a:p>
            <a:pPr>
              <a:lnSpc>
                <a:spcPct val="150000"/>
              </a:lnSpc>
              <a:spcBef>
                <a:spcPct val="0"/>
              </a:spcBef>
              <a:spcAft>
                <a:spcPts val="600"/>
              </a:spcAft>
            </a:pPr>
            <a:endParaRPr lang="en-US" sz="2000" dirty="0">
              <a:solidFill>
                <a:srgbClr val="FF0000"/>
              </a:solidFill>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91680845"/>
              </p:ext>
            </p:extLst>
          </p:nvPr>
        </p:nvGraphicFramePr>
        <p:xfrm>
          <a:off x="990600" y="3886200"/>
          <a:ext cx="2104103" cy="609600"/>
        </p:xfrm>
        <a:graphic>
          <a:graphicData uri="http://schemas.openxmlformats.org/presentationml/2006/ole">
            <mc:AlternateContent xmlns:mc="http://schemas.openxmlformats.org/markup-compatibility/2006">
              <mc:Choice xmlns:v="urn:schemas-microsoft-com:vml" Requires="v">
                <p:oleObj name="Equation" r:id="rId3" imgW="1358900" imgH="393700" progId="Equation.DSMT4">
                  <p:embed/>
                </p:oleObj>
              </mc:Choice>
              <mc:Fallback>
                <p:oleObj name="Equation" r:id="rId3" imgW="1358900" imgH="393700" progId="Equation.DSMT4">
                  <p:embed/>
                  <p:pic>
                    <p:nvPicPr>
                      <p:cNvPr id="0" name=""/>
                      <p:cNvPicPr/>
                      <p:nvPr/>
                    </p:nvPicPr>
                    <p:blipFill>
                      <a:blip r:embed="rId4"/>
                      <a:stretch>
                        <a:fillRect/>
                      </a:stretch>
                    </p:blipFill>
                    <p:spPr>
                      <a:xfrm>
                        <a:off x="990600" y="3886200"/>
                        <a:ext cx="2104103" cy="6096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4906175"/>
              </p:ext>
            </p:extLst>
          </p:nvPr>
        </p:nvGraphicFramePr>
        <p:xfrm>
          <a:off x="4038600" y="3886200"/>
          <a:ext cx="1671483" cy="609600"/>
        </p:xfrm>
        <a:graphic>
          <a:graphicData uri="http://schemas.openxmlformats.org/presentationml/2006/ole">
            <mc:AlternateContent xmlns:mc="http://schemas.openxmlformats.org/markup-compatibility/2006">
              <mc:Choice xmlns:v="urn:schemas-microsoft-com:vml" Requires="v">
                <p:oleObj name="Equation" r:id="rId5" imgW="1079500" imgH="393700" progId="Equation.DSMT4">
                  <p:embed/>
                </p:oleObj>
              </mc:Choice>
              <mc:Fallback>
                <p:oleObj name="Equation" r:id="rId5" imgW="1079500" imgH="393700" progId="Equation.DSMT4">
                  <p:embed/>
                  <p:pic>
                    <p:nvPicPr>
                      <p:cNvPr id="0" name=""/>
                      <p:cNvPicPr/>
                      <p:nvPr/>
                    </p:nvPicPr>
                    <p:blipFill>
                      <a:blip r:embed="rId6"/>
                      <a:stretch>
                        <a:fillRect/>
                      </a:stretch>
                    </p:blipFill>
                    <p:spPr>
                      <a:xfrm>
                        <a:off x="4038600" y="3886200"/>
                        <a:ext cx="1671483" cy="609600"/>
                      </a:xfrm>
                      <a:prstGeom prst="rect">
                        <a:avLst/>
                      </a:prstGeom>
                    </p:spPr>
                  </p:pic>
                </p:oleObj>
              </mc:Fallback>
            </mc:AlternateContent>
          </a:graphicData>
        </a:graphic>
      </p:graphicFrame>
    </p:spTree>
    <p:extLst>
      <p:ext uri="{BB962C8B-B14F-4D97-AF65-F5344CB8AC3E}">
        <p14:creationId xmlns:p14="http://schemas.microsoft.com/office/powerpoint/2010/main" val="352775360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2862322"/>
          </a:xfrm>
          <a:prstGeom prst="rect">
            <a:avLst/>
          </a:prstGeom>
          <a:noFill/>
          <a:ln w="9525">
            <a:noFill/>
            <a:miter lim="800000"/>
            <a:headEnd/>
            <a:tailEnd/>
          </a:ln>
          <a:effectLst/>
        </p:spPr>
        <p:txBody>
          <a:bodyPr wrap="square">
            <a:spAutoFit/>
          </a:bodyPr>
          <a:lstStyle/>
          <a:p>
            <a:r>
              <a:rPr lang="en-US" sz="2000" dirty="0">
                <a:solidFill>
                  <a:srgbClr val="FF0000"/>
                </a:solidFill>
              </a:rPr>
              <a:t>In addition, the fact that introducing a modification to the external surface of the tube affects the inner induced voltages is an expected observation that can be explained by the transfer impedance. </a:t>
            </a:r>
          </a:p>
          <a:p>
            <a:r>
              <a:rPr lang="en-US" sz="2000" dirty="0">
                <a:solidFill>
                  <a:srgbClr val="FF0000"/>
                </a:solidFill>
              </a:rPr>
              <a:t>Indeed, the induced voltage in the inner conductor of a shielded cable not only depends on the transfer impedance but also on the current distribution along the cable shield. </a:t>
            </a:r>
          </a:p>
          <a:p>
            <a:r>
              <a:rPr lang="en-US" sz="2000" dirty="0">
                <a:solidFill>
                  <a:srgbClr val="FF0000"/>
                </a:solidFill>
              </a:rPr>
              <a:t>Any modification to the external surface of the tube and/or its connection to the ground would change this current distribution and would therefore affect the inner induced voltage.</a:t>
            </a:r>
          </a:p>
        </p:txBody>
      </p:sp>
    </p:spTree>
    <p:extLst>
      <p:ext uri="{BB962C8B-B14F-4D97-AF65-F5344CB8AC3E}">
        <p14:creationId xmlns:p14="http://schemas.microsoft.com/office/powerpoint/2010/main" val="2234957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7400" y="20143"/>
            <a:ext cx="5084379" cy="685800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2375009"/>
          </a:xfrm>
          <a:prstGeom prst="rect">
            <a:avLst/>
          </a:prstGeom>
          <a:noFill/>
          <a:ln w="9525">
            <a:noFill/>
            <a:miter lim="800000"/>
            <a:headEnd/>
            <a:tailEnd/>
          </a:ln>
          <a:effectLst/>
        </p:spPr>
        <p:txBody>
          <a:bodyPr wrap="square">
            <a:spAutoFit/>
          </a:bodyPr>
          <a:lstStyle/>
          <a:p>
            <a:pPr marL="341313" indent="-341313">
              <a:lnSpc>
                <a:spcPct val="150000"/>
              </a:lnSpc>
              <a:spcBef>
                <a:spcPct val="0"/>
              </a:spcBef>
              <a:spcAft>
                <a:spcPts val="600"/>
              </a:spcAft>
              <a:buFont typeface="Arial" pitchFamily="34" charset="0"/>
              <a:buChar char="•"/>
            </a:pPr>
            <a:r>
              <a:rPr lang="en-US" sz="2000" dirty="0">
                <a:latin typeface="+mj-lt"/>
              </a:rPr>
              <a:t>‘</a:t>
            </a:r>
            <a:r>
              <a:rPr lang="en-US" sz="2000" i="1" dirty="0">
                <a:latin typeface="+mj-lt"/>
              </a:rPr>
              <a:t>The application of Maxwell equations to transformers is likewise problematic. Almost all the magnetic field is inside the metallic core, while only a small residual flux touches the coil conductors. However, the electric field is maximum in the region touching the coil while the magnetic field is nearly zero</a:t>
            </a:r>
            <a:r>
              <a:rPr lang="en-US" sz="2000" dirty="0">
                <a:latin typeface="+mj-lt"/>
              </a:rPr>
              <a:t>.’ </a:t>
            </a:r>
          </a:p>
        </p:txBody>
      </p:sp>
    </p:spTree>
    <p:extLst>
      <p:ext uri="{BB962C8B-B14F-4D97-AF65-F5344CB8AC3E}">
        <p14:creationId xmlns:p14="http://schemas.microsoft.com/office/powerpoint/2010/main" val="398406361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5298886"/>
          </a:xfrm>
          <a:prstGeom prst="rect">
            <a:avLst/>
          </a:prstGeom>
          <a:noFill/>
          <a:ln w="9525">
            <a:noFill/>
            <a:miter lim="800000"/>
            <a:headEnd/>
            <a:tailEnd/>
          </a:ln>
          <a:effectLst/>
        </p:spPr>
        <p:txBody>
          <a:bodyPr wrap="square">
            <a:spAutoFit/>
          </a:bodyPr>
          <a:lstStyle/>
          <a:p>
            <a:pPr marL="341313" indent="-341313">
              <a:lnSpc>
                <a:spcPct val="150000"/>
              </a:lnSpc>
              <a:spcBef>
                <a:spcPct val="0"/>
              </a:spcBef>
              <a:spcAft>
                <a:spcPts val="600"/>
              </a:spcAft>
              <a:buFont typeface="Arial" pitchFamily="34" charset="0"/>
              <a:buChar char="•"/>
            </a:pPr>
            <a:r>
              <a:rPr lang="en-US" sz="2000" dirty="0">
                <a:latin typeface="+mj-lt"/>
              </a:rPr>
              <a:t>‘</a:t>
            </a:r>
            <a:r>
              <a:rPr lang="en-US" sz="2000" i="1" dirty="0">
                <a:latin typeface="+mj-lt"/>
              </a:rPr>
              <a:t>The application of Maxwell equations to transformers is likewise problematic. Almost all the magnetic field is inside the metallic core, while only a small residual flux touches the coil conductors. However, the electric field is maximum in the region touching the coil while the magnetic field is nearly zero</a:t>
            </a:r>
            <a:r>
              <a:rPr lang="en-US" sz="2000" dirty="0">
                <a:latin typeface="+mj-lt"/>
              </a:rPr>
              <a:t>.’ </a:t>
            </a:r>
          </a:p>
          <a:p>
            <a:pPr algn="just">
              <a:lnSpc>
                <a:spcPct val="150000"/>
              </a:lnSpc>
              <a:spcBef>
                <a:spcPct val="0"/>
              </a:spcBef>
              <a:spcAft>
                <a:spcPts val="600"/>
              </a:spcAft>
            </a:pPr>
            <a:r>
              <a:rPr lang="en-US" sz="2000" dirty="0">
                <a:solidFill>
                  <a:srgbClr val="FF0000"/>
                </a:solidFill>
              </a:rPr>
              <a:t>This does not contradict Maxwell’s equations, according to which the coupling between electric and magnetic fields is weak at low frequencies. In Maxwell’s equations, the limiting case of zero frequency implies a decoupling of the electric and magnetic fields. Electrostatic and </a:t>
            </a:r>
            <a:r>
              <a:rPr lang="en-US" sz="2000" dirty="0" err="1">
                <a:solidFill>
                  <a:srgbClr val="FF0000"/>
                </a:solidFill>
              </a:rPr>
              <a:t>magnetostatic</a:t>
            </a:r>
            <a:r>
              <a:rPr lang="en-US" sz="2000" dirty="0">
                <a:solidFill>
                  <a:srgbClr val="FF0000"/>
                </a:solidFill>
              </a:rPr>
              <a:t> regimes represent thus special cases of Maxwell’s equations. </a:t>
            </a:r>
          </a:p>
          <a:p>
            <a:pPr>
              <a:lnSpc>
                <a:spcPct val="150000"/>
              </a:lnSpc>
              <a:spcBef>
                <a:spcPct val="0"/>
              </a:spcBef>
              <a:spcAft>
                <a:spcPts val="600"/>
              </a:spcAft>
            </a:pPr>
            <a:endParaRPr lang="en-US" sz="2000" dirty="0">
              <a:latin typeface="+mj-lt"/>
            </a:endParaRPr>
          </a:p>
        </p:txBody>
      </p:sp>
    </p:spTree>
    <p:extLst>
      <p:ext uri="{BB962C8B-B14F-4D97-AF65-F5344CB8AC3E}">
        <p14:creationId xmlns:p14="http://schemas.microsoft.com/office/powerpoint/2010/main" val="306237162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2375009"/>
          </a:xfrm>
          <a:prstGeom prst="rect">
            <a:avLst/>
          </a:prstGeom>
          <a:noFill/>
          <a:ln w="9525">
            <a:noFill/>
            <a:miter lim="800000"/>
            <a:headEnd/>
            <a:tailEnd/>
          </a:ln>
          <a:effectLst/>
        </p:spPr>
        <p:txBody>
          <a:bodyPr wrap="square">
            <a:spAutoFit/>
          </a:bodyPr>
          <a:lstStyle/>
          <a:p>
            <a:pPr marL="341313" indent="-341313">
              <a:lnSpc>
                <a:spcPct val="150000"/>
              </a:lnSpc>
              <a:spcBef>
                <a:spcPct val="0"/>
              </a:spcBef>
              <a:spcAft>
                <a:spcPts val="600"/>
              </a:spcAft>
              <a:buFont typeface="Arial" pitchFamily="34" charset="0"/>
              <a:buChar char="•"/>
            </a:pPr>
            <a:r>
              <a:rPr lang="en-US" sz="2000" i="1" dirty="0">
                <a:latin typeface="+mj-lt"/>
              </a:rPr>
              <a:t>‘This paper emphasizes the need of a deeper verification on the validity of applying Maxwell equations to solve a metallic circuit, because there are strong evidence they were developed to represent propagation without a metallic circuit, as light and wireless telecommunication phenomena.’ </a:t>
            </a:r>
          </a:p>
        </p:txBody>
      </p:sp>
    </p:spTree>
    <p:extLst>
      <p:ext uri="{BB962C8B-B14F-4D97-AF65-F5344CB8AC3E}">
        <p14:creationId xmlns:p14="http://schemas.microsoft.com/office/powerpoint/2010/main" val="215582847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1143000"/>
          </a:xfrm>
          <a:prstGeom prst="rect">
            <a:avLst/>
          </a:prstGeom>
          <a:solidFill>
            <a:schemeClr val="accent1"/>
          </a:solidFill>
          <a:ln w="9525">
            <a:noFill/>
            <a:miter lim="800000"/>
            <a:headEnd/>
            <a:tailEnd/>
          </a:ln>
          <a:effectLst/>
        </p:spPr>
        <p:txBody>
          <a:bodyPr lIns="92075" tIns="46038" rIns="92075" bIns="46038" anchor="b"/>
          <a:lstStyle/>
          <a:p>
            <a:pPr>
              <a:spcBef>
                <a:spcPct val="0"/>
              </a:spcBef>
            </a:pPr>
            <a:r>
              <a:rPr lang="en-US" sz="3200" dirty="0">
                <a:solidFill>
                  <a:schemeClr val="bg1"/>
                </a:solidFill>
                <a:latin typeface="+mj-lt"/>
              </a:rPr>
              <a:t>The assertions</a:t>
            </a:r>
          </a:p>
        </p:txBody>
      </p:sp>
      <p:sp>
        <p:nvSpPr>
          <p:cNvPr id="50" name="Text Box 15"/>
          <p:cNvSpPr txBox="1">
            <a:spLocks noChangeArrowheads="1"/>
          </p:cNvSpPr>
          <p:nvPr/>
        </p:nvSpPr>
        <p:spPr bwMode="auto">
          <a:xfrm>
            <a:off x="381000" y="1371600"/>
            <a:ext cx="8001000" cy="4298613"/>
          </a:xfrm>
          <a:prstGeom prst="rect">
            <a:avLst/>
          </a:prstGeom>
          <a:noFill/>
          <a:ln w="9525">
            <a:noFill/>
            <a:miter lim="800000"/>
            <a:headEnd/>
            <a:tailEnd/>
          </a:ln>
          <a:effectLst/>
        </p:spPr>
        <p:txBody>
          <a:bodyPr wrap="square">
            <a:spAutoFit/>
          </a:bodyPr>
          <a:lstStyle/>
          <a:p>
            <a:pPr marL="341313" indent="-341313">
              <a:lnSpc>
                <a:spcPct val="150000"/>
              </a:lnSpc>
              <a:spcBef>
                <a:spcPct val="0"/>
              </a:spcBef>
              <a:spcAft>
                <a:spcPts val="600"/>
              </a:spcAft>
              <a:buFont typeface="Arial" pitchFamily="34" charset="0"/>
              <a:buChar char="•"/>
            </a:pPr>
            <a:r>
              <a:rPr lang="en-US" sz="2000" i="1" dirty="0">
                <a:latin typeface="+mj-lt"/>
              </a:rPr>
              <a:t>‘This paper emphasizes the need of a deeper verification on the validity of applying Maxwell equations to solve a metallic circuit, because there are strong evidence they were developed to represent propagation without a metallic circuit, as light and wireless telecommunication phenomena.’ </a:t>
            </a:r>
          </a:p>
          <a:p>
            <a:pPr algn="just">
              <a:lnSpc>
                <a:spcPct val="150000"/>
              </a:lnSpc>
              <a:spcBef>
                <a:spcPct val="0"/>
              </a:spcBef>
              <a:spcAft>
                <a:spcPts val="600"/>
              </a:spcAft>
            </a:pPr>
            <a:r>
              <a:rPr lang="en-US" sz="2000" dirty="0">
                <a:solidFill>
                  <a:srgbClr val="FF0000"/>
                </a:solidFill>
              </a:rPr>
              <a:t>As </a:t>
            </a:r>
            <a:r>
              <a:rPr lang="en-US" sz="2000">
                <a:solidFill>
                  <a:srgbClr val="FF0000"/>
                </a:solidFill>
              </a:rPr>
              <a:t>mentioned earlier, </a:t>
            </a:r>
            <a:r>
              <a:rPr lang="en-US" sz="2000" dirty="0">
                <a:solidFill>
                  <a:srgbClr val="FF0000"/>
                </a:solidFill>
              </a:rPr>
              <a:t>circuit theory can be derived starting from the Maxwell’s equations applying appropriate mathematical manipulations and taking into account the assumption of an electrically small system. This derivation can be found in several textbooks.</a:t>
            </a:r>
            <a:endParaRPr lang="en-US" sz="2000" dirty="0">
              <a:solidFill>
                <a:srgbClr val="FF0000"/>
              </a:solidFill>
              <a:latin typeface="+mj-lt"/>
            </a:endParaRPr>
          </a:p>
        </p:txBody>
      </p:sp>
    </p:spTree>
    <p:extLst>
      <p:ext uri="{BB962C8B-B14F-4D97-AF65-F5344CB8AC3E}">
        <p14:creationId xmlns:p14="http://schemas.microsoft.com/office/powerpoint/2010/main" val="395679272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0200" y="0"/>
            <a:ext cx="5941464" cy="6858000"/>
          </a:xfrm>
          <a:prstGeom prst="rect">
            <a:avLst/>
          </a:prstGeom>
        </p:spPr>
      </p:pic>
    </p:spTree>
    <p:extLst>
      <p:ext uri="{BB962C8B-B14F-4D97-AF65-F5344CB8AC3E}">
        <p14:creationId xmlns:p14="http://schemas.microsoft.com/office/powerpoint/2010/main" val="334320133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Background: Coupling to Shielded Cables</a:t>
            </a:r>
          </a:p>
        </p:txBody>
      </p:sp>
      <p:pic>
        <p:nvPicPr>
          <p:cNvPr id="5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484313"/>
            <a:ext cx="9009063"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086405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body" idx="1"/>
          </p:nvPr>
        </p:nvSpPr>
        <p:spPr>
          <a:xfrm>
            <a:off x="468313" y="1268413"/>
            <a:ext cx="7696200" cy="4525962"/>
          </a:xfrm>
        </p:spPr>
        <p:txBody>
          <a:bodyPr/>
          <a:lstStyle/>
          <a:p>
            <a:pPr eaLnBrk="1" hangingPunct="1"/>
            <a:r>
              <a:rPr lang="en-US" sz="2400">
                <a:latin typeface="Calibri" charset="0"/>
                <a:cs typeface="Calibri" charset="0"/>
              </a:rPr>
              <a:t>The internal voltage source </a:t>
            </a:r>
            <a:r>
              <a:rPr lang="en-US" sz="2400" i="1">
                <a:latin typeface="Calibri" charset="0"/>
                <a:cs typeface="Calibri" charset="0"/>
              </a:rPr>
              <a:t>V´</a:t>
            </a:r>
            <a:r>
              <a:rPr lang="en-US" sz="2400" i="1" baseline="-25000">
                <a:latin typeface="Calibri" charset="0"/>
                <a:cs typeface="Calibri" charset="0"/>
              </a:rPr>
              <a:t>s</a:t>
            </a:r>
            <a:r>
              <a:rPr lang="en-US" sz="2400" i="1">
                <a:latin typeface="Calibri" charset="0"/>
                <a:cs typeface="Calibri" charset="0"/>
              </a:rPr>
              <a:t> </a:t>
            </a:r>
            <a:r>
              <a:rPr lang="en-US" sz="2400">
                <a:latin typeface="Calibri" charset="0"/>
                <a:cs typeface="Calibri" charset="0"/>
              </a:rPr>
              <a:t>arises from the external current </a:t>
            </a:r>
            <a:r>
              <a:rPr lang="en-US" sz="2400" i="1">
                <a:latin typeface="Calibri" charset="0"/>
                <a:cs typeface="Calibri" charset="0"/>
              </a:rPr>
              <a:t>I</a:t>
            </a:r>
            <a:r>
              <a:rPr lang="en-US" sz="2400" i="1" baseline="-25000">
                <a:latin typeface="Calibri" charset="0"/>
                <a:cs typeface="Calibri" charset="0"/>
              </a:rPr>
              <a:t>external</a:t>
            </a:r>
            <a:r>
              <a:rPr lang="en-US" sz="2400">
                <a:latin typeface="Calibri" charset="0"/>
                <a:cs typeface="Calibri" charset="0"/>
              </a:rPr>
              <a:t>  acting on the conductive shield material</a:t>
            </a:r>
          </a:p>
          <a:p>
            <a:pPr eaLnBrk="1" hangingPunct="1"/>
            <a:r>
              <a:rPr lang="en-US" sz="2400">
                <a:latin typeface="Calibri" charset="0"/>
                <a:cs typeface="Calibri" charset="0"/>
              </a:rPr>
              <a:t>As such, it can be represented by a per-unit-length transfer impedance, Z´</a:t>
            </a:r>
            <a:r>
              <a:rPr lang="en-US" sz="2400" baseline="-25000">
                <a:latin typeface="Calibri" charset="0"/>
                <a:cs typeface="Calibri" charset="0"/>
              </a:rPr>
              <a:t>t </a:t>
            </a:r>
            <a:r>
              <a:rPr lang="en-US" sz="2400">
                <a:latin typeface="Calibri" charset="0"/>
                <a:cs typeface="Calibri" charset="0"/>
              </a:rPr>
              <a:t>as</a:t>
            </a:r>
          </a:p>
          <a:p>
            <a:pPr eaLnBrk="1" hangingPunct="1"/>
            <a:endParaRPr lang="en-US">
              <a:latin typeface="Calibri" charset="0"/>
              <a:cs typeface="Calibri" charset="0"/>
            </a:endParaRPr>
          </a:p>
        </p:txBody>
      </p:sp>
      <p:grpSp>
        <p:nvGrpSpPr>
          <p:cNvPr id="439310" name="Group 14"/>
          <p:cNvGrpSpPr>
            <a:grpSpLocks/>
          </p:cNvGrpSpPr>
          <p:nvPr/>
        </p:nvGrpSpPr>
        <p:grpSpPr bwMode="auto">
          <a:xfrm>
            <a:off x="2700338" y="3284538"/>
            <a:ext cx="3657600" cy="2667000"/>
            <a:chOff x="1728" y="1728"/>
            <a:chExt cx="2304" cy="1680"/>
          </a:xfrm>
        </p:grpSpPr>
        <p:graphicFrame>
          <p:nvGraphicFramePr>
            <p:cNvPr id="6148" name="Object 6"/>
            <p:cNvGraphicFramePr>
              <a:graphicFrameLocks noChangeAspect="1"/>
            </p:cNvGraphicFramePr>
            <p:nvPr/>
          </p:nvGraphicFramePr>
          <p:xfrm>
            <a:off x="1728" y="2448"/>
            <a:ext cx="2304" cy="960"/>
          </p:xfrm>
          <a:graphic>
            <a:graphicData uri="http://schemas.openxmlformats.org/presentationml/2006/ole">
              <mc:AlternateContent xmlns:mc="http://schemas.openxmlformats.org/markup-compatibility/2006">
                <mc:Choice xmlns:v="urn:schemas-microsoft-com:vml" Requires="v">
                  <p:oleObj name="Designer Drawing" r:id="rId2" imgW="3358896" imgH="1267968" progId="Designer.Drawing.8">
                    <p:embed/>
                  </p:oleObj>
                </mc:Choice>
                <mc:Fallback>
                  <p:oleObj name="Designer Drawing" r:id="rId2" imgW="3358896" imgH="1267968" progId="Designer.Drawing.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l="-4536" r="-4347" b="-20151"/>
                        <a:stretch>
                          <a:fillRect/>
                        </a:stretch>
                      </p:blipFill>
                      <p:spPr bwMode="auto">
                        <a:xfrm>
                          <a:off x="1728" y="2448"/>
                          <a:ext cx="2304" cy="960"/>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graphicFrame>
          <p:nvGraphicFramePr>
            <p:cNvPr id="6149" name="Object 12"/>
            <p:cNvGraphicFramePr>
              <a:graphicFrameLocks noChangeAspect="1"/>
            </p:cNvGraphicFramePr>
            <p:nvPr/>
          </p:nvGraphicFramePr>
          <p:xfrm>
            <a:off x="2304" y="1728"/>
            <a:ext cx="1124" cy="285"/>
          </p:xfrm>
          <a:graphic>
            <a:graphicData uri="http://schemas.openxmlformats.org/presentationml/2006/ole">
              <mc:AlternateContent xmlns:mc="http://schemas.openxmlformats.org/markup-compatibility/2006">
                <mc:Choice xmlns:v="urn:schemas-microsoft-com:vml" Requires="v">
                  <p:oleObj name="Equation" r:id="rId4" imgW="901309" imgH="228501" progId="Equation.DSMT4">
                    <p:embed/>
                  </p:oleObj>
                </mc:Choice>
                <mc:Fallback>
                  <p:oleObj name="Equation" r:id="rId4" imgW="901309"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1728"/>
                          <a:ext cx="1124" cy="2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9309" name="Line 13"/>
            <p:cNvSpPr>
              <a:spLocks noChangeShapeType="1"/>
            </p:cNvSpPr>
            <p:nvPr/>
          </p:nvSpPr>
          <p:spPr bwMode="auto">
            <a:xfrm>
              <a:off x="2448" y="2016"/>
              <a:ext cx="1104" cy="576"/>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endParaRPr lang="en-US">
                <a:cs typeface="+mn-cs"/>
              </a:endParaRPr>
            </a:p>
          </p:txBody>
        </p:sp>
      </p:grpSp>
      <p:sp>
        <p:nvSpPr>
          <p:cNvPr id="9"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Transfer Impedance</a:t>
            </a:r>
          </a:p>
        </p:txBody>
      </p:sp>
    </p:spTree>
    <p:extLst>
      <p:ext uri="{BB962C8B-B14F-4D97-AF65-F5344CB8AC3E}">
        <p14:creationId xmlns:p14="http://schemas.microsoft.com/office/powerpoint/2010/main" val="35760065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9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9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a:spLocks noChangeArrowheads="1"/>
          </p:cNvSpPr>
          <p:nvPr/>
        </p:nvSpPr>
        <p:spPr bwMode="auto">
          <a:xfrm>
            <a:off x="1262063" y="19431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a:p>
        </p:txBody>
      </p:sp>
      <p:sp>
        <p:nvSpPr>
          <p:cNvPr id="7170" name="Rectangle 4"/>
          <p:cNvSpPr>
            <a:spLocks noChangeArrowheads="1"/>
          </p:cNvSpPr>
          <p:nvPr/>
        </p:nvSpPr>
        <p:spPr bwMode="auto">
          <a:xfrm>
            <a:off x="1471613" y="11477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a:p>
        </p:txBody>
      </p:sp>
      <p:sp>
        <p:nvSpPr>
          <p:cNvPr id="7171" name="Rectangle 5"/>
          <p:cNvSpPr>
            <a:spLocks noChangeArrowheads="1"/>
          </p:cNvSpPr>
          <p:nvPr/>
        </p:nvSpPr>
        <p:spPr bwMode="auto">
          <a:xfrm>
            <a:off x="2495550" y="1700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a:p>
        </p:txBody>
      </p:sp>
      <p:pic>
        <p:nvPicPr>
          <p:cNvPr id="10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997200"/>
            <a:ext cx="4152900" cy="345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4090988" y="3124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a:p>
        </p:txBody>
      </p:sp>
      <p:graphicFrame>
        <p:nvGraphicFramePr>
          <p:cNvPr id="1026" name="Object 8"/>
          <p:cNvGraphicFramePr>
            <a:graphicFrameLocks noChangeAspect="1"/>
          </p:cNvGraphicFramePr>
          <p:nvPr/>
        </p:nvGraphicFramePr>
        <p:xfrm>
          <a:off x="6172200" y="3733800"/>
          <a:ext cx="1371600" cy="868363"/>
        </p:xfrm>
        <a:graphic>
          <a:graphicData uri="http://schemas.openxmlformats.org/presentationml/2006/ole">
            <mc:AlternateContent xmlns:mc="http://schemas.openxmlformats.org/markup-compatibility/2006">
              <mc:Choice xmlns:v="urn:schemas-microsoft-com:vml" Requires="v">
                <p:oleObj name="Equation" r:id="rId4" imgW="965200" imgH="609600" progId="Equation.DSMT4">
                  <p:embed/>
                </p:oleObj>
              </mc:Choice>
              <mc:Fallback>
                <p:oleObj name="Equation" r:id="rId4" imgW="965200" imgH="60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733800"/>
                        <a:ext cx="1371600"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035" name="Text Box 13"/>
          <p:cNvSpPr txBox="1">
            <a:spLocks noChangeArrowheads="1"/>
          </p:cNvSpPr>
          <p:nvPr/>
        </p:nvSpPr>
        <p:spPr bwMode="auto">
          <a:xfrm>
            <a:off x="2555875" y="4941888"/>
            <a:ext cx="314325" cy="274637"/>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200" b="1"/>
              <a:t>E</a:t>
            </a:r>
            <a:r>
              <a:rPr lang="fr-CH" sz="1200" b="1" baseline="-20000"/>
              <a:t>i</a:t>
            </a:r>
          </a:p>
        </p:txBody>
      </p:sp>
      <p:sp>
        <p:nvSpPr>
          <p:cNvPr id="14" name="Rectangle 3"/>
          <p:cNvSpPr txBox="1">
            <a:spLocks noChangeArrowheads="1"/>
          </p:cNvSpPr>
          <p:nvPr/>
        </p:nvSpPr>
        <p:spPr bwMode="auto">
          <a:xfrm>
            <a:off x="395288" y="1268413"/>
            <a:ext cx="76962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2"/>
              </a:buClr>
              <a:buFontTx/>
              <a:buChar char="•"/>
            </a:pPr>
            <a:r>
              <a:rPr lang="fr-CH" sz="2000">
                <a:latin typeface="Calibri" charset="0"/>
                <a:cs typeface="Calibri" charset="0"/>
              </a:rPr>
              <a:t>The current flow in the cable sheath will create an axial electric field inside the sheath.</a:t>
            </a:r>
          </a:p>
          <a:p>
            <a:pPr eaLnBrk="1" hangingPunct="1">
              <a:spcBef>
                <a:spcPct val="20000"/>
              </a:spcBef>
              <a:buClr>
                <a:schemeClr val="accent2"/>
              </a:buClr>
              <a:buFontTx/>
              <a:buChar char="•"/>
            </a:pPr>
            <a:r>
              <a:rPr lang="fr-CH" sz="2000">
                <a:latin typeface="Calibri" charset="0"/>
                <a:cs typeface="Calibri" charset="0"/>
              </a:rPr>
              <a:t>Due to the skin effect, the current distribution and the associated E-field distribution in the sheath cross section are not uniform</a:t>
            </a:r>
            <a:endParaRPr lang="en-US" sz="2000">
              <a:latin typeface="Calibri" charset="0"/>
              <a:cs typeface="Calibri" charset="0"/>
            </a:endParaRPr>
          </a:p>
        </p:txBody>
      </p:sp>
      <p:sp>
        <p:nvSpPr>
          <p:cNvPr id="3" name="Rectangle 2"/>
          <p:cNvSpPr>
            <a:spLocks noChangeArrowheads="1"/>
          </p:cNvSpPr>
          <p:nvPr/>
        </p:nvSpPr>
        <p:spPr bwMode="auto">
          <a:xfrm>
            <a:off x="1476375" y="2954338"/>
            <a:ext cx="935038" cy="215900"/>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1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Diffusion Through a Solid Shield</a:t>
            </a:r>
          </a:p>
        </p:txBody>
      </p:sp>
    </p:spTree>
    <p:extLst>
      <p:ext uri="{BB962C8B-B14F-4D97-AF65-F5344CB8AC3E}">
        <p14:creationId xmlns:p14="http://schemas.microsoft.com/office/powerpoint/2010/main" val="42245004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fade">
                                      <p:cBhvr>
                                        <p:cTn id="15" dur="500"/>
                                        <p:tgtEl>
                                          <p:spTgt spid="1031"/>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5"/>
                                        </p:tgtEl>
                                        <p:attrNameLst>
                                          <p:attrName>style.visibility</p:attrName>
                                        </p:attrNameLst>
                                      </p:cBhvr>
                                      <p:to>
                                        <p:strVal val="visible"/>
                                      </p:to>
                                    </p:set>
                                    <p:animEffect transition="in" filter="fade">
                                      <p:cBhvr>
                                        <p:cTn id="21" dur="500"/>
                                        <p:tgtEl>
                                          <p:spTgt spid="10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4" grpId="0" build="p" bldLvl="2"/>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3" name="Rectangle 3"/>
          <p:cNvSpPr>
            <a:spLocks noGrp="1" noChangeArrowheads="1"/>
          </p:cNvSpPr>
          <p:nvPr>
            <p:ph type="body" idx="1"/>
          </p:nvPr>
        </p:nvSpPr>
        <p:spPr/>
        <p:txBody>
          <a:bodyPr/>
          <a:lstStyle/>
          <a:p>
            <a:pPr eaLnBrk="1" hangingPunct="1"/>
            <a:r>
              <a:rPr lang="en-US" sz="2400" dirty="0">
                <a:latin typeface="Calibri" charset="0"/>
                <a:cs typeface="Calibri" charset="0"/>
              </a:rPr>
              <a:t>The transfer impedance of a thin tubular shield has been developed by </a:t>
            </a:r>
            <a:r>
              <a:rPr lang="en-US" sz="2400" dirty="0" err="1">
                <a:latin typeface="Calibri" charset="0"/>
                <a:cs typeface="Calibri" charset="0"/>
              </a:rPr>
              <a:t>Schelkunoff</a:t>
            </a:r>
            <a:r>
              <a:rPr lang="en-US" dirty="0">
                <a:latin typeface="Calibri" charset="0"/>
                <a:cs typeface="Calibri" charset="0"/>
              </a:rPr>
              <a:t>:</a:t>
            </a:r>
          </a:p>
        </p:txBody>
      </p:sp>
      <p:graphicFrame>
        <p:nvGraphicFramePr>
          <p:cNvPr id="440324" name="Object 4"/>
          <p:cNvGraphicFramePr>
            <a:graphicFrameLocks noChangeAspect="1"/>
          </p:cNvGraphicFramePr>
          <p:nvPr/>
        </p:nvGraphicFramePr>
        <p:xfrm>
          <a:off x="6516688" y="2060575"/>
          <a:ext cx="2328862" cy="1731963"/>
        </p:xfrm>
        <a:graphic>
          <a:graphicData uri="http://schemas.openxmlformats.org/presentationml/2006/ole">
            <mc:AlternateContent xmlns:mc="http://schemas.openxmlformats.org/markup-compatibility/2006">
              <mc:Choice xmlns:v="urn:schemas-microsoft-com:vml" Requires="v">
                <p:oleObj name="Designer Drawing" r:id="rId2" imgW="2938272" imgH="2185416" progId="Designer.Drawing.8">
                  <p:embed/>
                </p:oleObj>
              </mc:Choice>
              <mc:Fallback>
                <p:oleObj name="Designer Drawing" r:id="rId2" imgW="2938272" imgH="2185416" progId="Designer.Drawing.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060575"/>
                        <a:ext cx="2328862" cy="173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FF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40325" name="Line 5"/>
          <p:cNvSpPr>
            <a:spLocks noChangeShapeType="1"/>
          </p:cNvSpPr>
          <p:nvPr/>
        </p:nvSpPr>
        <p:spPr bwMode="auto">
          <a:xfrm>
            <a:off x="4572000" y="2205038"/>
            <a:ext cx="1871663" cy="43180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endParaRPr lang="en-US">
              <a:cs typeface="+mn-cs"/>
            </a:endParaRPr>
          </a:p>
        </p:txBody>
      </p:sp>
      <p:graphicFrame>
        <p:nvGraphicFramePr>
          <p:cNvPr id="440326" name="Object 6"/>
          <p:cNvGraphicFramePr>
            <a:graphicFrameLocks noChangeAspect="1"/>
          </p:cNvGraphicFramePr>
          <p:nvPr/>
        </p:nvGraphicFramePr>
        <p:xfrm>
          <a:off x="1155700" y="2743200"/>
          <a:ext cx="4800600" cy="604838"/>
        </p:xfrm>
        <a:graphic>
          <a:graphicData uri="http://schemas.openxmlformats.org/presentationml/2006/ole">
            <mc:AlternateContent xmlns:mc="http://schemas.openxmlformats.org/markup-compatibility/2006">
              <mc:Choice xmlns:v="urn:schemas-microsoft-com:vml" Requires="v">
                <p:oleObj name="Equation" r:id="rId4" imgW="3429000" imgH="431800" progId="Equation.3">
                  <p:embed/>
                </p:oleObj>
              </mc:Choice>
              <mc:Fallback>
                <p:oleObj name="Equation" r:id="rId4" imgW="3429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2743200"/>
                        <a:ext cx="4800600" cy="604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0327" name="Object 7"/>
          <p:cNvGraphicFramePr>
            <a:graphicFrameLocks noChangeAspect="1"/>
          </p:cNvGraphicFramePr>
          <p:nvPr/>
        </p:nvGraphicFramePr>
        <p:xfrm>
          <a:off x="958850" y="3657600"/>
          <a:ext cx="5861050" cy="617538"/>
        </p:xfrm>
        <a:graphic>
          <a:graphicData uri="http://schemas.openxmlformats.org/presentationml/2006/ole">
            <mc:AlternateContent xmlns:mc="http://schemas.openxmlformats.org/markup-compatibility/2006">
              <mc:Choice xmlns:v="urn:schemas-microsoft-com:vml" Requires="v">
                <p:oleObj name="Equation" r:id="rId6" imgW="4089400" imgH="431800" progId="Equation.3">
                  <p:embed/>
                </p:oleObj>
              </mc:Choice>
              <mc:Fallback>
                <p:oleObj name="Equation" r:id="rId6" imgW="40894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850" y="3657600"/>
                        <a:ext cx="5861050" cy="617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0328" name="Object 8"/>
          <p:cNvGraphicFramePr>
            <a:graphicFrameLocks noChangeAspect="1"/>
          </p:cNvGraphicFramePr>
          <p:nvPr/>
        </p:nvGraphicFramePr>
        <p:xfrm>
          <a:off x="1295400" y="4419600"/>
          <a:ext cx="5389563" cy="636588"/>
        </p:xfrm>
        <a:graphic>
          <a:graphicData uri="http://schemas.openxmlformats.org/presentationml/2006/ole">
            <mc:AlternateContent xmlns:mc="http://schemas.openxmlformats.org/markup-compatibility/2006">
              <mc:Choice xmlns:v="urn:schemas-microsoft-com:vml" Requires="v">
                <p:oleObj name="Equation" r:id="rId8" imgW="3759200" imgH="444500" progId="Equation.3">
                  <p:embed/>
                </p:oleObj>
              </mc:Choice>
              <mc:Fallback>
                <p:oleObj name="Equation" r:id="rId8" imgW="37592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4419600"/>
                        <a:ext cx="5389563" cy="636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440331" name="Group 11"/>
          <p:cNvGrpSpPr>
            <a:grpSpLocks/>
          </p:cNvGrpSpPr>
          <p:nvPr/>
        </p:nvGrpSpPr>
        <p:grpSpPr bwMode="auto">
          <a:xfrm>
            <a:off x="2819400" y="4800600"/>
            <a:ext cx="3048000" cy="1539875"/>
            <a:chOff x="1776" y="3024"/>
            <a:chExt cx="1920" cy="970"/>
          </a:xfrm>
        </p:grpSpPr>
        <p:sp>
          <p:nvSpPr>
            <p:cNvPr id="440329" name="Text Box 9"/>
            <p:cNvSpPr txBox="1">
              <a:spLocks noChangeArrowheads="1"/>
            </p:cNvSpPr>
            <p:nvPr/>
          </p:nvSpPr>
          <p:spPr bwMode="auto">
            <a:xfrm>
              <a:off x="1776" y="3360"/>
              <a:ext cx="1920" cy="634"/>
            </a:xfrm>
            <a:prstGeom prst="rect">
              <a:avLst/>
            </a:prstGeom>
            <a:solidFill>
              <a:srgbClr val="FFFF99"/>
            </a:solidFill>
            <a:ln w="28575">
              <a:solidFill>
                <a:srgbClr val="FF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r>
                <a:rPr lang="en-US" sz="1600" dirty="0">
                  <a:cs typeface="+mn-cs"/>
                </a:rPr>
                <a:t>Note the exponential decrease of the transfer impedance with shield thickness </a:t>
              </a:r>
              <a:r>
                <a:rPr lang="en-US" sz="1600" dirty="0" err="1">
                  <a:latin typeface="Symbol" charset="0"/>
                  <a:cs typeface="+mn-cs"/>
                </a:rPr>
                <a:t>Δ</a:t>
              </a:r>
              <a:r>
                <a:rPr lang="en-US" sz="1600" dirty="0">
                  <a:latin typeface="Symbol" charset="0"/>
                  <a:cs typeface="+mn-cs"/>
                </a:rPr>
                <a:t> </a:t>
              </a:r>
              <a:r>
                <a:rPr lang="en-US" sz="1600" dirty="0">
                  <a:cs typeface="+mn-cs"/>
                </a:rPr>
                <a:t>at high frequencies</a:t>
              </a:r>
            </a:p>
          </p:txBody>
        </p:sp>
        <p:sp>
          <p:nvSpPr>
            <p:cNvPr id="440330" name="Line 10"/>
            <p:cNvSpPr>
              <a:spLocks noChangeShapeType="1"/>
            </p:cNvSpPr>
            <p:nvPr/>
          </p:nvSpPr>
          <p:spPr bwMode="auto">
            <a:xfrm flipH="1" flipV="1">
              <a:off x="1824" y="3024"/>
              <a:ext cx="384" cy="336"/>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endParaRPr lang="en-US">
                <a:cs typeface="+mn-cs"/>
              </a:endParaRPr>
            </a:p>
          </p:txBody>
        </p:sp>
      </p:grpSp>
      <p:grpSp>
        <p:nvGrpSpPr>
          <p:cNvPr id="440335" name="Group 15"/>
          <p:cNvGrpSpPr>
            <a:grpSpLocks/>
          </p:cNvGrpSpPr>
          <p:nvPr/>
        </p:nvGrpSpPr>
        <p:grpSpPr bwMode="auto">
          <a:xfrm>
            <a:off x="838200" y="3657600"/>
            <a:ext cx="1524000" cy="1905000"/>
            <a:chOff x="528" y="2304"/>
            <a:chExt cx="960" cy="1200"/>
          </a:xfrm>
        </p:grpSpPr>
        <p:sp>
          <p:nvSpPr>
            <p:cNvPr id="440332" name="Text Box 12"/>
            <p:cNvSpPr txBox="1">
              <a:spLocks noChangeArrowheads="1"/>
            </p:cNvSpPr>
            <p:nvPr/>
          </p:nvSpPr>
          <p:spPr bwMode="auto">
            <a:xfrm>
              <a:off x="528" y="3024"/>
              <a:ext cx="960" cy="480"/>
            </a:xfrm>
            <a:prstGeom prst="rect">
              <a:avLst/>
            </a:prstGeom>
            <a:solidFill>
              <a:srgbClr val="FFFF99"/>
            </a:solidFill>
            <a:ln w="28575">
              <a:solidFill>
                <a:srgbClr val="FF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r>
                <a:rPr lang="en-US" sz="1600" dirty="0">
                  <a:cs typeface="+mn-cs"/>
                </a:rPr>
                <a:t>Equals R</a:t>
              </a:r>
              <a:r>
                <a:rPr lang="en-US" sz="1600" baseline="-25000" dirty="0">
                  <a:cs typeface="+mn-cs"/>
                </a:rPr>
                <a:t>o</a:t>
              </a:r>
              <a:r>
                <a:rPr lang="en-US" sz="1600" dirty="0">
                  <a:cs typeface="+mn-cs"/>
                </a:rPr>
                <a:t>, the DC resistance of the shield</a:t>
              </a:r>
            </a:p>
          </p:txBody>
        </p:sp>
        <p:sp>
          <p:nvSpPr>
            <p:cNvPr id="440333" name="Oval 13"/>
            <p:cNvSpPr>
              <a:spLocks noChangeArrowheads="1"/>
            </p:cNvSpPr>
            <p:nvPr/>
          </p:nvSpPr>
          <p:spPr bwMode="auto">
            <a:xfrm>
              <a:off x="720" y="2304"/>
              <a:ext cx="576" cy="480"/>
            </a:xfrm>
            <a:prstGeom prst="ellipse">
              <a:avLst/>
            </a:prstGeom>
            <a:noFill/>
            <a:ln w="28575">
              <a:solidFill>
                <a:srgbClr val="FF0066"/>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tIns="0" bIns="0" anchor="ctr">
              <a:spAutoFit/>
            </a:bodyPr>
            <a:lstStyle/>
            <a:p>
              <a:pPr>
                <a:defRPr/>
              </a:pPr>
              <a:endParaRPr lang="en-US">
                <a:cs typeface="+mn-cs"/>
              </a:endParaRPr>
            </a:p>
          </p:txBody>
        </p:sp>
        <p:sp>
          <p:nvSpPr>
            <p:cNvPr id="440334" name="Line 14"/>
            <p:cNvSpPr>
              <a:spLocks noChangeShapeType="1"/>
            </p:cNvSpPr>
            <p:nvPr/>
          </p:nvSpPr>
          <p:spPr bwMode="auto">
            <a:xfrm flipV="1">
              <a:off x="864" y="2784"/>
              <a:ext cx="48" cy="24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endParaRPr lang="en-US">
                <a:cs typeface="+mn-cs"/>
              </a:endParaRPr>
            </a:p>
          </p:txBody>
        </p:sp>
      </p:grpSp>
      <p:sp>
        <p:nvSpPr>
          <p:cNvPr id="17"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The Transfer Impedance</a:t>
            </a:r>
          </a:p>
        </p:txBody>
      </p:sp>
    </p:spTree>
    <p:extLst>
      <p:ext uri="{BB962C8B-B14F-4D97-AF65-F5344CB8AC3E}">
        <p14:creationId xmlns:p14="http://schemas.microsoft.com/office/powerpoint/2010/main" val="2381371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40325"/>
                                        </p:tgtEl>
                                        <p:attrNameLst>
                                          <p:attrName>style.visibility</p:attrName>
                                        </p:attrNameLst>
                                      </p:cBhvr>
                                      <p:to>
                                        <p:strVal val="visible"/>
                                      </p:to>
                                    </p:set>
                                  </p:childTnLst>
                                  <p:subTnLst>
                                    <p:set>
                                      <p:cBhvr override="childStyle">
                                        <p:cTn dur="1" fill="hold" display="0" masterRel="nextClick" afterEffect="1"/>
                                        <p:tgtEl>
                                          <p:spTgt spid="44032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403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403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0335"/>
                                        </p:tgtEl>
                                        <p:attrNameLst>
                                          <p:attrName>style.visibility</p:attrName>
                                        </p:attrNameLst>
                                      </p:cBhvr>
                                      <p:to>
                                        <p:strVal val="visible"/>
                                      </p:to>
                                    </p:set>
                                  </p:childTnLst>
                                  <p:subTnLst>
                                    <p:set>
                                      <p:cBhvr override="childStyle">
                                        <p:cTn dur="1" fill="hold" display="0" masterRel="nextClick" afterEffect="1"/>
                                        <p:tgtEl>
                                          <p:spTgt spid="440335"/>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4032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40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body" idx="1"/>
          </p:nvPr>
        </p:nvSpPr>
        <p:spPr/>
        <p:txBody>
          <a:bodyPr>
            <a:normAutofit/>
          </a:bodyPr>
          <a:lstStyle/>
          <a:p>
            <a:pPr eaLnBrk="1" hangingPunct="1"/>
            <a:r>
              <a:rPr lang="en-US" sz="2400" dirty="0">
                <a:latin typeface="Calibri" charset="0"/>
                <a:cs typeface="Calibri" charset="0"/>
              </a:rPr>
              <a:t>Plot of the calculated </a:t>
            </a:r>
            <a:r>
              <a:rPr lang="en-US" sz="2400" dirty="0" err="1">
                <a:latin typeface="Calibri" charset="0"/>
                <a:cs typeface="Calibri" charset="0"/>
              </a:rPr>
              <a:t>Z´</a:t>
            </a:r>
            <a:r>
              <a:rPr lang="en-US" sz="2400" baseline="-25000" dirty="0" err="1">
                <a:latin typeface="Calibri" charset="0"/>
                <a:cs typeface="Calibri" charset="0"/>
              </a:rPr>
              <a:t>t</a:t>
            </a:r>
            <a:endParaRPr lang="en-US" sz="2400" baseline="-25000" dirty="0">
              <a:latin typeface="Calibri" charset="0"/>
              <a:cs typeface="Calibri" charset="0"/>
            </a:endParaRPr>
          </a:p>
          <a:p>
            <a:pPr eaLnBrk="1" hangingPunct="1"/>
            <a:r>
              <a:rPr lang="en-US" sz="2400" dirty="0">
                <a:latin typeface="Calibri" charset="0"/>
                <a:cs typeface="Calibri" charset="0"/>
              </a:rPr>
              <a:t>At DC, the transfer impedance</a:t>
            </a:r>
            <a:br>
              <a:rPr lang="en-US" sz="2400" dirty="0">
                <a:latin typeface="Calibri" charset="0"/>
                <a:cs typeface="Calibri" charset="0"/>
              </a:rPr>
            </a:br>
            <a:r>
              <a:rPr lang="en-US" sz="2400" dirty="0">
                <a:latin typeface="Calibri" charset="0"/>
                <a:cs typeface="Calibri" charset="0"/>
              </a:rPr>
              <a:t>is just the tube resistance</a:t>
            </a:r>
          </a:p>
          <a:p>
            <a:pPr eaLnBrk="1" hangingPunct="1"/>
            <a:r>
              <a:rPr lang="en-US" sz="2400" dirty="0">
                <a:latin typeface="Calibri" charset="0"/>
                <a:cs typeface="Calibri" charset="0"/>
              </a:rPr>
              <a:t>At higher frequencies, it</a:t>
            </a:r>
            <a:br>
              <a:rPr lang="en-US" sz="2400" dirty="0">
                <a:latin typeface="Calibri" charset="0"/>
                <a:cs typeface="Calibri" charset="0"/>
              </a:rPr>
            </a:br>
            <a:r>
              <a:rPr lang="en-US" sz="2400" dirty="0">
                <a:latin typeface="Calibri" charset="0"/>
                <a:cs typeface="Calibri" charset="0"/>
              </a:rPr>
              <a:t>decreases, due to the skin</a:t>
            </a:r>
            <a:br>
              <a:rPr lang="en-US" sz="2400" dirty="0">
                <a:latin typeface="Calibri" charset="0"/>
                <a:cs typeface="Calibri" charset="0"/>
              </a:rPr>
            </a:br>
            <a:r>
              <a:rPr lang="en-US" sz="2400" dirty="0">
                <a:latin typeface="Calibri" charset="0"/>
                <a:cs typeface="Calibri" charset="0"/>
              </a:rPr>
              <a:t>effect.</a:t>
            </a:r>
          </a:p>
        </p:txBody>
      </p:sp>
      <p:pic>
        <p:nvPicPr>
          <p:cNvPr id="446476" name="Picture 12" descr="Monday, February 03, 2003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488" y="1439863"/>
            <a:ext cx="3048000" cy="4038600"/>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sp>
        <p:nvSpPr>
          <p:cNvPr id="446477" name="Line 13"/>
          <p:cNvSpPr>
            <a:spLocks noChangeShapeType="1"/>
          </p:cNvSpPr>
          <p:nvPr/>
        </p:nvSpPr>
        <p:spPr bwMode="auto">
          <a:xfrm>
            <a:off x="4500563" y="2636838"/>
            <a:ext cx="1747837" cy="334962"/>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endParaRPr lang="en-US">
              <a:cs typeface="+mn-cs"/>
            </a:endParaRPr>
          </a:p>
        </p:txBody>
      </p:sp>
      <p:sp>
        <p:nvSpPr>
          <p:cNvPr id="446478" name="Line 14"/>
          <p:cNvSpPr>
            <a:spLocks noChangeShapeType="1"/>
          </p:cNvSpPr>
          <p:nvPr/>
        </p:nvSpPr>
        <p:spPr bwMode="auto">
          <a:xfrm>
            <a:off x="1979613" y="3789363"/>
            <a:ext cx="5411787" cy="401637"/>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endParaRPr lang="en-US">
              <a:cs typeface="+mn-cs"/>
            </a:endParaRPr>
          </a:p>
        </p:txBody>
      </p:sp>
      <p:grpSp>
        <p:nvGrpSpPr>
          <p:cNvPr id="446483" name="Group 19"/>
          <p:cNvGrpSpPr>
            <a:grpSpLocks/>
          </p:cNvGrpSpPr>
          <p:nvPr/>
        </p:nvGrpSpPr>
        <p:grpSpPr bwMode="auto">
          <a:xfrm>
            <a:off x="2819400" y="2819400"/>
            <a:ext cx="4038600" cy="457200"/>
            <a:chOff x="1776" y="1776"/>
            <a:chExt cx="2544" cy="288"/>
          </a:xfrm>
        </p:grpSpPr>
        <p:sp>
          <p:nvSpPr>
            <p:cNvPr id="446479" name="Oval 15"/>
            <p:cNvSpPr>
              <a:spLocks noChangeArrowheads="1"/>
            </p:cNvSpPr>
            <p:nvPr/>
          </p:nvSpPr>
          <p:spPr bwMode="auto">
            <a:xfrm>
              <a:off x="3744" y="1776"/>
              <a:ext cx="576" cy="288"/>
            </a:xfrm>
            <a:prstGeom prst="ellipse">
              <a:avLst/>
            </a:prstGeom>
            <a:noFill/>
            <a:ln w="28575">
              <a:solidFill>
                <a:srgbClr val="FF0066"/>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tIns="0" bIns="0" anchor="ctr">
              <a:spAutoFit/>
            </a:bodyPr>
            <a:lstStyle/>
            <a:p>
              <a:pPr>
                <a:defRPr/>
              </a:pPr>
              <a:endParaRPr lang="en-US">
                <a:cs typeface="+mn-cs"/>
              </a:endParaRPr>
            </a:p>
          </p:txBody>
        </p:sp>
        <p:sp>
          <p:nvSpPr>
            <p:cNvPr id="446480" name="Text Box 16"/>
            <p:cNvSpPr txBox="1">
              <a:spLocks noChangeArrowheads="1"/>
            </p:cNvSpPr>
            <p:nvPr/>
          </p:nvSpPr>
          <p:spPr bwMode="auto">
            <a:xfrm>
              <a:off x="1776" y="1824"/>
              <a:ext cx="1056" cy="172"/>
            </a:xfrm>
            <a:prstGeom prst="rect">
              <a:avLst/>
            </a:prstGeom>
            <a:solidFill>
              <a:srgbClr val="FFFF99"/>
            </a:solidFill>
            <a:ln w="28575">
              <a:solidFill>
                <a:srgbClr val="FF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r>
                <a:rPr lang="en-US">
                  <a:cs typeface="+mn-cs"/>
                </a:rPr>
                <a:t>Magnitude</a:t>
              </a:r>
            </a:p>
          </p:txBody>
        </p:sp>
        <p:sp>
          <p:nvSpPr>
            <p:cNvPr id="446482" name="Line 18"/>
            <p:cNvSpPr>
              <a:spLocks noChangeShapeType="1"/>
            </p:cNvSpPr>
            <p:nvPr/>
          </p:nvSpPr>
          <p:spPr bwMode="auto">
            <a:xfrm>
              <a:off x="2832" y="1872"/>
              <a:ext cx="912" cy="48"/>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endParaRPr lang="en-US">
                <a:cs typeface="+mn-cs"/>
              </a:endParaRPr>
            </a:p>
          </p:txBody>
        </p:sp>
      </p:grpSp>
      <p:grpSp>
        <p:nvGrpSpPr>
          <p:cNvPr id="446486" name="Group 22"/>
          <p:cNvGrpSpPr>
            <a:grpSpLocks/>
          </p:cNvGrpSpPr>
          <p:nvPr/>
        </p:nvGrpSpPr>
        <p:grpSpPr bwMode="auto">
          <a:xfrm>
            <a:off x="2500313" y="3994150"/>
            <a:ext cx="4191000" cy="914400"/>
            <a:chOff x="1824" y="2688"/>
            <a:chExt cx="2640" cy="576"/>
          </a:xfrm>
        </p:grpSpPr>
        <p:sp>
          <p:nvSpPr>
            <p:cNvPr id="446481" name="Text Box 17"/>
            <p:cNvSpPr txBox="1">
              <a:spLocks noChangeArrowheads="1"/>
            </p:cNvSpPr>
            <p:nvPr/>
          </p:nvSpPr>
          <p:spPr bwMode="auto">
            <a:xfrm>
              <a:off x="1824" y="2688"/>
              <a:ext cx="1056" cy="172"/>
            </a:xfrm>
            <a:prstGeom prst="rect">
              <a:avLst/>
            </a:prstGeom>
            <a:solidFill>
              <a:srgbClr val="FFFF99"/>
            </a:solidFill>
            <a:ln w="28575">
              <a:solidFill>
                <a:srgbClr val="FF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r>
                <a:rPr lang="en-US">
                  <a:cs typeface="+mn-cs"/>
                </a:rPr>
                <a:t>Phase</a:t>
              </a:r>
            </a:p>
          </p:txBody>
        </p:sp>
        <p:sp>
          <p:nvSpPr>
            <p:cNvPr id="446484" name="Oval 20"/>
            <p:cNvSpPr>
              <a:spLocks noChangeArrowheads="1"/>
            </p:cNvSpPr>
            <p:nvPr/>
          </p:nvSpPr>
          <p:spPr bwMode="auto">
            <a:xfrm>
              <a:off x="4080" y="2976"/>
              <a:ext cx="384" cy="288"/>
            </a:xfrm>
            <a:prstGeom prst="ellipse">
              <a:avLst/>
            </a:prstGeom>
            <a:noFill/>
            <a:ln w="28575">
              <a:solidFill>
                <a:srgbClr val="FF0066"/>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tIns="0" bIns="0" anchor="ctr">
              <a:spAutoFit/>
            </a:bodyPr>
            <a:lstStyle/>
            <a:p>
              <a:pPr>
                <a:defRPr/>
              </a:pPr>
              <a:endParaRPr lang="en-US">
                <a:cs typeface="+mn-cs"/>
              </a:endParaRPr>
            </a:p>
          </p:txBody>
        </p:sp>
        <p:sp>
          <p:nvSpPr>
            <p:cNvPr id="446485" name="Line 21"/>
            <p:cNvSpPr>
              <a:spLocks noChangeShapeType="1"/>
            </p:cNvSpPr>
            <p:nvPr/>
          </p:nvSpPr>
          <p:spPr bwMode="auto">
            <a:xfrm>
              <a:off x="2880" y="2784"/>
              <a:ext cx="1248" cy="288"/>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endParaRPr lang="en-US">
                <a:cs typeface="+mn-cs"/>
              </a:endParaRPr>
            </a:p>
          </p:txBody>
        </p:sp>
      </p:grpSp>
      <p:sp>
        <p:nvSpPr>
          <p:cNvPr id="9223" name="Title 1"/>
          <p:cNvSpPr>
            <a:spLocks noGrp="1"/>
          </p:cNvSpPr>
          <p:nvPr>
            <p:ph type="title"/>
          </p:nvPr>
        </p:nvSpPr>
        <p:spPr/>
        <p:txBody>
          <a:bodyPr/>
          <a:lstStyle/>
          <a:p>
            <a:endParaRPr lang="fr-CH">
              <a:latin typeface="Arial" charset="0"/>
            </a:endParaRPr>
          </a:p>
        </p:txBody>
      </p:sp>
      <p:sp>
        <p:nvSpPr>
          <p:cNvPr id="1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Illustration of the Transfer Impedance</a:t>
            </a:r>
          </a:p>
        </p:txBody>
      </p:sp>
    </p:spTree>
    <p:extLst>
      <p:ext uri="{BB962C8B-B14F-4D97-AF65-F5344CB8AC3E}">
        <p14:creationId xmlns:p14="http://schemas.microsoft.com/office/powerpoint/2010/main" val="130914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64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46483"/>
                                        </p:tgtEl>
                                        <p:attrNameLst>
                                          <p:attrName>style.visibility</p:attrName>
                                        </p:attrNameLst>
                                      </p:cBhvr>
                                      <p:to>
                                        <p:strVal val="visible"/>
                                      </p:to>
                                    </p:set>
                                  </p:childTnLst>
                                  <p:subTnLst>
                                    <p:set>
                                      <p:cBhvr override="childStyle">
                                        <p:cTn dur="1" fill="hold" display="0" masterRel="nextClick" afterEffect="1"/>
                                        <p:tgtEl>
                                          <p:spTgt spid="44648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46486"/>
                                        </p:tgtEl>
                                        <p:attrNameLst>
                                          <p:attrName>style.visibility</p:attrName>
                                        </p:attrNameLst>
                                      </p:cBhvr>
                                      <p:to>
                                        <p:strVal val="visible"/>
                                      </p:to>
                                    </p:set>
                                  </p:childTnLst>
                                  <p:subTnLst>
                                    <p:set>
                                      <p:cBhvr override="childStyle">
                                        <p:cTn dur="1" fill="hold" display="0" masterRel="nextClick" afterEffect="1"/>
                                        <p:tgtEl>
                                          <p:spTgt spid="446486"/>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646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6477"/>
                                        </p:tgtEl>
                                        <p:attrNameLst>
                                          <p:attrName>style.visibility</p:attrName>
                                        </p:attrNameLst>
                                      </p:cBhvr>
                                      <p:to>
                                        <p:strVal val="visible"/>
                                      </p:to>
                                    </p:set>
                                  </p:childTnLst>
                                  <p:subTnLst>
                                    <p:set>
                                      <p:cBhvr override="childStyle">
                                        <p:cTn dur="1" fill="hold" display="0" masterRel="nextClick" afterEffect="1"/>
                                        <p:tgtEl>
                                          <p:spTgt spid="446477"/>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646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6478"/>
                                        </p:tgtEl>
                                        <p:attrNameLst>
                                          <p:attrName>style.visibility</p:attrName>
                                        </p:attrNameLst>
                                      </p:cBhvr>
                                      <p:to>
                                        <p:strVal val="visible"/>
                                      </p:to>
                                    </p:set>
                                  </p:childTnLst>
                                  <p:subTnLst>
                                    <p:set>
                                      <p:cBhvr override="childStyle">
                                        <p:cTn dur="1" fill="hold" display="0" masterRel="nextClick" afterEffect="1"/>
                                        <p:tgtEl>
                                          <p:spTgt spid="44647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5" name="Rectangle 3"/>
          <p:cNvSpPr>
            <a:spLocks noGrp="1" noChangeArrowheads="1"/>
          </p:cNvSpPr>
          <p:nvPr>
            <p:ph type="body" idx="1"/>
          </p:nvPr>
        </p:nvSpPr>
        <p:spPr>
          <a:xfrm>
            <a:off x="684213" y="1484313"/>
            <a:ext cx="8229600" cy="4525962"/>
          </a:xfrm>
        </p:spPr>
        <p:txBody>
          <a:bodyPr/>
          <a:lstStyle/>
          <a:p>
            <a:pPr eaLnBrk="1" hangingPunct="1"/>
            <a:r>
              <a:rPr lang="en-US" sz="2000">
                <a:latin typeface="Calibri" charset="0"/>
                <a:cs typeface="Calibri" charset="0"/>
              </a:rPr>
              <a:t>The braid is not really a</a:t>
            </a:r>
            <a:br>
              <a:rPr lang="en-US" sz="2000">
                <a:latin typeface="Calibri" charset="0"/>
                <a:cs typeface="Calibri" charset="0"/>
              </a:rPr>
            </a:br>
            <a:r>
              <a:rPr lang="en-US" sz="2000">
                <a:latin typeface="Calibri" charset="0"/>
                <a:cs typeface="Calibri" charset="0"/>
              </a:rPr>
              <a:t> homogeneous shield</a:t>
            </a:r>
          </a:p>
          <a:p>
            <a:pPr lvl="1" eaLnBrk="1" hangingPunct="1"/>
            <a:r>
              <a:rPr lang="en-US" sz="1600">
                <a:latin typeface="Calibri" charset="0"/>
                <a:cs typeface="Calibri" charset="0"/>
              </a:rPr>
              <a:t>It has small openings</a:t>
            </a:r>
          </a:p>
          <a:p>
            <a:pPr lvl="1" eaLnBrk="1" hangingPunct="1"/>
            <a:r>
              <a:rPr lang="en-US" sz="1600">
                <a:latin typeface="Calibri" charset="0"/>
                <a:cs typeface="Calibri" charset="0"/>
              </a:rPr>
              <a:t>The external B-field is</a:t>
            </a:r>
            <a:br>
              <a:rPr lang="en-US" sz="1600">
                <a:latin typeface="Calibri" charset="0"/>
                <a:cs typeface="Calibri" charset="0"/>
              </a:rPr>
            </a:br>
            <a:r>
              <a:rPr lang="en-US" sz="1600">
                <a:latin typeface="Calibri" charset="0"/>
                <a:cs typeface="Calibri" charset="0"/>
              </a:rPr>
              <a:t>able to penetrate inside</a:t>
            </a:r>
            <a:br>
              <a:rPr lang="en-US" sz="1600">
                <a:latin typeface="Calibri" charset="0"/>
                <a:cs typeface="Calibri" charset="0"/>
              </a:rPr>
            </a:br>
            <a:r>
              <a:rPr lang="en-US" sz="1600">
                <a:latin typeface="Calibri" charset="0"/>
                <a:cs typeface="Calibri" charset="0"/>
              </a:rPr>
              <a:t>and the flux introduces an additional</a:t>
            </a:r>
            <a:br>
              <a:rPr lang="en-US" sz="1600">
                <a:latin typeface="Calibri" charset="0"/>
                <a:cs typeface="Calibri" charset="0"/>
              </a:rPr>
            </a:br>
            <a:r>
              <a:rPr lang="en-US" sz="1600">
                <a:latin typeface="Calibri" charset="0"/>
                <a:cs typeface="Calibri" charset="0"/>
              </a:rPr>
              <a:t>component to the transfer impedance</a:t>
            </a:r>
          </a:p>
        </p:txBody>
      </p:sp>
      <p:pic>
        <p:nvPicPr>
          <p:cNvPr id="443400" name="Picture 8" descr="Monday, February 03, 2003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0638"/>
            <a:ext cx="4267200" cy="1636712"/>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grpSp>
        <p:nvGrpSpPr>
          <p:cNvPr id="443405" name="Group 13"/>
          <p:cNvGrpSpPr>
            <a:grpSpLocks/>
          </p:cNvGrpSpPr>
          <p:nvPr/>
        </p:nvGrpSpPr>
        <p:grpSpPr bwMode="auto">
          <a:xfrm>
            <a:off x="6096000" y="2357438"/>
            <a:ext cx="2311400" cy="2151062"/>
            <a:chOff x="3840" y="1392"/>
            <a:chExt cx="1456" cy="1355"/>
          </a:xfrm>
        </p:grpSpPr>
        <p:pic>
          <p:nvPicPr>
            <p:cNvPr id="443402" name="Picture 10" descr="Monday, February 03, 2003 (6)"/>
            <p:cNvPicPr>
              <a:picLocks noChangeAspect="1" noChangeArrowheads="1"/>
            </p:cNvPicPr>
            <p:nvPr/>
          </p:nvPicPr>
          <p:blipFill>
            <a:blip r:embed="rId3">
              <a:extLst>
                <a:ext uri="{28A0092B-C50C-407E-A947-70E740481C1C}">
                  <a14:useLocalDpi xmlns:a14="http://schemas.microsoft.com/office/drawing/2010/main" val="0"/>
                </a:ext>
              </a:extLst>
            </a:blip>
            <a:srcRect l="17172" t="20929" r="18884" b="16571"/>
            <a:stretch>
              <a:fillRect/>
            </a:stretch>
          </p:blipFill>
          <p:spPr bwMode="auto">
            <a:xfrm>
              <a:off x="3840" y="1872"/>
              <a:ext cx="1456" cy="875"/>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sp>
          <p:nvSpPr>
            <p:cNvPr id="443403" name="AutoShape 11"/>
            <p:cNvSpPr>
              <a:spLocks noChangeArrowheads="1"/>
            </p:cNvSpPr>
            <p:nvPr/>
          </p:nvSpPr>
          <p:spPr bwMode="auto">
            <a:xfrm rot="3591517">
              <a:off x="3960" y="1512"/>
              <a:ext cx="528" cy="288"/>
            </a:xfrm>
            <a:prstGeom prst="rightArrow">
              <a:avLst>
                <a:gd name="adj1" fmla="val 50000"/>
                <a:gd name="adj2" fmla="val 45833"/>
              </a:avLst>
            </a:prstGeom>
            <a:solidFill>
              <a:srgbClr val="FF0066"/>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tIns="0" bIns="0" anchor="ctr">
              <a:spAutoFit/>
            </a:bodyPr>
            <a:lstStyle/>
            <a:p>
              <a:pPr>
                <a:defRPr/>
              </a:pPr>
              <a:endParaRPr lang="en-US">
                <a:cs typeface="+mn-cs"/>
              </a:endParaRPr>
            </a:p>
          </p:txBody>
        </p:sp>
      </p:grpSp>
      <p:sp>
        <p:nvSpPr>
          <p:cNvPr id="443404" name="Line 12"/>
          <p:cNvSpPr>
            <a:spLocks noChangeShapeType="1"/>
          </p:cNvSpPr>
          <p:nvPr/>
        </p:nvSpPr>
        <p:spPr bwMode="auto">
          <a:xfrm flipH="1">
            <a:off x="2195513" y="2781300"/>
            <a:ext cx="762000" cy="144780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endParaRPr lang="en-US">
              <a:cs typeface="+mn-cs"/>
            </a:endParaRPr>
          </a:p>
        </p:txBody>
      </p:sp>
      <p:sp>
        <p:nvSpPr>
          <p:cNvPr id="443406" name="Text Box 14"/>
          <p:cNvSpPr txBox="1">
            <a:spLocks noChangeArrowheads="1"/>
          </p:cNvSpPr>
          <p:nvPr/>
        </p:nvSpPr>
        <p:spPr bwMode="auto">
          <a:xfrm>
            <a:off x="4495800" y="4800600"/>
            <a:ext cx="4038600" cy="769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FF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buFontTx/>
              <a:buChar char="•"/>
              <a:defRPr/>
            </a:pPr>
            <a:r>
              <a:rPr lang="en-US" dirty="0">
                <a:cs typeface="+mn-cs"/>
              </a:rPr>
              <a:t> </a:t>
            </a:r>
            <a:r>
              <a:rPr lang="en-US" sz="1600" dirty="0">
                <a:cs typeface="+mn-cs"/>
              </a:rPr>
              <a:t>Thus, at high frequencies, the transfer</a:t>
            </a:r>
            <a:br>
              <a:rPr lang="en-US" sz="1600" dirty="0">
                <a:cs typeface="+mn-cs"/>
              </a:rPr>
            </a:br>
            <a:r>
              <a:rPr lang="en-US" sz="1600" dirty="0">
                <a:cs typeface="+mn-cs"/>
              </a:rPr>
              <a:t>   impedance for braided cables can be</a:t>
            </a:r>
            <a:br>
              <a:rPr lang="en-US" sz="1600" dirty="0">
                <a:cs typeface="+mn-cs"/>
              </a:rPr>
            </a:br>
            <a:r>
              <a:rPr lang="en-US" sz="1600" dirty="0">
                <a:cs typeface="+mn-cs"/>
              </a:rPr>
              <a:t>   written as</a:t>
            </a:r>
          </a:p>
        </p:txBody>
      </p:sp>
      <p:graphicFrame>
        <p:nvGraphicFramePr>
          <p:cNvPr id="443407" name="Object 15"/>
          <p:cNvGraphicFramePr>
            <a:graphicFrameLocks noChangeAspect="1"/>
          </p:cNvGraphicFramePr>
          <p:nvPr/>
        </p:nvGraphicFramePr>
        <p:xfrm>
          <a:off x="5029200" y="5638800"/>
          <a:ext cx="3132138" cy="636588"/>
        </p:xfrm>
        <a:graphic>
          <a:graphicData uri="http://schemas.openxmlformats.org/presentationml/2006/ole">
            <mc:AlternateContent xmlns:mc="http://schemas.openxmlformats.org/markup-compatibility/2006">
              <mc:Choice xmlns:v="urn:schemas-microsoft-com:vml" Requires="v">
                <p:oleObj name="Equation" r:id="rId4" imgW="2184400" imgH="444500" progId="Equation.DSMT4">
                  <p:embed/>
                </p:oleObj>
              </mc:Choice>
              <mc:Fallback>
                <p:oleObj name="Equation" r:id="rId4" imgW="21844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638800"/>
                        <a:ext cx="3132138" cy="636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4365625"/>
            <a:ext cx="2362200" cy="1549400"/>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Braided Shields: H-Field Penetration</a:t>
            </a:r>
          </a:p>
        </p:txBody>
      </p:sp>
    </p:spTree>
    <p:extLst>
      <p:ext uri="{BB962C8B-B14F-4D97-AF65-F5344CB8AC3E}">
        <p14:creationId xmlns:p14="http://schemas.microsoft.com/office/powerpoint/2010/main" val="25173355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3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34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339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34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339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3404"/>
                                        </p:tgtEl>
                                        <p:attrNameLst>
                                          <p:attrName>style.visibility</p:attrName>
                                        </p:attrNameLst>
                                      </p:cBhvr>
                                      <p:to>
                                        <p:strVal val="visible"/>
                                      </p:to>
                                    </p:set>
                                  </p:childTnLst>
                                  <p:subTnLst>
                                    <p:set>
                                      <p:cBhvr override="childStyle">
                                        <p:cTn dur="1" fill="hold" display="0" masterRel="nextClick" afterEffect="1"/>
                                        <p:tgtEl>
                                          <p:spTgt spid="443404"/>
                                        </p:tgtEl>
                                        <p:attrNameLst>
                                          <p:attrName>style.visibility</p:attrName>
                                        </p:attrNameLst>
                                      </p:cBhvr>
                                      <p:to>
                                        <p:strVal val="hidden"/>
                                      </p:to>
                                    </p:set>
                                  </p:sub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340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443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bldLvl="2"/>
      <p:bldP spid="443406"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Rectangle 3"/>
          <p:cNvSpPr>
            <a:spLocks noChangeArrowheads="1"/>
          </p:cNvSpPr>
          <p:nvPr/>
        </p:nvSpPr>
        <p:spPr bwMode="auto">
          <a:xfrm>
            <a:off x="1262063" y="19431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a:p>
        </p:txBody>
      </p:sp>
      <p:sp>
        <p:nvSpPr>
          <p:cNvPr id="11266" name="Rectangle 4"/>
          <p:cNvSpPr>
            <a:spLocks noChangeArrowheads="1"/>
          </p:cNvSpPr>
          <p:nvPr/>
        </p:nvSpPr>
        <p:spPr bwMode="auto">
          <a:xfrm>
            <a:off x="1471613" y="11477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a:p>
        </p:txBody>
      </p:sp>
      <p:sp>
        <p:nvSpPr>
          <p:cNvPr id="11267" name="Rectangle 5"/>
          <p:cNvSpPr>
            <a:spLocks noChangeArrowheads="1"/>
          </p:cNvSpPr>
          <p:nvPr/>
        </p:nvSpPr>
        <p:spPr bwMode="auto">
          <a:xfrm>
            <a:off x="2495550" y="1700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a:p>
        </p:txBody>
      </p:sp>
      <p:sp>
        <p:nvSpPr>
          <p:cNvPr id="11268" name="Rectangle 6"/>
          <p:cNvSpPr>
            <a:spLocks noChangeArrowheads="1"/>
          </p:cNvSpPr>
          <p:nvPr/>
        </p:nvSpPr>
        <p:spPr bwMode="auto">
          <a:xfrm>
            <a:off x="4090988" y="3124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a:p>
        </p:txBody>
      </p:sp>
      <p:sp>
        <p:nvSpPr>
          <p:cNvPr id="11269" name="Rectangle 7"/>
          <p:cNvSpPr>
            <a:spLocks noChangeArrowheads="1"/>
          </p:cNvSpPr>
          <p:nvPr/>
        </p:nvSpPr>
        <p:spPr bwMode="auto">
          <a:xfrm>
            <a:off x="0" y="1557338"/>
            <a:ext cx="91440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CH" sz="2200">
                <a:latin typeface="Calibri" charset="0"/>
                <a:cs typeface="Calibri" charset="0"/>
              </a:rPr>
              <a:t>E-field penetration inside the shield of a coaxial cable </a:t>
            </a:r>
            <a:br>
              <a:rPr lang="fr-CH" sz="2200">
                <a:latin typeface="Calibri" charset="0"/>
                <a:cs typeface="Calibri" charset="0"/>
              </a:rPr>
            </a:br>
            <a:r>
              <a:rPr lang="fr-CH" sz="2200">
                <a:latin typeface="Calibri" charset="0"/>
                <a:cs typeface="Calibri" charset="0"/>
              </a:rPr>
              <a:t>through a single aperture</a:t>
            </a:r>
            <a:endParaRPr lang="en-US">
              <a:latin typeface="Calibri" charset="0"/>
              <a:cs typeface="Calibri" charset="0"/>
            </a:endParaRPr>
          </a:p>
        </p:txBody>
      </p:sp>
      <p:sp>
        <p:nvSpPr>
          <p:cNvPr id="11270" name="Rectangle 8"/>
          <p:cNvSpPr>
            <a:spLocks noChangeArrowheads="1"/>
          </p:cNvSpPr>
          <p:nvPr/>
        </p:nvSpPr>
        <p:spPr bwMode="auto">
          <a:xfrm>
            <a:off x="2019300" y="19478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a:p>
        </p:txBody>
      </p:sp>
      <p:sp>
        <p:nvSpPr>
          <p:cNvPr id="11271" name="Rectangle 10"/>
          <p:cNvSpPr>
            <a:spLocks noChangeArrowheads="1"/>
          </p:cNvSpPr>
          <p:nvPr/>
        </p:nvSpPr>
        <p:spPr bwMode="auto">
          <a:xfrm>
            <a:off x="2247900" y="22431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a:p>
        </p:txBody>
      </p:sp>
      <p:pic>
        <p:nvPicPr>
          <p:cNvPr id="1127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747963"/>
            <a:ext cx="6856413" cy="348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Braided Shields: E-Field Penetration</a:t>
            </a:r>
          </a:p>
        </p:txBody>
      </p:sp>
    </p:spTree>
    <p:extLst>
      <p:ext uri="{BB962C8B-B14F-4D97-AF65-F5344CB8AC3E}">
        <p14:creationId xmlns:p14="http://schemas.microsoft.com/office/powerpoint/2010/main" val="2150497641"/>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1389</Words>
  <Application>Microsoft Macintosh PowerPoint</Application>
  <PresentationFormat>On-screen Show (4:3)</PresentationFormat>
  <Paragraphs>85</Paragraphs>
  <Slides>24</Slides>
  <Notes>19</Notes>
  <HiddenSlides>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1" baseType="lpstr">
      <vt:lpstr>Arial</vt:lpstr>
      <vt:lpstr>Calibri</vt:lpstr>
      <vt:lpstr>Symbol</vt:lpstr>
      <vt:lpstr>Times New Roman</vt:lpstr>
      <vt:lpstr>Office Theme</vt:lpstr>
      <vt:lpstr>Designer Drawing</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Farhad Rachidi</dc:creator>
  <cp:lastModifiedBy>Farhad Rachidi</cp:lastModifiedBy>
  <cp:revision>249</cp:revision>
  <dcterms:created xsi:type="dcterms:W3CDTF">2009-04-22T09:32:54Z</dcterms:created>
  <dcterms:modified xsi:type="dcterms:W3CDTF">2025-05-08T06:32:34Z</dcterms:modified>
</cp:coreProperties>
</file>