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17" d="100"/>
          <a:sy n="117" d="100"/>
        </p:scale>
        <p:origin x="192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E109B1-E4EC-5643-ACD7-2C08D31556D7}" type="datetimeFigureOut">
              <a:rPr lang="en-US" smtClean="0"/>
              <a:t>3/6/25</a:t>
            </a:fld>
            <a:endParaRPr lang="fr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D84E1-3008-704B-B0A9-1559821C86BD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27399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CH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03FCB60-B4FB-C848-ABF4-25E003A723B2}" type="slidenum">
              <a:rPr lang="it-IT" sz="1200">
                <a:latin typeface="Calibri" charset="0"/>
              </a:rPr>
              <a:pPr eaLnBrk="1" hangingPunct="1"/>
              <a:t>1</a:t>
            </a:fld>
            <a:endParaRPr lang="it-IT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524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524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524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524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1D31B33-1DA7-D046-A03D-B6D61E77276A}" type="slidenum">
              <a:rPr lang="it-IT" sz="900">
                <a:latin typeface="Times New Roman" charset="0"/>
              </a:rPr>
              <a:pPr/>
              <a:t>10</a:t>
            </a:fld>
            <a:endParaRPr lang="it-IT" sz="900">
              <a:latin typeface="Times New Roman" charset="0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CH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524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524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524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524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18FD300-9D35-884C-9984-C63035A823E0}" type="slidenum">
              <a:rPr lang="it-IT" sz="900">
                <a:latin typeface="Times New Roman" charset="0"/>
              </a:rPr>
              <a:pPr/>
              <a:t>11</a:t>
            </a:fld>
            <a:endParaRPr lang="it-IT" sz="900">
              <a:latin typeface="Times New Roman" charset="0"/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CH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524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524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524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524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3B1DD1D-D667-934E-B80A-687BAABD4A13}" type="slidenum">
              <a:rPr lang="it-IT" sz="900">
                <a:latin typeface="Times New Roman" charset="0"/>
              </a:rPr>
              <a:pPr/>
              <a:t>12</a:t>
            </a:fld>
            <a:endParaRPr lang="it-IT" sz="900">
              <a:latin typeface="Times New Roman" charset="0"/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CH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524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524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524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524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DABE8F0-EDEE-E348-9BA2-0EDD4D75FF8E}" type="slidenum">
              <a:rPr lang="it-IT" sz="900">
                <a:latin typeface="Times New Roman" charset="0"/>
              </a:rPr>
              <a:pPr/>
              <a:t>13</a:t>
            </a:fld>
            <a:endParaRPr lang="it-IT" sz="900">
              <a:latin typeface="Times New Roman" charset="0"/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CH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524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524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524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524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7655CFA-AC82-5E4B-9B63-F1A20BC40267}" type="slidenum">
              <a:rPr lang="it-IT" sz="900">
                <a:latin typeface="Times New Roman" charset="0"/>
              </a:rPr>
              <a:pPr/>
              <a:t>14</a:t>
            </a:fld>
            <a:endParaRPr lang="it-IT" sz="900">
              <a:latin typeface="Times New Roman" charset="0"/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CH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524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524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524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524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3805042-3461-314A-A66C-EC975A0742B0}" type="slidenum">
              <a:rPr lang="it-IT" sz="900">
                <a:latin typeface="Times New Roman" charset="0"/>
              </a:rPr>
              <a:pPr/>
              <a:t>15</a:t>
            </a:fld>
            <a:endParaRPr lang="it-IT" sz="900">
              <a:latin typeface="Times New Roman" charset="0"/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CH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524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524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524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524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3805042-3461-314A-A66C-EC975A0742B0}" type="slidenum">
              <a:rPr lang="it-IT" sz="900">
                <a:latin typeface="Times New Roman" charset="0"/>
              </a:rPr>
              <a:pPr/>
              <a:t>16</a:t>
            </a:fld>
            <a:endParaRPr lang="it-IT" sz="900">
              <a:latin typeface="Times New Roman" charset="0"/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CH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508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524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524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524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524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01F76B6-4C44-AB46-A27D-3B7A518853AC}" type="slidenum">
              <a:rPr lang="it-IT" sz="900">
                <a:latin typeface="Times New Roman" charset="0"/>
              </a:rPr>
              <a:pPr/>
              <a:t>2</a:t>
            </a:fld>
            <a:endParaRPr lang="it-IT" sz="900">
              <a:latin typeface="Times New Roman" charset="0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CH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524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524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524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524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5572EFB-78E7-C04A-868E-7460CC0A5416}" type="slidenum">
              <a:rPr lang="it-IT" sz="900">
                <a:latin typeface="Times New Roman" charset="0"/>
              </a:rPr>
              <a:pPr/>
              <a:t>3</a:t>
            </a:fld>
            <a:endParaRPr lang="it-IT" sz="900">
              <a:latin typeface="Times New Roman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CH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524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524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524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524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EE4962F-795B-914E-8D43-C93B080B260E}" type="slidenum">
              <a:rPr lang="it-IT" sz="900">
                <a:latin typeface="Times New Roman" charset="0"/>
              </a:rPr>
              <a:pPr/>
              <a:t>4</a:t>
            </a:fld>
            <a:endParaRPr lang="it-IT" sz="900">
              <a:latin typeface="Times New Roman" charset="0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CH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524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524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524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524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BD91247-A76F-4547-9840-181016BF9477}" type="slidenum">
              <a:rPr lang="it-IT" sz="900">
                <a:latin typeface="Times New Roman" charset="0"/>
              </a:rPr>
              <a:pPr/>
              <a:t>5</a:t>
            </a:fld>
            <a:endParaRPr lang="it-IT" sz="900">
              <a:latin typeface="Times New Roman" charset="0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CH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524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524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524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524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0E278E4-FC32-904D-990A-EB6C27C51A3E}" type="slidenum">
              <a:rPr lang="it-IT" sz="900">
                <a:latin typeface="Times New Roman" charset="0"/>
              </a:rPr>
              <a:pPr/>
              <a:t>6</a:t>
            </a:fld>
            <a:endParaRPr lang="it-IT" sz="900">
              <a:latin typeface="Times New Roman" charset="0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CH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524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524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524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524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62CB2E1-7947-8540-97E6-A04C02E46610}" type="slidenum">
              <a:rPr lang="it-IT" sz="900">
                <a:latin typeface="Times New Roman" charset="0"/>
              </a:rPr>
              <a:pPr/>
              <a:t>7</a:t>
            </a:fld>
            <a:endParaRPr lang="it-IT" sz="900">
              <a:latin typeface="Times New Roman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CH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524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524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524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524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7122D48-DE8D-014C-82CC-17786DDD83CD}" type="slidenum">
              <a:rPr lang="it-IT" sz="900">
                <a:latin typeface="Times New Roman" charset="0"/>
              </a:rPr>
              <a:pPr/>
              <a:t>8</a:t>
            </a:fld>
            <a:endParaRPr lang="it-IT" sz="900">
              <a:latin typeface="Times New Roman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CH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524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524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524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524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D945CA2-26A8-0B41-9F20-6FE59271C17F}" type="slidenum">
              <a:rPr lang="it-IT" sz="900">
                <a:latin typeface="Times New Roman" charset="0"/>
              </a:rPr>
              <a:pPr/>
              <a:t>9</a:t>
            </a:fld>
            <a:endParaRPr lang="it-IT" sz="900">
              <a:latin typeface="Times New Roman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CH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H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650CA-533A-4943-B0A8-03A64A7B3285}" type="datetimeFigureOut">
              <a:rPr lang="en-US" smtClean="0"/>
              <a:t>3/6/25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A8F91-C770-C04B-B037-23E0C58731C3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22744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650CA-533A-4943-B0A8-03A64A7B3285}" type="datetimeFigureOut">
              <a:rPr lang="en-US" smtClean="0"/>
              <a:t>3/6/25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A8F91-C770-C04B-B037-23E0C58731C3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1601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H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650CA-533A-4943-B0A8-03A64A7B3285}" type="datetimeFigureOut">
              <a:rPr lang="en-US" smtClean="0"/>
              <a:t>3/6/25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A8F91-C770-C04B-B037-23E0C58731C3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54691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650CA-533A-4943-B0A8-03A64A7B3285}" type="datetimeFigureOut">
              <a:rPr lang="en-US" smtClean="0"/>
              <a:t>3/6/25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A8F91-C770-C04B-B037-23E0C58731C3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21223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H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650CA-533A-4943-B0A8-03A64A7B3285}" type="datetimeFigureOut">
              <a:rPr lang="en-US" smtClean="0"/>
              <a:t>3/6/25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A8F91-C770-C04B-B037-23E0C58731C3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70014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650CA-533A-4943-B0A8-03A64A7B3285}" type="datetimeFigureOut">
              <a:rPr lang="en-US" smtClean="0"/>
              <a:t>3/6/25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A8F91-C770-C04B-B037-23E0C58731C3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71554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650CA-533A-4943-B0A8-03A64A7B3285}" type="datetimeFigureOut">
              <a:rPr lang="en-US" smtClean="0"/>
              <a:t>3/6/25</a:t>
            </a:fld>
            <a:endParaRPr lang="fr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A8F91-C770-C04B-B037-23E0C58731C3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85973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650CA-533A-4943-B0A8-03A64A7B3285}" type="datetimeFigureOut">
              <a:rPr lang="en-US" smtClean="0"/>
              <a:t>3/6/25</a:t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A8F91-C770-C04B-B037-23E0C58731C3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28612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650CA-533A-4943-B0A8-03A64A7B3285}" type="datetimeFigureOut">
              <a:rPr lang="en-US" smtClean="0"/>
              <a:t>3/6/25</a:t>
            </a:fld>
            <a:endParaRPr lang="fr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A8F91-C770-C04B-B037-23E0C58731C3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08568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650CA-533A-4943-B0A8-03A64A7B3285}" type="datetimeFigureOut">
              <a:rPr lang="en-US" smtClean="0"/>
              <a:t>3/6/25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A8F91-C770-C04B-B037-23E0C58731C3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19613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650CA-533A-4943-B0A8-03A64A7B3285}" type="datetimeFigureOut">
              <a:rPr lang="en-US" smtClean="0"/>
              <a:t>3/6/25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A8F91-C770-C04B-B037-23E0C58731C3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32263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H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650CA-533A-4943-B0A8-03A64A7B3285}" type="datetimeFigureOut">
              <a:rPr lang="en-US" smtClean="0"/>
              <a:t>3/6/25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A8F91-C770-C04B-B037-23E0C58731C3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41842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19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image" Target="../media/image7.emf"/><Relationship Id="rId10" Type="http://schemas.openxmlformats.org/officeDocument/2006/relationships/image" Target="../media/image4.wmf"/><Relationship Id="rId4" Type="http://schemas.openxmlformats.org/officeDocument/2006/relationships/image" Target="../media/image1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6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1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r>
              <a:rPr lang="en-US" sz="3200" dirty="0">
                <a:solidFill>
                  <a:schemeClr val="bg1"/>
                </a:solidFill>
                <a:latin typeface="Calibri" charset="0"/>
              </a:rPr>
              <a:t>Plane Wave Coupling to a Transmission Line</a:t>
            </a:r>
          </a:p>
          <a:p>
            <a:endParaRPr lang="en-US" sz="3200" dirty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6B2E88-3534-E0F7-E561-F9FDCF933B8A}"/>
              </a:ext>
            </a:extLst>
          </p:cNvPr>
          <p:cNvSpPr txBox="1"/>
          <p:nvPr/>
        </p:nvSpPr>
        <p:spPr>
          <a:xfrm>
            <a:off x="1894114" y="2782669"/>
            <a:ext cx="49060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/>
              <a:t>Assignement Due: April 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9133909"/>
      </p:ext>
    </p:extLst>
  </p:cSld>
  <p:clrMapOvr>
    <a:masterClrMapping/>
  </p:clrMapOvr>
  <p:transition advTm="169145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3"/>
          <p:cNvSpPr>
            <a:spLocks noChangeArrowheads="1"/>
          </p:cNvSpPr>
          <p:nvPr/>
        </p:nvSpPr>
        <p:spPr bwMode="auto">
          <a:xfrm>
            <a:off x="3852863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4818" name="Rectangle 4"/>
          <p:cNvSpPr>
            <a:spLocks noChangeArrowheads="1"/>
          </p:cNvSpPr>
          <p:nvPr/>
        </p:nvSpPr>
        <p:spPr bwMode="auto">
          <a:xfrm>
            <a:off x="3862388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4819" name="Rectangle 5"/>
          <p:cNvSpPr>
            <a:spLocks noChangeArrowheads="1"/>
          </p:cNvSpPr>
          <p:nvPr/>
        </p:nvSpPr>
        <p:spPr bwMode="auto">
          <a:xfrm>
            <a:off x="403860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4820" name="Rectangle 6"/>
          <p:cNvSpPr>
            <a:spLocks noChangeArrowheads="1"/>
          </p:cNvSpPr>
          <p:nvPr/>
        </p:nvSpPr>
        <p:spPr bwMode="auto">
          <a:xfrm>
            <a:off x="4043363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4821" name="Rectangle 7"/>
          <p:cNvSpPr>
            <a:spLocks noChangeArrowheads="1"/>
          </p:cNvSpPr>
          <p:nvPr/>
        </p:nvSpPr>
        <p:spPr bwMode="auto">
          <a:xfrm>
            <a:off x="3043238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4822" name="Rectangle 8"/>
          <p:cNvSpPr>
            <a:spLocks noChangeArrowheads="1"/>
          </p:cNvSpPr>
          <p:nvPr/>
        </p:nvSpPr>
        <p:spPr bwMode="auto">
          <a:xfrm>
            <a:off x="2481263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4823" name="Rectangle 9"/>
          <p:cNvSpPr>
            <a:spLocks noChangeArrowheads="1"/>
          </p:cNvSpPr>
          <p:nvPr/>
        </p:nvSpPr>
        <p:spPr bwMode="auto">
          <a:xfrm>
            <a:off x="2243138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4824" name="Rectangle 10"/>
          <p:cNvSpPr>
            <a:spLocks noChangeArrowheads="1"/>
          </p:cNvSpPr>
          <p:nvPr/>
        </p:nvSpPr>
        <p:spPr bwMode="auto">
          <a:xfrm>
            <a:off x="4071938" y="3290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4825" name="Rectangle 11"/>
          <p:cNvSpPr>
            <a:spLocks noChangeArrowheads="1"/>
          </p:cNvSpPr>
          <p:nvPr/>
        </p:nvSpPr>
        <p:spPr bwMode="auto">
          <a:xfrm>
            <a:off x="3709988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4826" name="Rectangle 12"/>
          <p:cNvSpPr>
            <a:spLocks noChangeArrowheads="1"/>
          </p:cNvSpPr>
          <p:nvPr/>
        </p:nvSpPr>
        <p:spPr bwMode="auto">
          <a:xfrm>
            <a:off x="4057650" y="3290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4827" name="Rectangle 13"/>
          <p:cNvSpPr>
            <a:spLocks noChangeArrowheads="1"/>
          </p:cNvSpPr>
          <p:nvPr/>
        </p:nvSpPr>
        <p:spPr bwMode="auto">
          <a:xfrm>
            <a:off x="2452688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4828" name="Rectangle 14"/>
          <p:cNvSpPr>
            <a:spLocks noChangeArrowheads="1"/>
          </p:cNvSpPr>
          <p:nvPr/>
        </p:nvSpPr>
        <p:spPr bwMode="auto">
          <a:xfrm>
            <a:off x="3414713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4829" name="Rectangle 15"/>
          <p:cNvSpPr>
            <a:spLocks noChangeArrowheads="1"/>
          </p:cNvSpPr>
          <p:nvPr/>
        </p:nvSpPr>
        <p:spPr bwMode="auto">
          <a:xfrm>
            <a:off x="3043238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4830" name="Rectangle 16"/>
          <p:cNvSpPr>
            <a:spLocks noChangeArrowheads="1"/>
          </p:cNvSpPr>
          <p:nvPr/>
        </p:nvSpPr>
        <p:spPr bwMode="auto">
          <a:xfrm>
            <a:off x="379095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4831" name="Rectangle 17"/>
          <p:cNvSpPr>
            <a:spLocks noChangeArrowheads="1"/>
          </p:cNvSpPr>
          <p:nvPr/>
        </p:nvSpPr>
        <p:spPr bwMode="auto">
          <a:xfrm>
            <a:off x="4138613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4832" name="Rectangle 18"/>
          <p:cNvSpPr>
            <a:spLocks noChangeArrowheads="1"/>
          </p:cNvSpPr>
          <p:nvPr/>
        </p:nvSpPr>
        <p:spPr bwMode="auto">
          <a:xfrm>
            <a:off x="2176463" y="3109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4833" name="Rectangle 20"/>
          <p:cNvSpPr>
            <a:spLocks noChangeArrowheads="1"/>
          </p:cNvSpPr>
          <p:nvPr/>
        </p:nvSpPr>
        <p:spPr bwMode="auto">
          <a:xfrm>
            <a:off x="1824038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4834" name="Rectangle 21"/>
          <p:cNvSpPr>
            <a:spLocks noChangeArrowheads="1"/>
          </p:cNvSpPr>
          <p:nvPr/>
        </p:nvSpPr>
        <p:spPr bwMode="auto">
          <a:xfrm>
            <a:off x="4271963" y="32623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4835" name="Rectangle 22"/>
          <p:cNvSpPr>
            <a:spLocks noChangeArrowheads="1"/>
          </p:cNvSpPr>
          <p:nvPr/>
        </p:nvSpPr>
        <p:spPr bwMode="auto">
          <a:xfrm>
            <a:off x="3338513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4836" name="Rectangle 23"/>
          <p:cNvSpPr>
            <a:spLocks noChangeArrowheads="1"/>
          </p:cNvSpPr>
          <p:nvPr/>
        </p:nvSpPr>
        <p:spPr bwMode="auto">
          <a:xfrm>
            <a:off x="2481263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4837" name="Rectangle 24"/>
          <p:cNvSpPr>
            <a:spLocks noChangeArrowheads="1"/>
          </p:cNvSpPr>
          <p:nvPr/>
        </p:nvSpPr>
        <p:spPr bwMode="auto">
          <a:xfrm>
            <a:off x="3043238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4838" name="Rectangle 25"/>
          <p:cNvSpPr>
            <a:spLocks noChangeArrowheads="1"/>
          </p:cNvSpPr>
          <p:nvPr/>
        </p:nvSpPr>
        <p:spPr bwMode="auto">
          <a:xfrm>
            <a:off x="2947988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4839" name="Rectangle 26"/>
          <p:cNvSpPr>
            <a:spLocks noChangeArrowheads="1"/>
          </p:cNvSpPr>
          <p:nvPr/>
        </p:nvSpPr>
        <p:spPr bwMode="auto">
          <a:xfrm>
            <a:off x="388620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4840" name="Rectangle 27"/>
          <p:cNvSpPr>
            <a:spLocks noChangeArrowheads="1"/>
          </p:cNvSpPr>
          <p:nvPr/>
        </p:nvSpPr>
        <p:spPr bwMode="auto">
          <a:xfrm>
            <a:off x="392430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4841" name="Rectangle 28"/>
          <p:cNvSpPr>
            <a:spLocks noChangeArrowheads="1"/>
          </p:cNvSpPr>
          <p:nvPr/>
        </p:nvSpPr>
        <p:spPr bwMode="auto">
          <a:xfrm>
            <a:off x="1543050" y="22431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4842" name="Rectangle 29"/>
          <p:cNvSpPr>
            <a:spLocks noChangeArrowheads="1"/>
          </p:cNvSpPr>
          <p:nvPr/>
        </p:nvSpPr>
        <p:spPr bwMode="auto">
          <a:xfrm>
            <a:off x="3429000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4843" name="Rectangle 30"/>
          <p:cNvSpPr>
            <a:spLocks noChangeArrowheads="1"/>
          </p:cNvSpPr>
          <p:nvPr/>
        </p:nvSpPr>
        <p:spPr bwMode="auto">
          <a:xfrm>
            <a:off x="3733800" y="3176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4844" name="Rectangle 31"/>
          <p:cNvSpPr>
            <a:spLocks noChangeArrowheads="1"/>
          </p:cNvSpPr>
          <p:nvPr/>
        </p:nvSpPr>
        <p:spPr bwMode="auto">
          <a:xfrm>
            <a:off x="3843338" y="3086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4845" name="Rectangle 32"/>
          <p:cNvSpPr>
            <a:spLocks noChangeArrowheads="1"/>
          </p:cNvSpPr>
          <p:nvPr/>
        </p:nvSpPr>
        <p:spPr bwMode="auto">
          <a:xfrm>
            <a:off x="3681413" y="3124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4846" name="Rectangle 33"/>
          <p:cNvSpPr>
            <a:spLocks noChangeArrowheads="1"/>
          </p:cNvSpPr>
          <p:nvPr/>
        </p:nvSpPr>
        <p:spPr bwMode="auto">
          <a:xfrm>
            <a:off x="3338513" y="3176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4847" name="Rectangle 34"/>
          <p:cNvSpPr>
            <a:spLocks noChangeArrowheads="1"/>
          </p:cNvSpPr>
          <p:nvPr/>
        </p:nvSpPr>
        <p:spPr bwMode="auto">
          <a:xfrm>
            <a:off x="3462338" y="3157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4848" name="Rectangle 35"/>
          <p:cNvSpPr>
            <a:spLocks noChangeArrowheads="1"/>
          </p:cNvSpPr>
          <p:nvPr/>
        </p:nvSpPr>
        <p:spPr bwMode="auto">
          <a:xfrm>
            <a:off x="4095750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4849" name="Rectangle 36"/>
          <p:cNvSpPr>
            <a:spLocks noChangeArrowheads="1"/>
          </p:cNvSpPr>
          <p:nvPr/>
        </p:nvSpPr>
        <p:spPr bwMode="auto">
          <a:xfrm>
            <a:off x="3671888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4850" name="Rectangle 37"/>
          <p:cNvSpPr>
            <a:spLocks noChangeArrowheads="1"/>
          </p:cNvSpPr>
          <p:nvPr/>
        </p:nvSpPr>
        <p:spPr bwMode="auto">
          <a:xfrm>
            <a:off x="3486150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4851" name="Rectangle 38"/>
          <p:cNvSpPr>
            <a:spLocks noChangeArrowheads="1"/>
          </p:cNvSpPr>
          <p:nvPr/>
        </p:nvSpPr>
        <p:spPr bwMode="auto">
          <a:xfrm>
            <a:off x="3371850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4852" name="Rectangle 39"/>
          <p:cNvSpPr>
            <a:spLocks noChangeArrowheads="1"/>
          </p:cNvSpPr>
          <p:nvPr/>
        </p:nvSpPr>
        <p:spPr bwMode="auto">
          <a:xfrm>
            <a:off x="3371850" y="3024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4853" name="Rectangle 40"/>
          <p:cNvSpPr>
            <a:spLocks noChangeArrowheads="1"/>
          </p:cNvSpPr>
          <p:nvPr/>
        </p:nvSpPr>
        <p:spPr bwMode="auto">
          <a:xfrm>
            <a:off x="3348038" y="3071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4854" name="Rectangle 41"/>
          <p:cNvSpPr>
            <a:spLocks noChangeArrowheads="1"/>
          </p:cNvSpPr>
          <p:nvPr/>
        </p:nvSpPr>
        <p:spPr bwMode="auto">
          <a:xfrm>
            <a:off x="337185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4855" name="Rectangle 42"/>
          <p:cNvSpPr>
            <a:spLocks noChangeArrowheads="1"/>
          </p:cNvSpPr>
          <p:nvPr/>
        </p:nvSpPr>
        <p:spPr bwMode="auto">
          <a:xfrm>
            <a:off x="3562350" y="3086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4856" name="Rectangle 43"/>
          <p:cNvSpPr>
            <a:spLocks noChangeArrowheads="1"/>
          </p:cNvSpPr>
          <p:nvPr/>
        </p:nvSpPr>
        <p:spPr bwMode="auto">
          <a:xfrm>
            <a:off x="2814638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4857" name="Rectangle 44"/>
          <p:cNvSpPr>
            <a:spLocks noChangeArrowheads="1"/>
          </p:cNvSpPr>
          <p:nvPr/>
        </p:nvSpPr>
        <p:spPr bwMode="auto">
          <a:xfrm>
            <a:off x="3090863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4858" name="Rectangle 45"/>
          <p:cNvSpPr>
            <a:spLocks noChangeArrowheads="1"/>
          </p:cNvSpPr>
          <p:nvPr/>
        </p:nvSpPr>
        <p:spPr bwMode="auto">
          <a:xfrm>
            <a:off x="2157413" y="2381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4859" name="Rectangle 46"/>
          <p:cNvSpPr>
            <a:spLocks noChangeArrowheads="1"/>
          </p:cNvSpPr>
          <p:nvPr/>
        </p:nvSpPr>
        <p:spPr bwMode="auto">
          <a:xfrm>
            <a:off x="3214688" y="2795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4860" name="Rectangle 47"/>
          <p:cNvSpPr>
            <a:spLocks noChangeArrowheads="1"/>
          </p:cNvSpPr>
          <p:nvPr/>
        </p:nvSpPr>
        <p:spPr bwMode="auto">
          <a:xfrm>
            <a:off x="3009900" y="3290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4861" name="Rectangle 48"/>
          <p:cNvSpPr>
            <a:spLocks noChangeArrowheads="1"/>
          </p:cNvSpPr>
          <p:nvPr/>
        </p:nvSpPr>
        <p:spPr bwMode="auto">
          <a:xfrm>
            <a:off x="1657350" y="3162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4862" name="Rectangle 49"/>
          <p:cNvSpPr>
            <a:spLocks noChangeArrowheads="1"/>
          </p:cNvSpPr>
          <p:nvPr/>
        </p:nvSpPr>
        <p:spPr bwMode="auto">
          <a:xfrm>
            <a:off x="4095750" y="32813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4863" name="Rectangle 50"/>
          <p:cNvSpPr>
            <a:spLocks noChangeArrowheads="1"/>
          </p:cNvSpPr>
          <p:nvPr/>
        </p:nvSpPr>
        <p:spPr bwMode="auto">
          <a:xfrm>
            <a:off x="1571625" y="24050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4864" name="Rectangle 51"/>
          <p:cNvSpPr>
            <a:spLocks noChangeArrowheads="1"/>
          </p:cNvSpPr>
          <p:nvPr/>
        </p:nvSpPr>
        <p:spPr bwMode="auto">
          <a:xfrm>
            <a:off x="3967163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4865" name="Rectangle 52"/>
          <p:cNvSpPr>
            <a:spLocks noChangeArrowheads="1"/>
          </p:cNvSpPr>
          <p:nvPr/>
        </p:nvSpPr>
        <p:spPr bwMode="auto">
          <a:xfrm>
            <a:off x="1843088" y="3109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4866" name="Rectangle 53"/>
          <p:cNvSpPr>
            <a:spLocks noChangeArrowheads="1"/>
          </p:cNvSpPr>
          <p:nvPr/>
        </p:nvSpPr>
        <p:spPr bwMode="auto">
          <a:xfrm>
            <a:off x="1809750" y="3109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4867" name="Rectangle 54"/>
          <p:cNvSpPr>
            <a:spLocks noChangeArrowheads="1"/>
          </p:cNvSpPr>
          <p:nvPr/>
        </p:nvSpPr>
        <p:spPr bwMode="auto">
          <a:xfrm>
            <a:off x="1809750" y="3109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4868" name="Rectangle 55"/>
          <p:cNvSpPr>
            <a:spLocks noChangeArrowheads="1"/>
          </p:cNvSpPr>
          <p:nvPr/>
        </p:nvSpPr>
        <p:spPr bwMode="auto">
          <a:xfrm>
            <a:off x="2290763" y="2933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4869" name="Rectangle 56"/>
          <p:cNvSpPr>
            <a:spLocks noChangeArrowheads="1"/>
          </p:cNvSpPr>
          <p:nvPr/>
        </p:nvSpPr>
        <p:spPr bwMode="auto">
          <a:xfrm>
            <a:off x="2405063" y="2933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4870" name="Rectangle 57"/>
          <p:cNvSpPr>
            <a:spLocks noChangeArrowheads="1"/>
          </p:cNvSpPr>
          <p:nvPr/>
        </p:nvSpPr>
        <p:spPr bwMode="auto">
          <a:xfrm>
            <a:off x="1814513" y="3109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4871" name="Rectangle 58"/>
          <p:cNvSpPr>
            <a:spLocks noChangeArrowheads="1"/>
          </p:cNvSpPr>
          <p:nvPr/>
        </p:nvSpPr>
        <p:spPr bwMode="auto">
          <a:xfrm>
            <a:off x="1833563" y="3071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4872" name="Rectangle 59"/>
          <p:cNvSpPr>
            <a:spLocks noChangeArrowheads="1"/>
          </p:cNvSpPr>
          <p:nvPr/>
        </p:nvSpPr>
        <p:spPr bwMode="auto">
          <a:xfrm>
            <a:off x="1652588" y="3071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4873" name="Rectangle 60"/>
          <p:cNvSpPr>
            <a:spLocks noChangeArrowheads="1"/>
          </p:cNvSpPr>
          <p:nvPr/>
        </p:nvSpPr>
        <p:spPr bwMode="auto">
          <a:xfrm>
            <a:off x="2609850" y="3071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4874" name="Rectangle 61"/>
          <p:cNvSpPr>
            <a:spLocks noChangeArrowheads="1"/>
          </p:cNvSpPr>
          <p:nvPr/>
        </p:nvSpPr>
        <p:spPr bwMode="auto">
          <a:xfrm>
            <a:off x="2719388" y="3071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4875" name="Rectangle 62"/>
          <p:cNvSpPr>
            <a:spLocks noChangeArrowheads="1"/>
          </p:cNvSpPr>
          <p:nvPr/>
        </p:nvSpPr>
        <p:spPr bwMode="auto">
          <a:xfrm>
            <a:off x="2819400" y="2857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4876" name="Rectangle 63"/>
          <p:cNvSpPr>
            <a:spLocks noChangeArrowheads="1"/>
          </p:cNvSpPr>
          <p:nvPr/>
        </p:nvSpPr>
        <p:spPr bwMode="auto">
          <a:xfrm>
            <a:off x="3833813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4877" name="Rectangle 64"/>
          <p:cNvSpPr>
            <a:spLocks noChangeArrowheads="1"/>
          </p:cNvSpPr>
          <p:nvPr/>
        </p:nvSpPr>
        <p:spPr bwMode="auto">
          <a:xfrm>
            <a:off x="3805238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4878" name="Rectangle 65"/>
          <p:cNvSpPr>
            <a:spLocks noChangeArrowheads="1"/>
          </p:cNvSpPr>
          <p:nvPr/>
        </p:nvSpPr>
        <p:spPr bwMode="auto">
          <a:xfrm>
            <a:off x="3995738" y="32623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4879" name="Rectangle 66"/>
          <p:cNvSpPr>
            <a:spLocks noChangeArrowheads="1"/>
          </p:cNvSpPr>
          <p:nvPr/>
        </p:nvSpPr>
        <p:spPr bwMode="auto">
          <a:xfrm>
            <a:off x="1547813" y="11906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4880" name="Rectangle 67"/>
          <p:cNvSpPr>
            <a:spLocks noChangeArrowheads="1"/>
          </p:cNvSpPr>
          <p:nvPr/>
        </p:nvSpPr>
        <p:spPr bwMode="auto">
          <a:xfrm>
            <a:off x="2705100" y="2895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4881" name="Rectangle 68"/>
          <p:cNvSpPr>
            <a:spLocks noChangeArrowheads="1"/>
          </p:cNvSpPr>
          <p:nvPr/>
        </p:nvSpPr>
        <p:spPr bwMode="auto">
          <a:xfrm>
            <a:off x="3214688" y="2895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4882" name="Rectangle 69"/>
          <p:cNvSpPr>
            <a:spLocks noChangeArrowheads="1"/>
          </p:cNvSpPr>
          <p:nvPr/>
        </p:nvSpPr>
        <p:spPr bwMode="auto">
          <a:xfrm>
            <a:off x="0" y="21812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4883" name="Rectangle 71"/>
          <p:cNvSpPr>
            <a:spLocks noChangeArrowheads="1"/>
          </p:cNvSpPr>
          <p:nvPr/>
        </p:nvSpPr>
        <p:spPr bwMode="auto">
          <a:xfrm>
            <a:off x="3181350" y="2185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4884" name="Rectangle 72"/>
          <p:cNvSpPr>
            <a:spLocks noChangeArrowheads="1"/>
          </p:cNvSpPr>
          <p:nvPr/>
        </p:nvSpPr>
        <p:spPr bwMode="auto">
          <a:xfrm>
            <a:off x="2214563" y="22526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4885" name="Rectangle 74"/>
          <p:cNvSpPr>
            <a:spLocks noChangeArrowheads="1"/>
          </p:cNvSpPr>
          <p:nvPr/>
        </p:nvSpPr>
        <p:spPr bwMode="auto">
          <a:xfrm>
            <a:off x="1947863" y="31670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4886" name="Rectangle 75"/>
          <p:cNvSpPr>
            <a:spLocks noChangeArrowheads="1"/>
          </p:cNvSpPr>
          <p:nvPr/>
        </p:nvSpPr>
        <p:spPr bwMode="auto">
          <a:xfrm>
            <a:off x="1747838" y="30003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4887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r>
              <a:rPr lang="en-US" sz="3200">
                <a:solidFill>
                  <a:schemeClr val="bg1"/>
                </a:solidFill>
                <a:latin typeface="Calibri" charset="0"/>
              </a:rPr>
              <a:t>Plane Wave Excitation: Analytical solution for a perfectly-conducting ground</a:t>
            </a:r>
          </a:p>
        </p:txBody>
      </p:sp>
      <p:sp>
        <p:nvSpPr>
          <p:cNvPr id="77" name="Text Box 15"/>
          <p:cNvSpPr txBox="1">
            <a:spLocks noChangeArrowheads="1"/>
          </p:cNvSpPr>
          <p:nvPr/>
        </p:nvSpPr>
        <p:spPr bwMode="auto">
          <a:xfrm>
            <a:off x="228600" y="1219200"/>
            <a:ext cx="8656638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1313" indent="-3413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50000"/>
              </a:lnSpc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2000" dirty="0">
                <a:latin typeface="Calibri" charset="0"/>
              </a:rPr>
              <a:t>The total vertical excitation E-field at a location x and height z over the perfect ground involves only the vertically polarized field component, and is expressed as </a:t>
            </a:r>
            <a:endParaRPr lang="en-US" dirty="0">
              <a:latin typeface="Calibri" charset="0"/>
            </a:endParaRPr>
          </a:p>
          <a:p>
            <a:pPr marL="457200" lvl="1" indent="0" eaLnBrk="1" hangingPunct="1">
              <a:lnSpc>
                <a:spcPct val="150000"/>
              </a:lnSpc>
              <a:spcAft>
                <a:spcPts val="600"/>
              </a:spcAft>
              <a:defRPr/>
            </a:pPr>
            <a:endParaRPr lang="en-US" dirty="0">
              <a:latin typeface="Calibri" charset="0"/>
            </a:endParaRPr>
          </a:p>
          <a:p>
            <a:pPr marL="355600" lvl="1" indent="-342900" eaLnBrk="1" hangingPunct="1">
              <a:lnSpc>
                <a:spcPct val="150000"/>
              </a:lnSpc>
              <a:spcAft>
                <a:spcPts val="600"/>
              </a:spcAft>
              <a:buFont typeface="Arial"/>
              <a:buChar char="•"/>
              <a:defRPr/>
            </a:pPr>
            <a:r>
              <a:rPr lang="en-US" sz="2000" dirty="0">
                <a:latin typeface="Calibri" charset="0"/>
              </a:rPr>
              <a:t>The lumped voltage source at the x = 0 end of the line is evaluated as</a:t>
            </a:r>
          </a:p>
          <a:p>
            <a:pPr marL="355600" lvl="1" indent="-342900" eaLnBrk="1" hangingPunct="1">
              <a:lnSpc>
                <a:spcPct val="150000"/>
              </a:lnSpc>
              <a:spcAft>
                <a:spcPts val="600"/>
              </a:spcAft>
              <a:buFont typeface="Arial"/>
              <a:buChar char="•"/>
              <a:defRPr/>
            </a:pPr>
            <a:endParaRPr lang="en-US" sz="2000" dirty="0">
              <a:latin typeface="Calibri" charset="0"/>
            </a:endParaRPr>
          </a:p>
          <a:p>
            <a:pPr marL="355600" lvl="1" indent="-342900" eaLnBrk="1" hangingPunct="1">
              <a:lnSpc>
                <a:spcPct val="150000"/>
              </a:lnSpc>
              <a:spcAft>
                <a:spcPts val="600"/>
              </a:spcAft>
              <a:buFont typeface="Arial"/>
              <a:buChar char="•"/>
              <a:defRPr/>
            </a:pPr>
            <a:endParaRPr lang="en-US" sz="2000" dirty="0">
              <a:latin typeface="Calibri" charset="0"/>
            </a:endParaRPr>
          </a:p>
          <a:p>
            <a:pPr marL="355600" lvl="1" indent="-342900" eaLnBrk="1" hangingPunct="1">
              <a:lnSpc>
                <a:spcPct val="150000"/>
              </a:lnSpc>
              <a:spcAft>
                <a:spcPts val="600"/>
              </a:spcAft>
              <a:buFont typeface="Arial"/>
              <a:buChar char="•"/>
              <a:defRPr/>
            </a:pPr>
            <a:endParaRPr lang="en-US" sz="2000" dirty="0">
              <a:latin typeface="Calibri" charset="0"/>
            </a:endParaRPr>
          </a:p>
          <a:p>
            <a:pPr marL="355600" lvl="1" indent="-342900" eaLnBrk="1" hangingPunct="1">
              <a:lnSpc>
                <a:spcPct val="150000"/>
              </a:lnSpc>
              <a:spcAft>
                <a:spcPts val="600"/>
              </a:spcAft>
              <a:buFont typeface="Arial"/>
              <a:buChar char="•"/>
              <a:defRPr/>
            </a:pPr>
            <a:r>
              <a:rPr lang="en-US" sz="2000" dirty="0">
                <a:latin typeface="Calibri" charset="0"/>
              </a:rPr>
              <a:t>Again, for h&lt;&lt; </a:t>
            </a:r>
            <a:r>
              <a:rPr lang="en-US" sz="2000" dirty="0" err="1">
                <a:latin typeface="Calibri" charset="0"/>
              </a:rPr>
              <a:t>λ</a:t>
            </a:r>
            <a:r>
              <a:rPr lang="en-US" sz="2000" dirty="0">
                <a:latin typeface="Calibri" charset="0"/>
              </a:rPr>
              <a:t>, this expression becomes</a:t>
            </a:r>
          </a:p>
        </p:txBody>
      </p:sp>
      <p:graphicFrame>
        <p:nvGraphicFramePr>
          <p:cNvPr id="34889" name="Object 1"/>
          <p:cNvGraphicFramePr>
            <a:graphicFrameLocks noChangeAspect="1"/>
          </p:cNvGraphicFramePr>
          <p:nvPr/>
        </p:nvGraphicFramePr>
        <p:xfrm>
          <a:off x="990600" y="2819400"/>
          <a:ext cx="6172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771900" imgH="279400" progId="Equation.3">
                  <p:embed/>
                </p:oleObj>
              </mc:Choice>
              <mc:Fallback>
                <p:oleObj name="Equation" r:id="rId3" imgW="37719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819400"/>
                        <a:ext cx="6172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90" name="Object 3"/>
          <p:cNvGraphicFramePr>
            <a:graphicFrameLocks noChangeAspect="1"/>
          </p:cNvGraphicFramePr>
          <p:nvPr/>
        </p:nvGraphicFramePr>
        <p:xfrm>
          <a:off x="1143000" y="4038600"/>
          <a:ext cx="5964238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165600" imgH="1117600" progId="Equation.3">
                  <p:embed/>
                </p:oleObj>
              </mc:Choice>
              <mc:Fallback>
                <p:oleObj name="Equation" r:id="rId5" imgW="4165600" imgH="1117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038600"/>
                        <a:ext cx="5964238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91" name="Object 4"/>
          <p:cNvGraphicFramePr>
            <a:graphicFrameLocks noChangeAspect="1"/>
          </p:cNvGraphicFramePr>
          <p:nvPr/>
        </p:nvGraphicFramePr>
        <p:xfrm>
          <a:off x="1219200" y="6248400"/>
          <a:ext cx="2667000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638300" imgH="241300" progId="Equation.DSMT4">
                  <p:embed/>
                </p:oleObj>
              </mc:Choice>
              <mc:Fallback>
                <p:oleObj name="Equation" r:id="rId7" imgW="16383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6248400"/>
                        <a:ext cx="2667000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9315039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3"/>
          <p:cNvSpPr>
            <a:spLocks noChangeArrowheads="1"/>
          </p:cNvSpPr>
          <p:nvPr/>
        </p:nvSpPr>
        <p:spPr bwMode="auto">
          <a:xfrm>
            <a:off x="3852863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6866" name="Rectangle 4"/>
          <p:cNvSpPr>
            <a:spLocks noChangeArrowheads="1"/>
          </p:cNvSpPr>
          <p:nvPr/>
        </p:nvSpPr>
        <p:spPr bwMode="auto">
          <a:xfrm>
            <a:off x="3862388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6867" name="Rectangle 5"/>
          <p:cNvSpPr>
            <a:spLocks noChangeArrowheads="1"/>
          </p:cNvSpPr>
          <p:nvPr/>
        </p:nvSpPr>
        <p:spPr bwMode="auto">
          <a:xfrm>
            <a:off x="403860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6868" name="Rectangle 6"/>
          <p:cNvSpPr>
            <a:spLocks noChangeArrowheads="1"/>
          </p:cNvSpPr>
          <p:nvPr/>
        </p:nvSpPr>
        <p:spPr bwMode="auto">
          <a:xfrm>
            <a:off x="4043363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6869" name="Rectangle 7"/>
          <p:cNvSpPr>
            <a:spLocks noChangeArrowheads="1"/>
          </p:cNvSpPr>
          <p:nvPr/>
        </p:nvSpPr>
        <p:spPr bwMode="auto">
          <a:xfrm>
            <a:off x="3043238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6870" name="Rectangle 8"/>
          <p:cNvSpPr>
            <a:spLocks noChangeArrowheads="1"/>
          </p:cNvSpPr>
          <p:nvPr/>
        </p:nvSpPr>
        <p:spPr bwMode="auto">
          <a:xfrm>
            <a:off x="2481263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6871" name="Rectangle 9"/>
          <p:cNvSpPr>
            <a:spLocks noChangeArrowheads="1"/>
          </p:cNvSpPr>
          <p:nvPr/>
        </p:nvSpPr>
        <p:spPr bwMode="auto">
          <a:xfrm>
            <a:off x="2243138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6872" name="Rectangle 10"/>
          <p:cNvSpPr>
            <a:spLocks noChangeArrowheads="1"/>
          </p:cNvSpPr>
          <p:nvPr/>
        </p:nvSpPr>
        <p:spPr bwMode="auto">
          <a:xfrm>
            <a:off x="4071938" y="3290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6873" name="Rectangle 11"/>
          <p:cNvSpPr>
            <a:spLocks noChangeArrowheads="1"/>
          </p:cNvSpPr>
          <p:nvPr/>
        </p:nvSpPr>
        <p:spPr bwMode="auto">
          <a:xfrm>
            <a:off x="3709988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6874" name="Rectangle 12"/>
          <p:cNvSpPr>
            <a:spLocks noChangeArrowheads="1"/>
          </p:cNvSpPr>
          <p:nvPr/>
        </p:nvSpPr>
        <p:spPr bwMode="auto">
          <a:xfrm>
            <a:off x="4057650" y="3290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6875" name="Rectangle 13"/>
          <p:cNvSpPr>
            <a:spLocks noChangeArrowheads="1"/>
          </p:cNvSpPr>
          <p:nvPr/>
        </p:nvSpPr>
        <p:spPr bwMode="auto">
          <a:xfrm>
            <a:off x="2452688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6876" name="Rectangle 14"/>
          <p:cNvSpPr>
            <a:spLocks noChangeArrowheads="1"/>
          </p:cNvSpPr>
          <p:nvPr/>
        </p:nvSpPr>
        <p:spPr bwMode="auto">
          <a:xfrm>
            <a:off x="3414713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6877" name="Rectangle 15"/>
          <p:cNvSpPr>
            <a:spLocks noChangeArrowheads="1"/>
          </p:cNvSpPr>
          <p:nvPr/>
        </p:nvSpPr>
        <p:spPr bwMode="auto">
          <a:xfrm>
            <a:off x="3043238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6878" name="Rectangle 16"/>
          <p:cNvSpPr>
            <a:spLocks noChangeArrowheads="1"/>
          </p:cNvSpPr>
          <p:nvPr/>
        </p:nvSpPr>
        <p:spPr bwMode="auto">
          <a:xfrm>
            <a:off x="379095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6879" name="Rectangle 17"/>
          <p:cNvSpPr>
            <a:spLocks noChangeArrowheads="1"/>
          </p:cNvSpPr>
          <p:nvPr/>
        </p:nvSpPr>
        <p:spPr bwMode="auto">
          <a:xfrm>
            <a:off x="4138613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6880" name="Rectangle 18"/>
          <p:cNvSpPr>
            <a:spLocks noChangeArrowheads="1"/>
          </p:cNvSpPr>
          <p:nvPr/>
        </p:nvSpPr>
        <p:spPr bwMode="auto">
          <a:xfrm>
            <a:off x="2176463" y="3109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6881" name="Rectangle 20"/>
          <p:cNvSpPr>
            <a:spLocks noChangeArrowheads="1"/>
          </p:cNvSpPr>
          <p:nvPr/>
        </p:nvSpPr>
        <p:spPr bwMode="auto">
          <a:xfrm>
            <a:off x="1824038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6882" name="Rectangle 21"/>
          <p:cNvSpPr>
            <a:spLocks noChangeArrowheads="1"/>
          </p:cNvSpPr>
          <p:nvPr/>
        </p:nvSpPr>
        <p:spPr bwMode="auto">
          <a:xfrm>
            <a:off x="4271963" y="32623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6883" name="Rectangle 22"/>
          <p:cNvSpPr>
            <a:spLocks noChangeArrowheads="1"/>
          </p:cNvSpPr>
          <p:nvPr/>
        </p:nvSpPr>
        <p:spPr bwMode="auto">
          <a:xfrm>
            <a:off x="3338513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6884" name="Rectangle 23"/>
          <p:cNvSpPr>
            <a:spLocks noChangeArrowheads="1"/>
          </p:cNvSpPr>
          <p:nvPr/>
        </p:nvSpPr>
        <p:spPr bwMode="auto">
          <a:xfrm>
            <a:off x="2481263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6885" name="Rectangle 24"/>
          <p:cNvSpPr>
            <a:spLocks noChangeArrowheads="1"/>
          </p:cNvSpPr>
          <p:nvPr/>
        </p:nvSpPr>
        <p:spPr bwMode="auto">
          <a:xfrm>
            <a:off x="3043238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6886" name="Rectangle 25"/>
          <p:cNvSpPr>
            <a:spLocks noChangeArrowheads="1"/>
          </p:cNvSpPr>
          <p:nvPr/>
        </p:nvSpPr>
        <p:spPr bwMode="auto">
          <a:xfrm>
            <a:off x="2947988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6887" name="Rectangle 26"/>
          <p:cNvSpPr>
            <a:spLocks noChangeArrowheads="1"/>
          </p:cNvSpPr>
          <p:nvPr/>
        </p:nvSpPr>
        <p:spPr bwMode="auto">
          <a:xfrm>
            <a:off x="388620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6888" name="Rectangle 27"/>
          <p:cNvSpPr>
            <a:spLocks noChangeArrowheads="1"/>
          </p:cNvSpPr>
          <p:nvPr/>
        </p:nvSpPr>
        <p:spPr bwMode="auto">
          <a:xfrm>
            <a:off x="392430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6889" name="Rectangle 28"/>
          <p:cNvSpPr>
            <a:spLocks noChangeArrowheads="1"/>
          </p:cNvSpPr>
          <p:nvPr/>
        </p:nvSpPr>
        <p:spPr bwMode="auto">
          <a:xfrm>
            <a:off x="1543050" y="22431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6890" name="Rectangle 29"/>
          <p:cNvSpPr>
            <a:spLocks noChangeArrowheads="1"/>
          </p:cNvSpPr>
          <p:nvPr/>
        </p:nvSpPr>
        <p:spPr bwMode="auto">
          <a:xfrm>
            <a:off x="3429000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6891" name="Rectangle 30"/>
          <p:cNvSpPr>
            <a:spLocks noChangeArrowheads="1"/>
          </p:cNvSpPr>
          <p:nvPr/>
        </p:nvSpPr>
        <p:spPr bwMode="auto">
          <a:xfrm>
            <a:off x="3733800" y="3176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6892" name="Rectangle 31"/>
          <p:cNvSpPr>
            <a:spLocks noChangeArrowheads="1"/>
          </p:cNvSpPr>
          <p:nvPr/>
        </p:nvSpPr>
        <p:spPr bwMode="auto">
          <a:xfrm>
            <a:off x="3843338" y="3086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6893" name="Rectangle 32"/>
          <p:cNvSpPr>
            <a:spLocks noChangeArrowheads="1"/>
          </p:cNvSpPr>
          <p:nvPr/>
        </p:nvSpPr>
        <p:spPr bwMode="auto">
          <a:xfrm>
            <a:off x="3681413" y="3124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6894" name="Rectangle 33"/>
          <p:cNvSpPr>
            <a:spLocks noChangeArrowheads="1"/>
          </p:cNvSpPr>
          <p:nvPr/>
        </p:nvSpPr>
        <p:spPr bwMode="auto">
          <a:xfrm>
            <a:off x="3338513" y="3176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6895" name="Rectangle 34"/>
          <p:cNvSpPr>
            <a:spLocks noChangeArrowheads="1"/>
          </p:cNvSpPr>
          <p:nvPr/>
        </p:nvSpPr>
        <p:spPr bwMode="auto">
          <a:xfrm>
            <a:off x="3462338" y="3157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6896" name="Rectangle 35"/>
          <p:cNvSpPr>
            <a:spLocks noChangeArrowheads="1"/>
          </p:cNvSpPr>
          <p:nvPr/>
        </p:nvSpPr>
        <p:spPr bwMode="auto">
          <a:xfrm>
            <a:off x="4095750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6897" name="Rectangle 36"/>
          <p:cNvSpPr>
            <a:spLocks noChangeArrowheads="1"/>
          </p:cNvSpPr>
          <p:nvPr/>
        </p:nvSpPr>
        <p:spPr bwMode="auto">
          <a:xfrm>
            <a:off x="3671888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6898" name="Rectangle 37"/>
          <p:cNvSpPr>
            <a:spLocks noChangeArrowheads="1"/>
          </p:cNvSpPr>
          <p:nvPr/>
        </p:nvSpPr>
        <p:spPr bwMode="auto">
          <a:xfrm>
            <a:off x="3486150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6899" name="Rectangle 38"/>
          <p:cNvSpPr>
            <a:spLocks noChangeArrowheads="1"/>
          </p:cNvSpPr>
          <p:nvPr/>
        </p:nvSpPr>
        <p:spPr bwMode="auto">
          <a:xfrm>
            <a:off x="3371850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6900" name="Rectangle 39"/>
          <p:cNvSpPr>
            <a:spLocks noChangeArrowheads="1"/>
          </p:cNvSpPr>
          <p:nvPr/>
        </p:nvSpPr>
        <p:spPr bwMode="auto">
          <a:xfrm>
            <a:off x="3371850" y="3024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6901" name="Rectangle 40"/>
          <p:cNvSpPr>
            <a:spLocks noChangeArrowheads="1"/>
          </p:cNvSpPr>
          <p:nvPr/>
        </p:nvSpPr>
        <p:spPr bwMode="auto">
          <a:xfrm>
            <a:off x="3348038" y="3071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6902" name="Rectangle 41"/>
          <p:cNvSpPr>
            <a:spLocks noChangeArrowheads="1"/>
          </p:cNvSpPr>
          <p:nvPr/>
        </p:nvSpPr>
        <p:spPr bwMode="auto">
          <a:xfrm>
            <a:off x="337185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6903" name="Rectangle 42"/>
          <p:cNvSpPr>
            <a:spLocks noChangeArrowheads="1"/>
          </p:cNvSpPr>
          <p:nvPr/>
        </p:nvSpPr>
        <p:spPr bwMode="auto">
          <a:xfrm>
            <a:off x="3562350" y="3086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6904" name="Rectangle 43"/>
          <p:cNvSpPr>
            <a:spLocks noChangeArrowheads="1"/>
          </p:cNvSpPr>
          <p:nvPr/>
        </p:nvSpPr>
        <p:spPr bwMode="auto">
          <a:xfrm>
            <a:off x="2814638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6905" name="Rectangle 44"/>
          <p:cNvSpPr>
            <a:spLocks noChangeArrowheads="1"/>
          </p:cNvSpPr>
          <p:nvPr/>
        </p:nvSpPr>
        <p:spPr bwMode="auto">
          <a:xfrm>
            <a:off x="3090863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6906" name="Rectangle 45"/>
          <p:cNvSpPr>
            <a:spLocks noChangeArrowheads="1"/>
          </p:cNvSpPr>
          <p:nvPr/>
        </p:nvSpPr>
        <p:spPr bwMode="auto">
          <a:xfrm>
            <a:off x="2157413" y="2381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6907" name="Rectangle 46"/>
          <p:cNvSpPr>
            <a:spLocks noChangeArrowheads="1"/>
          </p:cNvSpPr>
          <p:nvPr/>
        </p:nvSpPr>
        <p:spPr bwMode="auto">
          <a:xfrm>
            <a:off x="3214688" y="2795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6908" name="Rectangle 47"/>
          <p:cNvSpPr>
            <a:spLocks noChangeArrowheads="1"/>
          </p:cNvSpPr>
          <p:nvPr/>
        </p:nvSpPr>
        <p:spPr bwMode="auto">
          <a:xfrm>
            <a:off x="3009900" y="3290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6909" name="Rectangle 48"/>
          <p:cNvSpPr>
            <a:spLocks noChangeArrowheads="1"/>
          </p:cNvSpPr>
          <p:nvPr/>
        </p:nvSpPr>
        <p:spPr bwMode="auto">
          <a:xfrm>
            <a:off x="1657350" y="3162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6910" name="Rectangle 49"/>
          <p:cNvSpPr>
            <a:spLocks noChangeArrowheads="1"/>
          </p:cNvSpPr>
          <p:nvPr/>
        </p:nvSpPr>
        <p:spPr bwMode="auto">
          <a:xfrm>
            <a:off x="4095750" y="32813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6911" name="Rectangle 50"/>
          <p:cNvSpPr>
            <a:spLocks noChangeArrowheads="1"/>
          </p:cNvSpPr>
          <p:nvPr/>
        </p:nvSpPr>
        <p:spPr bwMode="auto">
          <a:xfrm>
            <a:off x="1571625" y="24050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6912" name="Rectangle 51"/>
          <p:cNvSpPr>
            <a:spLocks noChangeArrowheads="1"/>
          </p:cNvSpPr>
          <p:nvPr/>
        </p:nvSpPr>
        <p:spPr bwMode="auto">
          <a:xfrm>
            <a:off x="3967163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6913" name="Rectangle 52"/>
          <p:cNvSpPr>
            <a:spLocks noChangeArrowheads="1"/>
          </p:cNvSpPr>
          <p:nvPr/>
        </p:nvSpPr>
        <p:spPr bwMode="auto">
          <a:xfrm>
            <a:off x="1843088" y="3109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6914" name="Rectangle 53"/>
          <p:cNvSpPr>
            <a:spLocks noChangeArrowheads="1"/>
          </p:cNvSpPr>
          <p:nvPr/>
        </p:nvSpPr>
        <p:spPr bwMode="auto">
          <a:xfrm>
            <a:off x="1809750" y="3109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6915" name="Rectangle 54"/>
          <p:cNvSpPr>
            <a:spLocks noChangeArrowheads="1"/>
          </p:cNvSpPr>
          <p:nvPr/>
        </p:nvSpPr>
        <p:spPr bwMode="auto">
          <a:xfrm>
            <a:off x="1809750" y="3109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6916" name="Rectangle 55"/>
          <p:cNvSpPr>
            <a:spLocks noChangeArrowheads="1"/>
          </p:cNvSpPr>
          <p:nvPr/>
        </p:nvSpPr>
        <p:spPr bwMode="auto">
          <a:xfrm>
            <a:off x="2290763" y="2933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6917" name="Rectangle 56"/>
          <p:cNvSpPr>
            <a:spLocks noChangeArrowheads="1"/>
          </p:cNvSpPr>
          <p:nvPr/>
        </p:nvSpPr>
        <p:spPr bwMode="auto">
          <a:xfrm>
            <a:off x="2405063" y="2933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6918" name="Rectangle 57"/>
          <p:cNvSpPr>
            <a:spLocks noChangeArrowheads="1"/>
          </p:cNvSpPr>
          <p:nvPr/>
        </p:nvSpPr>
        <p:spPr bwMode="auto">
          <a:xfrm>
            <a:off x="1814513" y="3109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6919" name="Rectangle 58"/>
          <p:cNvSpPr>
            <a:spLocks noChangeArrowheads="1"/>
          </p:cNvSpPr>
          <p:nvPr/>
        </p:nvSpPr>
        <p:spPr bwMode="auto">
          <a:xfrm>
            <a:off x="1833563" y="3071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6920" name="Rectangle 59"/>
          <p:cNvSpPr>
            <a:spLocks noChangeArrowheads="1"/>
          </p:cNvSpPr>
          <p:nvPr/>
        </p:nvSpPr>
        <p:spPr bwMode="auto">
          <a:xfrm>
            <a:off x="1652588" y="3071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6921" name="Rectangle 60"/>
          <p:cNvSpPr>
            <a:spLocks noChangeArrowheads="1"/>
          </p:cNvSpPr>
          <p:nvPr/>
        </p:nvSpPr>
        <p:spPr bwMode="auto">
          <a:xfrm>
            <a:off x="2609850" y="3071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6922" name="Rectangle 61"/>
          <p:cNvSpPr>
            <a:spLocks noChangeArrowheads="1"/>
          </p:cNvSpPr>
          <p:nvPr/>
        </p:nvSpPr>
        <p:spPr bwMode="auto">
          <a:xfrm>
            <a:off x="2719388" y="3071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6923" name="Rectangle 62"/>
          <p:cNvSpPr>
            <a:spLocks noChangeArrowheads="1"/>
          </p:cNvSpPr>
          <p:nvPr/>
        </p:nvSpPr>
        <p:spPr bwMode="auto">
          <a:xfrm>
            <a:off x="2819400" y="2857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6924" name="Rectangle 63"/>
          <p:cNvSpPr>
            <a:spLocks noChangeArrowheads="1"/>
          </p:cNvSpPr>
          <p:nvPr/>
        </p:nvSpPr>
        <p:spPr bwMode="auto">
          <a:xfrm>
            <a:off x="3833813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6925" name="Rectangle 64"/>
          <p:cNvSpPr>
            <a:spLocks noChangeArrowheads="1"/>
          </p:cNvSpPr>
          <p:nvPr/>
        </p:nvSpPr>
        <p:spPr bwMode="auto">
          <a:xfrm>
            <a:off x="3805238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6926" name="Rectangle 65"/>
          <p:cNvSpPr>
            <a:spLocks noChangeArrowheads="1"/>
          </p:cNvSpPr>
          <p:nvPr/>
        </p:nvSpPr>
        <p:spPr bwMode="auto">
          <a:xfrm>
            <a:off x="3995738" y="32623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6927" name="Rectangle 66"/>
          <p:cNvSpPr>
            <a:spLocks noChangeArrowheads="1"/>
          </p:cNvSpPr>
          <p:nvPr/>
        </p:nvSpPr>
        <p:spPr bwMode="auto">
          <a:xfrm>
            <a:off x="1547813" y="11906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6928" name="Rectangle 67"/>
          <p:cNvSpPr>
            <a:spLocks noChangeArrowheads="1"/>
          </p:cNvSpPr>
          <p:nvPr/>
        </p:nvSpPr>
        <p:spPr bwMode="auto">
          <a:xfrm>
            <a:off x="2705100" y="2895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6929" name="Rectangle 68"/>
          <p:cNvSpPr>
            <a:spLocks noChangeArrowheads="1"/>
          </p:cNvSpPr>
          <p:nvPr/>
        </p:nvSpPr>
        <p:spPr bwMode="auto">
          <a:xfrm>
            <a:off x="3214688" y="2895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6930" name="Rectangle 69"/>
          <p:cNvSpPr>
            <a:spLocks noChangeArrowheads="1"/>
          </p:cNvSpPr>
          <p:nvPr/>
        </p:nvSpPr>
        <p:spPr bwMode="auto">
          <a:xfrm>
            <a:off x="0" y="21812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6931" name="Rectangle 71"/>
          <p:cNvSpPr>
            <a:spLocks noChangeArrowheads="1"/>
          </p:cNvSpPr>
          <p:nvPr/>
        </p:nvSpPr>
        <p:spPr bwMode="auto">
          <a:xfrm>
            <a:off x="3181350" y="2185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6932" name="Rectangle 72"/>
          <p:cNvSpPr>
            <a:spLocks noChangeArrowheads="1"/>
          </p:cNvSpPr>
          <p:nvPr/>
        </p:nvSpPr>
        <p:spPr bwMode="auto">
          <a:xfrm>
            <a:off x="2214563" y="22526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6933" name="Rectangle 74"/>
          <p:cNvSpPr>
            <a:spLocks noChangeArrowheads="1"/>
          </p:cNvSpPr>
          <p:nvPr/>
        </p:nvSpPr>
        <p:spPr bwMode="auto">
          <a:xfrm>
            <a:off x="1947863" y="31670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6934" name="Rectangle 75"/>
          <p:cNvSpPr>
            <a:spLocks noChangeArrowheads="1"/>
          </p:cNvSpPr>
          <p:nvPr/>
        </p:nvSpPr>
        <p:spPr bwMode="auto">
          <a:xfrm>
            <a:off x="1747838" y="30003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6935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r>
              <a:rPr lang="en-US" sz="3200">
                <a:solidFill>
                  <a:schemeClr val="bg1"/>
                </a:solidFill>
                <a:latin typeface="Calibri" charset="0"/>
              </a:rPr>
              <a:t>Plane Wave Excitation: Analytical solution for a perfectly-conducting ground</a:t>
            </a:r>
          </a:p>
        </p:txBody>
      </p:sp>
      <p:sp>
        <p:nvSpPr>
          <p:cNvPr id="77" name="Text Box 15"/>
          <p:cNvSpPr txBox="1">
            <a:spLocks noChangeArrowheads="1"/>
          </p:cNvSpPr>
          <p:nvPr/>
        </p:nvSpPr>
        <p:spPr bwMode="auto">
          <a:xfrm>
            <a:off x="228600" y="1219200"/>
            <a:ext cx="8656638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1313" indent="-3413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50000"/>
              </a:lnSpc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2000" dirty="0">
                <a:latin typeface="Calibri" charset="0"/>
              </a:rPr>
              <a:t>The lumped voltage source V</a:t>
            </a:r>
            <a:r>
              <a:rPr lang="en-US" sz="2000" baseline="-25000" dirty="0">
                <a:latin typeface="Calibri" charset="0"/>
              </a:rPr>
              <a:t>2</a:t>
            </a:r>
            <a:r>
              <a:rPr lang="en-US" sz="2000" dirty="0">
                <a:latin typeface="Calibri" charset="0"/>
              </a:rPr>
              <a:t>  at the </a:t>
            </a:r>
            <a:r>
              <a:rPr lang="en-US" sz="2000" i="1" dirty="0">
                <a:latin typeface="Calibri" charset="0"/>
              </a:rPr>
              <a:t>x</a:t>
            </a:r>
            <a:r>
              <a:rPr lang="en-US" sz="2000" dirty="0">
                <a:latin typeface="Calibri" charset="0"/>
              </a:rPr>
              <a:t> = </a:t>
            </a:r>
            <a:r>
              <a:rPr lang="en-US" sz="2000" i="1" dirty="0">
                <a:latin typeface="Calibri" charset="0"/>
              </a:rPr>
              <a:t>L</a:t>
            </a:r>
            <a:r>
              <a:rPr lang="en-US" sz="2000" dirty="0">
                <a:latin typeface="Calibri" charset="0"/>
              </a:rPr>
              <a:t> end is simply V</a:t>
            </a:r>
            <a:r>
              <a:rPr lang="en-US" sz="2000" baseline="-25000" dirty="0">
                <a:latin typeface="Calibri" charset="0"/>
              </a:rPr>
              <a:t>1</a:t>
            </a:r>
            <a:r>
              <a:rPr lang="en-US" sz="2000" dirty="0">
                <a:latin typeface="Calibri" charset="0"/>
              </a:rPr>
              <a:t> multiplied by the phase shift factor accounting for the propagation of the excitation field along the line:</a:t>
            </a:r>
            <a:endParaRPr lang="en-US" dirty="0">
              <a:latin typeface="Calibri" charset="0"/>
            </a:endParaRPr>
          </a:p>
          <a:p>
            <a:pPr marL="12700" lvl="1" indent="0" eaLnBrk="1" hangingPunct="1">
              <a:lnSpc>
                <a:spcPct val="150000"/>
              </a:lnSpc>
              <a:spcAft>
                <a:spcPts val="600"/>
              </a:spcAft>
              <a:defRPr/>
            </a:pPr>
            <a:endParaRPr lang="en-US" sz="2000" dirty="0">
              <a:latin typeface="Calibri" charset="0"/>
            </a:endParaRPr>
          </a:p>
          <a:p>
            <a:pPr marL="355600" lvl="1" indent="-342900" eaLnBrk="1" hangingPunct="1">
              <a:lnSpc>
                <a:spcPct val="150000"/>
              </a:lnSpc>
              <a:spcAft>
                <a:spcPts val="600"/>
              </a:spcAft>
              <a:buFont typeface="Arial"/>
              <a:buChar char="•"/>
              <a:defRPr/>
            </a:pPr>
            <a:r>
              <a:rPr lang="en-US" sz="2000" dirty="0">
                <a:latin typeface="Calibri" charset="0"/>
              </a:rPr>
              <a:t>With these obtained equations, the source integrals can be evaluated analytically as was done for the two-wire case, and the following result is obtained:</a:t>
            </a:r>
          </a:p>
          <a:p>
            <a:pPr marL="355600" lvl="1" indent="-342900" eaLnBrk="1" hangingPunct="1">
              <a:lnSpc>
                <a:spcPct val="150000"/>
              </a:lnSpc>
              <a:spcAft>
                <a:spcPts val="600"/>
              </a:spcAft>
              <a:buFont typeface="Arial"/>
              <a:buChar char="•"/>
              <a:defRPr/>
            </a:pPr>
            <a:endParaRPr lang="en-US" sz="2000" dirty="0">
              <a:latin typeface="Calibri" charset="0"/>
            </a:endParaRPr>
          </a:p>
        </p:txBody>
      </p:sp>
      <p:graphicFrame>
        <p:nvGraphicFramePr>
          <p:cNvPr id="36937" name="Object 4"/>
          <p:cNvGraphicFramePr>
            <a:graphicFrameLocks noChangeAspect="1"/>
          </p:cNvGraphicFramePr>
          <p:nvPr/>
        </p:nvGraphicFramePr>
        <p:xfrm>
          <a:off x="1143000" y="2743200"/>
          <a:ext cx="2263775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63600" imgH="228600" progId="Equation.DSMT4">
                  <p:embed/>
                </p:oleObj>
              </mc:Choice>
              <mc:Fallback>
                <p:oleObj name="Equation" r:id="rId3" imgW="863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743200"/>
                        <a:ext cx="2263775" cy="598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938" name="Object 2"/>
          <p:cNvGraphicFramePr>
            <a:graphicFrameLocks noChangeAspect="1"/>
          </p:cNvGraphicFramePr>
          <p:nvPr/>
        </p:nvGraphicFramePr>
        <p:xfrm>
          <a:off x="914400" y="4876800"/>
          <a:ext cx="7796213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073900" imgH="1244600" progId="Equation.DSMT4">
                  <p:embed/>
                </p:oleObj>
              </mc:Choice>
              <mc:Fallback>
                <p:oleObj name="Equation" r:id="rId5" imgW="7073900" imgH="1244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876800"/>
                        <a:ext cx="7796213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7891186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r>
              <a:rPr lang="en-US" sz="3200">
                <a:solidFill>
                  <a:schemeClr val="bg1"/>
                </a:solidFill>
                <a:latin typeface="Calibri" charset="0"/>
              </a:rPr>
              <a:t>Assignment</a:t>
            </a:r>
          </a:p>
        </p:txBody>
      </p:sp>
      <p:sp>
        <p:nvSpPr>
          <p:cNvPr id="69" name="Text Box 15"/>
          <p:cNvSpPr txBox="1">
            <a:spLocks noChangeArrowheads="1"/>
          </p:cNvSpPr>
          <p:nvPr/>
        </p:nvSpPr>
        <p:spPr bwMode="auto">
          <a:xfrm>
            <a:off x="228600" y="1219200"/>
            <a:ext cx="8656638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1313" indent="-3413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50000"/>
              </a:lnSpc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dirty="0">
                <a:latin typeface="Calibri" charset="0"/>
              </a:rPr>
              <a:t>Write a code for the computation of plane-wave coupling to a single-wire line above a perfectly conducting ground using the </a:t>
            </a:r>
            <a:r>
              <a:rPr lang="en-US" dirty="0" err="1">
                <a:latin typeface="Calibri" charset="0"/>
              </a:rPr>
              <a:t>Agrawal</a:t>
            </a:r>
            <a:r>
              <a:rPr lang="en-US" dirty="0">
                <a:latin typeface="Calibri" charset="0"/>
              </a:rPr>
              <a:t> et al. model:</a:t>
            </a:r>
          </a:p>
          <a:p>
            <a:pPr marL="0" indent="0" eaLnBrk="1" hangingPunct="1">
              <a:lnSpc>
                <a:spcPct val="150000"/>
              </a:lnSpc>
              <a:spcAft>
                <a:spcPts val="600"/>
              </a:spcAft>
              <a:defRPr/>
            </a:pPr>
            <a:endParaRPr lang="en-US" dirty="0">
              <a:latin typeface="Calibri" charset="0"/>
            </a:endParaRPr>
          </a:p>
        </p:txBody>
      </p:sp>
      <p:graphicFrame>
        <p:nvGraphicFramePr>
          <p:cNvPr id="38916" name="Object 64"/>
          <p:cNvGraphicFramePr>
            <a:graphicFrameLocks noChangeAspect="1"/>
          </p:cNvGraphicFramePr>
          <p:nvPr/>
        </p:nvGraphicFramePr>
        <p:xfrm>
          <a:off x="1371600" y="3200400"/>
          <a:ext cx="39243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3924300" imgH="711200" progId="Equation.3">
                  <p:embed/>
                </p:oleObj>
              </mc:Choice>
              <mc:Fallback>
                <p:oleObj r:id="rId3" imgW="3924300" imgH="71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200400"/>
                        <a:ext cx="3924300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7" name="Object 66"/>
          <p:cNvGraphicFramePr>
            <a:graphicFrameLocks noChangeAspect="1"/>
          </p:cNvGraphicFramePr>
          <p:nvPr/>
        </p:nvGraphicFramePr>
        <p:xfrm>
          <a:off x="1371600" y="4114800"/>
          <a:ext cx="3956050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425700" imgH="508000" progId="Equation.3">
                  <p:embed/>
                </p:oleObj>
              </mc:Choice>
              <mc:Fallback>
                <p:oleObj name="Equation" r:id="rId5" imgW="24257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114800"/>
                        <a:ext cx="3956050" cy="83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8" name="Object 6"/>
          <p:cNvGraphicFramePr>
            <a:graphicFrameLocks noChangeAspect="1"/>
          </p:cNvGraphicFramePr>
          <p:nvPr/>
        </p:nvGraphicFramePr>
        <p:xfrm>
          <a:off x="609600" y="5181600"/>
          <a:ext cx="7796213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073900" imgH="1244600" progId="Equation.DSMT4">
                  <p:embed/>
                </p:oleObj>
              </mc:Choice>
              <mc:Fallback>
                <p:oleObj name="Equation" r:id="rId7" imgW="7073900" imgH="1244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181600"/>
                        <a:ext cx="7796213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2756373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r>
              <a:rPr lang="en-US" sz="3200">
                <a:solidFill>
                  <a:schemeClr val="bg1"/>
                </a:solidFill>
                <a:latin typeface="Calibri" charset="0"/>
              </a:rPr>
              <a:t>Assignment (Cont’d)</a:t>
            </a:r>
          </a:p>
        </p:txBody>
      </p:sp>
      <p:sp>
        <p:nvSpPr>
          <p:cNvPr id="69" name="Text Box 15"/>
          <p:cNvSpPr txBox="1">
            <a:spLocks noChangeArrowheads="1"/>
          </p:cNvSpPr>
          <p:nvPr/>
        </p:nvSpPr>
        <p:spPr bwMode="auto">
          <a:xfrm>
            <a:off x="228600" y="1219200"/>
            <a:ext cx="8656638" cy="417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1313" indent="-3413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50000"/>
              </a:lnSpc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dirty="0">
                <a:latin typeface="Calibri" charset="0"/>
              </a:rPr>
              <a:t>Calculate the induced current for the following case:</a:t>
            </a:r>
          </a:p>
          <a:p>
            <a:pPr marL="0" indent="0" eaLnBrk="1" hangingPunct="1">
              <a:lnSpc>
                <a:spcPct val="150000"/>
              </a:lnSpc>
              <a:spcAft>
                <a:spcPts val="600"/>
              </a:spcAft>
              <a:defRPr/>
            </a:pPr>
            <a:r>
              <a:rPr lang="en-US" dirty="0">
                <a:latin typeface="Calibri" charset="0"/>
              </a:rPr>
              <a:t>	L = 30 m, h = 0.1 m, a = 0.15 cm (radius of the conductor), 	</a:t>
            </a:r>
            <a:r>
              <a:rPr lang="en-US" dirty="0" err="1">
                <a:latin typeface="Calibri" charset="0"/>
              </a:rPr>
              <a:t>ψ</a:t>
            </a:r>
            <a:r>
              <a:rPr lang="en-US" dirty="0">
                <a:latin typeface="Calibri" charset="0"/>
              </a:rPr>
              <a:t>=60</a:t>
            </a:r>
            <a:r>
              <a:rPr lang="en-US" baseline="30000" dirty="0">
                <a:latin typeface="Calibri" charset="0"/>
              </a:rPr>
              <a:t>o</a:t>
            </a:r>
            <a:r>
              <a:rPr lang="en-US" dirty="0">
                <a:latin typeface="Calibri" charset="0"/>
              </a:rPr>
              <a:t>, </a:t>
            </a:r>
            <a:r>
              <a:rPr lang="en-US" dirty="0" err="1">
                <a:latin typeface="Calibri" charset="0"/>
              </a:rPr>
              <a:t>φ</a:t>
            </a:r>
            <a:r>
              <a:rPr lang="en-US" dirty="0">
                <a:latin typeface="Calibri" charset="0"/>
              </a:rPr>
              <a:t>=0</a:t>
            </a:r>
            <a:r>
              <a:rPr lang="en-US" baseline="30000" dirty="0">
                <a:latin typeface="Calibri" charset="0"/>
              </a:rPr>
              <a:t>o</a:t>
            </a:r>
            <a:r>
              <a:rPr lang="en-US" dirty="0">
                <a:latin typeface="Calibri" charset="0"/>
              </a:rPr>
              <a:t>, α=0</a:t>
            </a:r>
            <a:r>
              <a:rPr lang="en-US" baseline="30000" dirty="0">
                <a:latin typeface="Calibri" charset="0"/>
              </a:rPr>
              <a:t>o</a:t>
            </a:r>
            <a:r>
              <a:rPr lang="en-US" dirty="0">
                <a:latin typeface="Calibri" charset="0"/>
              </a:rPr>
              <a:t>, Z</a:t>
            </a:r>
            <a:r>
              <a:rPr lang="en-US" baseline="-25000" dirty="0">
                <a:latin typeface="Calibri" charset="0"/>
              </a:rPr>
              <a:t>1</a:t>
            </a:r>
            <a:r>
              <a:rPr lang="en-US" dirty="0">
                <a:latin typeface="Calibri" charset="0"/>
              </a:rPr>
              <a:t>=Z</a:t>
            </a:r>
            <a:r>
              <a:rPr lang="en-US" baseline="-25000" dirty="0">
                <a:latin typeface="Calibri" charset="0"/>
              </a:rPr>
              <a:t>2</a:t>
            </a:r>
            <a:r>
              <a:rPr lang="en-US" dirty="0">
                <a:latin typeface="Calibri" charset="0"/>
              </a:rPr>
              <a:t>=</a:t>
            </a:r>
            <a:r>
              <a:rPr lang="en-US" dirty="0" err="1">
                <a:latin typeface="Calibri" charset="0"/>
              </a:rPr>
              <a:t>Z</a:t>
            </a:r>
            <a:r>
              <a:rPr lang="en-US" baseline="-25000" dirty="0" err="1">
                <a:latin typeface="Calibri" charset="0"/>
              </a:rPr>
              <a:t>c</a:t>
            </a:r>
            <a:r>
              <a:rPr lang="en-US" dirty="0">
                <a:latin typeface="Calibri" charset="0"/>
              </a:rPr>
              <a:t>/2=147 </a:t>
            </a:r>
            <a:r>
              <a:rPr lang="en-US" dirty="0" err="1">
                <a:latin typeface="Calibri" charset="0"/>
              </a:rPr>
              <a:t>Ω</a:t>
            </a:r>
            <a:r>
              <a:rPr lang="en-US" dirty="0">
                <a:latin typeface="Calibri" charset="0"/>
              </a:rPr>
              <a:t>, </a:t>
            </a:r>
            <a:r>
              <a:rPr lang="en-US" dirty="0" err="1">
                <a:latin typeface="Calibri" charset="0"/>
              </a:rPr>
              <a:t>E</a:t>
            </a:r>
            <a:r>
              <a:rPr lang="en-US" baseline="-25000" dirty="0" err="1">
                <a:latin typeface="Calibri" charset="0"/>
              </a:rPr>
              <a:t>o</a:t>
            </a:r>
            <a:r>
              <a:rPr lang="en-US" dirty="0">
                <a:latin typeface="Calibri" charset="0"/>
              </a:rPr>
              <a:t>=1 V/m. Represent the 	current magnitude as a function of </a:t>
            </a:r>
            <a:r>
              <a:rPr lang="en-US" dirty="0" err="1">
                <a:latin typeface="Calibri" charset="0"/>
              </a:rPr>
              <a:t>kh</a:t>
            </a:r>
            <a:r>
              <a:rPr lang="en-US" dirty="0">
                <a:latin typeface="Calibri" charset="0"/>
              </a:rPr>
              <a:t> from 0 to 0.2.</a:t>
            </a:r>
          </a:p>
          <a:p>
            <a:pPr marL="342900" indent="-342900" eaLnBrk="1" hangingPunct="1">
              <a:lnSpc>
                <a:spcPct val="150000"/>
              </a:lnSpc>
              <a:spcAft>
                <a:spcPts val="600"/>
              </a:spcAft>
              <a:buFont typeface="Arial"/>
              <a:buChar char="•"/>
              <a:defRPr/>
            </a:pPr>
            <a:r>
              <a:rPr lang="en-US" dirty="0">
                <a:latin typeface="Calibri" charset="0"/>
              </a:rPr>
              <a:t>You should obtain the results (labeled Transmission Line) in the next slide.</a:t>
            </a:r>
          </a:p>
          <a:p>
            <a:pPr marL="0" indent="0" eaLnBrk="1" hangingPunct="1">
              <a:lnSpc>
                <a:spcPct val="150000"/>
              </a:lnSpc>
              <a:spcAft>
                <a:spcPts val="600"/>
              </a:spcAft>
              <a:defRPr/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075335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r>
              <a:rPr lang="en-US" sz="3200">
                <a:solidFill>
                  <a:schemeClr val="bg1"/>
                </a:solidFill>
                <a:latin typeface="Calibri" charset="0"/>
              </a:rPr>
              <a:t>Assignment (Cont’d)</a:t>
            </a:r>
          </a:p>
        </p:txBody>
      </p:sp>
      <p:pic>
        <p:nvPicPr>
          <p:cNvPr id="4301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57400"/>
            <a:ext cx="75311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7326419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r>
              <a:rPr lang="en-US" sz="3200">
                <a:solidFill>
                  <a:schemeClr val="bg1"/>
                </a:solidFill>
                <a:latin typeface="Calibri" charset="0"/>
              </a:rPr>
              <a:t>Assignment (Cont’d)</a:t>
            </a:r>
          </a:p>
        </p:txBody>
      </p:sp>
      <p:sp>
        <p:nvSpPr>
          <p:cNvPr id="69" name="Text Box 15"/>
          <p:cNvSpPr txBox="1">
            <a:spLocks noChangeArrowheads="1"/>
          </p:cNvSpPr>
          <p:nvPr/>
        </p:nvSpPr>
        <p:spPr bwMode="auto">
          <a:xfrm>
            <a:off x="228600" y="1219200"/>
            <a:ext cx="8656638" cy="669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1313" indent="-3413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eaLnBrk="1" hangingPunct="1">
              <a:lnSpc>
                <a:spcPct val="150000"/>
              </a:lnSpc>
              <a:spcAft>
                <a:spcPts val="600"/>
              </a:spcAft>
              <a:defRPr/>
            </a:pPr>
            <a:r>
              <a:rPr lang="en-US" sz="2000" dirty="0">
                <a:latin typeface="Calibri" charset="0"/>
              </a:rPr>
              <a:t>Once you have validated your code, you are requested to run the two following cases:</a:t>
            </a:r>
          </a:p>
          <a:p>
            <a:pPr eaLnBrk="1" hangingPunct="1">
              <a:lnSpc>
                <a:spcPct val="150000"/>
              </a:lnSpc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2000" b="1" u="sng" dirty="0">
                <a:latin typeface="Calibri" charset="0"/>
              </a:rPr>
              <a:t>Case 1: Normal Incidence</a:t>
            </a:r>
          </a:p>
          <a:p>
            <a:pPr marL="0" indent="0" eaLnBrk="1" hangingPunct="1">
              <a:lnSpc>
                <a:spcPct val="150000"/>
              </a:lnSpc>
              <a:spcAft>
                <a:spcPts val="600"/>
              </a:spcAft>
              <a:defRPr/>
            </a:pPr>
            <a:r>
              <a:rPr lang="en-US" sz="2000" dirty="0">
                <a:latin typeface="Calibri" charset="0"/>
              </a:rPr>
              <a:t>L = 30 m, h = 0.1 m, a = 0.15 cm (radius of the conductor), </a:t>
            </a:r>
            <a:r>
              <a:rPr lang="en-US" sz="2000" dirty="0" err="1">
                <a:latin typeface="Calibri" charset="0"/>
              </a:rPr>
              <a:t>ψ</a:t>
            </a:r>
            <a:r>
              <a:rPr lang="en-US" sz="2000" dirty="0">
                <a:latin typeface="Calibri" charset="0"/>
              </a:rPr>
              <a:t>=90</a:t>
            </a:r>
            <a:r>
              <a:rPr lang="en-US" sz="2000" baseline="30000" dirty="0">
                <a:latin typeface="Calibri" charset="0"/>
              </a:rPr>
              <a:t>o</a:t>
            </a:r>
            <a:r>
              <a:rPr lang="en-US" sz="2000" dirty="0">
                <a:latin typeface="Calibri" charset="0"/>
              </a:rPr>
              <a:t>, </a:t>
            </a:r>
            <a:r>
              <a:rPr lang="en-US" sz="2000" dirty="0" err="1">
                <a:latin typeface="Calibri" charset="0"/>
              </a:rPr>
              <a:t>φ</a:t>
            </a:r>
            <a:r>
              <a:rPr lang="en-US" sz="2000" dirty="0">
                <a:latin typeface="Calibri" charset="0"/>
              </a:rPr>
              <a:t>=0</a:t>
            </a:r>
            <a:r>
              <a:rPr lang="en-US" sz="2000" baseline="30000" dirty="0">
                <a:latin typeface="Calibri" charset="0"/>
              </a:rPr>
              <a:t>o</a:t>
            </a:r>
            <a:r>
              <a:rPr lang="en-US" sz="2000" dirty="0">
                <a:latin typeface="Calibri" charset="0"/>
              </a:rPr>
              <a:t>, α=0</a:t>
            </a:r>
            <a:r>
              <a:rPr lang="en-US" sz="2000" baseline="30000" dirty="0">
                <a:latin typeface="Calibri" charset="0"/>
              </a:rPr>
              <a:t>o</a:t>
            </a:r>
            <a:r>
              <a:rPr lang="en-US" sz="2000" dirty="0">
                <a:latin typeface="Calibri" charset="0"/>
              </a:rPr>
              <a:t>, Z</a:t>
            </a:r>
            <a:r>
              <a:rPr lang="en-US" sz="2000" baseline="-25000" dirty="0">
                <a:latin typeface="Calibri" charset="0"/>
              </a:rPr>
              <a:t>1</a:t>
            </a:r>
            <a:r>
              <a:rPr lang="en-US" sz="2000" dirty="0">
                <a:latin typeface="Calibri" charset="0"/>
              </a:rPr>
              <a:t>=Z</a:t>
            </a:r>
            <a:r>
              <a:rPr lang="en-US" sz="2000" baseline="-25000" dirty="0">
                <a:latin typeface="Calibri" charset="0"/>
              </a:rPr>
              <a:t>2</a:t>
            </a:r>
            <a:r>
              <a:rPr lang="en-US" sz="2000" dirty="0">
                <a:latin typeface="Calibri" charset="0"/>
              </a:rPr>
              <a:t>=293.4 </a:t>
            </a:r>
            <a:r>
              <a:rPr lang="en-US" sz="2000" dirty="0" err="1">
                <a:latin typeface="Calibri" charset="0"/>
              </a:rPr>
              <a:t>Ω</a:t>
            </a:r>
            <a:r>
              <a:rPr lang="en-US" sz="2000" dirty="0">
                <a:latin typeface="Calibri" charset="0"/>
              </a:rPr>
              <a:t>, </a:t>
            </a:r>
            <a:r>
              <a:rPr lang="en-US" sz="2000" dirty="0" err="1">
                <a:latin typeface="Calibri" charset="0"/>
              </a:rPr>
              <a:t>E</a:t>
            </a:r>
            <a:r>
              <a:rPr lang="en-US" sz="2000" baseline="-25000" dirty="0" err="1">
                <a:latin typeface="Calibri" charset="0"/>
              </a:rPr>
              <a:t>o</a:t>
            </a:r>
            <a:r>
              <a:rPr lang="en-US" sz="2000" dirty="0">
                <a:latin typeface="Calibri" charset="0"/>
              </a:rPr>
              <a:t>=1 V/m. Represent the current magnitude I(L) as a function of frequency from 10 Hz to 100 </a:t>
            </a:r>
            <a:r>
              <a:rPr lang="en-US" sz="2000" dirty="0" err="1">
                <a:latin typeface="Calibri" charset="0"/>
              </a:rPr>
              <a:t>MHz.</a:t>
            </a:r>
            <a:endParaRPr lang="en-US" sz="2000" dirty="0">
              <a:latin typeface="Calibri" charset="0"/>
            </a:endParaRPr>
          </a:p>
          <a:p>
            <a:pPr eaLnBrk="1" hangingPunct="1">
              <a:lnSpc>
                <a:spcPct val="150000"/>
              </a:lnSpc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2000" b="1" u="sng" dirty="0">
                <a:latin typeface="Calibri" charset="0"/>
              </a:rPr>
              <a:t>Case 2: Grazing Incidence</a:t>
            </a:r>
          </a:p>
          <a:p>
            <a:pPr marL="0" indent="0" eaLnBrk="1" hangingPunct="1">
              <a:lnSpc>
                <a:spcPct val="150000"/>
              </a:lnSpc>
              <a:spcAft>
                <a:spcPts val="600"/>
              </a:spcAft>
              <a:defRPr/>
            </a:pPr>
            <a:r>
              <a:rPr lang="en-US" sz="2000" dirty="0">
                <a:latin typeface="Calibri" charset="0"/>
              </a:rPr>
              <a:t>L = 30 m, h = 0.1 m, a = 0.15 cm (radius of the conductor), </a:t>
            </a:r>
            <a:r>
              <a:rPr lang="en-US" sz="2000" dirty="0" err="1">
                <a:latin typeface="Calibri" charset="0"/>
              </a:rPr>
              <a:t>ψ</a:t>
            </a:r>
            <a:r>
              <a:rPr lang="en-US" sz="2000" dirty="0">
                <a:latin typeface="Calibri" charset="0"/>
              </a:rPr>
              <a:t>=0</a:t>
            </a:r>
            <a:r>
              <a:rPr lang="en-US" sz="2000" baseline="30000" dirty="0">
                <a:latin typeface="Calibri" charset="0"/>
              </a:rPr>
              <a:t>o</a:t>
            </a:r>
            <a:r>
              <a:rPr lang="en-US" sz="2000" dirty="0">
                <a:latin typeface="Calibri" charset="0"/>
              </a:rPr>
              <a:t>, </a:t>
            </a:r>
            <a:r>
              <a:rPr lang="en-US" sz="2000" dirty="0" err="1">
                <a:latin typeface="Calibri" charset="0"/>
              </a:rPr>
              <a:t>φ</a:t>
            </a:r>
            <a:r>
              <a:rPr lang="en-US" sz="2000" dirty="0">
                <a:latin typeface="Calibri" charset="0"/>
              </a:rPr>
              <a:t>=0</a:t>
            </a:r>
            <a:r>
              <a:rPr lang="en-US" sz="2000" baseline="30000" dirty="0">
                <a:latin typeface="Calibri" charset="0"/>
              </a:rPr>
              <a:t>o</a:t>
            </a:r>
            <a:r>
              <a:rPr lang="en-US" sz="2000" dirty="0">
                <a:latin typeface="Calibri" charset="0"/>
              </a:rPr>
              <a:t>, α=0</a:t>
            </a:r>
            <a:r>
              <a:rPr lang="en-US" sz="2000" baseline="30000" dirty="0">
                <a:latin typeface="Calibri" charset="0"/>
              </a:rPr>
              <a:t>o</a:t>
            </a:r>
            <a:r>
              <a:rPr lang="en-US" sz="2000" dirty="0">
                <a:latin typeface="Calibri" charset="0"/>
              </a:rPr>
              <a:t>, Z</a:t>
            </a:r>
            <a:r>
              <a:rPr lang="en-US" sz="2000" baseline="-25000" dirty="0">
                <a:latin typeface="Calibri" charset="0"/>
              </a:rPr>
              <a:t>1</a:t>
            </a:r>
            <a:r>
              <a:rPr lang="en-US" sz="2000" dirty="0">
                <a:latin typeface="Calibri" charset="0"/>
              </a:rPr>
              <a:t>=Z</a:t>
            </a:r>
            <a:r>
              <a:rPr lang="en-US" sz="2000" baseline="-25000" dirty="0">
                <a:latin typeface="Calibri" charset="0"/>
              </a:rPr>
              <a:t>2</a:t>
            </a:r>
            <a:r>
              <a:rPr lang="en-US" sz="2000" dirty="0">
                <a:latin typeface="Calibri" charset="0"/>
              </a:rPr>
              <a:t>=293.4 </a:t>
            </a:r>
            <a:r>
              <a:rPr lang="en-US" sz="2000" dirty="0" err="1">
                <a:latin typeface="Calibri" charset="0"/>
              </a:rPr>
              <a:t>Ω</a:t>
            </a:r>
            <a:r>
              <a:rPr lang="en-US" sz="2000" dirty="0">
                <a:latin typeface="Calibri" charset="0"/>
              </a:rPr>
              <a:t>, </a:t>
            </a:r>
            <a:r>
              <a:rPr lang="en-US" sz="2000" dirty="0" err="1">
                <a:latin typeface="Calibri" charset="0"/>
              </a:rPr>
              <a:t>E</a:t>
            </a:r>
            <a:r>
              <a:rPr lang="en-US" sz="2000" baseline="-25000" dirty="0" err="1">
                <a:latin typeface="Calibri" charset="0"/>
              </a:rPr>
              <a:t>o</a:t>
            </a:r>
            <a:r>
              <a:rPr lang="en-US" sz="2000" dirty="0">
                <a:latin typeface="Calibri" charset="0"/>
              </a:rPr>
              <a:t>=1 V/m. Represent the current magnitude I(L) as a function of frequency from 10 Hz to 100 </a:t>
            </a:r>
            <a:r>
              <a:rPr lang="en-US" sz="2000" dirty="0" err="1">
                <a:latin typeface="Calibri" charset="0"/>
              </a:rPr>
              <a:t>MHz.</a:t>
            </a:r>
            <a:endParaRPr lang="en-US" sz="2000" dirty="0">
              <a:latin typeface="Calibri" charset="0"/>
            </a:endParaRPr>
          </a:p>
          <a:p>
            <a:pPr marL="0" indent="0" eaLnBrk="1" hangingPunct="1">
              <a:lnSpc>
                <a:spcPct val="150000"/>
              </a:lnSpc>
              <a:spcAft>
                <a:spcPts val="600"/>
              </a:spcAft>
              <a:defRPr/>
            </a:pPr>
            <a:r>
              <a:rPr lang="en-US" sz="2000" dirty="0">
                <a:latin typeface="Calibri" charset="0"/>
              </a:rPr>
              <a:t>The results for the </a:t>
            </a:r>
            <a:r>
              <a:rPr lang="en-US" sz="2000">
                <a:latin typeface="Calibri" charset="0"/>
              </a:rPr>
              <a:t>two case (</a:t>
            </a:r>
            <a:r>
              <a:rPr lang="en-US" sz="2000" dirty="0">
                <a:latin typeface="Calibri" charset="0"/>
              </a:rPr>
              <a:t>in log-log </a:t>
            </a:r>
            <a:r>
              <a:rPr lang="en-US" sz="2000">
                <a:latin typeface="Calibri" charset="0"/>
              </a:rPr>
              <a:t>graph) should </a:t>
            </a:r>
            <a:r>
              <a:rPr lang="en-US" sz="2000" dirty="0">
                <a:latin typeface="Calibri" charset="0"/>
              </a:rPr>
              <a:t>be included in your report.</a:t>
            </a:r>
          </a:p>
          <a:p>
            <a:pPr marL="0" indent="0" eaLnBrk="1" hangingPunct="1">
              <a:lnSpc>
                <a:spcPct val="150000"/>
              </a:lnSpc>
              <a:spcAft>
                <a:spcPts val="600"/>
              </a:spcAft>
              <a:defRPr/>
            </a:pPr>
            <a:endParaRPr lang="en-US" sz="2000" dirty="0">
              <a:latin typeface="Calibri" charset="0"/>
            </a:endParaRPr>
          </a:p>
          <a:p>
            <a:pPr marL="0" indent="0" eaLnBrk="1" hangingPunct="1">
              <a:lnSpc>
                <a:spcPct val="150000"/>
              </a:lnSpc>
              <a:spcAft>
                <a:spcPts val="600"/>
              </a:spcAft>
              <a:defRPr/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946747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r>
              <a:rPr lang="en-US" sz="3200">
                <a:solidFill>
                  <a:schemeClr val="bg1"/>
                </a:solidFill>
                <a:latin typeface="Calibri" charset="0"/>
              </a:rPr>
              <a:t>Assignment (Cont’d)</a:t>
            </a:r>
          </a:p>
        </p:txBody>
      </p:sp>
      <p:sp>
        <p:nvSpPr>
          <p:cNvPr id="69" name="Text Box 15"/>
          <p:cNvSpPr txBox="1">
            <a:spLocks noChangeArrowheads="1"/>
          </p:cNvSpPr>
          <p:nvPr/>
        </p:nvSpPr>
        <p:spPr bwMode="auto">
          <a:xfrm>
            <a:off x="228600" y="1219200"/>
            <a:ext cx="8656638" cy="158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1313" indent="-3413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eaLnBrk="1" hangingPunct="1">
              <a:lnSpc>
                <a:spcPct val="150000"/>
              </a:lnSpc>
              <a:spcAft>
                <a:spcPts val="600"/>
              </a:spcAft>
              <a:defRPr/>
            </a:pPr>
            <a:r>
              <a:rPr lang="en-US" sz="2000" dirty="0">
                <a:latin typeface="Calibri" charset="0"/>
              </a:rPr>
              <a:t>Calculate analytically the current I(L) for Case 2. Compare with the simulated results and discuss.</a:t>
            </a:r>
          </a:p>
          <a:p>
            <a:pPr marL="0" indent="0" eaLnBrk="1" hangingPunct="1">
              <a:lnSpc>
                <a:spcPct val="150000"/>
              </a:lnSpc>
              <a:spcAft>
                <a:spcPts val="600"/>
              </a:spcAft>
              <a:defRPr/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413858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35BEA2C-D32D-7E43-A1F4-DE54A75EE7D2}" type="slidenum">
              <a:rPr lang="it-IT" sz="1400">
                <a:latin typeface="Times New Roman" charset="0"/>
              </a:rPr>
              <a:pPr/>
              <a:t>2</a:t>
            </a:fld>
            <a:endParaRPr lang="it-IT" sz="1400">
              <a:latin typeface="Times New Roman" charset="0"/>
            </a:endParaRPr>
          </a:p>
        </p:txBody>
      </p:sp>
      <p:sp>
        <p:nvSpPr>
          <p:cNvPr id="18434" name="Rectangle 6"/>
          <p:cNvSpPr>
            <a:spLocks noChangeArrowheads="1"/>
          </p:cNvSpPr>
          <p:nvPr/>
        </p:nvSpPr>
        <p:spPr bwMode="auto">
          <a:xfrm>
            <a:off x="3852863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18435" name="Rectangle 7"/>
          <p:cNvSpPr>
            <a:spLocks noChangeArrowheads="1"/>
          </p:cNvSpPr>
          <p:nvPr/>
        </p:nvSpPr>
        <p:spPr bwMode="auto">
          <a:xfrm>
            <a:off x="3862388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18436" name="Rectangle 8"/>
          <p:cNvSpPr>
            <a:spLocks noChangeArrowheads="1"/>
          </p:cNvSpPr>
          <p:nvPr/>
        </p:nvSpPr>
        <p:spPr bwMode="auto">
          <a:xfrm>
            <a:off x="403860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18437" name="Rectangle 9"/>
          <p:cNvSpPr>
            <a:spLocks noChangeArrowheads="1"/>
          </p:cNvSpPr>
          <p:nvPr/>
        </p:nvSpPr>
        <p:spPr bwMode="auto">
          <a:xfrm>
            <a:off x="4043363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18438" name="Rectangle 10"/>
          <p:cNvSpPr>
            <a:spLocks noChangeArrowheads="1"/>
          </p:cNvSpPr>
          <p:nvPr/>
        </p:nvSpPr>
        <p:spPr bwMode="auto">
          <a:xfrm>
            <a:off x="3043238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18439" name="Rectangle 11"/>
          <p:cNvSpPr>
            <a:spLocks noChangeArrowheads="1"/>
          </p:cNvSpPr>
          <p:nvPr/>
        </p:nvSpPr>
        <p:spPr bwMode="auto">
          <a:xfrm>
            <a:off x="2481263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18440" name="Rectangle 12"/>
          <p:cNvSpPr>
            <a:spLocks noChangeArrowheads="1"/>
          </p:cNvSpPr>
          <p:nvPr/>
        </p:nvSpPr>
        <p:spPr bwMode="auto">
          <a:xfrm>
            <a:off x="2243138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18441" name="Rectangle 13"/>
          <p:cNvSpPr>
            <a:spLocks noChangeArrowheads="1"/>
          </p:cNvSpPr>
          <p:nvPr/>
        </p:nvSpPr>
        <p:spPr bwMode="auto">
          <a:xfrm>
            <a:off x="4071938" y="3290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18442" name="Rectangle 14"/>
          <p:cNvSpPr>
            <a:spLocks noChangeArrowheads="1"/>
          </p:cNvSpPr>
          <p:nvPr/>
        </p:nvSpPr>
        <p:spPr bwMode="auto">
          <a:xfrm>
            <a:off x="3709988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18443" name="Rectangle 15"/>
          <p:cNvSpPr>
            <a:spLocks noChangeArrowheads="1"/>
          </p:cNvSpPr>
          <p:nvPr/>
        </p:nvSpPr>
        <p:spPr bwMode="auto">
          <a:xfrm>
            <a:off x="4057650" y="3290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18444" name="Rectangle 16"/>
          <p:cNvSpPr>
            <a:spLocks noChangeArrowheads="1"/>
          </p:cNvSpPr>
          <p:nvPr/>
        </p:nvSpPr>
        <p:spPr bwMode="auto">
          <a:xfrm>
            <a:off x="2452688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18445" name="Rectangle 17"/>
          <p:cNvSpPr>
            <a:spLocks noChangeArrowheads="1"/>
          </p:cNvSpPr>
          <p:nvPr/>
        </p:nvSpPr>
        <p:spPr bwMode="auto">
          <a:xfrm>
            <a:off x="3414713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18446" name="Rectangle 18"/>
          <p:cNvSpPr>
            <a:spLocks noChangeArrowheads="1"/>
          </p:cNvSpPr>
          <p:nvPr/>
        </p:nvSpPr>
        <p:spPr bwMode="auto">
          <a:xfrm>
            <a:off x="3043238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18447" name="Rectangle 19"/>
          <p:cNvSpPr>
            <a:spLocks noChangeArrowheads="1"/>
          </p:cNvSpPr>
          <p:nvPr/>
        </p:nvSpPr>
        <p:spPr bwMode="auto">
          <a:xfrm>
            <a:off x="379095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18448" name="Rectangle 20"/>
          <p:cNvSpPr>
            <a:spLocks noChangeArrowheads="1"/>
          </p:cNvSpPr>
          <p:nvPr/>
        </p:nvSpPr>
        <p:spPr bwMode="auto">
          <a:xfrm>
            <a:off x="4138613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18449" name="Rectangle 21"/>
          <p:cNvSpPr>
            <a:spLocks noChangeArrowheads="1"/>
          </p:cNvSpPr>
          <p:nvPr/>
        </p:nvSpPr>
        <p:spPr bwMode="auto">
          <a:xfrm>
            <a:off x="2176463" y="3109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18450" name="Rectangle 22"/>
          <p:cNvSpPr>
            <a:spLocks noChangeArrowheads="1"/>
          </p:cNvSpPr>
          <p:nvPr/>
        </p:nvSpPr>
        <p:spPr bwMode="auto">
          <a:xfrm>
            <a:off x="1814513" y="2757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18451" name="Rectangle 23"/>
          <p:cNvSpPr>
            <a:spLocks noChangeArrowheads="1"/>
          </p:cNvSpPr>
          <p:nvPr/>
        </p:nvSpPr>
        <p:spPr bwMode="auto">
          <a:xfrm>
            <a:off x="1824038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18452" name="Rectangle 24"/>
          <p:cNvSpPr>
            <a:spLocks noChangeArrowheads="1"/>
          </p:cNvSpPr>
          <p:nvPr/>
        </p:nvSpPr>
        <p:spPr bwMode="auto">
          <a:xfrm>
            <a:off x="4271963" y="32623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18453" name="Rectangle 25"/>
          <p:cNvSpPr>
            <a:spLocks noChangeArrowheads="1"/>
          </p:cNvSpPr>
          <p:nvPr/>
        </p:nvSpPr>
        <p:spPr bwMode="auto">
          <a:xfrm>
            <a:off x="3338513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18454" name="Rectangle 26"/>
          <p:cNvSpPr>
            <a:spLocks noChangeArrowheads="1"/>
          </p:cNvSpPr>
          <p:nvPr/>
        </p:nvSpPr>
        <p:spPr bwMode="auto">
          <a:xfrm>
            <a:off x="2481263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18455" name="Rectangle 27"/>
          <p:cNvSpPr>
            <a:spLocks noChangeArrowheads="1"/>
          </p:cNvSpPr>
          <p:nvPr/>
        </p:nvSpPr>
        <p:spPr bwMode="auto">
          <a:xfrm>
            <a:off x="3043238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18456" name="Rectangle 28"/>
          <p:cNvSpPr>
            <a:spLocks noChangeArrowheads="1"/>
          </p:cNvSpPr>
          <p:nvPr/>
        </p:nvSpPr>
        <p:spPr bwMode="auto">
          <a:xfrm>
            <a:off x="2947988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18457" name="Rectangle 29"/>
          <p:cNvSpPr>
            <a:spLocks noChangeArrowheads="1"/>
          </p:cNvSpPr>
          <p:nvPr/>
        </p:nvSpPr>
        <p:spPr bwMode="auto">
          <a:xfrm>
            <a:off x="388620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18458" name="Rectangle 30"/>
          <p:cNvSpPr>
            <a:spLocks noChangeArrowheads="1"/>
          </p:cNvSpPr>
          <p:nvPr/>
        </p:nvSpPr>
        <p:spPr bwMode="auto">
          <a:xfrm>
            <a:off x="392430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18459" name="Rectangle 31"/>
          <p:cNvSpPr>
            <a:spLocks noChangeArrowheads="1"/>
          </p:cNvSpPr>
          <p:nvPr/>
        </p:nvSpPr>
        <p:spPr bwMode="auto">
          <a:xfrm>
            <a:off x="1543050" y="22431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18460" name="Rectangle 32"/>
          <p:cNvSpPr>
            <a:spLocks noChangeArrowheads="1"/>
          </p:cNvSpPr>
          <p:nvPr/>
        </p:nvSpPr>
        <p:spPr bwMode="auto">
          <a:xfrm>
            <a:off x="3429000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18461" name="Rectangle 33"/>
          <p:cNvSpPr>
            <a:spLocks noChangeArrowheads="1"/>
          </p:cNvSpPr>
          <p:nvPr/>
        </p:nvSpPr>
        <p:spPr bwMode="auto">
          <a:xfrm>
            <a:off x="3733800" y="3176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18462" name="Rectangle 34"/>
          <p:cNvSpPr>
            <a:spLocks noChangeArrowheads="1"/>
          </p:cNvSpPr>
          <p:nvPr/>
        </p:nvSpPr>
        <p:spPr bwMode="auto">
          <a:xfrm>
            <a:off x="3843338" y="3086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18463" name="Rectangle 35"/>
          <p:cNvSpPr>
            <a:spLocks noChangeArrowheads="1"/>
          </p:cNvSpPr>
          <p:nvPr/>
        </p:nvSpPr>
        <p:spPr bwMode="auto">
          <a:xfrm>
            <a:off x="3681413" y="3124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18464" name="Rectangle 36"/>
          <p:cNvSpPr>
            <a:spLocks noChangeArrowheads="1"/>
          </p:cNvSpPr>
          <p:nvPr/>
        </p:nvSpPr>
        <p:spPr bwMode="auto">
          <a:xfrm>
            <a:off x="3338513" y="3176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18465" name="Rectangle 37"/>
          <p:cNvSpPr>
            <a:spLocks noChangeArrowheads="1"/>
          </p:cNvSpPr>
          <p:nvPr/>
        </p:nvSpPr>
        <p:spPr bwMode="auto">
          <a:xfrm>
            <a:off x="3462338" y="3157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18466" name="Rectangle 38"/>
          <p:cNvSpPr>
            <a:spLocks noChangeArrowheads="1"/>
          </p:cNvSpPr>
          <p:nvPr/>
        </p:nvSpPr>
        <p:spPr bwMode="auto">
          <a:xfrm>
            <a:off x="4095750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18467" name="Rectangle 39"/>
          <p:cNvSpPr>
            <a:spLocks noChangeArrowheads="1"/>
          </p:cNvSpPr>
          <p:nvPr/>
        </p:nvSpPr>
        <p:spPr bwMode="auto">
          <a:xfrm>
            <a:off x="3671888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18468" name="Rectangle 40"/>
          <p:cNvSpPr>
            <a:spLocks noChangeArrowheads="1"/>
          </p:cNvSpPr>
          <p:nvPr/>
        </p:nvSpPr>
        <p:spPr bwMode="auto">
          <a:xfrm>
            <a:off x="3486150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18469" name="Rectangle 41"/>
          <p:cNvSpPr>
            <a:spLocks noChangeArrowheads="1"/>
          </p:cNvSpPr>
          <p:nvPr/>
        </p:nvSpPr>
        <p:spPr bwMode="auto">
          <a:xfrm>
            <a:off x="3371850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18470" name="Rectangle 42"/>
          <p:cNvSpPr>
            <a:spLocks noChangeArrowheads="1"/>
          </p:cNvSpPr>
          <p:nvPr/>
        </p:nvSpPr>
        <p:spPr bwMode="auto">
          <a:xfrm>
            <a:off x="3371850" y="3024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18471" name="Rectangle 43"/>
          <p:cNvSpPr>
            <a:spLocks noChangeArrowheads="1"/>
          </p:cNvSpPr>
          <p:nvPr/>
        </p:nvSpPr>
        <p:spPr bwMode="auto">
          <a:xfrm>
            <a:off x="3348038" y="3071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18472" name="Rectangle 44"/>
          <p:cNvSpPr>
            <a:spLocks noChangeArrowheads="1"/>
          </p:cNvSpPr>
          <p:nvPr/>
        </p:nvSpPr>
        <p:spPr bwMode="auto">
          <a:xfrm>
            <a:off x="337185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18473" name="Rectangle 45"/>
          <p:cNvSpPr>
            <a:spLocks noChangeArrowheads="1"/>
          </p:cNvSpPr>
          <p:nvPr/>
        </p:nvSpPr>
        <p:spPr bwMode="auto">
          <a:xfrm>
            <a:off x="3562350" y="3086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18474" name="Rectangle 46"/>
          <p:cNvSpPr>
            <a:spLocks noChangeArrowheads="1"/>
          </p:cNvSpPr>
          <p:nvPr/>
        </p:nvSpPr>
        <p:spPr bwMode="auto">
          <a:xfrm>
            <a:off x="2814638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18475" name="Rectangle 47"/>
          <p:cNvSpPr>
            <a:spLocks noChangeArrowheads="1"/>
          </p:cNvSpPr>
          <p:nvPr/>
        </p:nvSpPr>
        <p:spPr bwMode="auto">
          <a:xfrm>
            <a:off x="3090863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18476" name="Rectangle 48"/>
          <p:cNvSpPr>
            <a:spLocks noChangeArrowheads="1"/>
          </p:cNvSpPr>
          <p:nvPr/>
        </p:nvSpPr>
        <p:spPr bwMode="auto">
          <a:xfrm>
            <a:off x="2157413" y="2381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18477" name="Rectangle 49"/>
          <p:cNvSpPr>
            <a:spLocks noChangeArrowheads="1"/>
          </p:cNvSpPr>
          <p:nvPr/>
        </p:nvSpPr>
        <p:spPr bwMode="auto">
          <a:xfrm>
            <a:off x="3214688" y="2795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18478" name="Rectangle 50"/>
          <p:cNvSpPr>
            <a:spLocks noChangeArrowheads="1"/>
          </p:cNvSpPr>
          <p:nvPr/>
        </p:nvSpPr>
        <p:spPr bwMode="auto">
          <a:xfrm>
            <a:off x="3009900" y="3290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18479" name="Rectangle 51"/>
          <p:cNvSpPr>
            <a:spLocks noChangeArrowheads="1"/>
          </p:cNvSpPr>
          <p:nvPr/>
        </p:nvSpPr>
        <p:spPr bwMode="auto">
          <a:xfrm>
            <a:off x="1657350" y="3162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18480" name="Rectangle 52"/>
          <p:cNvSpPr>
            <a:spLocks noChangeArrowheads="1"/>
          </p:cNvSpPr>
          <p:nvPr/>
        </p:nvSpPr>
        <p:spPr bwMode="auto">
          <a:xfrm>
            <a:off x="4095750" y="32813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18481" name="Rectangle 53"/>
          <p:cNvSpPr>
            <a:spLocks noChangeArrowheads="1"/>
          </p:cNvSpPr>
          <p:nvPr/>
        </p:nvSpPr>
        <p:spPr bwMode="auto">
          <a:xfrm>
            <a:off x="1571625" y="24050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18482" name="Rectangle 54"/>
          <p:cNvSpPr>
            <a:spLocks noChangeArrowheads="1"/>
          </p:cNvSpPr>
          <p:nvPr/>
        </p:nvSpPr>
        <p:spPr bwMode="auto">
          <a:xfrm>
            <a:off x="3967163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18483" name="Rectangle 55"/>
          <p:cNvSpPr>
            <a:spLocks noChangeArrowheads="1"/>
          </p:cNvSpPr>
          <p:nvPr/>
        </p:nvSpPr>
        <p:spPr bwMode="auto">
          <a:xfrm>
            <a:off x="1843088" y="3109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18484" name="Rectangle 56"/>
          <p:cNvSpPr>
            <a:spLocks noChangeArrowheads="1"/>
          </p:cNvSpPr>
          <p:nvPr/>
        </p:nvSpPr>
        <p:spPr bwMode="auto">
          <a:xfrm>
            <a:off x="1809750" y="3109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18485" name="Rectangle 57"/>
          <p:cNvSpPr>
            <a:spLocks noChangeArrowheads="1"/>
          </p:cNvSpPr>
          <p:nvPr/>
        </p:nvSpPr>
        <p:spPr bwMode="auto">
          <a:xfrm>
            <a:off x="1809750" y="3109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18486" name="Rectangle 58"/>
          <p:cNvSpPr>
            <a:spLocks noChangeArrowheads="1"/>
          </p:cNvSpPr>
          <p:nvPr/>
        </p:nvSpPr>
        <p:spPr bwMode="auto">
          <a:xfrm>
            <a:off x="2290763" y="2933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18487" name="Rectangle 59"/>
          <p:cNvSpPr>
            <a:spLocks noChangeArrowheads="1"/>
          </p:cNvSpPr>
          <p:nvPr/>
        </p:nvSpPr>
        <p:spPr bwMode="auto">
          <a:xfrm>
            <a:off x="2405063" y="2933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18488" name="Rectangle 60"/>
          <p:cNvSpPr>
            <a:spLocks noChangeArrowheads="1"/>
          </p:cNvSpPr>
          <p:nvPr/>
        </p:nvSpPr>
        <p:spPr bwMode="auto">
          <a:xfrm>
            <a:off x="1814513" y="3109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18489" name="Rectangle 61"/>
          <p:cNvSpPr>
            <a:spLocks noChangeArrowheads="1"/>
          </p:cNvSpPr>
          <p:nvPr/>
        </p:nvSpPr>
        <p:spPr bwMode="auto">
          <a:xfrm>
            <a:off x="1833563" y="3071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18490" name="Rectangle 62"/>
          <p:cNvSpPr>
            <a:spLocks noChangeArrowheads="1"/>
          </p:cNvSpPr>
          <p:nvPr/>
        </p:nvSpPr>
        <p:spPr bwMode="auto">
          <a:xfrm>
            <a:off x="1652588" y="3071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18491" name="Rectangle 63"/>
          <p:cNvSpPr>
            <a:spLocks noChangeArrowheads="1"/>
          </p:cNvSpPr>
          <p:nvPr/>
        </p:nvSpPr>
        <p:spPr bwMode="auto">
          <a:xfrm>
            <a:off x="2609850" y="3071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graphicFrame>
        <p:nvGraphicFramePr>
          <p:cNvPr id="620608" name="Object 64"/>
          <p:cNvGraphicFramePr>
            <a:graphicFrameLocks noChangeAspect="1"/>
          </p:cNvGraphicFramePr>
          <p:nvPr/>
        </p:nvGraphicFramePr>
        <p:xfrm>
          <a:off x="1143000" y="1905000"/>
          <a:ext cx="39243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3924300" imgH="711200" progId="Equation.3">
                  <p:embed/>
                </p:oleObj>
              </mc:Choice>
              <mc:Fallback>
                <p:oleObj r:id="rId3" imgW="3924300" imgH="71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905000"/>
                        <a:ext cx="3924300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93" name="Rectangle 65"/>
          <p:cNvSpPr>
            <a:spLocks noChangeArrowheads="1"/>
          </p:cNvSpPr>
          <p:nvPr/>
        </p:nvSpPr>
        <p:spPr bwMode="auto">
          <a:xfrm>
            <a:off x="2719388" y="3071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graphicFrame>
        <p:nvGraphicFramePr>
          <p:cNvPr id="620610" name="Object 66"/>
          <p:cNvGraphicFramePr>
            <a:graphicFrameLocks noChangeAspect="1"/>
          </p:cNvGraphicFramePr>
          <p:nvPr/>
        </p:nvGraphicFramePr>
        <p:xfrm>
          <a:off x="1095375" y="2747963"/>
          <a:ext cx="3956050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425700" imgH="508000" progId="Equation.3">
                  <p:embed/>
                </p:oleObj>
              </mc:Choice>
              <mc:Fallback>
                <p:oleObj name="Equation" r:id="rId5" imgW="24257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5375" y="2747963"/>
                        <a:ext cx="3956050" cy="833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95" name="Rectangle 67"/>
          <p:cNvSpPr>
            <a:spLocks noChangeArrowheads="1"/>
          </p:cNvSpPr>
          <p:nvPr/>
        </p:nvSpPr>
        <p:spPr bwMode="auto">
          <a:xfrm>
            <a:off x="2819400" y="2857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graphicFrame>
        <p:nvGraphicFramePr>
          <p:cNvPr id="620612" name="Object 68"/>
          <p:cNvGraphicFramePr>
            <a:graphicFrameLocks noChangeAspect="1"/>
          </p:cNvGraphicFramePr>
          <p:nvPr/>
        </p:nvGraphicFramePr>
        <p:xfrm>
          <a:off x="2514600" y="4343400"/>
          <a:ext cx="35052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3505200" imgH="1143000" progId="Equation.3">
                  <p:embed/>
                </p:oleObj>
              </mc:Choice>
              <mc:Fallback>
                <p:oleObj r:id="rId7" imgW="350520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4343400"/>
                        <a:ext cx="35052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97" name="Rectangle 69"/>
          <p:cNvSpPr>
            <a:spLocks noChangeArrowheads="1"/>
          </p:cNvSpPr>
          <p:nvPr/>
        </p:nvSpPr>
        <p:spPr bwMode="auto">
          <a:xfrm>
            <a:off x="3833813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graphicFrame>
        <p:nvGraphicFramePr>
          <p:cNvPr id="620614" name="Object 70"/>
          <p:cNvGraphicFramePr>
            <a:graphicFrameLocks noChangeAspect="1"/>
          </p:cNvGraphicFramePr>
          <p:nvPr/>
        </p:nvGraphicFramePr>
        <p:xfrm>
          <a:off x="2362200" y="5638800"/>
          <a:ext cx="1476375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1473200" imgH="584200" progId="Equation.3">
                  <p:embed/>
                </p:oleObj>
              </mc:Choice>
              <mc:Fallback>
                <p:oleObj r:id="rId9" imgW="1473200" imgH="584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5638800"/>
                        <a:ext cx="1476375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99" name="Rectangle 71"/>
          <p:cNvSpPr>
            <a:spLocks noChangeArrowheads="1"/>
          </p:cNvSpPr>
          <p:nvPr/>
        </p:nvSpPr>
        <p:spPr bwMode="auto">
          <a:xfrm>
            <a:off x="3805238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graphicFrame>
        <p:nvGraphicFramePr>
          <p:cNvPr id="620616" name="Object 72"/>
          <p:cNvGraphicFramePr>
            <a:graphicFrameLocks noChangeAspect="1"/>
          </p:cNvGraphicFramePr>
          <p:nvPr/>
        </p:nvGraphicFramePr>
        <p:xfrm>
          <a:off x="4343400" y="5638800"/>
          <a:ext cx="1533525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1" imgW="1536033" imgH="583947" progId="Equation.3">
                  <p:embed/>
                </p:oleObj>
              </mc:Choice>
              <mc:Fallback>
                <p:oleObj r:id="rId11" imgW="1536033" imgH="58394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638800"/>
                        <a:ext cx="1533525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501" name="Rectangle 73"/>
          <p:cNvSpPr>
            <a:spLocks noChangeArrowheads="1"/>
          </p:cNvSpPr>
          <p:nvPr/>
        </p:nvSpPr>
        <p:spPr bwMode="auto">
          <a:xfrm>
            <a:off x="3995738" y="32623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graphicFrame>
        <p:nvGraphicFramePr>
          <p:cNvPr id="620618" name="Object 74"/>
          <p:cNvGraphicFramePr>
            <a:graphicFrameLocks noChangeAspect="1"/>
          </p:cNvGraphicFramePr>
          <p:nvPr/>
        </p:nvGraphicFramePr>
        <p:xfrm>
          <a:off x="6400800" y="5715000"/>
          <a:ext cx="115252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155700" imgH="330200" progId="Equation.3">
                  <p:embed/>
                </p:oleObj>
              </mc:Choice>
              <mc:Fallback>
                <p:oleObj name="Equation" r:id="rId13" imgW="1155700" imgH="330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5715000"/>
                        <a:ext cx="1152525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77"/>
          <p:cNvGrpSpPr>
            <a:grpSpLocks/>
          </p:cNvGrpSpPr>
          <p:nvPr/>
        </p:nvGrpSpPr>
        <p:grpSpPr bwMode="auto">
          <a:xfrm>
            <a:off x="1704975" y="2733675"/>
            <a:ext cx="3962400" cy="1371600"/>
            <a:chOff x="3264" y="912"/>
            <a:chExt cx="2496" cy="864"/>
          </a:xfrm>
        </p:grpSpPr>
        <p:sp>
          <p:nvSpPr>
            <p:cNvPr id="18506" name="Rectangle 4"/>
            <p:cNvSpPr>
              <a:spLocks noChangeArrowheads="1"/>
            </p:cNvSpPr>
            <p:nvPr/>
          </p:nvSpPr>
          <p:spPr bwMode="auto">
            <a:xfrm>
              <a:off x="3264" y="912"/>
              <a:ext cx="2496" cy="86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CH"/>
            </a:p>
          </p:txBody>
        </p:sp>
        <p:pic>
          <p:nvPicPr>
            <p:cNvPr id="18507" name="Picture 75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1008"/>
              <a:ext cx="2400" cy="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20620" name="Text Box 76"/>
          <p:cNvSpPr txBox="1">
            <a:spLocks noChangeArrowheads="1"/>
          </p:cNvSpPr>
          <p:nvPr/>
        </p:nvSpPr>
        <p:spPr bwMode="auto">
          <a:xfrm>
            <a:off x="838200" y="5715000"/>
            <a:ext cx="847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fr-CH" sz="2000" dirty="0">
                <a:latin typeface="+mn-lt"/>
              </a:rPr>
              <a:t>where</a:t>
            </a:r>
            <a:endParaRPr lang="en-GB" sz="2000" dirty="0">
              <a:latin typeface="+mn-lt"/>
            </a:endParaRPr>
          </a:p>
        </p:txBody>
      </p:sp>
      <p:sp>
        <p:nvSpPr>
          <p:cNvPr id="18505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r>
              <a:rPr lang="en-US" sz="3200">
                <a:solidFill>
                  <a:schemeClr val="bg1"/>
                </a:solidFill>
                <a:latin typeface="Calibri" charset="0"/>
              </a:rPr>
              <a:t>Frequency Domain Solutions</a:t>
            </a:r>
          </a:p>
        </p:txBody>
      </p:sp>
    </p:spTree>
    <p:extLst>
      <p:ext uri="{BB962C8B-B14F-4D97-AF65-F5344CB8AC3E}">
        <p14:creationId xmlns:p14="http://schemas.microsoft.com/office/powerpoint/2010/main" val="72399752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E-6 -1.11111E-6 L 0.37501 -0.170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-854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620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20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20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20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20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20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20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06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EF86B43-CAD4-BB48-ABB7-529D4FA9CF15}" type="slidenum">
              <a:rPr lang="it-IT" sz="1400">
                <a:latin typeface="Times New Roman" charset="0"/>
              </a:rPr>
              <a:pPr/>
              <a:t>3</a:t>
            </a:fld>
            <a:endParaRPr lang="it-IT" sz="1400">
              <a:latin typeface="Times New Roman" charset="0"/>
            </a:endParaRPr>
          </a:p>
        </p:txBody>
      </p:sp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3852863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3862388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403860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0485" name="Rectangle 6"/>
          <p:cNvSpPr>
            <a:spLocks noChangeArrowheads="1"/>
          </p:cNvSpPr>
          <p:nvPr/>
        </p:nvSpPr>
        <p:spPr bwMode="auto">
          <a:xfrm>
            <a:off x="4043363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0486" name="Rectangle 7"/>
          <p:cNvSpPr>
            <a:spLocks noChangeArrowheads="1"/>
          </p:cNvSpPr>
          <p:nvPr/>
        </p:nvSpPr>
        <p:spPr bwMode="auto">
          <a:xfrm>
            <a:off x="3043238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0487" name="Rectangle 8"/>
          <p:cNvSpPr>
            <a:spLocks noChangeArrowheads="1"/>
          </p:cNvSpPr>
          <p:nvPr/>
        </p:nvSpPr>
        <p:spPr bwMode="auto">
          <a:xfrm>
            <a:off x="2481263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0488" name="Rectangle 9"/>
          <p:cNvSpPr>
            <a:spLocks noChangeArrowheads="1"/>
          </p:cNvSpPr>
          <p:nvPr/>
        </p:nvSpPr>
        <p:spPr bwMode="auto">
          <a:xfrm>
            <a:off x="2243138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0489" name="Rectangle 10"/>
          <p:cNvSpPr>
            <a:spLocks noChangeArrowheads="1"/>
          </p:cNvSpPr>
          <p:nvPr/>
        </p:nvSpPr>
        <p:spPr bwMode="auto">
          <a:xfrm>
            <a:off x="4071938" y="3290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0490" name="Rectangle 11"/>
          <p:cNvSpPr>
            <a:spLocks noChangeArrowheads="1"/>
          </p:cNvSpPr>
          <p:nvPr/>
        </p:nvSpPr>
        <p:spPr bwMode="auto">
          <a:xfrm>
            <a:off x="3709988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0491" name="Rectangle 12"/>
          <p:cNvSpPr>
            <a:spLocks noChangeArrowheads="1"/>
          </p:cNvSpPr>
          <p:nvPr/>
        </p:nvSpPr>
        <p:spPr bwMode="auto">
          <a:xfrm>
            <a:off x="4057650" y="3290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0492" name="Rectangle 13"/>
          <p:cNvSpPr>
            <a:spLocks noChangeArrowheads="1"/>
          </p:cNvSpPr>
          <p:nvPr/>
        </p:nvSpPr>
        <p:spPr bwMode="auto">
          <a:xfrm>
            <a:off x="2452688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0493" name="Rectangle 14"/>
          <p:cNvSpPr>
            <a:spLocks noChangeArrowheads="1"/>
          </p:cNvSpPr>
          <p:nvPr/>
        </p:nvSpPr>
        <p:spPr bwMode="auto">
          <a:xfrm>
            <a:off x="3414713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0494" name="Rectangle 15"/>
          <p:cNvSpPr>
            <a:spLocks noChangeArrowheads="1"/>
          </p:cNvSpPr>
          <p:nvPr/>
        </p:nvSpPr>
        <p:spPr bwMode="auto">
          <a:xfrm>
            <a:off x="3043238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0495" name="Rectangle 16"/>
          <p:cNvSpPr>
            <a:spLocks noChangeArrowheads="1"/>
          </p:cNvSpPr>
          <p:nvPr/>
        </p:nvSpPr>
        <p:spPr bwMode="auto">
          <a:xfrm>
            <a:off x="379095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0496" name="Rectangle 17"/>
          <p:cNvSpPr>
            <a:spLocks noChangeArrowheads="1"/>
          </p:cNvSpPr>
          <p:nvPr/>
        </p:nvSpPr>
        <p:spPr bwMode="auto">
          <a:xfrm>
            <a:off x="4138613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0497" name="Rectangle 18"/>
          <p:cNvSpPr>
            <a:spLocks noChangeArrowheads="1"/>
          </p:cNvSpPr>
          <p:nvPr/>
        </p:nvSpPr>
        <p:spPr bwMode="auto">
          <a:xfrm>
            <a:off x="2176463" y="3109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0498" name="Rectangle 19"/>
          <p:cNvSpPr>
            <a:spLocks noChangeArrowheads="1"/>
          </p:cNvSpPr>
          <p:nvPr/>
        </p:nvSpPr>
        <p:spPr bwMode="auto">
          <a:xfrm>
            <a:off x="1814513" y="2757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0499" name="Rectangle 20"/>
          <p:cNvSpPr>
            <a:spLocks noChangeArrowheads="1"/>
          </p:cNvSpPr>
          <p:nvPr/>
        </p:nvSpPr>
        <p:spPr bwMode="auto">
          <a:xfrm>
            <a:off x="1824038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0500" name="Rectangle 21"/>
          <p:cNvSpPr>
            <a:spLocks noChangeArrowheads="1"/>
          </p:cNvSpPr>
          <p:nvPr/>
        </p:nvSpPr>
        <p:spPr bwMode="auto">
          <a:xfrm>
            <a:off x="4271963" y="32623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0501" name="Rectangle 22"/>
          <p:cNvSpPr>
            <a:spLocks noChangeArrowheads="1"/>
          </p:cNvSpPr>
          <p:nvPr/>
        </p:nvSpPr>
        <p:spPr bwMode="auto">
          <a:xfrm>
            <a:off x="3338513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0502" name="Rectangle 23"/>
          <p:cNvSpPr>
            <a:spLocks noChangeArrowheads="1"/>
          </p:cNvSpPr>
          <p:nvPr/>
        </p:nvSpPr>
        <p:spPr bwMode="auto">
          <a:xfrm>
            <a:off x="2481263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0503" name="Rectangle 24"/>
          <p:cNvSpPr>
            <a:spLocks noChangeArrowheads="1"/>
          </p:cNvSpPr>
          <p:nvPr/>
        </p:nvSpPr>
        <p:spPr bwMode="auto">
          <a:xfrm>
            <a:off x="3043238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0504" name="Rectangle 25"/>
          <p:cNvSpPr>
            <a:spLocks noChangeArrowheads="1"/>
          </p:cNvSpPr>
          <p:nvPr/>
        </p:nvSpPr>
        <p:spPr bwMode="auto">
          <a:xfrm>
            <a:off x="2947988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0505" name="Rectangle 26"/>
          <p:cNvSpPr>
            <a:spLocks noChangeArrowheads="1"/>
          </p:cNvSpPr>
          <p:nvPr/>
        </p:nvSpPr>
        <p:spPr bwMode="auto">
          <a:xfrm>
            <a:off x="388620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0506" name="Rectangle 27"/>
          <p:cNvSpPr>
            <a:spLocks noChangeArrowheads="1"/>
          </p:cNvSpPr>
          <p:nvPr/>
        </p:nvSpPr>
        <p:spPr bwMode="auto">
          <a:xfrm>
            <a:off x="392430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0507" name="Rectangle 28"/>
          <p:cNvSpPr>
            <a:spLocks noChangeArrowheads="1"/>
          </p:cNvSpPr>
          <p:nvPr/>
        </p:nvSpPr>
        <p:spPr bwMode="auto">
          <a:xfrm>
            <a:off x="1543050" y="22431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0508" name="Rectangle 29"/>
          <p:cNvSpPr>
            <a:spLocks noChangeArrowheads="1"/>
          </p:cNvSpPr>
          <p:nvPr/>
        </p:nvSpPr>
        <p:spPr bwMode="auto">
          <a:xfrm>
            <a:off x="3429000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0509" name="Rectangle 30"/>
          <p:cNvSpPr>
            <a:spLocks noChangeArrowheads="1"/>
          </p:cNvSpPr>
          <p:nvPr/>
        </p:nvSpPr>
        <p:spPr bwMode="auto">
          <a:xfrm>
            <a:off x="3733800" y="3176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0510" name="Rectangle 31"/>
          <p:cNvSpPr>
            <a:spLocks noChangeArrowheads="1"/>
          </p:cNvSpPr>
          <p:nvPr/>
        </p:nvSpPr>
        <p:spPr bwMode="auto">
          <a:xfrm>
            <a:off x="3843338" y="3086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0511" name="Rectangle 32"/>
          <p:cNvSpPr>
            <a:spLocks noChangeArrowheads="1"/>
          </p:cNvSpPr>
          <p:nvPr/>
        </p:nvSpPr>
        <p:spPr bwMode="auto">
          <a:xfrm>
            <a:off x="3681413" y="3124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0512" name="Rectangle 33"/>
          <p:cNvSpPr>
            <a:spLocks noChangeArrowheads="1"/>
          </p:cNvSpPr>
          <p:nvPr/>
        </p:nvSpPr>
        <p:spPr bwMode="auto">
          <a:xfrm>
            <a:off x="3338513" y="3176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0513" name="Rectangle 34"/>
          <p:cNvSpPr>
            <a:spLocks noChangeArrowheads="1"/>
          </p:cNvSpPr>
          <p:nvPr/>
        </p:nvSpPr>
        <p:spPr bwMode="auto">
          <a:xfrm>
            <a:off x="3462338" y="3157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0514" name="Rectangle 35"/>
          <p:cNvSpPr>
            <a:spLocks noChangeArrowheads="1"/>
          </p:cNvSpPr>
          <p:nvPr/>
        </p:nvSpPr>
        <p:spPr bwMode="auto">
          <a:xfrm>
            <a:off x="4095750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0515" name="Rectangle 36"/>
          <p:cNvSpPr>
            <a:spLocks noChangeArrowheads="1"/>
          </p:cNvSpPr>
          <p:nvPr/>
        </p:nvSpPr>
        <p:spPr bwMode="auto">
          <a:xfrm>
            <a:off x="3671888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0516" name="Rectangle 37"/>
          <p:cNvSpPr>
            <a:spLocks noChangeArrowheads="1"/>
          </p:cNvSpPr>
          <p:nvPr/>
        </p:nvSpPr>
        <p:spPr bwMode="auto">
          <a:xfrm>
            <a:off x="3486150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0517" name="Rectangle 38"/>
          <p:cNvSpPr>
            <a:spLocks noChangeArrowheads="1"/>
          </p:cNvSpPr>
          <p:nvPr/>
        </p:nvSpPr>
        <p:spPr bwMode="auto">
          <a:xfrm>
            <a:off x="3371850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0518" name="Rectangle 39"/>
          <p:cNvSpPr>
            <a:spLocks noChangeArrowheads="1"/>
          </p:cNvSpPr>
          <p:nvPr/>
        </p:nvSpPr>
        <p:spPr bwMode="auto">
          <a:xfrm>
            <a:off x="3371850" y="3024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0519" name="Rectangle 40"/>
          <p:cNvSpPr>
            <a:spLocks noChangeArrowheads="1"/>
          </p:cNvSpPr>
          <p:nvPr/>
        </p:nvSpPr>
        <p:spPr bwMode="auto">
          <a:xfrm>
            <a:off x="3348038" y="3071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0520" name="Rectangle 41"/>
          <p:cNvSpPr>
            <a:spLocks noChangeArrowheads="1"/>
          </p:cNvSpPr>
          <p:nvPr/>
        </p:nvSpPr>
        <p:spPr bwMode="auto">
          <a:xfrm>
            <a:off x="337185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0521" name="Rectangle 42"/>
          <p:cNvSpPr>
            <a:spLocks noChangeArrowheads="1"/>
          </p:cNvSpPr>
          <p:nvPr/>
        </p:nvSpPr>
        <p:spPr bwMode="auto">
          <a:xfrm>
            <a:off x="3562350" y="3086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0522" name="Rectangle 43"/>
          <p:cNvSpPr>
            <a:spLocks noChangeArrowheads="1"/>
          </p:cNvSpPr>
          <p:nvPr/>
        </p:nvSpPr>
        <p:spPr bwMode="auto">
          <a:xfrm>
            <a:off x="2814638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0523" name="Rectangle 44"/>
          <p:cNvSpPr>
            <a:spLocks noChangeArrowheads="1"/>
          </p:cNvSpPr>
          <p:nvPr/>
        </p:nvSpPr>
        <p:spPr bwMode="auto">
          <a:xfrm>
            <a:off x="3090863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0524" name="Rectangle 45"/>
          <p:cNvSpPr>
            <a:spLocks noChangeArrowheads="1"/>
          </p:cNvSpPr>
          <p:nvPr/>
        </p:nvSpPr>
        <p:spPr bwMode="auto">
          <a:xfrm>
            <a:off x="2157413" y="2381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0525" name="Rectangle 46"/>
          <p:cNvSpPr>
            <a:spLocks noChangeArrowheads="1"/>
          </p:cNvSpPr>
          <p:nvPr/>
        </p:nvSpPr>
        <p:spPr bwMode="auto">
          <a:xfrm>
            <a:off x="3214688" y="2795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0526" name="Rectangle 47"/>
          <p:cNvSpPr>
            <a:spLocks noChangeArrowheads="1"/>
          </p:cNvSpPr>
          <p:nvPr/>
        </p:nvSpPr>
        <p:spPr bwMode="auto">
          <a:xfrm>
            <a:off x="3009900" y="3290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0527" name="Rectangle 48"/>
          <p:cNvSpPr>
            <a:spLocks noChangeArrowheads="1"/>
          </p:cNvSpPr>
          <p:nvPr/>
        </p:nvSpPr>
        <p:spPr bwMode="auto">
          <a:xfrm>
            <a:off x="1657350" y="3162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0528" name="Rectangle 49"/>
          <p:cNvSpPr>
            <a:spLocks noChangeArrowheads="1"/>
          </p:cNvSpPr>
          <p:nvPr/>
        </p:nvSpPr>
        <p:spPr bwMode="auto">
          <a:xfrm>
            <a:off x="4095750" y="32813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0529" name="Rectangle 50"/>
          <p:cNvSpPr>
            <a:spLocks noChangeArrowheads="1"/>
          </p:cNvSpPr>
          <p:nvPr/>
        </p:nvSpPr>
        <p:spPr bwMode="auto">
          <a:xfrm>
            <a:off x="1571625" y="24050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0530" name="Rectangle 51"/>
          <p:cNvSpPr>
            <a:spLocks noChangeArrowheads="1"/>
          </p:cNvSpPr>
          <p:nvPr/>
        </p:nvSpPr>
        <p:spPr bwMode="auto">
          <a:xfrm>
            <a:off x="3967163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0531" name="Rectangle 52"/>
          <p:cNvSpPr>
            <a:spLocks noChangeArrowheads="1"/>
          </p:cNvSpPr>
          <p:nvPr/>
        </p:nvSpPr>
        <p:spPr bwMode="auto">
          <a:xfrm>
            <a:off x="1843088" y="3109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0532" name="Rectangle 53"/>
          <p:cNvSpPr>
            <a:spLocks noChangeArrowheads="1"/>
          </p:cNvSpPr>
          <p:nvPr/>
        </p:nvSpPr>
        <p:spPr bwMode="auto">
          <a:xfrm>
            <a:off x="1809750" y="3109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0533" name="Rectangle 54"/>
          <p:cNvSpPr>
            <a:spLocks noChangeArrowheads="1"/>
          </p:cNvSpPr>
          <p:nvPr/>
        </p:nvSpPr>
        <p:spPr bwMode="auto">
          <a:xfrm>
            <a:off x="1809750" y="3109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0534" name="Rectangle 55"/>
          <p:cNvSpPr>
            <a:spLocks noChangeArrowheads="1"/>
          </p:cNvSpPr>
          <p:nvPr/>
        </p:nvSpPr>
        <p:spPr bwMode="auto">
          <a:xfrm>
            <a:off x="2290763" y="2933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0535" name="Rectangle 56"/>
          <p:cNvSpPr>
            <a:spLocks noChangeArrowheads="1"/>
          </p:cNvSpPr>
          <p:nvPr/>
        </p:nvSpPr>
        <p:spPr bwMode="auto">
          <a:xfrm>
            <a:off x="2405063" y="2933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0536" name="Rectangle 57"/>
          <p:cNvSpPr>
            <a:spLocks noChangeArrowheads="1"/>
          </p:cNvSpPr>
          <p:nvPr/>
        </p:nvSpPr>
        <p:spPr bwMode="auto">
          <a:xfrm>
            <a:off x="1814513" y="3109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0537" name="Rectangle 58"/>
          <p:cNvSpPr>
            <a:spLocks noChangeArrowheads="1"/>
          </p:cNvSpPr>
          <p:nvPr/>
        </p:nvSpPr>
        <p:spPr bwMode="auto">
          <a:xfrm>
            <a:off x="1833563" y="3071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0538" name="Rectangle 59"/>
          <p:cNvSpPr>
            <a:spLocks noChangeArrowheads="1"/>
          </p:cNvSpPr>
          <p:nvPr/>
        </p:nvSpPr>
        <p:spPr bwMode="auto">
          <a:xfrm>
            <a:off x="1652588" y="3071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0539" name="Rectangle 60"/>
          <p:cNvSpPr>
            <a:spLocks noChangeArrowheads="1"/>
          </p:cNvSpPr>
          <p:nvPr/>
        </p:nvSpPr>
        <p:spPr bwMode="auto">
          <a:xfrm>
            <a:off x="2609850" y="3071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0540" name="Rectangle 61"/>
          <p:cNvSpPr>
            <a:spLocks noChangeArrowheads="1"/>
          </p:cNvSpPr>
          <p:nvPr/>
        </p:nvSpPr>
        <p:spPr bwMode="auto">
          <a:xfrm>
            <a:off x="2719388" y="3071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0541" name="Rectangle 62"/>
          <p:cNvSpPr>
            <a:spLocks noChangeArrowheads="1"/>
          </p:cNvSpPr>
          <p:nvPr/>
        </p:nvSpPr>
        <p:spPr bwMode="auto">
          <a:xfrm>
            <a:off x="2819400" y="2857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0542" name="Rectangle 63"/>
          <p:cNvSpPr>
            <a:spLocks noChangeArrowheads="1"/>
          </p:cNvSpPr>
          <p:nvPr/>
        </p:nvSpPr>
        <p:spPr bwMode="auto">
          <a:xfrm>
            <a:off x="3833813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0543" name="Rectangle 64"/>
          <p:cNvSpPr>
            <a:spLocks noChangeArrowheads="1"/>
          </p:cNvSpPr>
          <p:nvPr/>
        </p:nvSpPr>
        <p:spPr bwMode="auto">
          <a:xfrm>
            <a:off x="3805238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0544" name="Rectangle 65"/>
          <p:cNvSpPr>
            <a:spLocks noChangeArrowheads="1"/>
          </p:cNvSpPr>
          <p:nvPr/>
        </p:nvSpPr>
        <p:spPr bwMode="auto">
          <a:xfrm>
            <a:off x="3995738" y="32623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0545" name="Rectangle 66"/>
          <p:cNvSpPr>
            <a:spLocks noChangeArrowheads="1"/>
          </p:cNvSpPr>
          <p:nvPr/>
        </p:nvSpPr>
        <p:spPr bwMode="auto">
          <a:xfrm>
            <a:off x="1547813" y="11906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0546" name="Rectangle 68"/>
          <p:cNvSpPr>
            <a:spLocks noChangeArrowheads="1"/>
          </p:cNvSpPr>
          <p:nvPr/>
        </p:nvSpPr>
        <p:spPr bwMode="auto">
          <a:xfrm>
            <a:off x="2705100" y="2895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graphicFrame>
        <p:nvGraphicFramePr>
          <p:cNvPr id="20547" name="Object 69"/>
          <p:cNvGraphicFramePr>
            <a:graphicFrameLocks noChangeAspect="1"/>
          </p:cNvGraphicFramePr>
          <p:nvPr/>
        </p:nvGraphicFramePr>
        <p:xfrm>
          <a:off x="457200" y="4572000"/>
          <a:ext cx="37338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3733800" imgH="1066800" progId="Equation.3">
                  <p:embed/>
                </p:oleObj>
              </mc:Choice>
              <mc:Fallback>
                <p:oleObj r:id="rId3" imgW="3733800" imgH="1066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572000"/>
                        <a:ext cx="37338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48" name="Rectangle 70"/>
          <p:cNvSpPr>
            <a:spLocks noChangeArrowheads="1"/>
          </p:cNvSpPr>
          <p:nvPr/>
        </p:nvSpPr>
        <p:spPr bwMode="auto">
          <a:xfrm>
            <a:off x="3214688" y="2895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graphicFrame>
        <p:nvGraphicFramePr>
          <p:cNvPr id="20549" name="Object 71"/>
          <p:cNvGraphicFramePr>
            <a:graphicFrameLocks noChangeAspect="1"/>
          </p:cNvGraphicFramePr>
          <p:nvPr/>
        </p:nvGraphicFramePr>
        <p:xfrm>
          <a:off x="381000" y="5638800"/>
          <a:ext cx="271462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717800" imgH="1066800" progId="Equation.DSMT4">
                  <p:embed/>
                </p:oleObj>
              </mc:Choice>
              <mc:Fallback>
                <p:oleObj name="Equation" r:id="rId5" imgW="2717800" imgH="1066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5638800"/>
                        <a:ext cx="2714625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551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r>
              <a:rPr lang="en-US" sz="3200">
                <a:solidFill>
                  <a:schemeClr val="bg1"/>
                </a:solidFill>
                <a:latin typeface="Calibri" charset="0"/>
              </a:rPr>
              <a:t>Plane Wave Excitation: Reflection Coefficients</a:t>
            </a:r>
          </a:p>
        </p:txBody>
      </p:sp>
      <p:grpSp>
        <p:nvGrpSpPr>
          <p:cNvPr id="20552" name="Group 13"/>
          <p:cNvGrpSpPr>
            <a:grpSpLocks/>
          </p:cNvGrpSpPr>
          <p:nvPr/>
        </p:nvGrpSpPr>
        <p:grpSpPr bwMode="auto">
          <a:xfrm>
            <a:off x="838200" y="1295400"/>
            <a:ext cx="7440613" cy="2974975"/>
            <a:chOff x="528" y="1488"/>
            <a:chExt cx="4687" cy="1874"/>
          </a:xfrm>
        </p:grpSpPr>
        <p:graphicFrame>
          <p:nvGraphicFramePr>
            <p:cNvPr id="20553" name="Object 10"/>
            <p:cNvGraphicFramePr>
              <a:graphicFrameLocks noChangeAspect="1"/>
            </p:cNvGraphicFramePr>
            <p:nvPr/>
          </p:nvGraphicFramePr>
          <p:xfrm>
            <a:off x="528" y="1488"/>
            <a:ext cx="4687" cy="18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" r:id="rId7" imgW="4392168" imgH="3270504" progId="Word.Document.8">
                    <p:embed/>
                  </p:oleObj>
                </mc:Choice>
                <mc:Fallback>
                  <p:oleObj name="Document" r:id="rId7" imgW="4392168" imgH="3270504" progId="Word.Documen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-2309" t="-4649" b="49698"/>
                        <a:stretch>
                          <a:fillRect/>
                        </a:stretch>
                      </p:blipFill>
                      <p:spPr bwMode="auto">
                        <a:xfrm>
                          <a:off x="528" y="1488"/>
                          <a:ext cx="4687" cy="1874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25400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>
                          <a:outerShdw blurRad="63500" dist="107763" dir="2700000" algn="ctr" rotWithShape="0">
                            <a:srgbClr val="000000">
                              <a:alpha val="74997"/>
                            </a:srgbClr>
                          </a:outerShdw>
                        </a:effec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7" name="Line 11"/>
            <p:cNvSpPr>
              <a:spLocks noChangeShapeType="1"/>
            </p:cNvSpPr>
            <p:nvPr/>
          </p:nvSpPr>
          <p:spPr bwMode="auto">
            <a:xfrm flipV="1">
              <a:off x="3072" y="2784"/>
              <a:ext cx="240" cy="24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8" name="Text Box 12"/>
            <p:cNvSpPr txBox="1">
              <a:spLocks noChangeArrowheads="1"/>
            </p:cNvSpPr>
            <p:nvPr/>
          </p:nvSpPr>
          <p:spPr bwMode="auto">
            <a:xfrm>
              <a:off x="2784" y="2736"/>
              <a:ext cx="57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rgbClr val="FF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00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E</a:t>
              </a:r>
              <a:r>
                <a:rPr lang="en-US" baseline="-25000">
                  <a:solidFill>
                    <a:srgbClr val="FF00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5770053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3"/>
          <p:cNvSpPr>
            <a:spLocks noChangeArrowheads="1"/>
          </p:cNvSpPr>
          <p:nvPr/>
        </p:nvSpPr>
        <p:spPr bwMode="auto">
          <a:xfrm>
            <a:off x="3852863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3862388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2531" name="Rectangle 5"/>
          <p:cNvSpPr>
            <a:spLocks noChangeArrowheads="1"/>
          </p:cNvSpPr>
          <p:nvPr/>
        </p:nvSpPr>
        <p:spPr bwMode="auto">
          <a:xfrm>
            <a:off x="403860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2532" name="Rectangle 6"/>
          <p:cNvSpPr>
            <a:spLocks noChangeArrowheads="1"/>
          </p:cNvSpPr>
          <p:nvPr/>
        </p:nvSpPr>
        <p:spPr bwMode="auto">
          <a:xfrm>
            <a:off x="4043363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2533" name="Rectangle 7"/>
          <p:cNvSpPr>
            <a:spLocks noChangeArrowheads="1"/>
          </p:cNvSpPr>
          <p:nvPr/>
        </p:nvSpPr>
        <p:spPr bwMode="auto">
          <a:xfrm>
            <a:off x="3043238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2534" name="Rectangle 8"/>
          <p:cNvSpPr>
            <a:spLocks noChangeArrowheads="1"/>
          </p:cNvSpPr>
          <p:nvPr/>
        </p:nvSpPr>
        <p:spPr bwMode="auto">
          <a:xfrm>
            <a:off x="2481263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2535" name="Rectangle 9"/>
          <p:cNvSpPr>
            <a:spLocks noChangeArrowheads="1"/>
          </p:cNvSpPr>
          <p:nvPr/>
        </p:nvSpPr>
        <p:spPr bwMode="auto">
          <a:xfrm>
            <a:off x="2243138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2536" name="Rectangle 10"/>
          <p:cNvSpPr>
            <a:spLocks noChangeArrowheads="1"/>
          </p:cNvSpPr>
          <p:nvPr/>
        </p:nvSpPr>
        <p:spPr bwMode="auto">
          <a:xfrm>
            <a:off x="4071938" y="3290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2537" name="Rectangle 11"/>
          <p:cNvSpPr>
            <a:spLocks noChangeArrowheads="1"/>
          </p:cNvSpPr>
          <p:nvPr/>
        </p:nvSpPr>
        <p:spPr bwMode="auto">
          <a:xfrm>
            <a:off x="3709988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2538" name="Rectangle 12"/>
          <p:cNvSpPr>
            <a:spLocks noChangeArrowheads="1"/>
          </p:cNvSpPr>
          <p:nvPr/>
        </p:nvSpPr>
        <p:spPr bwMode="auto">
          <a:xfrm>
            <a:off x="4057650" y="3290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2539" name="Rectangle 13"/>
          <p:cNvSpPr>
            <a:spLocks noChangeArrowheads="1"/>
          </p:cNvSpPr>
          <p:nvPr/>
        </p:nvSpPr>
        <p:spPr bwMode="auto">
          <a:xfrm>
            <a:off x="2452688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2540" name="Rectangle 14"/>
          <p:cNvSpPr>
            <a:spLocks noChangeArrowheads="1"/>
          </p:cNvSpPr>
          <p:nvPr/>
        </p:nvSpPr>
        <p:spPr bwMode="auto">
          <a:xfrm>
            <a:off x="3414713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2541" name="Rectangle 15"/>
          <p:cNvSpPr>
            <a:spLocks noChangeArrowheads="1"/>
          </p:cNvSpPr>
          <p:nvPr/>
        </p:nvSpPr>
        <p:spPr bwMode="auto">
          <a:xfrm>
            <a:off x="3043238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2542" name="Rectangle 16"/>
          <p:cNvSpPr>
            <a:spLocks noChangeArrowheads="1"/>
          </p:cNvSpPr>
          <p:nvPr/>
        </p:nvSpPr>
        <p:spPr bwMode="auto">
          <a:xfrm>
            <a:off x="379095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2543" name="Rectangle 17"/>
          <p:cNvSpPr>
            <a:spLocks noChangeArrowheads="1"/>
          </p:cNvSpPr>
          <p:nvPr/>
        </p:nvSpPr>
        <p:spPr bwMode="auto">
          <a:xfrm>
            <a:off x="4138613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2544" name="Rectangle 18"/>
          <p:cNvSpPr>
            <a:spLocks noChangeArrowheads="1"/>
          </p:cNvSpPr>
          <p:nvPr/>
        </p:nvSpPr>
        <p:spPr bwMode="auto">
          <a:xfrm>
            <a:off x="2176463" y="3109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2545" name="Rectangle 19"/>
          <p:cNvSpPr>
            <a:spLocks noChangeArrowheads="1"/>
          </p:cNvSpPr>
          <p:nvPr/>
        </p:nvSpPr>
        <p:spPr bwMode="auto">
          <a:xfrm>
            <a:off x="1814513" y="2757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2546" name="Rectangle 20"/>
          <p:cNvSpPr>
            <a:spLocks noChangeArrowheads="1"/>
          </p:cNvSpPr>
          <p:nvPr/>
        </p:nvSpPr>
        <p:spPr bwMode="auto">
          <a:xfrm>
            <a:off x="1824038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2547" name="Rectangle 21"/>
          <p:cNvSpPr>
            <a:spLocks noChangeArrowheads="1"/>
          </p:cNvSpPr>
          <p:nvPr/>
        </p:nvSpPr>
        <p:spPr bwMode="auto">
          <a:xfrm>
            <a:off x="4271963" y="32623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2548" name="Rectangle 22"/>
          <p:cNvSpPr>
            <a:spLocks noChangeArrowheads="1"/>
          </p:cNvSpPr>
          <p:nvPr/>
        </p:nvSpPr>
        <p:spPr bwMode="auto">
          <a:xfrm>
            <a:off x="3338513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2549" name="Rectangle 23"/>
          <p:cNvSpPr>
            <a:spLocks noChangeArrowheads="1"/>
          </p:cNvSpPr>
          <p:nvPr/>
        </p:nvSpPr>
        <p:spPr bwMode="auto">
          <a:xfrm>
            <a:off x="2481263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2550" name="Rectangle 24"/>
          <p:cNvSpPr>
            <a:spLocks noChangeArrowheads="1"/>
          </p:cNvSpPr>
          <p:nvPr/>
        </p:nvSpPr>
        <p:spPr bwMode="auto">
          <a:xfrm>
            <a:off x="3043238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2551" name="Rectangle 25"/>
          <p:cNvSpPr>
            <a:spLocks noChangeArrowheads="1"/>
          </p:cNvSpPr>
          <p:nvPr/>
        </p:nvSpPr>
        <p:spPr bwMode="auto">
          <a:xfrm>
            <a:off x="2947988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2552" name="Rectangle 26"/>
          <p:cNvSpPr>
            <a:spLocks noChangeArrowheads="1"/>
          </p:cNvSpPr>
          <p:nvPr/>
        </p:nvSpPr>
        <p:spPr bwMode="auto">
          <a:xfrm>
            <a:off x="388620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2553" name="Rectangle 27"/>
          <p:cNvSpPr>
            <a:spLocks noChangeArrowheads="1"/>
          </p:cNvSpPr>
          <p:nvPr/>
        </p:nvSpPr>
        <p:spPr bwMode="auto">
          <a:xfrm>
            <a:off x="392430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2554" name="Rectangle 28"/>
          <p:cNvSpPr>
            <a:spLocks noChangeArrowheads="1"/>
          </p:cNvSpPr>
          <p:nvPr/>
        </p:nvSpPr>
        <p:spPr bwMode="auto">
          <a:xfrm>
            <a:off x="1543050" y="22431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2555" name="Rectangle 29"/>
          <p:cNvSpPr>
            <a:spLocks noChangeArrowheads="1"/>
          </p:cNvSpPr>
          <p:nvPr/>
        </p:nvSpPr>
        <p:spPr bwMode="auto">
          <a:xfrm>
            <a:off x="3429000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2556" name="Rectangle 30"/>
          <p:cNvSpPr>
            <a:spLocks noChangeArrowheads="1"/>
          </p:cNvSpPr>
          <p:nvPr/>
        </p:nvSpPr>
        <p:spPr bwMode="auto">
          <a:xfrm>
            <a:off x="3733800" y="3176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2557" name="Rectangle 31"/>
          <p:cNvSpPr>
            <a:spLocks noChangeArrowheads="1"/>
          </p:cNvSpPr>
          <p:nvPr/>
        </p:nvSpPr>
        <p:spPr bwMode="auto">
          <a:xfrm>
            <a:off x="3843338" y="3086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2558" name="Rectangle 32"/>
          <p:cNvSpPr>
            <a:spLocks noChangeArrowheads="1"/>
          </p:cNvSpPr>
          <p:nvPr/>
        </p:nvSpPr>
        <p:spPr bwMode="auto">
          <a:xfrm>
            <a:off x="3681413" y="3124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2559" name="Rectangle 33"/>
          <p:cNvSpPr>
            <a:spLocks noChangeArrowheads="1"/>
          </p:cNvSpPr>
          <p:nvPr/>
        </p:nvSpPr>
        <p:spPr bwMode="auto">
          <a:xfrm>
            <a:off x="3338513" y="3176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2560" name="Rectangle 34"/>
          <p:cNvSpPr>
            <a:spLocks noChangeArrowheads="1"/>
          </p:cNvSpPr>
          <p:nvPr/>
        </p:nvSpPr>
        <p:spPr bwMode="auto">
          <a:xfrm>
            <a:off x="3462338" y="3157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2561" name="Rectangle 35"/>
          <p:cNvSpPr>
            <a:spLocks noChangeArrowheads="1"/>
          </p:cNvSpPr>
          <p:nvPr/>
        </p:nvSpPr>
        <p:spPr bwMode="auto">
          <a:xfrm>
            <a:off x="4095750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2562" name="Rectangle 36"/>
          <p:cNvSpPr>
            <a:spLocks noChangeArrowheads="1"/>
          </p:cNvSpPr>
          <p:nvPr/>
        </p:nvSpPr>
        <p:spPr bwMode="auto">
          <a:xfrm>
            <a:off x="3671888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2563" name="Rectangle 37"/>
          <p:cNvSpPr>
            <a:spLocks noChangeArrowheads="1"/>
          </p:cNvSpPr>
          <p:nvPr/>
        </p:nvSpPr>
        <p:spPr bwMode="auto">
          <a:xfrm>
            <a:off x="3486150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2564" name="Rectangle 38"/>
          <p:cNvSpPr>
            <a:spLocks noChangeArrowheads="1"/>
          </p:cNvSpPr>
          <p:nvPr/>
        </p:nvSpPr>
        <p:spPr bwMode="auto">
          <a:xfrm>
            <a:off x="3371850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2565" name="Rectangle 39"/>
          <p:cNvSpPr>
            <a:spLocks noChangeArrowheads="1"/>
          </p:cNvSpPr>
          <p:nvPr/>
        </p:nvSpPr>
        <p:spPr bwMode="auto">
          <a:xfrm>
            <a:off x="3371850" y="3024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2566" name="Rectangle 40"/>
          <p:cNvSpPr>
            <a:spLocks noChangeArrowheads="1"/>
          </p:cNvSpPr>
          <p:nvPr/>
        </p:nvSpPr>
        <p:spPr bwMode="auto">
          <a:xfrm>
            <a:off x="3348038" y="3071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2567" name="Rectangle 41"/>
          <p:cNvSpPr>
            <a:spLocks noChangeArrowheads="1"/>
          </p:cNvSpPr>
          <p:nvPr/>
        </p:nvSpPr>
        <p:spPr bwMode="auto">
          <a:xfrm>
            <a:off x="337185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2568" name="Rectangle 42"/>
          <p:cNvSpPr>
            <a:spLocks noChangeArrowheads="1"/>
          </p:cNvSpPr>
          <p:nvPr/>
        </p:nvSpPr>
        <p:spPr bwMode="auto">
          <a:xfrm>
            <a:off x="3562350" y="3086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2569" name="Rectangle 43"/>
          <p:cNvSpPr>
            <a:spLocks noChangeArrowheads="1"/>
          </p:cNvSpPr>
          <p:nvPr/>
        </p:nvSpPr>
        <p:spPr bwMode="auto">
          <a:xfrm>
            <a:off x="2814638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2570" name="Rectangle 44"/>
          <p:cNvSpPr>
            <a:spLocks noChangeArrowheads="1"/>
          </p:cNvSpPr>
          <p:nvPr/>
        </p:nvSpPr>
        <p:spPr bwMode="auto">
          <a:xfrm>
            <a:off x="3090863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2571" name="Rectangle 45"/>
          <p:cNvSpPr>
            <a:spLocks noChangeArrowheads="1"/>
          </p:cNvSpPr>
          <p:nvPr/>
        </p:nvSpPr>
        <p:spPr bwMode="auto">
          <a:xfrm>
            <a:off x="2157413" y="2381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2572" name="Rectangle 46"/>
          <p:cNvSpPr>
            <a:spLocks noChangeArrowheads="1"/>
          </p:cNvSpPr>
          <p:nvPr/>
        </p:nvSpPr>
        <p:spPr bwMode="auto">
          <a:xfrm>
            <a:off x="3214688" y="2795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2573" name="Rectangle 47"/>
          <p:cNvSpPr>
            <a:spLocks noChangeArrowheads="1"/>
          </p:cNvSpPr>
          <p:nvPr/>
        </p:nvSpPr>
        <p:spPr bwMode="auto">
          <a:xfrm>
            <a:off x="3009900" y="3290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2574" name="Rectangle 48"/>
          <p:cNvSpPr>
            <a:spLocks noChangeArrowheads="1"/>
          </p:cNvSpPr>
          <p:nvPr/>
        </p:nvSpPr>
        <p:spPr bwMode="auto">
          <a:xfrm>
            <a:off x="1657350" y="3162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2575" name="Rectangle 49"/>
          <p:cNvSpPr>
            <a:spLocks noChangeArrowheads="1"/>
          </p:cNvSpPr>
          <p:nvPr/>
        </p:nvSpPr>
        <p:spPr bwMode="auto">
          <a:xfrm>
            <a:off x="4095750" y="32813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2576" name="Rectangle 50"/>
          <p:cNvSpPr>
            <a:spLocks noChangeArrowheads="1"/>
          </p:cNvSpPr>
          <p:nvPr/>
        </p:nvSpPr>
        <p:spPr bwMode="auto">
          <a:xfrm>
            <a:off x="1571625" y="24050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2577" name="Rectangle 51"/>
          <p:cNvSpPr>
            <a:spLocks noChangeArrowheads="1"/>
          </p:cNvSpPr>
          <p:nvPr/>
        </p:nvSpPr>
        <p:spPr bwMode="auto">
          <a:xfrm>
            <a:off x="3967163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2578" name="Rectangle 52"/>
          <p:cNvSpPr>
            <a:spLocks noChangeArrowheads="1"/>
          </p:cNvSpPr>
          <p:nvPr/>
        </p:nvSpPr>
        <p:spPr bwMode="auto">
          <a:xfrm>
            <a:off x="1843088" y="3109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2579" name="Rectangle 53"/>
          <p:cNvSpPr>
            <a:spLocks noChangeArrowheads="1"/>
          </p:cNvSpPr>
          <p:nvPr/>
        </p:nvSpPr>
        <p:spPr bwMode="auto">
          <a:xfrm>
            <a:off x="1809750" y="3109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2580" name="Rectangle 54"/>
          <p:cNvSpPr>
            <a:spLocks noChangeArrowheads="1"/>
          </p:cNvSpPr>
          <p:nvPr/>
        </p:nvSpPr>
        <p:spPr bwMode="auto">
          <a:xfrm>
            <a:off x="1809750" y="3109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2581" name="Rectangle 55"/>
          <p:cNvSpPr>
            <a:spLocks noChangeArrowheads="1"/>
          </p:cNvSpPr>
          <p:nvPr/>
        </p:nvSpPr>
        <p:spPr bwMode="auto">
          <a:xfrm>
            <a:off x="2290763" y="2933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2582" name="Rectangle 56"/>
          <p:cNvSpPr>
            <a:spLocks noChangeArrowheads="1"/>
          </p:cNvSpPr>
          <p:nvPr/>
        </p:nvSpPr>
        <p:spPr bwMode="auto">
          <a:xfrm>
            <a:off x="2405063" y="2933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2583" name="Rectangle 57"/>
          <p:cNvSpPr>
            <a:spLocks noChangeArrowheads="1"/>
          </p:cNvSpPr>
          <p:nvPr/>
        </p:nvSpPr>
        <p:spPr bwMode="auto">
          <a:xfrm>
            <a:off x="1814513" y="3109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2584" name="Rectangle 58"/>
          <p:cNvSpPr>
            <a:spLocks noChangeArrowheads="1"/>
          </p:cNvSpPr>
          <p:nvPr/>
        </p:nvSpPr>
        <p:spPr bwMode="auto">
          <a:xfrm>
            <a:off x="1833563" y="3071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2585" name="Rectangle 59"/>
          <p:cNvSpPr>
            <a:spLocks noChangeArrowheads="1"/>
          </p:cNvSpPr>
          <p:nvPr/>
        </p:nvSpPr>
        <p:spPr bwMode="auto">
          <a:xfrm>
            <a:off x="1652588" y="3071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2586" name="Rectangle 60"/>
          <p:cNvSpPr>
            <a:spLocks noChangeArrowheads="1"/>
          </p:cNvSpPr>
          <p:nvPr/>
        </p:nvSpPr>
        <p:spPr bwMode="auto">
          <a:xfrm>
            <a:off x="2609850" y="3071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2587" name="Rectangle 61"/>
          <p:cNvSpPr>
            <a:spLocks noChangeArrowheads="1"/>
          </p:cNvSpPr>
          <p:nvPr/>
        </p:nvSpPr>
        <p:spPr bwMode="auto">
          <a:xfrm>
            <a:off x="2719388" y="3071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2588" name="Rectangle 62"/>
          <p:cNvSpPr>
            <a:spLocks noChangeArrowheads="1"/>
          </p:cNvSpPr>
          <p:nvPr/>
        </p:nvSpPr>
        <p:spPr bwMode="auto">
          <a:xfrm>
            <a:off x="2819400" y="2857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2589" name="Rectangle 63"/>
          <p:cNvSpPr>
            <a:spLocks noChangeArrowheads="1"/>
          </p:cNvSpPr>
          <p:nvPr/>
        </p:nvSpPr>
        <p:spPr bwMode="auto">
          <a:xfrm>
            <a:off x="3833813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2590" name="Rectangle 64"/>
          <p:cNvSpPr>
            <a:spLocks noChangeArrowheads="1"/>
          </p:cNvSpPr>
          <p:nvPr/>
        </p:nvSpPr>
        <p:spPr bwMode="auto">
          <a:xfrm>
            <a:off x="3805238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2591" name="Rectangle 65"/>
          <p:cNvSpPr>
            <a:spLocks noChangeArrowheads="1"/>
          </p:cNvSpPr>
          <p:nvPr/>
        </p:nvSpPr>
        <p:spPr bwMode="auto">
          <a:xfrm>
            <a:off x="3995738" y="32623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2592" name="Rectangle 66"/>
          <p:cNvSpPr>
            <a:spLocks noChangeArrowheads="1"/>
          </p:cNvSpPr>
          <p:nvPr/>
        </p:nvSpPr>
        <p:spPr bwMode="auto">
          <a:xfrm>
            <a:off x="1547813" y="11906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2593" name="Rectangle 67"/>
          <p:cNvSpPr>
            <a:spLocks noChangeArrowheads="1"/>
          </p:cNvSpPr>
          <p:nvPr/>
        </p:nvSpPr>
        <p:spPr bwMode="auto">
          <a:xfrm>
            <a:off x="2705100" y="2895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2594" name="Rectangle 68"/>
          <p:cNvSpPr>
            <a:spLocks noChangeArrowheads="1"/>
          </p:cNvSpPr>
          <p:nvPr/>
        </p:nvSpPr>
        <p:spPr bwMode="auto">
          <a:xfrm>
            <a:off x="3214688" y="2895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2595" name="Rectangle 69"/>
          <p:cNvSpPr>
            <a:spLocks noChangeArrowheads="1"/>
          </p:cNvSpPr>
          <p:nvPr/>
        </p:nvSpPr>
        <p:spPr bwMode="auto">
          <a:xfrm>
            <a:off x="0" y="21812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2596" name="Rectangle 70"/>
          <p:cNvSpPr>
            <a:spLocks noChangeArrowheads="1"/>
          </p:cNvSpPr>
          <p:nvPr/>
        </p:nvSpPr>
        <p:spPr bwMode="auto">
          <a:xfrm>
            <a:off x="0" y="2181225"/>
            <a:ext cx="9144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sz="1200">
                <a:latin typeface="Helvetica" charset="0"/>
                <a:cs typeface="Times New Roman" charset="0"/>
              </a:rPr>
              <a:t>   </a:t>
            </a:r>
            <a:endParaRPr lang="fr-FR"/>
          </a:p>
        </p:txBody>
      </p:sp>
      <p:graphicFrame>
        <p:nvGraphicFramePr>
          <p:cNvPr id="22597" name="Object 71"/>
          <p:cNvGraphicFramePr>
            <a:graphicFrameLocks noChangeAspect="1"/>
          </p:cNvGraphicFramePr>
          <p:nvPr/>
        </p:nvGraphicFramePr>
        <p:xfrm>
          <a:off x="293688" y="1700213"/>
          <a:ext cx="3897312" cy="363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6278880" imgH="4922520" progId="Word.Picture.8">
                  <p:embed/>
                </p:oleObj>
              </mc:Choice>
              <mc:Fallback>
                <p:oleObj name="Picture" r:id="rId3" imgW="6278880" imgH="492252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952" r="13075" b="-1096"/>
                      <a:stretch>
                        <a:fillRect/>
                      </a:stretch>
                    </p:blipFill>
                    <p:spPr bwMode="auto">
                      <a:xfrm>
                        <a:off x="293688" y="1700213"/>
                        <a:ext cx="3897312" cy="3633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112" name="Text Box 72"/>
          <p:cNvSpPr txBox="1">
            <a:spLocks noChangeArrowheads="1"/>
          </p:cNvSpPr>
          <p:nvPr/>
        </p:nvSpPr>
        <p:spPr bwMode="auto">
          <a:xfrm>
            <a:off x="609600" y="5486400"/>
            <a:ext cx="373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fr-CH" dirty="0">
                <a:latin typeface="+mn-lt"/>
              </a:rPr>
              <a:t>Vertical polarization</a:t>
            </a:r>
            <a:endParaRPr lang="en-GB" dirty="0">
              <a:latin typeface="+mn-lt"/>
            </a:endParaRPr>
          </a:p>
        </p:txBody>
      </p:sp>
      <p:sp>
        <p:nvSpPr>
          <p:cNvPr id="225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600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r>
              <a:rPr lang="en-US" sz="3200">
                <a:solidFill>
                  <a:schemeClr val="bg1"/>
                </a:solidFill>
                <a:latin typeface="Calibri" charset="0"/>
              </a:rPr>
              <a:t>Plane Wave Excitation: Fresnel Reflection Coefficients</a:t>
            </a:r>
          </a:p>
        </p:txBody>
      </p:sp>
      <p:graphicFrame>
        <p:nvGraphicFramePr>
          <p:cNvPr id="22601" name="Object 73"/>
          <p:cNvGraphicFramePr>
            <a:graphicFrameLocks noChangeAspect="1"/>
          </p:cNvGraphicFramePr>
          <p:nvPr/>
        </p:nvGraphicFramePr>
        <p:xfrm>
          <a:off x="4495800" y="1828800"/>
          <a:ext cx="4005263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541008" imgH="4888992" progId="Equation.DSMT4">
                  <p:embed/>
                </p:oleObj>
              </mc:Choice>
              <mc:Fallback>
                <p:oleObj name="Equation" r:id="rId5" imgW="6541008" imgH="488899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291" r="10736" b="-1624"/>
                      <a:stretch>
                        <a:fillRect/>
                      </a:stretch>
                    </p:blipFill>
                    <p:spPr bwMode="auto">
                      <a:xfrm>
                        <a:off x="4495800" y="1828800"/>
                        <a:ext cx="4005263" cy="358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" name="Text Box 72"/>
          <p:cNvSpPr txBox="1">
            <a:spLocks noChangeArrowheads="1"/>
          </p:cNvSpPr>
          <p:nvPr/>
        </p:nvSpPr>
        <p:spPr bwMode="auto">
          <a:xfrm>
            <a:off x="4876800" y="5562600"/>
            <a:ext cx="373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fr-CH" dirty="0">
                <a:latin typeface="+mn-lt"/>
              </a:rPr>
              <a:t>Horizontal polarization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48330690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3"/>
          <p:cNvSpPr>
            <a:spLocks noChangeArrowheads="1"/>
          </p:cNvSpPr>
          <p:nvPr/>
        </p:nvSpPr>
        <p:spPr bwMode="auto">
          <a:xfrm>
            <a:off x="3852863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4578" name="Rectangle 4"/>
          <p:cNvSpPr>
            <a:spLocks noChangeArrowheads="1"/>
          </p:cNvSpPr>
          <p:nvPr/>
        </p:nvSpPr>
        <p:spPr bwMode="auto">
          <a:xfrm>
            <a:off x="3862388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4579" name="Rectangle 5"/>
          <p:cNvSpPr>
            <a:spLocks noChangeArrowheads="1"/>
          </p:cNvSpPr>
          <p:nvPr/>
        </p:nvSpPr>
        <p:spPr bwMode="auto">
          <a:xfrm>
            <a:off x="403860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4580" name="Rectangle 6"/>
          <p:cNvSpPr>
            <a:spLocks noChangeArrowheads="1"/>
          </p:cNvSpPr>
          <p:nvPr/>
        </p:nvSpPr>
        <p:spPr bwMode="auto">
          <a:xfrm>
            <a:off x="4043363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4581" name="Rectangle 7"/>
          <p:cNvSpPr>
            <a:spLocks noChangeArrowheads="1"/>
          </p:cNvSpPr>
          <p:nvPr/>
        </p:nvSpPr>
        <p:spPr bwMode="auto">
          <a:xfrm>
            <a:off x="3043238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4582" name="Rectangle 8"/>
          <p:cNvSpPr>
            <a:spLocks noChangeArrowheads="1"/>
          </p:cNvSpPr>
          <p:nvPr/>
        </p:nvSpPr>
        <p:spPr bwMode="auto">
          <a:xfrm>
            <a:off x="2481263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4583" name="Rectangle 9"/>
          <p:cNvSpPr>
            <a:spLocks noChangeArrowheads="1"/>
          </p:cNvSpPr>
          <p:nvPr/>
        </p:nvSpPr>
        <p:spPr bwMode="auto">
          <a:xfrm>
            <a:off x="2243138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4584" name="Rectangle 10"/>
          <p:cNvSpPr>
            <a:spLocks noChangeArrowheads="1"/>
          </p:cNvSpPr>
          <p:nvPr/>
        </p:nvSpPr>
        <p:spPr bwMode="auto">
          <a:xfrm>
            <a:off x="4071938" y="3290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4585" name="Rectangle 11"/>
          <p:cNvSpPr>
            <a:spLocks noChangeArrowheads="1"/>
          </p:cNvSpPr>
          <p:nvPr/>
        </p:nvSpPr>
        <p:spPr bwMode="auto">
          <a:xfrm>
            <a:off x="3709988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4586" name="Rectangle 12"/>
          <p:cNvSpPr>
            <a:spLocks noChangeArrowheads="1"/>
          </p:cNvSpPr>
          <p:nvPr/>
        </p:nvSpPr>
        <p:spPr bwMode="auto">
          <a:xfrm>
            <a:off x="4057650" y="3290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4587" name="Rectangle 13"/>
          <p:cNvSpPr>
            <a:spLocks noChangeArrowheads="1"/>
          </p:cNvSpPr>
          <p:nvPr/>
        </p:nvSpPr>
        <p:spPr bwMode="auto">
          <a:xfrm>
            <a:off x="2452688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4588" name="Rectangle 14"/>
          <p:cNvSpPr>
            <a:spLocks noChangeArrowheads="1"/>
          </p:cNvSpPr>
          <p:nvPr/>
        </p:nvSpPr>
        <p:spPr bwMode="auto">
          <a:xfrm>
            <a:off x="3414713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4589" name="Rectangle 15"/>
          <p:cNvSpPr>
            <a:spLocks noChangeArrowheads="1"/>
          </p:cNvSpPr>
          <p:nvPr/>
        </p:nvSpPr>
        <p:spPr bwMode="auto">
          <a:xfrm>
            <a:off x="3043238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4590" name="Rectangle 16"/>
          <p:cNvSpPr>
            <a:spLocks noChangeArrowheads="1"/>
          </p:cNvSpPr>
          <p:nvPr/>
        </p:nvSpPr>
        <p:spPr bwMode="auto">
          <a:xfrm>
            <a:off x="379095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4591" name="Rectangle 17"/>
          <p:cNvSpPr>
            <a:spLocks noChangeArrowheads="1"/>
          </p:cNvSpPr>
          <p:nvPr/>
        </p:nvSpPr>
        <p:spPr bwMode="auto">
          <a:xfrm>
            <a:off x="4138613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4592" name="Rectangle 18"/>
          <p:cNvSpPr>
            <a:spLocks noChangeArrowheads="1"/>
          </p:cNvSpPr>
          <p:nvPr/>
        </p:nvSpPr>
        <p:spPr bwMode="auto">
          <a:xfrm>
            <a:off x="2176463" y="3109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4593" name="Rectangle 19"/>
          <p:cNvSpPr>
            <a:spLocks noChangeArrowheads="1"/>
          </p:cNvSpPr>
          <p:nvPr/>
        </p:nvSpPr>
        <p:spPr bwMode="auto">
          <a:xfrm>
            <a:off x="1814513" y="2757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4594" name="Rectangle 20"/>
          <p:cNvSpPr>
            <a:spLocks noChangeArrowheads="1"/>
          </p:cNvSpPr>
          <p:nvPr/>
        </p:nvSpPr>
        <p:spPr bwMode="auto">
          <a:xfrm>
            <a:off x="1824038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4595" name="Rectangle 21"/>
          <p:cNvSpPr>
            <a:spLocks noChangeArrowheads="1"/>
          </p:cNvSpPr>
          <p:nvPr/>
        </p:nvSpPr>
        <p:spPr bwMode="auto">
          <a:xfrm>
            <a:off x="4271963" y="32623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4596" name="Rectangle 22"/>
          <p:cNvSpPr>
            <a:spLocks noChangeArrowheads="1"/>
          </p:cNvSpPr>
          <p:nvPr/>
        </p:nvSpPr>
        <p:spPr bwMode="auto">
          <a:xfrm>
            <a:off x="3338513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4597" name="Rectangle 23"/>
          <p:cNvSpPr>
            <a:spLocks noChangeArrowheads="1"/>
          </p:cNvSpPr>
          <p:nvPr/>
        </p:nvSpPr>
        <p:spPr bwMode="auto">
          <a:xfrm>
            <a:off x="2481263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4598" name="Rectangle 24"/>
          <p:cNvSpPr>
            <a:spLocks noChangeArrowheads="1"/>
          </p:cNvSpPr>
          <p:nvPr/>
        </p:nvSpPr>
        <p:spPr bwMode="auto">
          <a:xfrm>
            <a:off x="3043238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4599" name="Rectangle 25"/>
          <p:cNvSpPr>
            <a:spLocks noChangeArrowheads="1"/>
          </p:cNvSpPr>
          <p:nvPr/>
        </p:nvSpPr>
        <p:spPr bwMode="auto">
          <a:xfrm>
            <a:off x="2947988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4600" name="Rectangle 26"/>
          <p:cNvSpPr>
            <a:spLocks noChangeArrowheads="1"/>
          </p:cNvSpPr>
          <p:nvPr/>
        </p:nvSpPr>
        <p:spPr bwMode="auto">
          <a:xfrm>
            <a:off x="388620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4601" name="Rectangle 27"/>
          <p:cNvSpPr>
            <a:spLocks noChangeArrowheads="1"/>
          </p:cNvSpPr>
          <p:nvPr/>
        </p:nvSpPr>
        <p:spPr bwMode="auto">
          <a:xfrm>
            <a:off x="392430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4602" name="Rectangle 28"/>
          <p:cNvSpPr>
            <a:spLocks noChangeArrowheads="1"/>
          </p:cNvSpPr>
          <p:nvPr/>
        </p:nvSpPr>
        <p:spPr bwMode="auto">
          <a:xfrm>
            <a:off x="1543050" y="22431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4603" name="Rectangle 29"/>
          <p:cNvSpPr>
            <a:spLocks noChangeArrowheads="1"/>
          </p:cNvSpPr>
          <p:nvPr/>
        </p:nvSpPr>
        <p:spPr bwMode="auto">
          <a:xfrm>
            <a:off x="3429000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4604" name="Rectangle 30"/>
          <p:cNvSpPr>
            <a:spLocks noChangeArrowheads="1"/>
          </p:cNvSpPr>
          <p:nvPr/>
        </p:nvSpPr>
        <p:spPr bwMode="auto">
          <a:xfrm>
            <a:off x="3733800" y="3176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4605" name="Rectangle 31"/>
          <p:cNvSpPr>
            <a:spLocks noChangeArrowheads="1"/>
          </p:cNvSpPr>
          <p:nvPr/>
        </p:nvSpPr>
        <p:spPr bwMode="auto">
          <a:xfrm>
            <a:off x="3843338" y="3086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4606" name="Rectangle 32"/>
          <p:cNvSpPr>
            <a:spLocks noChangeArrowheads="1"/>
          </p:cNvSpPr>
          <p:nvPr/>
        </p:nvSpPr>
        <p:spPr bwMode="auto">
          <a:xfrm>
            <a:off x="3681413" y="3124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4607" name="Rectangle 33"/>
          <p:cNvSpPr>
            <a:spLocks noChangeArrowheads="1"/>
          </p:cNvSpPr>
          <p:nvPr/>
        </p:nvSpPr>
        <p:spPr bwMode="auto">
          <a:xfrm>
            <a:off x="3338513" y="3176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4608" name="Rectangle 34"/>
          <p:cNvSpPr>
            <a:spLocks noChangeArrowheads="1"/>
          </p:cNvSpPr>
          <p:nvPr/>
        </p:nvSpPr>
        <p:spPr bwMode="auto">
          <a:xfrm>
            <a:off x="3462338" y="3157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4609" name="Rectangle 35"/>
          <p:cNvSpPr>
            <a:spLocks noChangeArrowheads="1"/>
          </p:cNvSpPr>
          <p:nvPr/>
        </p:nvSpPr>
        <p:spPr bwMode="auto">
          <a:xfrm>
            <a:off x="4095750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4610" name="Rectangle 36"/>
          <p:cNvSpPr>
            <a:spLocks noChangeArrowheads="1"/>
          </p:cNvSpPr>
          <p:nvPr/>
        </p:nvSpPr>
        <p:spPr bwMode="auto">
          <a:xfrm>
            <a:off x="3671888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4611" name="Rectangle 37"/>
          <p:cNvSpPr>
            <a:spLocks noChangeArrowheads="1"/>
          </p:cNvSpPr>
          <p:nvPr/>
        </p:nvSpPr>
        <p:spPr bwMode="auto">
          <a:xfrm>
            <a:off x="3486150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4612" name="Rectangle 38"/>
          <p:cNvSpPr>
            <a:spLocks noChangeArrowheads="1"/>
          </p:cNvSpPr>
          <p:nvPr/>
        </p:nvSpPr>
        <p:spPr bwMode="auto">
          <a:xfrm>
            <a:off x="3371850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4613" name="Rectangle 39"/>
          <p:cNvSpPr>
            <a:spLocks noChangeArrowheads="1"/>
          </p:cNvSpPr>
          <p:nvPr/>
        </p:nvSpPr>
        <p:spPr bwMode="auto">
          <a:xfrm>
            <a:off x="3371850" y="3024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4614" name="Rectangle 40"/>
          <p:cNvSpPr>
            <a:spLocks noChangeArrowheads="1"/>
          </p:cNvSpPr>
          <p:nvPr/>
        </p:nvSpPr>
        <p:spPr bwMode="auto">
          <a:xfrm>
            <a:off x="3348038" y="3071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4615" name="Rectangle 41"/>
          <p:cNvSpPr>
            <a:spLocks noChangeArrowheads="1"/>
          </p:cNvSpPr>
          <p:nvPr/>
        </p:nvSpPr>
        <p:spPr bwMode="auto">
          <a:xfrm>
            <a:off x="337185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4616" name="Rectangle 42"/>
          <p:cNvSpPr>
            <a:spLocks noChangeArrowheads="1"/>
          </p:cNvSpPr>
          <p:nvPr/>
        </p:nvSpPr>
        <p:spPr bwMode="auto">
          <a:xfrm>
            <a:off x="3562350" y="3086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4617" name="Rectangle 43"/>
          <p:cNvSpPr>
            <a:spLocks noChangeArrowheads="1"/>
          </p:cNvSpPr>
          <p:nvPr/>
        </p:nvSpPr>
        <p:spPr bwMode="auto">
          <a:xfrm>
            <a:off x="2814638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4618" name="Rectangle 44"/>
          <p:cNvSpPr>
            <a:spLocks noChangeArrowheads="1"/>
          </p:cNvSpPr>
          <p:nvPr/>
        </p:nvSpPr>
        <p:spPr bwMode="auto">
          <a:xfrm>
            <a:off x="3090863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4619" name="Rectangle 45"/>
          <p:cNvSpPr>
            <a:spLocks noChangeArrowheads="1"/>
          </p:cNvSpPr>
          <p:nvPr/>
        </p:nvSpPr>
        <p:spPr bwMode="auto">
          <a:xfrm>
            <a:off x="2157413" y="2381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4620" name="Rectangle 46"/>
          <p:cNvSpPr>
            <a:spLocks noChangeArrowheads="1"/>
          </p:cNvSpPr>
          <p:nvPr/>
        </p:nvSpPr>
        <p:spPr bwMode="auto">
          <a:xfrm>
            <a:off x="3214688" y="2795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4621" name="Rectangle 47"/>
          <p:cNvSpPr>
            <a:spLocks noChangeArrowheads="1"/>
          </p:cNvSpPr>
          <p:nvPr/>
        </p:nvSpPr>
        <p:spPr bwMode="auto">
          <a:xfrm>
            <a:off x="3009900" y="3290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4622" name="Rectangle 48"/>
          <p:cNvSpPr>
            <a:spLocks noChangeArrowheads="1"/>
          </p:cNvSpPr>
          <p:nvPr/>
        </p:nvSpPr>
        <p:spPr bwMode="auto">
          <a:xfrm>
            <a:off x="1657350" y="3162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4623" name="Rectangle 49"/>
          <p:cNvSpPr>
            <a:spLocks noChangeArrowheads="1"/>
          </p:cNvSpPr>
          <p:nvPr/>
        </p:nvSpPr>
        <p:spPr bwMode="auto">
          <a:xfrm>
            <a:off x="4095750" y="32813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4624" name="Rectangle 50"/>
          <p:cNvSpPr>
            <a:spLocks noChangeArrowheads="1"/>
          </p:cNvSpPr>
          <p:nvPr/>
        </p:nvSpPr>
        <p:spPr bwMode="auto">
          <a:xfrm>
            <a:off x="1571625" y="24050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4625" name="Rectangle 51"/>
          <p:cNvSpPr>
            <a:spLocks noChangeArrowheads="1"/>
          </p:cNvSpPr>
          <p:nvPr/>
        </p:nvSpPr>
        <p:spPr bwMode="auto">
          <a:xfrm>
            <a:off x="3967163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4626" name="Rectangle 52"/>
          <p:cNvSpPr>
            <a:spLocks noChangeArrowheads="1"/>
          </p:cNvSpPr>
          <p:nvPr/>
        </p:nvSpPr>
        <p:spPr bwMode="auto">
          <a:xfrm>
            <a:off x="1843088" y="3109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4627" name="Rectangle 53"/>
          <p:cNvSpPr>
            <a:spLocks noChangeArrowheads="1"/>
          </p:cNvSpPr>
          <p:nvPr/>
        </p:nvSpPr>
        <p:spPr bwMode="auto">
          <a:xfrm>
            <a:off x="1809750" y="3109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4628" name="Rectangle 54"/>
          <p:cNvSpPr>
            <a:spLocks noChangeArrowheads="1"/>
          </p:cNvSpPr>
          <p:nvPr/>
        </p:nvSpPr>
        <p:spPr bwMode="auto">
          <a:xfrm>
            <a:off x="1809750" y="3109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4629" name="Rectangle 55"/>
          <p:cNvSpPr>
            <a:spLocks noChangeArrowheads="1"/>
          </p:cNvSpPr>
          <p:nvPr/>
        </p:nvSpPr>
        <p:spPr bwMode="auto">
          <a:xfrm>
            <a:off x="2290763" y="2933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4630" name="Rectangle 56"/>
          <p:cNvSpPr>
            <a:spLocks noChangeArrowheads="1"/>
          </p:cNvSpPr>
          <p:nvPr/>
        </p:nvSpPr>
        <p:spPr bwMode="auto">
          <a:xfrm>
            <a:off x="2405063" y="2933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4631" name="Rectangle 57"/>
          <p:cNvSpPr>
            <a:spLocks noChangeArrowheads="1"/>
          </p:cNvSpPr>
          <p:nvPr/>
        </p:nvSpPr>
        <p:spPr bwMode="auto">
          <a:xfrm>
            <a:off x="1814513" y="3109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4632" name="Rectangle 58"/>
          <p:cNvSpPr>
            <a:spLocks noChangeArrowheads="1"/>
          </p:cNvSpPr>
          <p:nvPr/>
        </p:nvSpPr>
        <p:spPr bwMode="auto">
          <a:xfrm>
            <a:off x="1833563" y="3071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4633" name="Rectangle 59"/>
          <p:cNvSpPr>
            <a:spLocks noChangeArrowheads="1"/>
          </p:cNvSpPr>
          <p:nvPr/>
        </p:nvSpPr>
        <p:spPr bwMode="auto">
          <a:xfrm>
            <a:off x="1652588" y="3071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4634" name="Rectangle 60"/>
          <p:cNvSpPr>
            <a:spLocks noChangeArrowheads="1"/>
          </p:cNvSpPr>
          <p:nvPr/>
        </p:nvSpPr>
        <p:spPr bwMode="auto">
          <a:xfrm>
            <a:off x="2609850" y="3071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4635" name="Rectangle 61"/>
          <p:cNvSpPr>
            <a:spLocks noChangeArrowheads="1"/>
          </p:cNvSpPr>
          <p:nvPr/>
        </p:nvSpPr>
        <p:spPr bwMode="auto">
          <a:xfrm>
            <a:off x="2719388" y="3071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4636" name="Rectangle 62"/>
          <p:cNvSpPr>
            <a:spLocks noChangeArrowheads="1"/>
          </p:cNvSpPr>
          <p:nvPr/>
        </p:nvSpPr>
        <p:spPr bwMode="auto">
          <a:xfrm>
            <a:off x="2819400" y="2857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4637" name="Rectangle 63"/>
          <p:cNvSpPr>
            <a:spLocks noChangeArrowheads="1"/>
          </p:cNvSpPr>
          <p:nvPr/>
        </p:nvSpPr>
        <p:spPr bwMode="auto">
          <a:xfrm>
            <a:off x="3833813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4638" name="Rectangle 64"/>
          <p:cNvSpPr>
            <a:spLocks noChangeArrowheads="1"/>
          </p:cNvSpPr>
          <p:nvPr/>
        </p:nvSpPr>
        <p:spPr bwMode="auto">
          <a:xfrm>
            <a:off x="3805238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4639" name="Rectangle 65"/>
          <p:cNvSpPr>
            <a:spLocks noChangeArrowheads="1"/>
          </p:cNvSpPr>
          <p:nvPr/>
        </p:nvSpPr>
        <p:spPr bwMode="auto">
          <a:xfrm>
            <a:off x="3995738" y="32623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4640" name="Rectangle 66"/>
          <p:cNvSpPr>
            <a:spLocks noChangeArrowheads="1"/>
          </p:cNvSpPr>
          <p:nvPr/>
        </p:nvSpPr>
        <p:spPr bwMode="auto">
          <a:xfrm>
            <a:off x="1547813" y="11906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4641" name="Rectangle 67"/>
          <p:cNvSpPr>
            <a:spLocks noChangeArrowheads="1"/>
          </p:cNvSpPr>
          <p:nvPr/>
        </p:nvSpPr>
        <p:spPr bwMode="auto">
          <a:xfrm>
            <a:off x="2705100" y="2895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4642" name="Rectangle 68"/>
          <p:cNvSpPr>
            <a:spLocks noChangeArrowheads="1"/>
          </p:cNvSpPr>
          <p:nvPr/>
        </p:nvSpPr>
        <p:spPr bwMode="auto">
          <a:xfrm>
            <a:off x="3214688" y="2895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4643" name="Rectangle 69"/>
          <p:cNvSpPr>
            <a:spLocks noChangeArrowheads="1"/>
          </p:cNvSpPr>
          <p:nvPr/>
        </p:nvSpPr>
        <p:spPr bwMode="auto">
          <a:xfrm>
            <a:off x="0" y="21812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4644" name="Rectangle 71"/>
          <p:cNvSpPr>
            <a:spLocks noChangeArrowheads="1"/>
          </p:cNvSpPr>
          <p:nvPr/>
        </p:nvSpPr>
        <p:spPr bwMode="auto">
          <a:xfrm>
            <a:off x="3181350" y="2185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4645" name="Rectangle 72"/>
          <p:cNvSpPr>
            <a:spLocks noChangeArrowheads="1"/>
          </p:cNvSpPr>
          <p:nvPr/>
        </p:nvSpPr>
        <p:spPr bwMode="auto">
          <a:xfrm>
            <a:off x="2214563" y="22526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4646" name="Rectangle 74"/>
          <p:cNvSpPr>
            <a:spLocks noChangeArrowheads="1"/>
          </p:cNvSpPr>
          <p:nvPr/>
        </p:nvSpPr>
        <p:spPr bwMode="auto">
          <a:xfrm>
            <a:off x="1947863" y="31670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4647" name="Rectangle 75"/>
          <p:cNvSpPr>
            <a:spLocks noChangeArrowheads="1"/>
          </p:cNvSpPr>
          <p:nvPr/>
        </p:nvSpPr>
        <p:spPr bwMode="auto">
          <a:xfrm>
            <a:off x="1747838" y="30003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4648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r>
              <a:rPr lang="en-US" sz="3200">
                <a:solidFill>
                  <a:schemeClr val="bg1"/>
                </a:solidFill>
                <a:latin typeface="Calibri" charset="0"/>
              </a:rPr>
              <a:t>Plane Wave Excitation: Analytical solution for a perfectly-conducting ground</a:t>
            </a:r>
          </a:p>
        </p:txBody>
      </p:sp>
      <p:pic>
        <p:nvPicPr>
          <p:cNvPr id="2464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971800"/>
            <a:ext cx="7786688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50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3225800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72000" y="1676400"/>
            <a:ext cx="4343400" cy="92392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0000"/>
                </a:solidFill>
              </a:rPr>
              <a:t>The excitation field (plane wave is described by angles of incidence ψ and Φ shown in the figure.</a:t>
            </a:r>
          </a:p>
        </p:txBody>
      </p:sp>
      <p:cxnSp>
        <p:nvCxnSpPr>
          <p:cNvPr id="7" name="Straight Arrow Connector 6"/>
          <p:cNvCxnSpPr>
            <a:stCxn id="5" idx="2"/>
          </p:cNvCxnSpPr>
          <p:nvPr/>
        </p:nvCxnSpPr>
        <p:spPr>
          <a:xfrm flipH="1">
            <a:off x="4267200" y="2600325"/>
            <a:ext cx="2476500" cy="30384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663899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3"/>
          <p:cNvSpPr>
            <a:spLocks noChangeArrowheads="1"/>
          </p:cNvSpPr>
          <p:nvPr/>
        </p:nvSpPr>
        <p:spPr bwMode="auto">
          <a:xfrm>
            <a:off x="3852863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6626" name="Rectangle 4"/>
          <p:cNvSpPr>
            <a:spLocks noChangeArrowheads="1"/>
          </p:cNvSpPr>
          <p:nvPr/>
        </p:nvSpPr>
        <p:spPr bwMode="auto">
          <a:xfrm>
            <a:off x="3862388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6627" name="Rectangle 5"/>
          <p:cNvSpPr>
            <a:spLocks noChangeArrowheads="1"/>
          </p:cNvSpPr>
          <p:nvPr/>
        </p:nvSpPr>
        <p:spPr bwMode="auto">
          <a:xfrm>
            <a:off x="403860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6628" name="Rectangle 6"/>
          <p:cNvSpPr>
            <a:spLocks noChangeArrowheads="1"/>
          </p:cNvSpPr>
          <p:nvPr/>
        </p:nvSpPr>
        <p:spPr bwMode="auto">
          <a:xfrm>
            <a:off x="4043363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6629" name="Rectangle 7"/>
          <p:cNvSpPr>
            <a:spLocks noChangeArrowheads="1"/>
          </p:cNvSpPr>
          <p:nvPr/>
        </p:nvSpPr>
        <p:spPr bwMode="auto">
          <a:xfrm>
            <a:off x="3043238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6630" name="Rectangle 8"/>
          <p:cNvSpPr>
            <a:spLocks noChangeArrowheads="1"/>
          </p:cNvSpPr>
          <p:nvPr/>
        </p:nvSpPr>
        <p:spPr bwMode="auto">
          <a:xfrm>
            <a:off x="2481263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6631" name="Rectangle 9"/>
          <p:cNvSpPr>
            <a:spLocks noChangeArrowheads="1"/>
          </p:cNvSpPr>
          <p:nvPr/>
        </p:nvSpPr>
        <p:spPr bwMode="auto">
          <a:xfrm>
            <a:off x="2243138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6632" name="Rectangle 10"/>
          <p:cNvSpPr>
            <a:spLocks noChangeArrowheads="1"/>
          </p:cNvSpPr>
          <p:nvPr/>
        </p:nvSpPr>
        <p:spPr bwMode="auto">
          <a:xfrm>
            <a:off x="4071938" y="3290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6633" name="Rectangle 11"/>
          <p:cNvSpPr>
            <a:spLocks noChangeArrowheads="1"/>
          </p:cNvSpPr>
          <p:nvPr/>
        </p:nvSpPr>
        <p:spPr bwMode="auto">
          <a:xfrm>
            <a:off x="3709988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6634" name="Rectangle 12"/>
          <p:cNvSpPr>
            <a:spLocks noChangeArrowheads="1"/>
          </p:cNvSpPr>
          <p:nvPr/>
        </p:nvSpPr>
        <p:spPr bwMode="auto">
          <a:xfrm>
            <a:off x="4057650" y="3290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6635" name="Rectangle 13"/>
          <p:cNvSpPr>
            <a:spLocks noChangeArrowheads="1"/>
          </p:cNvSpPr>
          <p:nvPr/>
        </p:nvSpPr>
        <p:spPr bwMode="auto">
          <a:xfrm>
            <a:off x="2452688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6636" name="Rectangle 14"/>
          <p:cNvSpPr>
            <a:spLocks noChangeArrowheads="1"/>
          </p:cNvSpPr>
          <p:nvPr/>
        </p:nvSpPr>
        <p:spPr bwMode="auto">
          <a:xfrm>
            <a:off x="3414713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6637" name="Rectangle 15"/>
          <p:cNvSpPr>
            <a:spLocks noChangeArrowheads="1"/>
          </p:cNvSpPr>
          <p:nvPr/>
        </p:nvSpPr>
        <p:spPr bwMode="auto">
          <a:xfrm>
            <a:off x="3043238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6638" name="Rectangle 16"/>
          <p:cNvSpPr>
            <a:spLocks noChangeArrowheads="1"/>
          </p:cNvSpPr>
          <p:nvPr/>
        </p:nvSpPr>
        <p:spPr bwMode="auto">
          <a:xfrm>
            <a:off x="379095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6639" name="Rectangle 17"/>
          <p:cNvSpPr>
            <a:spLocks noChangeArrowheads="1"/>
          </p:cNvSpPr>
          <p:nvPr/>
        </p:nvSpPr>
        <p:spPr bwMode="auto">
          <a:xfrm>
            <a:off x="4138613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6640" name="Rectangle 18"/>
          <p:cNvSpPr>
            <a:spLocks noChangeArrowheads="1"/>
          </p:cNvSpPr>
          <p:nvPr/>
        </p:nvSpPr>
        <p:spPr bwMode="auto">
          <a:xfrm>
            <a:off x="2176463" y="3109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6641" name="Rectangle 19"/>
          <p:cNvSpPr>
            <a:spLocks noChangeArrowheads="1"/>
          </p:cNvSpPr>
          <p:nvPr/>
        </p:nvSpPr>
        <p:spPr bwMode="auto">
          <a:xfrm>
            <a:off x="1814513" y="2757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6642" name="Rectangle 20"/>
          <p:cNvSpPr>
            <a:spLocks noChangeArrowheads="1"/>
          </p:cNvSpPr>
          <p:nvPr/>
        </p:nvSpPr>
        <p:spPr bwMode="auto">
          <a:xfrm>
            <a:off x="1824038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6643" name="Rectangle 21"/>
          <p:cNvSpPr>
            <a:spLocks noChangeArrowheads="1"/>
          </p:cNvSpPr>
          <p:nvPr/>
        </p:nvSpPr>
        <p:spPr bwMode="auto">
          <a:xfrm>
            <a:off x="4271963" y="32623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6644" name="Rectangle 22"/>
          <p:cNvSpPr>
            <a:spLocks noChangeArrowheads="1"/>
          </p:cNvSpPr>
          <p:nvPr/>
        </p:nvSpPr>
        <p:spPr bwMode="auto">
          <a:xfrm>
            <a:off x="3338513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6645" name="Rectangle 23"/>
          <p:cNvSpPr>
            <a:spLocks noChangeArrowheads="1"/>
          </p:cNvSpPr>
          <p:nvPr/>
        </p:nvSpPr>
        <p:spPr bwMode="auto">
          <a:xfrm>
            <a:off x="2481263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6646" name="Rectangle 24"/>
          <p:cNvSpPr>
            <a:spLocks noChangeArrowheads="1"/>
          </p:cNvSpPr>
          <p:nvPr/>
        </p:nvSpPr>
        <p:spPr bwMode="auto">
          <a:xfrm>
            <a:off x="3043238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6647" name="Rectangle 25"/>
          <p:cNvSpPr>
            <a:spLocks noChangeArrowheads="1"/>
          </p:cNvSpPr>
          <p:nvPr/>
        </p:nvSpPr>
        <p:spPr bwMode="auto">
          <a:xfrm>
            <a:off x="2947988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6648" name="Rectangle 26"/>
          <p:cNvSpPr>
            <a:spLocks noChangeArrowheads="1"/>
          </p:cNvSpPr>
          <p:nvPr/>
        </p:nvSpPr>
        <p:spPr bwMode="auto">
          <a:xfrm>
            <a:off x="388620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6649" name="Rectangle 27"/>
          <p:cNvSpPr>
            <a:spLocks noChangeArrowheads="1"/>
          </p:cNvSpPr>
          <p:nvPr/>
        </p:nvSpPr>
        <p:spPr bwMode="auto">
          <a:xfrm>
            <a:off x="392430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6650" name="Rectangle 28"/>
          <p:cNvSpPr>
            <a:spLocks noChangeArrowheads="1"/>
          </p:cNvSpPr>
          <p:nvPr/>
        </p:nvSpPr>
        <p:spPr bwMode="auto">
          <a:xfrm>
            <a:off x="1543050" y="22431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6651" name="Rectangle 29"/>
          <p:cNvSpPr>
            <a:spLocks noChangeArrowheads="1"/>
          </p:cNvSpPr>
          <p:nvPr/>
        </p:nvSpPr>
        <p:spPr bwMode="auto">
          <a:xfrm>
            <a:off x="3429000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6652" name="Rectangle 30"/>
          <p:cNvSpPr>
            <a:spLocks noChangeArrowheads="1"/>
          </p:cNvSpPr>
          <p:nvPr/>
        </p:nvSpPr>
        <p:spPr bwMode="auto">
          <a:xfrm>
            <a:off x="3733800" y="3176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6653" name="Rectangle 31"/>
          <p:cNvSpPr>
            <a:spLocks noChangeArrowheads="1"/>
          </p:cNvSpPr>
          <p:nvPr/>
        </p:nvSpPr>
        <p:spPr bwMode="auto">
          <a:xfrm>
            <a:off x="3843338" y="3086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6654" name="Rectangle 32"/>
          <p:cNvSpPr>
            <a:spLocks noChangeArrowheads="1"/>
          </p:cNvSpPr>
          <p:nvPr/>
        </p:nvSpPr>
        <p:spPr bwMode="auto">
          <a:xfrm>
            <a:off x="3681413" y="3124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6655" name="Rectangle 33"/>
          <p:cNvSpPr>
            <a:spLocks noChangeArrowheads="1"/>
          </p:cNvSpPr>
          <p:nvPr/>
        </p:nvSpPr>
        <p:spPr bwMode="auto">
          <a:xfrm>
            <a:off x="3338513" y="3176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6656" name="Rectangle 34"/>
          <p:cNvSpPr>
            <a:spLocks noChangeArrowheads="1"/>
          </p:cNvSpPr>
          <p:nvPr/>
        </p:nvSpPr>
        <p:spPr bwMode="auto">
          <a:xfrm>
            <a:off x="3462338" y="3157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6657" name="Rectangle 35"/>
          <p:cNvSpPr>
            <a:spLocks noChangeArrowheads="1"/>
          </p:cNvSpPr>
          <p:nvPr/>
        </p:nvSpPr>
        <p:spPr bwMode="auto">
          <a:xfrm>
            <a:off x="4095750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6658" name="Rectangle 36"/>
          <p:cNvSpPr>
            <a:spLocks noChangeArrowheads="1"/>
          </p:cNvSpPr>
          <p:nvPr/>
        </p:nvSpPr>
        <p:spPr bwMode="auto">
          <a:xfrm>
            <a:off x="3671888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6659" name="Rectangle 37"/>
          <p:cNvSpPr>
            <a:spLocks noChangeArrowheads="1"/>
          </p:cNvSpPr>
          <p:nvPr/>
        </p:nvSpPr>
        <p:spPr bwMode="auto">
          <a:xfrm>
            <a:off x="3486150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6660" name="Rectangle 38"/>
          <p:cNvSpPr>
            <a:spLocks noChangeArrowheads="1"/>
          </p:cNvSpPr>
          <p:nvPr/>
        </p:nvSpPr>
        <p:spPr bwMode="auto">
          <a:xfrm>
            <a:off x="3371850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6661" name="Rectangle 39"/>
          <p:cNvSpPr>
            <a:spLocks noChangeArrowheads="1"/>
          </p:cNvSpPr>
          <p:nvPr/>
        </p:nvSpPr>
        <p:spPr bwMode="auto">
          <a:xfrm>
            <a:off x="3371850" y="3024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6662" name="Rectangle 40"/>
          <p:cNvSpPr>
            <a:spLocks noChangeArrowheads="1"/>
          </p:cNvSpPr>
          <p:nvPr/>
        </p:nvSpPr>
        <p:spPr bwMode="auto">
          <a:xfrm>
            <a:off x="3348038" y="3071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6663" name="Rectangle 41"/>
          <p:cNvSpPr>
            <a:spLocks noChangeArrowheads="1"/>
          </p:cNvSpPr>
          <p:nvPr/>
        </p:nvSpPr>
        <p:spPr bwMode="auto">
          <a:xfrm>
            <a:off x="337185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6664" name="Rectangle 42"/>
          <p:cNvSpPr>
            <a:spLocks noChangeArrowheads="1"/>
          </p:cNvSpPr>
          <p:nvPr/>
        </p:nvSpPr>
        <p:spPr bwMode="auto">
          <a:xfrm>
            <a:off x="3562350" y="3086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6665" name="Rectangle 43"/>
          <p:cNvSpPr>
            <a:spLocks noChangeArrowheads="1"/>
          </p:cNvSpPr>
          <p:nvPr/>
        </p:nvSpPr>
        <p:spPr bwMode="auto">
          <a:xfrm>
            <a:off x="2814638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6666" name="Rectangle 44"/>
          <p:cNvSpPr>
            <a:spLocks noChangeArrowheads="1"/>
          </p:cNvSpPr>
          <p:nvPr/>
        </p:nvSpPr>
        <p:spPr bwMode="auto">
          <a:xfrm>
            <a:off x="3090863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6667" name="Rectangle 45"/>
          <p:cNvSpPr>
            <a:spLocks noChangeArrowheads="1"/>
          </p:cNvSpPr>
          <p:nvPr/>
        </p:nvSpPr>
        <p:spPr bwMode="auto">
          <a:xfrm>
            <a:off x="2157413" y="2381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6668" name="Rectangle 46"/>
          <p:cNvSpPr>
            <a:spLocks noChangeArrowheads="1"/>
          </p:cNvSpPr>
          <p:nvPr/>
        </p:nvSpPr>
        <p:spPr bwMode="auto">
          <a:xfrm>
            <a:off x="3214688" y="2795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6669" name="Rectangle 47"/>
          <p:cNvSpPr>
            <a:spLocks noChangeArrowheads="1"/>
          </p:cNvSpPr>
          <p:nvPr/>
        </p:nvSpPr>
        <p:spPr bwMode="auto">
          <a:xfrm>
            <a:off x="3009900" y="3290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6670" name="Rectangle 48"/>
          <p:cNvSpPr>
            <a:spLocks noChangeArrowheads="1"/>
          </p:cNvSpPr>
          <p:nvPr/>
        </p:nvSpPr>
        <p:spPr bwMode="auto">
          <a:xfrm>
            <a:off x="1657350" y="3162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6671" name="Rectangle 49"/>
          <p:cNvSpPr>
            <a:spLocks noChangeArrowheads="1"/>
          </p:cNvSpPr>
          <p:nvPr/>
        </p:nvSpPr>
        <p:spPr bwMode="auto">
          <a:xfrm>
            <a:off x="4095750" y="32813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6672" name="Rectangle 50"/>
          <p:cNvSpPr>
            <a:spLocks noChangeArrowheads="1"/>
          </p:cNvSpPr>
          <p:nvPr/>
        </p:nvSpPr>
        <p:spPr bwMode="auto">
          <a:xfrm>
            <a:off x="1571625" y="24050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6673" name="Rectangle 51"/>
          <p:cNvSpPr>
            <a:spLocks noChangeArrowheads="1"/>
          </p:cNvSpPr>
          <p:nvPr/>
        </p:nvSpPr>
        <p:spPr bwMode="auto">
          <a:xfrm>
            <a:off x="3967163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6674" name="Rectangle 52"/>
          <p:cNvSpPr>
            <a:spLocks noChangeArrowheads="1"/>
          </p:cNvSpPr>
          <p:nvPr/>
        </p:nvSpPr>
        <p:spPr bwMode="auto">
          <a:xfrm>
            <a:off x="1843088" y="3109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6675" name="Rectangle 53"/>
          <p:cNvSpPr>
            <a:spLocks noChangeArrowheads="1"/>
          </p:cNvSpPr>
          <p:nvPr/>
        </p:nvSpPr>
        <p:spPr bwMode="auto">
          <a:xfrm>
            <a:off x="1809750" y="3109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6676" name="Rectangle 54"/>
          <p:cNvSpPr>
            <a:spLocks noChangeArrowheads="1"/>
          </p:cNvSpPr>
          <p:nvPr/>
        </p:nvSpPr>
        <p:spPr bwMode="auto">
          <a:xfrm>
            <a:off x="1809750" y="3109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6677" name="Rectangle 55"/>
          <p:cNvSpPr>
            <a:spLocks noChangeArrowheads="1"/>
          </p:cNvSpPr>
          <p:nvPr/>
        </p:nvSpPr>
        <p:spPr bwMode="auto">
          <a:xfrm>
            <a:off x="2290763" y="2933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6678" name="Rectangle 56"/>
          <p:cNvSpPr>
            <a:spLocks noChangeArrowheads="1"/>
          </p:cNvSpPr>
          <p:nvPr/>
        </p:nvSpPr>
        <p:spPr bwMode="auto">
          <a:xfrm>
            <a:off x="2405063" y="2933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6679" name="Rectangle 57"/>
          <p:cNvSpPr>
            <a:spLocks noChangeArrowheads="1"/>
          </p:cNvSpPr>
          <p:nvPr/>
        </p:nvSpPr>
        <p:spPr bwMode="auto">
          <a:xfrm>
            <a:off x="1814513" y="3109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6680" name="Rectangle 58"/>
          <p:cNvSpPr>
            <a:spLocks noChangeArrowheads="1"/>
          </p:cNvSpPr>
          <p:nvPr/>
        </p:nvSpPr>
        <p:spPr bwMode="auto">
          <a:xfrm>
            <a:off x="1833563" y="3071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6681" name="Rectangle 59"/>
          <p:cNvSpPr>
            <a:spLocks noChangeArrowheads="1"/>
          </p:cNvSpPr>
          <p:nvPr/>
        </p:nvSpPr>
        <p:spPr bwMode="auto">
          <a:xfrm>
            <a:off x="1652588" y="3071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6682" name="Rectangle 60"/>
          <p:cNvSpPr>
            <a:spLocks noChangeArrowheads="1"/>
          </p:cNvSpPr>
          <p:nvPr/>
        </p:nvSpPr>
        <p:spPr bwMode="auto">
          <a:xfrm>
            <a:off x="2609850" y="3071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6683" name="Rectangle 61"/>
          <p:cNvSpPr>
            <a:spLocks noChangeArrowheads="1"/>
          </p:cNvSpPr>
          <p:nvPr/>
        </p:nvSpPr>
        <p:spPr bwMode="auto">
          <a:xfrm>
            <a:off x="2719388" y="3071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6684" name="Rectangle 62"/>
          <p:cNvSpPr>
            <a:spLocks noChangeArrowheads="1"/>
          </p:cNvSpPr>
          <p:nvPr/>
        </p:nvSpPr>
        <p:spPr bwMode="auto">
          <a:xfrm>
            <a:off x="2819400" y="2857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6685" name="Rectangle 63"/>
          <p:cNvSpPr>
            <a:spLocks noChangeArrowheads="1"/>
          </p:cNvSpPr>
          <p:nvPr/>
        </p:nvSpPr>
        <p:spPr bwMode="auto">
          <a:xfrm>
            <a:off x="3833813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6686" name="Rectangle 64"/>
          <p:cNvSpPr>
            <a:spLocks noChangeArrowheads="1"/>
          </p:cNvSpPr>
          <p:nvPr/>
        </p:nvSpPr>
        <p:spPr bwMode="auto">
          <a:xfrm>
            <a:off x="3805238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6687" name="Rectangle 65"/>
          <p:cNvSpPr>
            <a:spLocks noChangeArrowheads="1"/>
          </p:cNvSpPr>
          <p:nvPr/>
        </p:nvSpPr>
        <p:spPr bwMode="auto">
          <a:xfrm>
            <a:off x="3995738" y="32623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6688" name="Rectangle 66"/>
          <p:cNvSpPr>
            <a:spLocks noChangeArrowheads="1"/>
          </p:cNvSpPr>
          <p:nvPr/>
        </p:nvSpPr>
        <p:spPr bwMode="auto">
          <a:xfrm>
            <a:off x="1547813" y="11906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6689" name="Rectangle 67"/>
          <p:cNvSpPr>
            <a:spLocks noChangeArrowheads="1"/>
          </p:cNvSpPr>
          <p:nvPr/>
        </p:nvSpPr>
        <p:spPr bwMode="auto">
          <a:xfrm>
            <a:off x="2705100" y="2895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6690" name="Rectangle 68"/>
          <p:cNvSpPr>
            <a:spLocks noChangeArrowheads="1"/>
          </p:cNvSpPr>
          <p:nvPr/>
        </p:nvSpPr>
        <p:spPr bwMode="auto">
          <a:xfrm>
            <a:off x="3214688" y="2895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6691" name="Rectangle 69"/>
          <p:cNvSpPr>
            <a:spLocks noChangeArrowheads="1"/>
          </p:cNvSpPr>
          <p:nvPr/>
        </p:nvSpPr>
        <p:spPr bwMode="auto">
          <a:xfrm>
            <a:off x="0" y="21812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6692" name="Rectangle 71"/>
          <p:cNvSpPr>
            <a:spLocks noChangeArrowheads="1"/>
          </p:cNvSpPr>
          <p:nvPr/>
        </p:nvSpPr>
        <p:spPr bwMode="auto">
          <a:xfrm>
            <a:off x="3181350" y="2185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6693" name="Rectangle 72"/>
          <p:cNvSpPr>
            <a:spLocks noChangeArrowheads="1"/>
          </p:cNvSpPr>
          <p:nvPr/>
        </p:nvSpPr>
        <p:spPr bwMode="auto">
          <a:xfrm>
            <a:off x="2214563" y="22526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6694" name="Rectangle 74"/>
          <p:cNvSpPr>
            <a:spLocks noChangeArrowheads="1"/>
          </p:cNvSpPr>
          <p:nvPr/>
        </p:nvSpPr>
        <p:spPr bwMode="auto">
          <a:xfrm>
            <a:off x="1947863" y="31670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6695" name="Rectangle 75"/>
          <p:cNvSpPr>
            <a:spLocks noChangeArrowheads="1"/>
          </p:cNvSpPr>
          <p:nvPr/>
        </p:nvSpPr>
        <p:spPr bwMode="auto">
          <a:xfrm>
            <a:off x="1747838" y="30003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6696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r>
              <a:rPr lang="en-US" sz="3200">
                <a:solidFill>
                  <a:schemeClr val="bg1"/>
                </a:solidFill>
                <a:latin typeface="Calibri" charset="0"/>
              </a:rPr>
              <a:t>Plane Wave Excitation: Analytical solution for a perfectly-conducting ground</a:t>
            </a:r>
          </a:p>
        </p:txBody>
      </p:sp>
      <p:pic>
        <p:nvPicPr>
          <p:cNvPr id="2669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971800"/>
            <a:ext cx="7786688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98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3225800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99" name="TextBox 4"/>
          <p:cNvSpPr txBox="1">
            <a:spLocks noChangeArrowheads="1"/>
          </p:cNvSpPr>
          <p:nvPr/>
        </p:nvSpPr>
        <p:spPr bwMode="auto">
          <a:xfrm>
            <a:off x="4572000" y="1676400"/>
            <a:ext cx="4343400" cy="92392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0000"/>
                </a:solidFill>
              </a:rPr>
              <a:t>The polarization angle α defines the E-field vector direction relative to the vertical plane of incidence</a:t>
            </a:r>
          </a:p>
        </p:txBody>
      </p:sp>
      <p:cxnSp>
        <p:nvCxnSpPr>
          <p:cNvPr id="7" name="Straight Arrow Connector 6"/>
          <p:cNvCxnSpPr>
            <a:stCxn id="26699" idx="1"/>
            <a:endCxn id="26698" idx="3"/>
          </p:cNvCxnSpPr>
          <p:nvPr/>
        </p:nvCxnSpPr>
        <p:spPr>
          <a:xfrm flipH="1">
            <a:off x="3454400" y="2138363"/>
            <a:ext cx="1117600" cy="365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262524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3"/>
          <p:cNvSpPr>
            <a:spLocks noChangeArrowheads="1"/>
          </p:cNvSpPr>
          <p:nvPr/>
        </p:nvSpPr>
        <p:spPr bwMode="auto">
          <a:xfrm>
            <a:off x="3852863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8674" name="Rectangle 4"/>
          <p:cNvSpPr>
            <a:spLocks noChangeArrowheads="1"/>
          </p:cNvSpPr>
          <p:nvPr/>
        </p:nvSpPr>
        <p:spPr bwMode="auto">
          <a:xfrm>
            <a:off x="3862388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403860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8676" name="Rectangle 6"/>
          <p:cNvSpPr>
            <a:spLocks noChangeArrowheads="1"/>
          </p:cNvSpPr>
          <p:nvPr/>
        </p:nvSpPr>
        <p:spPr bwMode="auto">
          <a:xfrm>
            <a:off x="4043363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8677" name="Rectangle 7"/>
          <p:cNvSpPr>
            <a:spLocks noChangeArrowheads="1"/>
          </p:cNvSpPr>
          <p:nvPr/>
        </p:nvSpPr>
        <p:spPr bwMode="auto">
          <a:xfrm>
            <a:off x="3043238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8678" name="Rectangle 8"/>
          <p:cNvSpPr>
            <a:spLocks noChangeArrowheads="1"/>
          </p:cNvSpPr>
          <p:nvPr/>
        </p:nvSpPr>
        <p:spPr bwMode="auto">
          <a:xfrm>
            <a:off x="2481263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8679" name="Rectangle 9"/>
          <p:cNvSpPr>
            <a:spLocks noChangeArrowheads="1"/>
          </p:cNvSpPr>
          <p:nvPr/>
        </p:nvSpPr>
        <p:spPr bwMode="auto">
          <a:xfrm>
            <a:off x="2243138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8680" name="Rectangle 10"/>
          <p:cNvSpPr>
            <a:spLocks noChangeArrowheads="1"/>
          </p:cNvSpPr>
          <p:nvPr/>
        </p:nvSpPr>
        <p:spPr bwMode="auto">
          <a:xfrm>
            <a:off x="4071938" y="3290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8681" name="Rectangle 11"/>
          <p:cNvSpPr>
            <a:spLocks noChangeArrowheads="1"/>
          </p:cNvSpPr>
          <p:nvPr/>
        </p:nvSpPr>
        <p:spPr bwMode="auto">
          <a:xfrm>
            <a:off x="3709988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8682" name="Rectangle 12"/>
          <p:cNvSpPr>
            <a:spLocks noChangeArrowheads="1"/>
          </p:cNvSpPr>
          <p:nvPr/>
        </p:nvSpPr>
        <p:spPr bwMode="auto">
          <a:xfrm>
            <a:off x="4057650" y="3290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8683" name="Rectangle 13"/>
          <p:cNvSpPr>
            <a:spLocks noChangeArrowheads="1"/>
          </p:cNvSpPr>
          <p:nvPr/>
        </p:nvSpPr>
        <p:spPr bwMode="auto">
          <a:xfrm>
            <a:off x="2452688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8684" name="Rectangle 14"/>
          <p:cNvSpPr>
            <a:spLocks noChangeArrowheads="1"/>
          </p:cNvSpPr>
          <p:nvPr/>
        </p:nvSpPr>
        <p:spPr bwMode="auto">
          <a:xfrm>
            <a:off x="3414713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8685" name="Rectangle 15"/>
          <p:cNvSpPr>
            <a:spLocks noChangeArrowheads="1"/>
          </p:cNvSpPr>
          <p:nvPr/>
        </p:nvSpPr>
        <p:spPr bwMode="auto">
          <a:xfrm>
            <a:off x="3043238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8686" name="Rectangle 16"/>
          <p:cNvSpPr>
            <a:spLocks noChangeArrowheads="1"/>
          </p:cNvSpPr>
          <p:nvPr/>
        </p:nvSpPr>
        <p:spPr bwMode="auto">
          <a:xfrm>
            <a:off x="379095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8687" name="Rectangle 17"/>
          <p:cNvSpPr>
            <a:spLocks noChangeArrowheads="1"/>
          </p:cNvSpPr>
          <p:nvPr/>
        </p:nvSpPr>
        <p:spPr bwMode="auto">
          <a:xfrm>
            <a:off x="4138613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8688" name="Rectangle 18"/>
          <p:cNvSpPr>
            <a:spLocks noChangeArrowheads="1"/>
          </p:cNvSpPr>
          <p:nvPr/>
        </p:nvSpPr>
        <p:spPr bwMode="auto">
          <a:xfrm>
            <a:off x="2176463" y="3109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8689" name="Rectangle 19"/>
          <p:cNvSpPr>
            <a:spLocks noChangeArrowheads="1"/>
          </p:cNvSpPr>
          <p:nvPr/>
        </p:nvSpPr>
        <p:spPr bwMode="auto">
          <a:xfrm>
            <a:off x="1814513" y="2757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8690" name="Rectangle 20"/>
          <p:cNvSpPr>
            <a:spLocks noChangeArrowheads="1"/>
          </p:cNvSpPr>
          <p:nvPr/>
        </p:nvSpPr>
        <p:spPr bwMode="auto">
          <a:xfrm>
            <a:off x="1824038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8691" name="Rectangle 21"/>
          <p:cNvSpPr>
            <a:spLocks noChangeArrowheads="1"/>
          </p:cNvSpPr>
          <p:nvPr/>
        </p:nvSpPr>
        <p:spPr bwMode="auto">
          <a:xfrm>
            <a:off x="4271963" y="32623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8692" name="Rectangle 22"/>
          <p:cNvSpPr>
            <a:spLocks noChangeArrowheads="1"/>
          </p:cNvSpPr>
          <p:nvPr/>
        </p:nvSpPr>
        <p:spPr bwMode="auto">
          <a:xfrm>
            <a:off x="3338513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8693" name="Rectangle 23"/>
          <p:cNvSpPr>
            <a:spLocks noChangeArrowheads="1"/>
          </p:cNvSpPr>
          <p:nvPr/>
        </p:nvSpPr>
        <p:spPr bwMode="auto">
          <a:xfrm>
            <a:off x="2481263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8694" name="Rectangle 24"/>
          <p:cNvSpPr>
            <a:spLocks noChangeArrowheads="1"/>
          </p:cNvSpPr>
          <p:nvPr/>
        </p:nvSpPr>
        <p:spPr bwMode="auto">
          <a:xfrm>
            <a:off x="3043238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8695" name="Rectangle 25"/>
          <p:cNvSpPr>
            <a:spLocks noChangeArrowheads="1"/>
          </p:cNvSpPr>
          <p:nvPr/>
        </p:nvSpPr>
        <p:spPr bwMode="auto">
          <a:xfrm>
            <a:off x="2947988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8696" name="Rectangle 26"/>
          <p:cNvSpPr>
            <a:spLocks noChangeArrowheads="1"/>
          </p:cNvSpPr>
          <p:nvPr/>
        </p:nvSpPr>
        <p:spPr bwMode="auto">
          <a:xfrm>
            <a:off x="388620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8697" name="Rectangle 27"/>
          <p:cNvSpPr>
            <a:spLocks noChangeArrowheads="1"/>
          </p:cNvSpPr>
          <p:nvPr/>
        </p:nvSpPr>
        <p:spPr bwMode="auto">
          <a:xfrm>
            <a:off x="392430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8698" name="Rectangle 28"/>
          <p:cNvSpPr>
            <a:spLocks noChangeArrowheads="1"/>
          </p:cNvSpPr>
          <p:nvPr/>
        </p:nvSpPr>
        <p:spPr bwMode="auto">
          <a:xfrm>
            <a:off x="1543050" y="22431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8699" name="Rectangle 29"/>
          <p:cNvSpPr>
            <a:spLocks noChangeArrowheads="1"/>
          </p:cNvSpPr>
          <p:nvPr/>
        </p:nvSpPr>
        <p:spPr bwMode="auto">
          <a:xfrm>
            <a:off x="3429000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8700" name="Rectangle 30"/>
          <p:cNvSpPr>
            <a:spLocks noChangeArrowheads="1"/>
          </p:cNvSpPr>
          <p:nvPr/>
        </p:nvSpPr>
        <p:spPr bwMode="auto">
          <a:xfrm>
            <a:off x="3733800" y="3176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8701" name="Rectangle 31"/>
          <p:cNvSpPr>
            <a:spLocks noChangeArrowheads="1"/>
          </p:cNvSpPr>
          <p:nvPr/>
        </p:nvSpPr>
        <p:spPr bwMode="auto">
          <a:xfrm>
            <a:off x="3843338" y="3086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8702" name="Rectangle 32"/>
          <p:cNvSpPr>
            <a:spLocks noChangeArrowheads="1"/>
          </p:cNvSpPr>
          <p:nvPr/>
        </p:nvSpPr>
        <p:spPr bwMode="auto">
          <a:xfrm>
            <a:off x="3681413" y="3124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8703" name="Rectangle 33"/>
          <p:cNvSpPr>
            <a:spLocks noChangeArrowheads="1"/>
          </p:cNvSpPr>
          <p:nvPr/>
        </p:nvSpPr>
        <p:spPr bwMode="auto">
          <a:xfrm>
            <a:off x="3338513" y="3176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8704" name="Rectangle 34"/>
          <p:cNvSpPr>
            <a:spLocks noChangeArrowheads="1"/>
          </p:cNvSpPr>
          <p:nvPr/>
        </p:nvSpPr>
        <p:spPr bwMode="auto">
          <a:xfrm>
            <a:off x="3462338" y="3157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8705" name="Rectangle 35"/>
          <p:cNvSpPr>
            <a:spLocks noChangeArrowheads="1"/>
          </p:cNvSpPr>
          <p:nvPr/>
        </p:nvSpPr>
        <p:spPr bwMode="auto">
          <a:xfrm>
            <a:off x="4095750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8706" name="Rectangle 36"/>
          <p:cNvSpPr>
            <a:spLocks noChangeArrowheads="1"/>
          </p:cNvSpPr>
          <p:nvPr/>
        </p:nvSpPr>
        <p:spPr bwMode="auto">
          <a:xfrm>
            <a:off x="3671888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8707" name="Rectangle 37"/>
          <p:cNvSpPr>
            <a:spLocks noChangeArrowheads="1"/>
          </p:cNvSpPr>
          <p:nvPr/>
        </p:nvSpPr>
        <p:spPr bwMode="auto">
          <a:xfrm>
            <a:off x="3486150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8708" name="Rectangle 38"/>
          <p:cNvSpPr>
            <a:spLocks noChangeArrowheads="1"/>
          </p:cNvSpPr>
          <p:nvPr/>
        </p:nvSpPr>
        <p:spPr bwMode="auto">
          <a:xfrm>
            <a:off x="3371850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8709" name="Rectangle 39"/>
          <p:cNvSpPr>
            <a:spLocks noChangeArrowheads="1"/>
          </p:cNvSpPr>
          <p:nvPr/>
        </p:nvSpPr>
        <p:spPr bwMode="auto">
          <a:xfrm>
            <a:off x="3371850" y="3024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8710" name="Rectangle 40"/>
          <p:cNvSpPr>
            <a:spLocks noChangeArrowheads="1"/>
          </p:cNvSpPr>
          <p:nvPr/>
        </p:nvSpPr>
        <p:spPr bwMode="auto">
          <a:xfrm>
            <a:off x="3348038" y="3071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8711" name="Rectangle 41"/>
          <p:cNvSpPr>
            <a:spLocks noChangeArrowheads="1"/>
          </p:cNvSpPr>
          <p:nvPr/>
        </p:nvSpPr>
        <p:spPr bwMode="auto">
          <a:xfrm>
            <a:off x="337185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8712" name="Rectangle 42"/>
          <p:cNvSpPr>
            <a:spLocks noChangeArrowheads="1"/>
          </p:cNvSpPr>
          <p:nvPr/>
        </p:nvSpPr>
        <p:spPr bwMode="auto">
          <a:xfrm>
            <a:off x="3562350" y="3086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8713" name="Rectangle 43"/>
          <p:cNvSpPr>
            <a:spLocks noChangeArrowheads="1"/>
          </p:cNvSpPr>
          <p:nvPr/>
        </p:nvSpPr>
        <p:spPr bwMode="auto">
          <a:xfrm>
            <a:off x="2814638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8714" name="Rectangle 44"/>
          <p:cNvSpPr>
            <a:spLocks noChangeArrowheads="1"/>
          </p:cNvSpPr>
          <p:nvPr/>
        </p:nvSpPr>
        <p:spPr bwMode="auto">
          <a:xfrm>
            <a:off x="3090863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8715" name="Rectangle 45"/>
          <p:cNvSpPr>
            <a:spLocks noChangeArrowheads="1"/>
          </p:cNvSpPr>
          <p:nvPr/>
        </p:nvSpPr>
        <p:spPr bwMode="auto">
          <a:xfrm>
            <a:off x="2157413" y="2381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8716" name="Rectangle 46"/>
          <p:cNvSpPr>
            <a:spLocks noChangeArrowheads="1"/>
          </p:cNvSpPr>
          <p:nvPr/>
        </p:nvSpPr>
        <p:spPr bwMode="auto">
          <a:xfrm>
            <a:off x="3214688" y="2795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8717" name="Rectangle 47"/>
          <p:cNvSpPr>
            <a:spLocks noChangeArrowheads="1"/>
          </p:cNvSpPr>
          <p:nvPr/>
        </p:nvSpPr>
        <p:spPr bwMode="auto">
          <a:xfrm>
            <a:off x="3009900" y="3290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8718" name="Rectangle 48"/>
          <p:cNvSpPr>
            <a:spLocks noChangeArrowheads="1"/>
          </p:cNvSpPr>
          <p:nvPr/>
        </p:nvSpPr>
        <p:spPr bwMode="auto">
          <a:xfrm>
            <a:off x="1657350" y="3162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8719" name="Rectangle 49"/>
          <p:cNvSpPr>
            <a:spLocks noChangeArrowheads="1"/>
          </p:cNvSpPr>
          <p:nvPr/>
        </p:nvSpPr>
        <p:spPr bwMode="auto">
          <a:xfrm>
            <a:off x="4095750" y="32813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8720" name="Rectangle 50"/>
          <p:cNvSpPr>
            <a:spLocks noChangeArrowheads="1"/>
          </p:cNvSpPr>
          <p:nvPr/>
        </p:nvSpPr>
        <p:spPr bwMode="auto">
          <a:xfrm>
            <a:off x="1571625" y="24050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8721" name="Rectangle 51"/>
          <p:cNvSpPr>
            <a:spLocks noChangeArrowheads="1"/>
          </p:cNvSpPr>
          <p:nvPr/>
        </p:nvSpPr>
        <p:spPr bwMode="auto">
          <a:xfrm>
            <a:off x="3967163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8722" name="Rectangle 52"/>
          <p:cNvSpPr>
            <a:spLocks noChangeArrowheads="1"/>
          </p:cNvSpPr>
          <p:nvPr/>
        </p:nvSpPr>
        <p:spPr bwMode="auto">
          <a:xfrm>
            <a:off x="1843088" y="3109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8723" name="Rectangle 53"/>
          <p:cNvSpPr>
            <a:spLocks noChangeArrowheads="1"/>
          </p:cNvSpPr>
          <p:nvPr/>
        </p:nvSpPr>
        <p:spPr bwMode="auto">
          <a:xfrm>
            <a:off x="1809750" y="3109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8724" name="Rectangle 54"/>
          <p:cNvSpPr>
            <a:spLocks noChangeArrowheads="1"/>
          </p:cNvSpPr>
          <p:nvPr/>
        </p:nvSpPr>
        <p:spPr bwMode="auto">
          <a:xfrm>
            <a:off x="1809750" y="3109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8725" name="Rectangle 55"/>
          <p:cNvSpPr>
            <a:spLocks noChangeArrowheads="1"/>
          </p:cNvSpPr>
          <p:nvPr/>
        </p:nvSpPr>
        <p:spPr bwMode="auto">
          <a:xfrm>
            <a:off x="2290763" y="2933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8726" name="Rectangle 56"/>
          <p:cNvSpPr>
            <a:spLocks noChangeArrowheads="1"/>
          </p:cNvSpPr>
          <p:nvPr/>
        </p:nvSpPr>
        <p:spPr bwMode="auto">
          <a:xfrm>
            <a:off x="2405063" y="2933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8727" name="Rectangle 57"/>
          <p:cNvSpPr>
            <a:spLocks noChangeArrowheads="1"/>
          </p:cNvSpPr>
          <p:nvPr/>
        </p:nvSpPr>
        <p:spPr bwMode="auto">
          <a:xfrm>
            <a:off x="1814513" y="3109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8728" name="Rectangle 58"/>
          <p:cNvSpPr>
            <a:spLocks noChangeArrowheads="1"/>
          </p:cNvSpPr>
          <p:nvPr/>
        </p:nvSpPr>
        <p:spPr bwMode="auto">
          <a:xfrm>
            <a:off x="1833563" y="3071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8729" name="Rectangle 59"/>
          <p:cNvSpPr>
            <a:spLocks noChangeArrowheads="1"/>
          </p:cNvSpPr>
          <p:nvPr/>
        </p:nvSpPr>
        <p:spPr bwMode="auto">
          <a:xfrm>
            <a:off x="1652588" y="3071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8730" name="Rectangle 60"/>
          <p:cNvSpPr>
            <a:spLocks noChangeArrowheads="1"/>
          </p:cNvSpPr>
          <p:nvPr/>
        </p:nvSpPr>
        <p:spPr bwMode="auto">
          <a:xfrm>
            <a:off x="2609850" y="3071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8731" name="Rectangle 61"/>
          <p:cNvSpPr>
            <a:spLocks noChangeArrowheads="1"/>
          </p:cNvSpPr>
          <p:nvPr/>
        </p:nvSpPr>
        <p:spPr bwMode="auto">
          <a:xfrm>
            <a:off x="2719388" y="3071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8732" name="Rectangle 62"/>
          <p:cNvSpPr>
            <a:spLocks noChangeArrowheads="1"/>
          </p:cNvSpPr>
          <p:nvPr/>
        </p:nvSpPr>
        <p:spPr bwMode="auto">
          <a:xfrm>
            <a:off x="2819400" y="2857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8733" name="Rectangle 63"/>
          <p:cNvSpPr>
            <a:spLocks noChangeArrowheads="1"/>
          </p:cNvSpPr>
          <p:nvPr/>
        </p:nvSpPr>
        <p:spPr bwMode="auto">
          <a:xfrm>
            <a:off x="3833813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8734" name="Rectangle 64"/>
          <p:cNvSpPr>
            <a:spLocks noChangeArrowheads="1"/>
          </p:cNvSpPr>
          <p:nvPr/>
        </p:nvSpPr>
        <p:spPr bwMode="auto">
          <a:xfrm>
            <a:off x="3805238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8735" name="Rectangle 65"/>
          <p:cNvSpPr>
            <a:spLocks noChangeArrowheads="1"/>
          </p:cNvSpPr>
          <p:nvPr/>
        </p:nvSpPr>
        <p:spPr bwMode="auto">
          <a:xfrm>
            <a:off x="3995738" y="32623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8736" name="Rectangle 66"/>
          <p:cNvSpPr>
            <a:spLocks noChangeArrowheads="1"/>
          </p:cNvSpPr>
          <p:nvPr/>
        </p:nvSpPr>
        <p:spPr bwMode="auto">
          <a:xfrm>
            <a:off x="1547813" y="11906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8737" name="Rectangle 67"/>
          <p:cNvSpPr>
            <a:spLocks noChangeArrowheads="1"/>
          </p:cNvSpPr>
          <p:nvPr/>
        </p:nvSpPr>
        <p:spPr bwMode="auto">
          <a:xfrm>
            <a:off x="2705100" y="2895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8738" name="Rectangle 68"/>
          <p:cNvSpPr>
            <a:spLocks noChangeArrowheads="1"/>
          </p:cNvSpPr>
          <p:nvPr/>
        </p:nvSpPr>
        <p:spPr bwMode="auto">
          <a:xfrm>
            <a:off x="3214688" y="2895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8739" name="Rectangle 69"/>
          <p:cNvSpPr>
            <a:spLocks noChangeArrowheads="1"/>
          </p:cNvSpPr>
          <p:nvPr/>
        </p:nvSpPr>
        <p:spPr bwMode="auto">
          <a:xfrm>
            <a:off x="0" y="21812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8740" name="Rectangle 71"/>
          <p:cNvSpPr>
            <a:spLocks noChangeArrowheads="1"/>
          </p:cNvSpPr>
          <p:nvPr/>
        </p:nvSpPr>
        <p:spPr bwMode="auto">
          <a:xfrm>
            <a:off x="3181350" y="2185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8741" name="Rectangle 72"/>
          <p:cNvSpPr>
            <a:spLocks noChangeArrowheads="1"/>
          </p:cNvSpPr>
          <p:nvPr/>
        </p:nvSpPr>
        <p:spPr bwMode="auto">
          <a:xfrm>
            <a:off x="2214563" y="22526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8742" name="Rectangle 74"/>
          <p:cNvSpPr>
            <a:spLocks noChangeArrowheads="1"/>
          </p:cNvSpPr>
          <p:nvPr/>
        </p:nvSpPr>
        <p:spPr bwMode="auto">
          <a:xfrm>
            <a:off x="1947863" y="31670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8743" name="Rectangle 75"/>
          <p:cNvSpPr>
            <a:spLocks noChangeArrowheads="1"/>
          </p:cNvSpPr>
          <p:nvPr/>
        </p:nvSpPr>
        <p:spPr bwMode="auto">
          <a:xfrm>
            <a:off x="1747838" y="30003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28744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r>
              <a:rPr lang="en-US" sz="3200">
                <a:solidFill>
                  <a:schemeClr val="bg1"/>
                </a:solidFill>
                <a:latin typeface="Calibri" charset="0"/>
              </a:rPr>
              <a:t>Plane Wave Excitation: Analytical solution for a perfectly-conducting ground</a:t>
            </a:r>
          </a:p>
        </p:txBody>
      </p:sp>
      <p:pic>
        <p:nvPicPr>
          <p:cNvPr id="2874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971800"/>
            <a:ext cx="7786688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4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3225800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747" name="TextBox 4"/>
          <p:cNvSpPr txBox="1">
            <a:spLocks noChangeArrowheads="1"/>
          </p:cNvSpPr>
          <p:nvPr/>
        </p:nvSpPr>
        <p:spPr bwMode="auto">
          <a:xfrm>
            <a:off x="4572000" y="1371600"/>
            <a:ext cx="4343400" cy="1754188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FF0000"/>
                </a:solidFill>
              </a:rPr>
              <a:t>For a vertically polarized incident field, the E-field vector lies in the plane of incidence with the angle α = 0</a:t>
            </a:r>
            <a:r>
              <a:rPr lang="en-US" sz="1800" baseline="30000" dirty="0">
                <a:solidFill>
                  <a:srgbClr val="FF0000"/>
                </a:solidFill>
              </a:rPr>
              <a:t>o</a:t>
            </a:r>
            <a:r>
              <a:rPr lang="en-US" sz="1800" dirty="0">
                <a:solidFill>
                  <a:srgbClr val="FF0000"/>
                </a:solidFill>
              </a:rPr>
              <a:t>. A horizontally polarized incident field has the E-field perpendicular to the plane of incidence and α = 90</a:t>
            </a:r>
            <a:r>
              <a:rPr lang="en-US" sz="1800" baseline="30000" dirty="0">
                <a:solidFill>
                  <a:srgbClr val="FF0000"/>
                </a:solidFill>
              </a:rPr>
              <a:t>o</a:t>
            </a:r>
            <a:r>
              <a:rPr lang="en-US" sz="1800" dirty="0">
                <a:solidFill>
                  <a:srgbClr val="FF0000"/>
                </a:solidFill>
              </a:rPr>
              <a:t> for this case. </a:t>
            </a:r>
          </a:p>
        </p:txBody>
      </p:sp>
    </p:spTree>
    <p:extLst>
      <p:ext uri="{BB962C8B-B14F-4D97-AF65-F5344CB8AC3E}">
        <p14:creationId xmlns:p14="http://schemas.microsoft.com/office/powerpoint/2010/main" val="270527982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3"/>
          <p:cNvSpPr>
            <a:spLocks noChangeArrowheads="1"/>
          </p:cNvSpPr>
          <p:nvPr/>
        </p:nvSpPr>
        <p:spPr bwMode="auto">
          <a:xfrm>
            <a:off x="3852863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0722" name="Rectangle 4"/>
          <p:cNvSpPr>
            <a:spLocks noChangeArrowheads="1"/>
          </p:cNvSpPr>
          <p:nvPr/>
        </p:nvSpPr>
        <p:spPr bwMode="auto">
          <a:xfrm>
            <a:off x="3862388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0723" name="Rectangle 5"/>
          <p:cNvSpPr>
            <a:spLocks noChangeArrowheads="1"/>
          </p:cNvSpPr>
          <p:nvPr/>
        </p:nvSpPr>
        <p:spPr bwMode="auto">
          <a:xfrm>
            <a:off x="403860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0724" name="Rectangle 6"/>
          <p:cNvSpPr>
            <a:spLocks noChangeArrowheads="1"/>
          </p:cNvSpPr>
          <p:nvPr/>
        </p:nvSpPr>
        <p:spPr bwMode="auto">
          <a:xfrm>
            <a:off x="4043363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0725" name="Rectangle 7"/>
          <p:cNvSpPr>
            <a:spLocks noChangeArrowheads="1"/>
          </p:cNvSpPr>
          <p:nvPr/>
        </p:nvSpPr>
        <p:spPr bwMode="auto">
          <a:xfrm>
            <a:off x="3043238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0726" name="Rectangle 8"/>
          <p:cNvSpPr>
            <a:spLocks noChangeArrowheads="1"/>
          </p:cNvSpPr>
          <p:nvPr/>
        </p:nvSpPr>
        <p:spPr bwMode="auto">
          <a:xfrm>
            <a:off x="2481263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0727" name="Rectangle 9"/>
          <p:cNvSpPr>
            <a:spLocks noChangeArrowheads="1"/>
          </p:cNvSpPr>
          <p:nvPr/>
        </p:nvSpPr>
        <p:spPr bwMode="auto">
          <a:xfrm>
            <a:off x="2243138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0728" name="Rectangle 10"/>
          <p:cNvSpPr>
            <a:spLocks noChangeArrowheads="1"/>
          </p:cNvSpPr>
          <p:nvPr/>
        </p:nvSpPr>
        <p:spPr bwMode="auto">
          <a:xfrm>
            <a:off x="4071938" y="3290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0729" name="Rectangle 11"/>
          <p:cNvSpPr>
            <a:spLocks noChangeArrowheads="1"/>
          </p:cNvSpPr>
          <p:nvPr/>
        </p:nvSpPr>
        <p:spPr bwMode="auto">
          <a:xfrm>
            <a:off x="3709988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0730" name="Rectangle 12"/>
          <p:cNvSpPr>
            <a:spLocks noChangeArrowheads="1"/>
          </p:cNvSpPr>
          <p:nvPr/>
        </p:nvSpPr>
        <p:spPr bwMode="auto">
          <a:xfrm>
            <a:off x="4057650" y="3290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0731" name="Rectangle 13"/>
          <p:cNvSpPr>
            <a:spLocks noChangeArrowheads="1"/>
          </p:cNvSpPr>
          <p:nvPr/>
        </p:nvSpPr>
        <p:spPr bwMode="auto">
          <a:xfrm>
            <a:off x="2452688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0732" name="Rectangle 14"/>
          <p:cNvSpPr>
            <a:spLocks noChangeArrowheads="1"/>
          </p:cNvSpPr>
          <p:nvPr/>
        </p:nvSpPr>
        <p:spPr bwMode="auto">
          <a:xfrm>
            <a:off x="3414713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0733" name="Rectangle 15"/>
          <p:cNvSpPr>
            <a:spLocks noChangeArrowheads="1"/>
          </p:cNvSpPr>
          <p:nvPr/>
        </p:nvSpPr>
        <p:spPr bwMode="auto">
          <a:xfrm>
            <a:off x="3043238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0734" name="Rectangle 16"/>
          <p:cNvSpPr>
            <a:spLocks noChangeArrowheads="1"/>
          </p:cNvSpPr>
          <p:nvPr/>
        </p:nvSpPr>
        <p:spPr bwMode="auto">
          <a:xfrm>
            <a:off x="379095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0735" name="Rectangle 17"/>
          <p:cNvSpPr>
            <a:spLocks noChangeArrowheads="1"/>
          </p:cNvSpPr>
          <p:nvPr/>
        </p:nvSpPr>
        <p:spPr bwMode="auto">
          <a:xfrm>
            <a:off x="4138613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0736" name="Rectangle 18"/>
          <p:cNvSpPr>
            <a:spLocks noChangeArrowheads="1"/>
          </p:cNvSpPr>
          <p:nvPr/>
        </p:nvSpPr>
        <p:spPr bwMode="auto">
          <a:xfrm>
            <a:off x="2176463" y="3109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0737" name="Rectangle 19"/>
          <p:cNvSpPr>
            <a:spLocks noChangeArrowheads="1"/>
          </p:cNvSpPr>
          <p:nvPr/>
        </p:nvSpPr>
        <p:spPr bwMode="auto">
          <a:xfrm>
            <a:off x="1814513" y="2757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0738" name="Rectangle 20"/>
          <p:cNvSpPr>
            <a:spLocks noChangeArrowheads="1"/>
          </p:cNvSpPr>
          <p:nvPr/>
        </p:nvSpPr>
        <p:spPr bwMode="auto">
          <a:xfrm>
            <a:off x="1824038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0739" name="Rectangle 21"/>
          <p:cNvSpPr>
            <a:spLocks noChangeArrowheads="1"/>
          </p:cNvSpPr>
          <p:nvPr/>
        </p:nvSpPr>
        <p:spPr bwMode="auto">
          <a:xfrm>
            <a:off x="4271963" y="32623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0740" name="Rectangle 22"/>
          <p:cNvSpPr>
            <a:spLocks noChangeArrowheads="1"/>
          </p:cNvSpPr>
          <p:nvPr/>
        </p:nvSpPr>
        <p:spPr bwMode="auto">
          <a:xfrm>
            <a:off x="3338513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0741" name="Rectangle 23"/>
          <p:cNvSpPr>
            <a:spLocks noChangeArrowheads="1"/>
          </p:cNvSpPr>
          <p:nvPr/>
        </p:nvSpPr>
        <p:spPr bwMode="auto">
          <a:xfrm>
            <a:off x="2481263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0742" name="Rectangle 24"/>
          <p:cNvSpPr>
            <a:spLocks noChangeArrowheads="1"/>
          </p:cNvSpPr>
          <p:nvPr/>
        </p:nvSpPr>
        <p:spPr bwMode="auto">
          <a:xfrm>
            <a:off x="3043238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0743" name="Rectangle 25"/>
          <p:cNvSpPr>
            <a:spLocks noChangeArrowheads="1"/>
          </p:cNvSpPr>
          <p:nvPr/>
        </p:nvSpPr>
        <p:spPr bwMode="auto">
          <a:xfrm>
            <a:off x="2947988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0744" name="Rectangle 26"/>
          <p:cNvSpPr>
            <a:spLocks noChangeArrowheads="1"/>
          </p:cNvSpPr>
          <p:nvPr/>
        </p:nvSpPr>
        <p:spPr bwMode="auto">
          <a:xfrm>
            <a:off x="388620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0745" name="Rectangle 27"/>
          <p:cNvSpPr>
            <a:spLocks noChangeArrowheads="1"/>
          </p:cNvSpPr>
          <p:nvPr/>
        </p:nvSpPr>
        <p:spPr bwMode="auto">
          <a:xfrm>
            <a:off x="392430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0746" name="Rectangle 28"/>
          <p:cNvSpPr>
            <a:spLocks noChangeArrowheads="1"/>
          </p:cNvSpPr>
          <p:nvPr/>
        </p:nvSpPr>
        <p:spPr bwMode="auto">
          <a:xfrm>
            <a:off x="1543050" y="22431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0747" name="Rectangle 29"/>
          <p:cNvSpPr>
            <a:spLocks noChangeArrowheads="1"/>
          </p:cNvSpPr>
          <p:nvPr/>
        </p:nvSpPr>
        <p:spPr bwMode="auto">
          <a:xfrm>
            <a:off x="3429000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0748" name="Rectangle 30"/>
          <p:cNvSpPr>
            <a:spLocks noChangeArrowheads="1"/>
          </p:cNvSpPr>
          <p:nvPr/>
        </p:nvSpPr>
        <p:spPr bwMode="auto">
          <a:xfrm>
            <a:off x="3733800" y="3176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0749" name="Rectangle 31"/>
          <p:cNvSpPr>
            <a:spLocks noChangeArrowheads="1"/>
          </p:cNvSpPr>
          <p:nvPr/>
        </p:nvSpPr>
        <p:spPr bwMode="auto">
          <a:xfrm>
            <a:off x="3843338" y="3086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0750" name="Rectangle 32"/>
          <p:cNvSpPr>
            <a:spLocks noChangeArrowheads="1"/>
          </p:cNvSpPr>
          <p:nvPr/>
        </p:nvSpPr>
        <p:spPr bwMode="auto">
          <a:xfrm>
            <a:off x="3681413" y="3124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0751" name="Rectangle 33"/>
          <p:cNvSpPr>
            <a:spLocks noChangeArrowheads="1"/>
          </p:cNvSpPr>
          <p:nvPr/>
        </p:nvSpPr>
        <p:spPr bwMode="auto">
          <a:xfrm>
            <a:off x="3338513" y="3176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0752" name="Rectangle 34"/>
          <p:cNvSpPr>
            <a:spLocks noChangeArrowheads="1"/>
          </p:cNvSpPr>
          <p:nvPr/>
        </p:nvSpPr>
        <p:spPr bwMode="auto">
          <a:xfrm>
            <a:off x="3462338" y="3157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0753" name="Rectangle 35"/>
          <p:cNvSpPr>
            <a:spLocks noChangeArrowheads="1"/>
          </p:cNvSpPr>
          <p:nvPr/>
        </p:nvSpPr>
        <p:spPr bwMode="auto">
          <a:xfrm>
            <a:off x="4095750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0754" name="Rectangle 36"/>
          <p:cNvSpPr>
            <a:spLocks noChangeArrowheads="1"/>
          </p:cNvSpPr>
          <p:nvPr/>
        </p:nvSpPr>
        <p:spPr bwMode="auto">
          <a:xfrm>
            <a:off x="3671888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0755" name="Rectangle 37"/>
          <p:cNvSpPr>
            <a:spLocks noChangeArrowheads="1"/>
          </p:cNvSpPr>
          <p:nvPr/>
        </p:nvSpPr>
        <p:spPr bwMode="auto">
          <a:xfrm>
            <a:off x="3486150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0756" name="Rectangle 38"/>
          <p:cNvSpPr>
            <a:spLocks noChangeArrowheads="1"/>
          </p:cNvSpPr>
          <p:nvPr/>
        </p:nvSpPr>
        <p:spPr bwMode="auto">
          <a:xfrm>
            <a:off x="3371850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0757" name="Rectangle 39"/>
          <p:cNvSpPr>
            <a:spLocks noChangeArrowheads="1"/>
          </p:cNvSpPr>
          <p:nvPr/>
        </p:nvSpPr>
        <p:spPr bwMode="auto">
          <a:xfrm>
            <a:off x="3371850" y="3024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0758" name="Rectangle 40"/>
          <p:cNvSpPr>
            <a:spLocks noChangeArrowheads="1"/>
          </p:cNvSpPr>
          <p:nvPr/>
        </p:nvSpPr>
        <p:spPr bwMode="auto">
          <a:xfrm>
            <a:off x="3348038" y="3071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0759" name="Rectangle 41"/>
          <p:cNvSpPr>
            <a:spLocks noChangeArrowheads="1"/>
          </p:cNvSpPr>
          <p:nvPr/>
        </p:nvSpPr>
        <p:spPr bwMode="auto">
          <a:xfrm>
            <a:off x="337185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0760" name="Rectangle 42"/>
          <p:cNvSpPr>
            <a:spLocks noChangeArrowheads="1"/>
          </p:cNvSpPr>
          <p:nvPr/>
        </p:nvSpPr>
        <p:spPr bwMode="auto">
          <a:xfrm>
            <a:off x="3562350" y="3086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0761" name="Rectangle 43"/>
          <p:cNvSpPr>
            <a:spLocks noChangeArrowheads="1"/>
          </p:cNvSpPr>
          <p:nvPr/>
        </p:nvSpPr>
        <p:spPr bwMode="auto">
          <a:xfrm>
            <a:off x="2814638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0762" name="Rectangle 44"/>
          <p:cNvSpPr>
            <a:spLocks noChangeArrowheads="1"/>
          </p:cNvSpPr>
          <p:nvPr/>
        </p:nvSpPr>
        <p:spPr bwMode="auto">
          <a:xfrm>
            <a:off x="3090863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0763" name="Rectangle 45"/>
          <p:cNvSpPr>
            <a:spLocks noChangeArrowheads="1"/>
          </p:cNvSpPr>
          <p:nvPr/>
        </p:nvSpPr>
        <p:spPr bwMode="auto">
          <a:xfrm>
            <a:off x="2157413" y="2381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0764" name="Rectangle 46"/>
          <p:cNvSpPr>
            <a:spLocks noChangeArrowheads="1"/>
          </p:cNvSpPr>
          <p:nvPr/>
        </p:nvSpPr>
        <p:spPr bwMode="auto">
          <a:xfrm>
            <a:off x="3214688" y="2795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0765" name="Rectangle 47"/>
          <p:cNvSpPr>
            <a:spLocks noChangeArrowheads="1"/>
          </p:cNvSpPr>
          <p:nvPr/>
        </p:nvSpPr>
        <p:spPr bwMode="auto">
          <a:xfrm>
            <a:off x="3009900" y="3290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0766" name="Rectangle 48"/>
          <p:cNvSpPr>
            <a:spLocks noChangeArrowheads="1"/>
          </p:cNvSpPr>
          <p:nvPr/>
        </p:nvSpPr>
        <p:spPr bwMode="auto">
          <a:xfrm>
            <a:off x="1657350" y="3162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0767" name="Rectangle 49"/>
          <p:cNvSpPr>
            <a:spLocks noChangeArrowheads="1"/>
          </p:cNvSpPr>
          <p:nvPr/>
        </p:nvSpPr>
        <p:spPr bwMode="auto">
          <a:xfrm>
            <a:off x="4095750" y="32813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0768" name="Rectangle 50"/>
          <p:cNvSpPr>
            <a:spLocks noChangeArrowheads="1"/>
          </p:cNvSpPr>
          <p:nvPr/>
        </p:nvSpPr>
        <p:spPr bwMode="auto">
          <a:xfrm>
            <a:off x="1571625" y="24050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0769" name="Rectangle 51"/>
          <p:cNvSpPr>
            <a:spLocks noChangeArrowheads="1"/>
          </p:cNvSpPr>
          <p:nvPr/>
        </p:nvSpPr>
        <p:spPr bwMode="auto">
          <a:xfrm>
            <a:off x="3967163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0770" name="Rectangle 52"/>
          <p:cNvSpPr>
            <a:spLocks noChangeArrowheads="1"/>
          </p:cNvSpPr>
          <p:nvPr/>
        </p:nvSpPr>
        <p:spPr bwMode="auto">
          <a:xfrm>
            <a:off x="1843088" y="3109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0771" name="Rectangle 53"/>
          <p:cNvSpPr>
            <a:spLocks noChangeArrowheads="1"/>
          </p:cNvSpPr>
          <p:nvPr/>
        </p:nvSpPr>
        <p:spPr bwMode="auto">
          <a:xfrm>
            <a:off x="1809750" y="3109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0772" name="Rectangle 54"/>
          <p:cNvSpPr>
            <a:spLocks noChangeArrowheads="1"/>
          </p:cNvSpPr>
          <p:nvPr/>
        </p:nvSpPr>
        <p:spPr bwMode="auto">
          <a:xfrm>
            <a:off x="1809750" y="3109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0773" name="Rectangle 55"/>
          <p:cNvSpPr>
            <a:spLocks noChangeArrowheads="1"/>
          </p:cNvSpPr>
          <p:nvPr/>
        </p:nvSpPr>
        <p:spPr bwMode="auto">
          <a:xfrm>
            <a:off x="2290763" y="2933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0774" name="Rectangle 56"/>
          <p:cNvSpPr>
            <a:spLocks noChangeArrowheads="1"/>
          </p:cNvSpPr>
          <p:nvPr/>
        </p:nvSpPr>
        <p:spPr bwMode="auto">
          <a:xfrm>
            <a:off x="2405063" y="2933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0775" name="Rectangle 57"/>
          <p:cNvSpPr>
            <a:spLocks noChangeArrowheads="1"/>
          </p:cNvSpPr>
          <p:nvPr/>
        </p:nvSpPr>
        <p:spPr bwMode="auto">
          <a:xfrm>
            <a:off x="1814513" y="3109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0776" name="Rectangle 58"/>
          <p:cNvSpPr>
            <a:spLocks noChangeArrowheads="1"/>
          </p:cNvSpPr>
          <p:nvPr/>
        </p:nvSpPr>
        <p:spPr bwMode="auto">
          <a:xfrm>
            <a:off x="1833563" y="3071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0777" name="Rectangle 59"/>
          <p:cNvSpPr>
            <a:spLocks noChangeArrowheads="1"/>
          </p:cNvSpPr>
          <p:nvPr/>
        </p:nvSpPr>
        <p:spPr bwMode="auto">
          <a:xfrm>
            <a:off x="1652588" y="3071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0778" name="Rectangle 60"/>
          <p:cNvSpPr>
            <a:spLocks noChangeArrowheads="1"/>
          </p:cNvSpPr>
          <p:nvPr/>
        </p:nvSpPr>
        <p:spPr bwMode="auto">
          <a:xfrm>
            <a:off x="2609850" y="3071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0779" name="Rectangle 61"/>
          <p:cNvSpPr>
            <a:spLocks noChangeArrowheads="1"/>
          </p:cNvSpPr>
          <p:nvPr/>
        </p:nvSpPr>
        <p:spPr bwMode="auto">
          <a:xfrm>
            <a:off x="2719388" y="3071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0780" name="Rectangle 62"/>
          <p:cNvSpPr>
            <a:spLocks noChangeArrowheads="1"/>
          </p:cNvSpPr>
          <p:nvPr/>
        </p:nvSpPr>
        <p:spPr bwMode="auto">
          <a:xfrm>
            <a:off x="2819400" y="2857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0781" name="Rectangle 63"/>
          <p:cNvSpPr>
            <a:spLocks noChangeArrowheads="1"/>
          </p:cNvSpPr>
          <p:nvPr/>
        </p:nvSpPr>
        <p:spPr bwMode="auto">
          <a:xfrm>
            <a:off x="3833813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0782" name="Rectangle 64"/>
          <p:cNvSpPr>
            <a:spLocks noChangeArrowheads="1"/>
          </p:cNvSpPr>
          <p:nvPr/>
        </p:nvSpPr>
        <p:spPr bwMode="auto">
          <a:xfrm>
            <a:off x="3805238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0783" name="Rectangle 65"/>
          <p:cNvSpPr>
            <a:spLocks noChangeArrowheads="1"/>
          </p:cNvSpPr>
          <p:nvPr/>
        </p:nvSpPr>
        <p:spPr bwMode="auto">
          <a:xfrm>
            <a:off x="3995738" y="32623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0784" name="Rectangle 66"/>
          <p:cNvSpPr>
            <a:spLocks noChangeArrowheads="1"/>
          </p:cNvSpPr>
          <p:nvPr/>
        </p:nvSpPr>
        <p:spPr bwMode="auto">
          <a:xfrm>
            <a:off x="1547813" y="11906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0785" name="Rectangle 67"/>
          <p:cNvSpPr>
            <a:spLocks noChangeArrowheads="1"/>
          </p:cNvSpPr>
          <p:nvPr/>
        </p:nvSpPr>
        <p:spPr bwMode="auto">
          <a:xfrm>
            <a:off x="2705100" y="2895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0786" name="Rectangle 68"/>
          <p:cNvSpPr>
            <a:spLocks noChangeArrowheads="1"/>
          </p:cNvSpPr>
          <p:nvPr/>
        </p:nvSpPr>
        <p:spPr bwMode="auto">
          <a:xfrm>
            <a:off x="3214688" y="2895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0787" name="Rectangle 69"/>
          <p:cNvSpPr>
            <a:spLocks noChangeArrowheads="1"/>
          </p:cNvSpPr>
          <p:nvPr/>
        </p:nvSpPr>
        <p:spPr bwMode="auto">
          <a:xfrm>
            <a:off x="0" y="21812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0788" name="Rectangle 71"/>
          <p:cNvSpPr>
            <a:spLocks noChangeArrowheads="1"/>
          </p:cNvSpPr>
          <p:nvPr/>
        </p:nvSpPr>
        <p:spPr bwMode="auto">
          <a:xfrm>
            <a:off x="3181350" y="2185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0789" name="Rectangle 72"/>
          <p:cNvSpPr>
            <a:spLocks noChangeArrowheads="1"/>
          </p:cNvSpPr>
          <p:nvPr/>
        </p:nvSpPr>
        <p:spPr bwMode="auto">
          <a:xfrm>
            <a:off x="2214563" y="22526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0790" name="Rectangle 74"/>
          <p:cNvSpPr>
            <a:spLocks noChangeArrowheads="1"/>
          </p:cNvSpPr>
          <p:nvPr/>
        </p:nvSpPr>
        <p:spPr bwMode="auto">
          <a:xfrm>
            <a:off x="1947863" y="31670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0791" name="Rectangle 75"/>
          <p:cNvSpPr>
            <a:spLocks noChangeArrowheads="1"/>
          </p:cNvSpPr>
          <p:nvPr/>
        </p:nvSpPr>
        <p:spPr bwMode="auto">
          <a:xfrm>
            <a:off x="1747838" y="30003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0792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r>
              <a:rPr lang="en-US" sz="3200">
                <a:solidFill>
                  <a:schemeClr val="bg1"/>
                </a:solidFill>
                <a:latin typeface="Calibri" charset="0"/>
              </a:rPr>
              <a:t>Plane Wave Excitation: Analytical solution for a perfectly-conducting ground</a:t>
            </a:r>
          </a:p>
        </p:txBody>
      </p:sp>
      <p:pic>
        <p:nvPicPr>
          <p:cNvPr id="3079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971800"/>
            <a:ext cx="7786688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3225800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5" name="TextBox 4"/>
          <p:cNvSpPr txBox="1">
            <a:spLocks noChangeArrowheads="1"/>
          </p:cNvSpPr>
          <p:nvPr/>
        </p:nvSpPr>
        <p:spPr bwMode="auto">
          <a:xfrm>
            <a:off x="4572000" y="1676400"/>
            <a:ext cx="4343400" cy="646113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0000"/>
                </a:solidFill>
              </a:rPr>
              <a:t>The magnitude of the incident E-field is E</a:t>
            </a:r>
            <a:r>
              <a:rPr lang="en-US" sz="1800" baseline="-25000">
                <a:solidFill>
                  <a:srgbClr val="FF0000"/>
                </a:solidFill>
              </a:rPr>
              <a:t>o</a:t>
            </a:r>
            <a:r>
              <a:rPr lang="en-US" sz="180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69732511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3"/>
          <p:cNvSpPr>
            <a:spLocks noChangeArrowheads="1"/>
          </p:cNvSpPr>
          <p:nvPr/>
        </p:nvSpPr>
        <p:spPr bwMode="auto">
          <a:xfrm>
            <a:off x="3852863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2770" name="Rectangle 4"/>
          <p:cNvSpPr>
            <a:spLocks noChangeArrowheads="1"/>
          </p:cNvSpPr>
          <p:nvPr/>
        </p:nvSpPr>
        <p:spPr bwMode="auto">
          <a:xfrm>
            <a:off x="3862388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2771" name="Rectangle 5"/>
          <p:cNvSpPr>
            <a:spLocks noChangeArrowheads="1"/>
          </p:cNvSpPr>
          <p:nvPr/>
        </p:nvSpPr>
        <p:spPr bwMode="auto">
          <a:xfrm>
            <a:off x="403860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2772" name="Rectangle 6"/>
          <p:cNvSpPr>
            <a:spLocks noChangeArrowheads="1"/>
          </p:cNvSpPr>
          <p:nvPr/>
        </p:nvSpPr>
        <p:spPr bwMode="auto">
          <a:xfrm>
            <a:off x="4043363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2773" name="Rectangle 7"/>
          <p:cNvSpPr>
            <a:spLocks noChangeArrowheads="1"/>
          </p:cNvSpPr>
          <p:nvPr/>
        </p:nvSpPr>
        <p:spPr bwMode="auto">
          <a:xfrm>
            <a:off x="3043238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2774" name="Rectangle 8"/>
          <p:cNvSpPr>
            <a:spLocks noChangeArrowheads="1"/>
          </p:cNvSpPr>
          <p:nvPr/>
        </p:nvSpPr>
        <p:spPr bwMode="auto">
          <a:xfrm>
            <a:off x="2481263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2775" name="Rectangle 9"/>
          <p:cNvSpPr>
            <a:spLocks noChangeArrowheads="1"/>
          </p:cNvSpPr>
          <p:nvPr/>
        </p:nvSpPr>
        <p:spPr bwMode="auto">
          <a:xfrm>
            <a:off x="2243138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2776" name="Rectangle 10"/>
          <p:cNvSpPr>
            <a:spLocks noChangeArrowheads="1"/>
          </p:cNvSpPr>
          <p:nvPr/>
        </p:nvSpPr>
        <p:spPr bwMode="auto">
          <a:xfrm>
            <a:off x="4071938" y="3290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2777" name="Rectangle 11"/>
          <p:cNvSpPr>
            <a:spLocks noChangeArrowheads="1"/>
          </p:cNvSpPr>
          <p:nvPr/>
        </p:nvSpPr>
        <p:spPr bwMode="auto">
          <a:xfrm>
            <a:off x="3709988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2778" name="Rectangle 12"/>
          <p:cNvSpPr>
            <a:spLocks noChangeArrowheads="1"/>
          </p:cNvSpPr>
          <p:nvPr/>
        </p:nvSpPr>
        <p:spPr bwMode="auto">
          <a:xfrm>
            <a:off x="4057650" y="3290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2779" name="Rectangle 13"/>
          <p:cNvSpPr>
            <a:spLocks noChangeArrowheads="1"/>
          </p:cNvSpPr>
          <p:nvPr/>
        </p:nvSpPr>
        <p:spPr bwMode="auto">
          <a:xfrm>
            <a:off x="2452688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2780" name="Rectangle 14"/>
          <p:cNvSpPr>
            <a:spLocks noChangeArrowheads="1"/>
          </p:cNvSpPr>
          <p:nvPr/>
        </p:nvSpPr>
        <p:spPr bwMode="auto">
          <a:xfrm>
            <a:off x="3414713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2781" name="Rectangle 15"/>
          <p:cNvSpPr>
            <a:spLocks noChangeArrowheads="1"/>
          </p:cNvSpPr>
          <p:nvPr/>
        </p:nvSpPr>
        <p:spPr bwMode="auto">
          <a:xfrm>
            <a:off x="3043238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2782" name="Rectangle 16"/>
          <p:cNvSpPr>
            <a:spLocks noChangeArrowheads="1"/>
          </p:cNvSpPr>
          <p:nvPr/>
        </p:nvSpPr>
        <p:spPr bwMode="auto">
          <a:xfrm>
            <a:off x="379095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2783" name="Rectangle 17"/>
          <p:cNvSpPr>
            <a:spLocks noChangeArrowheads="1"/>
          </p:cNvSpPr>
          <p:nvPr/>
        </p:nvSpPr>
        <p:spPr bwMode="auto">
          <a:xfrm>
            <a:off x="4138613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2784" name="Rectangle 18"/>
          <p:cNvSpPr>
            <a:spLocks noChangeArrowheads="1"/>
          </p:cNvSpPr>
          <p:nvPr/>
        </p:nvSpPr>
        <p:spPr bwMode="auto">
          <a:xfrm>
            <a:off x="2176463" y="3109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2785" name="Rectangle 20"/>
          <p:cNvSpPr>
            <a:spLocks noChangeArrowheads="1"/>
          </p:cNvSpPr>
          <p:nvPr/>
        </p:nvSpPr>
        <p:spPr bwMode="auto">
          <a:xfrm>
            <a:off x="1824038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2786" name="Rectangle 21"/>
          <p:cNvSpPr>
            <a:spLocks noChangeArrowheads="1"/>
          </p:cNvSpPr>
          <p:nvPr/>
        </p:nvSpPr>
        <p:spPr bwMode="auto">
          <a:xfrm>
            <a:off x="4271963" y="32623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2787" name="Rectangle 22"/>
          <p:cNvSpPr>
            <a:spLocks noChangeArrowheads="1"/>
          </p:cNvSpPr>
          <p:nvPr/>
        </p:nvSpPr>
        <p:spPr bwMode="auto">
          <a:xfrm>
            <a:off x="3338513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2788" name="Rectangle 23"/>
          <p:cNvSpPr>
            <a:spLocks noChangeArrowheads="1"/>
          </p:cNvSpPr>
          <p:nvPr/>
        </p:nvSpPr>
        <p:spPr bwMode="auto">
          <a:xfrm>
            <a:off x="2481263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2789" name="Rectangle 24"/>
          <p:cNvSpPr>
            <a:spLocks noChangeArrowheads="1"/>
          </p:cNvSpPr>
          <p:nvPr/>
        </p:nvSpPr>
        <p:spPr bwMode="auto">
          <a:xfrm>
            <a:off x="3043238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2790" name="Rectangle 25"/>
          <p:cNvSpPr>
            <a:spLocks noChangeArrowheads="1"/>
          </p:cNvSpPr>
          <p:nvPr/>
        </p:nvSpPr>
        <p:spPr bwMode="auto">
          <a:xfrm>
            <a:off x="2947988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2791" name="Rectangle 26"/>
          <p:cNvSpPr>
            <a:spLocks noChangeArrowheads="1"/>
          </p:cNvSpPr>
          <p:nvPr/>
        </p:nvSpPr>
        <p:spPr bwMode="auto">
          <a:xfrm>
            <a:off x="388620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2792" name="Rectangle 27"/>
          <p:cNvSpPr>
            <a:spLocks noChangeArrowheads="1"/>
          </p:cNvSpPr>
          <p:nvPr/>
        </p:nvSpPr>
        <p:spPr bwMode="auto">
          <a:xfrm>
            <a:off x="392430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2793" name="Rectangle 28"/>
          <p:cNvSpPr>
            <a:spLocks noChangeArrowheads="1"/>
          </p:cNvSpPr>
          <p:nvPr/>
        </p:nvSpPr>
        <p:spPr bwMode="auto">
          <a:xfrm>
            <a:off x="1543050" y="22431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2794" name="Rectangle 29"/>
          <p:cNvSpPr>
            <a:spLocks noChangeArrowheads="1"/>
          </p:cNvSpPr>
          <p:nvPr/>
        </p:nvSpPr>
        <p:spPr bwMode="auto">
          <a:xfrm>
            <a:off x="3429000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2795" name="Rectangle 30"/>
          <p:cNvSpPr>
            <a:spLocks noChangeArrowheads="1"/>
          </p:cNvSpPr>
          <p:nvPr/>
        </p:nvSpPr>
        <p:spPr bwMode="auto">
          <a:xfrm>
            <a:off x="3733800" y="3176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2796" name="Rectangle 31"/>
          <p:cNvSpPr>
            <a:spLocks noChangeArrowheads="1"/>
          </p:cNvSpPr>
          <p:nvPr/>
        </p:nvSpPr>
        <p:spPr bwMode="auto">
          <a:xfrm>
            <a:off x="3843338" y="3086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2797" name="Rectangle 32"/>
          <p:cNvSpPr>
            <a:spLocks noChangeArrowheads="1"/>
          </p:cNvSpPr>
          <p:nvPr/>
        </p:nvSpPr>
        <p:spPr bwMode="auto">
          <a:xfrm>
            <a:off x="3681413" y="3124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2798" name="Rectangle 33"/>
          <p:cNvSpPr>
            <a:spLocks noChangeArrowheads="1"/>
          </p:cNvSpPr>
          <p:nvPr/>
        </p:nvSpPr>
        <p:spPr bwMode="auto">
          <a:xfrm>
            <a:off x="3338513" y="3176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2799" name="Rectangle 34"/>
          <p:cNvSpPr>
            <a:spLocks noChangeArrowheads="1"/>
          </p:cNvSpPr>
          <p:nvPr/>
        </p:nvSpPr>
        <p:spPr bwMode="auto">
          <a:xfrm>
            <a:off x="3462338" y="3157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2800" name="Rectangle 35"/>
          <p:cNvSpPr>
            <a:spLocks noChangeArrowheads="1"/>
          </p:cNvSpPr>
          <p:nvPr/>
        </p:nvSpPr>
        <p:spPr bwMode="auto">
          <a:xfrm>
            <a:off x="4095750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2801" name="Rectangle 36"/>
          <p:cNvSpPr>
            <a:spLocks noChangeArrowheads="1"/>
          </p:cNvSpPr>
          <p:nvPr/>
        </p:nvSpPr>
        <p:spPr bwMode="auto">
          <a:xfrm>
            <a:off x="3671888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2802" name="Rectangle 37"/>
          <p:cNvSpPr>
            <a:spLocks noChangeArrowheads="1"/>
          </p:cNvSpPr>
          <p:nvPr/>
        </p:nvSpPr>
        <p:spPr bwMode="auto">
          <a:xfrm>
            <a:off x="3486150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2803" name="Rectangle 38"/>
          <p:cNvSpPr>
            <a:spLocks noChangeArrowheads="1"/>
          </p:cNvSpPr>
          <p:nvPr/>
        </p:nvSpPr>
        <p:spPr bwMode="auto">
          <a:xfrm>
            <a:off x="3371850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2804" name="Rectangle 39"/>
          <p:cNvSpPr>
            <a:spLocks noChangeArrowheads="1"/>
          </p:cNvSpPr>
          <p:nvPr/>
        </p:nvSpPr>
        <p:spPr bwMode="auto">
          <a:xfrm>
            <a:off x="3371850" y="3024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2805" name="Rectangle 40"/>
          <p:cNvSpPr>
            <a:spLocks noChangeArrowheads="1"/>
          </p:cNvSpPr>
          <p:nvPr/>
        </p:nvSpPr>
        <p:spPr bwMode="auto">
          <a:xfrm>
            <a:off x="3348038" y="3071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2806" name="Rectangle 41"/>
          <p:cNvSpPr>
            <a:spLocks noChangeArrowheads="1"/>
          </p:cNvSpPr>
          <p:nvPr/>
        </p:nvSpPr>
        <p:spPr bwMode="auto">
          <a:xfrm>
            <a:off x="337185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2807" name="Rectangle 42"/>
          <p:cNvSpPr>
            <a:spLocks noChangeArrowheads="1"/>
          </p:cNvSpPr>
          <p:nvPr/>
        </p:nvSpPr>
        <p:spPr bwMode="auto">
          <a:xfrm>
            <a:off x="3562350" y="3086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2808" name="Rectangle 43"/>
          <p:cNvSpPr>
            <a:spLocks noChangeArrowheads="1"/>
          </p:cNvSpPr>
          <p:nvPr/>
        </p:nvSpPr>
        <p:spPr bwMode="auto">
          <a:xfrm>
            <a:off x="2814638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2809" name="Rectangle 44"/>
          <p:cNvSpPr>
            <a:spLocks noChangeArrowheads="1"/>
          </p:cNvSpPr>
          <p:nvPr/>
        </p:nvSpPr>
        <p:spPr bwMode="auto">
          <a:xfrm>
            <a:off x="3090863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2810" name="Rectangle 45"/>
          <p:cNvSpPr>
            <a:spLocks noChangeArrowheads="1"/>
          </p:cNvSpPr>
          <p:nvPr/>
        </p:nvSpPr>
        <p:spPr bwMode="auto">
          <a:xfrm>
            <a:off x="2157413" y="2381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2811" name="Rectangle 46"/>
          <p:cNvSpPr>
            <a:spLocks noChangeArrowheads="1"/>
          </p:cNvSpPr>
          <p:nvPr/>
        </p:nvSpPr>
        <p:spPr bwMode="auto">
          <a:xfrm>
            <a:off x="3214688" y="2795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2812" name="Rectangle 47"/>
          <p:cNvSpPr>
            <a:spLocks noChangeArrowheads="1"/>
          </p:cNvSpPr>
          <p:nvPr/>
        </p:nvSpPr>
        <p:spPr bwMode="auto">
          <a:xfrm>
            <a:off x="3009900" y="3290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2813" name="Rectangle 48"/>
          <p:cNvSpPr>
            <a:spLocks noChangeArrowheads="1"/>
          </p:cNvSpPr>
          <p:nvPr/>
        </p:nvSpPr>
        <p:spPr bwMode="auto">
          <a:xfrm>
            <a:off x="1657350" y="3162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2814" name="Rectangle 49"/>
          <p:cNvSpPr>
            <a:spLocks noChangeArrowheads="1"/>
          </p:cNvSpPr>
          <p:nvPr/>
        </p:nvSpPr>
        <p:spPr bwMode="auto">
          <a:xfrm>
            <a:off x="4095750" y="32813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2815" name="Rectangle 50"/>
          <p:cNvSpPr>
            <a:spLocks noChangeArrowheads="1"/>
          </p:cNvSpPr>
          <p:nvPr/>
        </p:nvSpPr>
        <p:spPr bwMode="auto">
          <a:xfrm>
            <a:off x="1571625" y="24050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2816" name="Rectangle 51"/>
          <p:cNvSpPr>
            <a:spLocks noChangeArrowheads="1"/>
          </p:cNvSpPr>
          <p:nvPr/>
        </p:nvSpPr>
        <p:spPr bwMode="auto">
          <a:xfrm>
            <a:off x="3967163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2817" name="Rectangle 52"/>
          <p:cNvSpPr>
            <a:spLocks noChangeArrowheads="1"/>
          </p:cNvSpPr>
          <p:nvPr/>
        </p:nvSpPr>
        <p:spPr bwMode="auto">
          <a:xfrm>
            <a:off x="1843088" y="3109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2818" name="Rectangle 53"/>
          <p:cNvSpPr>
            <a:spLocks noChangeArrowheads="1"/>
          </p:cNvSpPr>
          <p:nvPr/>
        </p:nvSpPr>
        <p:spPr bwMode="auto">
          <a:xfrm>
            <a:off x="1809750" y="3109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2819" name="Rectangle 54"/>
          <p:cNvSpPr>
            <a:spLocks noChangeArrowheads="1"/>
          </p:cNvSpPr>
          <p:nvPr/>
        </p:nvSpPr>
        <p:spPr bwMode="auto">
          <a:xfrm>
            <a:off x="1809750" y="3109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2820" name="Rectangle 55"/>
          <p:cNvSpPr>
            <a:spLocks noChangeArrowheads="1"/>
          </p:cNvSpPr>
          <p:nvPr/>
        </p:nvSpPr>
        <p:spPr bwMode="auto">
          <a:xfrm>
            <a:off x="2290763" y="2933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2821" name="Rectangle 56"/>
          <p:cNvSpPr>
            <a:spLocks noChangeArrowheads="1"/>
          </p:cNvSpPr>
          <p:nvPr/>
        </p:nvSpPr>
        <p:spPr bwMode="auto">
          <a:xfrm>
            <a:off x="2405063" y="2933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2822" name="Rectangle 57"/>
          <p:cNvSpPr>
            <a:spLocks noChangeArrowheads="1"/>
          </p:cNvSpPr>
          <p:nvPr/>
        </p:nvSpPr>
        <p:spPr bwMode="auto">
          <a:xfrm>
            <a:off x="1814513" y="3109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2823" name="Rectangle 58"/>
          <p:cNvSpPr>
            <a:spLocks noChangeArrowheads="1"/>
          </p:cNvSpPr>
          <p:nvPr/>
        </p:nvSpPr>
        <p:spPr bwMode="auto">
          <a:xfrm>
            <a:off x="1833563" y="3071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2824" name="Rectangle 59"/>
          <p:cNvSpPr>
            <a:spLocks noChangeArrowheads="1"/>
          </p:cNvSpPr>
          <p:nvPr/>
        </p:nvSpPr>
        <p:spPr bwMode="auto">
          <a:xfrm>
            <a:off x="1652588" y="3071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2825" name="Rectangle 60"/>
          <p:cNvSpPr>
            <a:spLocks noChangeArrowheads="1"/>
          </p:cNvSpPr>
          <p:nvPr/>
        </p:nvSpPr>
        <p:spPr bwMode="auto">
          <a:xfrm>
            <a:off x="2609850" y="3071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2826" name="Rectangle 61"/>
          <p:cNvSpPr>
            <a:spLocks noChangeArrowheads="1"/>
          </p:cNvSpPr>
          <p:nvPr/>
        </p:nvSpPr>
        <p:spPr bwMode="auto">
          <a:xfrm>
            <a:off x="2719388" y="3071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2827" name="Rectangle 62"/>
          <p:cNvSpPr>
            <a:spLocks noChangeArrowheads="1"/>
          </p:cNvSpPr>
          <p:nvPr/>
        </p:nvSpPr>
        <p:spPr bwMode="auto">
          <a:xfrm>
            <a:off x="2819400" y="2857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2828" name="Rectangle 63"/>
          <p:cNvSpPr>
            <a:spLocks noChangeArrowheads="1"/>
          </p:cNvSpPr>
          <p:nvPr/>
        </p:nvSpPr>
        <p:spPr bwMode="auto">
          <a:xfrm>
            <a:off x="3833813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2829" name="Rectangle 64"/>
          <p:cNvSpPr>
            <a:spLocks noChangeArrowheads="1"/>
          </p:cNvSpPr>
          <p:nvPr/>
        </p:nvSpPr>
        <p:spPr bwMode="auto">
          <a:xfrm>
            <a:off x="3805238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2830" name="Rectangle 65"/>
          <p:cNvSpPr>
            <a:spLocks noChangeArrowheads="1"/>
          </p:cNvSpPr>
          <p:nvPr/>
        </p:nvSpPr>
        <p:spPr bwMode="auto">
          <a:xfrm>
            <a:off x="3995738" y="32623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2831" name="Rectangle 66"/>
          <p:cNvSpPr>
            <a:spLocks noChangeArrowheads="1"/>
          </p:cNvSpPr>
          <p:nvPr/>
        </p:nvSpPr>
        <p:spPr bwMode="auto">
          <a:xfrm>
            <a:off x="1547813" y="11906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2832" name="Rectangle 67"/>
          <p:cNvSpPr>
            <a:spLocks noChangeArrowheads="1"/>
          </p:cNvSpPr>
          <p:nvPr/>
        </p:nvSpPr>
        <p:spPr bwMode="auto">
          <a:xfrm>
            <a:off x="2705100" y="2895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2833" name="Rectangle 68"/>
          <p:cNvSpPr>
            <a:spLocks noChangeArrowheads="1"/>
          </p:cNvSpPr>
          <p:nvPr/>
        </p:nvSpPr>
        <p:spPr bwMode="auto">
          <a:xfrm>
            <a:off x="3214688" y="2895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2834" name="Rectangle 69"/>
          <p:cNvSpPr>
            <a:spLocks noChangeArrowheads="1"/>
          </p:cNvSpPr>
          <p:nvPr/>
        </p:nvSpPr>
        <p:spPr bwMode="auto">
          <a:xfrm>
            <a:off x="0" y="21812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2835" name="Rectangle 71"/>
          <p:cNvSpPr>
            <a:spLocks noChangeArrowheads="1"/>
          </p:cNvSpPr>
          <p:nvPr/>
        </p:nvSpPr>
        <p:spPr bwMode="auto">
          <a:xfrm>
            <a:off x="3181350" y="2185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2836" name="Rectangle 72"/>
          <p:cNvSpPr>
            <a:spLocks noChangeArrowheads="1"/>
          </p:cNvSpPr>
          <p:nvPr/>
        </p:nvSpPr>
        <p:spPr bwMode="auto">
          <a:xfrm>
            <a:off x="2214563" y="22526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2837" name="Rectangle 74"/>
          <p:cNvSpPr>
            <a:spLocks noChangeArrowheads="1"/>
          </p:cNvSpPr>
          <p:nvPr/>
        </p:nvSpPr>
        <p:spPr bwMode="auto">
          <a:xfrm>
            <a:off x="1947863" y="31670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2838" name="Rectangle 75"/>
          <p:cNvSpPr>
            <a:spLocks noChangeArrowheads="1"/>
          </p:cNvSpPr>
          <p:nvPr/>
        </p:nvSpPr>
        <p:spPr bwMode="auto">
          <a:xfrm>
            <a:off x="1747838" y="30003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2839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r>
              <a:rPr lang="en-US" sz="3200">
                <a:solidFill>
                  <a:schemeClr val="bg1"/>
                </a:solidFill>
                <a:latin typeface="Calibri" charset="0"/>
              </a:rPr>
              <a:t>Plane Wave Excitation: Analytical solution for a perfectly-conducting ground</a:t>
            </a:r>
          </a:p>
        </p:txBody>
      </p:sp>
      <p:sp>
        <p:nvSpPr>
          <p:cNvPr id="77" name="Text Box 15"/>
          <p:cNvSpPr txBox="1">
            <a:spLocks noChangeArrowheads="1"/>
          </p:cNvSpPr>
          <p:nvPr/>
        </p:nvSpPr>
        <p:spPr bwMode="auto">
          <a:xfrm>
            <a:off x="228600" y="1219200"/>
            <a:ext cx="8656638" cy="425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1313" indent="-3413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50000"/>
              </a:lnSpc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2000" dirty="0">
                <a:latin typeface="Calibri" charset="0"/>
              </a:rPr>
              <a:t>For an incident plane wave and a perfectly conducting ground plane, the distributed source term in the </a:t>
            </a:r>
            <a:r>
              <a:rPr lang="en-US" sz="2000" dirty="0" err="1">
                <a:latin typeface="Calibri" charset="0"/>
              </a:rPr>
              <a:t>Agrawal</a:t>
            </a:r>
            <a:r>
              <a:rPr lang="en-US" sz="2000" dirty="0">
                <a:latin typeface="Calibri" charset="0"/>
              </a:rPr>
              <a:t> et al. model is given as</a:t>
            </a:r>
          </a:p>
          <a:p>
            <a:pPr eaLnBrk="1" hangingPunct="1">
              <a:lnSpc>
                <a:spcPct val="150000"/>
              </a:lnSpc>
              <a:spcAft>
                <a:spcPts val="600"/>
              </a:spcAft>
              <a:buFont typeface="Arial" charset="0"/>
              <a:buChar char="•"/>
              <a:defRPr/>
            </a:pPr>
            <a:endParaRPr lang="en-US" dirty="0">
              <a:latin typeface="Calibri" charset="0"/>
            </a:endParaRPr>
          </a:p>
          <a:p>
            <a:pPr marL="457200" lvl="1" indent="0" eaLnBrk="1" hangingPunct="1">
              <a:lnSpc>
                <a:spcPct val="150000"/>
              </a:lnSpc>
              <a:spcAft>
                <a:spcPts val="600"/>
              </a:spcAft>
              <a:defRPr/>
            </a:pPr>
            <a:endParaRPr lang="en-US" dirty="0">
              <a:latin typeface="Calibri" charset="0"/>
            </a:endParaRPr>
          </a:p>
          <a:p>
            <a:pPr marL="457200" lvl="1" indent="0" eaLnBrk="1" hangingPunct="1">
              <a:lnSpc>
                <a:spcPct val="150000"/>
              </a:lnSpc>
              <a:spcAft>
                <a:spcPts val="600"/>
              </a:spcAft>
              <a:defRPr/>
            </a:pPr>
            <a:r>
              <a:rPr lang="en-US" sz="2000" dirty="0">
                <a:latin typeface="Calibri" charset="0"/>
              </a:rPr>
              <a:t>where k = </a:t>
            </a:r>
            <a:r>
              <a:rPr lang="en-US" sz="2000" dirty="0" err="1">
                <a:latin typeface="Calibri" charset="0"/>
              </a:rPr>
              <a:t>ω</a:t>
            </a:r>
            <a:r>
              <a:rPr lang="en-US" sz="2000" dirty="0">
                <a:latin typeface="Calibri" charset="0"/>
              </a:rPr>
              <a:t>/c. </a:t>
            </a:r>
          </a:p>
          <a:p>
            <a:pPr marL="355600" lvl="1" indent="-342900" eaLnBrk="1" hangingPunct="1">
              <a:lnSpc>
                <a:spcPct val="150000"/>
              </a:lnSpc>
              <a:spcAft>
                <a:spcPts val="600"/>
              </a:spcAft>
              <a:buFont typeface="Arial"/>
              <a:buChar char="•"/>
              <a:defRPr/>
            </a:pPr>
            <a:r>
              <a:rPr lang="en-US" sz="2000" dirty="0">
                <a:latin typeface="Calibri" charset="0"/>
              </a:rPr>
              <a:t>Because of the requirement that the line height h &lt;&lt; </a:t>
            </a:r>
            <a:r>
              <a:rPr lang="en-US" sz="2000" dirty="0" err="1">
                <a:latin typeface="Calibri" charset="0"/>
              </a:rPr>
              <a:t>λ</a:t>
            </a:r>
            <a:r>
              <a:rPr lang="en-US" sz="2000" dirty="0">
                <a:latin typeface="Calibri" charset="0"/>
              </a:rPr>
              <a:t>, a frequently made approximation is to consider the small argument expansion for the exponentials in the above equation, which gives</a:t>
            </a:r>
          </a:p>
        </p:txBody>
      </p:sp>
      <p:graphicFrame>
        <p:nvGraphicFramePr>
          <p:cNvPr id="32841" name="Object 2"/>
          <p:cNvGraphicFramePr>
            <a:graphicFrameLocks noChangeAspect="1"/>
          </p:cNvGraphicFramePr>
          <p:nvPr/>
        </p:nvGraphicFramePr>
        <p:xfrm>
          <a:off x="685800" y="2362200"/>
          <a:ext cx="7924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953000" imgH="571500" progId="Equation.3">
                  <p:embed/>
                </p:oleObj>
              </mc:Choice>
              <mc:Fallback>
                <p:oleObj name="Equation" r:id="rId3" imgW="4953000" imgH="571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362200"/>
                        <a:ext cx="79248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842" name="Object 5"/>
          <p:cNvGraphicFramePr>
            <a:graphicFrameLocks noChangeAspect="1"/>
          </p:cNvGraphicFramePr>
          <p:nvPr/>
        </p:nvGraphicFramePr>
        <p:xfrm>
          <a:off x="762000" y="5791200"/>
          <a:ext cx="71485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368800" imgH="279400" progId="Equation.DSMT4">
                  <p:embed/>
                </p:oleObj>
              </mc:Choice>
              <mc:Fallback>
                <p:oleObj name="Equation" r:id="rId5" imgW="43688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5791200"/>
                        <a:ext cx="7148513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7474724"/>
      </p:ext>
    </p:extLst>
  </p:cSld>
  <p:clrMapOvr>
    <a:masterClrMapping/>
  </p:clrMapOvr>
  <p:transition spd="slow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38.4|5.6|20.6|29.9|29.1|20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717</Words>
  <Application>Microsoft Macintosh PowerPoint</Application>
  <PresentationFormat>On-screen Show (4:3)</PresentationFormat>
  <Paragraphs>70</Paragraphs>
  <Slides>16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Helvetica</vt:lpstr>
      <vt:lpstr>Times New Roman</vt:lpstr>
      <vt:lpstr>Office Theme</vt:lpstr>
      <vt:lpstr>Equation.3</vt:lpstr>
      <vt:lpstr>Equation</vt:lpstr>
      <vt:lpstr>Document</vt:lpstr>
      <vt:lpstr>Picture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EPFL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Farhad Rachidi-Haeri</dc:creator>
  <cp:lastModifiedBy>Farhad Rachidi</cp:lastModifiedBy>
  <cp:revision>5</cp:revision>
  <dcterms:created xsi:type="dcterms:W3CDTF">2015-02-09T15:05:11Z</dcterms:created>
  <dcterms:modified xsi:type="dcterms:W3CDTF">2025-03-06T17:59:01Z</dcterms:modified>
</cp:coreProperties>
</file>