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</p:sldMasterIdLst>
  <p:notesMasterIdLst>
    <p:notesMasterId r:id="rId5"/>
  </p:notesMasterIdLst>
  <p:handoutMasterIdLst>
    <p:handoutMasterId r:id="rId6"/>
  </p:handoutMasterIdLst>
  <p:sldIdLst>
    <p:sldId id="352" r:id="rId3"/>
    <p:sldId id="353" r:id="rId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2925"/>
  </p:normalViewPr>
  <p:slideViewPr>
    <p:cSldViewPr>
      <p:cViewPr varScale="1">
        <p:scale>
          <a:sx n="114" d="100"/>
          <a:sy n="114" d="100"/>
        </p:scale>
        <p:origin x="200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>
            <a:extLst>
              <a:ext uri="{FF2B5EF4-FFF2-40B4-BE49-F238E27FC236}">
                <a16:creationId xmlns:a16="http://schemas.microsoft.com/office/drawing/2014/main" id="{1C61AEB0-C879-0114-3D1B-9095E225DA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00387" name="Rectangle 3">
            <a:extLst>
              <a:ext uri="{FF2B5EF4-FFF2-40B4-BE49-F238E27FC236}">
                <a16:creationId xmlns:a16="http://schemas.microsoft.com/office/drawing/2014/main" id="{06D57820-AEC4-6087-6E43-ADF90D0FFBE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00388" name="Rectangle 4">
            <a:extLst>
              <a:ext uri="{FF2B5EF4-FFF2-40B4-BE49-F238E27FC236}">
                <a16:creationId xmlns:a16="http://schemas.microsoft.com/office/drawing/2014/main" id="{D2CF5206-497A-07CD-E532-3DE1B4E7B6C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00389" name="Rectangle 5">
            <a:extLst>
              <a:ext uri="{FF2B5EF4-FFF2-40B4-BE49-F238E27FC236}">
                <a16:creationId xmlns:a16="http://schemas.microsoft.com/office/drawing/2014/main" id="{07597DA1-F848-A34B-6221-EABE5BF473C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5E09E97-6A09-1E48-BB52-6C46E8B0844A}" type="slidenum">
              <a:rPr lang="fr-CH" altLang="en-US"/>
              <a:pPr>
                <a:defRPr/>
              </a:pPr>
              <a:t>‹#›</a:t>
            </a:fld>
            <a:endParaRPr lang="fr-CH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14C014A-A8E3-AB3F-20EF-A11D839486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8215695-525A-071B-4A92-A3523525F9C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6ECC9AE4-D491-A870-505A-F3B415CCAEE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1CD5CC8-DEF2-9D9F-3D11-19D0AC894B0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B215DE5-FB5A-331A-B92D-20AB28EC9BD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742BA68E-D219-D402-A86C-87EB043DE9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986AA48-1A3A-2446-9A28-0E475A30FE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55363709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48845184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52591170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03417008"/>
      </p:ext>
    </p:extLst>
  </p:cSld>
  <p:clrMapOvr>
    <a:masterClrMapping/>
  </p:clrMapOvr>
  <p:transition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73875286"/>
      </p:ext>
    </p:extLst>
  </p:cSld>
  <p:clrMapOvr>
    <a:masterClrMapping/>
  </p:clrMapOvr>
  <p:transition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7054467"/>
      </p:ext>
    </p:extLst>
  </p:cSld>
  <p:clrMapOvr>
    <a:masterClrMapping/>
  </p:clrMapOvr>
  <p:transition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09797665"/>
      </p:ext>
    </p:extLst>
  </p:cSld>
  <p:clrMapOvr>
    <a:masterClrMapping/>
  </p:clrMapOvr>
  <p:transition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30349618"/>
      </p:ext>
    </p:extLst>
  </p:cSld>
  <p:clrMapOvr>
    <a:masterClrMapping/>
  </p:clrMapOvr>
  <p:transition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81413445"/>
      </p:ext>
    </p:extLst>
  </p:cSld>
  <p:clrMapOvr>
    <a:masterClrMapping/>
  </p:clrMapOvr>
  <p:transition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9297255"/>
      </p:ext>
    </p:extLst>
  </p:cSld>
  <p:clrMapOvr>
    <a:masterClrMapping/>
  </p:clrMapOvr>
  <p:transition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0808518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60892975"/>
      </p:ext>
    </p:extLst>
  </p:cSld>
  <p:clrMapOvr>
    <a:masterClrMapping/>
  </p:clrMapOvr>
  <p:transition>
    <p:randomBar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1435205"/>
      </p:ext>
    </p:extLst>
  </p:cSld>
  <p:clrMapOvr>
    <a:masterClrMapping/>
  </p:clrMapOvr>
  <p:transition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86339786"/>
      </p:ext>
    </p:extLst>
  </p:cSld>
  <p:clrMapOvr>
    <a:masterClrMapping/>
  </p:clrMapOvr>
  <p:transition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88997318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334483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67373712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08178628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47484148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1815760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7289924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6713657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7B23789-CF3D-7C5D-29F8-EA412BAA4C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B2D2A79-CAEA-5CA7-E34E-14B973A0D7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6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»"/>
        <a:defRPr sz="14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D16BFCA-F867-09ED-A5E5-BF85799E01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D42E9D7-E214-693A-9D95-426AD216E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2052" name="Picture 4" descr="emc_zurich%20logo">
            <a:extLst>
              <a:ext uri="{FF2B5EF4-FFF2-40B4-BE49-F238E27FC236}">
                <a16:creationId xmlns:a16="http://schemas.microsoft.com/office/drawing/2014/main" id="{5026F4A8-9470-BB8B-7F20-221CCC160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5" y="46038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emc_zurich%20logo">
            <a:extLst>
              <a:ext uri="{FF2B5EF4-FFF2-40B4-BE49-F238E27FC236}">
                <a16:creationId xmlns:a16="http://schemas.microsoft.com/office/drawing/2014/main" id="{F18974EC-2CF6-C5B0-EC68-7487637C2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5" y="3095625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emc_zurich%20logo">
            <a:extLst>
              <a:ext uri="{FF2B5EF4-FFF2-40B4-BE49-F238E27FC236}">
                <a16:creationId xmlns:a16="http://schemas.microsoft.com/office/drawing/2014/main" id="{A1BEA4BE-CC1D-482F-F7EB-6B3E5F182E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5" y="3095625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56A82816-08CD-1E83-33FE-4482F3513D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r-FR" altLang="en-CH">
              <a:ea typeface="ＭＳ Ｐゴシック" panose="020B0600070205080204" pitchFamily="34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77C7EA7-8984-2D7A-A277-C38EFFD58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txBody>
          <a:bodyPr lIns="92075" tIns="46038" rIns="92075" bIns="46038" anchor="b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Assignment for next week</a:t>
            </a:r>
          </a:p>
        </p:txBody>
      </p:sp>
      <p:pic>
        <p:nvPicPr>
          <p:cNvPr id="65539" name="Picture 5">
            <a:extLst>
              <a:ext uri="{FF2B5EF4-FFF2-40B4-BE49-F238E27FC236}">
                <a16:creationId xmlns:a16="http://schemas.microsoft.com/office/drawing/2014/main" id="{1B2E332C-35C0-4EF5-9596-020075CCC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63"/>
            <a:ext cx="9144000" cy="7454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>
            <a:extLst>
              <a:ext uri="{FF2B5EF4-FFF2-40B4-BE49-F238E27FC236}">
                <a16:creationId xmlns:a16="http://schemas.microsoft.com/office/drawing/2014/main" id="{2BEF2300-1F0E-2A18-F612-AB4D4D7239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r-FR" altLang="en-CH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660DB-5D44-FF22-1048-AE706CBB4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The  paper by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Sobral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et al. (2009) was published in the IEEE Transactions on Power Delivery, one of the most respected journals in this area. </a:t>
            </a:r>
          </a:p>
          <a:p>
            <a:pPr marL="0" indent="0">
              <a:buFontTx/>
              <a:buNone/>
              <a:defRPr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It discusses the coupling to a shielded conductor and refers to the theory of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Schelkunoff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. The assignment consists in the following:</a:t>
            </a:r>
          </a:p>
          <a:p>
            <a:pPr marL="0" indent="0">
              <a:buFontTx/>
              <a:buNone/>
              <a:defRPr/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indent="-271463">
              <a:buFontTx/>
              <a:buNone/>
              <a:defRPr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1. Read carefully the paper (only the main manuscript, the appendices are not required).</a:t>
            </a:r>
          </a:p>
          <a:p>
            <a:pPr marL="628650" indent="-271463">
              <a:buFontTx/>
              <a:buNone/>
              <a:defRPr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2. Discuss in a paragraph or two the findings of the paper and your opinion on the authors' conclusions.</a:t>
            </a:r>
          </a:p>
          <a:p>
            <a:pPr marL="628650" indent="-271463">
              <a:buFontTx/>
              <a:buNone/>
              <a:defRPr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3. The assignment is due May 1st.</a:t>
            </a:r>
          </a:p>
          <a:p>
            <a:pPr marL="628650" indent="-271463">
              <a:buFontTx/>
              <a:buNone/>
              <a:defRPr/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fr-F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E842D22-F5EF-C319-8298-50F90D1EF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txBody>
          <a:bodyPr lIns="92075" tIns="46038" rIns="92075" bIns="46038" anchor="b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Assignment for Thursday May 1st</a:t>
            </a:r>
          </a:p>
        </p:txBody>
      </p:sp>
    </p:spTree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Slides">
  <a:themeElements>
    <a:clrScheme name="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">
  <a:themeElements>
    <a:clrScheme name="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4117</TotalTime>
  <Words>111</Words>
  <Application>Microsoft Macintosh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ＭＳ Ｐゴシック</vt:lpstr>
      <vt:lpstr>Times New Roman</vt:lpstr>
      <vt:lpstr>Calibri</vt:lpstr>
      <vt:lpstr>Helvetica</vt:lpstr>
      <vt:lpstr>Symbol</vt:lpstr>
      <vt:lpstr>Garamond</vt:lpstr>
      <vt:lpstr>Slides</vt:lpstr>
      <vt:lpstr>Title</vt:lpstr>
      <vt:lpstr>PowerPoint Presentation</vt:lpstr>
      <vt:lpstr>PowerPoint Presentation</vt:lpstr>
    </vt:vector>
  </TitlesOfParts>
  <Company>EPFL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Rachidi</dc:creator>
  <cp:lastModifiedBy>Farhad Rachidi</cp:lastModifiedBy>
  <cp:revision>237</cp:revision>
  <dcterms:created xsi:type="dcterms:W3CDTF">2005-11-11T13:34:21Z</dcterms:created>
  <dcterms:modified xsi:type="dcterms:W3CDTF">2025-04-08T08:43:15Z</dcterms:modified>
</cp:coreProperties>
</file>