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1" r:id="rId3"/>
    <p:sldId id="382" r:id="rId4"/>
    <p:sldId id="383" r:id="rId5"/>
    <p:sldId id="384" r:id="rId6"/>
    <p:sldId id="390" r:id="rId7"/>
    <p:sldId id="385" r:id="rId8"/>
    <p:sldId id="386" r:id="rId9"/>
    <p:sldId id="387" r:id="rId10"/>
    <p:sldId id="388" r:id="rId11"/>
    <p:sldId id="389" r:id="rId12"/>
    <p:sldId id="380" r:id="rId13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BF3FFFD-C098-4740-BA83-AF7494E26753}">
          <p14:sldIdLst>
            <p14:sldId id="256"/>
            <p14:sldId id="381"/>
            <p14:sldId id="382"/>
            <p14:sldId id="383"/>
            <p14:sldId id="384"/>
            <p14:sldId id="390"/>
            <p14:sldId id="385"/>
            <p14:sldId id="386"/>
            <p14:sldId id="387"/>
            <p14:sldId id="388"/>
            <p14:sldId id="389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9" autoAdjust="0"/>
    <p:restoredTop sz="89718"/>
  </p:normalViewPr>
  <p:slideViewPr>
    <p:cSldViewPr snapToGrid="0" snapToObjects="1" showGuides="1">
      <p:cViewPr varScale="1">
        <p:scale>
          <a:sx n="91" d="100"/>
          <a:sy n="91" d="100"/>
        </p:scale>
        <p:origin x="58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5072" y="208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6A92-D786-8E43-B631-AC8CCE197032}" type="datetime1">
              <a:rPr lang="fr-CH" smtClean="0">
                <a:latin typeface="Arial" panose="020B0604020202020204" pitchFamily="34" charset="0"/>
              </a:rPr>
              <a:t>08.11.2024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D5A2E6-BF77-514A-A699-CC694C3BD51F}" type="datetime1">
              <a:rPr lang="fr-CH" smtClean="0"/>
              <a:t>08.11.2024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8DC05-305F-594F-9F18-9CF1E4DB5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4551F9A-4701-CE42-97CC-9260CE132552}" type="datetime1">
              <a:rPr lang="fr-CH" smtClean="0"/>
              <a:t>08.11.2024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2F41A5-B12E-1843-83F7-B86B38C0C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206A73-DDB0-2740-9475-00E48E475A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592138"/>
            <a:ext cx="6435725" cy="36210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10518" y="4587875"/>
            <a:ext cx="6436964" cy="401368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1CB072-4A5C-F443-84CC-466F605850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A3106D-EA51-A442-936C-2F743E8ED59D}" type="datetime1">
              <a:rPr lang="fr-CH" smtClean="0"/>
              <a:t>08.11.2024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D8310D-B91B-A743-896F-F9845CEF21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F563D77-70D3-894D-9BAC-6BBC60FA11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47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GB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 dirty="0"/>
              <a:t>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noProof="0"/>
              <a:t>WELCOME TO EPFL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/>
              <a:t>Speaker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352" y="973394"/>
            <a:ext cx="4343647" cy="2151528"/>
          </a:xfrm>
        </p:spPr>
        <p:txBody>
          <a:bodyPr>
            <a:normAutofit/>
          </a:bodyPr>
          <a:lstStyle/>
          <a:p>
            <a:r>
              <a:rPr lang="fr-FR" sz="4400" dirty="0"/>
              <a:t>FVLSI ALU8BIT Project 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353" y="3124922"/>
            <a:ext cx="1828800" cy="1568450"/>
          </a:xfrm>
        </p:spPr>
        <p:txBody>
          <a:bodyPr lIns="90000">
            <a:normAutofit/>
          </a:bodyPr>
          <a:lstStyle/>
          <a:p>
            <a:r>
              <a:rPr lang="fr-FR" sz="1400" b="1" dirty="0"/>
              <a:t>FIRSTNAME, LASTNAME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0A55C-66AB-F046-AA02-AFC919A1C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390" y="4683125"/>
            <a:ext cx="1828800" cy="460375"/>
          </a:xfrm>
        </p:spPr>
        <p:txBody>
          <a:bodyPr/>
          <a:lstStyle/>
          <a:p>
            <a:r>
              <a:rPr lang="fr-FR" b="1" dirty="0" err="1"/>
              <a:t>EDAlabs</a:t>
            </a:r>
            <a:r>
              <a:rPr lang="fr-FR" b="1" dirty="0"/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40259"/>
            <a:ext cx="7726363" cy="4303241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Post PEX, Show us a simulation of A+B where A=1111 1111, and B switches from 0000 0000 to 0000 0001 and back to 0000 0000 - call it case 1</a:t>
            </a:r>
          </a:p>
          <a:p>
            <a:r>
              <a:rPr lang="en-US" sz="1600" dirty="0"/>
              <a:t>Post PEX, Show us a simulation of A+B where B=1111 1111, and A switches from 0000 0000 to 0000 0001 and back to 0000 0000 - call it case 2</a:t>
            </a:r>
          </a:p>
          <a:p>
            <a:pPr marL="0" indent="0">
              <a:buNone/>
            </a:pPr>
            <a:r>
              <a:rPr lang="en-US" sz="1600" dirty="0"/>
              <a:t>Pick the slowest and adapt case 3 and 4 accordingly with the slowest</a:t>
            </a:r>
          </a:p>
          <a:p>
            <a:r>
              <a:rPr lang="en-US" sz="1600" dirty="0"/>
              <a:t>Post PEX, Show us a simulation of A+B where A or B=0111 1111, and B or A switches from 0000 0000 to 0000 0001 and back to 0000 0000 – call it case 3</a:t>
            </a:r>
          </a:p>
          <a:p>
            <a:r>
              <a:rPr lang="en-US" sz="1600" dirty="0"/>
              <a:t>Post PEX, Show us a simulation of A+B where A or B=0011 1111, and B or A switches from 0000 0000 to 0000 0001 and back to 0000 0000 – call it case 4</a:t>
            </a:r>
          </a:p>
          <a:p>
            <a:pPr lvl="1"/>
            <a:r>
              <a:rPr lang="en-US" sz="1400" dirty="0"/>
              <a:t>Why could case 3 be interesting ? Give a few words about it in the next slide </a:t>
            </a:r>
          </a:p>
          <a:p>
            <a:r>
              <a:rPr lang="en-US" sz="1600" dirty="0"/>
              <a:t>Fill in the following table :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If for some reason your worst cases are different, go ahead and present them as well.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51730" cy="660707"/>
          </a:xfrm>
        </p:spPr>
        <p:txBody>
          <a:bodyPr>
            <a:normAutofit/>
          </a:bodyPr>
          <a:lstStyle/>
          <a:p>
            <a:r>
              <a:rPr lang="en-US" dirty="0"/>
              <a:t>Simulation benchmark – adder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6A25BD-5902-4BD1-A8AB-A422B98A8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95764"/>
              </p:ext>
            </p:extLst>
          </p:nvPr>
        </p:nvGraphicFramePr>
        <p:xfrm>
          <a:off x="512761" y="3169462"/>
          <a:ext cx="8458242" cy="1510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7">
                  <a:extLst>
                    <a:ext uri="{9D8B030D-6E8A-4147-A177-3AD203B41FA5}">
                      <a16:colId xmlns:a16="http://schemas.microsoft.com/office/drawing/2014/main" val="3514930863"/>
                    </a:ext>
                  </a:extLst>
                </a:gridCol>
                <a:gridCol w="1409707">
                  <a:extLst>
                    <a:ext uri="{9D8B030D-6E8A-4147-A177-3AD203B41FA5}">
                      <a16:colId xmlns:a16="http://schemas.microsoft.com/office/drawing/2014/main" val="2790945089"/>
                    </a:ext>
                  </a:extLst>
                </a:gridCol>
                <a:gridCol w="1409707">
                  <a:extLst>
                    <a:ext uri="{9D8B030D-6E8A-4147-A177-3AD203B41FA5}">
                      <a16:colId xmlns:a16="http://schemas.microsoft.com/office/drawing/2014/main" val="3288865467"/>
                    </a:ext>
                  </a:extLst>
                </a:gridCol>
                <a:gridCol w="1409707">
                  <a:extLst>
                    <a:ext uri="{9D8B030D-6E8A-4147-A177-3AD203B41FA5}">
                      <a16:colId xmlns:a16="http://schemas.microsoft.com/office/drawing/2014/main" val="3820784739"/>
                    </a:ext>
                  </a:extLst>
                </a:gridCol>
                <a:gridCol w="1409707">
                  <a:extLst>
                    <a:ext uri="{9D8B030D-6E8A-4147-A177-3AD203B41FA5}">
                      <a16:colId xmlns:a16="http://schemas.microsoft.com/office/drawing/2014/main" val="725021982"/>
                    </a:ext>
                  </a:extLst>
                </a:gridCol>
                <a:gridCol w="1409707">
                  <a:extLst>
                    <a:ext uri="{9D8B030D-6E8A-4147-A177-3AD203B41FA5}">
                      <a16:colId xmlns:a16="http://schemas.microsoft.com/office/drawing/2014/main" val="2633574309"/>
                    </a:ext>
                  </a:extLst>
                </a:gridCol>
              </a:tblGrid>
              <a:tr h="302111">
                <a:tc>
                  <a:txBody>
                    <a:bodyPr/>
                    <a:lstStyle/>
                    <a:p>
                      <a:r>
                        <a:rPr lang="en-US" sz="1200" dirty="0"/>
                        <a:t>Rising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(pre-PEX)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(Post PEX)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Falling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Time (pre-PEX)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Time (Post PEX)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230898"/>
                  </a:ext>
                </a:extLst>
              </a:tr>
              <a:tr h="302111">
                <a:tc>
                  <a:txBody>
                    <a:bodyPr/>
                    <a:lstStyle/>
                    <a:p>
                      <a:r>
                        <a:rPr lang="en-US" dirty="0"/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558329"/>
                  </a:ext>
                </a:extLst>
              </a:tr>
              <a:tr h="302111">
                <a:tc>
                  <a:txBody>
                    <a:bodyPr/>
                    <a:lstStyle/>
                    <a:p>
                      <a:r>
                        <a:rPr lang="en-US" dirty="0"/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600908"/>
                  </a:ext>
                </a:extLst>
              </a:tr>
              <a:tr h="302111">
                <a:tc>
                  <a:txBody>
                    <a:bodyPr/>
                    <a:lstStyle/>
                    <a:p>
                      <a:r>
                        <a:rPr lang="en-US" dirty="0"/>
                        <a:t>Case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35367"/>
                  </a:ext>
                </a:extLst>
              </a:tr>
              <a:tr h="302111">
                <a:tc>
                  <a:txBody>
                    <a:bodyPr/>
                    <a:lstStyle/>
                    <a:p>
                      <a:r>
                        <a:rPr lang="en-US" dirty="0"/>
                        <a:t>Case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1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3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937F52-5D17-42E9-AC31-A59B178B2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Feel free to add material any justification that you believe will be useful </a:t>
            </a:r>
          </a:p>
          <a:p>
            <a:r>
              <a:rPr lang="en-US" dirty="0"/>
              <a:t>Any design choice you made </a:t>
            </a:r>
          </a:p>
          <a:p>
            <a:r>
              <a:rPr lang="en-US" dirty="0"/>
              <a:t>Anything for which you are not sure in your design</a:t>
            </a:r>
          </a:p>
          <a:p>
            <a:r>
              <a:rPr lang="en-US" dirty="0"/>
              <a:t>You can also add questions and suggestions which you believe would have helped you in the design.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CC645E-7FBB-493C-B0CF-D8A9C736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5762831" cy="1072753"/>
          </a:xfrm>
        </p:spPr>
        <p:txBody>
          <a:bodyPr/>
          <a:lstStyle/>
          <a:p>
            <a:r>
              <a:rPr lang="en-US" dirty="0"/>
              <a:t>Additional material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C04C6-62C5-4907-BE05-569D1D00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D6DDD-45B2-48DE-9269-C2A56814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12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C5DC9A4D-B7CD-3F49-976D-9809C46B7D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9937" t="12184" b="2246"/>
          <a:stretch/>
        </p:blipFill>
        <p:spPr>
          <a:xfrm>
            <a:off x="1331913" y="0"/>
            <a:ext cx="7812087" cy="4948238"/>
          </a:xfr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4894" y="1739900"/>
            <a:ext cx="2149106" cy="1835150"/>
          </a:xfrm>
        </p:spPr>
        <p:txBody>
          <a:bodyPr>
            <a:normAutofit/>
          </a:bodyPr>
          <a:lstStyle/>
          <a:p>
            <a:r>
              <a:rPr lang="fr-FR" sz="4400" dirty="0"/>
              <a:t>Merci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6094" y="3575050"/>
            <a:ext cx="1828800" cy="1568450"/>
          </a:xfrm>
          <a:solidFill>
            <a:schemeClr val="accent2"/>
          </a:solidFill>
        </p:spPr>
        <p:txBody>
          <a:bodyPr lIns="90000">
            <a:normAutofit/>
          </a:bodyPr>
          <a:lstStyle/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222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7FB378-3D1C-4AF5-A4BD-D8D952D9A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670634"/>
            <a:ext cx="7726363" cy="3279826"/>
          </a:xfrm>
        </p:spPr>
        <p:txBody>
          <a:bodyPr/>
          <a:lstStyle/>
          <a:p>
            <a:r>
              <a:rPr lang="en-US" dirty="0"/>
              <a:t>Logic block </a:t>
            </a:r>
          </a:p>
          <a:p>
            <a:r>
              <a:rPr lang="en-US" dirty="0"/>
              <a:t>Adder block </a:t>
            </a:r>
          </a:p>
          <a:p>
            <a:r>
              <a:rPr lang="en-US" dirty="0"/>
              <a:t>Top ALU</a:t>
            </a:r>
          </a:p>
          <a:p>
            <a:r>
              <a:rPr lang="en-US" dirty="0"/>
              <a:t>Simulation benchmark </a:t>
            </a:r>
          </a:p>
          <a:p>
            <a:r>
              <a:rPr lang="en-US" dirty="0"/>
              <a:t>Results </a:t>
            </a:r>
          </a:p>
          <a:p>
            <a:r>
              <a:rPr lang="en-US" dirty="0"/>
              <a:t>Additional guidelines for grading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0E60A6-2063-4E51-B9B0-0351D0C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</p:spTree>
    <p:extLst>
      <p:ext uri="{BB962C8B-B14F-4D97-AF65-F5344CB8AC3E}">
        <p14:creationId xmlns:p14="http://schemas.microsoft.com/office/powerpoint/2010/main" val="40555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57379"/>
            <a:ext cx="7726363" cy="4293081"/>
          </a:xfrm>
        </p:spPr>
        <p:txBody>
          <a:bodyPr/>
          <a:lstStyle/>
          <a:p>
            <a:r>
              <a:rPr lang="en-US" dirty="0"/>
              <a:t>Insert here a screenshot of the schematic of the logic block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block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7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657379"/>
            <a:ext cx="7726363" cy="4293081"/>
          </a:xfrm>
        </p:spPr>
        <p:txBody>
          <a:bodyPr/>
          <a:lstStyle/>
          <a:p>
            <a:r>
              <a:rPr lang="en-US" dirty="0"/>
              <a:t>Insert here a screenshot of the layout of the logic block</a:t>
            </a:r>
          </a:p>
          <a:p>
            <a:r>
              <a:rPr lang="en-US" dirty="0"/>
              <a:t>Show us the size using the cadence ruler (k)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block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0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40259"/>
            <a:ext cx="7726363" cy="4110201"/>
          </a:xfrm>
        </p:spPr>
        <p:txBody>
          <a:bodyPr/>
          <a:lstStyle/>
          <a:p>
            <a:r>
              <a:rPr lang="en-US" dirty="0"/>
              <a:t>Insert here a screenshot of the schematic and layout of a 1bit adder</a:t>
            </a:r>
          </a:p>
          <a:p>
            <a:r>
              <a:rPr lang="en-US" dirty="0"/>
              <a:t>Show us the size using the cadence ruler (k)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660707"/>
          </a:xfrm>
        </p:spPr>
        <p:txBody>
          <a:bodyPr>
            <a:normAutofit/>
          </a:bodyPr>
          <a:lstStyle/>
          <a:p>
            <a:r>
              <a:rPr lang="en-US" dirty="0"/>
              <a:t>Adder block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4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40259"/>
            <a:ext cx="7726363" cy="4110201"/>
          </a:xfrm>
        </p:spPr>
        <p:txBody>
          <a:bodyPr/>
          <a:lstStyle/>
          <a:p>
            <a:r>
              <a:rPr lang="en-US" dirty="0"/>
              <a:t>Insert here a screenshot of the schematic and layout of a 1bit MUX</a:t>
            </a:r>
          </a:p>
          <a:p>
            <a:r>
              <a:rPr lang="en-US" dirty="0"/>
              <a:t>Show us the size using the cadence ruler (k)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660707"/>
          </a:xfrm>
        </p:spPr>
        <p:txBody>
          <a:bodyPr>
            <a:normAutofit/>
          </a:bodyPr>
          <a:lstStyle/>
          <a:p>
            <a:r>
              <a:rPr lang="en-US" dirty="0"/>
              <a:t>MUX 1bit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14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40259"/>
            <a:ext cx="7726363" cy="4110201"/>
          </a:xfrm>
        </p:spPr>
        <p:txBody>
          <a:bodyPr/>
          <a:lstStyle/>
          <a:p>
            <a:r>
              <a:rPr lang="en-US" dirty="0"/>
              <a:t>Insert here a screenshot of the layout of the 1 bit ALU</a:t>
            </a:r>
          </a:p>
          <a:p>
            <a:r>
              <a:rPr lang="en-US" dirty="0"/>
              <a:t>Show us the size using the cadence ruler (k) </a:t>
            </a:r>
          </a:p>
          <a:p>
            <a:r>
              <a:rPr lang="en-US" dirty="0"/>
              <a:t>Show us how does the carry signal propagate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660707"/>
          </a:xfrm>
        </p:spPr>
        <p:txBody>
          <a:bodyPr>
            <a:normAutofit/>
          </a:bodyPr>
          <a:lstStyle/>
          <a:p>
            <a:r>
              <a:rPr lang="en-US" dirty="0"/>
              <a:t>ALU 1bit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40259"/>
            <a:ext cx="7726363" cy="4110201"/>
          </a:xfrm>
        </p:spPr>
        <p:txBody>
          <a:bodyPr/>
          <a:lstStyle/>
          <a:p>
            <a:r>
              <a:rPr lang="en-US" dirty="0"/>
              <a:t>Insert here a screenshot of the layout of the top ALU</a:t>
            </a:r>
          </a:p>
          <a:p>
            <a:r>
              <a:rPr lang="en-US" dirty="0"/>
              <a:t>Show us the size using the cadence ruler (k) </a:t>
            </a:r>
          </a:p>
          <a:p>
            <a:r>
              <a:rPr lang="en-US" dirty="0"/>
              <a:t>Show us how does the carry signal propagate </a:t>
            </a:r>
          </a:p>
          <a:p>
            <a:r>
              <a:rPr lang="en-US" dirty="0"/>
              <a:t>What is the area in um2?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660707"/>
          </a:xfrm>
        </p:spPr>
        <p:txBody>
          <a:bodyPr>
            <a:normAutofit/>
          </a:bodyPr>
          <a:lstStyle/>
          <a:p>
            <a:r>
              <a:rPr lang="en-US" dirty="0"/>
              <a:t>Top ALU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2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A8175-DB2F-45E0-8A70-A107621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840259"/>
            <a:ext cx="7726363" cy="4110201"/>
          </a:xfrm>
        </p:spPr>
        <p:txBody>
          <a:bodyPr/>
          <a:lstStyle/>
          <a:p>
            <a:r>
              <a:rPr lang="en-US" dirty="0"/>
              <a:t>ALU configured as logic (SEL = 0)</a:t>
            </a:r>
          </a:p>
          <a:p>
            <a:r>
              <a:rPr lang="en-US" dirty="0"/>
              <a:t>Post PEX, Show us the simulation of a NAND, NOR, NOT(A), NOT(B)</a:t>
            </a:r>
          </a:p>
          <a:p>
            <a:r>
              <a:rPr lang="en-US" dirty="0"/>
              <a:t>How much time does it take to go through the ALU 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B3E474-1CE3-4FC9-A3E8-0C6588B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51730" cy="660707"/>
          </a:xfrm>
        </p:spPr>
        <p:txBody>
          <a:bodyPr>
            <a:normAutofit/>
          </a:bodyPr>
          <a:lstStyle/>
          <a:p>
            <a:r>
              <a:rPr lang="en-US" dirty="0"/>
              <a:t>Simulation benchmark – logic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748E-E720-4649-98FC-3666D6A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name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20190-157B-4527-BC80-E287718C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5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568</Words>
  <Application>Microsoft Office PowerPoint</Application>
  <PresentationFormat>On-screen Show (16:9)</PresentationFormat>
  <Paragraphs>95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Franklin Gothic Demi Cond</vt:lpstr>
      <vt:lpstr>Wingdings</vt:lpstr>
      <vt:lpstr>Thème Office</vt:lpstr>
      <vt:lpstr>FVLSI ALU8BIT Project </vt:lpstr>
      <vt:lpstr>Outline </vt:lpstr>
      <vt:lpstr>Logic block </vt:lpstr>
      <vt:lpstr>Logic block </vt:lpstr>
      <vt:lpstr>Adder block </vt:lpstr>
      <vt:lpstr>MUX 1bit</vt:lpstr>
      <vt:lpstr>ALU 1bit</vt:lpstr>
      <vt:lpstr>Top ALU</vt:lpstr>
      <vt:lpstr>Simulation benchmark – logic </vt:lpstr>
      <vt:lpstr>Simulation benchmark – adder </vt:lpstr>
      <vt:lpstr>Additional material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Alexandre Sébastien Julien Levisse</cp:lastModifiedBy>
  <cp:revision>202</cp:revision>
  <cp:lastPrinted>2019-06-19T13:21:30Z</cp:lastPrinted>
  <dcterms:created xsi:type="dcterms:W3CDTF">2019-04-02T06:24:35Z</dcterms:created>
  <dcterms:modified xsi:type="dcterms:W3CDTF">2024-11-08T11:24:33Z</dcterms:modified>
</cp:coreProperties>
</file>