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0"/>
  </p:notesMasterIdLst>
  <p:sldIdLst>
    <p:sldId id="274" r:id="rId2"/>
    <p:sldId id="271" r:id="rId3"/>
    <p:sldId id="272" r:id="rId4"/>
    <p:sldId id="257" r:id="rId5"/>
    <p:sldId id="273" r:id="rId6"/>
    <p:sldId id="268" r:id="rId7"/>
    <p:sldId id="26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9" r:id="rId18"/>
    <p:sldId id="270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260"/>
    <p:restoredTop sz="94618"/>
  </p:normalViewPr>
  <p:slideViewPr>
    <p:cSldViewPr snapToGrid="0" snapToObjects="1">
      <p:cViewPr varScale="1">
        <p:scale>
          <a:sx n="96" d="100"/>
          <a:sy n="96" d="100"/>
        </p:scale>
        <p:origin x="168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66197D-D160-B24F-9ED3-2B07E62846B9}" type="datetimeFigureOut">
              <a:rPr lang="fr-FR" smtClean="0"/>
              <a:t>21/05/2025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158FE9-72C0-E44A-9EE9-BE61ADCEB31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5889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158239-C483-1854-0D03-CB068CAA79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>
            <a:extLst>
              <a:ext uri="{FF2B5EF4-FFF2-40B4-BE49-F238E27FC236}">
                <a16:creationId xmlns:a16="http://schemas.microsoft.com/office/drawing/2014/main" id="{55728EF6-7D4D-2F5F-D7B1-2CF29244FF9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665CD6DB-2F42-2545-BCB4-EF6AC4AA8AB3}" type="slidenum">
              <a:rPr lang="it-IT" altLang="en-US" sz="900">
                <a:solidFill>
                  <a:srgbClr val="000000"/>
                </a:solidFill>
              </a:rPr>
              <a:pPr/>
              <a:t>1</a:t>
            </a:fld>
            <a:endParaRPr lang="it-IT" altLang="en-US" sz="900">
              <a:solidFill>
                <a:srgbClr val="000000"/>
              </a:solidFill>
            </a:endParaRPr>
          </a:p>
        </p:txBody>
      </p:sp>
      <p:sp>
        <p:nvSpPr>
          <p:cNvPr id="56323" name="Rectangle 2">
            <a:extLst>
              <a:ext uri="{FF2B5EF4-FFF2-40B4-BE49-F238E27FC236}">
                <a16:creationId xmlns:a16="http://schemas.microsoft.com/office/drawing/2014/main" id="{372FC697-249B-1C3F-A97E-F0C828C6BE1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>
            <a:extLst>
              <a:ext uri="{FF2B5EF4-FFF2-40B4-BE49-F238E27FC236}">
                <a16:creationId xmlns:a16="http://schemas.microsoft.com/office/drawing/2014/main" id="{860C2BE6-6FEE-C16A-FE48-2F1F66AC67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fr-CH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42999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77718082-3007-9247-8B14-264B95875AB3}" type="slidenum">
              <a:rPr lang="it-IT" altLang="en-US" sz="900">
                <a:solidFill>
                  <a:srgbClr val="000000"/>
                </a:solidFill>
              </a:rPr>
              <a:pPr/>
              <a:t>10</a:t>
            </a:fld>
            <a:endParaRPr lang="it-IT" altLang="en-US" sz="900">
              <a:solidFill>
                <a:srgbClr val="000000"/>
              </a:solidFill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fr-CH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15834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2EF2B6ED-95F9-F641-B6D1-3B7D609C7BE0}" type="slidenum">
              <a:rPr lang="it-IT" altLang="en-US" sz="900">
                <a:solidFill>
                  <a:srgbClr val="000000"/>
                </a:solidFill>
              </a:rPr>
              <a:pPr/>
              <a:t>11</a:t>
            </a:fld>
            <a:endParaRPr lang="it-IT" altLang="en-US" sz="900">
              <a:solidFill>
                <a:srgbClr val="000000"/>
              </a:solidFill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fr-CH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56954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950B1726-C9BA-BB48-B81F-774B23C780D0}" type="slidenum">
              <a:rPr lang="it-IT" altLang="en-US" sz="900">
                <a:solidFill>
                  <a:srgbClr val="000000"/>
                </a:solidFill>
              </a:rPr>
              <a:pPr/>
              <a:t>12</a:t>
            </a:fld>
            <a:endParaRPr lang="it-IT" altLang="en-US" sz="900">
              <a:solidFill>
                <a:srgbClr val="000000"/>
              </a:solidFill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fr-CH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39084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1071364F-2C5E-7841-8486-C2016F6DA0B8}" type="slidenum">
              <a:rPr lang="it-IT" altLang="en-US" sz="900">
                <a:solidFill>
                  <a:srgbClr val="000000"/>
                </a:solidFill>
              </a:rPr>
              <a:pPr/>
              <a:t>13</a:t>
            </a:fld>
            <a:endParaRPr lang="it-IT" altLang="en-US" sz="900">
              <a:solidFill>
                <a:srgbClr val="000000"/>
              </a:solidFill>
            </a:endParaRPr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fr-CH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687802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4FF313E9-763E-DA40-9D37-61732A88A3AD}" type="slidenum">
              <a:rPr lang="it-IT" altLang="en-US" sz="900">
                <a:solidFill>
                  <a:srgbClr val="000000"/>
                </a:solidFill>
              </a:rPr>
              <a:pPr/>
              <a:t>14</a:t>
            </a:fld>
            <a:endParaRPr lang="it-IT" altLang="en-US" sz="900">
              <a:solidFill>
                <a:srgbClr val="000000"/>
              </a:solidFill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fr-CH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213470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69F18936-F0D3-2F42-8956-BAD7E512DAD6}" type="slidenum">
              <a:rPr lang="it-IT" altLang="en-US" sz="900">
                <a:solidFill>
                  <a:srgbClr val="000000"/>
                </a:solidFill>
              </a:rPr>
              <a:pPr/>
              <a:t>15</a:t>
            </a:fld>
            <a:endParaRPr lang="it-IT" altLang="en-US" sz="900">
              <a:solidFill>
                <a:srgbClr val="000000"/>
              </a:solidFill>
            </a:endParaRP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fr-CH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24202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CE603B80-789C-3441-B6EE-48A602B42E44}" type="slidenum">
              <a:rPr lang="it-IT" altLang="en-US" sz="900">
                <a:solidFill>
                  <a:srgbClr val="000000"/>
                </a:solidFill>
              </a:rPr>
              <a:pPr/>
              <a:t>16</a:t>
            </a:fld>
            <a:endParaRPr lang="it-IT" altLang="en-US" sz="900">
              <a:solidFill>
                <a:srgbClr val="000000"/>
              </a:solidFill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fr-CH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134118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58968D-13A6-6FA4-8C4B-7C9CE47477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>
            <a:extLst>
              <a:ext uri="{FF2B5EF4-FFF2-40B4-BE49-F238E27FC236}">
                <a16:creationId xmlns:a16="http://schemas.microsoft.com/office/drawing/2014/main" id="{60724765-20B6-2589-1FED-9765A3E9C0D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665CD6DB-2F42-2545-BCB4-EF6AC4AA8AB3}" type="slidenum">
              <a:rPr lang="it-IT" altLang="en-US" sz="900">
                <a:solidFill>
                  <a:srgbClr val="000000"/>
                </a:solidFill>
              </a:rPr>
              <a:pPr/>
              <a:t>17</a:t>
            </a:fld>
            <a:endParaRPr lang="it-IT" altLang="en-US" sz="900">
              <a:solidFill>
                <a:srgbClr val="000000"/>
              </a:solidFill>
            </a:endParaRPr>
          </a:p>
        </p:txBody>
      </p:sp>
      <p:sp>
        <p:nvSpPr>
          <p:cNvPr id="56323" name="Rectangle 2">
            <a:extLst>
              <a:ext uri="{FF2B5EF4-FFF2-40B4-BE49-F238E27FC236}">
                <a16:creationId xmlns:a16="http://schemas.microsoft.com/office/drawing/2014/main" id="{EC5EECFC-16B7-4137-CEAC-DB98ECEAD4E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>
            <a:extLst>
              <a:ext uri="{FF2B5EF4-FFF2-40B4-BE49-F238E27FC236}">
                <a16:creationId xmlns:a16="http://schemas.microsoft.com/office/drawing/2014/main" id="{67312583-F1EC-1D66-AC05-1B90FF11B4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fr-CH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789114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C606BC-43C4-21C0-3FBC-28D1236624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>
            <a:extLst>
              <a:ext uri="{FF2B5EF4-FFF2-40B4-BE49-F238E27FC236}">
                <a16:creationId xmlns:a16="http://schemas.microsoft.com/office/drawing/2014/main" id="{57654A78-DCD1-1FD5-D9C7-68CBCB4781D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665CD6DB-2F42-2545-BCB4-EF6AC4AA8AB3}" type="slidenum">
              <a:rPr lang="it-IT" altLang="en-US" sz="900">
                <a:solidFill>
                  <a:srgbClr val="000000"/>
                </a:solidFill>
              </a:rPr>
              <a:pPr/>
              <a:t>18</a:t>
            </a:fld>
            <a:endParaRPr lang="it-IT" altLang="en-US" sz="900">
              <a:solidFill>
                <a:srgbClr val="000000"/>
              </a:solidFill>
            </a:endParaRPr>
          </a:p>
        </p:txBody>
      </p:sp>
      <p:sp>
        <p:nvSpPr>
          <p:cNvPr id="56323" name="Rectangle 2">
            <a:extLst>
              <a:ext uri="{FF2B5EF4-FFF2-40B4-BE49-F238E27FC236}">
                <a16:creationId xmlns:a16="http://schemas.microsoft.com/office/drawing/2014/main" id="{283169AA-933E-DB95-43E9-46A733E256B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>
            <a:extLst>
              <a:ext uri="{FF2B5EF4-FFF2-40B4-BE49-F238E27FC236}">
                <a16:creationId xmlns:a16="http://schemas.microsoft.com/office/drawing/2014/main" id="{B81A438B-3575-AFE4-16BD-FFF2FFB6B1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fr-CH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08087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2A40CB-49E0-048E-2919-AB99E3CC37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>
            <a:extLst>
              <a:ext uri="{FF2B5EF4-FFF2-40B4-BE49-F238E27FC236}">
                <a16:creationId xmlns:a16="http://schemas.microsoft.com/office/drawing/2014/main" id="{B234C4BE-8C51-CD68-4784-04576E9A235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665CD6DB-2F42-2545-BCB4-EF6AC4AA8AB3}" type="slidenum">
              <a:rPr lang="it-IT" altLang="en-US" sz="900">
                <a:solidFill>
                  <a:srgbClr val="000000"/>
                </a:solidFill>
              </a:rPr>
              <a:pPr/>
              <a:t>2</a:t>
            </a:fld>
            <a:endParaRPr lang="it-IT" altLang="en-US" sz="900">
              <a:solidFill>
                <a:srgbClr val="000000"/>
              </a:solidFill>
            </a:endParaRPr>
          </a:p>
        </p:txBody>
      </p:sp>
      <p:sp>
        <p:nvSpPr>
          <p:cNvPr id="56323" name="Rectangle 2">
            <a:extLst>
              <a:ext uri="{FF2B5EF4-FFF2-40B4-BE49-F238E27FC236}">
                <a16:creationId xmlns:a16="http://schemas.microsoft.com/office/drawing/2014/main" id="{437AF0FB-3621-4EB3-D425-4DF8BB71602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>
            <a:extLst>
              <a:ext uri="{FF2B5EF4-FFF2-40B4-BE49-F238E27FC236}">
                <a16:creationId xmlns:a16="http://schemas.microsoft.com/office/drawing/2014/main" id="{B7E509D9-31FF-647E-2E35-30CFBF79C8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fr-CH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39448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FC3AFC-02A2-AFFD-6112-0D9275F511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>
            <a:extLst>
              <a:ext uri="{FF2B5EF4-FFF2-40B4-BE49-F238E27FC236}">
                <a16:creationId xmlns:a16="http://schemas.microsoft.com/office/drawing/2014/main" id="{626FDDAB-1B8A-D42C-5B85-C391953D85E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665CD6DB-2F42-2545-BCB4-EF6AC4AA8AB3}" type="slidenum">
              <a:rPr lang="it-IT" altLang="en-US" sz="900">
                <a:solidFill>
                  <a:srgbClr val="000000"/>
                </a:solidFill>
              </a:rPr>
              <a:pPr/>
              <a:t>3</a:t>
            </a:fld>
            <a:endParaRPr lang="it-IT" altLang="en-US" sz="900">
              <a:solidFill>
                <a:srgbClr val="000000"/>
              </a:solidFill>
            </a:endParaRPr>
          </a:p>
        </p:txBody>
      </p:sp>
      <p:sp>
        <p:nvSpPr>
          <p:cNvPr id="56323" name="Rectangle 2">
            <a:extLst>
              <a:ext uri="{FF2B5EF4-FFF2-40B4-BE49-F238E27FC236}">
                <a16:creationId xmlns:a16="http://schemas.microsoft.com/office/drawing/2014/main" id="{646FCBB3-B46D-F194-5A1A-0BA205D7E35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>
            <a:extLst>
              <a:ext uri="{FF2B5EF4-FFF2-40B4-BE49-F238E27FC236}">
                <a16:creationId xmlns:a16="http://schemas.microsoft.com/office/drawing/2014/main" id="{F379E5DF-CA8A-DA61-0777-08178AFCEA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fr-CH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2028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665CD6DB-2F42-2545-BCB4-EF6AC4AA8AB3}" type="slidenum">
              <a:rPr lang="it-IT" altLang="en-US" sz="900">
                <a:solidFill>
                  <a:srgbClr val="000000"/>
                </a:solidFill>
              </a:rPr>
              <a:pPr/>
              <a:t>4</a:t>
            </a:fld>
            <a:endParaRPr lang="it-IT" altLang="en-US" sz="900">
              <a:solidFill>
                <a:srgbClr val="000000"/>
              </a:solidFill>
            </a:endParaRPr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fr-CH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1693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F46388-4335-9FB9-956A-6CF4547807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>
            <a:extLst>
              <a:ext uri="{FF2B5EF4-FFF2-40B4-BE49-F238E27FC236}">
                <a16:creationId xmlns:a16="http://schemas.microsoft.com/office/drawing/2014/main" id="{BEDABAAF-2544-DB3C-2C48-D1917D19257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665CD6DB-2F42-2545-BCB4-EF6AC4AA8AB3}" type="slidenum">
              <a:rPr lang="it-IT" altLang="en-US" sz="900">
                <a:solidFill>
                  <a:srgbClr val="000000"/>
                </a:solidFill>
              </a:rPr>
              <a:pPr/>
              <a:t>5</a:t>
            </a:fld>
            <a:endParaRPr lang="it-IT" altLang="en-US" sz="900">
              <a:solidFill>
                <a:srgbClr val="000000"/>
              </a:solidFill>
            </a:endParaRPr>
          </a:p>
        </p:txBody>
      </p:sp>
      <p:sp>
        <p:nvSpPr>
          <p:cNvPr id="56323" name="Rectangle 2">
            <a:extLst>
              <a:ext uri="{FF2B5EF4-FFF2-40B4-BE49-F238E27FC236}">
                <a16:creationId xmlns:a16="http://schemas.microsoft.com/office/drawing/2014/main" id="{173E14D7-7812-BD70-6B8B-4A8FD818081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>
            <a:extLst>
              <a:ext uri="{FF2B5EF4-FFF2-40B4-BE49-F238E27FC236}">
                <a16:creationId xmlns:a16="http://schemas.microsoft.com/office/drawing/2014/main" id="{D7CB77FB-F157-1A58-0211-CEB6E809D7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fr-CH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64603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215717-6EF1-C9FC-534C-1583BE345B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>
            <a:extLst>
              <a:ext uri="{FF2B5EF4-FFF2-40B4-BE49-F238E27FC236}">
                <a16:creationId xmlns:a16="http://schemas.microsoft.com/office/drawing/2014/main" id="{6E6A2F57-D66E-6A11-71AD-850788DC49E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665CD6DB-2F42-2545-BCB4-EF6AC4AA8AB3}" type="slidenum">
              <a:rPr lang="it-IT" altLang="en-US" sz="900">
                <a:solidFill>
                  <a:srgbClr val="000000"/>
                </a:solidFill>
              </a:rPr>
              <a:pPr/>
              <a:t>6</a:t>
            </a:fld>
            <a:endParaRPr lang="it-IT" altLang="en-US" sz="900">
              <a:solidFill>
                <a:srgbClr val="000000"/>
              </a:solidFill>
            </a:endParaRPr>
          </a:p>
        </p:txBody>
      </p:sp>
      <p:sp>
        <p:nvSpPr>
          <p:cNvPr id="56323" name="Rectangle 2">
            <a:extLst>
              <a:ext uri="{FF2B5EF4-FFF2-40B4-BE49-F238E27FC236}">
                <a16:creationId xmlns:a16="http://schemas.microsoft.com/office/drawing/2014/main" id="{C44E253E-61E8-CF75-0267-41DA17058DC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>
            <a:extLst>
              <a:ext uri="{FF2B5EF4-FFF2-40B4-BE49-F238E27FC236}">
                <a16:creationId xmlns:a16="http://schemas.microsoft.com/office/drawing/2014/main" id="{37A8EE5A-DDB9-F9CC-ED9D-6E4AD127AF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fr-CH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53678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CCD8DA-CE82-DDB9-6831-29F7081F07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>
            <a:extLst>
              <a:ext uri="{FF2B5EF4-FFF2-40B4-BE49-F238E27FC236}">
                <a16:creationId xmlns:a16="http://schemas.microsoft.com/office/drawing/2014/main" id="{773DC4EA-B853-080E-E2CF-92E94557A5B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665CD6DB-2F42-2545-BCB4-EF6AC4AA8AB3}" type="slidenum">
              <a:rPr lang="it-IT" altLang="en-US" sz="900">
                <a:solidFill>
                  <a:srgbClr val="000000"/>
                </a:solidFill>
              </a:rPr>
              <a:pPr/>
              <a:t>7</a:t>
            </a:fld>
            <a:endParaRPr lang="it-IT" altLang="en-US" sz="900">
              <a:solidFill>
                <a:srgbClr val="000000"/>
              </a:solidFill>
            </a:endParaRPr>
          </a:p>
        </p:txBody>
      </p:sp>
      <p:sp>
        <p:nvSpPr>
          <p:cNvPr id="56323" name="Rectangle 2">
            <a:extLst>
              <a:ext uri="{FF2B5EF4-FFF2-40B4-BE49-F238E27FC236}">
                <a16:creationId xmlns:a16="http://schemas.microsoft.com/office/drawing/2014/main" id="{058F1074-3E90-2171-7440-D9C550DC45A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>
            <a:extLst>
              <a:ext uri="{FF2B5EF4-FFF2-40B4-BE49-F238E27FC236}">
                <a16:creationId xmlns:a16="http://schemas.microsoft.com/office/drawing/2014/main" id="{27B4DC65-790F-A1D9-1744-C0B59F43E1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fr-CH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19640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484967EF-5F14-F340-8B83-5DBEC5A646F7}" type="slidenum">
              <a:rPr lang="it-IT" altLang="en-US" sz="900">
                <a:solidFill>
                  <a:srgbClr val="000000"/>
                </a:solidFill>
              </a:rPr>
              <a:pPr/>
              <a:t>8</a:t>
            </a:fld>
            <a:endParaRPr lang="it-IT" altLang="en-US" sz="900">
              <a:solidFill>
                <a:srgbClr val="000000"/>
              </a:solidFill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fr-CH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65729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8524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8524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D7176F46-9D00-4A4C-9A4A-8087F03F4FAB}" type="slidenum">
              <a:rPr lang="it-IT" altLang="en-US" sz="900">
                <a:solidFill>
                  <a:srgbClr val="000000"/>
                </a:solidFill>
              </a:rPr>
              <a:pPr/>
              <a:t>9</a:t>
            </a:fld>
            <a:endParaRPr lang="it-IT" altLang="en-US" sz="900">
              <a:solidFill>
                <a:srgbClr val="000000"/>
              </a:solidFill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fr-CH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7208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026"/>
          <p:cNvSpPr>
            <a:spLocks noChangeShapeType="1"/>
          </p:cNvSpPr>
          <p:nvPr/>
        </p:nvSpPr>
        <p:spPr bwMode="auto">
          <a:xfrm>
            <a:off x="2118" y="3429000"/>
            <a:ext cx="10699749" cy="0"/>
          </a:xfrm>
          <a:prstGeom prst="line">
            <a:avLst/>
          </a:prstGeom>
          <a:noFill/>
          <a:ln w="508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CH" sz="2400">
              <a:solidFill>
                <a:srgbClr val="000000"/>
              </a:solidFill>
            </a:endParaRPr>
          </a:p>
        </p:txBody>
      </p:sp>
      <p:sp>
        <p:nvSpPr>
          <p:cNvPr id="3075" name="Rectangle 1027"/>
          <p:cNvSpPr>
            <a:spLocks noGrp="1" noChangeArrowheads="1"/>
          </p:cNvSpPr>
          <p:nvPr>
            <p:ph type="ctrTitle" sz="quarter"/>
          </p:nvPr>
        </p:nvSpPr>
        <p:spPr>
          <a:xfrm>
            <a:off x="508000" y="2286000"/>
            <a:ext cx="103632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076" name="Rectangle 102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dt" sz="quarter" idx="10"/>
          </p:nvPr>
        </p:nvSpPr>
        <p:spPr>
          <a:xfrm>
            <a:off x="5080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>
                <a:solidFill>
                  <a:srgbClr val="000000"/>
                </a:solidFill>
              </a:rPr>
              <a:t>CEM - Modes de couplage</a:t>
            </a:r>
          </a:p>
        </p:txBody>
      </p:sp>
      <p:sp>
        <p:nvSpPr>
          <p:cNvPr id="7" name="Rectangle 103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1440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EC0F608A-B566-9847-9AF9-D7690A6F51C2}" type="slidenum">
              <a:rPr lang="it-IT" altLang="en-US">
                <a:solidFill>
                  <a:srgbClr val="000000"/>
                </a:solidFill>
              </a:rPr>
              <a:pPr/>
              <a:t>‹#›</a:t>
            </a:fld>
            <a:endParaRPr lang="it-IT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>
                <a:solidFill>
                  <a:srgbClr val="000000"/>
                </a:solidFill>
              </a:rPr>
              <a:t>CEM - Modes de couplage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B1D9D5-DC5C-FD4E-8C7C-2858D16282A0}" type="slidenum">
              <a:rPr lang="it-IT" altLang="en-US">
                <a:solidFill>
                  <a:srgbClr val="000000"/>
                </a:solidFill>
              </a:rPr>
              <a:pPr/>
              <a:t>‹#›</a:t>
            </a:fld>
            <a:endParaRPr lang="it-IT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90000" y="266700"/>
            <a:ext cx="2794000" cy="55245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0" y="266700"/>
            <a:ext cx="8178800" cy="55245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>
                <a:solidFill>
                  <a:srgbClr val="000000"/>
                </a:solidFill>
              </a:rPr>
              <a:t>CEM - Modes de couplage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A0B4EE-516D-4946-AA57-F3102C8E31B2}" type="slidenum">
              <a:rPr lang="it-IT" altLang="en-US">
                <a:solidFill>
                  <a:srgbClr val="000000"/>
                </a:solidFill>
              </a:rPr>
              <a:pPr/>
              <a:t>‹#›</a:t>
            </a:fld>
            <a:endParaRPr lang="it-IT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>
                <a:solidFill>
                  <a:srgbClr val="000000"/>
                </a:solidFill>
              </a:rPr>
              <a:t>CEM - Modes de couplage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A81B0B-B7DD-864F-86BB-8E713CC55891}" type="slidenum">
              <a:rPr lang="it-IT" altLang="en-US">
                <a:solidFill>
                  <a:srgbClr val="000000"/>
                </a:solidFill>
              </a:rPr>
              <a:pPr/>
              <a:t>‹#›</a:t>
            </a:fld>
            <a:endParaRPr lang="it-IT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>
                <a:solidFill>
                  <a:srgbClr val="000000"/>
                </a:solidFill>
              </a:rPr>
              <a:t>CEM - Modes de couplage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4D05C6-8D4E-F24A-A760-568F2B1749AD}" type="slidenum">
              <a:rPr lang="it-IT" altLang="en-US">
                <a:solidFill>
                  <a:srgbClr val="000000"/>
                </a:solidFill>
              </a:rPr>
              <a:pPr/>
              <a:t>‹#›</a:t>
            </a:fld>
            <a:endParaRPr lang="it-IT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80067" y="1676400"/>
            <a:ext cx="5050367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33634" y="1676400"/>
            <a:ext cx="5050367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>
                <a:solidFill>
                  <a:srgbClr val="000000"/>
                </a:solidFill>
              </a:rPr>
              <a:t>CEM - Modes de couplage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322C25-82F0-FA46-85A9-4BE93104A879}" type="slidenum">
              <a:rPr lang="it-IT" altLang="en-US">
                <a:solidFill>
                  <a:srgbClr val="000000"/>
                </a:solidFill>
              </a:rPr>
              <a:pPr/>
              <a:t>‹#›</a:t>
            </a:fld>
            <a:endParaRPr lang="it-IT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>
                <a:solidFill>
                  <a:srgbClr val="000000"/>
                </a:solidFill>
              </a:rPr>
              <a:t>CEM - Modes de couplage</a:t>
            </a: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A664DC-BD3B-E14C-9820-991355518649}" type="slidenum">
              <a:rPr lang="it-IT" altLang="en-US">
                <a:solidFill>
                  <a:srgbClr val="000000"/>
                </a:solidFill>
              </a:rPr>
              <a:pPr/>
              <a:t>‹#›</a:t>
            </a:fld>
            <a:endParaRPr lang="it-IT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>
                <a:solidFill>
                  <a:srgbClr val="000000"/>
                </a:solidFill>
              </a:rPr>
              <a:t>CEM - Modes de couplage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286CB5-5846-794A-83AC-A8362530A12E}" type="slidenum">
              <a:rPr lang="it-IT" altLang="en-US">
                <a:solidFill>
                  <a:srgbClr val="000000"/>
                </a:solidFill>
              </a:rPr>
              <a:pPr/>
              <a:t>‹#›</a:t>
            </a:fld>
            <a:endParaRPr lang="it-IT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>
                <a:solidFill>
                  <a:srgbClr val="000000"/>
                </a:solidFill>
              </a:rPr>
              <a:t>CEM - Modes de couplage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CABB7A-6AB8-FB4C-9946-05ED2A249C0F}" type="slidenum">
              <a:rPr lang="it-IT" altLang="en-US">
                <a:solidFill>
                  <a:srgbClr val="000000"/>
                </a:solidFill>
              </a:rPr>
              <a:pPr/>
              <a:t>‹#›</a:t>
            </a:fld>
            <a:endParaRPr lang="it-IT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>
                <a:solidFill>
                  <a:srgbClr val="000000"/>
                </a:solidFill>
              </a:rPr>
              <a:t>CEM - Modes de couplage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CB2A1B-82C9-7344-A1B0-C3101869E3FD}" type="slidenum">
              <a:rPr lang="it-IT" altLang="en-US">
                <a:solidFill>
                  <a:srgbClr val="000000"/>
                </a:solidFill>
              </a:rPr>
              <a:pPr/>
              <a:t>‹#›</a:t>
            </a:fld>
            <a:endParaRPr lang="it-IT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CH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>
                <a:solidFill>
                  <a:srgbClr val="000000"/>
                </a:solidFill>
              </a:rPr>
              <a:t>CEM - Modes de couplage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4A0D13-7216-AD42-B331-B37AF7510F77}" type="slidenum">
              <a:rPr lang="it-IT" altLang="en-US">
                <a:solidFill>
                  <a:srgbClr val="000000"/>
                </a:solidFill>
              </a:rPr>
              <a:pPr/>
              <a:t>‹#›</a:t>
            </a:fld>
            <a:endParaRPr lang="it-IT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2118" y="1371600"/>
            <a:ext cx="10699749" cy="0"/>
          </a:xfrm>
          <a:prstGeom prst="line">
            <a:avLst/>
          </a:prstGeom>
          <a:noFill/>
          <a:ln w="508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CH" sz="2400">
              <a:solidFill>
                <a:srgbClr val="000000"/>
              </a:solidFill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08000" y="266700"/>
            <a:ext cx="103632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en-US"/>
              <a:t>Fare clic per modificare lo stile del titolo dello schema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80067" y="1676400"/>
            <a:ext cx="10303933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en-US"/>
              <a:t>Fare clic per modificare gli stili del testo dello schema</a:t>
            </a:r>
          </a:p>
          <a:p>
            <a:pPr lvl="1"/>
            <a:r>
              <a:rPr lang="it-IT" altLang="en-US"/>
              <a:t>Secondo livello</a:t>
            </a:r>
          </a:p>
          <a:p>
            <a:pPr lvl="2"/>
            <a:r>
              <a:rPr lang="it-IT" altLang="en-US"/>
              <a:t>Terzo livello</a:t>
            </a:r>
          </a:p>
          <a:p>
            <a:pPr lvl="3"/>
            <a:r>
              <a:rPr lang="it-IT" altLang="en-US"/>
              <a:t>Quarto livello</a:t>
            </a:r>
          </a:p>
          <a:p>
            <a:pPr lvl="4"/>
            <a:r>
              <a:rPr lang="it-IT" altLang="en-US"/>
              <a:t>Quinto livello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08000" y="61722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1722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>
                <a:solidFill>
                  <a:srgbClr val="000000"/>
                </a:solidFill>
              </a:rPr>
              <a:t>CEM - Modes de couplage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144000" y="61722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D2369C5-F723-C54A-90C4-EFD4146ADD57}" type="slidenum">
              <a:rPr lang="it-IT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t-IT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9287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randomBar dir="vert"/>
  </p:transition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Monotype Sorts" charset="2"/>
        <a:buChar char="u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4000"/>
        <a:buFont typeface="Monotype Sorts" charset="2"/>
        <a:buChar char="u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2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30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23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30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28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39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33.bin"/><Relationship Id="rId10" Type="http://schemas.openxmlformats.org/officeDocument/2006/relationships/image" Target="../media/image43.wmf"/><Relationship Id="rId4" Type="http://schemas.openxmlformats.org/officeDocument/2006/relationships/image" Target="../media/image40.wmf"/><Relationship Id="rId9" Type="http://schemas.openxmlformats.org/officeDocument/2006/relationships/oleObject" Target="../embeddings/oleObject35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5.wmf"/><Relationship Id="rId5" Type="http://schemas.openxmlformats.org/officeDocument/2006/relationships/oleObject" Target="../embeddings/oleObject37.bin"/><Relationship Id="rId10" Type="http://schemas.openxmlformats.org/officeDocument/2006/relationships/image" Target="../media/image40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39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12" Type="http://schemas.openxmlformats.org/officeDocument/2006/relationships/image" Target="../media/image40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8.wmf"/><Relationship Id="rId11" Type="http://schemas.openxmlformats.org/officeDocument/2006/relationships/oleObject" Target="../embeddings/oleObject44.bin"/><Relationship Id="rId5" Type="http://schemas.openxmlformats.org/officeDocument/2006/relationships/oleObject" Target="../embeddings/oleObject41.bin"/><Relationship Id="rId10" Type="http://schemas.openxmlformats.org/officeDocument/2006/relationships/image" Target="../media/image44.wmf"/><Relationship Id="rId4" Type="http://schemas.openxmlformats.org/officeDocument/2006/relationships/image" Target="../media/image47.wmf"/><Relationship Id="rId9" Type="http://schemas.openxmlformats.org/officeDocument/2006/relationships/oleObject" Target="../embeddings/oleObject43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5.png"/><Relationship Id="rId5" Type="http://schemas.openxmlformats.org/officeDocument/2006/relationships/image" Target="../media/image54.png"/><Relationship Id="rId4" Type="http://schemas.openxmlformats.org/officeDocument/2006/relationships/image" Target="../media/image5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4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4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6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10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oleObject" Target="../embeddings/oleObject2.bin"/><Relationship Id="rId18" Type="http://schemas.openxmlformats.org/officeDocument/2006/relationships/image" Target="../media/image29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4.wmf"/><Relationship Id="rId17" Type="http://schemas.openxmlformats.org/officeDocument/2006/relationships/oleObject" Target="../embeddings/oleObject16.bin"/><Relationship Id="rId2" Type="http://schemas.openxmlformats.org/officeDocument/2006/relationships/notesSlide" Target="../notesSlides/notesSlide9.xml"/><Relationship Id="rId16" Type="http://schemas.openxmlformats.org/officeDocument/2006/relationships/image" Target="../media/image28.w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1.bin"/><Relationship Id="rId5" Type="http://schemas.openxmlformats.org/officeDocument/2006/relationships/oleObject" Target="../embeddings/oleObject12.bin"/><Relationship Id="rId15" Type="http://schemas.openxmlformats.org/officeDocument/2006/relationships/oleObject" Target="../embeddings/oleObject15.bin"/><Relationship Id="rId10" Type="http://schemas.openxmlformats.org/officeDocument/2006/relationships/image" Target="../media/image24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A41742-33BA-4AA4-81DA-160C4AEEEC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0" name="Rectangle 30">
            <a:extLst>
              <a:ext uri="{FF2B5EF4-FFF2-40B4-BE49-F238E27FC236}">
                <a16:creationId xmlns:a16="http://schemas.microsoft.com/office/drawing/2014/main" id="{20E38EAC-762B-021F-A741-6F13FFA8E5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fr-CH" altLang="en-US" sz="2800" dirty="0">
                <a:solidFill>
                  <a:srgbClr val="000094"/>
                </a:solidFill>
                <a:ea typeface="Times New Roman" charset="0"/>
                <a:cs typeface="Times New Roman" charset="0"/>
              </a:rPr>
              <a:t>Les équations de Maxwell</a:t>
            </a:r>
            <a:endParaRPr lang="en-US" altLang="en-US" sz="2800" dirty="0">
              <a:solidFill>
                <a:srgbClr val="000094"/>
              </a:solidFill>
              <a:ea typeface="Times New Roman" charset="0"/>
              <a:cs typeface="Times New Roman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EED5BD4-3111-5DE8-78AC-36D4BBCE343A}"/>
              </a:ext>
            </a:extLst>
          </p:cNvPr>
          <p:cNvSpPr txBox="1"/>
          <p:nvPr/>
        </p:nvSpPr>
        <p:spPr>
          <a:xfrm>
            <a:off x="1086678" y="1948070"/>
            <a:ext cx="926327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Au début du </a:t>
            </a:r>
            <a:r>
              <a:rPr lang="en-GB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XIXe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 siècle, </a:t>
            </a:r>
            <a:r>
              <a:rPr lang="en-GB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plusieurs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phénomènes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électriques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 et </a:t>
            </a:r>
            <a:r>
              <a:rPr lang="en-GB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magnétiques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étaient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connus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mais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ils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étaient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décrits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séparément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 (Coulomb, Ørsted, Ampère, Faraday, Gauss, etc.)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Maxwell (1831–1879) propose </a:t>
            </a:r>
            <a:r>
              <a:rPr lang="en-GB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une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 formulation </a:t>
            </a:r>
            <a:r>
              <a:rPr lang="en-GB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mathématique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unifiée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 des </a:t>
            </a:r>
            <a:r>
              <a:rPr lang="en-GB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phénomènes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électriques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 et </a:t>
            </a:r>
            <a:r>
              <a:rPr lang="en-GB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magnétiques</a:t>
            </a:r>
            <a:endParaRPr lang="en-GB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Maxwell propose ses équations en 20 équations scalaires, en utilisant des notations compliquées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Vers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 1884–1888, Oliver Heaviside, Josiah Willard Gibbs et Hertz </a:t>
            </a:r>
            <a:r>
              <a:rPr lang="en-GB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traduisent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ses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idées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 dans un </a:t>
            </a:r>
            <a:r>
              <a:rPr lang="en-GB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formalisme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vectoriel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 plus simple </a:t>
            </a:r>
            <a:r>
              <a:rPr lang="en-GB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connu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 sous le nom des </a:t>
            </a:r>
            <a:r>
              <a:rPr lang="en-GB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équations</a:t>
            </a: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 de Maxwell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68993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71BBE8B1-E56A-A644-8417-54871CE6931F}" type="slidenum">
              <a:rPr lang="it-IT" altLang="en-US" sz="1400">
                <a:solidFill>
                  <a:srgbClr val="000000"/>
                </a:solidFill>
              </a:rPr>
              <a:pPr/>
              <a:t>10</a:t>
            </a:fld>
            <a:endParaRPr lang="it-IT" altLang="en-US" sz="1400">
              <a:solidFill>
                <a:srgbClr val="000000"/>
              </a:solidFill>
            </a:endParaRPr>
          </a:p>
        </p:txBody>
      </p:sp>
      <p:grpSp>
        <p:nvGrpSpPr>
          <p:cNvPr id="8199" name="Group 14"/>
          <p:cNvGrpSpPr>
            <a:grpSpLocks/>
          </p:cNvGrpSpPr>
          <p:nvPr/>
        </p:nvGrpSpPr>
        <p:grpSpPr bwMode="auto">
          <a:xfrm>
            <a:off x="2941639" y="1893889"/>
            <a:ext cx="2592387" cy="1050925"/>
            <a:chOff x="893" y="1193"/>
            <a:chExt cx="1633" cy="662"/>
          </a:xfrm>
        </p:grpSpPr>
        <p:sp>
          <p:nvSpPr>
            <p:cNvPr id="8224" name="Rectangle 12"/>
            <p:cNvSpPr>
              <a:spLocks noChangeArrowheads="1"/>
            </p:cNvSpPr>
            <p:nvPr/>
          </p:nvSpPr>
          <p:spPr bwMode="auto">
            <a:xfrm>
              <a:off x="893" y="1193"/>
              <a:ext cx="1633" cy="66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r-CH" altLang="en-US">
                <a:solidFill>
                  <a:srgbClr val="000000"/>
                </a:solidFill>
              </a:endParaRPr>
            </a:p>
          </p:txBody>
        </p:sp>
        <p:graphicFrame>
          <p:nvGraphicFramePr>
            <p:cNvPr id="8196" name="Object 13"/>
            <p:cNvGraphicFramePr>
              <a:graphicFrameLocks noChangeAspect="1"/>
            </p:cNvGraphicFramePr>
            <p:nvPr/>
          </p:nvGraphicFramePr>
          <p:xfrm>
            <a:off x="1039" y="1263"/>
            <a:ext cx="1351" cy="4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1879560" imgH="596880" progId="Equation.3">
                    <p:embed/>
                  </p:oleObj>
                </mc:Choice>
                <mc:Fallback>
                  <p:oleObj name="Equation" r:id="rId3" imgW="1879560" imgH="596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39" y="1263"/>
                          <a:ext cx="1351" cy="42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8200" name="Text Box 5"/>
          <p:cNvSpPr txBox="1">
            <a:spLocks noChangeArrowheads="1"/>
          </p:cNvSpPr>
          <p:nvPr/>
        </p:nvSpPr>
        <p:spPr bwMode="auto">
          <a:xfrm>
            <a:off x="2757488" y="3292476"/>
            <a:ext cx="5486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fr-CH" altLang="en-US" sz="1800">
                <a:solidFill>
                  <a:srgbClr val="000000"/>
                </a:solidFill>
              </a:rPr>
              <a:t>Intégration le long de la partie conductrice du circuit:</a:t>
            </a:r>
            <a:endParaRPr lang="en-US" altLang="en-US" sz="1800">
              <a:solidFill>
                <a:srgbClr val="000000"/>
              </a:solidFill>
            </a:endParaRPr>
          </a:p>
        </p:txBody>
      </p:sp>
      <p:grpSp>
        <p:nvGrpSpPr>
          <p:cNvPr id="3" name="Group 32"/>
          <p:cNvGrpSpPr>
            <a:grpSpLocks/>
          </p:cNvGrpSpPr>
          <p:nvPr/>
        </p:nvGrpSpPr>
        <p:grpSpPr bwMode="auto">
          <a:xfrm>
            <a:off x="2819400" y="3762375"/>
            <a:ext cx="5638800" cy="914400"/>
            <a:chOff x="816" y="2370"/>
            <a:chExt cx="3552" cy="576"/>
          </a:xfrm>
        </p:grpSpPr>
        <p:sp>
          <p:nvSpPr>
            <p:cNvPr id="8223" name="Rectangle 7"/>
            <p:cNvSpPr>
              <a:spLocks noChangeArrowheads="1"/>
            </p:cNvSpPr>
            <p:nvPr/>
          </p:nvSpPr>
          <p:spPr bwMode="auto">
            <a:xfrm>
              <a:off x="816" y="2370"/>
              <a:ext cx="3552" cy="5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r-CH" altLang="en-US">
                <a:solidFill>
                  <a:srgbClr val="000000"/>
                </a:solidFill>
              </a:endParaRPr>
            </a:p>
          </p:txBody>
        </p:sp>
        <p:graphicFrame>
          <p:nvGraphicFramePr>
            <p:cNvPr id="8195" name="Object 6"/>
            <p:cNvGraphicFramePr>
              <a:graphicFrameLocks noChangeAspect="1"/>
            </p:cNvGraphicFramePr>
            <p:nvPr/>
          </p:nvGraphicFramePr>
          <p:xfrm>
            <a:off x="960" y="2422"/>
            <a:ext cx="3304" cy="4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4597200" imgH="672840" progId="Equation.3">
                    <p:embed/>
                  </p:oleObj>
                </mc:Choice>
                <mc:Fallback>
                  <p:oleObj name="Equation" r:id="rId5" imgW="4597200" imgH="6728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60" y="2422"/>
                          <a:ext cx="3304" cy="48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bg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87432" name="AutoShape 8"/>
          <p:cNvSpPr>
            <a:spLocks noChangeArrowheads="1"/>
          </p:cNvSpPr>
          <p:nvPr/>
        </p:nvSpPr>
        <p:spPr bwMode="auto">
          <a:xfrm>
            <a:off x="5181600" y="4724400"/>
            <a:ext cx="228600" cy="838200"/>
          </a:xfrm>
          <a:prstGeom prst="downArrow">
            <a:avLst>
              <a:gd name="adj1" fmla="val 50000"/>
              <a:gd name="adj2" fmla="val 91667"/>
            </a:avLst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fr-CH" altLang="en-US">
              <a:solidFill>
                <a:srgbClr val="000000"/>
              </a:solidFill>
            </a:endParaRPr>
          </a:p>
        </p:txBody>
      </p:sp>
      <p:sp>
        <p:nvSpPr>
          <p:cNvPr id="487433" name="Text Box 9"/>
          <p:cNvSpPr txBox="1">
            <a:spLocks noChangeArrowheads="1"/>
          </p:cNvSpPr>
          <p:nvPr/>
        </p:nvSpPr>
        <p:spPr bwMode="auto">
          <a:xfrm>
            <a:off x="5638800" y="4953000"/>
            <a:ext cx="2743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fr-CH" altLang="en-US" sz="1600" i="1">
                <a:solidFill>
                  <a:srgbClr val="FF3300"/>
                </a:solidFill>
              </a:rPr>
              <a:t>Approximations appropriées</a:t>
            </a:r>
            <a:endParaRPr lang="en-US" altLang="en-US" sz="1600" i="1">
              <a:solidFill>
                <a:srgbClr val="FF3300"/>
              </a:solidFill>
            </a:endParaRPr>
          </a:p>
        </p:txBody>
      </p:sp>
      <p:graphicFrame>
        <p:nvGraphicFramePr>
          <p:cNvPr id="487434" name="Object 10"/>
          <p:cNvGraphicFramePr>
            <a:graphicFrameLocks noChangeAspect="1"/>
          </p:cNvGraphicFramePr>
          <p:nvPr/>
        </p:nvGraphicFramePr>
        <p:xfrm>
          <a:off x="3941764" y="5589588"/>
          <a:ext cx="267017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333440" imgH="380880" progId="Equation.3">
                  <p:embed/>
                </p:oleObj>
              </mc:Choice>
              <mc:Fallback>
                <p:oleObj name="Equation" r:id="rId7" imgW="1333440" imgH="380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1764" y="5589588"/>
                        <a:ext cx="267017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205" name="Group 15"/>
          <p:cNvGrpSpPr>
            <a:grpSpLocks/>
          </p:cNvGrpSpPr>
          <p:nvPr/>
        </p:nvGrpSpPr>
        <p:grpSpPr bwMode="auto">
          <a:xfrm>
            <a:off x="6977064" y="1628775"/>
            <a:ext cx="3152775" cy="1447800"/>
            <a:chOff x="624" y="1008"/>
            <a:chExt cx="1986" cy="912"/>
          </a:xfrm>
        </p:grpSpPr>
        <p:sp>
          <p:nvSpPr>
            <p:cNvPr id="8207" name="AutoShape 16"/>
            <p:cNvSpPr>
              <a:spLocks noChangeArrowheads="1"/>
            </p:cNvSpPr>
            <p:nvPr/>
          </p:nvSpPr>
          <p:spPr bwMode="auto">
            <a:xfrm>
              <a:off x="960" y="1056"/>
              <a:ext cx="1488" cy="864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r-CH" altLang="en-US">
                <a:solidFill>
                  <a:srgbClr val="000000"/>
                </a:solidFill>
              </a:endParaRPr>
            </a:p>
          </p:txBody>
        </p:sp>
        <p:sp>
          <p:nvSpPr>
            <p:cNvPr id="8208" name="AutoShape 17"/>
            <p:cNvSpPr>
              <a:spLocks noChangeArrowheads="1"/>
            </p:cNvSpPr>
            <p:nvPr/>
          </p:nvSpPr>
          <p:spPr bwMode="auto">
            <a:xfrm>
              <a:off x="1008" y="1104"/>
              <a:ext cx="1392" cy="76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r-CH" altLang="en-US">
                <a:solidFill>
                  <a:srgbClr val="000000"/>
                </a:solidFill>
              </a:endParaRPr>
            </a:p>
          </p:txBody>
        </p:sp>
        <p:sp>
          <p:nvSpPr>
            <p:cNvPr id="8209" name="Rectangle 18"/>
            <p:cNvSpPr>
              <a:spLocks noChangeArrowheads="1"/>
            </p:cNvSpPr>
            <p:nvPr/>
          </p:nvSpPr>
          <p:spPr bwMode="auto">
            <a:xfrm>
              <a:off x="960" y="1312"/>
              <a:ext cx="48" cy="368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r-CH" altLang="en-US">
                <a:solidFill>
                  <a:srgbClr val="000000"/>
                </a:solidFill>
              </a:endParaRPr>
            </a:p>
          </p:txBody>
        </p:sp>
        <p:sp>
          <p:nvSpPr>
            <p:cNvPr id="8210" name="Text Box 19"/>
            <p:cNvSpPr txBox="1">
              <a:spLocks noChangeArrowheads="1"/>
            </p:cNvSpPr>
            <p:nvPr/>
          </p:nvSpPr>
          <p:spPr bwMode="auto">
            <a:xfrm>
              <a:off x="1008" y="1200"/>
              <a:ext cx="19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fr-CH" altLang="en-US" sz="1600">
                  <a:solidFill>
                    <a:srgbClr val="000000"/>
                  </a:solidFill>
                </a:rPr>
                <a:t>a</a:t>
              </a:r>
              <a:endParaRPr lang="en-US" altLang="en-US" sz="1600">
                <a:solidFill>
                  <a:srgbClr val="000000"/>
                </a:solidFill>
              </a:endParaRPr>
            </a:p>
          </p:txBody>
        </p:sp>
        <p:sp>
          <p:nvSpPr>
            <p:cNvPr id="8211" name="Text Box 20"/>
            <p:cNvSpPr txBox="1">
              <a:spLocks noChangeArrowheads="1"/>
            </p:cNvSpPr>
            <p:nvPr/>
          </p:nvSpPr>
          <p:spPr bwMode="auto">
            <a:xfrm>
              <a:off x="1008" y="1584"/>
              <a:ext cx="19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fr-CH" altLang="en-US" sz="1600">
                  <a:solidFill>
                    <a:srgbClr val="000000"/>
                  </a:solidFill>
                </a:rPr>
                <a:t>b</a:t>
              </a:r>
              <a:endParaRPr lang="en-US" altLang="en-US" sz="1600">
                <a:solidFill>
                  <a:srgbClr val="000000"/>
                </a:solidFill>
              </a:endParaRPr>
            </a:p>
          </p:txBody>
        </p:sp>
        <p:sp>
          <p:nvSpPr>
            <p:cNvPr id="8212" name="Text Box 21"/>
            <p:cNvSpPr txBox="1">
              <a:spLocks noChangeArrowheads="1"/>
            </p:cNvSpPr>
            <p:nvPr/>
          </p:nvSpPr>
          <p:spPr bwMode="auto">
            <a:xfrm>
              <a:off x="2418" y="1224"/>
              <a:ext cx="19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fr-CH" altLang="en-US" sz="1600">
                  <a:solidFill>
                    <a:srgbClr val="000000"/>
                  </a:solidFill>
                </a:rPr>
                <a:t>c</a:t>
              </a:r>
              <a:endParaRPr lang="en-US" altLang="en-US" sz="1600">
                <a:solidFill>
                  <a:srgbClr val="000000"/>
                </a:solidFill>
              </a:endParaRPr>
            </a:p>
          </p:txBody>
        </p:sp>
        <p:sp>
          <p:nvSpPr>
            <p:cNvPr id="8213" name="Text Box 22"/>
            <p:cNvSpPr txBox="1">
              <a:spLocks noChangeArrowheads="1"/>
            </p:cNvSpPr>
            <p:nvPr/>
          </p:nvSpPr>
          <p:spPr bwMode="auto">
            <a:xfrm>
              <a:off x="2418" y="1530"/>
              <a:ext cx="19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fr-CH" altLang="en-US" sz="1600">
                  <a:solidFill>
                    <a:srgbClr val="000000"/>
                  </a:solidFill>
                </a:rPr>
                <a:t>d</a:t>
              </a:r>
              <a:endParaRPr lang="en-US" altLang="en-US" sz="1600">
                <a:solidFill>
                  <a:srgbClr val="000000"/>
                </a:solidFill>
              </a:endParaRPr>
            </a:p>
          </p:txBody>
        </p:sp>
        <p:sp>
          <p:nvSpPr>
            <p:cNvPr id="8214" name="Rectangle 23"/>
            <p:cNvSpPr>
              <a:spLocks noChangeArrowheads="1"/>
            </p:cNvSpPr>
            <p:nvPr/>
          </p:nvSpPr>
          <p:spPr bwMode="auto">
            <a:xfrm>
              <a:off x="2352" y="1392"/>
              <a:ext cx="144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r-CH" altLang="en-US">
                <a:solidFill>
                  <a:srgbClr val="000000"/>
                </a:solidFill>
              </a:endParaRPr>
            </a:p>
          </p:txBody>
        </p:sp>
        <p:sp>
          <p:nvSpPr>
            <p:cNvPr id="8215" name="Rectangle 24"/>
            <p:cNvSpPr>
              <a:spLocks noChangeArrowheads="1"/>
            </p:cNvSpPr>
            <p:nvPr/>
          </p:nvSpPr>
          <p:spPr bwMode="auto">
            <a:xfrm>
              <a:off x="2256" y="1392"/>
              <a:ext cx="336" cy="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r-CH" altLang="en-US">
                <a:solidFill>
                  <a:srgbClr val="000000"/>
                </a:solidFill>
              </a:endParaRPr>
            </a:p>
          </p:txBody>
        </p:sp>
        <p:sp>
          <p:nvSpPr>
            <p:cNvPr id="8216" name="Rectangle 25"/>
            <p:cNvSpPr>
              <a:spLocks noChangeArrowheads="1"/>
            </p:cNvSpPr>
            <p:nvPr/>
          </p:nvSpPr>
          <p:spPr bwMode="auto">
            <a:xfrm>
              <a:off x="2256" y="1536"/>
              <a:ext cx="336" cy="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r-CH" altLang="en-US">
                <a:solidFill>
                  <a:srgbClr val="000000"/>
                </a:solidFill>
              </a:endParaRPr>
            </a:p>
          </p:txBody>
        </p:sp>
        <p:sp>
          <p:nvSpPr>
            <p:cNvPr id="8217" name="Rectangle 26"/>
            <p:cNvSpPr>
              <a:spLocks noChangeArrowheads="1"/>
            </p:cNvSpPr>
            <p:nvPr/>
          </p:nvSpPr>
          <p:spPr bwMode="auto">
            <a:xfrm>
              <a:off x="1440" y="1008"/>
              <a:ext cx="480" cy="14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r-CH" altLang="en-US">
                <a:solidFill>
                  <a:srgbClr val="000000"/>
                </a:solidFill>
              </a:endParaRPr>
            </a:p>
          </p:txBody>
        </p:sp>
        <p:sp>
          <p:nvSpPr>
            <p:cNvPr id="8218" name="Freeform 27"/>
            <p:cNvSpPr>
              <a:spLocks/>
            </p:cNvSpPr>
            <p:nvPr/>
          </p:nvSpPr>
          <p:spPr bwMode="auto">
            <a:xfrm>
              <a:off x="1437" y="1023"/>
              <a:ext cx="480" cy="117"/>
            </a:xfrm>
            <a:custGeom>
              <a:avLst/>
              <a:gdLst>
                <a:gd name="T0" fmla="*/ 0 w 480"/>
                <a:gd name="T1" fmla="*/ 33 h 117"/>
                <a:gd name="T2" fmla="*/ 51 w 480"/>
                <a:gd name="T3" fmla="*/ 12 h 117"/>
                <a:gd name="T4" fmla="*/ 69 w 480"/>
                <a:gd name="T5" fmla="*/ 6 h 117"/>
                <a:gd name="T6" fmla="*/ 102 w 480"/>
                <a:gd name="T7" fmla="*/ 12 h 117"/>
                <a:gd name="T8" fmla="*/ 120 w 480"/>
                <a:gd name="T9" fmla="*/ 24 h 117"/>
                <a:gd name="T10" fmla="*/ 150 w 480"/>
                <a:gd name="T11" fmla="*/ 69 h 117"/>
                <a:gd name="T12" fmla="*/ 129 w 480"/>
                <a:gd name="T13" fmla="*/ 117 h 117"/>
                <a:gd name="T14" fmla="*/ 120 w 480"/>
                <a:gd name="T15" fmla="*/ 114 h 117"/>
                <a:gd name="T16" fmla="*/ 114 w 480"/>
                <a:gd name="T17" fmla="*/ 96 h 117"/>
                <a:gd name="T18" fmla="*/ 135 w 480"/>
                <a:gd name="T19" fmla="*/ 33 h 117"/>
                <a:gd name="T20" fmla="*/ 171 w 480"/>
                <a:gd name="T21" fmla="*/ 6 h 117"/>
                <a:gd name="T22" fmla="*/ 189 w 480"/>
                <a:gd name="T23" fmla="*/ 0 h 117"/>
                <a:gd name="T24" fmla="*/ 231 w 480"/>
                <a:gd name="T25" fmla="*/ 21 h 117"/>
                <a:gd name="T26" fmla="*/ 249 w 480"/>
                <a:gd name="T27" fmla="*/ 39 h 117"/>
                <a:gd name="T28" fmla="*/ 255 w 480"/>
                <a:gd name="T29" fmla="*/ 57 h 117"/>
                <a:gd name="T30" fmla="*/ 258 w 480"/>
                <a:gd name="T31" fmla="*/ 66 h 117"/>
                <a:gd name="T32" fmla="*/ 252 w 480"/>
                <a:gd name="T33" fmla="*/ 105 h 117"/>
                <a:gd name="T34" fmla="*/ 234 w 480"/>
                <a:gd name="T35" fmla="*/ 111 h 117"/>
                <a:gd name="T36" fmla="*/ 249 w 480"/>
                <a:gd name="T37" fmla="*/ 27 h 117"/>
                <a:gd name="T38" fmla="*/ 273 w 480"/>
                <a:gd name="T39" fmla="*/ 12 h 117"/>
                <a:gd name="T40" fmla="*/ 291 w 480"/>
                <a:gd name="T41" fmla="*/ 6 h 117"/>
                <a:gd name="T42" fmla="*/ 342 w 480"/>
                <a:gd name="T43" fmla="*/ 24 h 117"/>
                <a:gd name="T44" fmla="*/ 369 w 480"/>
                <a:gd name="T45" fmla="*/ 72 h 117"/>
                <a:gd name="T46" fmla="*/ 348 w 480"/>
                <a:gd name="T47" fmla="*/ 117 h 117"/>
                <a:gd name="T48" fmla="*/ 333 w 480"/>
                <a:gd name="T49" fmla="*/ 114 h 117"/>
                <a:gd name="T50" fmla="*/ 354 w 480"/>
                <a:gd name="T51" fmla="*/ 21 h 117"/>
                <a:gd name="T52" fmla="*/ 381 w 480"/>
                <a:gd name="T53" fmla="*/ 9 h 117"/>
                <a:gd name="T54" fmla="*/ 390 w 480"/>
                <a:gd name="T55" fmla="*/ 6 h 117"/>
                <a:gd name="T56" fmla="*/ 453 w 480"/>
                <a:gd name="T57" fmla="*/ 27 h 117"/>
                <a:gd name="T58" fmla="*/ 480 w 480"/>
                <a:gd name="T59" fmla="*/ 36 h 117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480"/>
                <a:gd name="T91" fmla="*/ 0 h 117"/>
                <a:gd name="T92" fmla="*/ 480 w 480"/>
                <a:gd name="T93" fmla="*/ 117 h 117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480" h="117">
                  <a:moveTo>
                    <a:pt x="0" y="33"/>
                  </a:moveTo>
                  <a:cubicBezTo>
                    <a:pt x="36" y="28"/>
                    <a:pt x="25" y="27"/>
                    <a:pt x="51" y="12"/>
                  </a:cubicBezTo>
                  <a:cubicBezTo>
                    <a:pt x="57" y="9"/>
                    <a:pt x="69" y="6"/>
                    <a:pt x="69" y="6"/>
                  </a:cubicBezTo>
                  <a:cubicBezTo>
                    <a:pt x="70" y="6"/>
                    <a:pt x="100" y="11"/>
                    <a:pt x="102" y="12"/>
                  </a:cubicBezTo>
                  <a:cubicBezTo>
                    <a:pt x="109" y="15"/>
                    <a:pt x="120" y="24"/>
                    <a:pt x="120" y="24"/>
                  </a:cubicBezTo>
                  <a:cubicBezTo>
                    <a:pt x="130" y="39"/>
                    <a:pt x="144" y="51"/>
                    <a:pt x="150" y="69"/>
                  </a:cubicBezTo>
                  <a:cubicBezTo>
                    <a:pt x="147" y="104"/>
                    <a:pt x="156" y="108"/>
                    <a:pt x="129" y="117"/>
                  </a:cubicBezTo>
                  <a:cubicBezTo>
                    <a:pt x="126" y="116"/>
                    <a:pt x="122" y="117"/>
                    <a:pt x="120" y="114"/>
                  </a:cubicBezTo>
                  <a:cubicBezTo>
                    <a:pt x="116" y="109"/>
                    <a:pt x="114" y="96"/>
                    <a:pt x="114" y="96"/>
                  </a:cubicBezTo>
                  <a:cubicBezTo>
                    <a:pt x="117" y="68"/>
                    <a:pt x="120" y="55"/>
                    <a:pt x="135" y="33"/>
                  </a:cubicBezTo>
                  <a:cubicBezTo>
                    <a:pt x="137" y="31"/>
                    <a:pt x="167" y="8"/>
                    <a:pt x="171" y="6"/>
                  </a:cubicBezTo>
                  <a:cubicBezTo>
                    <a:pt x="177" y="3"/>
                    <a:pt x="189" y="0"/>
                    <a:pt x="189" y="0"/>
                  </a:cubicBezTo>
                  <a:cubicBezTo>
                    <a:pt x="205" y="3"/>
                    <a:pt x="219" y="9"/>
                    <a:pt x="231" y="21"/>
                  </a:cubicBezTo>
                  <a:cubicBezTo>
                    <a:pt x="237" y="27"/>
                    <a:pt x="249" y="39"/>
                    <a:pt x="249" y="39"/>
                  </a:cubicBezTo>
                  <a:cubicBezTo>
                    <a:pt x="251" y="45"/>
                    <a:pt x="253" y="51"/>
                    <a:pt x="255" y="57"/>
                  </a:cubicBezTo>
                  <a:cubicBezTo>
                    <a:pt x="256" y="60"/>
                    <a:pt x="258" y="66"/>
                    <a:pt x="258" y="66"/>
                  </a:cubicBezTo>
                  <a:cubicBezTo>
                    <a:pt x="257" y="79"/>
                    <a:pt x="263" y="97"/>
                    <a:pt x="252" y="105"/>
                  </a:cubicBezTo>
                  <a:cubicBezTo>
                    <a:pt x="247" y="109"/>
                    <a:pt x="234" y="111"/>
                    <a:pt x="234" y="111"/>
                  </a:cubicBezTo>
                  <a:cubicBezTo>
                    <a:pt x="217" y="100"/>
                    <a:pt x="226" y="35"/>
                    <a:pt x="249" y="27"/>
                  </a:cubicBezTo>
                  <a:cubicBezTo>
                    <a:pt x="259" y="13"/>
                    <a:pt x="252" y="19"/>
                    <a:pt x="273" y="12"/>
                  </a:cubicBezTo>
                  <a:cubicBezTo>
                    <a:pt x="279" y="10"/>
                    <a:pt x="291" y="6"/>
                    <a:pt x="291" y="6"/>
                  </a:cubicBezTo>
                  <a:cubicBezTo>
                    <a:pt x="322" y="9"/>
                    <a:pt x="324" y="6"/>
                    <a:pt x="342" y="24"/>
                  </a:cubicBezTo>
                  <a:cubicBezTo>
                    <a:pt x="349" y="42"/>
                    <a:pt x="363" y="53"/>
                    <a:pt x="369" y="72"/>
                  </a:cubicBezTo>
                  <a:cubicBezTo>
                    <a:pt x="366" y="105"/>
                    <a:pt x="373" y="109"/>
                    <a:pt x="348" y="117"/>
                  </a:cubicBezTo>
                  <a:cubicBezTo>
                    <a:pt x="343" y="116"/>
                    <a:pt x="337" y="117"/>
                    <a:pt x="333" y="114"/>
                  </a:cubicBezTo>
                  <a:cubicBezTo>
                    <a:pt x="315" y="102"/>
                    <a:pt x="340" y="35"/>
                    <a:pt x="354" y="21"/>
                  </a:cubicBezTo>
                  <a:cubicBezTo>
                    <a:pt x="361" y="14"/>
                    <a:pt x="372" y="12"/>
                    <a:pt x="381" y="9"/>
                  </a:cubicBezTo>
                  <a:cubicBezTo>
                    <a:pt x="384" y="8"/>
                    <a:pt x="390" y="6"/>
                    <a:pt x="390" y="6"/>
                  </a:cubicBezTo>
                  <a:cubicBezTo>
                    <a:pt x="442" y="10"/>
                    <a:pt x="420" y="10"/>
                    <a:pt x="453" y="27"/>
                  </a:cubicBezTo>
                  <a:cubicBezTo>
                    <a:pt x="462" y="31"/>
                    <a:pt x="473" y="29"/>
                    <a:pt x="480" y="3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r-CH" altLang="en-US">
                <a:solidFill>
                  <a:srgbClr val="000000"/>
                </a:solidFill>
              </a:endParaRPr>
            </a:p>
          </p:txBody>
        </p:sp>
        <p:sp>
          <p:nvSpPr>
            <p:cNvPr id="8219" name="Freeform 28"/>
            <p:cNvSpPr>
              <a:spLocks/>
            </p:cNvSpPr>
            <p:nvPr/>
          </p:nvSpPr>
          <p:spPr bwMode="auto">
            <a:xfrm>
              <a:off x="1440" y="1026"/>
              <a:ext cx="483" cy="134"/>
            </a:xfrm>
            <a:custGeom>
              <a:avLst/>
              <a:gdLst>
                <a:gd name="T0" fmla="*/ 0 w 483"/>
                <a:gd name="T1" fmla="*/ 75 h 134"/>
                <a:gd name="T2" fmla="*/ 27 w 483"/>
                <a:gd name="T3" fmla="*/ 60 h 134"/>
                <a:gd name="T4" fmla="*/ 51 w 483"/>
                <a:gd name="T5" fmla="*/ 39 h 134"/>
                <a:gd name="T6" fmla="*/ 126 w 483"/>
                <a:gd name="T7" fmla="*/ 45 h 134"/>
                <a:gd name="T8" fmla="*/ 144 w 483"/>
                <a:gd name="T9" fmla="*/ 72 h 134"/>
                <a:gd name="T10" fmla="*/ 150 w 483"/>
                <a:gd name="T11" fmla="*/ 90 h 134"/>
                <a:gd name="T12" fmla="*/ 147 w 483"/>
                <a:gd name="T13" fmla="*/ 123 h 134"/>
                <a:gd name="T14" fmla="*/ 129 w 483"/>
                <a:gd name="T15" fmla="*/ 129 h 134"/>
                <a:gd name="T16" fmla="*/ 114 w 483"/>
                <a:gd name="T17" fmla="*/ 126 h 134"/>
                <a:gd name="T18" fmla="*/ 102 w 483"/>
                <a:gd name="T19" fmla="*/ 108 h 134"/>
                <a:gd name="T20" fmla="*/ 108 w 483"/>
                <a:gd name="T21" fmla="*/ 66 h 134"/>
                <a:gd name="T22" fmla="*/ 189 w 483"/>
                <a:gd name="T23" fmla="*/ 0 h 134"/>
                <a:gd name="T24" fmla="*/ 237 w 483"/>
                <a:gd name="T25" fmla="*/ 18 h 134"/>
                <a:gd name="T26" fmla="*/ 255 w 483"/>
                <a:gd name="T27" fmla="*/ 30 h 134"/>
                <a:gd name="T28" fmla="*/ 270 w 483"/>
                <a:gd name="T29" fmla="*/ 57 h 134"/>
                <a:gd name="T30" fmla="*/ 255 w 483"/>
                <a:gd name="T31" fmla="*/ 102 h 134"/>
                <a:gd name="T32" fmla="*/ 252 w 483"/>
                <a:gd name="T33" fmla="*/ 111 h 134"/>
                <a:gd name="T34" fmla="*/ 234 w 483"/>
                <a:gd name="T35" fmla="*/ 117 h 134"/>
                <a:gd name="T36" fmla="*/ 207 w 483"/>
                <a:gd name="T37" fmla="*/ 102 h 134"/>
                <a:gd name="T38" fmla="*/ 231 w 483"/>
                <a:gd name="T39" fmla="*/ 48 h 134"/>
                <a:gd name="T40" fmla="*/ 252 w 483"/>
                <a:gd name="T41" fmla="*/ 24 h 134"/>
                <a:gd name="T42" fmla="*/ 270 w 483"/>
                <a:gd name="T43" fmla="*/ 12 h 134"/>
                <a:gd name="T44" fmla="*/ 306 w 483"/>
                <a:gd name="T45" fmla="*/ 18 h 134"/>
                <a:gd name="T46" fmla="*/ 357 w 483"/>
                <a:gd name="T47" fmla="*/ 51 h 134"/>
                <a:gd name="T48" fmla="*/ 372 w 483"/>
                <a:gd name="T49" fmla="*/ 78 h 134"/>
                <a:gd name="T50" fmla="*/ 336 w 483"/>
                <a:gd name="T51" fmla="*/ 129 h 134"/>
                <a:gd name="T52" fmla="*/ 315 w 483"/>
                <a:gd name="T53" fmla="*/ 108 h 134"/>
                <a:gd name="T54" fmla="*/ 321 w 483"/>
                <a:gd name="T55" fmla="*/ 66 h 134"/>
                <a:gd name="T56" fmla="*/ 339 w 483"/>
                <a:gd name="T57" fmla="*/ 60 h 134"/>
                <a:gd name="T58" fmla="*/ 366 w 483"/>
                <a:gd name="T59" fmla="*/ 45 h 134"/>
                <a:gd name="T60" fmla="*/ 483 w 483"/>
                <a:gd name="T61" fmla="*/ 75 h 13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483"/>
                <a:gd name="T94" fmla="*/ 0 h 134"/>
                <a:gd name="T95" fmla="*/ 483 w 483"/>
                <a:gd name="T96" fmla="*/ 134 h 134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483" h="134">
                  <a:moveTo>
                    <a:pt x="0" y="75"/>
                  </a:moveTo>
                  <a:cubicBezTo>
                    <a:pt x="14" y="71"/>
                    <a:pt x="14" y="64"/>
                    <a:pt x="27" y="60"/>
                  </a:cubicBezTo>
                  <a:cubicBezTo>
                    <a:pt x="33" y="51"/>
                    <a:pt x="51" y="39"/>
                    <a:pt x="51" y="39"/>
                  </a:cubicBezTo>
                  <a:cubicBezTo>
                    <a:pt x="76" y="40"/>
                    <a:pt x="108" y="27"/>
                    <a:pt x="126" y="45"/>
                  </a:cubicBezTo>
                  <a:cubicBezTo>
                    <a:pt x="134" y="53"/>
                    <a:pt x="141" y="62"/>
                    <a:pt x="144" y="72"/>
                  </a:cubicBezTo>
                  <a:cubicBezTo>
                    <a:pt x="146" y="78"/>
                    <a:pt x="150" y="90"/>
                    <a:pt x="150" y="90"/>
                  </a:cubicBezTo>
                  <a:cubicBezTo>
                    <a:pt x="149" y="101"/>
                    <a:pt x="152" y="113"/>
                    <a:pt x="147" y="123"/>
                  </a:cubicBezTo>
                  <a:cubicBezTo>
                    <a:pt x="144" y="129"/>
                    <a:pt x="129" y="129"/>
                    <a:pt x="129" y="129"/>
                  </a:cubicBezTo>
                  <a:cubicBezTo>
                    <a:pt x="124" y="128"/>
                    <a:pt x="118" y="129"/>
                    <a:pt x="114" y="126"/>
                  </a:cubicBezTo>
                  <a:cubicBezTo>
                    <a:pt x="108" y="122"/>
                    <a:pt x="102" y="108"/>
                    <a:pt x="102" y="108"/>
                  </a:cubicBezTo>
                  <a:cubicBezTo>
                    <a:pt x="103" y="94"/>
                    <a:pt x="100" y="78"/>
                    <a:pt x="108" y="66"/>
                  </a:cubicBezTo>
                  <a:cubicBezTo>
                    <a:pt x="126" y="38"/>
                    <a:pt x="156" y="11"/>
                    <a:pt x="189" y="0"/>
                  </a:cubicBezTo>
                  <a:cubicBezTo>
                    <a:pt x="211" y="4"/>
                    <a:pt x="218" y="5"/>
                    <a:pt x="237" y="18"/>
                  </a:cubicBezTo>
                  <a:cubicBezTo>
                    <a:pt x="243" y="22"/>
                    <a:pt x="255" y="30"/>
                    <a:pt x="255" y="30"/>
                  </a:cubicBezTo>
                  <a:cubicBezTo>
                    <a:pt x="269" y="51"/>
                    <a:pt x="265" y="41"/>
                    <a:pt x="270" y="57"/>
                  </a:cubicBezTo>
                  <a:cubicBezTo>
                    <a:pt x="268" y="79"/>
                    <a:pt x="272" y="91"/>
                    <a:pt x="255" y="102"/>
                  </a:cubicBezTo>
                  <a:cubicBezTo>
                    <a:pt x="254" y="105"/>
                    <a:pt x="255" y="109"/>
                    <a:pt x="252" y="111"/>
                  </a:cubicBezTo>
                  <a:cubicBezTo>
                    <a:pt x="247" y="115"/>
                    <a:pt x="234" y="117"/>
                    <a:pt x="234" y="117"/>
                  </a:cubicBezTo>
                  <a:cubicBezTo>
                    <a:pt x="220" y="114"/>
                    <a:pt x="212" y="116"/>
                    <a:pt x="207" y="102"/>
                  </a:cubicBezTo>
                  <a:cubicBezTo>
                    <a:pt x="210" y="77"/>
                    <a:pt x="207" y="60"/>
                    <a:pt x="231" y="48"/>
                  </a:cubicBezTo>
                  <a:cubicBezTo>
                    <a:pt x="236" y="40"/>
                    <a:pt x="245" y="30"/>
                    <a:pt x="252" y="24"/>
                  </a:cubicBezTo>
                  <a:cubicBezTo>
                    <a:pt x="257" y="19"/>
                    <a:pt x="270" y="12"/>
                    <a:pt x="270" y="12"/>
                  </a:cubicBezTo>
                  <a:cubicBezTo>
                    <a:pt x="272" y="12"/>
                    <a:pt x="298" y="13"/>
                    <a:pt x="306" y="18"/>
                  </a:cubicBezTo>
                  <a:cubicBezTo>
                    <a:pt x="325" y="30"/>
                    <a:pt x="336" y="44"/>
                    <a:pt x="357" y="51"/>
                  </a:cubicBezTo>
                  <a:cubicBezTo>
                    <a:pt x="364" y="58"/>
                    <a:pt x="372" y="78"/>
                    <a:pt x="372" y="78"/>
                  </a:cubicBezTo>
                  <a:cubicBezTo>
                    <a:pt x="369" y="128"/>
                    <a:pt x="379" y="134"/>
                    <a:pt x="336" y="129"/>
                  </a:cubicBezTo>
                  <a:cubicBezTo>
                    <a:pt x="327" y="126"/>
                    <a:pt x="315" y="108"/>
                    <a:pt x="315" y="108"/>
                  </a:cubicBezTo>
                  <a:cubicBezTo>
                    <a:pt x="316" y="94"/>
                    <a:pt x="309" y="74"/>
                    <a:pt x="321" y="66"/>
                  </a:cubicBezTo>
                  <a:cubicBezTo>
                    <a:pt x="326" y="62"/>
                    <a:pt x="339" y="60"/>
                    <a:pt x="339" y="60"/>
                  </a:cubicBezTo>
                  <a:cubicBezTo>
                    <a:pt x="346" y="53"/>
                    <a:pt x="366" y="45"/>
                    <a:pt x="366" y="45"/>
                  </a:cubicBezTo>
                  <a:cubicBezTo>
                    <a:pt x="407" y="49"/>
                    <a:pt x="444" y="75"/>
                    <a:pt x="483" y="75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r-CH" altLang="en-US">
                <a:solidFill>
                  <a:srgbClr val="000000"/>
                </a:solidFill>
              </a:endParaRPr>
            </a:p>
          </p:txBody>
        </p:sp>
        <p:sp>
          <p:nvSpPr>
            <p:cNvPr id="8220" name="Line 29"/>
            <p:cNvSpPr>
              <a:spLocks noChangeShapeType="1"/>
            </p:cNvSpPr>
            <p:nvPr/>
          </p:nvSpPr>
          <p:spPr bwMode="auto">
            <a:xfrm>
              <a:off x="1920" y="1056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z="2400">
                <a:solidFill>
                  <a:srgbClr val="000000"/>
                </a:solidFill>
              </a:endParaRPr>
            </a:p>
          </p:txBody>
        </p:sp>
        <p:sp>
          <p:nvSpPr>
            <p:cNvPr id="8221" name="Line 30"/>
            <p:cNvSpPr>
              <a:spLocks noChangeShapeType="1"/>
            </p:cNvSpPr>
            <p:nvPr/>
          </p:nvSpPr>
          <p:spPr bwMode="auto">
            <a:xfrm>
              <a:off x="912" y="1312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z="2400">
                <a:solidFill>
                  <a:srgbClr val="000000"/>
                </a:solidFill>
              </a:endParaRPr>
            </a:p>
          </p:txBody>
        </p:sp>
        <p:sp>
          <p:nvSpPr>
            <p:cNvPr id="8222" name="Text Box 31"/>
            <p:cNvSpPr txBox="1">
              <a:spLocks noChangeArrowheads="1"/>
            </p:cNvSpPr>
            <p:nvPr/>
          </p:nvSpPr>
          <p:spPr bwMode="auto">
            <a:xfrm>
              <a:off x="624" y="1392"/>
              <a:ext cx="43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fr-CH" altLang="en-US" sz="1800">
                  <a:solidFill>
                    <a:srgbClr val="000000"/>
                  </a:solidFill>
                </a:rPr>
                <a:t>E</a:t>
              </a:r>
              <a:r>
                <a:rPr lang="fr-CH" altLang="en-US" sz="1800" baseline="-25000">
                  <a:solidFill>
                    <a:srgbClr val="000000"/>
                  </a:solidFill>
                </a:rPr>
                <a:t>o</a:t>
              </a:r>
              <a:endParaRPr lang="en-US" altLang="en-US" sz="1800" baseline="-25000">
                <a:solidFill>
                  <a:srgbClr val="000000"/>
                </a:solidFill>
              </a:endParaRPr>
            </a:p>
          </p:txBody>
        </p:sp>
      </p:grpSp>
      <p:sp>
        <p:nvSpPr>
          <p:cNvPr id="4" name="Rectangle 30">
            <a:extLst>
              <a:ext uri="{FF2B5EF4-FFF2-40B4-BE49-F238E27FC236}">
                <a16:creationId xmlns:a16="http://schemas.microsoft.com/office/drawing/2014/main" id="{A635321D-7C2E-8EBC-C45A-4E1DCDCC0A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400" y="268788"/>
            <a:ext cx="103632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fr-CH" altLang="en-US" sz="2800" kern="0" dirty="0">
                <a:solidFill>
                  <a:srgbClr val="000094"/>
                </a:solidFill>
                <a:ea typeface="Times New Roman" charset="0"/>
                <a:cs typeface="Times New Roman" charset="0"/>
              </a:rPr>
              <a:t>Développement des équations de circuit à partir des équations de Maxwell (suite)</a:t>
            </a:r>
            <a:endParaRPr lang="en-US" altLang="en-US" sz="2800" kern="0" dirty="0">
              <a:solidFill>
                <a:srgbClr val="000094"/>
              </a:solidFill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420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87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487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487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1.39685E-6 L -0.16562 -0.26133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281" y="-13067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4874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4874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4874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7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0" grpId="0"/>
      <p:bldP spid="487432" grpId="0" animBg="1"/>
      <p:bldP spid="487432" grpId="1" animBg="1"/>
      <p:bldP spid="487433" grpId="0"/>
      <p:bldP spid="487433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50876206-6D60-C548-96DF-3CD4859329B0}" type="slidenum">
              <a:rPr lang="it-IT" altLang="en-US" sz="1400">
                <a:solidFill>
                  <a:srgbClr val="000000"/>
                </a:solidFill>
              </a:rPr>
              <a:pPr/>
              <a:t>11</a:t>
            </a:fld>
            <a:endParaRPr lang="it-IT" altLang="en-US" sz="1400">
              <a:solidFill>
                <a:srgbClr val="000000"/>
              </a:solidFill>
            </a:endParaRPr>
          </a:p>
        </p:txBody>
      </p:sp>
      <p:graphicFrame>
        <p:nvGraphicFramePr>
          <p:cNvPr id="9218" name="Object 3"/>
          <p:cNvGraphicFramePr>
            <a:graphicFrameLocks noChangeAspect="1"/>
          </p:cNvGraphicFramePr>
          <p:nvPr/>
        </p:nvGraphicFramePr>
        <p:xfrm>
          <a:off x="2747963" y="3560764"/>
          <a:ext cx="2189162" cy="795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917360" imgH="698400" progId="Equation.3">
                  <p:embed/>
                </p:oleObj>
              </mc:Choice>
              <mc:Fallback>
                <p:oleObj name="Equation" r:id="rId3" imgW="1917360" imgH="698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7963" y="3560764"/>
                        <a:ext cx="2189162" cy="795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8452" name="Object 4"/>
          <p:cNvGraphicFramePr>
            <a:graphicFrameLocks noChangeAspect="1"/>
          </p:cNvGraphicFramePr>
          <p:nvPr/>
        </p:nvGraphicFramePr>
        <p:xfrm>
          <a:off x="3810001" y="5029201"/>
          <a:ext cx="796925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98400" imgH="545760" progId="Equation.3">
                  <p:embed/>
                </p:oleObj>
              </mc:Choice>
              <mc:Fallback>
                <p:oleObj name="Equation" r:id="rId5" imgW="698400" imgH="5457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1" y="5029201"/>
                        <a:ext cx="796925" cy="620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8453" name="Text Box 5"/>
          <p:cNvSpPr txBox="1">
            <a:spLocks noChangeArrowheads="1"/>
          </p:cNvSpPr>
          <p:nvPr/>
        </p:nvSpPr>
        <p:spPr bwMode="auto">
          <a:xfrm>
            <a:off x="3048000" y="5181601"/>
            <a:ext cx="121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fr-CH" altLang="en-US" sz="1800">
                <a:solidFill>
                  <a:srgbClr val="000000"/>
                </a:solidFill>
              </a:rPr>
              <a:t>BF:</a:t>
            </a:r>
            <a:endParaRPr lang="en-US" altLang="en-US" sz="1800">
              <a:solidFill>
                <a:srgbClr val="000000"/>
              </a:solidFill>
            </a:endParaRPr>
          </a:p>
        </p:txBody>
      </p:sp>
      <p:graphicFrame>
        <p:nvGraphicFramePr>
          <p:cNvPr id="488454" name="Object 6"/>
          <p:cNvGraphicFramePr>
            <a:graphicFrameLocks noChangeAspect="1"/>
          </p:cNvGraphicFramePr>
          <p:nvPr/>
        </p:nvGraphicFramePr>
        <p:xfrm>
          <a:off x="5486401" y="5029200"/>
          <a:ext cx="1362075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193760" imgH="558720" progId="Equation.3">
                  <p:embed/>
                </p:oleObj>
              </mc:Choice>
              <mc:Fallback>
                <p:oleObj name="Equation" r:id="rId7" imgW="1193760" imgH="5587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1" y="5029200"/>
                        <a:ext cx="1362075" cy="636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8455" name="AutoShape 7"/>
          <p:cNvSpPr>
            <a:spLocks noChangeArrowheads="1"/>
          </p:cNvSpPr>
          <p:nvPr/>
        </p:nvSpPr>
        <p:spPr bwMode="auto">
          <a:xfrm>
            <a:off x="3048000" y="6172200"/>
            <a:ext cx="533400" cy="152400"/>
          </a:xfrm>
          <a:prstGeom prst="rightArrow">
            <a:avLst>
              <a:gd name="adj1" fmla="val 50000"/>
              <a:gd name="adj2" fmla="val 875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fr-CH" altLang="en-US">
              <a:solidFill>
                <a:srgbClr val="000000"/>
              </a:solidFill>
            </a:endParaRPr>
          </a:p>
        </p:txBody>
      </p:sp>
      <p:graphicFrame>
        <p:nvGraphicFramePr>
          <p:cNvPr id="488456" name="Object 8"/>
          <p:cNvGraphicFramePr>
            <a:graphicFrameLocks noChangeAspect="1"/>
          </p:cNvGraphicFramePr>
          <p:nvPr/>
        </p:nvGraphicFramePr>
        <p:xfrm>
          <a:off x="3810001" y="5867400"/>
          <a:ext cx="2289175" cy="795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006280" imgH="698400" progId="Equation.3">
                  <p:embed/>
                </p:oleObj>
              </mc:Choice>
              <mc:Fallback>
                <p:oleObj name="Equation" r:id="rId9" imgW="2006280" imgH="698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1" y="5867400"/>
                        <a:ext cx="2289175" cy="7953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8457" name="Text Box 9"/>
          <p:cNvSpPr txBox="1">
            <a:spLocks noChangeArrowheads="1"/>
          </p:cNvSpPr>
          <p:nvPr/>
        </p:nvSpPr>
        <p:spPr bwMode="auto">
          <a:xfrm>
            <a:off x="2971800" y="4419601"/>
            <a:ext cx="441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fr-CH" altLang="en-US" sz="1800">
                <a:solidFill>
                  <a:srgbClr val="FF3300"/>
                </a:solidFill>
              </a:rPr>
              <a:t>Terme résistif:</a:t>
            </a:r>
            <a:endParaRPr lang="en-US" altLang="en-US" sz="1800">
              <a:solidFill>
                <a:srgbClr val="FF3300"/>
              </a:solidFill>
            </a:endParaRPr>
          </a:p>
        </p:txBody>
      </p:sp>
      <p:sp>
        <p:nvSpPr>
          <p:cNvPr id="9228" name="Text Box 10"/>
          <p:cNvSpPr txBox="1">
            <a:spLocks noChangeArrowheads="1"/>
          </p:cNvSpPr>
          <p:nvPr/>
        </p:nvSpPr>
        <p:spPr bwMode="auto">
          <a:xfrm>
            <a:off x="2671763" y="2874963"/>
            <a:ext cx="4419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fr-CH" altLang="en-US" sz="1800">
                <a:solidFill>
                  <a:srgbClr val="FF3300"/>
                </a:solidFill>
              </a:rPr>
              <a:t>Terme de source:</a:t>
            </a:r>
            <a:endParaRPr lang="en-US" altLang="en-US" sz="1800">
              <a:solidFill>
                <a:srgbClr val="FF3300"/>
              </a:solidFill>
            </a:endParaRPr>
          </a:p>
        </p:txBody>
      </p:sp>
      <p:grpSp>
        <p:nvGrpSpPr>
          <p:cNvPr id="9230" name="Group 46"/>
          <p:cNvGrpSpPr>
            <a:grpSpLocks/>
          </p:cNvGrpSpPr>
          <p:nvPr/>
        </p:nvGrpSpPr>
        <p:grpSpPr bwMode="auto">
          <a:xfrm>
            <a:off x="6977064" y="1628775"/>
            <a:ext cx="3152775" cy="1447800"/>
            <a:chOff x="624" y="1008"/>
            <a:chExt cx="1986" cy="912"/>
          </a:xfrm>
        </p:grpSpPr>
        <p:sp>
          <p:nvSpPr>
            <p:cNvPr id="9233" name="AutoShape 47"/>
            <p:cNvSpPr>
              <a:spLocks noChangeArrowheads="1"/>
            </p:cNvSpPr>
            <p:nvPr/>
          </p:nvSpPr>
          <p:spPr bwMode="auto">
            <a:xfrm>
              <a:off x="960" y="1056"/>
              <a:ext cx="1488" cy="864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r-CH" altLang="en-US">
                <a:solidFill>
                  <a:srgbClr val="000000"/>
                </a:solidFill>
              </a:endParaRPr>
            </a:p>
          </p:txBody>
        </p:sp>
        <p:sp>
          <p:nvSpPr>
            <p:cNvPr id="9234" name="AutoShape 48"/>
            <p:cNvSpPr>
              <a:spLocks noChangeArrowheads="1"/>
            </p:cNvSpPr>
            <p:nvPr/>
          </p:nvSpPr>
          <p:spPr bwMode="auto">
            <a:xfrm>
              <a:off x="1008" y="1104"/>
              <a:ext cx="1392" cy="76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r-CH" altLang="en-US">
                <a:solidFill>
                  <a:srgbClr val="000000"/>
                </a:solidFill>
              </a:endParaRPr>
            </a:p>
          </p:txBody>
        </p:sp>
        <p:sp>
          <p:nvSpPr>
            <p:cNvPr id="9235" name="Rectangle 49"/>
            <p:cNvSpPr>
              <a:spLocks noChangeArrowheads="1"/>
            </p:cNvSpPr>
            <p:nvPr/>
          </p:nvSpPr>
          <p:spPr bwMode="auto">
            <a:xfrm>
              <a:off x="960" y="1312"/>
              <a:ext cx="48" cy="368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r-CH" altLang="en-US">
                <a:solidFill>
                  <a:srgbClr val="000000"/>
                </a:solidFill>
              </a:endParaRPr>
            </a:p>
          </p:txBody>
        </p:sp>
        <p:sp>
          <p:nvSpPr>
            <p:cNvPr id="9236" name="Text Box 50"/>
            <p:cNvSpPr txBox="1">
              <a:spLocks noChangeArrowheads="1"/>
            </p:cNvSpPr>
            <p:nvPr/>
          </p:nvSpPr>
          <p:spPr bwMode="auto">
            <a:xfrm>
              <a:off x="1008" y="1200"/>
              <a:ext cx="19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fr-CH" altLang="en-US" sz="1600">
                  <a:solidFill>
                    <a:srgbClr val="000000"/>
                  </a:solidFill>
                </a:rPr>
                <a:t>a</a:t>
              </a:r>
              <a:endParaRPr lang="en-US" altLang="en-US" sz="1600">
                <a:solidFill>
                  <a:srgbClr val="000000"/>
                </a:solidFill>
              </a:endParaRPr>
            </a:p>
          </p:txBody>
        </p:sp>
        <p:sp>
          <p:nvSpPr>
            <p:cNvPr id="9237" name="Text Box 51"/>
            <p:cNvSpPr txBox="1">
              <a:spLocks noChangeArrowheads="1"/>
            </p:cNvSpPr>
            <p:nvPr/>
          </p:nvSpPr>
          <p:spPr bwMode="auto">
            <a:xfrm>
              <a:off x="1008" y="1584"/>
              <a:ext cx="19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fr-CH" altLang="en-US" sz="1600">
                  <a:solidFill>
                    <a:srgbClr val="000000"/>
                  </a:solidFill>
                </a:rPr>
                <a:t>b</a:t>
              </a:r>
              <a:endParaRPr lang="en-US" altLang="en-US" sz="1600">
                <a:solidFill>
                  <a:srgbClr val="000000"/>
                </a:solidFill>
              </a:endParaRPr>
            </a:p>
          </p:txBody>
        </p:sp>
        <p:sp>
          <p:nvSpPr>
            <p:cNvPr id="9238" name="Text Box 52"/>
            <p:cNvSpPr txBox="1">
              <a:spLocks noChangeArrowheads="1"/>
            </p:cNvSpPr>
            <p:nvPr/>
          </p:nvSpPr>
          <p:spPr bwMode="auto">
            <a:xfrm>
              <a:off x="2418" y="1224"/>
              <a:ext cx="19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fr-CH" altLang="en-US" sz="1600">
                  <a:solidFill>
                    <a:srgbClr val="000000"/>
                  </a:solidFill>
                </a:rPr>
                <a:t>c</a:t>
              </a:r>
              <a:endParaRPr lang="en-US" altLang="en-US" sz="1600">
                <a:solidFill>
                  <a:srgbClr val="000000"/>
                </a:solidFill>
              </a:endParaRPr>
            </a:p>
          </p:txBody>
        </p:sp>
        <p:sp>
          <p:nvSpPr>
            <p:cNvPr id="9239" name="Text Box 53"/>
            <p:cNvSpPr txBox="1">
              <a:spLocks noChangeArrowheads="1"/>
            </p:cNvSpPr>
            <p:nvPr/>
          </p:nvSpPr>
          <p:spPr bwMode="auto">
            <a:xfrm>
              <a:off x="2418" y="1530"/>
              <a:ext cx="19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fr-CH" altLang="en-US" sz="1600">
                  <a:solidFill>
                    <a:srgbClr val="000000"/>
                  </a:solidFill>
                </a:rPr>
                <a:t>d</a:t>
              </a:r>
              <a:endParaRPr lang="en-US" altLang="en-US" sz="1600">
                <a:solidFill>
                  <a:srgbClr val="000000"/>
                </a:solidFill>
              </a:endParaRPr>
            </a:p>
          </p:txBody>
        </p:sp>
        <p:sp>
          <p:nvSpPr>
            <p:cNvPr id="9240" name="Rectangle 54"/>
            <p:cNvSpPr>
              <a:spLocks noChangeArrowheads="1"/>
            </p:cNvSpPr>
            <p:nvPr/>
          </p:nvSpPr>
          <p:spPr bwMode="auto">
            <a:xfrm>
              <a:off x="2352" y="1392"/>
              <a:ext cx="144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r-CH" altLang="en-US">
                <a:solidFill>
                  <a:srgbClr val="000000"/>
                </a:solidFill>
              </a:endParaRPr>
            </a:p>
          </p:txBody>
        </p:sp>
        <p:sp>
          <p:nvSpPr>
            <p:cNvPr id="9241" name="Rectangle 55"/>
            <p:cNvSpPr>
              <a:spLocks noChangeArrowheads="1"/>
            </p:cNvSpPr>
            <p:nvPr/>
          </p:nvSpPr>
          <p:spPr bwMode="auto">
            <a:xfrm>
              <a:off x="2256" y="1392"/>
              <a:ext cx="336" cy="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r-CH" altLang="en-US">
                <a:solidFill>
                  <a:srgbClr val="000000"/>
                </a:solidFill>
              </a:endParaRPr>
            </a:p>
          </p:txBody>
        </p:sp>
        <p:sp>
          <p:nvSpPr>
            <p:cNvPr id="9242" name="Rectangle 56"/>
            <p:cNvSpPr>
              <a:spLocks noChangeArrowheads="1"/>
            </p:cNvSpPr>
            <p:nvPr/>
          </p:nvSpPr>
          <p:spPr bwMode="auto">
            <a:xfrm>
              <a:off x="2256" y="1536"/>
              <a:ext cx="336" cy="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r-CH" altLang="en-US">
                <a:solidFill>
                  <a:srgbClr val="000000"/>
                </a:solidFill>
              </a:endParaRPr>
            </a:p>
          </p:txBody>
        </p:sp>
        <p:sp>
          <p:nvSpPr>
            <p:cNvPr id="9243" name="Rectangle 57"/>
            <p:cNvSpPr>
              <a:spLocks noChangeArrowheads="1"/>
            </p:cNvSpPr>
            <p:nvPr/>
          </p:nvSpPr>
          <p:spPr bwMode="auto">
            <a:xfrm>
              <a:off x="1440" y="1008"/>
              <a:ext cx="480" cy="14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r-CH" altLang="en-US">
                <a:solidFill>
                  <a:srgbClr val="000000"/>
                </a:solidFill>
              </a:endParaRPr>
            </a:p>
          </p:txBody>
        </p:sp>
        <p:sp>
          <p:nvSpPr>
            <p:cNvPr id="9244" name="Freeform 58"/>
            <p:cNvSpPr>
              <a:spLocks/>
            </p:cNvSpPr>
            <p:nvPr/>
          </p:nvSpPr>
          <p:spPr bwMode="auto">
            <a:xfrm>
              <a:off x="1437" y="1023"/>
              <a:ext cx="480" cy="117"/>
            </a:xfrm>
            <a:custGeom>
              <a:avLst/>
              <a:gdLst>
                <a:gd name="T0" fmla="*/ 0 w 480"/>
                <a:gd name="T1" fmla="*/ 33 h 117"/>
                <a:gd name="T2" fmla="*/ 51 w 480"/>
                <a:gd name="T3" fmla="*/ 12 h 117"/>
                <a:gd name="T4" fmla="*/ 69 w 480"/>
                <a:gd name="T5" fmla="*/ 6 h 117"/>
                <a:gd name="T6" fmla="*/ 102 w 480"/>
                <a:gd name="T7" fmla="*/ 12 h 117"/>
                <a:gd name="T8" fmla="*/ 120 w 480"/>
                <a:gd name="T9" fmla="*/ 24 h 117"/>
                <a:gd name="T10" fmla="*/ 150 w 480"/>
                <a:gd name="T11" fmla="*/ 69 h 117"/>
                <a:gd name="T12" fmla="*/ 129 w 480"/>
                <a:gd name="T13" fmla="*/ 117 h 117"/>
                <a:gd name="T14" fmla="*/ 120 w 480"/>
                <a:gd name="T15" fmla="*/ 114 h 117"/>
                <a:gd name="T16" fmla="*/ 114 w 480"/>
                <a:gd name="T17" fmla="*/ 96 h 117"/>
                <a:gd name="T18" fmla="*/ 135 w 480"/>
                <a:gd name="T19" fmla="*/ 33 h 117"/>
                <a:gd name="T20" fmla="*/ 171 w 480"/>
                <a:gd name="T21" fmla="*/ 6 h 117"/>
                <a:gd name="T22" fmla="*/ 189 w 480"/>
                <a:gd name="T23" fmla="*/ 0 h 117"/>
                <a:gd name="T24" fmla="*/ 231 w 480"/>
                <a:gd name="T25" fmla="*/ 21 h 117"/>
                <a:gd name="T26" fmla="*/ 249 w 480"/>
                <a:gd name="T27" fmla="*/ 39 h 117"/>
                <a:gd name="T28" fmla="*/ 255 w 480"/>
                <a:gd name="T29" fmla="*/ 57 h 117"/>
                <a:gd name="T30" fmla="*/ 258 w 480"/>
                <a:gd name="T31" fmla="*/ 66 h 117"/>
                <a:gd name="T32" fmla="*/ 252 w 480"/>
                <a:gd name="T33" fmla="*/ 105 h 117"/>
                <a:gd name="T34" fmla="*/ 234 w 480"/>
                <a:gd name="T35" fmla="*/ 111 h 117"/>
                <a:gd name="T36" fmla="*/ 249 w 480"/>
                <a:gd name="T37" fmla="*/ 27 h 117"/>
                <a:gd name="T38" fmla="*/ 273 w 480"/>
                <a:gd name="T39" fmla="*/ 12 h 117"/>
                <a:gd name="T40" fmla="*/ 291 w 480"/>
                <a:gd name="T41" fmla="*/ 6 h 117"/>
                <a:gd name="T42" fmla="*/ 342 w 480"/>
                <a:gd name="T43" fmla="*/ 24 h 117"/>
                <a:gd name="T44" fmla="*/ 369 w 480"/>
                <a:gd name="T45" fmla="*/ 72 h 117"/>
                <a:gd name="T46" fmla="*/ 348 w 480"/>
                <a:gd name="T47" fmla="*/ 117 h 117"/>
                <a:gd name="T48" fmla="*/ 333 w 480"/>
                <a:gd name="T49" fmla="*/ 114 h 117"/>
                <a:gd name="T50" fmla="*/ 354 w 480"/>
                <a:gd name="T51" fmla="*/ 21 h 117"/>
                <a:gd name="T52" fmla="*/ 381 w 480"/>
                <a:gd name="T53" fmla="*/ 9 h 117"/>
                <a:gd name="T54" fmla="*/ 390 w 480"/>
                <a:gd name="T55" fmla="*/ 6 h 117"/>
                <a:gd name="T56" fmla="*/ 453 w 480"/>
                <a:gd name="T57" fmla="*/ 27 h 117"/>
                <a:gd name="T58" fmla="*/ 480 w 480"/>
                <a:gd name="T59" fmla="*/ 36 h 117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480"/>
                <a:gd name="T91" fmla="*/ 0 h 117"/>
                <a:gd name="T92" fmla="*/ 480 w 480"/>
                <a:gd name="T93" fmla="*/ 117 h 117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480" h="117">
                  <a:moveTo>
                    <a:pt x="0" y="33"/>
                  </a:moveTo>
                  <a:cubicBezTo>
                    <a:pt x="36" y="28"/>
                    <a:pt x="25" y="27"/>
                    <a:pt x="51" y="12"/>
                  </a:cubicBezTo>
                  <a:cubicBezTo>
                    <a:pt x="57" y="9"/>
                    <a:pt x="69" y="6"/>
                    <a:pt x="69" y="6"/>
                  </a:cubicBezTo>
                  <a:cubicBezTo>
                    <a:pt x="70" y="6"/>
                    <a:pt x="100" y="11"/>
                    <a:pt x="102" y="12"/>
                  </a:cubicBezTo>
                  <a:cubicBezTo>
                    <a:pt x="109" y="15"/>
                    <a:pt x="120" y="24"/>
                    <a:pt x="120" y="24"/>
                  </a:cubicBezTo>
                  <a:cubicBezTo>
                    <a:pt x="130" y="39"/>
                    <a:pt x="144" y="51"/>
                    <a:pt x="150" y="69"/>
                  </a:cubicBezTo>
                  <a:cubicBezTo>
                    <a:pt x="147" y="104"/>
                    <a:pt x="156" y="108"/>
                    <a:pt x="129" y="117"/>
                  </a:cubicBezTo>
                  <a:cubicBezTo>
                    <a:pt x="126" y="116"/>
                    <a:pt x="122" y="117"/>
                    <a:pt x="120" y="114"/>
                  </a:cubicBezTo>
                  <a:cubicBezTo>
                    <a:pt x="116" y="109"/>
                    <a:pt x="114" y="96"/>
                    <a:pt x="114" y="96"/>
                  </a:cubicBezTo>
                  <a:cubicBezTo>
                    <a:pt x="117" y="68"/>
                    <a:pt x="120" y="55"/>
                    <a:pt x="135" y="33"/>
                  </a:cubicBezTo>
                  <a:cubicBezTo>
                    <a:pt x="137" y="31"/>
                    <a:pt x="167" y="8"/>
                    <a:pt x="171" y="6"/>
                  </a:cubicBezTo>
                  <a:cubicBezTo>
                    <a:pt x="177" y="3"/>
                    <a:pt x="189" y="0"/>
                    <a:pt x="189" y="0"/>
                  </a:cubicBezTo>
                  <a:cubicBezTo>
                    <a:pt x="205" y="3"/>
                    <a:pt x="219" y="9"/>
                    <a:pt x="231" y="21"/>
                  </a:cubicBezTo>
                  <a:cubicBezTo>
                    <a:pt x="237" y="27"/>
                    <a:pt x="249" y="39"/>
                    <a:pt x="249" y="39"/>
                  </a:cubicBezTo>
                  <a:cubicBezTo>
                    <a:pt x="251" y="45"/>
                    <a:pt x="253" y="51"/>
                    <a:pt x="255" y="57"/>
                  </a:cubicBezTo>
                  <a:cubicBezTo>
                    <a:pt x="256" y="60"/>
                    <a:pt x="258" y="66"/>
                    <a:pt x="258" y="66"/>
                  </a:cubicBezTo>
                  <a:cubicBezTo>
                    <a:pt x="257" y="79"/>
                    <a:pt x="263" y="97"/>
                    <a:pt x="252" y="105"/>
                  </a:cubicBezTo>
                  <a:cubicBezTo>
                    <a:pt x="247" y="109"/>
                    <a:pt x="234" y="111"/>
                    <a:pt x="234" y="111"/>
                  </a:cubicBezTo>
                  <a:cubicBezTo>
                    <a:pt x="217" y="100"/>
                    <a:pt x="226" y="35"/>
                    <a:pt x="249" y="27"/>
                  </a:cubicBezTo>
                  <a:cubicBezTo>
                    <a:pt x="259" y="13"/>
                    <a:pt x="252" y="19"/>
                    <a:pt x="273" y="12"/>
                  </a:cubicBezTo>
                  <a:cubicBezTo>
                    <a:pt x="279" y="10"/>
                    <a:pt x="291" y="6"/>
                    <a:pt x="291" y="6"/>
                  </a:cubicBezTo>
                  <a:cubicBezTo>
                    <a:pt x="322" y="9"/>
                    <a:pt x="324" y="6"/>
                    <a:pt x="342" y="24"/>
                  </a:cubicBezTo>
                  <a:cubicBezTo>
                    <a:pt x="349" y="42"/>
                    <a:pt x="363" y="53"/>
                    <a:pt x="369" y="72"/>
                  </a:cubicBezTo>
                  <a:cubicBezTo>
                    <a:pt x="366" y="105"/>
                    <a:pt x="373" y="109"/>
                    <a:pt x="348" y="117"/>
                  </a:cubicBezTo>
                  <a:cubicBezTo>
                    <a:pt x="343" y="116"/>
                    <a:pt x="337" y="117"/>
                    <a:pt x="333" y="114"/>
                  </a:cubicBezTo>
                  <a:cubicBezTo>
                    <a:pt x="315" y="102"/>
                    <a:pt x="340" y="35"/>
                    <a:pt x="354" y="21"/>
                  </a:cubicBezTo>
                  <a:cubicBezTo>
                    <a:pt x="361" y="14"/>
                    <a:pt x="372" y="12"/>
                    <a:pt x="381" y="9"/>
                  </a:cubicBezTo>
                  <a:cubicBezTo>
                    <a:pt x="384" y="8"/>
                    <a:pt x="390" y="6"/>
                    <a:pt x="390" y="6"/>
                  </a:cubicBezTo>
                  <a:cubicBezTo>
                    <a:pt x="442" y="10"/>
                    <a:pt x="420" y="10"/>
                    <a:pt x="453" y="27"/>
                  </a:cubicBezTo>
                  <a:cubicBezTo>
                    <a:pt x="462" y="31"/>
                    <a:pt x="473" y="29"/>
                    <a:pt x="480" y="3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r-CH" altLang="en-US">
                <a:solidFill>
                  <a:srgbClr val="000000"/>
                </a:solidFill>
              </a:endParaRPr>
            </a:p>
          </p:txBody>
        </p:sp>
        <p:sp>
          <p:nvSpPr>
            <p:cNvPr id="9245" name="Freeform 59"/>
            <p:cNvSpPr>
              <a:spLocks/>
            </p:cNvSpPr>
            <p:nvPr/>
          </p:nvSpPr>
          <p:spPr bwMode="auto">
            <a:xfrm>
              <a:off x="1440" y="1026"/>
              <a:ext cx="483" cy="134"/>
            </a:xfrm>
            <a:custGeom>
              <a:avLst/>
              <a:gdLst>
                <a:gd name="T0" fmla="*/ 0 w 483"/>
                <a:gd name="T1" fmla="*/ 75 h 134"/>
                <a:gd name="T2" fmla="*/ 27 w 483"/>
                <a:gd name="T3" fmla="*/ 60 h 134"/>
                <a:gd name="T4" fmla="*/ 51 w 483"/>
                <a:gd name="T5" fmla="*/ 39 h 134"/>
                <a:gd name="T6" fmla="*/ 126 w 483"/>
                <a:gd name="T7" fmla="*/ 45 h 134"/>
                <a:gd name="T8" fmla="*/ 144 w 483"/>
                <a:gd name="T9" fmla="*/ 72 h 134"/>
                <a:gd name="T10" fmla="*/ 150 w 483"/>
                <a:gd name="T11" fmla="*/ 90 h 134"/>
                <a:gd name="T12" fmla="*/ 147 w 483"/>
                <a:gd name="T13" fmla="*/ 123 h 134"/>
                <a:gd name="T14" fmla="*/ 129 w 483"/>
                <a:gd name="T15" fmla="*/ 129 h 134"/>
                <a:gd name="T16" fmla="*/ 114 w 483"/>
                <a:gd name="T17" fmla="*/ 126 h 134"/>
                <a:gd name="T18" fmla="*/ 102 w 483"/>
                <a:gd name="T19" fmla="*/ 108 h 134"/>
                <a:gd name="T20" fmla="*/ 108 w 483"/>
                <a:gd name="T21" fmla="*/ 66 h 134"/>
                <a:gd name="T22" fmla="*/ 189 w 483"/>
                <a:gd name="T23" fmla="*/ 0 h 134"/>
                <a:gd name="T24" fmla="*/ 237 w 483"/>
                <a:gd name="T25" fmla="*/ 18 h 134"/>
                <a:gd name="T26" fmla="*/ 255 w 483"/>
                <a:gd name="T27" fmla="*/ 30 h 134"/>
                <a:gd name="T28" fmla="*/ 270 w 483"/>
                <a:gd name="T29" fmla="*/ 57 h 134"/>
                <a:gd name="T30" fmla="*/ 255 w 483"/>
                <a:gd name="T31" fmla="*/ 102 h 134"/>
                <a:gd name="T32" fmla="*/ 252 w 483"/>
                <a:gd name="T33" fmla="*/ 111 h 134"/>
                <a:gd name="T34" fmla="*/ 234 w 483"/>
                <a:gd name="T35" fmla="*/ 117 h 134"/>
                <a:gd name="T36" fmla="*/ 207 w 483"/>
                <a:gd name="T37" fmla="*/ 102 h 134"/>
                <a:gd name="T38" fmla="*/ 231 w 483"/>
                <a:gd name="T39" fmla="*/ 48 h 134"/>
                <a:gd name="T40" fmla="*/ 252 w 483"/>
                <a:gd name="T41" fmla="*/ 24 h 134"/>
                <a:gd name="T42" fmla="*/ 270 w 483"/>
                <a:gd name="T43" fmla="*/ 12 h 134"/>
                <a:gd name="T44" fmla="*/ 306 w 483"/>
                <a:gd name="T45" fmla="*/ 18 h 134"/>
                <a:gd name="T46" fmla="*/ 357 w 483"/>
                <a:gd name="T47" fmla="*/ 51 h 134"/>
                <a:gd name="T48" fmla="*/ 372 w 483"/>
                <a:gd name="T49" fmla="*/ 78 h 134"/>
                <a:gd name="T50" fmla="*/ 336 w 483"/>
                <a:gd name="T51" fmla="*/ 129 h 134"/>
                <a:gd name="T52" fmla="*/ 315 w 483"/>
                <a:gd name="T53" fmla="*/ 108 h 134"/>
                <a:gd name="T54" fmla="*/ 321 w 483"/>
                <a:gd name="T55" fmla="*/ 66 h 134"/>
                <a:gd name="T56" fmla="*/ 339 w 483"/>
                <a:gd name="T57" fmla="*/ 60 h 134"/>
                <a:gd name="T58" fmla="*/ 366 w 483"/>
                <a:gd name="T59" fmla="*/ 45 h 134"/>
                <a:gd name="T60" fmla="*/ 483 w 483"/>
                <a:gd name="T61" fmla="*/ 75 h 13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483"/>
                <a:gd name="T94" fmla="*/ 0 h 134"/>
                <a:gd name="T95" fmla="*/ 483 w 483"/>
                <a:gd name="T96" fmla="*/ 134 h 134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483" h="134">
                  <a:moveTo>
                    <a:pt x="0" y="75"/>
                  </a:moveTo>
                  <a:cubicBezTo>
                    <a:pt x="14" y="71"/>
                    <a:pt x="14" y="64"/>
                    <a:pt x="27" y="60"/>
                  </a:cubicBezTo>
                  <a:cubicBezTo>
                    <a:pt x="33" y="51"/>
                    <a:pt x="51" y="39"/>
                    <a:pt x="51" y="39"/>
                  </a:cubicBezTo>
                  <a:cubicBezTo>
                    <a:pt x="76" y="40"/>
                    <a:pt x="108" y="27"/>
                    <a:pt x="126" y="45"/>
                  </a:cubicBezTo>
                  <a:cubicBezTo>
                    <a:pt x="134" y="53"/>
                    <a:pt x="141" y="62"/>
                    <a:pt x="144" y="72"/>
                  </a:cubicBezTo>
                  <a:cubicBezTo>
                    <a:pt x="146" y="78"/>
                    <a:pt x="150" y="90"/>
                    <a:pt x="150" y="90"/>
                  </a:cubicBezTo>
                  <a:cubicBezTo>
                    <a:pt x="149" y="101"/>
                    <a:pt x="152" y="113"/>
                    <a:pt x="147" y="123"/>
                  </a:cubicBezTo>
                  <a:cubicBezTo>
                    <a:pt x="144" y="129"/>
                    <a:pt x="129" y="129"/>
                    <a:pt x="129" y="129"/>
                  </a:cubicBezTo>
                  <a:cubicBezTo>
                    <a:pt x="124" y="128"/>
                    <a:pt x="118" y="129"/>
                    <a:pt x="114" y="126"/>
                  </a:cubicBezTo>
                  <a:cubicBezTo>
                    <a:pt x="108" y="122"/>
                    <a:pt x="102" y="108"/>
                    <a:pt x="102" y="108"/>
                  </a:cubicBezTo>
                  <a:cubicBezTo>
                    <a:pt x="103" y="94"/>
                    <a:pt x="100" y="78"/>
                    <a:pt x="108" y="66"/>
                  </a:cubicBezTo>
                  <a:cubicBezTo>
                    <a:pt x="126" y="38"/>
                    <a:pt x="156" y="11"/>
                    <a:pt x="189" y="0"/>
                  </a:cubicBezTo>
                  <a:cubicBezTo>
                    <a:pt x="211" y="4"/>
                    <a:pt x="218" y="5"/>
                    <a:pt x="237" y="18"/>
                  </a:cubicBezTo>
                  <a:cubicBezTo>
                    <a:pt x="243" y="22"/>
                    <a:pt x="255" y="30"/>
                    <a:pt x="255" y="30"/>
                  </a:cubicBezTo>
                  <a:cubicBezTo>
                    <a:pt x="269" y="51"/>
                    <a:pt x="265" y="41"/>
                    <a:pt x="270" y="57"/>
                  </a:cubicBezTo>
                  <a:cubicBezTo>
                    <a:pt x="268" y="79"/>
                    <a:pt x="272" y="91"/>
                    <a:pt x="255" y="102"/>
                  </a:cubicBezTo>
                  <a:cubicBezTo>
                    <a:pt x="254" y="105"/>
                    <a:pt x="255" y="109"/>
                    <a:pt x="252" y="111"/>
                  </a:cubicBezTo>
                  <a:cubicBezTo>
                    <a:pt x="247" y="115"/>
                    <a:pt x="234" y="117"/>
                    <a:pt x="234" y="117"/>
                  </a:cubicBezTo>
                  <a:cubicBezTo>
                    <a:pt x="220" y="114"/>
                    <a:pt x="212" y="116"/>
                    <a:pt x="207" y="102"/>
                  </a:cubicBezTo>
                  <a:cubicBezTo>
                    <a:pt x="210" y="77"/>
                    <a:pt x="207" y="60"/>
                    <a:pt x="231" y="48"/>
                  </a:cubicBezTo>
                  <a:cubicBezTo>
                    <a:pt x="236" y="40"/>
                    <a:pt x="245" y="30"/>
                    <a:pt x="252" y="24"/>
                  </a:cubicBezTo>
                  <a:cubicBezTo>
                    <a:pt x="257" y="19"/>
                    <a:pt x="270" y="12"/>
                    <a:pt x="270" y="12"/>
                  </a:cubicBezTo>
                  <a:cubicBezTo>
                    <a:pt x="272" y="12"/>
                    <a:pt x="298" y="13"/>
                    <a:pt x="306" y="18"/>
                  </a:cubicBezTo>
                  <a:cubicBezTo>
                    <a:pt x="325" y="30"/>
                    <a:pt x="336" y="44"/>
                    <a:pt x="357" y="51"/>
                  </a:cubicBezTo>
                  <a:cubicBezTo>
                    <a:pt x="364" y="58"/>
                    <a:pt x="372" y="78"/>
                    <a:pt x="372" y="78"/>
                  </a:cubicBezTo>
                  <a:cubicBezTo>
                    <a:pt x="369" y="128"/>
                    <a:pt x="379" y="134"/>
                    <a:pt x="336" y="129"/>
                  </a:cubicBezTo>
                  <a:cubicBezTo>
                    <a:pt x="327" y="126"/>
                    <a:pt x="315" y="108"/>
                    <a:pt x="315" y="108"/>
                  </a:cubicBezTo>
                  <a:cubicBezTo>
                    <a:pt x="316" y="94"/>
                    <a:pt x="309" y="74"/>
                    <a:pt x="321" y="66"/>
                  </a:cubicBezTo>
                  <a:cubicBezTo>
                    <a:pt x="326" y="62"/>
                    <a:pt x="339" y="60"/>
                    <a:pt x="339" y="60"/>
                  </a:cubicBezTo>
                  <a:cubicBezTo>
                    <a:pt x="346" y="53"/>
                    <a:pt x="366" y="45"/>
                    <a:pt x="366" y="45"/>
                  </a:cubicBezTo>
                  <a:cubicBezTo>
                    <a:pt x="407" y="49"/>
                    <a:pt x="444" y="75"/>
                    <a:pt x="483" y="75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r-CH" altLang="en-US">
                <a:solidFill>
                  <a:srgbClr val="000000"/>
                </a:solidFill>
              </a:endParaRPr>
            </a:p>
          </p:txBody>
        </p:sp>
        <p:sp>
          <p:nvSpPr>
            <p:cNvPr id="9246" name="Line 60"/>
            <p:cNvSpPr>
              <a:spLocks noChangeShapeType="1"/>
            </p:cNvSpPr>
            <p:nvPr/>
          </p:nvSpPr>
          <p:spPr bwMode="auto">
            <a:xfrm>
              <a:off x="1920" y="1056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z="2400">
                <a:solidFill>
                  <a:srgbClr val="000000"/>
                </a:solidFill>
              </a:endParaRPr>
            </a:p>
          </p:txBody>
        </p:sp>
        <p:sp>
          <p:nvSpPr>
            <p:cNvPr id="9247" name="Line 61"/>
            <p:cNvSpPr>
              <a:spLocks noChangeShapeType="1"/>
            </p:cNvSpPr>
            <p:nvPr/>
          </p:nvSpPr>
          <p:spPr bwMode="auto">
            <a:xfrm>
              <a:off x="912" y="1312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z="2400">
                <a:solidFill>
                  <a:srgbClr val="000000"/>
                </a:solidFill>
              </a:endParaRPr>
            </a:p>
          </p:txBody>
        </p:sp>
        <p:sp>
          <p:nvSpPr>
            <p:cNvPr id="9248" name="Text Box 62"/>
            <p:cNvSpPr txBox="1">
              <a:spLocks noChangeArrowheads="1"/>
            </p:cNvSpPr>
            <p:nvPr/>
          </p:nvSpPr>
          <p:spPr bwMode="auto">
            <a:xfrm>
              <a:off x="624" y="1392"/>
              <a:ext cx="43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fr-CH" altLang="en-US" sz="1800">
                  <a:solidFill>
                    <a:srgbClr val="000000"/>
                  </a:solidFill>
                </a:rPr>
                <a:t>E</a:t>
              </a:r>
              <a:r>
                <a:rPr lang="fr-CH" altLang="en-US" sz="1800" baseline="-25000">
                  <a:solidFill>
                    <a:srgbClr val="000000"/>
                  </a:solidFill>
                </a:rPr>
                <a:t>o</a:t>
              </a:r>
              <a:endParaRPr lang="en-US" altLang="en-US" sz="1800" baseline="-25000">
                <a:solidFill>
                  <a:srgbClr val="000000"/>
                </a:solidFill>
              </a:endParaRPr>
            </a:p>
          </p:txBody>
        </p:sp>
      </p:grpSp>
      <p:grpSp>
        <p:nvGrpSpPr>
          <p:cNvPr id="9231" name="Group 63"/>
          <p:cNvGrpSpPr>
            <a:grpSpLocks/>
          </p:cNvGrpSpPr>
          <p:nvPr/>
        </p:nvGrpSpPr>
        <p:grpSpPr bwMode="auto">
          <a:xfrm>
            <a:off x="1309688" y="1973263"/>
            <a:ext cx="5638801" cy="914400"/>
            <a:chOff x="816" y="2370"/>
            <a:chExt cx="3552" cy="576"/>
          </a:xfrm>
        </p:grpSpPr>
        <p:sp>
          <p:nvSpPr>
            <p:cNvPr id="9232" name="Rectangle 64"/>
            <p:cNvSpPr>
              <a:spLocks noChangeArrowheads="1"/>
            </p:cNvSpPr>
            <p:nvPr/>
          </p:nvSpPr>
          <p:spPr bwMode="auto">
            <a:xfrm>
              <a:off x="816" y="2370"/>
              <a:ext cx="3552" cy="5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r-CH" altLang="en-US">
                <a:solidFill>
                  <a:srgbClr val="000000"/>
                </a:solidFill>
              </a:endParaRPr>
            </a:p>
          </p:txBody>
        </p:sp>
        <p:graphicFrame>
          <p:nvGraphicFramePr>
            <p:cNvPr id="9222" name="Object 65"/>
            <p:cNvGraphicFramePr>
              <a:graphicFrameLocks noChangeAspect="1"/>
            </p:cNvGraphicFramePr>
            <p:nvPr/>
          </p:nvGraphicFramePr>
          <p:xfrm>
            <a:off x="960" y="2422"/>
            <a:ext cx="3304" cy="4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1" imgW="4597200" imgH="672840" progId="Equation.3">
                    <p:embed/>
                  </p:oleObj>
                </mc:Choice>
                <mc:Fallback>
                  <p:oleObj name="Equation" r:id="rId11" imgW="4597200" imgH="6728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60" y="2422"/>
                          <a:ext cx="3304" cy="48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bg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" name="Rectangle 30">
            <a:extLst>
              <a:ext uri="{FF2B5EF4-FFF2-40B4-BE49-F238E27FC236}">
                <a16:creationId xmlns:a16="http://schemas.microsoft.com/office/drawing/2014/main" id="{475F7A8A-1619-13A1-092C-8AE7DE349F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400" y="268788"/>
            <a:ext cx="103632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fr-CH" altLang="en-US" sz="2800" kern="0" dirty="0">
                <a:solidFill>
                  <a:srgbClr val="000094"/>
                </a:solidFill>
                <a:ea typeface="Times New Roman" charset="0"/>
                <a:cs typeface="Times New Roman" charset="0"/>
              </a:rPr>
              <a:t>Terme de source et terme résistif </a:t>
            </a:r>
            <a:endParaRPr lang="en-US" altLang="en-US" sz="2800" kern="0" dirty="0">
              <a:solidFill>
                <a:srgbClr val="000094"/>
              </a:solidFill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477104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88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488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488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488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48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8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8453" grpId="0"/>
      <p:bldP spid="488455" grpId="0" animBg="1"/>
      <p:bldP spid="48845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108EA724-8E92-5D4B-86E6-823992F0C573}" type="slidenum">
              <a:rPr lang="it-IT" altLang="en-US" sz="1400">
                <a:solidFill>
                  <a:srgbClr val="000000"/>
                </a:solidFill>
              </a:rPr>
              <a:pPr/>
              <a:t>12</a:t>
            </a:fld>
            <a:endParaRPr lang="it-IT" altLang="en-US" sz="1400">
              <a:solidFill>
                <a:srgbClr val="000000"/>
              </a:solidFill>
            </a:endParaRPr>
          </a:p>
        </p:txBody>
      </p:sp>
      <p:sp>
        <p:nvSpPr>
          <p:cNvPr id="489475" name="Text Box 3"/>
          <p:cNvSpPr txBox="1">
            <a:spLocks noChangeArrowheads="1"/>
          </p:cNvSpPr>
          <p:nvPr/>
        </p:nvSpPr>
        <p:spPr bwMode="auto">
          <a:xfrm>
            <a:off x="1524000" y="3341688"/>
            <a:ext cx="4419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fr-CH" altLang="en-US" sz="1800">
                <a:solidFill>
                  <a:srgbClr val="FF3300"/>
                </a:solidFill>
              </a:rPr>
              <a:t>Terme capacitif:</a:t>
            </a:r>
            <a:endParaRPr lang="en-US" altLang="en-US" sz="1800">
              <a:solidFill>
                <a:srgbClr val="FF3300"/>
              </a:solidFill>
            </a:endParaRPr>
          </a:p>
        </p:txBody>
      </p:sp>
      <p:graphicFrame>
        <p:nvGraphicFramePr>
          <p:cNvPr id="489476" name="Object 4"/>
          <p:cNvGraphicFramePr>
            <a:graphicFrameLocks noChangeAspect="1"/>
          </p:cNvGraphicFramePr>
          <p:nvPr/>
        </p:nvGraphicFramePr>
        <p:xfrm>
          <a:off x="4259263" y="3230564"/>
          <a:ext cx="1676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25480" imgH="380880" progId="Equation.3">
                  <p:embed/>
                </p:oleObj>
              </mc:Choice>
              <mc:Fallback>
                <p:oleObj name="Equation" r:id="rId3" imgW="825480" imgH="380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9263" y="3230564"/>
                        <a:ext cx="1676400" cy="771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9477" name="Text Box 5"/>
          <p:cNvSpPr txBox="1">
            <a:spLocks noChangeArrowheads="1"/>
          </p:cNvSpPr>
          <p:nvPr/>
        </p:nvSpPr>
        <p:spPr bwMode="auto">
          <a:xfrm>
            <a:off x="3886200" y="3962400"/>
            <a:ext cx="4038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fr-CH" altLang="en-US" sz="1400">
                <a:solidFill>
                  <a:srgbClr val="000000"/>
                </a:solidFill>
              </a:rPr>
              <a:t>Plaques proches, charges essentiellement emmagasinées sur les plaques</a:t>
            </a:r>
            <a:endParaRPr lang="en-US" altLang="en-US" sz="1400">
              <a:solidFill>
                <a:srgbClr val="000000"/>
              </a:solidFill>
            </a:endParaRPr>
          </a:p>
        </p:txBody>
      </p:sp>
      <p:sp>
        <p:nvSpPr>
          <p:cNvPr id="489478" name="AutoShape 6"/>
          <p:cNvSpPr>
            <a:spLocks noChangeArrowheads="1"/>
          </p:cNvSpPr>
          <p:nvPr/>
        </p:nvSpPr>
        <p:spPr bwMode="auto">
          <a:xfrm>
            <a:off x="3886200" y="4800600"/>
            <a:ext cx="533400" cy="152400"/>
          </a:xfrm>
          <a:prstGeom prst="rightArrow">
            <a:avLst>
              <a:gd name="adj1" fmla="val 50000"/>
              <a:gd name="adj2" fmla="val 875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fr-CH" altLang="en-US">
              <a:solidFill>
                <a:srgbClr val="000000"/>
              </a:solidFill>
            </a:endParaRPr>
          </a:p>
        </p:txBody>
      </p:sp>
      <p:graphicFrame>
        <p:nvGraphicFramePr>
          <p:cNvPr id="489479" name="Object 7"/>
          <p:cNvGraphicFramePr>
            <a:graphicFrameLocks noChangeAspect="1"/>
          </p:cNvGraphicFramePr>
          <p:nvPr/>
        </p:nvGraphicFramePr>
        <p:xfrm>
          <a:off x="4635501" y="4608513"/>
          <a:ext cx="2016125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77760" imgH="342720" progId="Equation.3">
                  <p:embed/>
                </p:oleObj>
              </mc:Choice>
              <mc:Fallback>
                <p:oleObj name="Equation" r:id="rId5" imgW="977760" imgH="3427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501" y="4608513"/>
                        <a:ext cx="2016125" cy="704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9480" name="Object 8"/>
          <p:cNvGraphicFramePr>
            <a:graphicFrameLocks noChangeAspect="1"/>
          </p:cNvGraphicFramePr>
          <p:nvPr/>
        </p:nvGraphicFramePr>
        <p:xfrm>
          <a:off x="5105400" y="5638800"/>
          <a:ext cx="1549400" cy="795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358640" imgH="698400" progId="Equation.3">
                  <p:embed/>
                </p:oleObj>
              </mc:Choice>
              <mc:Fallback>
                <p:oleObj name="Equation" r:id="rId7" imgW="1358640" imgH="698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5638800"/>
                        <a:ext cx="1549400" cy="7953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9481" name="AutoShape 9"/>
          <p:cNvSpPr>
            <a:spLocks noChangeArrowheads="1"/>
          </p:cNvSpPr>
          <p:nvPr/>
        </p:nvSpPr>
        <p:spPr bwMode="auto">
          <a:xfrm>
            <a:off x="4038600" y="5943600"/>
            <a:ext cx="533400" cy="152400"/>
          </a:xfrm>
          <a:prstGeom prst="rightArrow">
            <a:avLst>
              <a:gd name="adj1" fmla="val 50000"/>
              <a:gd name="adj2" fmla="val 875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fr-CH" altLang="en-US">
              <a:solidFill>
                <a:srgbClr val="000000"/>
              </a:solidFill>
            </a:endParaRPr>
          </a:p>
        </p:txBody>
      </p:sp>
      <p:grpSp>
        <p:nvGrpSpPr>
          <p:cNvPr id="10253" name="Group 11"/>
          <p:cNvGrpSpPr>
            <a:grpSpLocks/>
          </p:cNvGrpSpPr>
          <p:nvPr/>
        </p:nvGrpSpPr>
        <p:grpSpPr bwMode="auto">
          <a:xfrm>
            <a:off x="6977064" y="1628775"/>
            <a:ext cx="3152775" cy="1447800"/>
            <a:chOff x="624" y="1008"/>
            <a:chExt cx="1986" cy="912"/>
          </a:xfrm>
        </p:grpSpPr>
        <p:sp>
          <p:nvSpPr>
            <p:cNvPr id="10256" name="AutoShape 12"/>
            <p:cNvSpPr>
              <a:spLocks noChangeArrowheads="1"/>
            </p:cNvSpPr>
            <p:nvPr/>
          </p:nvSpPr>
          <p:spPr bwMode="auto">
            <a:xfrm>
              <a:off x="960" y="1056"/>
              <a:ext cx="1488" cy="864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r-CH" altLang="en-US">
                <a:solidFill>
                  <a:srgbClr val="000000"/>
                </a:solidFill>
              </a:endParaRPr>
            </a:p>
          </p:txBody>
        </p:sp>
        <p:sp>
          <p:nvSpPr>
            <p:cNvPr id="10257" name="AutoShape 13"/>
            <p:cNvSpPr>
              <a:spLocks noChangeArrowheads="1"/>
            </p:cNvSpPr>
            <p:nvPr/>
          </p:nvSpPr>
          <p:spPr bwMode="auto">
            <a:xfrm>
              <a:off x="1008" y="1104"/>
              <a:ext cx="1392" cy="76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r-CH" altLang="en-US">
                <a:solidFill>
                  <a:srgbClr val="000000"/>
                </a:solidFill>
              </a:endParaRPr>
            </a:p>
          </p:txBody>
        </p:sp>
        <p:sp>
          <p:nvSpPr>
            <p:cNvPr id="10258" name="Rectangle 14"/>
            <p:cNvSpPr>
              <a:spLocks noChangeArrowheads="1"/>
            </p:cNvSpPr>
            <p:nvPr/>
          </p:nvSpPr>
          <p:spPr bwMode="auto">
            <a:xfrm>
              <a:off x="960" y="1312"/>
              <a:ext cx="48" cy="368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r-CH" altLang="en-US">
                <a:solidFill>
                  <a:srgbClr val="000000"/>
                </a:solidFill>
              </a:endParaRPr>
            </a:p>
          </p:txBody>
        </p:sp>
        <p:sp>
          <p:nvSpPr>
            <p:cNvPr id="10259" name="Text Box 15"/>
            <p:cNvSpPr txBox="1">
              <a:spLocks noChangeArrowheads="1"/>
            </p:cNvSpPr>
            <p:nvPr/>
          </p:nvSpPr>
          <p:spPr bwMode="auto">
            <a:xfrm>
              <a:off x="1008" y="1200"/>
              <a:ext cx="19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fr-CH" altLang="en-US" sz="1600">
                  <a:solidFill>
                    <a:srgbClr val="000000"/>
                  </a:solidFill>
                </a:rPr>
                <a:t>a</a:t>
              </a:r>
              <a:endParaRPr lang="en-US" altLang="en-US" sz="1600">
                <a:solidFill>
                  <a:srgbClr val="000000"/>
                </a:solidFill>
              </a:endParaRPr>
            </a:p>
          </p:txBody>
        </p:sp>
        <p:sp>
          <p:nvSpPr>
            <p:cNvPr id="10260" name="Text Box 16"/>
            <p:cNvSpPr txBox="1">
              <a:spLocks noChangeArrowheads="1"/>
            </p:cNvSpPr>
            <p:nvPr/>
          </p:nvSpPr>
          <p:spPr bwMode="auto">
            <a:xfrm>
              <a:off x="1008" y="1584"/>
              <a:ext cx="19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fr-CH" altLang="en-US" sz="1600">
                  <a:solidFill>
                    <a:srgbClr val="000000"/>
                  </a:solidFill>
                </a:rPr>
                <a:t>b</a:t>
              </a:r>
              <a:endParaRPr lang="en-US" altLang="en-US" sz="1600">
                <a:solidFill>
                  <a:srgbClr val="000000"/>
                </a:solidFill>
              </a:endParaRPr>
            </a:p>
          </p:txBody>
        </p:sp>
        <p:sp>
          <p:nvSpPr>
            <p:cNvPr id="10261" name="Text Box 17"/>
            <p:cNvSpPr txBox="1">
              <a:spLocks noChangeArrowheads="1"/>
            </p:cNvSpPr>
            <p:nvPr/>
          </p:nvSpPr>
          <p:spPr bwMode="auto">
            <a:xfrm>
              <a:off x="2418" y="1224"/>
              <a:ext cx="19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fr-CH" altLang="en-US" sz="1600">
                  <a:solidFill>
                    <a:srgbClr val="000000"/>
                  </a:solidFill>
                </a:rPr>
                <a:t>c</a:t>
              </a:r>
              <a:endParaRPr lang="en-US" altLang="en-US" sz="1600">
                <a:solidFill>
                  <a:srgbClr val="000000"/>
                </a:solidFill>
              </a:endParaRPr>
            </a:p>
          </p:txBody>
        </p:sp>
        <p:sp>
          <p:nvSpPr>
            <p:cNvPr id="10262" name="Text Box 18"/>
            <p:cNvSpPr txBox="1">
              <a:spLocks noChangeArrowheads="1"/>
            </p:cNvSpPr>
            <p:nvPr/>
          </p:nvSpPr>
          <p:spPr bwMode="auto">
            <a:xfrm>
              <a:off x="2418" y="1530"/>
              <a:ext cx="19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fr-CH" altLang="en-US" sz="1600">
                  <a:solidFill>
                    <a:srgbClr val="000000"/>
                  </a:solidFill>
                </a:rPr>
                <a:t>d</a:t>
              </a:r>
              <a:endParaRPr lang="en-US" altLang="en-US" sz="1600">
                <a:solidFill>
                  <a:srgbClr val="000000"/>
                </a:solidFill>
              </a:endParaRPr>
            </a:p>
          </p:txBody>
        </p:sp>
        <p:sp>
          <p:nvSpPr>
            <p:cNvPr id="10263" name="Rectangle 19"/>
            <p:cNvSpPr>
              <a:spLocks noChangeArrowheads="1"/>
            </p:cNvSpPr>
            <p:nvPr/>
          </p:nvSpPr>
          <p:spPr bwMode="auto">
            <a:xfrm>
              <a:off x="2352" y="1392"/>
              <a:ext cx="144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r-CH" altLang="en-US">
                <a:solidFill>
                  <a:srgbClr val="000000"/>
                </a:solidFill>
              </a:endParaRPr>
            </a:p>
          </p:txBody>
        </p:sp>
        <p:sp>
          <p:nvSpPr>
            <p:cNvPr id="10264" name="Rectangle 20"/>
            <p:cNvSpPr>
              <a:spLocks noChangeArrowheads="1"/>
            </p:cNvSpPr>
            <p:nvPr/>
          </p:nvSpPr>
          <p:spPr bwMode="auto">
            <a:xfrm>
              <a:off x="2256" y="1392"/>
              <a:ext cx="336" cy="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r-CH" altLang="en-US">
                <a:solidFill>
                  <a:srgbClr val="000000"/>
                </a:solidFill>
              </a:endParaRPr>
            </a:p>
          </p:txBody>
        </p:sp>
        <p:sp>
          <p:nvSpPr>
            <p:cNvPr id="10265" name="Rectangle 21"/>
            <p:cNvSpPr>
              <a:spLocks noChangeArrowheads="1"/>
            </p:cNvSpPr>
            <p:nvPr/>
          </p:nvSpPr>
          <p:spPr bwMode="auto">
            <a:xfrm>
              <a:off x="2256" y="1536"/>
              <a:ext cx="336" cy="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r-CH" altLang="en-US">
                <a:solidFill>
                  <a:srgbClr val="000000"/>
                </a:solidFill>
              </a:endParaRPr>
            </a:p>
          </p:txBody>
        </p:sp>
        <p:sp>
          <p:nvSpPr>
            <p:cNvPr id="10266" name="Rectangle 22"/>
            <p:cNvSpPr>
              <a:spLocks noChangeArrowheads="1"/>
            </p:cNvSpPr>
            <p:nvPr/>
          </p:nvSpPr>
          <p:spPr bwMode="auto">
            <a:xfrm>
              <a:off x="1440" y="1008"/>
              <a:ext cx="480" cy="14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r-CH" altLang="en-US">
                <a:solidFill>
                  <a:srgbClr val="000000"/>
                </a:solidFill>
              </a:endParaRPr>
            </a:p>
          </p:txBody>
        </p:sp>
        <p:sp>
          <p:nvSpPr>
            <p:cNvPr id="10267" name="Freeform 23"/>
            <p:cNvSpPr>
              <a:spLocks/>
            </p:cNvSpPr>
            <p:nvPr/>
          </p:nvSpPr>
          <p:spPr bwMode="auto">
            <a:xfrm>
              <a:off x="1437" y="1023"/>
              <a:ext cx="480" cy="117"/>
            </a:xfrm>
            <a:custGeom>
              <a:avLst/>
              <a:gdLst>
                <a:gd name="T0" fmla="*/ 0 w 480"/>
                <a:gd name="T1" fmla="*/ 33 h 117"/>
                <a:gd name="T2" fmla="*/ 51 w 480"/>
                <a:gd name="T3" fmla="*/ 12 h 117"/>
                <a:gd name="T4" fmla="*/ 69 w 480"/>
                <a:gd name="T5" fmla="*/ 6 h 117"/>
                <a:gd name="T6" fmla="*/ 102 w 480"/>
                <a:gd name="T7" fmla="*/ 12 h 117"/>
                <a:gd name="T8" fmla="*/ 120 w 480"/>
                <a:gd name="T9" fmla="*/ 24 h 117"/>
                <a:gd name="T10" fmla="*/ 150 w 480"/>
                <a:gd name="T11" fmla="*/ 69 h 117"/>
                <a:gd name="T12" fmla="*/ 129 w 480"/>
                <a:gd name="T13" fmla="*/ 117 h 117"/>
                <a:gd name="T14" fmla="*/ 120 w 480"/>
                <a:gd name="T15" fmla="*/ 114 h 117"/>
                <a:gd name="T16" fmla="*/ 114 w 480"/>
                <a:gd name="T17" fmla="*/ 96 h 117"/>
                <a:gd name="T18" fmla="*/ 135 w 480"/>
                <a:gd name="T19" fmla="*/ 33 h 117"/>
                <a:gd name="T20" fmla="*/ 171 w 480"/>
                <a:gd name="T21" fmla="*/ 6 h 117"/>
                <a:gd name="T22" fmla="*/ 189 w 480"/>
                <a:gd name="T23" fmla="*/ 0 h 117"/>
                <a:gd name="T24" fmla="*/ 231 w 480"/>
                <a:gd name="T25" fmla="*/ 21 h 117"/>
                <a:gd name="T26" fmla="*/ 249 w 480"/>
                <a:gd name="T27" fmla="*/ 39 h 117"/>
                <a:gd name="T28" fmla="*/ 255 w 480"/>
                <a:gd name="T29" fmla="*/ 57 h 117"/>
                <a:gd name="T30" fmla="*/ 258 w 480"/>
                <a:gd name="T31" fmla="*/ 66 h 117"/>
                <a:gd name="T32" fmla="*/ 252 w 480"/>
                <a:gd name="T33" fmla="*/ 105 h 117"/>
                <a:gd name="T34" fmla="*/ 234 w 480"/>
                <a:gd name="T35" fmla="*/ 111 h 117"/>
                <a:gd name="T36" fmla="*/ 249 w 480"/>
                <a:gd name="T37" fmla="*/ 27 h 117"/>
                <a:gd name="T38" fmla="*/ 273 w 480"/>
                <a:gd name="T39" fmla="*/ 12 h 117"/>
                <a:gd name="T40" fmla="*/ 291 w 480"/>
                <a:gd name="T41" fmla="*/ 6 h 117"/>
                <a:gd name="T42" fmla="*/ 342 w 480"/>
                <a:gd name="T43" fmla="*/ 24 h 117"/>
                <a:gd name="T44" fmla="*/ 369 w 480"/>
                <a:gd name="T45" fmla="*/ 72 h 117"/>
                <a:gd name="T46" fmla="*/ 348 w 480"/>
                <a:gd name="T47" fmla="*/ 117 h 117"/>
                <a:gd name="T48" fmla="*/ 333 w 480"/>
                <a:gd name="T49" fmla="*/ 114 h 117"/>
                <a:gd name="T50" fmla="*/ 354 w 480"/>
                <a:gd name="T51" fmla="*/ 21 h 117"/>
                <a:gd name="T52" fmla="*/ 381 w 480"/>
                <a:gd name="T53" fmla="*/ 9 h 117"/>
                <a:gd name="T54" fmla="*/ 390 w 480"/>
                <a:gd name="T55" fmla="*/ 6 h 117"/>
                <a:gd name="T56" fmla="*/ 453 w 480"/>
                <a:gd name="T57" fmla="*/ 27 h 117"/>
                <a:gd name="T58" fmla="*/ 480 w 480"/>
                <a:gd name="T59" fmla="*/ 36 h 117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480"/>
                <a:gd name="T91" fmla="*/ 0 h 117"/>
                <a:gd name="T92" fmla="*/ 480 w 480"/>
                <a:gd name="T93" fmla="*/ 117 h 117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480" h="117">
                  <a:moveTo>
                    <a:pt x="0" y="33"/>
                  </a:moveTo>
                  <a:cubicBezTo>
                    <a:pt x="36" y="28"/>
                    <a:pt x="25" y="27"/>
                    <a:pt x="51" y="12"/>
                  </a:cubicBezTo>
                  <a:cubicBezTo>
                    <a:pt x="57" y="9"/>
                    <a:pt x="69" y="6"/>
                    <a:pt x="69" y="6"/>
                  </a:cubicBezTo>
                  <a:cubicBezTo>
                    <a:pt x="70" y="6"/>
                    <a:pt x="100" y="11"/>
                    <a:pt x="102" y="12"/>
                  </a:cubicBezTo>
                  <a:cubicBezTo>
                    <a:pt x="109" y="15"/>
                    <a:pt x="120" y="24"/>
                    <a:pt x="120" y="24"/>
                  </a:cubicBezTo>
                  <a:cubicBezTo>
                    <a:pt x="130" y="39"/>
                    <a:pt x="144" y="51"/>
                    <a:pt x="150" y="69"/>
                  </a:cubicBezTo>
                  <a:cubicBezTo>
                    <a:pt x="147" y="104"/>
                    <a:pt x="156" y="108"/>
                    <a:pt x="129" y="117"/>
                  </a:cubicBezTo>
                  <a:cubicBezTo>
                    <a:pt x="126" y="116"/>
                    <a:pt x="122" y="117"/>
                    <a:pt x="120" y="114"/>
                  </a:cubicBezTo>
                  <a:cubicBezTo>
                    <a:pt x="116" y="109"/>
                    <a:pt x="114" y="96"/>
                    <a:pt x="114" y="96"/>
                  </a:cubicBezTo>
                  <a:cubicBezTo>
                    <a:pt x="117" y="68"/>
                    <a:pt x="120" y="55"/>
                    <a:pt x="135" y="33"/>
                  </a:cubicBezTo>
                  <a:cubicBezTo>
                    <a:pt x="137" y="31"/>
                    <a:pt x="167" y="8"/>
                    <a:pt x="171" y="6"/>
                  </a:cubicBezTo>
                  <a:cubicBezTo>
                    <a:pt x="177" y="3"/>
                    <a:pt x="189" y="0"/>
                    <a:pt x="189" y="0"/>
                  </a:cubicBezTo>
                  <a:cubicBezTo>
                    <a:pt x="205" y="3"/>
                    <a:pt x="219" y="9"/>
                    <a:pt x="231" y="21"/>
                  </a:cubicBezTo>
                  <a:cubicBezTo>
                    <a:pt x="237" y="27"/>
                    <a:pt x="249" y="39"/>
                    <a:pt x="249" y="39"/>
                  </a:cubicBezTo>
                  <a:cubicBezTo>
                    <a:pt x="251" y="45"/>
                    <a:pt x="253" y="51"/>
                    <a:pt x="255" y="57"/>
                  </a:cubicBezTo>
                  <a:cubicBezTo>
                    <a:pt x="256" y="60"/>
                    <a:pt x="258" y="66"/>
                    <a:pt x="258" y="66"/>
                  </a:cubicBezTo>
                  <a:cubicBezTo>
                    <a:pt x="257" y="79"/>
                    <a:pt x="263" y="97"/>
                    <a:pt x="252" y="105"/>
                  </a:cubicBezTo>
                  <a:cubicBezTo>
                    <a:pt x="247" y="109"/>
                    <a:pt x="234" y="111"/>
                    <a:pt x="234" y="111"/>
                  </a:cubicBezTo>
                  <a:cubicBezTo>
                    <a:pt x="217" y="100"/>
                    <a:pt x="226" y="35"/>
                    <a:pt x="249" y="27"/>
                  </a:cubicBezTo>
                  <a:cubicBezTo>
                    <a:pt x="259" y="13"/>
                    <a:pt x="252" y="19"/>
                    <a:pt x="273" y="12"/>
                  </a:cubicBezTo>
                  <a:cubicBezTo>
                    <a:pt x="279" y="10"/>
                    <a:pt x="291" y="6"/>
                    <a:pt x="291" y="6"/>
                  </a:cubicBezTo>
                  <a:cubicBezTo>
                    <a:pt x="322" y="9"/>
                    <a:pt x="324" y="6"/>
                    <a:pt x="342" y="24"/>
                  </a:cubicBezTo>
                  <a:cubicBezTo>
                    <a:pt x="349" y="42"/>
                    <a:pt x="363" y="53"/>
                    <a:pt x="369" y="72"/>
                  </a:cubicBezTo>
                  <a:cubicBezTo>
                    <a:pt x="366" y="105"/>
                    <a:pt x="373" y="109"/>
                    <a:pt x="348" y="117"/>
                  </a:cubicBezTo>
                  <a:cubicBezTo>
                    <a:pt x="343" y="116"/>
                    <a:pt x="337" y="117"/>
                    <a:pt x="333" y="114"/>
                  </a:cubicBezTo>
                  <a:cubicBezTo>
                    <a:pt x="315" y="102"/>
                    <a:pt x="340" y="35"/>
                    <a:pt x="354" y="21"/>
                  </a:cubicBezTo>
                  <a:cubicBezTo>
                    <a:pt x="361" y="14"/>
                    <a:pt x="372" y="12"/>
                    <a:pt x="381" y="9"/>
                  </a:cubicBezTo>
                  <a:cubicBezTo>
                    <a:pt x="384" y="8"/>
                    <a:pt x="390" y="6"/>
                    <a:pt x="390" y="6"/>
                  </a:cubicBezTo>
                  <a:cubicBezTo>
                    <a:pt x="442" y="10"/>
                    <a:pt x="420" y="10"/>
                    <a:pt x="453" y="27"/>
                  </a:cubicBezTo>
                  <a:cubicBezTo>
                    <a:pt x="462" y="31"/>
                    <a:pt x="473" y="29"/>
                    <a:pt x="480" y="3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r-CH" altLang="en-US">
                <a:solidFill>
                  <a:srgbClr val="000000"/>
                </a:solidFill>
              </a:endParaRPr>
            </a:p>
          </p:txBody>
        </p:sp>
        <p:sp>
          <p:nvSpPr>
            <p:cNvPr id="10268" name="Freeform 24"/>
            <p:cNvSpPr>
              <a:spLocks/>
            </p:cNvSpPr>
            <p:nvPr/>
          </p:nvSpPr>
          <p:spPr bwMode="auto">
            <a:xfrm>
              <a:off x="1440" y="1026"/>
              <a:ext cx="483" cy="134"/>
            </a:xfrm>
            <a:custGeom>
              <a:avLst/>
              <a:gdLst>
                <a:gd name="T0" fmla="*/ 0 w 483"/>
                <a:gd name="T1" fmla="*/ 75 h 134"/>
                <a:gd name="T2" fmla="*/ 27 w 483"/>
                <a:gd name="T3" fmla="*/ 60 h 134"/>
                <a:gd name="T4" fmla="*/ 51 w 483"/>
                <a:gd name="T5" fmla="*/ 39 h 134"/>
                <a:gd name="T6" fmla="*/ 126 w 483"/>
                <a:gd name="T7" fmla="*/ 45 h 134"/>
                <a:gd name="T8" fmla="*/ 144 w 483"/>
                <a:gd name="T9" fmla="*/ 72 h 134"/>
                <a:gd name="T10" fmla="*/ 150 w 483"/>
                <a:gd name="T11" fmla="*/ 90 h 134"/>
                <a:gd name="T12" fmla="*/ 147 w 483"/>
                <a:gd name="T13" fmla="*/ 123 h 134"/>
                <a:gd name="T14" fmla="*/ 129 w 483"/>
                <a:gd name="T15" fmla="*/ 129 h 134"/>
                <a:gd name="T16" fmla="*/ 114 w 483"/>
                <a:gd name="T17" fmla="*/ 126 h 134"/>
                <a:gd name="T18" fmla="*/ 102 w 483"/>
                <a:gd name="T19" fmla="*/ 108 h 134"/>
                <a:gd name="T20" fmla="*/ 108 w 483"/>
                <a:gd name="T21" fmla="*/ 66 h 134"/>
                <a:gd name="T22" fmla="*/ 189 w 483"/>
                <a:gd name="T23" fmla="*/ 0 h 134"/>
                <a:gd name="T24" fmla="*/ 237 w 483"/>
                <a:gd name="T25" fmla="*/ 18 h 134"/>
                <a:gd name="T26" fmla="*/ 255 w 483"/>
                <a:gd name="T27" fmla="*/ 30 h 134"/>
                <a:gd name="T28" fmla="*/ 270 w 483"/>
                <a:gd name="T29" fmla="*/ 57 h 134"/>
                <a:gd name="T30" fmla="*/ 255 w 483"/>
                <a:gd name="T31" fmla="*/ 102 h 134"/>
                <a:gd name="T32" fmla="*/ 252 w 483"/>
                <a:gd name="T33" fmla="*/ 111 h 134"/>
                <a:gd name="T34" fmla="*/ 234 w 483"/>
                <a:gd name="T35" fmla="*/ 117 h 134"/>
                <a:gd name="T36" fmla="*/ 207 w 483"/>
                <a:gd name="T37" fmla="*/ 102 h 134"/>
                <a:gd name="T38" fmla="*/ 231 w 483"/>
                <a:gd name="T39" fmla="*/ 48 h 134"/>
                <a:gd name="T40" fmla="*/ 252 w 483"/>
                <a:gd name="T41" fmla="*/ 24 h 134"/>
                <a:gd name="T42" fmla="*/ 270 w 483"/>
                <a:gd name="T43" fmla="*/ 12 h 134"/>
                <a:gd name="T44" fmla="*/ 306 w 483"/>
                <a:gd name="T45" fmla="*/ 18 h 134"/>
                <a:gd name="T46" fmla="*/ 357 w 483"/>
                <a:gd name="T47" fmla="*/ 51 h 134"/>
                <a:gd name="T48" fmla="*/ 372 w 483"/>
                <a:gd name="T49" fmla="*/ 78 h 134"/>
                <a:gd name="T50" fmla="*/ 336 w 483"/>
                <a:gd name="T51" fmla="*/ 129 h 134"/>
                <a:gd name="T52" fmla="*/ 315 w 483"/>
                <a:gd name="T53" fmla="*/ 108 h 134"/>
                <a:gd name="T54" fmla="*/ 321 w 483"/>
                <a:gd name="T55" fmla="*/ 66 h 134"/>
                <a:gd name="T56" fmla="*/ 339 w 483"/>
                <a:gd name="T57" fmla="*/ 60 h 134"/>
                <a:gd name="T58" fmla="*/ 366 w 483"/>
                <a:gd name="T59" fmla="*/ 45 h 134"/>
                <a:gd name="T60" fmla="*/ 483 w 483"/>
                <a:gd name="T61" fmla="*/ 75 h 13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483"/>
                <a:gd name="T94" fmla="*/ 0 h 134"/>
                <a:gd name="T95" fmla="*/ 483 w 483"/>
                <a:gd name="T96" fmla="*/ 134 h 134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483" h="134">
                  <a:moveTo>
                    <a:pt x="0" y="75"/>
                  </a:moveTo>
                  <a:cubicBezTo>
                    <a:pt x="14" y="71"/>
                    <a:pt x="14" y="64"/>
                    <a:pt x="27" y="60"/>
                  </a:cubicBezTo>
                  <a:cubicBezTo>
                    <a:pt x="33" y="51"/>
                    <a:pt x="51" y="39"/>
                    <a:pt x="51" y="39"/>
                  </a:cubicBezTo>
                  <a:cubicBezTo>
                    <a:pt x="76" y="40"/>
                    <a:pt x="108" y="27"/>
                    <a:pt x="126" y="45"/>
                  </a:cubicBezTo>
                  <a:cubicBezTo>
                    <a:pt x="134" y="53"/>
                    <a:pt x="141" y="62"/>
                    <a:pt x="144" y="72"/>
                  </a:cubicBezTo>
                  <a:cubicBezTo>
                    <a:pt x="146" y="78"/>
                    <a:pt x="150" y="90"/>
                    <a:pt x="150" y="90"/>
                  </a:cubicBezTo>
                  <a:cubicBezTo>
                    <a:pt x="149" y="101"/>
                    <a:pt x="152" y="113"/>
                    <a:pt x="147" y="123"/>
                  </a:cubicBezTo>
                  <a:cubicBezTo>
                    <a:pt x="144" y="129"/>
                    <a:pt x="129" y="129"/>
                    <a:pt x="129" y="129"/>
                  </a:cubicBezTo>
                  <a:cubicBezTo>
                    <a:pt x="124" y="128"/>
                    <a:pt x="118" y="129"/>
                    <a:pt x="114" y="126"/>
                  </a:cubicBezTo>
                  <a:cubicBezTo>
                    <a:pt x="108" y="122"/>
                    <a:pt x="102" y="108"/>
                    <a:pt x="102" y="108"/>
                  </a:cubicBezTo>
                  <a:cubicBezTo>
                    <a:pt x="103" y="94"/>
                    <a:pt x="100" y="78"/>
                    <a:pt x="108" y="66"/>
                  </a:cubicBezTo>
                  <a:cubicBezTo>
                    <a:pt x="126" y="38"/>
                    <a:pt x="156" y="11"/>
                    <a:pt x="189" y="0"/>
                  </a:cubicBezTo>
                  <a:cubicBezTo>
                    <a:pt x="211" y="4"/>
                    <a:pt x="218" y="5"/>
                    <a:pt x="237" y="18"/>
                  </a:cubicBezTo>
                  <a:cubicBezTo>
                    <a:pt x="243" y="22"/>
                    <a:pt x="255" y="30"/>
                    <a:pt x="255" y="30"/>
                  </a:cubicBezTo>
                  <a:cubicBezTo>
                    <a:pt x="269" y="51"/>
                    <a:pt x="265" y="41"/>
                    <a:pt x="270" y="57"/>
                  </a:cubicBezTo>
                  <a:cubicBezTo>
                    <a:pt x="268" y="79"/>
                    <a:pt x="272" y="91"/>
                    <a:pt x="255" y="102"/>
                  </a:cubicBezTo>
                  <a:cubicBezTo>
                    <a:pt x="254" y="105"/>
                    <a:pt x="255" y="109"/>
                    <a:pt x="252" y="111"/>
                  </a:cubicBezTo>
                  <a:cubicBezTo>
                    <a:pt x="247" y="115"/>
                    <a:pt x="234" y="117"/>
                    <a:pt x="234" y="117"/>
                  </a:cubicBezTo>
                  <a:cubicBezTo>
                    <a:pt x="220" y="114"/>
                    <a:pt x="212" y="116"/>
                    <a:pt x="207" y="102"/>
                  </a:cubicBezTo>
                  <a:cubicBezTo>
                    <a:pt x="210" y="77"/>
                    <a:pt x="207" y="60"/>
                    <a:pt x="231" y="48"/>
                  </a:cubicBezTo>
                  <a:cubicBezTo>
                    <a:pt x="236" y="40"/>
                    <a:pt x="245" y="30"/>
                    <a:pt x="252" y="24"/>
                  </a:cubicBezTo>
                  <a:cubicBezTo>
                    <a:pt x="257" y="19"/>
                    <a:pt x="270" y="12"/>
                    <a:pt x="270" y="12"/>
                  </a:cubicBezTo>
                  <a:cubicBezTo>
                    <a:pt x="272" y="12"/>
                    <a:pt x="298" y="13"/>
                    <a:pt x="306" y="18"/>
                  </a:cubicBezTo>
                  <a:cubicBezTo>
                    <a:pt x="325" y="30"/>
                    <a:pt x="336" y="44"/>
                    <a:pt x="357" y="51"/>
                  </a:cubicBezTo>
                  <a:cubicBezTo>
                    <a:pt x="364" y="58"/>
                    <a:pt x="372" y="78"/>
                    <a:pt x="372" y="78"/>
                  </a:cubicBezTo>
                  <a:cubicBezTo>
                    <a:pt x="369" y="128"/>
                    <a:pt x="379" y="134"/>
                    <a:pt x="336" y="129"/>
                  </a:cubicBezTo>
                  <a:cubicBezTo>
                    <a:pt x="327" y="126"/>
                    <a:pt x="315" y="108"/>
                    <a:pt x="315" y="108"/>
                  </a:cubicBezTo>
                  <a:cubicBezTo>
                    <a:pt x="316" y="94"/>
                    <a:pt x="309" y="74"/>
                    <a:pt x="321" y="66"/>
                  </a:cubicBezTo>
                  <a:cubicBezTo>
                    <a:pt x="326" y="62"/>
                    <a:pt x="339" y="60"/>
                    <a:pt x="339" y="60"/>
                  </a:cubicBezTo>
                  <a:cubicBezTo>
                    <a:pt x="346" y="53"/>
                    <a:pt x="366" y="45"/>
                    <a:pt x="366" y="45"/>
                  </a:cubicBezTo>
                  <a:cubicBezTo>
                    <a:pt x="407" y="49"/>
                    <a:pt x="444" y="75"/>
                    <a:pt x="483" y="75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r-CH" altLang="en-US">
                <a:solidFill>
                  <a:srgbClr val="000000"/>
                </a:solidFill>
              </a:endParaRPr>
            </a:p>
          </p:txBody>
        </p:sp>
        <p:sp>
          <p:nvSpPr>
            <p:cNvPr id="10269" name="Line 25"/>
            <p:cNvSpPr>
              <a:spLocks noChangeShapeType="1"/>
            </p:cNvSpPr>
            <p:nvPr/>
          </p:nvSpPr>
          <p:spPr bwMode="auto">
            <a:xfrm>
              <a:off x="1920" y="1056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z="2400">
                <a:solidFill>
                  <a:srgbClr val="000000"/>
                </a:solidFill>
              </a:endParaRPr>
            </a:p>
          </p:txBody>
        </p:sp>
        <p:sp>
          <p:nvSpPr>
            <p:cNvPr id="10270" name="Line 26"/>
            <p:cNvSpPr>
              <a:spLocks noChangeShapeType="1"/>
            </p:cNvSpPr>
            <p:nvPr/>
          </p:nvSpPr>
          <p:spPr bwMode="auto">
            <a:xfrm>
              <a:off x="912" y="1312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z="2400">
                <a:solidFill>
                  <a:srgbClr val="000000"/>
                </a:solidFill>
              </a:endParaRPr>
            </a:p>
          </p:txBody>
        </p:sp>
        <p:sp>
          <p:nvSpPr>
            <p:cNvPr id="10271" name="Text Box 27"/>
            <p:cNvSpPr txBox="1">
              <a:spLocks noChangeArrowheads="1"/>
            </p:cNvSpPr>
            <p:nvPr/>
          </p:nvSpPr>
          <p:spPr bwMode="auto">
            <a:xfrm>
              <a:off x="624" y="1392"/>
              <a:ext cx="43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fr-CH" altLang="en-US" sz="1800">
                  <a:solidFill>
                    <a:srgbClr val="000000"/>
                  </a:solidFill>
                </a:rPr>
                <a:t>E</a:t>
              </a:r>
              <a:r>
                <a:rPr lang="fr-CH" altLang="en-US" sz="1800" baseline="-25000">
                  <a:solidFill>
                    <a:srgbClr val="000000"/>
                  </a:solidFill>
                </a:rPr>
                <a:t>o</a:t>
              </a:r>
              <a:endParaRPr lang="en-US" altLang="en-US" sz="1800" baseline="-25000">
                <a:solidFill>
                  <a:srgbClr val="000000"/>
                </a:solidFill>
              </a:endParaRPr>
            </a:p>
          </p:txBody>
        </p:sp>
      </p:grpSp>
      <p:grpSp>
        <p:nvGrpSpPr>
          <p:cNvPr id="10254" name="Group 31"/>
          <p:cNvGrpSpPr>
            <a:grpSpLocks/>
          </p:cNvGrpSpPr>
          <p:nvPr/>
        </p:nvGrpSpPr>
        <p:grpSpPr bwMode="auto">
          <a:xfrm>
            <a:off x="1395413" y="1973263"/>
            <a:ext cx="5638801" cy="914400"/>
            <a:chOff x="816" y="2370"/>
            <a:chExt cx="3552" cy="576"/>
          </a:xfrm>
        </p:grpSpPr>
        <p:sp>
          <p:nvSpPr>
            <p:cNvPr id="10255" name="Rectangle 32"/>
            <p:cNvSpPr>
              <a:spLocks noChangeArrowheads="1"/>
            </p:cNvSpPr>
            <p:nvPr/>
          </p:nvSpPr>
          <p:spPr bwMode="auto">
            <a:xfrm>
              <a:off x="816" y="2370"/>
              <a:ext cx="3552" cy="5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r-CH" altLang="en-US">
                <a:solidFill>
                  <a:srgbClr val="000000"/>
                </a:solidFill>
              </a:endParaRPr>
            </a:p>
          </p:txBody>
        </p:sp>
        <p:graphicFrame>
          <p:nvGraphicFramePr>
            <p:cNvPr id="10245" name="Object 33"/>
            <p:cNvGraphicFramePr>
              <a:graphicFrameLocks noChangeAspect="1"/>
            </p:cNvGraphicFramePr>
            <p:nvPr/>
          </p:nvGraphicFramePr>
          <p:xfrm>
            <a:off x="960" y="2422"/>
            <a:ext cx="3304" cy="4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9" imgW="4597200" imgH="672840" progId="Equation.3">
                    <p:embed/>
                  </p:oleObj>
                </mc:Choice>
                <mc:Fallback>
                  <p:oleObj name="Equation" r:id="rId9" imgW="4597200" imgH="6728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60" y="2422"/>
                          <a:ext cx="3304" cy="48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bg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" name="Rectangle 30">
            <a:extLst>
              <a:ext uri="{FF2B5EF4-FFF2-40B4-BE49-F238E27FC236}">
                <a16:creationId xmlns:a16="http://schemas.microsoft.com/office/drawing/2014/main" id="{7A949CB5-768B-0C61-CE17-72731E5F93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400" y="268788"/>
            <a:ext cx="103632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fr-CH" altLang="en-US" sz="2800" kern="0" dirty="0">
                <a:solidFill>
                  <a:srgbClr val="000094"/>
                </a:solidFill>
                <a:ea typeface="Times New Roman" charset="0"/>
                <a:cs typeface="Times New Roman" charset="0"/>
              </a:rPr>
              <a:t>Terme capacitif</a:t>
            </a:r>
            <a:endParaRPr lang="en-US" altLang="en-US" sz="2800" kern="0" dirty="0">
              <a:solidFill>
                <a:srgbClr val="000094"/>
              </a:solidFill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0626241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89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489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489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489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489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489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489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9475" grpId="0"/>
      <p:bldP spid="489477" grpId="0"/>
      <p:bldP spid="489478" grpId="0" animBg="1"/>
      <p:bldP spid="48948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ACB6308C-8F67-FF47-8C84-20AEACD30B18}" type="slidenum">
              <a:rPr lang="it-IT" altLang="en-US" sz="1400">
                <a:solidFill>
                  <a:srgbClr val="000000"/>
                </a:solidFill>
              </a:rPr>
              <a:pPr/>
              <a:t>13</a:t>
            </a:fld>
            <a:endParaRPr lang="it-IT" altLang="en-US" sz="1400">
              <a:solidFill>
                <a:srgbClr val="000000"/>
              </a:solidFill>
            </a:endParaRPr>
          </a:p>
        </p:txBody>
      </p:sp>
      <p:sp>
        <p:nvSpPr>
          <p:cNvPr id="490499" name="Text Box 3"/>
          <p:cNvSpPr txBox="1">
            <a:spLocks noChangeArrowheads="1"/>
          </p:cNvSpPr>
          <p:nvPr/>
        </p:nvSpPr>
        <p:spPr bwMode="auto">
          <a:xfrm>
            <a:off x="1701801" y="3267076"/>
            <a:ext cx="19224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fr-CH" altLang="en-US" sz="1800">
                <a:solidFill>
                  <a:srgbClr val="FF3300"/>
                </a:solidFill>
              </a:rPr>
              <a:t>Terme inductif:</a:t>
            </a:r>
            <a:endParaRPr lang="en-US" altLang="en-US" sz="1800">
              <a:solidFill>
                <a:srgbClr val="FF3300"/>
              </a:solidFill>
            </a:endParaRPr>
          </a:p>
        </p:txBody>
      </p:sp>
      <p:graphicFrame>
        <p:nvGraphicFramePr>
          <p:cNvPr id="490500" name="Object 4"/>
          <p:cNvGraphicFramePr>
            <a:graphicFrameLocks noChangeAspect="1"/>
          </p:cNvGraphicFramePr>
          <p:nvPr/>
        </p:nvGraphicFramePr>
        <p:xfrm>
          <a:off x="3733800" y="3048000"/>
          <a:ext cx="1811338" cy="795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87240" imgH="698400" progId="Equation.3">
                  <p:embed/>
                </p:oleObj>
              </mc:Choice>
              <mc:Fallback>
                <p:oleObj name="Equation" r:id="rId3" imgW="1587240" imgH="698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3048000"/>
                        <a:ext cx="1811338" cy="795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0502" name="AutoShape 6"/>
          <p:cNvSpPr>
            <a:spLocks noChangeArrowheads="1"/>
          </p:cNvSpPr>
          <p:nvPr/>
        </p:nvSpPr>
        <p:spPr bwMode="auto">
          <a:xfrm>
            <a:off x="2971800" y="4800600"/>
            <a:ext cx="762000" cy="304800"/>
          </a:xfrm>
          <a:prstGeom prst="rightArrow">
            <a:avLst>
              <a:gd name="adj1" fmla="val 50000"/>
              <a:gd name="adj2" fmla="val 625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fr-CH" altLang="en-US">
              <a:solidFill>
                <a:srgbClr val="000000"/>
              </a:solidFill>
            </a:endParaRPr>
          </a:p>
        </p:txBody>
      </p:sp>
      <p:sp>
        <p:nvSpPr>
          <p:cNvPr id="490503" name="Text Box 7"/>
          <p:cNvSpPr txBox="1">
            <a:spLocks noChangeArrowheads="1"/>
          </p:cNvSpPr>
          <p:nvPr/>
        </p:nvSpPr>
        <p:spPr bwMode="auto">
          <a:xfrm>
            <a:off x="3952875" y="5335588"/>
            <a:ext cx="5715000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fr-CH" altLang="en-US" sz="1800" i="1">
                <a:solidFill>
                  <a:srgbClr val="000000"/>
                </a:solidFill>
              </a:rPr>
              <a:t>L</a:t>
            </a:r>
            <a:r>
              <a:rPr lang="fr-CH" altLang="en-US" sz="1800">
                <a:solidFill>
                  <a:srgbClr val="000000"/>
                </a:solidFill>
              </a:rPr>
              <a:t> dépend de la géométrie du circuit, 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fr-CH" altLang="en-US" sz="1800">
                <a:solidFill>
                  <a:srgbClr val="000000"/>
                </a:solidFill>
              </a:rPr>
              <a:t>                    (et en HF de la distribution du courant)</a:t>
            </a:r>
            <a:endParaRPr lang="en-US" altLang="en-US" sz="1800">
              <a:solidFill>
                <a:srgbClr val="000000"/>
              </a:solidFill>
            </a:endParaRP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6977064" y="1628775"/>
            <a:ext cx="3152775" cy="1447800"/>
            <a:chOff x="624" y="1008"/>
            <a:chExt cx="1986" cy="912"/>
          </a:xfrm>
        </p:grpSpPr>
        <p:sp>
          <p:nvSpPr>
            <p:cNvPr id="11278" name="AutoShape 10"/>
            <p:cNvSpPr>
              <a:spLocks noChangeArrowheads="1"/>
            </p:cNvSpPr>
            <p:nvPr/>
          </p:nvSpPr>
          <p:spPr bwMode="auto">
            <a:xfrm>
              <a:off x="960" y="1056"/>
              <a:ext cx="1488" cy="864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r-CH" altLang="en-US">
                <a:solidFill>
                  <a:srgbClr val="000000"/>
                </a:solidFill>
              </a:endParaRPr>
            </a:p>
          </p:txBody>
        </p:sp>
        <p:sp>
          <p:nvSpPr>
            <p:cNvPr id="11279" name="AutoShape 11"/>
            <p:cNvSpPr>
              <a:spLocks noChangeArrowheads="1"/>
            </p:cNvSpPr>
            <p:nvPr/>
          </p:nvSpPr>
          <p:spPr bwMode="auto">
            <a:xfrm>
              <a:off x="1008" y="1104"/>
              <a:ext cx="1392" cy="76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r-CH" altLang="en-US">
                <a:solidFill>
                  <a:srgbClr val="000000"/>
                </a:solidFill>
              </a:endParaRPr>
            </a:p>
          </p:txBody>
        </p:sp>
        <p:sp>
          <p:nvSpPr>
            <p:cNvPr id="11280" name="Rectangle 12"/>
            <p:cNvSpPr>
              <a:spLocks noChangeArrowheads="1"/>
            </p:cNvSpPr>
            <p:nvPr/>
          </p:nvSpPr>
          <p:spPr bwMode="auto">
            <a:xfrm>
              <a:off x="960" y="1312"/>
              <a:ext cx="48" cy="368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r-CH" altLang="en-US">
                <a:solidFill>
                  <a:srgbClr val="000000"/>
                </a:solidFill>
              </a:endParaRPr>
            </a:p>
          </p:txBody>
        </p:sp>
        <p:sp>
          <p:nvSpPr>
            <p:cNvPr id="11281" name="Text Box 13"/>
            <p:cNvSpPr txBox="1">
              <a:spLocks noChangeArrowheads="1"/>
            </p:cNvSpPr>
            <p:nvPr/>
          </p:nvSpPr>
          <p:spPr bwMode="auto">
            <a:xfrm>
              <a:off x="1008" y="1200"/>
              <a:ext cx="19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fr-CH" altLang="en-US" sz="1600">
                  <a:solidFill>
                    <a:srgbClr val="000000"/>
                  </a:solidFill>
                </a:rPr>
                <a:t>a</a:t>
              </a:r>
              <a:endParaRPr lang="en-US" altLang="en-US" sz="1600">
                <a:solidFill>
                  <a:srgbClr val="000000"/>
                </a:solidFill>
              </a:endParaRPr>
            </a:p>
          </p:txBody>
        </p:sp>
        <p:sp>
          <p:nvSpPr>
            <p:cNvPr id="11282" name="Text Box 14"/>
            <p:cNvSpPr txBox="1">
              <a:spLocks noChangeArrowheads="1"/>
            </p:cNvSpPr>
            <p:nvPr/>
          </p:nvSpPr>
          <p:spPr bwMode="auto">
            <a:xfrm>
              <a:off x="1008" y="1584"/>
              <a:ext cx="19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fr-CH" altLang="en-US" sz="1600">
                  <a:solidFill>
                    <a:srgbClr val="000000"/>
                  </a:solidFill>
                </a:rPr>
                <a:t>b</a:t>
              </a:r>
              <a:endParaRPr lang="en-US" altLang="en-US" sz="1600">
                <a:solidFill>
                  <a:srgbClr val="000000"/>
                </a:solidFill>
              </a:endParaRPr>
            </a:p>
          </p:txBody>
        </p:sp>
        <p:sp>
          <p:nvSpPr>
            <p:cNvPr id="11283" name="Text Box 15"/>
            <p:cNvSpPr txBox="1">
              <a:spLocks noChangeArrowheads="1"/>
            </p:cNvSpPr>
            <p:nvPr/>
          </p:nvSpPr>
          <p:spPr bwMode="auto">
            <a:xfrm>
              <a:off x="2418" y="1224"/>
              <a:ext cx="19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fr-CH" altLang="en-US" sz="1600">
                  <a:solidFill>
                    <a:srgbClr val="000000"/>
                  </a:solidFill>
                </a:rPr>
                <a:t>c</a:t>
              </a:r>
              <a:endParaRPr lang="en-US" altLang="en-US" sz="1600">
                <a:solidFill>
                  <a:srgbClr val="000000"/>
                </a:solidFill>
              </a:endParaRPr>
            </a:p>
          </p:txBody>
        </p:sp>
        <p:sp>
          <p:nvSpPr>
            <p:cNvPr id="11284" name="Text Box 16"/>
            <p:cNvSpPr txBox="1">
              <a:spLocks noChangeArrowheads="1"/>
            </p:cNvSpPr>
            <p:nvPr/>
          </p:nvSpPr>
          <p:spPr bwMode="auto">
            <a:xfrm>
              <a:off x="2418" y="1530"/>
              <a:ext cx="19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fr-CH" altLang="en-US" sz="1600">
                  <a:solidFill>
                    <a:srgbClr val="000000"/>
                  </a:solidFill>
                </a:rPr>
                <a:t>d</a:t>
              </a:r>
              <a:endParaRPr lang="en-US" altLang="en-US" sz="1600">
                <a:solidFill>
                  <a:srgbClr val="000000"/>
                </a:solidFill>
              </a:endParaRPr>
            </a:p>
          </p:txBody>
        </p:sp>
        <p:sp>
          <p:nvSpPr>
            <p:cNvPr id="11285" name="Rectangle 17"/>
            <p:cNvSpPr>
              <a:spLocks noChangeArrowheads="1"/>
            </p:cNvSpPr>
            <p:nvPr/>
          </p:nvSpPr>
          <p:spPr bwMode="auto">
            <a:xfrm>
              <a:off x="2352" y="1392"/>
              <a:ext cx="144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r-CH" altLang="en-US">
                <a:solidFill>
                  <a:srgbClr val="000000"/>
                </a:solidFill>
              </a:endParaRPr>
            </a:p>
          </p:txBody>
        </p:sp>
        <p:sp>
          <p:nvSpPr>
            <p:cNvPr id="11286" name="Rectangle 18"/>
            <p:cNvSpPr>
              <a:spLocks noChangeArrowheads="1"/>
            </p:cNvSpPr>
            <p:nvPr/>
          </p:nvSpPr>
          <p:spPr bwMode="auto">
            <a:xfrm>
              <a:off x="2256" y="1392"/>
              <a:ext cx="336" cy="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r-CH" altLang="en-US">
                <a:solidFill>
                  <a:srgbClr val="000000"/>
                </a:solidFill>
              </a:endParaRPr>
            </a:p>
          </p:txBody>
        </p:sp>
        <p:sp>
          <p:nvSpPr>
            <p:cNvPr id="11287" name="Rectangle 19"/>
            <p:cNvSpPr>
              <a:spLocks noChangeArrowheads="1"/>
            </p:cNvSpPr>
            <p:nvPr/>
          </p:nvSpPr>
          <p:spPr bwMode="auto">
            <a:xfrm>
              <a:off x="2256" y="1536"/>
              <a:ext cx="336" cy="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r-CH" altLang="en-US">
                <a:solidFill>
                  <a:srgbClr val="000000"/>
                </a:solidFill>
              </a:endParaRPr>
            </a:p>
          </p:txBody>
        </p:sp>
        <p:sp>
          <p:nvSpPr>
            <p:cNvPr id="11288" name="Rectangle 20"/>
            <p:cNvSpPr>
              <a:spLocks noChangeArrowheads="1"/>
            </p:cNvSpPr>
            <p:nvPr/>
          </p:nvSpPr>
          <p:spPr bwMode="auto">
            <a:xfrm>
              <a:off x="1440" y="1008"/>
              <a:ext cx="480" cy="14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r-CH" altLang="en-US">
                <a:solidFill>
                  <a:srgbClr val="000000"/>
                </a:solidFill>
              </a:endParaRPr>
            </a:p>
          </p:txBody>
        </p:sp>
        <p:sp>
          <p:nvSpPr>
            <p:cNvPr id="11289" name="Freeform 21"/>
            <p:cNvSpPr>
              <a:spLocks/>
            </p:cNvSpPr>
            <p:nvPr/>
          </p:nvSpPr>
          <p:spPr bwMode="auto">
            <a:xfrm>
              <a:off x="1437" y="1023"/>
              <a:ext cx="480" cy="117"/>
            </a:xfrm>
            <a:custGeom>
              <a:avLst/>
              <a:gdLst>
                <a:gd name="T0" fmla="*/ 0 w 480"/>
                <a:gd name="T1" fmla="*/ 33 h 117"/>
                <a:gd name="T2" fmla="*/ 51 w 480"/>
                <a:gd name="T3" fmla="*/ 12 h 117"/>
                <a:gd name="T4" fmla="*/ 69 w 480"/>
                <a:gd name="T5" fmla="*/ 6 h 117"/>
                <a:gd name="T6" fmla="*/ 102 w 480"/>
                <a:gd name="T7" fmla="*/ 12 h 117"/>
                <a:gd name="T8" fmla="*/ 120 w 480"/>
                <a:gd name="T9" fmla="*/ 24 h 117"/>
                <a:gd name="T10" fmla="*/ 150 w 480"/>
                <a:gd name="T11" fmla="*/ 69 h 117"/>
                <a:gd name="T12" fmla="*/ 129 w 480"/>
                <a:gd name="T13" fmla="*/ 117 h 117"/>
                <a:gd name="T14" fmla="*/ 120 w 480"/>
                <a:gd name="T15" fmla="*/ 114 h 117"/>
                <a:gd name="T16" fmla="*/ 114 w 480"/>
                <a:gd name="T17" fmla="*/ 96 h 117"/>
                <a:gd name="T18" fmla="*/ 135 w 480"/>
                <a:gd name="T19" fmla="*/ 33 h 117"/>
                <a:gd name="T20" fmla="*/ 171 w 480"/>
                <a:gd name="T21" fmla="*/ 6 h 117"/>
                <a:gd name="T22" fmla="*/ 189 w 480"/>
                <a:gd name="T23" fmla="*/ 0 h 117"/>
                <a:gd name="T24" fmla="*/ 231 w 480"/>
                <a:gd name="T25" fmla="*/ 21 h 117"/>
                <a:gd name="T26" fmla="*/ 249 w 480"/>
                <a:gd name="T27" fmla="*/ 39 h 117"/>
                <a:gd name="T28" fmla="*/ 255 w 480"/>
                <a:gd name="T29" fmla="*/ 57 h 117"/>
                <a:gd name="T30" fmla="*/ 258 w 480"/>
                <a:gd name="T31" fmla="*/ 66 h 117"/>
                <a:gd name="T32" fmla="*/ 252 w 480"/>
                <a:gd name="T33" fmla="*/ 105 h 117"/>
                <a:gd name="T34" fmla="*/ 234 w 480"/>
                <a:gd name="T35" fmla="*/ 111 h 117"/>
                <a:gd name="T36" fmla="*/ 249 w 480"/>
                <a:gd name="T37" fmla="*/ 27 h 117"/>
                <a:gd name="T38" fmla="*/ 273 w 480"/>
                <a:gd name="T39" fmla="*/ 12 h 117"/>
                <a:gd name="T40" fmla="*/ 291 w 480"/>
                <a:gd name="T41" fmla="*/ 6 h 117"/>
                <a:gd name="T42" fmla="*/ 342 w 480"/>
                <a:gd name="T43" fmla="*/ 24 h 117"/>
                <a:gd name="T44" fmla="*/ 369 w 480"/>
                <a:gd name="T45" fmla="*/ 72 h 117"/>
                <a:gd name="T46" fmla="*/ 348 w 480"/>
                <a:gd name="T47" fmla="*/ 117 h 117"/>
                <a:gd name="T48" fmla="*/ 333 w 480"/>
                <a:gd name="T49" fmla="*/ 114 h 117"/>
                <a:gd name="T50" fmla="*/ 354 w 480"/>
                <a:gd name="T51" fmla="*/ 21 h 117"/>
                <a:gd name="T52" fmla="*/ 381 w 480"/>
                <a:gd name="T53" fmla="*/ 9 h 117"/>
                <a:gd name="T54" fmla="*/ 390 w 480"/>
                <a:gd name="T55" fmla="*/ 6 h 117"/>
                <a:gd name="T56" fmla="*/ 453 w 480"/>
                <a:gd name="T57" fmla="*/ 27 h 117"/>
                <a:gd name="T58" fmla="*/ 480 w 480"/>
                <a:gd name="T59" fmla="*/ 36 h 117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480"/>
                <a:gd name="T91" fmla="*/ 0 h 117"/>
                <a:gd name="T92" fmla="*/ 480 w 480"/>
                <a:gd name="T93" fmla="*/ 117 h 117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480" h="117">
                  <a:moveTo>
                    <a:pt x="0" y="33"/>
                  </a:moveTo>
                  <a:cubicBezTo>
                    <a:pt x="36" y="28"/>
                    <a:pt x="25" y="27"/>
                    <a:pt x="51" y="12"/>
                  </a:cubicBezTo>
                  <a:cubicBezTo>
                    <a:pt x="57" y="9"/>
                    <a:pt x="69" y="6"/>
                    <a:pt x="69" y="6"/>
                  </a:cubicBezTo>
                  <a:cubicBezTo>
                    <a:pt x="70" y="6"/>
                    <a:pt x="100" y="11"/>
                    <a:pt x="102" y="12"/>
                  </a:cubicBezTo>
                  <a:cubicBezTo>
                    <a:pt x="109" y="15"/>
                    <a:pt x="120" y="24"/>
                    <a:pt x="120" y="24"/>
                  </a:cubicBezTo>
                  <a:cubicBezTo>
                    <a:pt x="130" y="39"/>
                    <a:pt x="144" y="51"/>
                    <a:pt x="150" y="69"/>
                  </a:cubicBezTo>
                  <a:cubicBezTo>
                    <a:pt x="147" y="104"/>
                    <a:pt x="156" y="108"/>
                    <a:pt x="129" y="117"/>
                  </a:cubicBezTo>
                  <a:cubicBezTo>
                    <a:pt x="126" y="116"/>
                    <a:pt x="122" y="117"/>
                    <a:pt x="120" y="114"/>
                  </a:cubicBezTo>
                  <a:cubicBezTo>
                    <a:pt x="116" y="109"/>
                    <a:pt x="114" y="96"/>
                    <a:pt x="114" y="96"/>
                  </a:cubicBezTo>
                  <a:cubicBezTo>
                    <a:pt x="117" y="68"/>
                    <a:pt x="120" y="55"/>
                    <a:pt x="135" y="33"/>
                  </a:cubicBezTo>
                  <a:cubicBezTo>
                    <a:pt x="137" y="31"/>
                    <a:pt x="167" y="8"/>
                    <a:pt x="171" y="6"/>
                  </a:cubicBezTo>
                  <a:cubicBezTo>
                    <a:pt x="177" y="3"/>
                    <a:pt x="189" y="0"/>
                    <a:pt x="189" y="0"/>
                  </a:cubicBezTo>
                  <a:cubicBezTo>
                    <a:pt x="205" y="3"/>
                    <a:pt x="219" y="9"/>
                    <a:pt x="231" y="21"/>
                  </a:cubicBezTo>
                  <a:cubicBezTo>
                    <a:pt x="237" y="27"/>
                    <a:pt x="249" y="39"/>
                    <a:pt x="249" y="39"/>
                  </a:cubicBezTo>
                  <a:cubicBezTo>
                    <a:pt x="251" y="45"/>
                    <a:pt x="253" y="51"/>
                    <a:pt x="255" y="57"/>
                  </a:cubicBezTo>
                  <a:cubicBezTo>
                    <a:pt x="256" y="60"/>
                    <a:pt x="258" y="66"/>
                    <a:pt x="258" y="66"/>
                  </a:cubicBezTo>
                  <a:cubicBezTo>
                    <a:pt x="257" y="79"/>
                    <a:pt x="263" y="97"/>
                    <a:pt x="252" y="105"/>
                  </a:cubicBezTo>
                  <a:cubicBezTo>
                    <a:pt x="247" y="109"/>
                    <a:pt x="234" y="111"/>
                    <a:pt x="234" y="111"/>
                  </a:cubicBezTo>
                  <a:cubicBezTo>
                    <a:pt x="217" y="100"/>
                    <a:pt x="226" y="35"/>
                    <a:pt x="249" y="27"/>
                  </a:cubicBezTo>
                  <a:cubicBezTo>
                    <a:pt x="259" y="13"/>
                    <a:pt x="252" y="19"/>
                    <a:pt x="273" y="12"/>
                  </a:cubicBezTo>
                  <a:cubicBezTo>
                    <a:pt x="279" y="10"/>
                    <a:pt x="291" y="6"/>
                    <a:pt x="291" y="6"/>
                  </a:cubicBezTo>
                  <a:cubicBezTo>
                    <a:pt x="322" y="9"/>
                    <a:pt x="324" y="6"/>
                    <a:pt x="342" y="24"/>
                  </a:cubicBezTo>
                  <a:cubicBezTo>
                    <a:pt x="349" y="42"/>
                    <a:pt x="363" y="53"/>
                    <a:pt x="369" y="72"/>
                  </a:cubicBezTo>
                  <a:cubicBezTo>
                    <a:pt x="366" y="105"/>
                    <a:pt x="373" y="109"/>
                    <a:pt x="348" y="117"/>
                  </a:cubicBezTo>
                  <a:cubicBezTo>
                    <a:pt x="343" y="116"/>
                    <a:pt x="337" y="117"/>
                    <a:pt x="333" y="114"/>
                  </a:cubicBezTo>
                  <a:cubicBezTo>
                    <a:pt x="315" y="102"/>
                    <a:pt x="340" y="35"/>
                    <a:pt x="354" y="21"/>
                  </a:cubicBezTo>
                  <a:cubicBezTo>
                    <a:pt x="361" y="14"/>
                    <a:pt x="372" y="12"/>
                    <a:pt x="381" y="9"/>
                  </a:cubicBezTo>
                  <a:cubicBezTo>
                    <a:pt x="384" y="8"/>
                    <a:pt x="390" y="6"/>
                    <a:pt x="390" y="6"/>
                  </a:cubicBezTo>
                  <a:cubicBezTo>
                    <a:pt x="442" y="10"/>
                    <a:pt x="420" y="10"/>
                    <a:pt x="453" y="27"/>
                  </a:cubicBezTo>
                  <a:cubicBezTo>
                    <a:pt x="462" y="31"/>
                    <a:pt x="473" y="29"/>
                    <a:pt x="480" y="3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r-CH" altLang="en-US">
                <a:solidFill>
                  <a:srgbClr val="000000"/>
                </a:solidFill>
              </a:endParaRPr>
            </a:p>
          </p:txBody>
        </p:sp>
        <p:sp>
          <p:nvSpPr>
            <p:cNvPr id="11290" name="Freeform 22"/>
            <p:cNvSpPr>
              <a:spLocks/>
            </p:cNvSpPr>
            <p:nvPr/>
          </p:nvSpPr>
          <p:spPr bwMode="auto">
            <a:xfrm>
              <a:off x="1440" y="1026"/>
              <a:ext cx="483" cy="134"/>
            </a:xfrm>
            <a:custGeom>
              <a:avLst/>
              <a:gdLst>
                <a:gd name="T0" fmla="*/ 0 w 483"/>
                <a:gd name="T1" fmla="*/ 75 h 134"/>
                <a:gd name="T2" fmla="*/ 27 w 483"/>
                <a:gd name="T3" fmla="*/ 60 h 134"/>
                <a:gd name="T4" fmla="*/ 51 w 483"/>
                <a:gd name="T5" fmla="*/ 39 h 134"/>
                <a:gd name="T6" fmla="*/ 126 w 483"/>
                <a:gd name="T7" fmla="*/ 45 h 134"/>
                <a:gd name="T8" fmla="*/ 144 w 483"/>
                <a:gd name="T9" fmla="*/ 72 h 134"/>
                <a:gd name="T10" fmla="*/ 150 w 483"/>
                <a:gd name="T11" fmla="*/ 90 h 134"/>
                <a:gd name="T12" fmla="*/ 147 w 483"/>
                <a:gd name="T13" fmla="*/ 123 h 134"/>
                <a:gd name="T14" fmla="*/ 129 w 483"/>
                <a:gd name="T15" fmla="*/ 129 h 134"/>
                <a:gd name="T16" fmla="*/ 114 w 483"/>
                <a:gd name="T17" fmla="*/ 126 h 134"/>
                <a:gd name="T18" fmla="*/ 102 w 483"/>
                <a:gd name="T19" fmla="*/ 108 h 134"/>
                <a:gd name="T20" fmla="*/ 108 w 483"/>
                <a:gd name="T21" fmla="*/ 66 h 134"/>
                <a:gd name="T22" fmla="*/ 189 w 483"/>
                <a:gd name="T23" fmla="*/ 0 h 134"/>
                <a:gd name="T24" fmla="*/ 237 w 483"/>
                <a:gd name="T25" fmla="*/ 18 h 134"/>
                <a:gd name="T26" fmla="*/ 255 w 483"/>
                <a:gd name="T27" fmla="*/ 30 h 134"/>
                <a:gd name="T28" fmla="*/ 270 w 483"/>
                <a:gd name="T29" fmla="*/ 57 h 134"/>
                <a:gd name="T30" fmla="*/ 255 w 483"/>
                <a:gd name="T31" fmla="*/ 102 h 134"/>
                <a:gd name="T32" fmla="*/ 252 w 483"/>
                <a:gd name="T33" fmla="*/ 111 h 134"/>
                <a:gd name="T34" fmla="*/ 234 w 483"/>
                <a:gd name="T35" fmla="*/ 117 h 134"/>
                <a:gd name="T36" fmla="*/ 207 w 483"/>
                <a:gd name="T37" fmla="*/ 102 h 134"/>
                <a:gd name="T38" fmla="*/ 231 w 483"/>
                <a:gd name="T39" fmla="*/ 48 h 134"/>
                <a:gd name="T40" fmla="*/ 252 w 483"/>
                <a:gd name="T41" fmla="*/ 24 h 134"/>
                <a:gd name="T42" fmla="*/ 270 w 483"/>
                <a:gd name="T43" fmla="*/ 12 h 134"/>
                <a:gd name="T44" fmla="*/ 306 w 483"/>
                <a:gd name="T45" fmla="*/ 18 h 134"/>
                <a:gd name="T46" fmla="*/ 357 w 483"/>
                <a:gd name="T47" fmla="*/ 51 h 134"/>
                <a:gd name="T48" fmla="*/ 372 w 483"/>
                <a:gd name="T49" fmla="*/ 78 h 134"/>
                <a:gd name="T50" fmla="*/ 336 w 483"/>
                <a:gd name="T51" fmla="*/ 129 h 134"/>
                <a:gd name="T52" fmla="*/ 315 w 483"/>
                <a:gd name="T53" fmla="*/ 108 h 134"/>
                <a:gd name="T54" fmla="*/ 321 w 483"/>
                <a:gd name="T55" fmla="*/ 66 h 134"/>
                <a:gd name="T56" fmla="*/ 339 w 483"/>
                <a:gd name="T57" fmla="*/ 60 h 134"/>
                <a:gd name="T58" fmla="*/ 366 w 483"/>
                <a:gd name="T59" fmla="*/ 45 h 134"/>
                <a:gd name="T60" fmla="*/ 483 w 483"/>
                <a:gd name="T61" fmla="*/ 75 h 13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483"/>
                <a:gd name="T94" fmla="*/ 0 h 134"/>
                <a:gd name="T95" fmla="*/ 483 w 483"/>
                <a:gd name="T96" fmla="*/ 134 h 134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483" h="134">
                  <a:moveTo>
                    <a:pt x="0" y="75"/>
                  </a:moveTo>
                  <a:cubicBezTo>
                    <a:pt x="14" y="71"/>
                    <a:pt x="14" y="64"/>
                    <a:pt x="27" y="60"/>
                  </a:cubicBezTo>
                  <a:cubicBezTo>
                    <a:pt x="33" y="51"/>
                    <a:pt x="51" y="39"/>
                    <a:pt x="51" y="39"/>
                  </a:cubicBezTo>
                  <a:cubicBezTo>
                    <a:pt x="76" y="40"/>
                    <a:pt x="108" y="27"/>
                    <a:pt x="126" y="45"/>
                  </a:cubicBezTo>
                  <a:cubicBezTo>
                    <a:pt x="134" y="53"/>
                    <a:pt x="141" y="62"/>
                    <a:pt x="144" y="72"/>
                  </a:cubicBezTo>
                  <a:cubicBezTo>
                    <a:pt x="146" y="78"/>
                    <a:pt x="150" y="90"/>
                    <a:pt x="150" y="90"/>
                  </a:cubicBezTo>
                  <a:cubicBezTo>
                    <a:pt x="149" y="101"/>
                    <a:pt x="152" y="113"/>
                    <a:pt x="147" y="123"/>
                  </a:cubicBezTo>
                  <a:cubicBezTo>
                    <a:pt x="144" y="129"/>
                    <a:pt x="129" y="129"/>
                    <a:pt x="129" y="129"/>
                  </a:cubicBezTo>
                  <a:cubicBezTo>
                    <a:pt x="124" y="128"/>
                    <a:pt x="118" y="129"/>
                    <a:pt x="114" y="126"/>
                  </a:cubicBezTo>
                  <a:cubicBezTo>
                    <a:pt x="108" y="122"/>
                    <a:pt x="102" y="108"/>
                    <a:pt x="102" y="108"/>
                  </a:cubicBezTo>
                  <a:cubicBezTo>
                    <a:pt x="103" y="94"/>
                    <a:pt x="100" y="78"/>
                    <a:pt x="108" y="66"/>
                  </a:cubicBezTo>
                  <a:cubicBezTo>
                    <a:pt x="126" y="38"/>
                    <a:pt x="156" y="11"/>
                    <a:pt x="189" y="0"/>
                  </a:cubicBezTo>
                  <a:cubicBezTo>
                    <a:pt x="211" y="4"/>
                    <a:pt x="218" y="5"/>
                    <a:pt x="237" y="18"/>
                  </a:cubicBezTo>
                  <a:cubicBezTo>
                    <a:pt x="243" y="22"/>
                    <a:pt x="255" y="30"/>
                    <a:pt x="255" y="30"/>
                  </a:cubicBezTo>
                  <a:cubicBezTo>
                    <a:pt x="269" y="51"/>
                    <a:pt x="265" y="41"/>
                    <a:pt x="270" y="57"/>
                  </a:cubicBezTo>
                  <a:cubicBezTo>
                    <a:pt x="268" y="79"/>
                    <a:pt x="272" y="91"/>
                    <a:pt x="255" y="102"/>
                  </a:cubicBezTo>
                  <a:cubicBezTo>
                    <a:pt x="254" y="105"/>
                    <a:pt x="255" y="109"/>
                    <a:pt x="252" y="111"/>
                  </a:cubicBezTo>
                  <a:cubicBezTo>
                    <a:pt x="247" y="115"/>
                    <a:pt x="234" y="117"/>
                    <a:pt x="234" y="117"/>
                  </a:cubicBezTo>
                  <a:cubicBezTo>
                    <a:pt x="220" y="114"/>
                    <a:pt x="212" y="116"/>
                    <a:pt x="207" y="102"/>
                  </a:cubicBezTo>
                  <a:cubicBezTo>
                    <a:pt x="210" y="77"/>
                    <a:pt x="207" y="60"/>
                    <a:pt x="231" y="48"/>
                  </a:cubicBezTo>
                  <a:cubicBezTo>
                    <a:pt x="236" y="40"/>
                    <a:pt x="245" y="30"/>
                    <a:pt x="252" y="24"/>
                  </a:cubicBezTo>
                  <a:cubicBezTo>
                    <a:pt x="257" y="19"/>
                    <a:pt x="270" y="12"/>
                    <a:pt x="270" y="12"/>
                  </a:cubicBezTo>
                  <a:cubicBezTo>
                    <a:pt x="272" y="12"/>
                    <a:pt x="298" y="13"/>
                    <a:pt x="306" y="18"/>
                  </a:cubicBezTo>
                  <a:cubicBezTo>
                    <a:pt x="325" y="30"/>
                    <a:pt x="336" y="44"/>
                    <a:pt x="357" y="51"/>
                  </a:cubicBezTo>
                  <a:cubicBezTo>
                    <a:pt x="364" y="58"/>
                    <a:pt x="372" y="78"/>
                    <a:pt x="372" y="78"/>
                  </a:cubicBezTo>
                  <a:cubicBezTo>
                    <a:pt x="369" y="128"/>
                    <a:pt x="379" y="134"/>
                    <a:pt x="336" y="129"/>
                  </a:cubicBezTo>
                  <a:cubicBezTo>
                    <a:pt x="327" y="126"/>
                    <a:pt x="315" y="108"/>
                    <a:pt x="315" y="108"/>
                  </a:cubicBezTo>
                  <a:cubicBezTo>
                    <a:pt x="316" y="94"/>
                    <a:pt x="309" y="74"/>
                    <a:pt x="321" y="66"/>
                  </a:cubicBezTo>
                  <a:cubicBezTo>
                    <a:pt x="326" y="62"/>
                    <a:pt x="339" y="60"/>
                    <a:pt x="339" y="60"/>
                  </a:cubicBezTo>
                  <a:cubicBezTo>
                    <a:pt x="346" y="53"/>
                    <a:pt x="366" y="45"/>
                    <a:pt x="366" y="45"/>
                  </a:cubicBezTo>
                  <a:cubicBezTo>
                    <a:pt x="407" y="49"/>
                    <a:pt x="444" y="75"/>
                    <a:pt x="483" y="75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r-CH" altLang="en-US">
                <a:solidFill>
                  <a:srgbClr val="000000"/>
                </a:solidFill>
              </a:endParaRPr>
            </a:p>
          </p:txBody>
        </p:sp>
        <p:sp>
          <p:nvSpPr>
            <p:cNvPr id="11291" name="Line 23"/>
            <p:cNvSpPr>
              <a:spLocks noChangeShapeType="1"/>
            </p:cNvSpPr>
            <p:nvPr/>
          </p:nvSpPr>
          <p:spPr bwMode="auto">
            <a:xfrm>
              <a:off x="1920" y="1056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z="2400">
                <a:solidFill>
                  <a:srgbClr val="000000"/>
                </a:solidFill>
              </a:endParaRPr>
            </a:p>
          </p:txBody>
        </p:sp>
        <p:sp>
          <p:nvSpPr>
            <p:cNvPr id="11292" name="Line 24"/>
            <p:cNvSpPr>
              <a:spLocks noChangeShapeType="1"/>
            </p:cNvSpPr>
            <p:nvPr/>
          </p:nvSpPr>
          <p:spPr bwMode="auto">
            <a:xfrm>
              <a:off x="912" y="1312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z="2400">
                <a:solidFill>
                  <a:srgbClr val="000000"/>
                </a:solidFill>
              </a:endParaRPr>
            </a:p>
          </p:txBody>
        </p:sp>
        <p:sp>
          <p:nvSpPr>
            <p:cNvPr id="11293" name="Text Box 25"/>
            <p:cNvSpPr txBox="1">
              <a:spLocks noChangeArrowheads="1"/>
            </p:cNvSpPr>
            <p:nvPr/>
          </p:nvSpPr>
          <p:spPr bwMode="auto">
            <a:xfrm>
              <a:off x="624" y="1392"/>
              <a:ext cx="43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fr-CH" altLang="en-US" sz="1800">
                  <a:solidFill>
                    <a:srgbClr val="000000"/>
                  </a:solidFill>
                </a:rPr>
                <a:t>E</a:t>
              </a:r>
              <a:r>
                <a:rPr lang="fr-CH" altLang="en-US" sz="1800" baseline="-25000">
                  <a:solidFill>
                    <a:srgbClr val="000000"/>
                  </a:solidFill>
                </a:rPr>
                <a:t>o</a:t>
              </a:r>
              <a:endParaRPr lang="en-US" altLang="en-US" sz="1800" baseline="-25000">
                <a:solidFill>
                  <a:srgbClr val="000000"/>
                </a:solidFill>
              </a:endParaRPr>
            </a:p>
          </p:txBody>
        </p:sp>
      </p:grpSp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1381125" y="1973263"/>
            <a:ext cx="5638800" cy="914400"/>
            <a:chOff x="816" y="2370"/>
            <a:chExt cx="3552" cy="576"/>
          </a:xfrm>
        </p:grpSpPr>
        <p:sp>
          <p:nvSpPr>
            <p:cNvPr id="11277" name="Rectangle 27"/>
            <p:cNvSpPr>
              <a:spLocks noChangeArrowheads="1"/>
            </p:cNvSpPr>
            <p:nvPr/>
          </p:nvSpPr>
          <p:spPr bwMode="auto">
            <a:xfrm>
              <a:off x="816" y="2370"/>
              <a:ext cx="3552" cy="5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r-CH" altLang="en-US">
                <a:solidFill>
                  <a:srgbClr val="000000"/>
                </a:solidFill>
              </a:endParaRPr>
            </a:p>
          </p:txBody>
        </p:sp>
        <p:graphicFrame>
          <p:nvGraphicFramePr>
            <p:cNvPr id="11268" name="Object 28"/>
            <p:cNvGraphicFramePr>
              <a:graphicFrameLocks noChangeAspect="1"/>
            </p:cNvGraphicFramePr>
            <p:nvPr/>
          </p:nvGraphicFramePr>
          <p:xfrm>
            <a:off x="960" y="2422"/>
            <a:ext cx="3304" cy="4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4597200" imgH="672840" progId="Equation.3">
                    <p:embed/>
                  </p:oleObj>
                </mc:Choice>
                <mc:Fallback>
                  <p:oleObj name="Equation" r:id="rId5" imgW="4597200" imgH="6728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60" y="2422"/>
                          <a:ext cx="3304" cy="48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bg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490501" name="Object 5"/>
          <p:cNvGraphicFramePr>
            <a:graphicFrameLocks noChangeAspect="1"/>
          </p:cNvGraphicFramePr>
          <p:nvPr/>
        </p:nvGraphicFramePr>
        <p:xfrm>
          <a:off x="4191001" y="4191001"/>
          <a:ext cx="1146175" cy="1084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002960" imgH="952200" progId="Equation.3">
                  <p:embed/>
                </p:oleObj>
              </mc:Choice>
              <mc:Fallback>
                <p:oleObj name="Equation" r:id="rId7" imgW="1002960" imgH="952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1" y="4191001"/>
                        <a:ext cx="1146175" cy="10842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30">
            <a:extLst>
              <a:ext uri="{FF2B5EF4-FFF2-40B4-BE49-F238E27FC236}">
                <a16:creationId xmlns:a16="http://schemas.microsoft.com/office/drawing/2014/main" id="{9B5980AC-0F05-0A82-5EBE-A21F92DFA3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400" y="268788"/>
            <a:ext cx="103632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fr-CH" altLang="en-US" sz="2800" kern="0" dirty="0">
                <a:solidFill>
                  <a:srgbClr val="000094"/>
                </a:solidFill>
                <a:ea typeface="Times New Roman" charset="0"/>
                <a:cs typeface="Times New Roman" charset="0"/>
              </a:rPr>
              <a:t>Terme inductif</a:t>
            </a:r>
            <a:endParaRPr lang="en-US" altLang="en-US" sz="2800" kern="0" dirty="0">
              <a:solidFill>
                <a:srgbClr val="000094"/>
              </a:solidFill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404578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90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490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490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490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490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2.0444E-6 L -2.77778E-7 -0.39848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4905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9935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4905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4905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0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4904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4905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0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0499" grpId="0"/>
      <p:bldP spid="490499" grpId="1"/>
      <p:bldP spid="490502" grpId="0" animBg="1"/>
      <p:bldP spid="490502" grpId="1" animBg="1"/>
      <p:bldP spid="490503" grpId="0"/>
      <p:bldP spid="490503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45AD55FE-49A6-EC42-9F46-C1CEC8D13134}" type="slidenum">
              <a:rPr lang="it-IT" altLang="en-US" sz="1400">
                <a:solidFill>
                  <a:srgbClr val="000000"/>
                </a:solidFill>
              </a:rPr>
              <a:pPr/>
              <a:t>14</a:t>
            </a:fld>
            <a:endParaRPr lang="it-IT" altLang="en-US" sz="1400">
              <a:solidFill>
                <a:srgbClr val="000000"/>
              </a:solidFill>
            </a:endParaRPr>
          </a:p>
        </p:txBody>
      </p:sp>
      <p:graphicFrame>
        <p:nvGraphicFramePr>
          <p:cNvPr id="491533" name="Object 13"/>
          <p:cNvGraphicFramePr>
            <a:graphicFrameLocks noChangeAspect="1"/>
          </p:cNvGraphicFramePr>
          <p:nvPr/>
        </p:nvGraphicFramePr>
        <p:xfrm>
          <a:off x="4191001" y="1476376"/>
          <a:ext cx="1146175" cy="1084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02960" imgH="952200" progId="Equation.3">
                  <p:embed/>
                </p:oleObj>
              </mc:Choice>
              <mc:Fallback>
                <p:oleObj name="Equation" r:id="rId3" imgW="1002960" imgH="952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1" y="1476376"/>
                        <a:ext cx="1146175" cy="10842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681288" y="2803525"/>
            <a:ext cx="1219200" cy="1371600"/>
            <a:chOff x="2928" y="720"/>
            <a:chExt cx="768" cy="864"/>
          </a:xfrm>
        </p:grpSpPr>
        <p:sp>
          <p:nvSpPr>
            <p:cNvPr id="12300" name="Line 4"/>
            <p:cNvSpPr>
              <a:spLocks noChangeShapeType="1"/>
            </p:cNvSpPr>
            <p:nvPr/>
          </p:nvSpPr>
          <p:spPr bwMode="auto">
            <a:xfrm flipV="1">
              <a:off x="2928" y="720"/>
              <a:ext cx="432" cy="8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z="2400">
                <a:solidFill>
                  <a:srgbClr val="000000"/>
                </a:solidFill>
              </a:endParaRPr>
            </a:p>
          </p:txBody>
        </p:sp>
        <p:sp>
          <p:nvSpPr>
            <p:cNvPr id="12301" name="Line 5"/>
            <p:cNvSpPr>
              <a:spLocks noChangeShapeType="1"/>
            </p:cNvSpPr>
            <p:nvPr/>
          </p:nvSpPr>
          <p:spPr bwMode="auto">
            <a:xfrm flipV="1">
              <a:off x="3120" y="1008"/>
              <a:ext cx="96" cy="19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z="2400">
                <a:solidFill>
                  <a:srgbClr val="000000"/>
                </a:solidFill>
              </a:endParaRPr>
            </a:p>
          </p:txBody>
        </p:sp>
        <p:sp>
          <p:nvSpPr>
            <p:cNvPr id="12302" name="Line 6"/>
            <p:cNvSpPr>
              <a:spLocks noChangeShapeType="1"/>
            </p:cNvSpPr>
            <p:nvPr/>
          </p:nvSpPr>
          <p:spPr bwMode="auto">
            <a:xfrm flipV="1">
              <a:off x="3120" y="1008"/>
              <a:ext cx="96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z="2400">
                <a:solidFill>
                  <a:srgbClr val="000000"/>
                </a:solidFill>
              </a:endParaRPr>
            </a:p>
          </p:txBody>
        </p:sp>
        <p:sp>
          <p:nvSpPr>
            <p:cNvPr id="12303" name="Text Box 7"/>
            <p:cNvSpPr txBox="1">
              <a:spLocks noChangeArrowheads="1"/>
            </p:cNvSpPr>
            <p:nvPr/>
          </p:nvSpPr>
          <p:spPr bwMode="auto">
            <a:xfrm>
              <a:off x="3168" y="1056"/>
              <a:ext cx="52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fr-CH" altLang="en-US" sz="1600">
                  <a:solidFill>
                    <a:srgbClr val="000000"/>
                  </a:solidFill>
                </a:rPr>
                <a:t>Ids’</a:t>
              </a:r>
              <a:endParaRPr lang="en-US" altLang="en-US" sz="1600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491528" name="Object 8"/>
          <p:cNvGraphicFramePr>
            <a:graphicFrameLocks noChangeAspect="1"/>
          </p:cNvGraphicFramePr>
          <p:nvPr/>
        </p:nvGraphicFramePr>
        <p:xfrm>
          <a:off x="3836988" y="3101975"/>
          <a:ext cx="26543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323800" imgH="825480" progId="Equation.3">
                  <p:embed/>
                </p:oleObj>
              </mc:Choice>
              <mc:Fallback>
                <p:oleObj name="Equation" r:id="rId5" imgW="2323800" imgH="825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6988" y="3101975"/>
                        <a:ext cx="26543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529" name="Text Box 9"/>
          <p:cNvSpPr txBox="1">
            <a:spLocks noChangeArrowheads="1"/>
          </p:cNvSpPr>
          <p:nvPr/>
        </p:nvSpPr>
        <p:spPr bwMode="auto">
          <a:xfrm>
            <a:off x="2259013" y="4486275"/>
            <a:ext cx="4724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fr-CH" altLang="en-US" sz="1800">
                <a:solidFill>
                  <a:srgbClr val="000000"/>
                </a:solidFill>
              </a:rPr>
              <a:t>Pour un circuit fermé, le potentiel vecteur total est donné par:</a:t>
            </a:r>
            <a:endParaRPr lang="en-US" altLang="en-US" sz="1800">
              <a:solidFill>
                <a:srgbClr val="000000"/>
              </a:solidFill>
            </a:endParaRPr>
          </a:p>
        </p:txBody>
      </p:sp>
      <p:graphicFrame>
        <p:nvGraphicFramePr>
          <p:cNvPr id="491530" name="Object 10"/>
          <p:cNvGraphicFramePr>
            <a:graphicFrameLocks noChangeAspect="1"/>
          </p:cNvGraphicFramePr>
          <p:nvPr/>
        </p:nvGraphicFramePr>
        <p:xfrm>
          <a:off x="7135814" y="4187825"/>
          <a:ext cx="2655887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323800" imgH="825480" progId="Equation.3">
                  <p:embed/>
                </p:oleObj>
              </mc:Choice>
              <mc:Fallback>
                <p:oleObj name="Equation" r:id="rId7" imgW="2323800" imgH="825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35814" y="4187825"/>
                        <a:ext cx="2655887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531" name="Text Box 11"/>
          <p:cNvSpPr txBox="1">
            <a:spLocks noChangeArrowheads="1"/>
          </p:cNvSpPr>
          <p:nvPr/>
        </p:nvSpPr>
        <p:spPr bwMode="auto">
          <a:xfrm>
            <a:off x="1941513" y="5437188"/>
            <a:ext cx="4724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fr-CH" altLang="en-US" sz="1800">
                <a:solidFill>
                  <a:srgbClr val="000000"/>
                </a:solidFill>
              </a:rPr>
              <a:t>Et donc le terme inductif devient</a:t>
            </a:r>
            <a:endParaRPr lang="en-US" altLang="en-US" sz="1800">
              <a:solidFill>
                <a:srgbClr val="000000"/>
              </a:solidFill>
            </a:endParaRPr>
          </a:p>
        </p:txBody>
      </p:sp>
      <p:graphicFrame>
        <p:nvGraphicFramePr>
          <p:cNvPr id="491532" name="Object 12"/>
          <p:cNvGraphicFramePr>
            <a:graphicFrameLocks noChangeAspect="1"/>
          </p:cNvGraphicFramePr>
          <p:nvPr/>
        </p:nvGraphicFramePr>
        <p:xfrm>
          <a:off x="5426076" y="5256213"/>
          <a:ext cx="4418013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873240" imgH="825480" progId="Equation.3">
                  <p:embed/>
                </p:oleObj>
              </mc:Choice>
              <mc:Fallback>
                <p:oleObj name="Equation" r:id="rId9" imgW="3873240" imgH="825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6076" y="5256213"/>
                        <a:ext cx="4418013" cy="9398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0">
            <a:extLst>
              <a:ext uri="{FF2B5EF4-FFF2-40B4-BE49-F238E27FC236}">
                <a16:creationId xmlns:a16="http://schemas.microsoft.com/office/drawing/2014/main" id="{D0FCDE91-BCD3-270B-2187-9EE6F841CF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400" y="268788"/>
            <a:ext cx="103632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fr-CH" altLang="en-US" sz="2800" kern="0" dirty="0">
                <a:solidFill>
                  <a:srgbClr val="000094"/>
                </a:solidFill>
                <a:ea typeface="Times New Roman" charset="0"/>
                <a:cs typeface="Times New Roman" charset="0"/>
              </a:rPr>
              <a:t>Terme inductif</a:t>
            </a:r>
            <a:endParaRPr lang="en-US" altLang="en-US" sz="2800" kern="0" dirty="0">
              <a:solidFill>
                <a:srgbClr val="000094"/>
              </a:solidFill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22462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91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91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491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491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491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1.3136E-6 L -0.42083 -0.53376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4915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042" y="-26688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7.9556E-7 L 0.39028 -7.9556E-7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4915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514" y="0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4915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4915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4915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4915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29" grpId="0"/>
      <p:bldP spid="491529" grpId="1"/>
      <p:bldP spid="491531" grpId="0"/>
      <p:bldP spid="491531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1DB275A7-026F-B141-907F-A70E9E09D0A2}" type="slidenum">
              <a:rPr lang="it-IT" altLang="en-US" sz="1400">
                <a:solidFill>
                  <a:srgbClr val="000000"/>
                </a:solidFill>
              </a:rPr>
              <a:pPr/>
              <a:t>15</a:t>
            </a:fld>
            <a:endParaRPr lang="it-IT" altLang="en-US" sz="1400">
              <a:solidFill>
                <a:srgbClr val="000000"/>
              </a:solidFill>
            </a:endParaRPr>
          </a:p>
        </p:txBody>
      </p:sp>
      <p:graphicFrame>
        <p:nvGraphicFramePr>
          <p:cNvPr id="13314" name="Object 2"/>
          <p:cNvGraphicFramePr>
            <a:graphicFrameLocks noChangeAspect="1"/>
          </p:cNvGraphicFramePr>
          <p:nvPr/>
        </p:nvGraphicFramePr>
        <p:xfrm>
          <a:off x="1733551" y="1693863"/>
          <a:ext cx="4416425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873240" imgH="825480" progId="Equation.3">
                  <p:embed/>
                </p:oleObj>
              </mc:Choice>
              <mc:Fallback>
                <p:oleObj name="Equation" r:id="rId3" imgW="3873240" imgH="825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3551" y="1693863"/>
                        <a:ext cx="4416425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2547" name="Text Box 3"/>
          <p:cNvSpPr txBox="1">
            <a:spLocks noChangeArrowheads="1"/>
          </p:cNvSpPr>
          <p:nvPr/>
        </p:nvSpPr>
        <p:spPr bwMode="auto">
          <a:xfrm>
            <a:off x="3775075" y="3130551"/>
            <a:ext cx="4724400" cy="7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fr-CH" altLang="en-US" sz="1800">
                <a:solidFill>
                  <a:srgbClr val="FF3300"/>
                </a:solidFill>
              </a:rPr>
              <a:t>Approximation BF</a:t>
            </a:r>
            <a:r>
              <a:rPr lang="fr-CH" altLang="en-US" sz="1800">
                <a:solidFill>
                  <a:srgbClr val="000000"/>
                </a:solidFill>
              </a:rPr>
              <a:t>: - I constant sur tout le circuit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fr-CH" altLang="en-US" sz="1800">
                <a:solidFill>
                  <a:srgbClr val="000000"/>
                </a:solidFill>
              </a:rPr>
              <a:t>                                - exp(-j</a:t>
            </a:r>
            <a:r>
              <a:rPr lang="fr-CH" altLang="en-US" sz="1800">
                <a:solidFill>
                  <a:srgbClr val="000000"/>
                </a:solidFill>
                <a:latin typeface="Symbol" charset="2"/>
              </a:rPr>
              <a:t>w</a:t>
            </a:r>
            <a:r>
              <a:rPr lang="fr-CH" altLang="en-US" sz="1800">
                <a:solidFill>
                  <a:srgbClr val="000000"/>
                </a:solidFill>
              </a:rPr>
              <a:t>r/c)</a:t>
            </a:r>
            <a:r>
              <a:rPr lang="fr-CH" altLang="en-US" sz="1800">
                <a:solidFill>
                  <a:srgbClr val="000000"/>
                </a:solidFill>
                <a:sym typeface="Symbol" charset="2"/>
              </a:rPr>
              <a:t></a:t>
            </a:r>
            <a:r>
              <a:rPr lang="fr-CH" altLang="en-US" sz="1800">
                <a:solidFill>
                  <a:srgbClr val="000000"/>
                </a:solidFill>
              </a:rPr>
              <a:t>1</a:t>
            </a: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492548" name="AutoShape 4"/>
          <p:cNvSpPr>
            <a:spLocks noChangeArrowheads="1"/>
          </p:cNvSpPr>
          <p:nvPr/>
        </p:nvSpPr>
        <p:spPr bwMode="auto">
          <a:xfrm>
            <a:off x="4003675" y="4502150"/>
            <a:ext cx="685800" cy="228600"/>
          </a:xfrm>
          <a:prstGeom prst="rightArrow">
            <a:avLst>
              <a:gd name="adj1" fmla="val 50000"/>
              <a:gd name="adj2" fmla="val 75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fr-CH" altLang="en-US">
              <a:solidFill>
                <a:srgbClr val="000000"/>
              </a:solidFill>
            </a:endParaRPr>
          </a:p>
        </p:txBody>
      </p:sp>
      <p:graphicFrame>
        <p:nvGraphicFramePr>
          <p:cNvPr id="492549" name="Object 5"/>
          <p:cNvGraphicFramePr>
            <a:graphicFrameLocks noChangeAspect="1"/>
          </p:cNvGraphicFramePr>
          <p:nvPr/>
        </p:nvGraphicFramePr>
        <p:xfrm>
          <a:off x="5270500" y="4273550"/>
          <a:ext cx="2882900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527200" imgH="558720" progId="Equation.3">
                  <p:embed/>
                </p:oleObj>
              </mc:Choice>
              <mc:Fallback>
                <p:oleObj name="Equation" r:id="rId5" imgW="2527200" imgH="5587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00" y="4273550"/>
                        <a:ext cx="2882900" cy="636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2550" name="AutoShape 6"/>
          <p:cNvSpPr>
            <a:spLocks noChangeArrowheads="1"/>
          </p:cNvSpPr>
          <p:nvPr/>
        </p:nvSpPr>
        <p:spPr bwMode="auto">
          <a:xfrm>
            <a:off x="4079875" y="5492750"/>
            <a:ext cx="685800" cy="228600"/>
          </a:xfrm>
          <a:prstGeom prst="rightArrow">
            <a:avLst>
              <a:gd name="adj1" fmla="val 50000"/>
              <a:gd name="adj2" fmla="val 75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fr-CH" altLang="en-US">
              <a:solidFill>
                <a:srgbClr val="000000"/>
              </a:solidFill>
            </a:endParaRPr>
          </a:p>
        </p:txBody>
      </p:sp>
      <p:graphicFrame>
        <p:nvGraphicFramePr>
          <p:cNvPr id="492551" name="Object 7"/>
          <p:cNvGraphicFramePr>
            <a:graphicFrameLocks noChangeAspect="1"/>
          </p:cNvGraphicFramePr>
          <p:nvPr/>
        </p:nvGraphicFramePr>
        <p:xfrm>
          <a:off x="5613401" y="5264150"/>
          <a:ext cx="2041525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790640" imgH="558720" progId="Equation.3">
                  <p:embed/>
                </p:oleObj>
              </mc:Choice>
              <mc:Fallback>
                <p:oleObj name="Equation" r:id="rId7" imgW="1790640" imgH="5587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3401" y="5264150"/>
                        <a:ext cx="2041525" cy="636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2552" name="Text Box 8"/>
          <p:cNvSpPr txBox="1">
            <a:spLocks noChangeArrowheads="1"/>
          </p:cNvSpPr>
          <p:nvPr/>
        </p:nvSpPr>
        <p:spPr bwMode="auto">
          <a:xfrm>
            <a:off x="8194675" y="5416550"/>
            <a:ext cx="21336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fr-CH" altLang="en-US" sz="1600">
                <a:solidFill>
                  <a:srgbClr val="000000"/>
                </a:solidFill>
              </a:rPr>
              <a:t>Formule de Neumann</a:t>
            </a:r>
            <a:endParaRPr lang="en-US" altLang="en-US" sz="1600">
              <a:solidFill>
                <a:srgbClr val="000000"/>
              </a:solidFill>
            </a:endParaRPr>
          </a:p>
        </p:txBody>
      </p:sp>
      <p:graphicFrame>
        <p:nvGraphicFramePr>
          <p:cNvPr id="13317" name="Object 11"/>
          <p:cNvGraphicFramePr>
            <a:graphicFrameLocks noChangeAspect="1"/>
          </p:cNvGraphicFramePr>
          <p:nvPr/>
        </p:nvGraphicFramePr>
        <p:xfrm>
          <a:off x="7753351" y="1490663"/>
          <a:ext cx="1146175" cy="1084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002960" imgH="952200" progId="Equation.3">
                  <p:embed/>
                </p:oleObj>
              </mc:Choice>
              <mc:Fallback>
                <p:oleObj name="Equation" r:id="rId9" imgW="1002960" imgH="952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3351" y="1490663"/>
                        <a:ext cx="1146175" cy="10842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30">
            <a:extLst>
              <a:ext uri="{FF2B5EF4-FFF2-40B4-BE49-F238E27FC236}">
                <a16:creationId xmlns:a16="http://schemas.microsoft.com/office/drawing/2014/main" id="{AB1962E0-461A-15A7-A8F5-5FD19F27F9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400" y="268788"/>
            <a:ext cx="103632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fr-CH" altLang="en-US" sz="2800" kern="0" dirty="0">
                <a:solidFill>
                  <a:srgbClr val="000094"/>
                </a:solidFill>
                <a:ea typeface="Times New Roman" charset="0"/>
                <a:cs typeface="Times New Roman" charset="0"/>
              </a:rPr>
              <a:t>Terme inductif</a:t>
            </a:r>
            <a:endParaRPr lang="en-US" altLang="en-US" sz="2800" kern="0" dirty="0">
              <a:solidFill>
                <a:srgbClr val="000094"/>
              </a:solidFill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978848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92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92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492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492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492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492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2547" grpId="0"/>
      <p:bldP spid="492548" grpId="0" animBg="1"/>
      <p:bldP spid="492550" grpId="0" animBg="1"/>
      <p:bldP spid="49255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C445A640-F920-C44A-B1FB-6E2CABED3AD5}" type="slidenum">
              <a:rPr lang="it-IT" altLang="en-US" sz="1400">
                <a:solidFill>
                  <a:srgbClr val="000000"/>
                </a:solidFill>
              </a:rPr>
              <a:pPr/>
              <a:t>16</a:t>
            </a:fld>
            <a:endParaRPr lang="it-IT" altLang="en-US" sz="1400">
              <a:solidFill>
                <a:srgbClr val="000000"/>
              </a:solidFill>
            </a:endParaRPr>
          </a:p>
        </p:txBody>
      </p:sp>
      <p:sp>
        <p:nvSpPr>
          <p:cNvPr id="504835" name="Text Box 3"/>
          <p:cNvSpPr txBox="1">
            <a:spLocks noChangeArrowheads="1"/>
          </p:cNvSpPr>
          <p:nvPr/>
        </p:nvSpPr>
        <p:spPr bwMode="auto">
          <a:xfrm>
            <a:off x="1985963" y="2857501"/>
            <a:ext cx="4724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fr-CH" altLang="en-US" sz="1800">
                <a:solidFill>
                  <a:srgbClr val="FF3300"/>
                </a:solidFill>
              </a:rPr>
              <a:t>En haute fréquence</a:t>
            </a:r>
            <a:r>
              <a:rPr lang="fr-CH" altLang="en-US" sz="1800">
                <a:solidFill>
                  <a:srgbClr val="000000"/>
                </a:solidFill>
              </a:rPr>
              <a:t>:</a:t>
            </a:r>
            <a:endParaRPr lang="en-US" altLang="en-US" sz="1800">
              <a:solidFill>
                <a:srgbClr val="000000"/>
              </a:solidFill>
            </a:endParaRPr>
          </a:p>
        </p:txBody>
      </p:sp>
      <p:graphicFrame>
        <p:nvGraphicFramePr>
          <p:cNvPr id="504843" name="Object 11"/>
          <p:cNvGraphicFramePr>
            <a:graphicFrameLocks noChangeAspect="1"/>
          </p:cNvGraphicFramePr>
          <p:nvPr/>
        </p:nvGraphicFramePr>
        <p:xfrm>
          <a:off x="4111625" y="2679700"/>
          <a:ext cx="4865688" cy="150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711680" imgH="1460160" progId="Equation.3">
                  <p:embed/>
                </p:oleObj>
              </mc:Choice>
              <mc:Fallback>
                <p:oleObj name="Equation" r:id="rId3" imgW="4711680" imgH="14601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1625" y="2679700"/>
                        <a:ext cx="4865688" cy="150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4844" name="Object 12"/>
          <p:cNvGraphicFramePr>
            <a:graphicFrameLocks noChangeAspect="1"/>
          </p:cNvGraphicFramePr>
          <p:nvPr/>
        </p:nvGraphicFramePr>
        <p:xfrm>
          <a:off x="2281239" y="4267200"/>
          <a:ext cx="2867025" cy="1314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514600" imgH="1155600" progId="Equation.3">
                  <p:embed/>
                </p:oleObj>
              </mc:Choice>
              <mc:Fallback>
                <p:oleObj name="Equation" r:id="rId5" imgW="2514600" imgH="1155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1239" y="4267200"/>
                        <a:ext cx="2867025" cy="1314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4845" name="Object 13"/>
          <p:cNvGraphicFramePr>
            <a:graphicFrameLocks noChangeAspect="1"/>
          </p:cNvGraphicFramePr>
          <p:nvPr/>
        </p:nvGraphicFramePr>
        <p:xfrm>
          <a:off x="5903914" y="4508501"/>
          <a:ext cx="4548187" cy="1255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987720" imgH="1104840" progId="Equation.3">
                  <p:embed/>
                </p:oleObj>
              </mc:Choice>
              <mc:Fallback>
                <p:oleObj name="Equation" r:id="rId7" imgW="3987720" imgH="11048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3914" y="4508501"/>
                        <a:ext cx="4548187" cy="1255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4846" name="AutoShape 14"/>
          <p:cNvSpPr>
            <a:spLocks noChangeArrowheads="1"/>
          </p:cNvSpPr>
          <p:nvPr/>
        </p:nvSpPr>
        <p:spPr bwMode="auto">
          <a:xfrm>
            <a:off x="1714501" y="4764088"/>
            <a:ext cx="436563" cy="273050"/>
          </a:xfrm>
          <a:prstGeom prst="rightArrow">
            <a:avLst>
              <a:gd name="adj1" fmla="val 50000"/>
              <a:gd name="adj2" fmla="val 39971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fr-CH" altLang="en-US">
              <a:solidFill>
                <a:srgbClr val="000000"/>
              </a:solidFill>
            </a:endParaRPr>
          </a:p>
        </p:txBody>
      </p:sp>
      <p:sp>
        <p:nvSpPr>
          <p:cNvPr id="504847" name="AutoShape 15"/>
          <p:cNvSpPr>
            <a:spLocks noChangeArrowheads="1"/>
          </p:cNvSpPr>
          <p:nvPr/>
        </p:nvSpPr>
        <p:spPr bwMode="auto">
          <a:xfrm>
            <a:off x="5395913" y="4816475"/>
            <a:ext cx="436562" cy="273050"/>
          </a:xfrm>
          <a:prstGeom prst="rightArrow">
            <a:avLst>
              <a:gd name="adj1" fmla="val 50000"/>
              <a:gd name="adj2" fmla="val 39971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fr-CH" altLang="en-US">
              <a:solidFill>
                <a:srgbClr val="000000"/>
              </a:solidFill>
            </a:endParaRPr>
          </a:p>
        </p:txBody>
      </p:sp>
      <p:graphicFrame>
        <p:nvGraphicFramePr>
          <p:cNvPr id="14341" name="Object 16"/>
          <p:cNvGraphicFramePr>
            <a:graphicFrameLocks noChangeAspect="1"/>
          </p:cNvGraphicFramePr>
          <p:nvPr/>
        </p:nvGraphicFramePr>
        <p:xfrm>
          <a:off x="1733551" y="1693863"/>
          <a:ext cx="4416425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873240" imgH="825480" progId="Equation.3">
                  <p:embed/>
                </p:oleObj>
              </mc:Choice>
              <mc:Fallback>
                <p:oleObj name="Equation" r:id="rId9" imgW="3873240" imgH="825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3551" y="1693863"/>
                        <a:ext cx="4416425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17"/>
          <p:cNvGraphicFramePr>
            <a:graphicFrameLocks noChangeAspect="1"/>
          </p:cNvGraphicFramePr>
          <p:nvPr/>
        </p:nvGraphicFramePr>
        <p:xfrm>
          <a:off x="7753351" y="1490663"/>
          <a:ext cx="1146175" cy="1084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002960" imgH="952200" progId="Equation.3">
                  <p:embed/>
                </p:oleObj>
              </mc:Choice>
              <mc:Fallback>
                <p:oleObj name="Equation" r:id="rId11" imgW="1002960" imgH="952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3351" y="1490663"/>
                        <a:ext cx="1146175" cy="10842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30">
            <a:extLst>
              <a:ext uri="{FF2B5EF4-FFF2-40B4-BE49-F238E27FC236}">
                <a16:creationId xmlns:a16="http://schemas.microsoft.com/office/drawing/2014/main" id="{7087378D-62E9-275D-09F7-5427248517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400" y="268788"/>
            <a:ext cx="103632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fr-CH" altLang="en-US" sz="2800" kern="0" dirty="0">
                <a:solidFill>
                  <a:srgbClr val="000094"/>
                </a:solidFill>
                <a:ea typeface="Times New Roman" charset="0"/>
                <a:cs typeface="Times New Roman" charset="0"/>
              </a:rPr>
              <a:t>Rayonnement haute fréquence</a:t>
            </a:r>
            <a:endParaRPr lang="en-US" altLang="en-US" sz="2800" kern="0" dirty="0">
              <a:solidFill>
                <a:srgbClr val="000094"/>
              </a:solidFill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64090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04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04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504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504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504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504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4835" grpId="0"/>
      <p:bldP spid="504846" grpId="0" animBg="1"/>
      <p:bldP spid="50484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CE7828-C5ED-845D-9640-974DBED969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Slide Number Placeholder 4">
            <a:extLst>
              <a:ext uri="{FF2B5EF4-FFF2-40B4-BE49-F238E27FC236}">
                <a16:creationId xmlns:a16="http://schemas.microsoft.com/office/drawing/2014/main" id="{1DD1BE2D-2F4E-2622-6613-D50E8E769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5F87D731-6612-2346-9400-97BBA7C648E0}" type="slidenum">
              <a:rPr lang="it-IT" altLang="en-US" sz="1400">
                <a:solidFill>
                  <a:srgbClr val="000000"/>
                </a:solidFill>
              </a:rPr>
              <a:pPr/>
              <a:t>17</a:t>
            </a:fld>
            <a:endParaRPr lang="it-IT" altLang="en-US" sz="1400">
              <a:solidFill>
                <a:srgbClr val="000000"/>
              </a:solidFill>
            </a:endParaRPr>
          </a:p>
        </p:txBody>
      </p:sp>
      <p:sp>
        <p:nvSpPr>
          <p:cNvPr id="5130" name="Rectangle 30">
            <a:extLst>
              <a:ext uri="{FF2B5EF4-FFF2-40B4-BE49-F238E27FC236}">
                <a16:creationId xmlns:a16="http://schemas.microsoft.com/office/drawing/2014/main" id="{EFC5A815-825D-E311-B23E-4333C75FEC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fr-CH" altLang="en-US" sz="2800" dirty="0">
                <a:solidFill>
                  <a:srgbClr val="000094"/>
                </a:solidFill>
                <a:ea typeface="Times New Roman" charset="0"/>
                <a:cs typeface="Times New Roman" charset="0"/>
              </a:rPr>
              <a:t>La loi de Kirchhoff pour les courants</a:t>
            </a:r>
            <a:endParaRPr lang="en-US" altLang="en-US" sz="2800" dirty="0">
              <a:solidFill>
                <a:srgbClr val="000094"/>
              </a:solidFill>
              <a:ea typeface="Times New Roman" charset="0"/>
              <a:cs typeface="Times New Roman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4B6E5A8-BC14-969E-DCB1-EB3A928224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2941" y="2418522"/>
            <a:ext cx="1783998" cy="90225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1F8244C-A323-837A-4A6A-8E99F8947C4E}"/>
              </a:ext>
            </a:extLst>
          </p:cNvPr>
          <p:cNvSpPr txBox="1"/>
          <p:nvPr/>
        </p:nvSpPr>
        <p:spPr>
          <a:xfrm>
            <a:off x="888350" y="1855304"/>
            <a:ext cx="99248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L’équation de continuité (conservation de charge) peut être obtenu directement des équations de Maxwell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DA6137-7A92-CDA0-1798-D6E5E1CC42D5}"/>
              </a:ext>
            </a:extLst>
          </p:cNvPr>
          <p:cNvSpPr txBox="1"/>
          <p:nvPr/>
        </p:nvSpPr>
        <p:spPr>
          <a:xfrm>
            <a:off x="888349" y="3537227"/>
            <a:ext cx="97929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En supposant qu’il n’y a pas d’accumulation de charge sur un nœud, l’intégration de l’équation ci-dessus sur un volume contenant le nœud se réduit à l’équation de Kirchhoff pour les courants de nœud.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F786D9C-C440-4D5C-FEDA-D38B6D8914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2495" y="4400011"/>
            <a:ext cx="1760747" cy="937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3179464"/>
      </p:ext>
    </p:extLst>
  </p:cSld>
  <p:clrMapOvr>
    <a:masterClrMapping/>
  </p:clrMapOvr>
  <p:transition>
    <p:randomBar dir="vert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EA63B4-3C3F-AB8B-5A91-0B7E84D5C0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Slide Number Placeholder 4">
            <a:extLst>
              <a:ext uri="{FF2B5EF4-FFF2-40B4-BE49-F238E27FC236}">
                <a16:creationId xmlns:a16="http://schemas.microsoft.com/office/drawing/2014/main" id="{0F3D7EA0-CFA3-6F6F-BDA4-FE66970BA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5F87D731-6612-2346-9400-97BBA7C648E0}" type="slidenum">
              <a:rPr lang="it-IT" altLang="en-US" sz="1400">
                <a:solidFill>
                  <a:srgbClr val="000000"/>
                </a:solidFill>
              </a:rPr>
              <a:pPr/>
              <a:t>18</a:t>
            </a:fld>
            <a:endParaRPr lang="it-IT" altLang="en-US" sz="1400">
              <a:solidFill>
                <a:srgbClr val="000000"/>
              </a:solidFill>
            </a:endParaRPr>
          </a:p>
        </p:txBody>
      </p:sp>
      <p:sp>
        <p:nvSpPr>
          <p:cNvPr id="5130" name="Rectangle 30">
            <a:extLst>
              <a:ext uri="{FF2B5EF4-FFF2-40B4-BE49-F238E27FC236}">
                <a16:creationId xmlns:a16="http://schemas.microsoft.com/office/drawing/2014/main" id="{174DE1F8-8808-4A6F-30B8-7AC8A967B1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fr-CH" altLang="en-US" sz="2800" dirty="0">
                <a:solidFill>
                  <a:srgbClr val="000094"/>
                </a:solidFill>
                <a:ea typeface="Times New Roman" charset="0"/>
                <a:cs typeface="Times New Roman" charset="0"/>
              </a:rPr>
              <a:t>La loi de Kirchhoff pour </a:t>
            </a:r>
            <a:r>
              <a:rPr lang="fr-CH" altLang="en-US" sz="2800">
                <a:solidFill>
                  <a:srgbClr val="000094"/>
                </a:solidFill>
                <a:ea typeface="Times New Roman" charset="0"/>
                <a:cs typeface="Times New Roman" charset="0"/>
              </a:rPr>
              <a:t>les tensions</a:t>
            </a:r>
            <a:endParaRPr lang="en-US" altLang="en-US" sz="2800" dirty="0">
              <a:solidFill>
                <a:srgbClr val="000094"/>
              </a:solidFill>
              <a:ea typeface="Times New Roman" charset="0"/>
              <a:cs typeface="Times New Roman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9AC47BB-2098-FC89-B324-DFA156CBA7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8526" y="1854476"/>
            <a:ext cx="1694622" cy="90197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D5A846F-5C7B-47B5-A583-EAA1DADB367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56732" y="3086890"/>
            <a:ext cx="2525530" cy="90197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9C52AFB-AD4D-93B0-16B5-B33BA98F438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78710" y="4542863"/>
            <a:ext cx="2525527" cy="90197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F6798D9-B749-E72F-DD53-733F7579FBA4}"/>
              </a:ext>
            </a:extLst>
          </p:cNvPr>
          <p:cNvSpPr txBox="1"/>
          <p:nvPr/>
        </p:nvSpPr>
        <p:spPr>
          <a:xfrm>
            <a:off x="1365548" y="1622600"/>
            <a:ext cx="39805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L’équation de Maxwell (loi de Faraday):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130B55-4561-05E3-F75D-739CD63A959F}"/>
              </a:ext>
            </a:extLst>
          </p:cNvPr>
          <p:cNvSpPr txBox="1"/>
          <p:nvPr/>
        </p:nvSpPr>
        <p:spPr>
          <a:xfrm>
            <a:off x="1365548" y="2717558"/>
            <a:ext cx="2710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Forme équivalente globale: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8079208-4583-43FB-1101-074026F11B25}"/>
              </a:ext>
            </a:extLst>
          </p:cNvPr>
          <p:cNvSpPr txBox="1"/>
          <p:nvPr/>
        </p:nvSpPr>
        <p:spPr>
          <a:xfrm>
            <a:off x="1365547" y="4173531"/>
            <a:ext cx="762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En DC ou lorsque les variations temporelles du champ B peuvent être négligées: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F0B032E-076D-EC9B-0257-7F98CF4F4BB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78710" y="5883382"/>
            <a:ext cx="2521199" cy="90042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EA28183-7FA8-736F-6511-8C6686AE0C10}"/>
              </a:ext>
            </a:extLst>
          </p:cNvPr>
          <p:cNvSpPr txBox="1"/>
          <p:nvPr/>
        </p:nvSpPr>
        <p:spPr>
          <a:xfrm>
            <a:off x="1365547" y="5482936"/>
            <a:ext cx="5412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La loi de Kirchhoff des tensions en découle directement:</a:t>
            </a:r>
          </a:p>
        </p:txBody>
      </p:sp>
    </p:spTree>
    <p:extLst>
      <p:ext uri="{BB962C8B-B14F-4D97-AF65-F5344CB8AC3E}">
        <p14:creationId xmlns:p14="http://schemas.microsoft.com/office/powerpoint/2010/main" val="1400539790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28DFBA-CB60-ED9D-692D-FB70374E6C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0" name="Rectangle 30">
            <a:extLst>
              <a:ext uri="{FF2B5EF4-FFF2-40B4-BE49-F238E27FC236}">
                <a16:creationId xmlns:a16="http://schemas.microsoft.com/office/drawing/2014/main" id="{F885DA33-313E-DFF4-6D02-E79EE7A849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fr-CH" altLang="en-US" sz="2800" dirty="0">
                <a:solidFill>
                  <a:srgbClr val="000094"/>
                </a:solidFill>
                <a:ea typeface="Times New Roman" charset="0"/>
                <a:cs typeface="Times New Roman" charset="0"/>
              </a:rPr>
              <a:t>Gradient, divergence, rotationnel</a:t>
            </a:r>
            <a:endParaRPr lang="en-US" altLang="en-US" sz="2800" dirty="0">
              <a:solidFill>
                <a:srgbClr val="000094"/>
              </a:solidFill>
              <a:ea typeface="Times New Roman" charset="0"/>
              <a:cs typeface="Times New Roman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EAB66C9-3AD7-89E0-025B-7650207C17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766" y="1486442"/>
            <a:ext cx="2743200" cy="9144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507A535-EA38-04D2-AF73-AD8F87806B2A}"/>
              </a:ext>
            </a:extLst>
          </p:cNvPr>
          <p:cNvSpPr txBox="1"/>
          <p:nvPr/>
        </p:nvSpPr>
        <p:spPr>
          <a:xfrm>
            <a:off x="960291" y="1680799"/>
            <a:ext cx="2501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L’opérateur nabla: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B9BB203-7022-C7E9-0028-457A4DB567B0}"/>
              </a:ext>
            </a:extLst>
          </p:cNvPr>
          <p:cNvSpPr txBox="1"/>
          <p:nvPr/>
        </p:nvSpPr>
        <p:spPr>
          <a:xfrm>
            <a:off x="960291" y="2710041"/>
            <a:ext cx="49025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Gradient: fonction scalaire → vecteur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FF6FC68-6C91-5F83-C21E-58F1204E52BD}"/>
              </a:ext>
            </a:extLst>
          </p:cNvPr>
          <p:cNvSpPr txBox="1"/>
          <p:nvPr/>
        </p:nvSpPr>
        <p:spPr>
          <a:xfrm>
            <a:off x="960291" y="3632157"/>
            <a:ext cx="41678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Divergence: vecteur → scalaire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443D50C-8624-970E-73A0-57AA44CE494C}"/>
              </a:ext>
            </a:extLst>
          </p:cNvPr>
          <p:cNvSpPr txBox="1"/>
          <p:nvPr/>
        </p:nvSpPr>
        <p:spPr>
          <a:xfrm>
            <a:off x="960291" y="4863473"/>
            <a:ext cx="42242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Rotationnel: vecteur → vecteur  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C3788587-46D4-CE8D-EE12-C18015C6A6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33931" y="2515684"/>
            <a:ext cx="2743200" cy="9144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CB18800-F909-FF66-3C0F-8277606E456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75181" y="3546842"/>
            <a:ext cx="3060700" cy="91440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6E02494B-7A63-819D-5082-23ACC01A118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33931" y="4574168"/>
            <a:ext cx="2908300" cy="123190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0BC2E346-E0D1-61B3-18A6-C2C775C4BDA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3657" y="5910724"/>
            <a:ext cx="7391400" cy="927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69077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6F7B2F-02BC-1DCA-5104-D8322FC627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Slide Number Placeholder 4">
            <a:extLst>
              <a:ext uri="{FF2B5EF4-FFF2-40B4-BE49-F238E27FC236}">
                <a16:creationId xmlns:a16="http://schemas.microsoft.com/office/drawing/2014/main" id="{EDF88992-B230-E8D2-C058-A2FE33826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5F87D731-6612-2346-9400-97BBA7C648E0}" type="slidenum">
              <a:rPr lang="it-IT" altLang="en-US" sz="1400">
                <a:solidFill>
                  <a:srgbClr val="000000"/>
                </a:solidFill>
              </a:rPr>
              <a:pPr/>
              <a:t>3</a:t>
            </a:fld>
            <a:endParaRPr lang="it-IT" altLang="en-US" sz="1400">
              <a:solidFill>
                <a:srgbClr val="000000"/>
              </a:solidFill>
            </a:endParaRPr>
          </a:p>
        </p:txBody>
      </p:sp>
      <p:sp>
        <p:nvSpPr>
          <p:cNvPr id="5129" name="Text Box 25">
            <a:extLst>
              <a:ext uri="{FF2B5EF4-FFF2-40B4-BE49-F238E27FC236}">
                <a16:creationId xmlns:a16="http://schemas.microsoft.com/office/drawing/2014/main" id="{9D71B80A-F7CF-27A2-565D-A8612B0F11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4800600"/>
            <a:ext cx="350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fr-FR" altLang="en-US">
              <a:solidFill>
                <a:srgbClr val="000000"/>
              </a:solidFill>
            </a:endParaRPr>
          </a:p>
        </p:txBody>
      </p:sp>
      <p:sp>
        <p:nvSpPr>
          <p:cNvPr id="5130" name="Rectangle 30">
            <a:extLst>
              <a:ext uri="{FF2B5EF4-FFF2-40B4-BE49-F238E27FC236}">
                <a16:creationId xmlns:a16="http://schemas.microsoft.com/office/drawing/2014/main" id="{96E4670F-8B04-43B4-E6CD-D5D992B813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fr-CH" altLang="en-US" sz="2800" dirty="0">
                <a:solidFill>
                  <a:srgbClr val="000094"/>
                </a:solidFill>
                <a:ea typeface="Times New Roman" charset="0"/>
                <a:cs typeface="Times New Roman" charset="0"/>
              </a:rPr>
              <a:t>Les équations de Maxwell (forme différentielle)</a:t>
            </a:r>
            <a:endParaRPr lang="en-US" altLang="en-US" sz="2800" dirty="0">
              <a:solidFill>
                <a:srgbClr val="000094"/>
              </a:solidFill>
              <a:ea typeface="Times New Roman" charset="0"/>
              <a:cs typeface="Times New Roman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46B0D4C-EE20-D39F-2DB6-90768970CE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78709" y="3955498"/>
            <a:ext cx="1714500" cy="9144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AE74307-943A-5B85-01C5-6426ADEA37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78596" y="1759502"/>
            <a:ext cx="1905000" cy="9144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B568E70-CF9B-06D0-F98C-7E6D4E088FB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78596" y="2857500"/>
            <a:ext cx="2870200" cy="9144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34DB244-ED25-68C7-8812-C0A9CB7571C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44970" y="5121689"/>
            <a:ext cx="1828800" cy="80010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BC0E6343-FFA7-FD39-F355-57F02262602F}"/>
              </a:ext>
            </a:extLst>
          </p:cNvPr>
          <p:cNvSpPr txBox="1"/>
          <p:nvPr/>
        </p:nvSpPr>
        <p:spPr>
          <a:xfrm>
            <a:off x="4937573" y="3986425"/>
            <a:ext cx="2274094" cy="36933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rgbClr val="FF0000"/>
                </a:solidFill>
              </a:rPr>
              <a:t>Densité de charge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E11BF8E2-7184-D0D3-2F8A-9497AE7C8725}"/>
              </a:ext>
            </a:extLst>
          </p:cNvPr>
          <p:cNvSpPr/>
          <p:nvPr/>
        </p:nvSpPr>
        <p:spPr bwMode="auto">
          <a:xfrm>
            <a:off x="4068417" y="3165325"/>
            <a:ext cx="439200" cy="439200"/>
          </a:xfrm>
          <a:prstGeom prst="ellipse">
            <a:avLst/>
          </a:prstGeom>
          <a:solidFill>
            <a:srgbClr val="FFFF00">
              <a:alpha val="21803"/>
            </a:srgbClr>
          </a:solidFill>
          <a:ln w="1270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DCBE6FA6-E959-0DBE-7F14-25E998E6D78D}"/>
              </a:ext>
            </a:extLst>
          </p:cNvPr>
          <p:cNvSpPr/>
          <p:nvPr/>
        </p:nvSpPr>
        <p:spPr bwMode="auto">
          <a:xfrm>
            <a:off x="3735069" y="4056901"/>
            <a:ext cx="439200" cy="439200"/>
          </a:xfrm>
          <a:prstGeom prst="ellipse">
            <a:avLst/>
          </a:prstGeom>
          <a:solidFill>
            <a:srgbClr val="FFFF00">
              <a:alpha val="21803"/>
            </a:srgbClr>
          </a:solidFill>
          <a:ln w="1270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419F0C-3FBB-057B-F1D5-9B7E9FCC0BB8}"/>
              </a:ext>
            </a:extLst>
          </p:cNvPr>
          <p:cNvSpPr txBox="1"/>
          <p:nvPr/>
        </p:nvSpPr>
        <p:spPr>
          <a:xfrm>
            <a:off x="4431506" y="2483619"/>
            <a:ext cx="2274094" cy="36933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rgbClr val="FF0000"/>
                </a:solidFill>
              </a:rPr>
              <a:t>Densité de courant </a:t>
            </a:r>
          </a:p>
        </p:txBody>
      </p:sp>
    </p:spTree>
    <p:extLst>
      <p:ext uri="{BB962C8B-B14F-4D97-AF65-F5344CB8AC3E}">
        <p14:creationId xmlns:p14="http://schemas.microsoft.com/office/powerpoint/2010/main" val="21479785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3" grpId="0" animBg="1"/>
      <p:bldP spid="3" grpId="1" animBg="1"/>
      <p:bldP spid="8" grpId="0" animBg="1"/>
      <p:bldP spid="4" grpId="0" animBg="1"/>
      <p:bldP spid="4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5F87D731-6612-2346-9400-97BBA7C648E0}" type="slidenum">
              <a:rPr lang="it-IT" altLang="en-US" sz="1400">
                <a:solidFill>
                  <a:srgbClr val="000000"/>
                </a:solidFill>
              </a:rPr>
              <a:pPr/>
              <a:t>4</a:t>
            </a:fld>
            <a:endParaRPr lang="it-IT" altLang="en-US" sz="1400">
              <a:solidFill>
                <a:srgbClr val="000000"/>
              </a:solidFill>
            </a:endParaRPr>
          </a:p>
        </p:txBody>
      </p:sp>
      <p:sp>
        <p:nvSpPr>
          <p:cNvPr id="5129" name="Text Box 25"/>
          <p:cNvSpPr txBox="1">
            <a:spLocks noChangeArrowheads="1"/>
          </p:cNvSpPr>
          <p:nvPr/>
        </p:nvSpPr>
        <p:spPr bwMode="auto">
          <a:xfrm>
            <a:off x="3200400" y="4800600"/>
            <a:ext cx="350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fr-FR" altLang="en-US">
              <a:solidFill>
                <a:srgbClr val="000000"/>
              </a:solidFill>
            </a:endParaRPr>
          </a:p>
        </p:txBody>
      </p:sp>
      <p:sp>
        <p:nvSpPr>
          <p:cNvPr id="5130" name="Rectangle 30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fr-CH" altLang="en-US" sz="2800" dirty="0">
                <a:solidFill>
                  <a:srgbClr val="000094"/>
                </a:solidFill>
                <a:ea typeface="Times New Roman" charset="0"/>
                <a:cs typeface="Times New Roman" charset="0"/>
              </a:rPr>
              <a:t>Les équations de Maxwell (forme différentielle)</a:t>
            </a:r>
            <a:endParaRPr lang="en-US" altLang="en-US" sz="2800" dirty="0">
              <a:solidFill>
                <a:srgbClr val="000094"/>
              </a:solidFill>
              <a:ea typeface="Times New Roman" charset="0"/>
              <a:cs typeface="Times New Roman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4A9A1F8-1C28-495F-3074-4302B10F449E}"/>
              </a:ext>
            </a:extLst>
          </p:cNvPr>
          <p:cNvSpPr txBox="1"/>
          <p:nvPr/>
        </p:nvSpPr>
        <p:spPr>
          <a:xfrm>
            <a:off x="6869906" y="2032036"/>
            <a:ext cx="2274094" cy="36933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rgbClr val="FF0000"/>
                </a:solidFill>
              </a:rPr>
              <a:t>Loi de Faraday 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389A1101-72B9-2B97-655A-CCFC6F59BEFA}"/>
              </a:ext>
            </a:extLst>
          </p:cNvPr>
          <p:cNvCxnSpPr>
            <a:cxnSpLocks/>
          </p:cNvCxnSpPr>
          <p:nvPr/>
        </p:nvCxnSpPr>
        <p:spPr bwMode="auto">
          <a:xfrm flipH="1">
            <a:off x="4953000" y="2235055"/>
            <a:ext cx="1924878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sm" len="sm"/>
            <a:tailEnd type="triangle"/>
          </a:ln>
          <a:effectLst/>
        </p:spPr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D589C3BA-C637-B70A-4658-0EAD207F98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78709" y="3955498"/>
            <a:ext cx="1714500" cy="9144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A955E05-A639-A29E-8417-631B2B3225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78596" y="1759502"/>
            <a:ext cx="1905000" cy="9144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602F316-37B5-647C-596F-3B34ED9868E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78596" y="2857500"/>
            <a:ext cx="2870200" cy="9144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60CDC083-D3A8-D16B-B8D9-B75874ACCF4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44970" y="5121689"/>
            <a:ext cx="1828800" cy="80010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A9AE6E03-CFF0-616D-7A27-4C7979CA4C34}"/>
              </a:ext>
            </a:extLst>
          </p:cNvPr>
          <p:cNvSpPr txBox="1"/>
          <p:nvPr/>
        </p:nvSpPr>
        <p:spPr>
          <a:xfrm>
            <a:off x="7083286" y="3125569"/>
            <a:ext cx="2274094" cy="646331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rgbClr val="FF0000"/>
                </a:solidFill>
              </a:rPr>
              <a:t>Loi d’Ampère Maxwell 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6322F55-4BAB-526B-2F6B-CB20E5924725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5724939" y="3429000"/>
            <a:ext cx="1358347" cy="1835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sm" len="sm"/>
            <a:tailEnd type="triangle"/>
          </a:ln>
          <a:effectLst/>
        </p:spPr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CD4FE7A6-6EDA-8556-F479-76EF0779C6AB}"/>
              </a:ext>
            </a:extLst>
          </p:cNvPr>
          <p:cNvSpPr txBox="1"/>
          <p:nvPr/>
        </p:nvSpPr>
        <p:spPr>
          <a:xfrm>
            <a:off x="5941943" y="4311435"/>
            <a:ext cx="2539448" cy="36933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rgbClr val="FF0000"/>
                </a:solidFill>
              </a:rPr>
              <a:t>Loi de Gauss (champ E)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C528B0B0-B675-C15C-139F-DD8E144F1163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4583596" y="4514652"/>
            <a:ext cx="1358347" cy="1835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sm" len="sm"/>
            <a:tailEnd type="triangle"/>
          </a:ln>
          <a:effectLst/>
        </p:spPr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99899B5E-6DB7-1D0F-21D8-7E306340808D}"/>
              </a:ext>
            </a:extLst>
          </p:cNvPr>
          <p:cNvSpPr txBox="1"/>
          <p:nvPr/>
        </p:nvSpPr>
        <p:spPr>
          <a:xfrm>
            <a:off x="5941943" y="5357617"/>
            <a:ext cx="2539448" cy="36933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rgbClr val="FF0000"/>
                </a:solidFill>
              </a:rPr>
              <a:t>Loi de Gauss (champ B)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A404AD2C-31BB-FB38-5E4C-D0FF98DD9652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4583596" y="5560834"/>
            <a:ext cx="1358347" cy="1835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sm" len="sm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4945822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15" grpId="0" animBg="1"/>
      <p:bldP spid="15" grpId="1" animBg="1"/>
      <p:bldP spid="18" grpId="0" animBg="1"/>
      <p:bldP spid="18" grpId="1" animBg="1"/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A7EB26-C218-F9CA-D24D-BCD293A075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Slide Number Placeholder 4">
            <a:extLst>
              <a:ext uri="{FF2B5EF4-FFF2-40B4-BE49-F238E27FC236}">
                <a16:creationId xmlns:a16="http://schemas.microsoft.com/office/drawing/2014/main" id="{AAA0C9BD-087C-BCAC-7AD5-E104A889C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5F87D731-6612-2346-9400-97BBA7C648E0}" type="slidenum">
              <a:rPr lang="it-IT" altLang="en-US" sz="1400">
                <a:solidFill>
                  <a:srgbClr val="000000"/>
                </a:solidFill>
              </a:rPr>
              <a:pPr/>
              <a:t>5</a:t>
            </a:fld>
            <a:endParaRPr lang="it-IT" altLang="en-US" sz="1400">
              <a:solidFill>
                <a:srgbClr val="000000"/>
              </a:solidFill>
            </a:endParaRPr>
          </a:p>
        </p:txBody>
      </p:sp>
      <p:sp>
        <p:nvSpPr>
          <p:cNvPr id="5129" name="Text Box 25">
            <a:extLst>
              <a:ext uri="{FF2B5EF4-FFF2-40B4-BE49-F238E27FC236}">
                <a16:creationId xmlns:a16="http://schemas.microsoft.com/office/drawing/2014/main" id="{FCAA63CE-3ADB-7BBF-B34F-E4DE752804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4800600"/>
            <a:ext cx="350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fr-FR" altLang="en-US">
              <a:solidFill>
                <a:srgbClr val="000000"/>
              </a:solidFill>
            </a:endParaRPr>
          </a:p>
        </p:txBody>
      </p:sp>
      <p:sp>
        <p:nvSpPr>
          <p:cNvPr id="5130" name="Rectangle 30">
            <a:extLst>
              <a:ext uri="{FF2B5EF4-FFF2-40B4-BE49-F238E27FC236}">
                <a16:creationId xmlns:a16="http://schemas.microsoft.com/office/drawing/2014/main" id="{40C9FEF0-084E-6DA8-5BAB-C355D22003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fr-CH" altLang="en-US" sz="2800" dirty="0">
                <a:solidFill>
                  <a:srgbClr val="000094"/>
                </a:solidFill>
                <a:ea typeface="Times New Roman" charset="0"/>
                <a:cs typeface="Times New Roman" charset="0"/>
              </a:rPr>
              <a:t>Les équations de Maxwell (forme intégrale)</a:t>
            </a:r>
            <a:endParaRPr lang="en-US" altLang="en-US" sz="2800" dirty="0">
              <a:solidFill>
                <a:srgbClr val="000094"/>
              </a:solidFill>
              <a:ea typeface="Times New Roman" charset="0"/>
              <a:cs typeface="Times New Roman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BD39A16-38D0-5788-3374-6BCF54F842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78709" y="3955498"/>
            <a:ext cx="1714500" cy="9144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69D2774-0FF9-D911-B275-37769875CF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78596" y="1759502"/>
            <a:ext cx="1905000" cy="9144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63F6E03-B91F-0116-616D-99B6376DCDD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65300" y="2822851"/>
            <a:ext cx="2870200" cy="9144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39412D5-1614-BF3B-80D3-0CE10C0B1D1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44970" y="5121689"/>
            <a:ext cx="1828800" cy="8001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ADDA31C-C0D4-BDA6-479E-EA98D1683FF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03391" y="4066761"/>
            <a:ext cx="3009900" cy="9144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05105BF-B7C5-FC11-A64F-05757E81E18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95882" y="5119480"/>
            <a:ext cx="2044700" cy="9144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1FCD006-3C01-424D-4F1D-3EFF7B11F0B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38560" y="1759502"/>
            <a:ext cx="3276600" cy="9144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3473F6FD-BDE4-1B55-551C-FC46AB06ED5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635750" y="2970420"/>
            <a:ext cx="5016500" cy="914400"/>
          </a:xfrm>
          <a:prstGeom prst="rect">
            <a:avLst/>
          </a:prstGeom>
        </p:spPr>
      </p:pic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FEC93C4-943E-16C9-DC0E-839523378A4E}"/>
              </a:ext>
            </a:extLst>
          </p:cNvPr>
          <p:cNvCxnSpPr/>
          <p:nvPr/>
        </p:nvCxnSpPr>
        <p:spPr bwMode="auto">
          <a:xfrm>
            <a:off x="5234608" y="2249557"/>
            <a:ext cx="1152940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7DD35D02-2536-3BE2-DACD-6CF2E68ED59E}"/>
              </a:ext>
            </a:extLst>
          </p:cNvPr>
          <p:cNvCxnSpPr/>
          <p:nvPr/>
        </p:nvCxnSpPr>
        <p:spPr bwMode="auto">
          <a:xfrm>
            <a:off x="5182704" y="4538869"/>
            <a:ext cx="1152940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77C04069-2459-20F0-6958-E934878E2389}"/>
              </a:ext>
            </a:extLst>
          </p:cNvPr>
          <p:cNvCxnSpPr/>
          <p:nvPr/>
        </p:nvCxnSpPr>
        <p:spPr bwMode="auto">
          <a:xfrm>
            <a:off x="5182704" y="5548243"/>
            <a:ext cx="1152940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F54558E5-FA9B-7571-E590-2DAABE4FBACB}"/>
              </a:ext>
            </a:extLst>
          </p:cNvPr>
          <p:cNvCxnSpPr/>
          <p:nvPr/>
        </p:nvCxnSpPr>
        <p:spPr bwMode="auto">
          <a:xfrm>
            <a:off x="5182704" y="3452329"/>
            <a:ext cx="1152940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E4922330-09CF-F22D-9DB5-39B0F23D16C3}"/>
              </a:ext>
            </a:extLst>
          </p:cNvPr>
          <p:cNvSpPr/>
          <p:nvPr/>
        </p:nvSpPr>
        <p:spPr bwMode="auto">
          <a:xfrm>
            <a:off x="3571547" y="2983397"/>
            <a:ext cx="1243324" cy="769261"/>
          </a:xfrm>
          <a:prstGeom prst="ellipse">
            <a:avLst/>
          </a:prstGeom>
          <a:solidFill>
            <a:srgbClr val="FFFF00">
              <a:alpha val="21803"/>
            </a:srgbClr>
          </a:solidFill>
          <a:ln w="1270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E187D63-DB17-3B2E-F666-3BA5DD73FEEF}"/>
              </a:ext>
            </a:extLst>
          </p:cNvPr>
          <p:cNvSpPr txBox="1"/>
          <p:nvPr/>
        </p:nvSpPr>
        <p:spPr>
          <a:xfrm>
            <a:off x="-31473" y="4379334"/>
            <a:ext cx="2274094" cy="64633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rgbClr val="FF0000"/>
                </a:solidFill>
              </a:rPr>
              <a:t>Courant de déplacement 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F713D971-ACB9-0221-CAB7-E0AB5AD718D0}"/>
              </a:ext>
            </a:extLst>
          </p:cNvPr>
          <p:cNvSpPr/>
          <p:nvPr/>
        </p:nvSpPr>
        <p:spPr bwMode="auto">
          <a:xfrm>
            <a:off x="1211291" y="3770616"/>
            <a:ext cx="2898372" cy="575353"/>
          </a:xfrm>
          <a:custGeom>
            <a:avLst/>
            <a:gdLst>
              <a:gd name="connsiteX0" fmla="*/ 2898372 w 2898372"/>
              <a:gd name="connsiteY0" fmla="*/ 0 h 575353"/>
              <a:gd name="connsiteX1" fmla="*/ 2826453 w 2898372"/>
              <a:gd name="connsiteY1" fmla="*/ 41096 h 575353"/>
              <a:gd name="connsiteX2" fmla="*/ 2754534 w 2898372"/>
              <a:gd name="connsiteY2" fmla="*/ 61645 h 575353"/>
              <a:gd name="connsiteX3" fmla="*/ 2662066 w 2898372"/>
              <a:gd name="connsiteY3" fmla="*/ 92467 h 575353"/>
              <a:gd name="connsiteX4" fmla="*/ 2107262 w 2898372"/>
              <a:gd name="connsiteY4" fmla="*/ 205483 h 575353"/>
              <a:gd name="connsiteX5" fmla="*/ 1459990 w 2898372"/>
              <a:gd name="connsiteY5" fmla="*/ 267128 h 575353"/>
              <a:gd name="connsiteX6" fmla="*/ 1254507 w 2898372"/>
              <a:gd name="connsiteY6" fmla="*/ 277402 h 575353"/>
              <a:gd name="connsiteX7" fmla="*/ 843540 w 2898372"/>
              <a:gd name="connsiteY7" fmla="*/ 256854 h 575353"/>
              <a:gd name="connsiteX8" fmla="*/ 699702 w 2898372"/>
              <a:gd name="connsiteY8" fmla="*/ 236305 h 575353"/>
              <a:gd name="connsiteX9" fmla="*/ 566138 w 2898372"/>
              <a:gd name="connsiteY9" fmla="*/ 195209 h 575353"/>
              <a:gd name="connsiteX10" fmla="*/ 504493 w 2898372"/>
              <a:gd name="connsiteY10" fmla="*/ 174660 h 575353"/>
              <a:gd name="connsiteX11" fmla="*/ 370929 w 2898372"/>
              <a:gd name="connsiteY11" fmla="*/ 133564 h 575353"/>
              <a:gd name="connsiteX12" fmla="*/ 227091 w 2898372"/>
              <a:gd name="connsiteY12" fmla="*/ 154112 h 575353"/>
              <a:gd name="connsiteX13" fmla="*/ 144898 w 2898372"/>
              <a:gd name="connsiteY13" fmla="*/ 226031 h 575353"/>
              <a:gd name="connsiteX14" fmla="*/ 103801 w 2898372"/>
              <a:gd name="connsiteY14" fmla="*/ 277402 h 575353"/>
              <a:gd name="connsiteX15" fmla="*/ 31882 w 2898372"/>
              <a:gd name="connsiteY15" fmla="*/ 400692 h 575353"/>
              <a:gd name="connsiteX16" fmla="*/ 11334 w 2898372"/>
              <a:gd name="connsiteY16" fmla="*/ 472611 h 575353"/>
              <a:gd name="connsiteX17" fmla="*/ 1060 w 2898372"/>
              <a:gd name="connsiteY17" fmla="*/ 503433 h 575353"/>
              <a:gd name="connsiteX18" fmla="*/ 1060 w 2898372"/>
              <a:gd name="connsiteY18" fmla="*/ 575353 h 575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2898372" h="575353">
                <a:moveTo>
                  <a:pt x="2898372" y="0"/>
                </a:moveTo>
                <a:cubicBezTo>
                  <a:pt x="2874399" y="13699"/>
                  <a:pt x="2851831" y="30220"/>
                  <a:pt x="2826453" y="41096"/>
                </a:cubicBezTo>
                <a:cubicBezTo>
                  <a:pt x="2803537" y="50917"/>
                  <a:pt x="2778331" y="54208"/>
                  <a:pt x="2754534" y="61645"/>
                </a:cubicBezTo>
                <a:cubicBezTo>
                  <a:pt x="2723523" y="71336"/>
                  <a:pt x="2693148" y="83007"/>
                  <a:pt x="2662066" y="92467"/>
                </a:cubicBezTo>
                <a:cubicBezTo>
                  <a:pt x="2468268" y="151449"/>
                  <a:pt x="2333745" y="181643"/>
                  <a:pt x="2107262" y="205483"/>
                </a:cubicBezTo>
                <a:cubicBezTo>
                  <a:pt x="1927149" y="224442"/>
                  <a:pt x="1594313" y="260412"/>
                  <a:pt x="1459990" y="267128"/>
                </a:cubicBezTo>
                <a:lnTo>
                  <a:pt x="1254507" y="277402"/>
                </a:lnTo>
                <a:cubicBezTo>
                  <a:pt x="1078917" y="271549"/>
                  <a:pt x="992646" y="275493"/>
                  <a:pt x="843540" y="256854"/>
                </a:cubicBezTo>
                <a:cubicBezTo>
                  <a:pt x="795481" y="250847"/>
                  <a:pt x="699702" y="236305"/>
                  <a:pt x="699702" y="236305"/>
                </a:cubicBezTo>
                <a:cubicBezTo>
                  <a:pt x="601679" y="197097"/>
                  <a:pt x="697508" y="232744"/>
                  <a:pt x="566138" y="195209"/>
                </a:cubicBezTo>
                <a:cubicBezTo>
                  <a:pt x="545311" y="189259"/>
                  <a:pt x="525167" y="181121"/>
                  <a:pt x="504493" y="174660"/>
                </a:cubicBezTo>
                <a:cubicBezTo>
                  <a:pt x="323439" y="118080"/>
                  <a:pt x="456251" y="162004"/>
                  <a:pt x="370929" y="133564"/>
                </a:cubicBezTo>
                <a:cubicBezTo>
                  <a:pt x="357420" y="135065"/>
                  <a:pt x="254638" y="143782"/>
                  <a:pt x="227091" y="154112"/>
                </a:cubicBezTo>
                <a:cubicBezTo>
                  <a:pt x="201866" y="163571"/>
                  <a:pt x="154506" y="214021"/>
                  <a:pt x="144898" y="226031"/>
                </a:cubicBezTo>
                <a:cubicBezTo>
                  <a:pt x="131199" y="243155"/>
                  <a:pt x="116699" y="259667"/>
                  <a:pt x="103801" y="277402"/>
                </a:cubicBezTo>
                <a:cubicBezTo>
                  <a:pt x="70514" y="323172"/>
                  <a:pt x="54630" y="349509"/>
                  <a:pt x="31882" y="400692"/>
                </a:cubicBezTo>
                <a:cubicBezTo>
                  <a:pt x="22028" y="422862"/>
                  <a:pt x="17864" y="449755"/>
                  <a:pt x="11334" y="472611"/>
                </a:cubicBezTo>
                <a:cubicBezTo>
                  <a:pt x="8359" y="483024"/>
                  <a:pt x="2138" y="492657"/>
                  <a:pt x="1060" y="503433"/>
                </a:cubicBezTo>
                <a:cubicBezTo>
                  <a:pt x="-1325" y="527287"/>
                  <a:pt x="1060" y="551380"/>
                  <a:pt x="1060" y="575353"/>
                </a:cubicBezTo>
              </a:path>
            </a:pathLst>
          </a:cu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7416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4E4EFA-9F63-9DEA-90C4-8C80FA036F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0" name="Rectangle 30">
            <a:extLst>
              <a:ext uri="{FF2B5EF4-FFF2-40B4-BE49-F238E27FC236}">
                <a16:creationId xmlns:a16="http://schemas.microsoft.com/office/drawing/2014/main" id="{DB5B8070-F761-A93D-F5AB-DB25F0867B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fr-CH" altLang="en-US" sz="2800" dirty="0">
                <a:solidFill>
                  <a:srgbClr val="000094"/>
                </a:solidFill>
                <a:ea typeface="Times New Roman" charset="0"/>
                <a:cs typeface="Times New Roman" charset="0"/>
              </a:rPr>
              <a:t>Solutions en termes de potentiels scalaire et vecteur</a:t>
            </a:r>
            <a:endParaRPr lang="en-US" altLang="en-US" sz="2800" dirty="0">
              <a:solidFill>
                <a:srgbClr val="000094"/>
              </a:solidFill>
              <a:ea typeface="Times New Roman" charset="0"/>
              <a:cs typeface="Times New Roman" charset="0"/>
            </a:endParaRPr>
          </a:p>
        </p:txBody>
      </p:sp>
      <p:graphicFrame>
        <p:nvGraphicFramePr>
          <p:cNvPr id="2" name="Object 24">
            <a:extLst>
              <a:ext uri="{FF2B5EF4-FFF2-40B4-BE49-F238E27FC236}">
                <a16:creationId xmlns:a16="http://schemas.microsoft.com/office/drawing/2014/main" id="{B7E20D3A-FCCC-D293-C55F-5328913AB9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5208341"/>
              </p:ext>
            </p:extLst>
          </p:nvPr>
        </p:nvGraphicFramePr>
        <p:xfrm>
          <a:off x="2822531" y="2090194"/>
          <a:ext cx="2533181" cy="5277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23880" imgH="317160" progId="Equation.3">
                  <p:embed/>
                </p:oleObj>
              </mc:Choice>
              <mc:Fallback>
                <p:oleObj name="Equation" r:id="rId3" imgW="1523880" imgH="317160" progId="Equation.3">
                  <p:embed/>
                  <p:pic>
                    <p:nvPicPr>
                      <p:cNvPr id="486424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2531" y="2090194"/>
                        <a:ext cx="2533181" cy="52774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5">
            <a:extLst>
              <a:ext uri="{FF2B5EF4-FFF2-40B4-BE49-F238E27FC236}">
                <a16:creationId xmlns:a16="http://schemas.microsoft.com/office/drawing/2014/main" id="{477021DE-D176-7A33-0170-BA3D13E918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8146585"/>
              </p:ext>
            </p:extLst>
          </p:nvPr>
        </p:nvGraphicFramePr>
        <p:xfrm>
          <a:off x="2959273" y="4154136"/>
          <a:ext cx="2481255" cy="15709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145960" imgH="1358640" progId="Equation.3">
                  <p:embed/>
                </p:oleObj>
              </mc:Choice>
              <mc:Fallback>
                <p:oleObj name="Equation" r:id="rId5" imgW="2145960" imgH="1358640" progId="Equation.3">
                  <p:embed/>
                  <p:pic>
                    <p:nvPicPr>
                      <p:cNvPr id="486425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9273" y="4154136"/>
                        <a:ext cx="2481255" cy="15709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>
            <a:extLst>
              <a:ext uri="{FF2B5EF4-FFF2-40B4-BE49-F238E27FC236}">
                <a16:creationId xmlns:a16="http://schemas.microsoft.com/office/drawing/2014/main" id="{F6DF9192-B385-FF19-4D47-B4BE35DB5D66}"/>
              </a:ext>
            </a:extLst>
          </p:cNvPr>
          <p:cNvSpPr/>
          <p:nvPr/>
        </p:nvSpPr>
        <p:spPr bwMode="auto">
          <a:xfrm flipV="1">
            <a:off x="3131508" y="2179528"/>
            <a:ext cx="100208" cy="17453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DD3CFDB-8200-B072-26A9-4742423316C1}"/>
              </a:ext>
            </a:extLst>
          </p:cNvPr>
          <p:cNvSpPr txBox="1"/>
          <p:nvPr/>
        </p:nvSpPr>
        <p:spPr>
          <a:xfrm>
            <a:off x="5946421" y="3281706"/>
            <a:ext cx="2274094" cy="36933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rgbClr val="FF0000"/>
                </a:solidFill>
              </a:rPr>
              <a:t>Densité de charge 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204F41A-B355-607F-9A27-81F20BDD829B}"/>
              </a:ext>
            </a:extLst>
          </p:cNvPr>
          <p:cNvCxnSpPr>
            <a:cxnSpLocks/>
          </p:cNvCxnSpPr>
          <p:nvPr/>
        </p:nvCxnSpPr>
        <p:spPr bwMode="auto">
          <a:xfrm flipH="1">
            <a:off x="4199900" y="3545580"/>
            <a:ext cx="1746521" cy="70061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sm" len="sm"/>
            <a:tailEnd type="triangle"/>
          </a:ln>
          <a:effectLst/>
        </p:spPr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5B35CB8A-5D95-5E15-5CBF-B8994A77F0BC}"/>
              </a:ext>
            </a:extLst>
          </p:cNvPr>
          <p:cNvSpPr txBox="1"/>
          <p:nvPr/>
        </p:nvSpPr>
        <p:spPr>
          <a:xfrm>
            <a:off x="5946421" y="4134075"/>
            <a:ext cx="2274094" cy="36933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rgbClr val="FF0000"/>
                </a:solidFill>
              </a:rPr>
              <a:t>Densité de courant 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5C29F55F-E4D8-9E89-6CFB-C18E121F2699}"/>
              </a:ext>
            </a:extLst>
          </p:cNvPr>
          <p:cNvCxnSpPr>
            <a:cxnSpLocks/>
          </p:cNvCxnSpPr>
          <p:nvPr/>
        </p:nvCxnSpPr>
        <p:spPr bwMode="auto">
          <a:xfrm flipH="1">
            <a:off x="4199900" y="4397949"/>
            <a:ext cx="1746521" cy="70061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sm" len="sm"/>
            <a:tailEnd type="triangle"/>
          </a:ln>
          <a:effectLst/>
        </p:spPr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3B736F89-C5A1-B85A-34C9-8289A314016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822531" y="2713556"/>
            <a:ext cx="1928268" cy="56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78097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DD4B04-E6C0-7A0E-87E6-B451B19C7C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Slide Number Placeholder 4">
            <a:extLst>
              <a:ext uri="{FF2B5EF4-FFF2-40B4-BE49-F238E27FC236}">
                <a16:creationId xmlns:a16="http://schemas.microsoft.com/office/drawing/2014/main" id="{51449D39-A586-1FB4-7BA8-CFFD2EE17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5F87D731-6612-2346-9400-97BBA7C648E0}" type="slidenum">
              <a:rPr lang="it-IT" altLang="en-US" sz="1400">
                <a:solidFill>
                  <a:srgbClr val="000000"/>
                </a:solidFill>
              </a:rPr>
              <a:pPr/>
              <a:t>7</a:t>
            </a:fld>
            <a:endParaRPr lang="it-IT" altLang="en-US" sz="1400">
              <a:solidFill>
                <a:srgbClr val="000000"/>
              </a:solidFill>
            </a:endParaRPr>
          </a:p>
        </p:txBody>
      </p:sp>
      <p:grpSp>
        <p:nvGrpSpPr>
          <p:cNvPr id="2" name="Group 2">
            <a:extLst>
              <a:ext uri="{FF2B5EF4-FFF2-40B4-BE49-F238E27FC236}">
                <a16:creationId xmlns:a16="http://schemas.microsoft.com/office/drawing/2014/main" id="{64B8862C-E257-893A-1122-D693F75B56B1}"/>
              </a:ext>
            </a:extLst>
          </p:cNvPr>
          <p:cNvGrpSpPr>
            <a:grpSpLocks/>
          </p:cNvGrpSpPr>
          <p:nvPr/>
        </p:nvGrpSpPr>
        <p:grpSpPr bwMode="auto">
          <a:xfrm>
            <a:off x="5946775" y="1719263"/>
            <a:ext cx="3810000" cy="2195512"/>
            <a:chOff x="816" y="1152"/>
            <a:chExt cx="2400" cy="1383"/>
          </a:xfrm>
        </p:grpSpPr>
        <p:sp>
          <p:nvSpPr>
            <p:cNvPr id="5131" name="Text Box 3">
              <a:extLst>
                <a:ext uri="{FF2B5EF4-FFF2-40B4-BE49-F238E27FC236}">
                  <a16:creationId xmlns:a16="http://schemas.microsoft.com/office/drawing/2014/main" id="{06867E2B-9683-9B40-D61C-55F06BBB61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84" y="1808"/>
              <a:ext cx="43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fr-CH" altLang="en-US" sz="1800">
                  <a:solidFill>
                    <a:srgbClr val="000000"/>
                  </a:solidFill>
                </a:rPr>
                <a:t>C</a:t>
              </a:r>
              <a:endParaRPr lang="en-US" altLang="en-US" sz="1800" baseline="-25000">
                <a:solidFill>
                  <a:srgbClr val="000000"/>
                </a:solidFill>
              </a:endParaRPr>
            </a:p>
          </p:txBody>
        </p:sp>
        <p:grpSp>
          <p:nvGrpSpPr>
            <p:cNvPr id="5132" name="Group 4">
              <a:extLst>
                <a:ext uri="{FF2B5EF4-FFF2-40B4-BE49-F238E27FC236}">
                  <a16:creationId xmlns:a16="http://schemas.microsoft.com/office/drawing/2014/main" id="{43CF41D2-D9B4-1B8B-4CB9-888710B3BDF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16" y="1152"/>
              <a:ext cx="1936" cy="1383"/>
              <a:chOff x="800" y="1296"/>
              <a:chExt cx="1936" cy="1383"/>
            </a:xfrm>
          </p:grpSpPr>
          <p:sp>
            <p:nvSpPr>
              <p:cNvPr id="5133" name="Line 5">
                <a:extLst>
                  <a:ext uri="{FF2B5EF4-FFF2-40B4-BE49-F238E27FC236}">
                    <a16:creationId xmlns:a16="http://schemas.microsoft.com/office/drawing/2014/main" id="{8799E16B-0648-ABFF-02DC-43A6DE4803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44" y="1632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5134" name="Line 6">
                <a:extLst>
                  <a:ext uri="{FF2B5EF4-FFF2-40B4-BE49-F238E27FC236}">
                    <a16:creationId xmlns:a16="http://schemas.microsoft.com/office/drawing/2014/main" id="{55B68AA6-5BF9-D183-0359-7DCFE89B4EB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44" y="1632"/>
                <a:ext cx="12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5135" name="Line 7">
                <a:extLst>
                  <a:ext uri="{FF2B5EF4-FFF2-40B4-BE49-F238E27FC236}">
                    <a16:creationId xmlns:a16="http://schemas.microsoft.com/office/drawing/2014/main" id="{8F2D23D4-260B-CDE3-8B18-DE417EF1B71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44" y="2400"/>
                <a:ext cx="12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5136" name="Line 8">
                <a:extLst>
                  <a:ext uri="{FF2B5EF4-FFF2-40B4-BE49-F238E27FC236}">
                    <a16:creationId xmlns:a16="http://schemas.microsoft.com/office/drawing/2014/main" id="{D71D541D-9CBB-A77A-729D-1076B0706F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44" y="1632"/>
                <a:ext cx="0" cy="3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5137" name="Oval 9">
                <a:extLst>
                  <a:ext uri="{FF2B5EF4-FFF2-40B4-BE49-F238E27FC236}">
                    <a16:creationId xmlns:a16="http://schemas.microsoft.com/office/drawing/2014/main" id="{D6794EA6-8E5B-E140-7EEE-69A64D841E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0" y="1872"/>
                <a:ext cx="288" cy="288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fr-C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5138" name="Line 10">
                <a:extLst>
                  <a:ext uri="{FF2B5EF4-FFF2-40B4-BE49-F238E27FC236}">
                    <a16:creationId xmlns:a16="http://schemas.microsoft.com/office/drawing/2014/main" id="{E6EAA68A-7676-2268-844B-F0AB82BDA0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3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5139" name="Rectangle 11">
                <a:extLst>
                  <a:ext uri="{FF2B5EF4-FFF2-40B4-BE49-F238E27FC236}">
                    <a16:creationId xmlns:a16="http://schemas.microsoft.com/office/drawing/2014/main" id="{7AFCEAFF-3215-1ADB-9A4A-E3E33405E4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76" y="2352"/>
                <a:ext cx="384" cy="9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fr-C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5140" name="Line 12">
                <a:extLst>
                  <a:ext uri="{FF2B5EF4-FFF2-40B4-BE49-F238E27FC236}">
                    <a16:creationId xmlns:a16="http://schemas.microsoft.com/office/drawing/2014/main" id="{06B63E7B-5493-221A-1777-61540BD422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0" y="2016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5141" name="Line 13">
                <a:extLst>
                  <a:ext uri="{FF2B5EF4-FFF2-40B4-BE49-F238E27FC236}">
                    <a16:creationId xmlns:a16="http://schemas.microsoft.com/office/drawing/2014/main" id="{643F9157-D5BE-5BDC-FEF0-2B38A96AA8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0" y="2112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5142" name="Line 14">
                <a:extLst>
                  <a:ext uri="{FF2B5EF4-FFF2-40B4-BE49-F238E27FC236}">
                    <a16:creationId xmlns:a16="http://schemas.microsoft.com/office/drawing/2014/main" id="{34106C85-2447-B724-A3BD-92876DD699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44" y="2112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40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5143" name="Group 15">
                <a:extLst>
                  <a:ext uri="{FF2B5EF4-FFF2-40B4-BE49-F238E27FC236}">
                    <a16:creationId xmlns:a16="http://schemas.microsoft.com/office/drawing/2014/main" id="{7499E15B-CF3F-EA12-C6B5-B8C29CF304D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80" y="1544"/>
                <a:ext cx="480" cy="192"/>
                <a:chOff x="2616" y="3024"/>
                <a:chExt cx="480" cy="192"/>
              </a:xfrm>
            </p:grpSpPr>
            <p:sp>
              <p:nvSpPr>
                <p:cNvPr id="5149" name="Oval 16">
                  <a:extLst>
                    <a:ext uri="{FF2B5EF4-FFF2-40B4-BE49-F238E27FC236}">
                      <a16:creationId xmlns:a16="http://schemas.microsoft.com/office/drawing/2014/main" id="{FCA51F0C-E846-F43B-C056-34D66B8941D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40" y="3024"/>
                  <a:ext cx="144" cy="1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9pPr>
                </a:lstStyle>
                <a:p>
                  <a:pPr eaLnBrk="1" fontAlgn="base" hangingPunct="1">
                    <a:spcBef>
                      <a:spcPct val="0"/>
                    </a:spcBef>
                    <a:spcAft>
                      <a:spcPct val="0"/>
                    </a:spcAft>
                  </a:pPr>
                  <a:endParaRPr lang="fr-CH" alt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5150" name="Oval 17">
                  <a:extLst>
                    <a:ext uri="{FF2B5EF4-FFF2-40B4-BE49-F238E27FC236}">
                      <a16:creationId xmlns:a16="http://schemas.microsoft.com/office/drawing/2014/main" id="{D19EC043-5814-5E93-22DD-28ED80549BD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84" y="3024"/>
                  <a:ext cx="144" cy="1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9pPr>
                </a:lstStyle>
                <a:p>
                  <a:pPr eaLnBrk="1" fontAlgn="base" hangingPunct="1">
                    <a:spcBef>
                      <a:spcPct val="0"/>
                    </a:spcBef>
                    <a:spcAft>
                      <a:spcPct val="0"/>
                    </a:spcAft>
                  </a:pPr>
                  <a:endParaRPr lang="fr-CH" alt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5151" name="Oval 18">
                  <a:extLst>
                    <a:ext uri="{FF2B5EF4-FFF2-40B4-BE49-F238E27FC236}">
                      <a16:creationId xmlns:a16="http://schemas.microsoft.com/office/drawing/2014/main" id="{D125EEC0-43AB-33DA-23D7-2930221118D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28" y="3024"/>
                  <a:ext cx="144" cy="144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9pPr>
                </a:lstStyle>
                <a:p>
                  <a:pPr eaLnBrk="1" fontAlgn="base" hangingPunct="1">
                    <a:spcBef>
                      <a:spcPct val="0"/>
                    </a:spcBef>
                    <a:spcAft>
                      <a:spcPct val="0"/>
                    </a:spcAft>
                  </a:pPr>
                  <a:endParaRPr lang="fr-CH" altLang="en-US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5152" name="Rectangle 19">
                  <a:extLst>
                    <a:ext uri="{FF2B5EF4-FFF2-40B4-BE49-F238E27FC236}">
                      <a16:creationId xmlns:a16="http://schemas.microsoft.com/office/drawing/2014/main" id="{8B21EC4C-EA11-5C13-89DD-00031F90727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16" y="3120"/>
                  <a:ext cx="480" cy="96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9pPr>
                </a:lstStyle>
                <a:p>
                  <a:pPr eaLnBrk="1" fontAlgn="base" hangingPunct="1">
                    <a:spcBef>
                      <a:spcPct val="0"/>
                    </a:spcBef>
                    <a:spcAft>
                      <a:spcPct val="0"/>
                    </a:spcAft>
                  </a:pPr>
                  <a:endParaRPr lang="fr-CH" altLang="en-US">
                    <a:solidFill>
                      <a:srgbClr val="000000"/>
                    </a:solidFill>
                  </a:endParaRPr>
                </a:p>
              </p:txBody>
            </p:sp>
          </p:grpSp>
          <p:sp>
            <p:nvSpPr>
              <p:cNvPr id="5144" name="Text Box 20">
                <a:extLst>
                  <a:ext uri="{FF2B5EF4-FFF2-40B4-BE49-F238E27FC236}">
                    <a16:creationId xmlns:a16="http://schemas.microsoft.com/office/drawing/2014/main" id="{E0BD30B9-2DB6-05D5-34AD-47C24B5A6D6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00" y="1904"/>
                <a:ext cx="43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fr-CH" altLang="en-US" sz="1800">
                    <a:solidFill>
                      <a:srgbClr val="000000"/>
                    </a:solidFill>
                  </a:rPr>
                  <a:t>U</a:t>
                </a:r>
                <a:r>
                  <a:rPr lang="fr-CH" altLang="en-US" sz="1800" baseline="-25000">
                    <a:solidFill>
                      <a:srgbClr val="000000"/>
                    </a:solidFill>
                  </a:rPr>
                  <a:t>o</a:t>
                </a:r>
                <a:endParaRPr lang="en-US" altLang="en-US" sz="1800" baseline="-25000">
                  <a:solidFill>
                    <a:srgbClr val="000000"/>
                  </a:solidFill>
                </a:endParaRPr>
              </a:p>
            </p:txBody>
          </p:sp>
          <p:sp>
            <p:nvSpPr>
              <p:cNvPr id="5145" name="Text Box 21">
                <a:extLst>
                  <a:ext uri="{FF2B5EF4-FFF2-40B4-BE49-F238E27FC236}">
                    <a16:creationId xmlns:a16="http://schemas.microsoft.com/office/drawing/2014/main" id="{F7D1379D-F52B-C29E-E244-5560DE48163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12" y="1704"/>
                <a:ext cx="192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fr-CH" altLang="en-US" sz="1600">
                    <a:solidFill>
                      <a:srgbClr val="000000"/>
                    </a:solidFill>
                  </a:rPr>
                  <a:t>a</a:t>
                </a:r>
                <a:endParaRPr lang="en-US" altLang="en-US" sz="1600">
                  <a:solidFill>
                    <a:srgbClr val="000000"/>
                  </a:solidFill>
                </a:endParaRPr>
              </a:p>
            </p:txBody>
          </p:sp>
          <p:sp>
            <p:nvSpPr>
              <p:cNvPr id="5146" name="Text Box 22">
                <a:extLst>
                  <a:ext uri="{FF2B5EF4-FFF2-40B4-BE49-F238E27FC236}">
                    <a16:creationId xmlns:a16="http://schemas.microsoft.com/office/drawing/2014/main" id="{061E12AE-0FCC-5771-84C3-42753ECD1AD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20" y="2112"/>
                <a:ext cx="192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fr-CH" altLang="en-US" sz="1600">
                    <a:solidFill>
                      <a:srgbClr val="000000"/>
                    </a:solidFill>
                  </a:rPr>
                  <a:t>b</a:t>
                </a:r>
                <a:endParaRPr lang="en-US" altLang="en-US" sz="1600">
                  <a:solidFill>
                    <a:srgbClr val="000000"/>
                  </a:solidFill>
                </a:endParaRPr>
              </a:p>
            </p:txBody>
          </p:sp>
          <p:sp>
            <p:nvSpPr>
              <p:cNvPr id="5147" name="Text Box 23">
                <a:extLst>
                  <a:ext uri="{FF2B5EF4-FFF2-40B4-BE49-F238E27FC236}">
                    <a16:creationId xmlns:a16="http://schemas.microsoft.com/office/drawing/2014/main" id="{CED70131-CD65-040C-D19C-5E1D2A4B3D6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16" y="1296"/>
                <a:ext cx="43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fr-CH" altLang="en-US" sz="1800">
                    <a:solidFill>
                      <a:srgbClr val="000000"/>
                    </a:solidFill>
                  </a:rPr>
                  <a:t>L</a:t>
                </a:r>
                <a:endParaRPr lang="en-US" altLang="en-US" sz="1800" baseline="-25000">
                  <a:solidFill>
                    <a:srgbClr val="000000"/>
                  </a:solidFill>
                </a:endParaRPr>
              </a:p>
            </p:txBody>
          </p:sp>
          <p:sp>
            <p:nvSpPr>
              <p:cNvPr id="5148" name="Text Box 24">
                <a:extLst>
                  <a:ext uri="{FF2B5EF4-FFF2-40B4-BE49-F238E27FC236}">
                    <a16:creationId xmlns:a16="http://schemas.microsoft.com/office/drawing/2014/main" id="{AC6944CA-3031-BDD2-CAB9-A12B8A40A13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32" y="2448"/>
                <a:ext cx="43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fr-CH" altLang="en-US" sz="1800">
                    <a:solidFill>
                      <a:srgbClr val="000000"/>
                    </a:solidFill>
                  </a:rPr>
                  <a:t>R</a:t>
                </a:r>
                <a:endParaRPr lang="en-US" altLang="en-US" sz="1800" baseline="-2500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5129" name="Text Box 25">
            <a:extLst>
              <a:ext uri="{FF2B5EF4-FFF2-40B4-BE49-F238E27FC236}">
                <a16:creationId xmlns:a16="http://schemas.microsoft.com/office/drawing/2014/main" id="{79673F4C-B6D5-E83E-B7E4-186B9922DD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4800600"/>
            <a:ext cx="350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fr-FR" altLang="en-US">
              <a:solidFill>
                <a:srgbClr val="000000"/>
              </a:solidFill>
            </a:endParaRPr>
          </a:p>
        </p:txBody>
      </p:sp>
      <p:graphicFrame>
        <p:nvGraphicFramePr>
          <p:cNvPr id="484378" name="Object 26">
            <a:extLst>
              <a:ext uri="{FF2B5EF4-FFF2-40B4-BE49-F238E27FC236}">
                <a16:creationId xmlns:a16="http://schemas.microsoft.com/office/drawing/2014/main" id="{6C7D6B1F-BF09-1BA1-72CD-CDBCB8BE8A1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72250" y="4010025"/>
          <a:ext cx="2336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336760" imgH="596880" progId="Equation.3">
                  <p:embed/>
                </p:oleObj>
              </mc:Choice>
              <mc:Fallback>
                <p:oleObj name="Equation" r:id="rId3" imgW="2336760" imgH="596880" progId="Equation.3">
                  <p:embed/>
                  <p:pic>
                    <p:nvPicPr>
                      <p:cNvPr id="484378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2250" y="4010025"/>
                        <a:ext cx="23368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4379" name="Object 27">
            <a:extLst>
              <a:ext uri="{FF2B5EF4-FFF2-40B4-BE49-F238E27FC236}">
                <a16:creationId xmlns:a16="http://schemas.microsoft.com/office/drawing/2014/main" id="{044D10AC-7D49-2108-C7F7-80585BAF5E2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59550" y="5102225"/>
          <a:ext cx="1892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892160" imgH="596880" progId="Equation.3">
                  <p:embed/>
                </p:oleObj>
              </mc:Choice>
              <mc:Fallback>
                <p:oleObj name="Equation" r:id="rId5" imgW="1892160" imgH="596880" progId="Equation.3">
                  <p:embed/>
                  <p:pic>
                    <p:nvPicPr>
                      <p:cNvPr id="484379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9550" y="5102225"/>
                        <a:ext cx="18923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4380" name="Object 28">
            <a:extLst>
              <a:ext uri="{FF2B5EF4-FFF2-40B4-BE49-F238E27FC236}">
                <a16:creationId xmlns:a16="http://schemas.microsoft.com/office/drawing/2014/main" id="{07289968-6B93-2709-37F5-22CB07BB2D9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61138" y="4818063"/>
          <a:ext cx="838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838080" imgH="291960" progId="Equation.3">
                  <p:embed/>
                </p:oleObj>
              </mc:Choice>
              <mc:Fallback>
                <p:oleObj name="Equation" r:id="rId7" imgW="838080" imgH="291960" progId="Equation.3">
                  <p:embed/>
                  <p:pic>
                    <p:nvPicPr>
                      <p:cNvPr id="48438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1138" y="4818063"/>
                        <a:ext cx="838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4381" name="Object 29">
            <a:extLst>
              <a:ext uri="{FF2B5EF4-FFF2-40B4-BE49-F238E27FC236}">
                <a16:creationId xmlns:a16="http://schemas.microsoft.com/office/drawing/2014/main" id="{5F7A9FBF-7530-A823-5354-7412A97377F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80188" y="5815013"/>
          <a:ext cx="1257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57120" imgH="291960" progId="Equation.3">
                  <p:embed/>
                </p:oleObj>
              </mc:Choice>
              <mc:Fallback>
                <p:oleObj name="Equation" r:id="rId9" imgW="1257120" imgH="291960" progId="Equation.3">
                  <p:embed/>
                  <p:pic>
                    <p:nvPicPr>
                      <p:cNvPr id="484381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0188" y="5815013"/>
                        <a:ext cx="1257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0" name="Rectangle 30">
            <a:extLst>
              <a:ext uri="{FF2B5EF4-FFF2-40B4-BE49-F238E27FC236}">
                <a16:creationId xmlns:a16="http://schemas.microsoft.com/office/drawing/2014/main" id="{8E2AE4D9-60D4-9A44-D688-2B2ED8ECC0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fr-CH" altLang="en-US" sz="2800" dirty="0">
                <a:solidFill>
                  <a:srgbClr val="000094"/>
                </a:solidFill>
                <a:ea typeface="Times New Roman" charset="0"/>
                <a:cs typeface="Times New Roman" charset="0"/>
              </a:rPr>
              <a:t>Développement des équations de circuit à partir des équations de Maxwell</a:t>
            </a:r>
            <a:endParaRPr lang="en-US" altLang="en-US" sz="2800" dirty="0">
              <a:solidFill>
                <a:srgbClr val="000094"/>
              </a:solidFill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277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84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484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484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484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477 0.00625 L -0.3082 0.00671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648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383999F1-20E4-3845-9935-9BC9DDEB5A60}" type="slidenum">
              <a:rPr lang="it-IT" altLang="en-US" sz="1400">
                <a:solidFill>
                  <a:srgbClr val="000000"/>
                </a:solidFill>
              </a:rPr>
              <a:pPr/>
              <a:t>8</a:t>
            </a:fld>
            <a:endParaRPr lang="it-IT" altLang="en-US" sz="1400">
              <a:solidFill>
                <a:srgbClr val="000000"/>
              </a:solidFill>
            </a:endParaRPr>
          </a:p>
        </p:txBody>
      </p:sp>
      <p:grpSp>
        <p:nvGrpSpPr>
          <p:cNvPr id="6152" name="Group 2"/>
          <p:cNvGrpSpPr>
            <a:grpSpLocks/>
          </p:cNvGrpSpPr>
          <p:nvPr/>
        </p:nvGrpSpPr>
        <p:grpSpPr bwMode="auto">
          <a:xfrm>
            <a:off x="1974850" y="1724026"/>
            <a:ext cx="3810000" cy="2195513"/>
            <a:chOff x="816" y="432"/>
            <a:chExt cx="2400" cy="1383"/>
          </a:xfrm>
        </p:grpSpPr>
        <p:sp>
          <p:nvSpPr>
            <p:cNvPr id="6173" name="Text Box 3"/>
            <p:cNvSpPr txBox="1">
              <a:spLocks noChangeArrowheads="1"/>
            </p:cNvSpPr>
            <p:nvPr/>
          </p:nvSpPr>
          <p:spPr bwMode="auto">
            <a:xfrm>
              <a:off x="2784" y="1088"/>
              <a:ext cx="43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fr-CH" altLang="en-US" sz="1800">
                  <a:solidFill>
                    <a:srgbClr val="000000"/>
                  </a:solidFill>
                </a:rPr>
                <a:t>C</a:t>
              </a:r>
              <a:endParaRPr lang="en-US" altLang="en-US" sz="1800" baseline="-25000">
                <a:solidFill>
                  <a:srgbClr val="000000"/>
                </a:solidFill>
              </a:endParaRPr>
            </a:p>
          </p:txBody>
        </p:sp>
        <p:sp>
          <p:nvSpPr>
            <p:cNvPr id="6174" name="Line 4"/>
            <p:cNvSpPr>
              <a:spLocks noChangeShapeType="1"/>
            </p:cNvSpPr>
            <p:nvPr/>
          </p:nvSpPr>
          <p:spPr bwMode="auto">
            <a:xfrm>
              <a:off x="1360" y="768"/>
              <a:ext cx="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z="2400">
                <a:solidFill>
                  <a:srgbClr val="000000"/>
                </a:solidFill>
              </a:endParaRPr>
            </a:p>
          </p:txBody>
        </p:sp>
        <p:sp>
          <p:nvSpPr>
            <p:cNvPr id="6175" name="Line 5"/>
            <p:cNvSpPr>
              <a:spLocks noChangeShapeType="1"/>
            </p:cNvSpPr>
            <p:nvPr/>
          </p:nvSpPr>
          <p:spPr bwMode="auto">
            <a:xfrm>
              <a:off x="1360" y="768"/>
              <a:ext cx="1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z="2400">
                <a:solidFill>
                  <a:srgbClr val="000000"/>
                </a:solidFill>
              </a:endParaRPr>
            </a:p>
          </p:txBody>
        </p:sp>
        <p:sp>
          <p:nvSpPr>
            <p:cNvPr id="6176" name="Line 6"/>
            <p:cNvSpPr>
              <a:spLocks noChangeShapeType="1"/>
            </p:cNvSpPr>
            <p:nvPr/>
          </p:nvSpPr>
          <p:spPr bwMode="auto">
            <a:xfrm>
              <a:off x="1360" y="1536"/>
              <a:ext cx="1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z="2400">
                <a:solidFill>
                  <a:srgbClr val="000000"/>
                </a:solidFill>
              </a:endParaRPr>
            </a:p>
          </p:txBody>
        </p:sp>
        <p:sp>
          <p:nvSpPr>
            <p:cNvPr id="6177" name="Line 7"/>
            <p:cNvSpPr>
              <a:spLocks noChangeShapeType="1"/>
            </p:cNvSpPr>
            <p:nvPr/>
          </p:nvSpPr>
          <p:spPr bwMode="auto">
            <a:xfrm>
              <a:off x="2560" y="768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z="2400">
                <a:solidFill>
                  <a:srgbClr val="000000"/>
                </a:solidFill>
              </a:endParaRPr>
            </a:p>
          </p:txBody>
        </p:sp>
        <p:sp>
          <p:nvSpPr>
            <p:cNvPr id="6178" name="Oval 8"/>
            <p:cNvSpPr>
              <a:spLocks noChangeArrowheads="1"/>
            </p:cNvSpPr>
            <p:nvPr/>
          </p:nvSpPr>
          <p:spPr bwMode="auto">
            <a:xfrm>
              <a:off x="1216" y="1008"/>
              <a:ext cx="288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r-CH" altLang="en-US">
                <a:solidFill>
                  <a:srgbClr val="000000"/>
                </a:solidFill>
              </a:endParaRPr>
            </a:p>
          </p:txBody>
        </p:sp>
        <p:sp>
          <p:nvSpPr>
            <p:cNvPr id="6179" name="Line 9"/>
            <p:cNvSpPr>
              <a:spLocks noChangeShapeType="1"/>
            </p:cNvSpPr>
            <p:nvPr/>
          </p:nvSpPr>
          <p:spPr bwMode="auto">
            <a:xfrm>
              <a:off x="1120" y="960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z="2400">
                <a:solidFill>
                  <a:srgbClr val="000000"/>
                </a:solidFill>
              </a:endParaRPr>
            </a:p>
          </p:txBody>
        </p:sp>
        <p:sp>
          <p:nvSpPr>
            <p:cNvPr id="6180" name="Rectangle 10"/>
            <p:cNvSpPr>
              <a:spLocks noChangeArrowheads="1"/>
            </p:cNvSpPr>
            <p:nvPr/>
          </p:nvSpPr>
          <p:spPr bwMode="auto">
            <a:xfrm>
              <a:off x="1792" y="1488"/>
              <a:ext cx="384" cy="9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r-CH" altLang="en-US">
                <a:solidFill>
                  <a:srgbClr val="000000"/>
                </a:solidFill>
              </a:endParaRPr>
            </a:p>
          </p:txBody>
        </p:sp>
        <p:sp>
          <p:nvSpPr>
            <p:cNvPr id="6181" name="Line 11"/>
            <p:cNvSpPr>
              <a:spLocks noChangeShapeType="1"/>
            </p:cNvSpPr>
            <p:nvPr/>
          </p:nvSpPr>
          <p:spPr bwMode="auto">
            <a:xfrm>
              <a:off x="2416" y="1152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z="2400">
                <a:solidFill>
                  <a:srgbClr val="000000"/>
                </a:solidFill>
              </a:endParaRPr>
            </a:p>
          </p:txBody>
        </p:sp>
        <p:sp>
          <p:nvSpPr>
            <p:cNvPr id="6182" name="Line 12"/>
            <p:cNvSpPr>
              <a:spLocks noChangeShapeType="1"/>
            </p:cNvSpPr>
            <p:nvPr/>
          </p:nvSpPr>
          <p:spPr bwMode="auto">
            <a:xfrm>
              <a:off x="2416" y="1248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z="2400">
                <a:solidFill>
                  <a:srgbClr val="000000"/>
                </a:solidFill>
              </a:endParaRPr>
            </a:p>
          </p:txBody>
        </p:sp>
        <p:sp>
          <p:nvSpPr>
            <p:cNvPr id="6183" name="Line 13"/>
            <p:cNvSpPr>
              <a:spLocks noChangeShapeType="1"/>
            </p:cNvSpPr>
            <p:nvPr/>
          </p:nvSpPr>
          <p:spPr bwMode="auto">
            <a:xfrm>
              <a:off x="2560" y="1248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z="2400">
                <a:solidFill>
                  <a:srgbClr val="000000"/>
                </a:solidFill>
              </a:endParaRPr>
            </a:p>
          </p:txBody>
        </p:sp>
        <p:grpSp>
          <p:nvGrpSpPr>
            <p:cNvPr id="6184" name="Group 14"/>
            <p:cNvGrpSpPr>
              <a:grpSpLocks/>
            </p:cNvGrpSpPr>
            <p:nvPr/>
          </p:nvGrpSpPr>
          <p:grpSpPr bwMode="auto">
            <a:xfrm>
              <a:off x="1696" y="680"/>
              <a:ext cx="480" cy="192"/>
              <a:chOff x="2616" y="3024"/>
              <a:chExt cx="480" cy="192"/>
            </a:xfrm>
          </p:grpSpPr>
          <p:sp>
            <p:nvSpPr>
              <p:cNvPr id="6190" name="Oval 15"/>
              <p:cNvSpPr>
                <a:spLocks noChangeArrowheads="1"/>
              </p:cNvSpPr>
              <p:nvPr/>
            </p:nvSpPr>
            <p:spPr bwMode="auto">
              <a:xfrm>
                <a:off x="2640" y="3024"/>
                <a:ext cx="144" cy="144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fr-C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6191" name="Oval 16"/>
              <p:cNvSpPr>
                <a:spLocks noChangeArrowheads="1"/>
              </p:cNvSpPr>
              <p:nvPr/>
            </p:nvSpPr>
            <p:spPr bwMode="auto">
              <a:xfrm>
                <a:off x="2784" y="3024"/>
                <a:ext cx="144" cy="144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fr-C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6192" name="Oval 17"/>
              <p:cNvSpPr>
                <a:spLocks noChangeArrowheads="1"/>
              </p:cNvSpPr>
              <p:nvPr/>
            </p:nvSpPr>
            <p:spPr bwMode="auto">
              <a:xfrm>
                <a:off x="2928" y="3024"/>
                <a:ext cx="144" cy="144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fr-CH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6193" name="Rectangle 18"/>
              <p:cNvSpPr>
                <a:spLocks noChangeArrowheads="1"/>
              </p:cNvSpPr>
              <p:nvPr/>
            </p:nvSpPr>
            <p:spPr bwMode="auto">
              <a:xfrm>
                <a:off x="2616" y="3120"/>
                <a:ext cx="480" cy="9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fr-CH" alt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6185" name="Text Box 19"/>
            <p:cNvSpPr txBox="1">
              <a:spLocks noChangeArrowheads="1"/>
            </p:cNvSpPr>
            <p:nvPr/>
          </p:nvSpPr>
          <p:spPr bwMode="auto">
            <a:xfrm>
              <a:off x="816" y="1040"/>
              <a:ext cx="43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fr-CH" altLang="en-US" sz="1800">
                  <a:solidFill>
                    <a:srgbClr val="000000"/>
                  </a:solidFill>
                </a:rPr>
                <a:t>U</a:t>
              </a:r>
              <a:r>
                <a:rPr lang="fr-CH" altLang="en-US" sz="1800" baseline="-25000">
                  <a:solidFill>
                    <a:srgbClr val="000000"/>
                  </a:solidFill>
                </a:rPr>
                <a:t>o</a:t>
              </a:r>
              <a:endParaRPr lang="en-US" altLang="en-US" sz="1800" baseline="-25000">
                <a:solidFill>
                  <a:srgbClr val="000000"/>
                </a:solidFill>
              </a:endParaRPr>
            </a:p>
          </p:txBody>
        </p:sp>
        <p:sp>
          <p:nvSpPr>
            <p:cNvPr id="6186" name="Text Box 20"/>
            <p:cNvSpPr txBox="1">
              <a:spLocks noChangeArrowheads="1"/>
            </p:cNvSpPr>
            <p:nvPr/>
          </p:nvSpPr>
          <p:spPr bwMode="auto">
            <a:xfrm>
              <a:off x="1328" y="840"/>
              <a:ext cx="19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fr-CH" altLang="en-US" sz="1600">
                  <a:solidFill>
                    <a:srgbClr val="000000"/>
                  </a:solidFill>
                </a:rPr>
                <a:t>a</a:t>
              </a:r>
              <a:endParaRPr lang="en-US" altLang="en-US" sz="1600">
                <a:solidFill>
                  <a:srgbClr val="000000"/>
                </a:solidFill>
              </a:endParaRPr>
            </a:p>
          </p:txBody>
        </p:sp>
        <p:sp>
          <p:nvSpPr>
            <p:cNvPr id="6187" name="Text Box 21"/>
            <p:cNvSpPr txBox="1">
              <a:spLocks noChangeArrowheads="1"/>
            </p:cNvSpPr>
            <p:nvPr/>
          </p:nvSpPr>
          <p:spPr bwMode="auto">
            <a:xfrm>
              <a:off x="1336" y="1248"/>
              <a:ext cx="19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fr-CH" altLang="en-US" sz="1600">
                  <a:solidFill>
                    <a:srgbClr val="000000"/>
                  </a:solidFill>
                </a:rPr>
                <a:t>b</a:t>
              </a:r>
              <a:endParaRPr lang="en-US" altLang="en-US" sz="1600">
                <a:solidFill>
                  <a:srgbClr val="000000"/>
                </a:solidFill>
              </a:endParaRPr>
            </a:p>
          </p:txBody>
        </p:sp>
        <p:sp>
          <p:nvSpPr>
            <p:cNvPr id="6188" name="Text Box 22"/>
            <p:cNvSpPr txBox="1">
              <a:spLocks noChangeArrowheads="1"/>
            </p:cNvSpPr>
            <p:nvPr/>
          </p:nvSpPr>
          <p:spPr bwMode="auto">
            <a:xfrm>
              <a:off x="1832" y="432"/>
              <a:ext cx="43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fr-CH" altLang="en-US" sz="1800">
                  <a:solidFill>
                    <a:srgbClr val="000000"/>
                  </a:solidFill>
                </a:rPr>
                <a:t>L</a:t>
              </a:r>
              <a:endParaRPr lang="en-US" altLang="en-US" sz="1800" baseline="-25000">
                <a:solidFill>
                  <a:srgbClr val="000000"/>
                </a:solidFill>
              </a:endParaRPr>
            </a:p>
          </p:txBody>
        </p:sp>
        <p:sp>
          <p:nvSpPr>
            <p:cNvPr id="6189" name="Text Box 23"/>
            <p:cNvSpPr txBox="1">
              <a:spLocks noChangeArrowheads="1"/>
            </p:cNvSpPr>
            <p:nvPr/>
          </p:nvSpPr>
          <p:spPr bwMode="auto">
            <a:xfrm>
              <a:off x="1848" y="1584"/>
              <a:ext cx="43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fr-CH" altLang="en-US" sz="1800">
                  <a:solidFill>
                    <a:srgbClr val="000000"/>
                  </a:solidFill>
                </a:rPr>
                <a:t>R</a:t>
              </a:r>
              <a:endParaRPr lang="en-US" altLang="en-US" sz="1800" baseline="-25000">
                <a:solidFill>
                  <a:srgbClr val="000000"/>
                </a:solidFill>
              </a:endParaRPr>
            </a:p>
          </p:txBody>
        </p:sp>
      </p:grp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2087564" y="2101850"/>
            <a:ext cx="3152775" cy="1447800"/>
            <a:chOff x="672" y="2544"/>
            <a:chExt cx="1986" cy="912"/>
          </a:xfrm>
        </p:grpSpPr>
        <p:sp>
          <p:nvSpPr>
            <p:cNvPr id="6157" name="AutoShape 25"/>
            <p:cNvSpPr>
              <a:spLocks noChangeArrowheads="1"/>
            </p:cNvSpPr>
            <p:nvPr/>
          </p:nvSpPr>
          <p:spPr bwMode="auto">
            <a:xfrm>
              <a:off x="1008" y="2592"/>
              <a:ext cx="1488" cy="864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r-CH" altLang="en-US">
                <a:solidFill>
                  <a:srgbClr val="000000"/>
                </a:solidFill>
              </a:endParaRPr>
            </a:p>
          </p:txBody>
        </p:sp>
        <p:sp>
          <p:nvSpPr>
            <p:cNvPr id="6158" name="AutoShape 26"/>
            <p:cNvSpPr>
              <a:spLocks noChangeArrowheads="1"/>
            </p:cNvSpPr>
            <p:nvPr/>
          </p:nvSpPr>
          <p:spPr bwMode="auto">
            <a:xfrm>
              <a:off x="1056" y="2640"/>
              <a:ext cx="1392" cy="76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r-CH" altLang="en-US">
                <a:solidFill>
                  <a:srgbClr val="000000"/>
                </a:solidFill>
              </a:endParaRPr>
            </a:p>
          </p:txBody>
        </p:sp>
        <p:sp>
          <p:nvSpPr>
            <p:cNvPr id="6159" name="Rectangle 27"/>
            <p:cNvSpPr>
              <a:spLocks noChangeArrowheads="1"/>
            </p:cNvSpPr>
            <p:nvPr/>
          </p:nvSpPr>
          <p:spPr bwMode="auto">
            <a:xfrm>
              <a:off x="1008" y="2848"/>
              <a:ext cx="48" cy="368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r-CH" altLang="en-US">
                <a:solidFill>
                  <a:srgbClr val="000000"/>
                </a:solidFill>
              </a:endParaRPr>
            </a:p>
          </p:txBody>
        </p:sp>
        <p:sp>
          <p:nvSpPr>
            <p:cNvPr id="6160" name="Text Box 28"/>
            <p:cNvSpPr txBox="1">
              <a:spLocks noChangeArrowheads="1"/>
            </p:cNvSpPr>
            <p:nvPr/>
          </p:nvSpPr>
          <p:spPr bwMode="auto">
            <a:xfrm>
              <a:off x="1056" y="2736"/>
              <a:ext cx="19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fr-CH" altLang="en-US" sz="1600">
                  <a:solidFill>
                    <a:srgbClr val="000000"/>
                  </a:solidFill>
                </a:rPr>
                <a:t>a</a:t>
              </a:r>
              <a:endParaRPr lang="en-US" altLang="en-US" sz="1600">
                <a:solidFill>
                  <a:srgbClr val="000000"/>
                </a:solidFill>
              </a:endParaRPr>
            </a:p>
          </p:txBody>
        </p:sp>
        <p:sp>
          <p:nvSpPr>
            <p:cNvPr id="6161" name="Text Box 29"/>
            <p:cNvSpPr txBox="1">
              <a:spLocks noChangeArrowheads="1"/>
            </p:cNvSpPr>
            <p:nvPr/>
          </p:nvSpPr>
          <p:spPr bwMode="auto">
            <a:xfrm>
              <a:off x="1056" y="3120"/>
              <a:ext cx="19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fr-CH" altLang="en-US" sz="1600">
                  <a:solidFill>
                    <a:srgbClr val="000000"/>
                  </a:solidFill>
                </a:rPr>
                <a:t>b</a:t>
              </a:r>
              <a:endParaRPr lang="en-US" altLang="en-US" sz="1600">
                <a:solidFill>
                  <a:srgbClr val="000000"/>
                </a:solidFill>
              </a:endParaRPr>
            </a:p>
          </p:txBody>
        </p:sp>
        <p:sp>
          <p:nvSpPr>
            <p:cNvPr id="6162" name="Text Box 30"/>
            <p:cNvSpPr txBox="1">
              <a:spLocks noChangeArrowheads="1"/>
            </p:cNvSpPr>
            <p:nvPr/>
          </p:nvSpPr>
          <p:spPr bwMode="auto">
            <a:xfrm>
              <a:off x="2466" y="2760"/>
              <a:ext cx="19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fr-CH" altLang="en-US" sz="1600">
                  <a:solidFill>
                    <a:srgbClr val="000000"/>
                  </a:solidFill>
                </a:rPr>
                <a:t>c</a:t>
              </a:r>
              <a:endParaRPr lang="en-US" altLang="en-US" sz="1600">
                <a:solidFill>
                  <a:srgbClr val="000000"/>
                </a:solidFill>
              </a:endParaRPr>
            </a:p>
          </p:txBody>
        </p:sp>
        <p:sp>
          <p:nvSpPr>
            <p:cNvPr id="6163" name="Text Box 31"/>
            <p:cNvSpPr txBox="1">
              <a:spLocks noChangeArrowheads="1"/>
            </p:cNvSpPr>
            <p:nvPr/>
          </p:nvSpPr>
          <p:spPr bwMode="auto">
            <a:xfrm>
              <a:off x="2466" y="3066"/>
              <a:ext cx="19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fr-CH" altLang="en-US" sz="1600">
                  <a:solidFill>
                    <a:srgbClr val="000000"/>
                  </a:solidFill>
                </a:rPr>
                <a:t>d</a:t>
              </a:r>
              <a:endParaRPr lang="en-US" altLang="en-US" sz="1600">
                <a:solidFill>
                  <a:srgbClr val="000000"/>
                </a:solidFill>
              </a:endParaRPr>
            </a:p>
          </p:txBody>
        </p:sp>
        <p:sp>
          <p:nvSpPr>
            <p:cNvPr id="6164" name="Rectangle 32"/>
            <p:cNvSpPr>
              <a:spLocks noChangeArrowheads="1"/>
            </p:cNvSpPr>
            <p:nvPr/>
          </p:nvSpPr>
          <p:spPr bwMode="auto">
            <a:xfrm>
              <a:off x="2400" y="2928"/>
              <a:ext cx="144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r-CH" altLang="en-US">
                <a:solidFill>
                  <a:srgbClr val="000000"/>
                </a:solidFill>
              </a:endParaRPr>
            </a:p>
          </p:txBody>
        </p:sp>
        <p:sp>
          <p:nvSpPr>
            <p:cNvPr id="6165" name="Rectangle 33"/>
            <p:cNvSpPr>
              <a:spLocks noChangeArrowheads="1"/>
            </p:cNvSpPr>
            <p:nvPr/>
          </p:nvSpPr>
          <p:spPr bwMode="auto">
            <a:xfrm>
              <a:off x="2304" y="2928"/>
              <a:ext cx="336" cy="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r-CH" altLang="en-US">
                <a:solidFill>
                  <a:srgbClr val="000000"/>
                </a:solidFill>
              </a:endParaRPr>
            </a:p>
          </p:txBody>
        </p:sp>
        <p:sp>
          <p:nvSpPr>
            <p:cNvPr id="6166" name="Rectangle 34"/>
            <p:cNvSpPr>
              <a:spLocks noChangeArrowheads="1"/>
            </p:cNvSpPr>
            <p:nvPr/>
          </p:nvSpPr>
          <p:spPr bwMode="auto">
            <a:xfrm>
              <a:off x="2304" y="3072"/>
              <a:ext cx="336" cy="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r-CH" altLang="en-US">
                <a:solidFill>
                  <a:srgbClr val="000000"/>
                </a:solidFill>
              </a:endParaRPr>
            </a:p>
          </p:txBody>
        </p:sp>
        <p:sp>
          <p:nvSpPr>
            <p:cNvPr id="6167" name="Rectangle 35"/>
            <p:cNvSpPr>
              <a:spLocks noChangeArrowheads="1"/>
            </p:cNvSpPr>
            <p:nvPr/>
          </p:nvSpPr>
          <p:spPr bwMode="auto">
            <a:xfrm>
              <a:off x="1488" y="2544"/>
              <a:ext cx="480" cy="14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r-CH" altLang="en-US">
                <a:solidFill>
                  <a:srgbClr val="000000"/>
                </a:solidFill>
              </a:endParaRPr>
            </a:p>
          </p:txBody>
        </p:sp>
        <p:sp>
          <p:nvSpPr>
            <p:cNvPr id="6168" name="Freeform 36"/>
            <p:cNvSpPr>
              <a:spLocks/>
            </p:cNvSpPr>
            <p:nvPr/>
          </p:nvSpPr>
          <p:spPr bwMode="auto">
            <a:xfrm>
              <a:off x="1485" y="2559"/>
              <a:ext cx="480" cy="117"/>
            </a:xfrm>
            <a:custGeom>
              <a:avLst/>
              <a:gdLst>
                <a:gd name="T0" fmla="*/ 0 w 480"/>
                <a:gd name="T1" fmla="*/ 33 h 117"/>
                <a:gd name="T2" fmla="*/ 51 w 480"/>
                <a:gd name="T3" fmla="*/ 12 h 117"/>
                <a:gd name="T4" fmla="*/ 69 w 480"/>
                <a:gd name="T5" fmla="*/ 6 h 117"/>
                <a:gd name="T6" fmla="*/ 102 w 480"/>
                <a:gd name="T7" fmla="*/ 12 h 117"/>
                <a:gd name="T8" fmla="*/ 120 w 480"/>
                <a:gd name="T9" fmla="*/ 24 h 117"/>
                <a:gd name="T10" fmla="*/ 150 w 480"/>
                <a:gd name="T11" fmla="*/ 69 h 117"/>
                <a:gd name="T12" fmla="*/ 129 w 480"/>
                <a:gd name="T13" fmla="*/ 117 h 117"/>
                <a:gd name="T14" fmla="*/ 120 w 480"/>
                <a:gd name="T15" fmla="*/ 114 h 117"/>
                <a:gd name="T16" fmla="*/ 114 w 480"/>
                <a:gd name="T17" fmla="*/ 96 h 117"/>
                <a:gd name="T18" fmla="*/ 135 w 480"/>
                <a:gd name="T19" fmla="*/ 33 h 117"/>
                <a:gd name="T20" fmla="*/ 171 w 480"/>
                <a:gd name="T21" fmla="*/ 6 h 117"/>
                <a:gd name="T22" fmla="*/ 189 w 480"/>
                <a:gd name="T23" fmla="*/ 0 h 117"/>
                <a:gd name="T24" fmla="*/ 231 w 480"/>
                <a:gd name="T25" fmla="*/ 21 h 117"/>
                <a:gd name="T26" fmla="*/ 249 w 480"/>
                <a:gd name="T27" fmla="*/ 39 h 117"/>
                <a:gd name="T28" fmla="*/ 255 w 480"/>
                <a:gd name="T29" fmla="*/ 57 h 117"/>
                <a:gd name="T30" fmla="*/ 258 w 480"/>
                <a:gd name="T31" fmla="*/ 66 h 117"/>
                <a:gd name="T32" fmla="*/ 252 w 480"/>
                <a:gd name="T33" fmla="*/ 105 h 117"/>
                <a:gd name="T34" fmla="*/ 234 w 480"/>
                <a:gd name="T35" fmla="*/ 111 h 117"/>
                <a:gd name="T36" fmla="*/ 249 w 480"/>
                <a:gd name="T37" fmla="*/ 27 h 117"/>
                <a:gd name="T38" fmla="*/ 273 w 480"/>
                <a:gd name="T39" fmla="*/ 12 h 117"/>
                <a:gd name="T40" fmla="*/ 291 w 480"/>
                <a:gd name="T41" fmla="*/ 6 h 117"/>
                <a:gd name="T42" fmla="*/ 342 w 480"/>
                <a:gd name="T43" fmla="*/ 24 h 117"/>
                <a:gd name="T44" fmla="*/ 369 w 480"/>
                <a:gd name="T45" fmla="*/ 72 h 117"/>
                <a:gd name="T46" fmla="*/ 348 w 480"/>
                <a:gd name="T47" fmla="*/ 117 h 117"/>
                <a:gd name="T48" fmla="*/ 333 w 480"/>
                <a:gd name="T49" fmla="*/ 114 h 117"/>
                <a:gd name="T50" fmla="*/ 354 w 480"/>
                <a:gd name="T51" fmla="*/ 21 h 117"/>
                <a:gd name="T52" fmla="*/ 381 w 480"/>
                <a:gd name="T53" fmla="*/ 9 h 117"/>
                <a:gd name="T54" fmla="*/ 390 w 480"/>
                <a:gd name="T55" fmla="*/ 6 h 117"/>
                <a:gd name="T56" fmla="*/ 453 w 480"/>
                <a:gd name="T57" fmla="*/ 27 h 117"/>
                <a:gd name="T58" fmla="*/ 480 w 480"/>
                <a:gd name="T59" fmla="*/ 36 h 117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480"/>
                <a:gd name="T91" fmla="*/ 0 h 117"/>
                <a:gd name="T92" fmla="*/ 480 w 480"/>
                <a:gd name="T93" fmla="*/ 117 h 117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480" h="117">
                  <a:moveTo>
                    <a:pt x="0" y="33"/>
                  </a:moveTo>
                  <a:cubicBezTo>
                    <a:pt x="36" y="28"/>
                    <a:pt x="25" y="27"/>
                    <a:pt x="51" y="12"/>
                  </a:cubicBezTo>
                  <a:cubicBezTo>
                    <a:pt x="57" y="9"/>
                    <a:pt x="69" y="6"/>
                    <a:pt x="69" y="6"/>
                  </a:cubicBezTo>
                  <a:cubicBezTo>
                    <a:pt x="70" y="6"/>
                    <a:pt x="100" y="11"/>
                    <a:pt x="102" y="12"/>
                  </a:cubicBezTo>
                  <a:cubicBezTo>
                    <a:pt x="109" y="15"/>
                    <a:pt x="120" y="24"/>
                    <a:pt x="120" y="24"/>
                  </a:cubicBezTo>
                  <a:cubicBezTo>
                    <a:pt x="130" y="39"/>
                    <a:pt x="144" y="51"/>
                    <a:pt x="150" y="69"/>
                  </a:cubicBezTo>
                  <a:cubicBezTo>
                    <a:pt x="147" y="104"/>
                    <a:pt x="156" y="108"/>
                    <a:pt x="129" y="117"/>
                  </a:cubicBezTo>
                  <a:cubicBezTo>
                    <a:pt x="126" y="116"/>
                    <a:pt x="122" y="117"/>
                    <a:pt x="120" y="114"/>
                  </a:cubicBezTo>
                  <a:cubicBezTo>
                    <a:pt x="116" y="109"/>
                    <a:pt x="114" y="96"/>
                    <a:pt x="114" y="96"/>
                  </a:cubicBezTo>
                  <a:cubicBezTo>
                    <a:pt x="117" y="68"/>
                    <a:pt x="120" y="55"/>
                    <a:pt x="135" y="33"/>
                  </a:cubicBezTo>
                  <a:cubicBezTo>
                    <a:pt x="137" y="31"/>
                    <a:pt x="167" y="8"/>
                    <a:pt x="171" y="6"/>
                  </a:cubicBezTo>
                  <a:cubicBezTo>
                    <a:pt x="177" y="3"/>
                    <a:pt x="189" y="0"/>
                    <a:pt x="189" y="0"/>
                  </a:cubicBezTo>
                  <a:cubicBezTo>
                    <a:pt x="205" y="3"/>
                    <a:pt x="219" y="9"/>
                    <a:pt x="231" y="21"/>
                  </a:cubicBezTo>
                  <a:cubicBezTo>
                    <a:pt x="237" y="27"/>
                    <a:pt x="249" y="39"/>
                    <a:pt x="249" y="39"/>
                  </a:cubicBezTo>
                  <a:cubicBezTo>
                    <a:pt x="251" y="45"/>
                    <a:pt x="253" y="51"/>
                    <a:pt x="255" y="57"/>
                  </a:cubicBezTo>
                  <a:cubicBezTo>
                    <a:pt x="256" y="60"/>
                    <a:pt x="258" y="66"/>
                    <a:pt x="258" y="66"/>
                  </a:cubicBezTo>
                  <a:cubicBezTo>
                    <a:pt x="257" y="79"/>
                    <a:pt x="263" y="97"/>
                    <a:pt x="252" y="105"/>
                  </a:cubicBezTo>
                  <a:cubicBezTo>
                    <a:pt x="247" y="109"/>
                    <a:pt x="234" y="111"/>
                    <a:pt x="234" y="111"/>
                  </a:cubicBezTo>
                  <a:cubicBezTo>
                    <a:pt x="217" y="100"/>
                    <a:pt x="226" y="35"/>
                    <a:pt x="249" y="27"/>
                  </a:cubicBezTo>
                  <a:cubicBezTo>
                    <a:pt x="259" y="13"/>
                    <a:pt x="252" y="19"/>
                    <a:pt x="273" y="12"/>
                  </a:cubicBezTo>
                  <a:cubicBezTo>
                    <a:pt x="279" y="10"/>
                    <a:pt x="291" y="6"/>
                    <a:pt x="291" y="6"/>
                  </a:cubicBezTo>
                  <a:cubicBezTo>
                    <a:pt x="322" y="9"/>
                    <a:pt x="324" y="6"/>
                    <a:pt x="342" y="24"/>
                  </a:cubicBezTo>
                  <a:cubicBezTo>
                    <a:pt x="349" y="42"/>
                    <a:pt x="363" y="53"/>
                    <a:pt x="369" y="72"/>
                  </a:cubicBezTo>
                  <a:cubicBezTo>
                    <a:pt x="366" y="105"/>
                    <a:pt x="373" y="109"/>
                    <a:pt x="348" y="117"/>
                  </a:cubicBezTo>
                  <a:cubicBezTo>
                    <a:pt x="343" y="116"/>
                    <a:pt x="337" y="117"/>
                    <a:pt x="333" y="114"/>
                  </a:cubicBezTo>
                  <a:cubicBezTo>
                    <a:pt x="315" y="102"/>
                    <a:pt x="340" y="35"/>
                    <a:pt x="354" y="21"/>
                  </a:cubicBezTo>
                  <a:cubicBezTo>
                    <a:pt x="361" y="14"/>
                    <a:pt x="372" y="12"/>
                    <a:pt x="381" y="9"/>
                  </a:cubicBezTo>
                  <a:cubicBezTo>
                    <a:pt x="384" y="8"/>
                    <a:pt x="390" y="6"/>
                    <a:pt x="390" y="6"/>
                  </a:cubicBezTo>
                  <a:cubicBezTo>
                    <a:pt x="442" y="10"/>
                    <a:pt x="420" y="10"/>
                    <a:pt x="453" y="27"/>
                  </a:cubicBezTo>
                  <a:cubicBezTo>
                    <a:pt x="462" y="31"/>
                    <a:pt x="473" y="29"/>
                    <a:pt x="480" y="3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r-CH" altLang="en-US">
                <a:solidFill>
                  <a:srgbClr val="000000"/>
                </a:solidFill>
              </a:endParaRPr>
            </a:p>
          </p:txBody>
        </p:sp>
        <p:sp>
          <p:nvSpPr>
            <p:cNvPr id="6169" name="Freeform 37"/>
            <p:cNvSpPr>
              <a:spLocks/>
            </p:cNvSpPr>
            <p:nvPr/>
          </p:nvSpPr>
          <p:spPr bwMode="auto">
            <a:xfrm>
              <a:off x="1488" y="2562"/>
              <a:ext cx="483" cy="134"/>
            </a:xfrm>
            <a:custGeom>
              <a:avLst/>
              <a:gdLst>
                <a:gd name="T0" fmla="*/ 0 w 483"/>
                <a:gd name="T1" fmla="*/ 75 h 134"/>
                <a:gd name="T2" fmla="*/ 27 w 483"/>
                <a:gd name="T3" fmla="*/ 60 h 134"/>
                <a:gd name="T4" fmla="*/ 51 w 483"/>
                <a:gd name="T5" fmla="*/ 39 h 134"/>
                <a:gd name="T6" fmla="*/ 126 w 483"/>
                <a:gd name="T7" fmla="*/ 45 h 134"/>
                <a:gd name="T8" fmla="*/ 144 w 483"/>
                <a:gd name="T9" fmla="*/ 72 h 134"/>
                <a:gd name="T10" fmla="*/ 150 w 483"/>
                <a:gd name="T11" fmla="*/ 90 h 134"/>
                <a:gd name="T12" fmla="*/ 147 w 483"/>
                <a:gd name="T13" fmla="*/ 123 h 134"/>
                <a:gd name="T14" fmla="*/ 129 w 483"/>
                <a:gd name="T15" fmla="*/ 129 h 134"/>
                <a:gd name="T16" fmla="*/ 114 w 483"/>
                <a:gd name="T17" fmla="*/ 126 h 134"/>
                <a:gd name="T18" fmla="*/ 102 w 483"/>
                <a:gd name="T19" fmla="*/ 108 h 134"/>
                <a:gd name="T20" fmla="*/ 108 w 483"/>
                <a:gd name="T21" fmla="*/ 66 h 134"/>
                <a:gd name="T22" fmla="*/ 189 w 483"/>
                <a:gd name="T23" fmla="*/ 0 h 134"/>
                <a:gd name="T24" fmla="*/ 237 w 483"/>
                <a:gd name="T25" fmla="*/ 18 h 134"/>
                <a:gd name="T26" fmla="*/ 255 w 483"/>
                <a:gd name="T27" fmla="*/ 30 h 134"/>
                <a:gd name="T28" fmla="*/ 270 w 483"/>
                <a:gd name="T29" fmla="*/ 57 h 134"/>
                <a:gd name="T30" fmla="*/ 255 w 483"/>
                <a:gd name="T31" fmla="*/ 102 h 134"/>
                <a:gd name="T32" fmla="*/ 252 w 483"/>
                <a:gd name="T33" fmla="*/ 111 h 134"/>
                <a:gd name="T34" fmla="*/ 234 w 483"/>
                <a:gd name="T35" fmla="*/ 117 h 134"/>
                <a:gd name="T36" fmla="*/ 207 w 483"/>
                <a:gd name="T37" fmla="*/ 102 h 134"/>
                <a:gd name="T38" fmla="*/ 231 w 483"/>
                <a:gd name="T39" fmla="*/ 48 h 134"/>
                <a:gd name="T40" fmla="*/ 252 w 483"/>
                <a:gd name="T41" fmla="*/ 24 h 134"/>
                <a:gd name="T42" fmla="*/ 270 w 483"/>
                <a:gd name="T43" fmla="*/ 12 h 134"/>
                <a:gd name="T44" fmla="*/ 306 w 483"/>
                <a:gd name="T45" fmla="*/ 18 h 134"/>
                <a:gd name="T46" fmla="*/ 357 w 483"/>
                <a:gd name="T47" fmla="*/ 51 h 134"/>
                <a:gd name="T48" fmla="*/ 372 w 483"/>
                <a:gd name="T49" fmla="*/ 78 h 134"/>
                <a:gd name="T50" fmla="*/ 336 w 483"/>
                <a:gd name="T51" fmla="*/ 129 h 134"/>
                <a:gd name="T52" fmla="*/ 315 w 483"/>
                <a:gd name="T53" fmla="*/ 108 h 134"/>
                <a:gd name="T54" fmla="*/ 321 w 483"/>
                <a:gd name="T55" fmla="*/ 66 h 134"/>
                <a:gd name="T56" fmla="*/ 339 w 483"/>
                <a:gd name="T57" fmla="*/ 60 h 134"/>
                <a:gd name="T58" fmla="*/ 366 w 483"/>
                <a:gd name="T59" fmla="*/ 45 h 134"/>
                <a:gd name="T60" fmla="*/ 483 w 483"/>
                <a:gd name="T61" fmla="*/ 75 h 13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483"/>
                <a:gd name="T94" fmla="*/ 0 h 134"/>
                <a:gd name="T95" fmla="*/ 483 w 483"/>
                <a:gd name="T96" fmla="*/ 134 h 134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483" h="134">
                  <a:moveTo>
                    <a:pt x="0" y="75"/>
                  </a:moveTo>
                  <a:cubicBezTo>
                    <a:pt x="14" y="71"/>
                    <a:pt x="14" y="64"/>
                    <a:pt x="27" y="60"/>
                  </a:cubicBezTo>
                  <a:cubicBezTo>
                    <a:pt x="33" y="51"/>
                    <a:pt x="51" y="39"/>
                    <a:pt x="51" y="39"/>
                  </a:cubicBezTo>
                  <a:cubicBezTo>
                    <a:pt x="76" y="40"/>
                    <a:pt x="108" y="27"/>
                    <a:pt x="126" y="45"/>
                  </a:cubicBezTo>
                  <a:cubicBezTo>
                    <a:pt x="134" y="53"/>
                    <a:pt x="141" y="62"/>
                    <a:pt x="144" y="72"/>
                  </a:cubicBezTo>
                  <a:cubicBezTo>
                    <a:pt x="146" y="78"/>
                    <a:pt x="150" y="90"/>
                    <a:pt x="150" y="90"/>
                  </a:cubicBezTo>
                  <a:cubicBezTo>
                    <a:pt x="149" y="101"/>
                    <a:pt x="152" y="113"/>
                    <a:pt x="147" y="123"/>
                  </a:cubicBezTo>
                  <a:cubicBezTo>
                    <a:pt x="144" y="129"/>
                    <a:pt x="129" y="129"/>
                    <a:pt x="129" y="129"/>
                  </a:cubicBezTo>
                  <a:cubicBezTo>
                    <a:pt x="124" y="128"/>
                    <a:pt x="118" y="129"/>
                    <a:pt x="114" y="126"/>
                  </a:cubicBezTo>
                  <a:cubicBezTo>
                    <a:pt x="108" y="122"/>
                    <a:pt x="102" y="108"/>
                    <a:pt x="102" y="108"/>
                  </a:cubicBezTo>
                  <a:cubicBezTo>
                    <a:pt x="103" y="94"/>
                    <a:pt x="100" y="78"/>
                    <a:pt x="108" y="66"/>
                  </a:cubicBezTo>
                  <a:cubicBezTo>
                    <a:pt x="126" y="38"/>
                    <a:pt x="156" y="11"/>
                    <a:pt x="189" y="0"/>
                  </a:cubicBezTo>
                  <a:cubicBezTo>
                    <a:pt x="211" y="4"/>
                    <a:pt x="218" y="5"/>
                    <a:pt x="237" y="18"/>
                  </a:cubicBezTo>
                  <a:cubicBezTo>
                    <a:pt x="243" y="22"/>
                    <a:pt x="255" y="30"/>
                    <a:pt x="255" y="30"/>
                  </a:cubicBezTo>
                  <a:cubicBezTo>
                    <a:pt x="269" y="51"/>
                    <a:pt x="265" y="41"/>
                    <a:pt x="270" y="57"/>
                  </a:cubicBezTo>
                  <a:cubicBezTo>
                    <a:pt x="268" y="79"/>
                    <a:pt x="272" y="91"/>
                    <a:pt x="255" y="102"/>
                  </a:cubicBezTo>
                  <a:cubicBezTo>
                    <a:pt x="254" y="105"/>
                    <a:pt x="255" y="109"/>
                    <a:pt x="252" y="111"/>
                  </a:cubicBezTo>
                  <a:cubicBezTo>
                    <a:pt x="247" y="115"/>
                    <a:pt x="234" y="117"/>
                    <a:pt x="234" y="117"/>
                  </a:cubicBezTo>
                  <a:cubicBezTo>
                    <a:pt x="220" y="114"/>
                    <a:pt x="212" y="116"/>
                    <a:pt x="207" y="102"/>
                  </a:cubicBezTo>
                  <a:cubicBezTo>
                    <a:pt x="210" y="77"/>
                    <a:pt x="207" y="60"/>
                    <a:pt x="231" y="48"/>
                  </a:cubicBezTo>
                  <a:cubicBezTo>
                    <a:pt x="236" y="40"/>
                    <a:pt x="245" y="30"/>
                    <a:pt x="252" y="24"/>
                  </a:cubicBezTo>
                  <a:cubicBezTo>
                    <a:pt x="257" y="19"/>
                    <a:pt x="270" y="12"/>
                    <a:pt x="270" y="12"/>
                  </a:cubicBezTo>
                  <a:cubicBezTo>
                    <a:pt x="272" y="12"/>
                    <a:pt x="298" y="13"/>
                    <a:pt x="306" y="18"/>
                  </a:cubicBezTo>
                  <a:cubicBezTo>
                    <a:pt x="325" y="30"/>
                    <a:pt x="336" y="44"/>
                    <a:pt x="357" y="51"/>
                  </a:cubicBezTo>
                  <a:cubicBezTo>
                    <a:pt x="364" y="58"/>
                    <a:pt x="372" y="78"/>
                    <a:pt x="372" y="78"/>
                  </a:cubicBezTo>
                  <a:cubicBezTo>
                    <a:pt x="369" y="128"/>
                    <a:pt x="379" y="134"/>
                    <a:pt x="336" y="129"/>
                  </a:cubicBezTo>
                  <a:cubicBezTo>
                    <a:pt x="327" y="126"/>
                    <a:pt x="315" y="108"/>
                    <a:pt x="315" y="108"/>
                  </a:cubicBezTo>
                  <a:cubicBezTo>
                    <a:pt x="316" y="94"/>
                    <a:pt x="309" y="74"/>
                    <a:pt x="321" y="66"/>
                  </a:cubicBezTo>
                  <a:cubicBezTo>
                    <a:pt x="326" y="62"/>
                    <a:pt x="339" y="60"/>
                    <a:pt x="339" y="60"/>
                  </a:cubicBezTo>
                  <a:cubicBezTo>
                    <a:pt x="346" y="53"/>
                    <a:pt x="366" y="45"/>
                    <a:pt x="366" y="45"/>
                  </a:cubicBezTo>
                  <a:cubicBezTo>
                    <a:pt x="407" y="49"/>
                    <a:pt x="444" y="75"/>
                    <a:pt x="483" y="75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r-CH" altLang="en-US">
                <a:solidFill>
                  <a:srgbClr val="000000"/>
                </a:solidFill>
              </a:endParaRPr>
            </a:p>
          </p:txBody>
        </p:sp>
        <p:sp>
          <p:nvSpPr>
            <p:cNvPr id="6170" name="Line 38"/>
            <p:cNvSpPr>
              <a:spLocks noChangeShapeType="1"/>
            </p:cNvSpPr>
            <p:nvPr/>
          </p:nvSpPr>
          <p:spPr bwMode="auto">
            <a:xfrm>
              <a:off x="1968" y="2592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z="2400">
                <a:solidFill>
                  <a:srgbClr val="000000"/>
                </a:solidFill>
              </a:endParaRPr>
            </a:p>
          </p:txBody>
        </p:sp>
        <p:sp>
          <p:nvSpPr>
            <p:cNvPr id="6171" name="Line 39"/>
            <p:cNvSpPr>
              <a:spLocks noChangeShapeType="1"/>
            </p:cNvSpPr>
            <p:nvPr/>
          </p:nvSpPr>
          <p:spPr bwMode="auto">
            <a:xfrm>
              <a:off x="960" y="2848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z="2400">
                <a:solidFill>
                  <a:srgbClr val="000000"/>
                </a:solidFill>
              </a:endParaRPr>
            </a:p>
          </p:txBody>
        </p:sp>
        <p:sp>
          <p:nvSpPr>
            <p:cNvPr id="6172" name="Text Box 40"/>
            <p:cNvSpPr txBox="1">
              <a:spLocks noChangeArrowheads="1"/>
            </p:cNvSpPr>
            <p:nvPr/>
          </p:nvSpPr>
          <p:spPr bwMode="auto">
            <a:xfrm>
              <a:off x="672" y="2928"/>
              <a:ext cx="43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fr-CH" altLang="en-US" sz="1800">
                  <a:solidFill>
                    <a:srgbClr val="000000"/>
                  </a:solidFill>
                </a:rPr>
                <a:t>E</a:t>
              </a:r>
              <a:r>
                <a:rPr lang="fr-CH" altLang="en-US" sz="1800" baseline="-25000">
                  <a:solidFill>
                    <a:srgbClr val="000000"/>
                  </a:solidFill>
                </a:rPr>
                <a:t>o</a:t>
              </a:r>
              <a:endParaRPr lang="en-US" altLang="en-US" sz="1800" baseline="-25000">
                <a:solidFill>
                  <a:srgbClr val="000000"/>
                </a:solidFill>
              </a:endParaRPr>
            </a:p>
          </p:txBody>
        </p:sp>
      </p:grpSp>
      <p:sp>
        <p:nvSpPr>
          <p:cNvPr id="485417" name="Text Box 41"/>
          <p:cNvSpPr txBox="1">
            <a:spLocks noChangeArrowheads="1"/>
          </p:cNvSpPr>
          <p:nvPr/>
        </p:nvSpPr>
        <p:spPr bwMode="auto">
          <a:xfrm>
            <a:off x="6248400" y="3886200"/>
            <a:ext cx="4038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fr-CH" altLang="en-US">
                <a:solidFill>
                  <a:srgbClr val="000000"/>
                </a:solidFill>
              </a:rPr>
              <a:t>         </a:t>
            </a:r>
            <a:r>
              <a:rPr lang="fr-CH" altLang="en-US" sz="1800">
                <a:solidFill>
                  <a:srgbClr val="000000"/>
                </a:solidFill>
              </a:rPr>
              <a:t>Champ électrique tangentiel total</a:t>
            </a:r>
            <a:endParaRPr lang="en-US" altLang="en-US" sz="1800">
              <a:solidFill>
                <a:srgbClr val="000000"/>
              </a:solidFill>
            </a:endParaRPr>
          </a:p>
        </p:txBody>
      </p:sp>
      <p:graphicFrame>
        <p:nvGraphicFramePr>
          <p:cNvPr id="485418" name="Object 42"/>
          <p:cNvGraphicFramePr>
            <a:graphicFrameLocks noChangeAspect="1"/>
          </p:cNvGraphicFramePr>
          <p:nvPr/>
        </p:nvGraphicFramePr>
        <p:xfrm>
          <a:off x="6400801" y="3962400"/>
          <a:ext cx="231775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03040" imgH="266400" progId="Equation.3">
                  <p:embed/>
                </p:oleObj>
              </mc:Choice>
              <mc:Fallback>
                <p:oleObj name="Equation" r:id="rId3" imgW="203040" imgH="266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1" y="3962400"/>
                        <a:ext cx="231775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5419" name="Object 43"/>
          <p:cNvGraphicFramePr>
            <a:graphicFrameLocks noChangeAspect="1"/>
          </p:cNvGraphicFramePr>
          <p:nvPr/>
        </p:nvGraphicFramePr>
        <p:xfrm>
          <a:off x="6400801" y="4572000"/>
          <a:ext cx="1274763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17440" imgH="330120" progId="Equation.3">
                  <p:embed/>
                </p:oleObj>
              </mc:Choice>
              <mc:Fallback>
                <p:oleObj name="Equation" r:id="rId5" imgW="1117440" imgH="3301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1" y="4572000"/>
                        <a:ext cx="1274763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5420" name="Text Box 44"/>
          <p:cNvSpPr txBox="1">
            <a:spLocks noChangeArrowheads="1"/>
          </p:cNvSpPr>
          <p:nvPr/>
        </p:nvSpPr>
        <p:spPr bwMode="auto">
          <a:xfrm>
            <a:off x="6324600" y="5181601"/>
            <a:ext cx="3505200" cy="7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fr-CH" altLang="en-US" sz="1800">
                <a:solidFill>
                  <a:srgbClr val="000000"/>
                </a:solidFill>
              </a:rPr>
              <a:t>   : champ électrique appliqué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fr-CH" altLang="en-US" sz="1800">
                <a:solidFill>
                  <a:srgbClr val="000000"/>
                </a:solidFill>
              </a:rPr>
              <a:t>   : champ électrique induit</a:t>
            </a:r>
            <a:endParaRPr lang="en-US" altLang="en-US" sz="1800">
              <a:solidFill>
                <a:srgbClr val="000000"/>
              </a:solidFill>
            </a:endParaRPr>
          </a:p>
        </p:txBody>
      </p:sp>
      <p:graphicFrame>
        <p:nvGraphicFramePr>
          <p:cNvPr id="485421" name="Object 45"/>
          <p:cNvGraphicFramePr>
            <a:graphicFrameLocks noChangeAspect="1"/>
          </p:cNvGraphicFramePr>
          <p:nvPr/>
        </p:nvGraphicFramePr>
        <p:xfrm>
          <a:off x="6273801" y="5145089"/>
          <a:ext cx="333375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91960" imgH="330120" progId="Equation.3">
                  <p:embed/>
                </p:oleObj>
              </mc:Choice>
              <mc:Fallback>
                <p:oleObj name="Equation" r:id="rId7" imgW="291960" imgH="3301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3801" y="5145089"/>
                        <a:ext cx="333375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5422" name="Object 46"/>
          <p:cNvGraphicFramePr>
            <a:graphicFrameLocks noChangeAspect="1"/>
          </p:cNvGraphicFramePr>
          <p:nvPr/>
        </p:nvGraphicFramePr>
        <p:xfrm>
          <a:off x="6276976" y="5611813"/>
          <a:ext cx="276225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41200" imgH="266400" progId="Equation.3">
                  <p:embed/>
                </p:oleObj>
              </mc:Choice>
              <mc:Fallback>
                <p:oleObj name="Equation" r:id="rId9" imgW="241200" imgH="266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6976" y="5611813"/>
                        <a:ext cx="276225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30">
            <a:extLst>
              <a:ext uri="{FF2B5EF4-FFF2-40B4-BE49-F238E27FC236}">
                <a16:creationId xmlns:a16="http://schemas.microsoft.com/office/drawing/2014/main" id="{4EE5BEED-2C4A-E76F-AFE9-2F6C9E3178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400" y="268788"/>
            <a:ext cx="103632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fr-CH" altLang="en-US" sz="2800" kern="0" dirty="0">
                <a:solidFill>
                  <a:srgbClr val="000094"/>
                </a:solidFill>
                <a:ea typeface="Times New Roman" charset="0"/>
                <a:cs typeface="Times New Roman" charset="0"/>
              </a:rPr>
              <a:t>Développement des équations de circuit à partir des équations de Maxwell (suite)</a:t>
            </a:r>
            <a:endParaRPr lang="en-US" altLang="en-US" sz="2800" kern="0" dirty="0">
              <a:solidFill>
                <a:srgbClr val="000094"/>
              </a:solidFill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77677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0 0.33302  E" pathEditMode="relative" ptsTypes="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485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485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85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485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485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485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5417" grpId="0"/>
      <p:bldP spid="4854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6312EC29-7DC4-9E48-829F-696669D3EEB7}" type="slidenum">
              <a:rPr lang="it-IT" altLang="en-US" sz="1400">
                <a:solidFill>
                  <a:srgbClr val="000000"/>
                </a:solidFill>
              </a:rPr>
              <a:pPr/>
              <a:t>9</a:t>
            </a:fld>
            <a:endParaRPr lang="it-IT" altLang="en-US" sz="1400">
              <a:solidFill>
                <a:srgbClr val="000000"/>
              </a:solidFill>
            </a:endParaRPr>
          </a:p>
        </p:txBody>
      </p:sp>
      <p:grpSp>
        <p:nvGrpSpPr>
          <p:cNvPr id="2" name="Group 36"/>
          <p:cNvGrpSpPr>
            <a:grpSpLocks/>
          </p:cNvGrpSpPr>
          <p:nvPr/>
        </p:nvGrpSpPr>
        <p:grpSpPr bwMode="auto">
          <a:xfrm>
            <a:off x="2514601" y="1600200"/>
            <a:ext cx="3152775" cy="1447800"/>
            <a:chOff x="624" y="1008"/>
            <a:chExt cx="1986" cy="912"/>
          </a:xfrm>
        </p:grpSpPr>
        <p:sp>
          <p:nvSpPr>
            <p:cNvPr id="7188" name="AutoShape 2"/>
            <p:cNvSpPr>
              <a:spLocks noChangeArrowheads="1"/>
            </p:cNvSpPr>
            <p:nvPr/>
          </p:nvSpPr>
          <p:spPr bwMode="auto">
            <a:xfrm>
              <a:off x="960" y="1056"/>
              <a:ext cx="1488" cy="864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r-CH" altLang="en-US">
                <a:solidFill>
                  <a:srgbClr val="000000"/>
                </a:solidFill>
              </a:endParaRPr>
            </a:p>
          </p:txBody>
        </p:sp>
        <p:sp>
          <p:nvSpPr>
            <p:cNvPr id="7189" name="AutoShape 3"/>
            <p:cNvSpPr>
              <a:spLocks noChangeArrowheads="1"/>
            </p:cNvSpPr>
            <p:nvPr/>
          </p:nvSpPr>
          <p:spPr bwMode="auto">
            <a:xfrm>
              <a:off x="1008" y="1104"/>
              <a:ext cx="1392" cy="76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r-CH" altLang="en-US">
                <a:solidFill>
                  <a:srgbClr val="000000"/>
                </a:solidFill>
              </a:endParaRPr>
            </a:p>
          </p:txBody>
        </p:sp>
        <p:sp>
          <p:nvSpPr>
            <p:cNvPr id="7190" name="Rectangle 4"/>
            <p:cNvSpPr>
              <a:spLocks noChangeArrowheads="1"/>
            </p:cNvSpPr>
            <p:nvPr/>
          </p:nvSpPr>
          <p:spPr bwMode="auto">
            <a:xfrm>
              <a:off x="960" y="1312"/>
              <a:ext cx="48" cy="368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r-CH" altLang="en-US">
                <a:solidFill>
                  <a:srgbClr val="000000"/>
                </a:solidFill>
              </a:endParaRPr>
            </a:p>
          </p:txBody>
        </p:sp>
        <p:sp>
          <p:nvSpPr>
            <p:cNvPr id="7191" name="Text Box 5"/>
            <p:cNvSpPr txBox="1">
              <a:spLocks noChangeArrowheads="1"/>
            </p:cNvSpPr>
            <p:nvPr/>
          </p:nvSpPr>
          <p:spPr bwMode="auto">
            <a:xfrm>
              <a:off x="1008" y="1200"/>
              <a:ext cx="19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fr-CH" altLang="en-US" sz="1600">
                  <a:solidFill>
                    <a:srgbClr val="000000"/>
                  </a:solidFill>
                </a:rPr>
                <a:t>a</a:t>
              </a:r>
              <a:endParaRPr lang="en-US" altLang="en-US" sz="1600">
                <a:solidFill>
                  <a:srgbClr val="000000"/>
                </a:solidFill>
              </a:endParaRPr>
            </a:p>
          </p:txBody>
        </p:sp>
        <p:sp>
          <p:nvSpPr>
            <p:cNvPr id="7192" name="Text Box 6"/>
            <p:cNvSpPr txBox="1">
              <a:spLocks noChangeArrowheads="1"/>
            </p:cNvSpPr>
            <p:nvPr/>
          </p:nvSpPr>
          <p:spPr bwMode="auto">
            <a:xfrm>
              <a:off x="1008" y="1584"/>
              <a:ext cx="19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fr-CH" altLang="en-US" sz="1600">
                  <a:solidFill>
                    <a:srgbClr val="000000"/>
                  </a:solidFill>
                </a:rPr>
                <a:t>b</a:t>
              </a:r>
              <a:endParaRPr lang="en-US" altLang="en-US" sz="1600">
                <a:solidFill>
                  <a:srgbClr val="000000"/>
                </a:solidFill>
              </a:endParaRPr>
            </a:p>
          </p:txBody>
        </p:sp>
        <p:sp>
          <p:nvSpPr>
            <p:cNvPr id="7193" name="Text Box 7"/>
            <p:cNvSpPr txBox="1">
              <a:spLocks noChangeArrowheads="1"/>
            </p:cNvSpPr>
            <p:nvPr/>
          </p:nvSpPr>
          <p:spPr bwMode="auto">
            <a:xfrm>
              <a:off x="2418" y="1224"/>
              <a:ext cx="19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fr-CH" altLang="en-US" sz="1600">
                  <a:solidFill>
                    <a:srgbClr val="000000"/>
                  </a:solidFill>
                </a:rPr>
                <a:t>c</a:t>
              </a:r>
              <a:endParaRPr lang="en-US" altLang="en-US" sz="1600">
                <a:solidFill>
                  <a:srgbClr val="000000"/>
                </a:solidFill>
              </a:endParaRPr>
            </a:p>
          </p:txBody>
        </p:sp>
        <p:sp>
          <p:nvSpPr>
            <p:cNvPr id="7194" name="Text Box 8"/>
            <p:cNvSpPr txBox="1">
              <a:spLocks noChangeArrowheads="1"/>
            </p:cNvSpPr>
            <p:nvPr/>
          </p:nvSpPr>
          <p:spPr bwMode="auto">
            <a:xfrm>
              <a:off x="2418" y="1530"/>
              <a:ext cx="19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fr-CH" altLang="en-US" sz="1600">
                  <a:solidFill>
                    <a:srgbClr val="000000"/>
                  </a:solidFill>
                </a:rPr>
                <a:t>d</a:t>
              </a:r>
              <a:endParaRPr lang="en-US" altLang="en-US" sz="1600">
                <a:solidFill>
                  <a:srgbClr val="000000"/>
                </a:solidFill>
              </a:endParaRPr>
            </a:p>
          </p:txBody>
        </p:sp>
        <p:sp>
          <p:nvSpPr>
            <p:cNvPr id="7195" name="Rectangle 9"/>
            <p:cNvSpPr>
              <a:spLocks noChangeArrowheads="1"/>
            </p:cNvSpPr>
            <p:nvPr/>
          </p:nvSpPr>
          <p:spPr bwMode="auto">
            <a:xfrm>
              <a:off x="2352" y="1392"/>
              <a:ext cx="144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r-CH" altLang="en-US">
                <a:solidFill>
                  <a:srgbClr val="000000"/>
                </a:solidFill>
              </a:endParaRPr>
            </a:p>
          </p:txBody>
        </p:sp>
        <p:sp>
          <p:nvSpPr>
            <p:cNvPr id="7196" name="Rectangle 10"/>
            <p:cNvSpPr>
              <a:spLocks noChangeArrowheads="1"/>
            </p:cNvSpPr>
            <p:nvPr/>
          </p:nvSpPr>
          <p:spPr bwMode="auto">
            <a:xfrm>
              <a:off x="2256" y="1392"/>
              <a:ext cx="336" cy="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r-CH" altLang="en-US">
                <a:solidFill>
                  <a:srgbClr val="000000"/>
                </a:solidFill>
              </a:endParaRPr>
            </a:p>
          </p:txBody>
        </p:sp>
        <p:sp>
          <p:nvSpPr>
            <p:cNvPr id="7197" name="Rectangle 11"/>
            <p:cNvSpPr>
              <a:spLocks noChangeArrowheads="1"/>
            </p:cNvSpPr>
            <p:nvPr/>
          </p:nvSpPr>
          <p:spPr bwMode="auto">
            <a:xfrm>
              <a:off x="2256" y="1536"/>
              <a:ext cx="336" cy="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r-CH" altLang="en-US">
                <a:solidFill>
                  <a:srgbClr val="000000"/>
                </a:solidFill>
              </a:endParaRPr>
            </a:p>
          </p:txBody>
        </p:sp>
        <p:sp>
          <p:nvSpPr>
            <p:cNvPr id="7198" name="Rectangle 12"/>
            <p:cNvSpPr>
              <a:spLocks noChangeArrowheads="1"/>
            </p:cNvSpPr>
            <p:nvPr/>
          </p:nvSpPr>
          <p:spPr bwMode="auto">
            <a:xfrm>
              <a:off x="1440" y="1008"/>
              <a:ext cx="480" cy="14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r-CH" altLang="en-US">
                <a:solidFill>
                  <a:srgbClr val="000000"/>
                </a:solidFill>
              </a:endParaRPr>
            </a:p>
          </p:txBody>
        </p:sp>
        <p:sp>
          <p:nvSpPr>
            <p:cNvPr id="7199" name="Freeform 13"/>
            <p:cNvSpPr>
              <a:spLocks/>
            </p:cNvSpPr>
            <p:nvPr/>
          </p:nvSpPr>
          <p:spPr bwMode="auto">
            <a:xfrm>
              <a:off x="1437" y="1023"/>
              <a:ext cx="480" cy="117"/>
            </a:xfrm>
            <a:custGeom>
              <a:avLst/>
              <a:gdLst>
                <a:gd name="T0" fmla="*/ 0 w 480"/>
                <a:gd name="T1" fmla="*/ 33 h 117"/>
                <a:gd name="T2" fmla="*/ 51 w 480"/>
                <a:gd name="T3" fmla="*/ 12 h 117"/>
                <a:gd name="T4" fmla="*/ 69 w 480"/>
                <a:gd name="T5" fmla="*/ 6 h 117"/>
                <a:gd name="T6" fmla="*/ 102 w 480"/>
                <a:gd name="T7" fmla="*/ 12 h 117"/>
                <a:gd name="T8" fmla="*/ 120 w 480"/>
                <a:gd name="T9" fmla="*/ 24 h 117"/>
                <a:gd name="T10" fmla="*/ 150 w 480"/>
                <a:gd name="T11" fmla="*/ 69 h 117"/>
                <a:gd name="T12" fmla="*/ 129 w 480"/>
                <a:gd name="T13" fmla="*/ 117 h 117"/>
                <a:gd name="T14" fmla="*/ 120 w 480"/>
                <a:gd name="T15" fmla="*/ 114 h 117"/>
                <a:gd name="T16" fmla="*/ 114 w 480"/>
                <a:gd name="T17" fmla="*/ 96 h 117"/>
                <a:gd name="T18" fmla="*/ 135 w 480"/>
                <a:gd name="T19" fmla="*/ 33 h 117"/>
                <a:gd name="T20" fmla="*/ 171 w 480"/>
                <a:gd name="T21" fmla="*/ 6 h 117"/>
                <a:gd name="T22" fmla="*/ 189 w 480"/>
                <a:gd name="T23" fmla="*/ 0 h 117"/>
                <a:gd name="T24" fmla="*/ 231 w 480"/>
                <a:gd name="T25" fmla="*/ 21 h 117"/>
                <a:gd name="T26" fmla="*/ 249 w 480"/>
                <a:gd name="T27" fmla="*/ 39 h 117"/>
                <a:gd name="T28" fmla="*/ 255 w 480"/>
                <a:gd name="T29" fmla="*/ 57 h 117"/>
                <a:gd name="T30" fmla="*/ 258 w 480"/>
                <a:gd name="T31" fmla="*/ 66 h 117"/>
                <a:gd name="T32" fmla="*/ 252 w 480"/>
                <a:gd name="T33" fmla="*/ 105 h 117"/>
                <a:gd name="T34" fmla="*/ 234 w 480"/>
                <a:gd name="T35" fmla="*/ 111 h 117"/>
                <a:gd name="T36" fmla="*/ 249 w 480"/>
                <a:gd name="T37" fmla="*/ 27 h 117"/>
                <a:gd name="T38" fmla="*/ 273 w 480"/>
                <a:gd name="T39" fmla="*/ 12 h 117"/>
                <a:gd name="T40" fmla="*/ 291 w 480"/>
                <a:gd name="T41" fmla="*/ 6 h 117"/>
                <a:gd name="T42" fmla="*/ 342 w 480"/>
                <a:gd name="T43" fmla="*/ 24 h 117"/>
                <a:gd name="T44" fmla="*/ 369 w 480"/>
                <a:gd name="T45" fmla="*/ 72 h 117"/>
                <a:gd name="T46" fmla="*/ 348 w 480"/>
                <a:gd name="T47" fmla="*/ 117 h 117"/>
                <a:gd name="T48" fmla="*/ 333 w 480"/>
                <a:gd name="T49" fmla="*/ 114 h 117"/>
                <a:gd name="T50" fmla="*/ 354 w 480"/>
                <a:gd name="T51" fmla="*/ 21 h 117"/>
                <a:gd name="T52" fmla="*/ 381 w 480"/>
                <a:gd name="T53" fmla="*/ 9 h 117"/>
                <a:gd name="T54" fmla="*/ 390 w 480"/>
                <a:gd name="T55" fmla="*/ 6 h 117"/>
                <a:gd name="T56" fmla="*/ 453 w 480"/>
                <a:gd name="T57" fmla="*/ 27 h 117"/>
                <a:gd name="T58" fmla="*/ 480 w 480"/>
                <a:gd name="T59" fmla="*/ 36 h 117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480"/>
                <a:gd name="T91" fmla="*/ 0 h 117"/>
                <a:gd name="T92" fmla="*/ 480 w 480"/>
                <a:gd name="T93" fmla="*/ 117 h 117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480" h="117">
                  <a:moveTo>
                    <a:pt x="0" y="33"/>
                  </a:moveTo>
                  <a:cubicBezTo>
                    <a:pt x="36" y="28"/>
                    <a:pt x="25" y="27"/>
                    <a:pt x="51" y="12"/>
                  </a:cubicBezTo>
                  <a:cubicBezTo>
                    <a:pt x="57" y="9"/>
                    <a:pt x="69" y="6"/>
                    <a:pt x="69" y="6"/>
                  </a:cubicBezTo>
                  <a:cubicBezTo>
                    <a:pt x="70" y="6"/>
                    <a:pt x="100" y="11"/>
                    <a:pt x="102" y="12"/>
                  </a:cubicBezTo>
                  <a:cubicBezTo>
                    <a:pt x="109" y="15"/>
                    <a:pt x="120" y="24"/>
                    <a:pt x="120" y="24"/>
                  </a:cubicBezTo>
                  <a:cubicBezTo>
                    <a:pt x="130" y="39"/>
                    <a:pt x="144" y="51"/>
                    <a:pt x="150" y="69"/>
                  </a:cubicBezTo>
                  <a:cubicBezTo>
                    <a:pt x="147" y="104"/>
                    <a:pt x="156" y="108"/>
                    <a:pt x="129" y="117"/>
                  </a:cubicBezTo>
                  <a:cubicBezTo>
                    <a:pt x="126" y="116"/>
                    <a:pt x="122" y="117"/>
                    <a:pt x="120" y="114"/>
                  </a:cubicBezTo>
                  <a:cubicBezTo>
                    <a:pt x="116" y="109"/>
                    <a:pt x="114" y="96"/>
                    <a:pt x="114" y="96"/>
                  </a:cubicBezTo>
                  <a:cubicBezTo>
                    <a:pt x="117" y="68"/>
                    <a:pt x="120" y="55"/>
                    <a:pt x="135" y="33"/>
                  </a:cubicBezTo>
                  <a:cubicBezTo>
                    <a:pt x="137" y="31"/>
                    <a:pt x="167" y="8"/>
                    <a:pt x="171" y="6"/>
                  </a:cubicBezTo>
                  <a:cubicBezTo>
                    <a:pt x="177" y="3"/>
                    <a:pt x="189" y="0"/>
                    <a:pt x="189" y="0"/>
                  </a:cubicBezTo>
                  <a:cubicBezTo>
                    <a:pt x="205" y="3"/>
                    <a:pt x="219" y="9"/>
                    <a:pt x="231" y="21"/>
                  </a:cubicBezTo>
                  <a:cubicBezTo>
                    <a:pt x="237" y="27"/>
                    <a:pt x="249" y="39"/>
                    <a:pt x="249" y="39"/>
                  </a:cubicBezTo>
                  <a:cubicBezTo>
                    <a:pt x="251" y="45"/>
                    <a:pt x="253" y="51"/>
                    <a:pt x="255" y="57"/>
                  </a:cubicBezTo>
                  <a:cubicBezTo>
                    <a:pt x="256" y="60"/>
                    <a:pt x="258" y="66"/>
                    <a:pt x="258" y="66"/>
                  </a:cubicBezTo>
                  <a:cubicBezTo>
                    <a:pt x="257" y="79"/>
                    <a:pt x="263" y="97"/>
                    <a:pt x="252" y="105"/>
                  </a:cubicBezTo>
                  <a:cubicBezTo>
                    <a:pt x="247" y="109"/>
                    <a:pt x="234" y="111"/>
                    <a:pt x="234" y="111"/>
                  </a:cubicBezTo>
                  <a:cubicBezTo>
                    <a:pt x="217" y="100"/>
                    <a:pt x="226" y="35"/>
                    <a:pt x="249" y="27"/>
                  </a:cubicBezTo>
                  <a:cubicBezTo>
                    <a:pt x="259" y="13"/>
                    <a:pt x="252" y="19"/>
                    <a:pt x="273" y="12"/>
                  </a:cubicBezTo>
                  <a:cubicBezTo>
                    <a:pt x="279" y="10"/>
                    <a:pt x="291" y="6"/>
                    <a:pt x="291" y="6"/>
                  </a:cubicBezTo>
                  <a:cubicBezTo>
                    <a:pt x="322" y="9"/>
                    <a:pt x="324" y="6"/>
                    <a:pt x="342" y="24"/>
                  </a:cubicBezTo>
                  <a:cubicBezTo>
                    <a:pt x="349" y="42"/>
                    <a:pt x="363" y="53"/>
                    <a:pt x="369" y="72"/>
                  </a:cubicBezTo>
                  <a:cubicBezTo>
                    <a:pt x="366" y="105"/>
                    <a:pt x="373" y="109"/>
                    <a:pt x="348" y="117"/>
                  </a:cubicBezTo>
                  <a:cubicBezTo>
                    <a:pt x="343" y="116"/>
                    <a:pt x="337" y="117"/>
                    <a:pt x="333" y="114"/>
                  </a:cubicBezTo>
                  <a:cubicBezTo>
                    <a:pt x="315" y="102"/>
                    <a:pt x="340" y="35"/>
                    <a:pt x="354" y="21"/>
                  </a:cubicBezTo>
                  <a:cubicBezTo>
                    <a:pt x="361" y="14"/>
                    <a:pt x="372" y="12"/>
                    <a:pt x="381" y="9"/>
                  </a:cubicBezTo>
                  <a:cubicBezTo>
                    <a:pt x="384" y="8"/>
                    <a:pt x="390" y="6"/>
                    <a:pt x="390" y="6"/>
                  </a:cubicBezTo>
                  <a:cubicBezTo>
                    <a:pt x="442" y="10"/>
                    <a:pt x="420" y="10"/>
                    <a:pt x="453" y="27"/>
                  </a:cubicBezTo>
                  <a:cubicBezTo>
                    <a:pt x="462" y="31"/>
                    <a:pt x="473" y="29"/>
                    <a:pt x="480" y="3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r-CH" altLang="en-US">
                <a:solidFill>
                  <a:srgbClr val="000000"/>
                </a:solidFill>
              </a:endParaRPr>
            </a:p>
          </p:txBody>
        </p:sp>
        <p:sp>
          <p:nvSpPr>
            <p:cNvPr id="7200" name="Freeform 14"/>
            <p:cNvSpPr>
              <a:spLocks/>
            </p:cNvSpPr>
            <p:nvPr/>
          </p:nvSpPr>
          <p:spPr bwMode="auto">
            <a:xfrm>
              <a:off x="1440" y="1026"/>
              <a:ext cx="483" cy="134"/>
            </a:xfrm>
            <a:custGeom>
              <a:avLst/>
              <a:gdLst>
                <a:gd name="T0" fmla="*/ 0 w 483"/>
                <a:gd name="T1" fmla="*/ 75 h 134"/>
                <a:gd name="T2" fmla="*/ 27 w 483"/>
                <a:gd name="T3" fmla="*/ 60 h 134"/>
                <a:gd name="T4" fmla="*/ 51 w 483"/>
                <a:gd name="T5" fmla="*/ 39 h 134"/>
                <a:gd name="T6" fmla="*/ 126 w 483"/>
                <a:gd name="T7" fmla="*/ 45 h 134"/>
                <a:gd name="T8" fmla="*/ 144 w 483"/>
                <a:gd name="T9" fmla="*/ 72 h 134"/>
                <a:gd name="T10" fmla="*/ 150 w 483"/>
                <a:gd name="T11" fmla="*/ 90 h 134"/>
                <a:gd name="T12" fmla="*/ 147 w 483"/>
                <a:gd name="T13" fmla="*/ 123 h 134"/>
                <a:gd name="T14" fmla="*/ 129 w 483"/>
                <a:gd name="T15" fmla="*/ 129 h 134"/>
                <a:gd name="T16" fmla="*/ 114 w 483"/>
                <a:gd name="T17" fmla="*/ 126 h 134"/>
                <a:gd name="T18" fmla="*/ 102 w 483"/>
                <a:gd name="T19" fmla="*/ 108 h 134"/>
                <a:gd name="T20" fmla="*/ 108 w 483"/>
                <a:gd name="T21" fmla="*/ 66 h 134"/>
                <a:gd name="T22" fmla="*/ 189 w 483"/>
                <a:gd name="T23" fmla="*/ 0 h 134"/>
                <a:gd name="T24" fmla="*/ 237 w 483"/>
                <a:gd name="T25" fmla="*/ 18 h 134"/>
                <a:gd name="T26" fmla="*/ 255 w 483"/>
                <a:gd name="T27" fmla="*/ 30 h 134"/>
                <a:gd name="T28" fmla="*/ 270 w 483"/>
                <a:gd name="T29" fmla="*/ 57 h 134"/>
                <a:gd name="T30" fmla="*/ 255 w 483"/>
                <a:gd name="T31" fmla="*/ 102 h 134"/>
                <a:gd name="T32" fmla="*/ 252 w 483"/>
                <a:gd name="T33" fmla="*/ 111 h 134"/>
                <a:gd name="T34" fmla="*/ 234 w 483"/>
                <a:gd name="T35" fmla="*/ 117 h 134"/>
                <a:gd name="T36" fmla="*/ 207 w 483"/>
                <a:gd name="T37" fmla="*/ 102 h 134"/>
                <a:gd name="T38" fmla="*/ 231 w 483"/>
                <a:gd name="T39" fmla="*/ 48 h 134"/>
                <a:gd name="T40" fmla="*/ 252 w 483"/>
                <a:gd name="T41" fmla="*/ 24 h 134"/>
                <a:gd name="T42" fmla="*/ 270 w 483"/>
                <a:gd name="T43" fmla="*/ 12 h 134"/>
                <a:gd name="T44" fmla="*/ 306 w 483"/>
                <a:gd name="T45" fmla="*/ 18 h 134"/>
                <a:gd name="T46" fmla="*/ 357 w 483"/>
                <a:gd name="T47" fmla="*/ 51 h 134"/>
                <a:gd name="T48" fmla="*/ 372 w 483"/>
                <a:gd name="T49" fmla="*/ 78 h 134"/>
                <a:gd name="T50" fmla="*/ 336 w 483"/>
                <a:gd name="T51" fmla="*/ 129 h 134"/>
                <a:gd name="T52" fmla="*/ 315 w 483"/>
                <a:gd name="T53" fmla="*/ 108 h 134"/>
                <a:gd name="T54" fmla="*/ 321 w 483"/>
                <a:gd name="T55" fmla="*/ 66 h 134"/>
                <a:gd name="T56" fmla="*/ 339 w 483"/>
                <a:gd name="T57" fmla="*/ 60 h 134"/>
                <a:gd name="T58" fmla="*/ 366 w 483"/>
                <a:gd name="T59" fmla="*/ 45 h 134"/>
                <a:gd name="T60" fmla="*/ 483 w 483"/>
                <a:gd name="T61" fmla="*/ 75 h 13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483"/>
                <a:gd name="T94" fmla="*/ 0 h 134"/>
                <a:gd name="T95" fmla="*/ 483 w 483"/>
                <a:gd name="T96" fmla="*/ 134 h 134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483" h="134">
                  <a:moveTo>
                    <a:pt x="0" y="75"/>
                  </a:moveTo>
                  <a:cubicBezTo>
                    <a:pt x="14" y="71"/>
                    <a:pt x="14" y="64"/>
                    <a:pt x="27" y="60"/>
                  </a:cubicBezTo>
                  <a:cubicBezTo>
                    <a:pt x="33" y="51"/>
                    <a:pt x="51" y="39"/>
                    <a:pt x="51" y="39"/>
                  </a:cubicBezTo>
                  <a:cubicBezTo>
                    <a:pt x="76" y="40"/>
                    <a:pt x="108" y="27"/>
                    <a:pt x="126" y="45"/>
                  </a:cubicBezTo>
                  <a:cubicBezTo>
                    <a:pt x="134" y="53"/>
                    <a:pt x="141" y="62"/>
                    <a:pt x="144" y="72"/>
                  </a:cubicBezTo>
                  <a:cubicBezTo>
                    <a:pt x="146" y="78"/>
                    <a:pt x="150" y="90"/>
                    <a:pt x="150" y="90"/>
                  </a:cubicBezTo>
                  <a:cubicBezTo>
                    <a:pt x="149" y="101"/>
                    <a:pt x="152" y="113"/>
                    <a:pt x="147" y="123"/>
                  </a:cubicBezTo>
                  <a:cubicBezTo>
                    <a:pt x="144" y="129"/>
                    <a:pt x="129" y="129"/>
                    <a:pt x="129" y="129"/>
                  </a:cubicBezTo>
                  <a:cubicBezTo>
                    <a:pt x="124" y="128"/>
                    <a:pt x="118" y="129"/>
                    <a:pt x="114" y="126"/>
                  </a:cubicBezTo>
                  <a:cubicBezTo>
                    <a:pt x="108" y="122"/>
                    <a:pt x="102" y="108"/>
                    <a:pt x="102" y="108"/>
                  </a:cubicBezTo>
                  <a:cubicBezTo>
                    <a:pt x="103" y="94"/>
                    <a:pt x="100" y="78"/>
                    <a:pt x="108" y="66"/>
                  </a:cubicBezTo>
                  <a:cubicBezTo>
                    <a:pt x="126" y="38"/>
                    <a:pt x="156" y="11"/>
                    <a:pt x="189" y="0"/>
                  </a:cubicBezTo>
                  <a:cubicBezTo>
                    <a:pt x="211" y="4"/>
                    <a:pt x="218" y="5"/>
                    <a:pt x="237" y="18"/>
                  </a:cubicBezTo>
                  <a:cubicBezTo>
                    <a:pt x="243" y="22"/>
                    <a:pt x="255" y="30"/>
                    <a:pt x="255" y="30"/>
                  </a:cubicBezTo>
                  <a:cubicBezTo>
                    <a:pt x="269" y="51"/>
                    <a:pt x="265" y="41"/>
                    <a:pt x="270" y="57"/>
                  </a:cubicBezTo>
                  <a:cubicBezTo>
                    <a:pt x="268" y="79"/>
                    <a:pt x="272" y="91"/>
                    <a:pt x="255" y="102"/>
                  </a:cubicBezTo>
                  <a:cubicBezTo>
                    <a:pt x="254" y="105"/>
                    <a:pt x="255" y="109"/>
                    <a:pt x="252" y="111"/>
                  </a:cubicBezTo>
                  <a:cubicBezTo>
                    <a:pt x="247" y="115"/>
                    <a:pt x="234" y="117"/>
                    <a:pt x="234" y="117"/>
                  </a:cubicBezTo>
                  <a:cubicBezTo>
                    <a:pt x="220" y="114"/>
                    <a:pt x="212" y="116"/>
                    <a:pt x="207" y="102"/>
                  </a:cubicBezTo>
                  <a:cubicBezTo>
                    <a:pt x="210" y="77"/>
                    <a:pt x="207" y="60"/>
                    <a:pt x="231" y="48"/>
                  </a:cubicBezTo>
                  <a:cubicBezTo>
                    <a:pt x="236" y="40"/>
                    <a:pt x="245" y="30"/>
                    <a:pt x="252" y="24"/>
                  </a:cubicBezTo>
                  <a:cubicBezTo>
                    <a:pt x="257" y="19"/>
                    <a:pt x="270" y="12"/>
                    <a:pt x="270" y="12"/>
                  </a:cubicBezTo>
                  <a:cubicBezTo>
                    <a:pt x="272" y="12"/>
                    <a:pt x="298" y="13"/>
                    <a:pt x="306" y="18"/>
                  </a:cubicBezTo>
                  <a:cubicBezTo>
                    <a:pt x="325" y="30"/>
                    <a:pt x="336" y="44"/>
                    <a:pt x="357" y="51"/>
                  </a:cubicBezTo>
                  <a:cubicBezTo>
                    <a:pt x="364" y="58"/>
                    <a:pt x="372" y="78"/>
                    <a:pt x="372" y="78"/>
                  </a:cubicBezTo>
                  <a:cubicBezTo>
                    <a:pt x="369" y="128"/>
                    <a:pt x="379" y="134"/>
                    <a:pt x="336" y="129"/>
                  </a:cubicBezTo>
                  <a:cubicBezTo>
                    <a:pt x="327" y="126"/>
                    <a:pt x="315" y="108"/>
                    <a:pt x="315" y="108"/>
                  </a:cubicBezTo>
                  <a:cubicBezTo>
                    <a:pt x="316" y="94"/>
                    <a:pt x="309" y="74"/>
                    <a:pt x="321" y="66"/>
                  </a:cubicBezTo>
                  <a:cubicBezTo>
                    <a:pt x="326" y="62"/>
                    <a:pt x="339" y="60"/>
                    <a:pt x="339" y="60"/>
                  </a:cubicBezTo>
                  <a:cubicBezTo>
                    <a:pt x="346" y="53"/>
                    <a:pt x="366" y="45"/>
                    <a:pt x="366" y="45"/>
                  </a:cubicBezTo>
                  <a:cubicBezTo>
                    <a:pt x="407" y="49"/>
                    <a:pt x="444" y="75"/>
                    <a:pt x="483" y="75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r-CH" altLang="en-US">
                <a:solidFill>
                  <a:srgbClr val="000000"/>
                </a:solidFill>
              </a:endParaRPr>
            </a:p>
          </p:txBody>
        </p:sp>
        <p:sp>
          <p:nvSpPr>
            <p:cNvPr id="7201" name="Line 15"/>
            <p:cNvSpPr>
              <a:spLocks noChangeShapeType="1"/>
            </p:cNvSpPr>
            <p:nvPr/>
          </p:nvSpPr>
          <p:spPr bwMode="auto">
            <a:xfrm>
              <a:off x="1920" y="1056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z="2400">
                <a:solidFill>
                  <a:srgbClr val="000000"/>
                </a:solidFill>
              </a:endParaRPr>
            </a:p>
          </p:txBody>
        </p:sp>
        <p:sp>
          <p:nvSpPr>
            <p:cNvPr id="7202" name="Line 16"/>
            <p:cNvSpPr>
              <a:spLocks noChangeShapeType="1"/>
            </p:cNvSpPr>
            <p:nvPr/>
          </p:nvSpPr>
          <p:spPr bwMode="auto">
            <a:xfrm>
              <a:off x="912" y="1312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z="2400">
                <a:solidFill>
                  <a:srgbClr val="000000"/>
                </a:solidFill>
              </a:endParaRPr>
            </a:p>
          </p:txBody>
        </p:sp>
        <p:sp>
          <p:nvSpPr>
            <p:cNvPr id="7203" name="Text Box 17"/>
            <p:cNvSpPr txBox="1">
              <a:spLocks noChangeArrowheads="1"/>
            </p:cNvSpPr>
            <p:nvPr/>
          </p:nvSpPr>
          <p:spPr bwMode="auto">
            <a:xfrm>
              <a:off x="624" y="1392"/>
              <a:ext cx="43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fr-CH" altLang="en-US" sz="1800">
                  <a:solidFill>
                    <a:srgbClr val="000000"/>
                  </a:solidFill>
                </a:rPr>
                <a:t>E</a:t>
              </a:r>
              <a:r>
                <a:rPr lang="fr-CH" altLang="en-US" sz="1800" baseline="-25000">
                  <a:solidFill>
                    <a:srgbClr val="000000"/>
                  </a:solidFill>
                </a:rPr>
                <a:t>o</a:t>
              </a:r>
              <a:endParaRPr lang="en-US" altLang="en-US" sz="1800" baseline="-25000">
                <a:solidFill>
                  <a:srgbClr val="000000"/>
                </a:solidFill>
              </a:endParaRPr>
            </a:p>
          </p:txBody>
        </p:sp>
      </p:grpSp>
      <p:sp>
        <p:nvSpPr>
          <p:cNvPr id="486418" name="Text Box 18"/>
          <p:cNvSpPr txBox="1">
            <a:spLocks noChangeArrowheads="1"/>
          </p:cNvSpPr>
          <p:nvPr/>
        </p:nvSpPr>
        <p:spPr bwMode="auto">
          <a:xfrm>
            <a:off x="6172200" y="1447800"/>
            <a:ext cx="4038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fr-CH" altLang="en-US">
                <a:solidFill>
                  <a:srgbClr val="000000"/>
                </a:solidFill>
              </a:rPr>
              <a:t>         </a:t>
            </a:r>
            <a:r>
              <a:rPr lang="fr-CH" altLang="en-US" sz="1800">
                <a:solidFill>
                  <a:srgbClr val="000000"/>
                </a:solidFill>
              </a:rPr>
              <a:t>Champ électrique tangentiel total</a:t>
            </a:r>
            <a:endParaRPr lang="en-US" altLang="en-US" sz="1800">
              <a:solidFill>
                <a:srgbClr val="000000"/>
              </a:solidFill>
            </a:endParaRPr>
          </a:p>
        </p:txBody>
      </p:sp>
      <p:graphicFrame>
        <p:nvGraphicFramePr>
          <p:cNvPr id="486419" name="Object 19"/>
          <p:cNvGraphicFramePr>
            <a:graphicFrameLocks noChangeAspect="1"/>
          </p:cNvGraphicFramePr>
          <p:nvPr/>
        </p:nvGraphicFramePr>
        <p:xfrm>
          <a:off x="6324601" y="1524000"/>
          <a:ext cx="231775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03040" imgH="266400" progId="Equation.3">
                  <p:embed/>
                </p:oleObj>
              </mc:Choice>
              <mc:Fallback>
                <p:oleObj name="Equation" r:id="rId3" imgW="203040" imgH="266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1" y="1524000"/>
                        <a:ext cx="231775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6420" name="Object 20"/>
          <p:cNvGraphicFramePr>
            <a:graphicFrameLocks noChangeAspect="1"/>
          </p:cNvGraphicFramePr>
          <p:nvPr/>
        </p:nvGraphicFramePr>
        <p:xfrm>
          <a:off x="6324601" y="2133600"/>
          <a:ext cx="1274763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17440" imgH="330120" progId="Equation.3">
                  <p:embed/>
                </p:oleObj>
              </mc:Choice>
              <mc:Fallback>
                <p:oleObj name="Equation" r:id="rId5" imgW="1117440" imgH="3301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1" y="2133600"/>
                        <a:ext cx="1274763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6421" name="Text Box 21"/>
          <p:cNvSpPr txBox="1">
            <a:spLocks noChangeArrowheads="1"/>
          </p:cNvSpPr>
          <p:nvPr/>
        </p:nvSpPr>
        <p:spPr bwMode="auto">
          <a:xfrm>
            <a:off x="2971800" y="3429001"/>
            <a:ext cx="6096000" cy="7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fr-CH" altLang="en-US" sz="1800">
                <a:solidFill>
                  <a:srgbClr val="000000"/>
                </a:solidFill>
              </a:rPr>
              <a:t>   : champ électrique appliqué (indépendant du circuit)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fr-CH" altLang="en-US" sz="1800">
                <a:solidFill>
                  <a:srgbClr val="000000"/>
                </a:solidFill>
              </a:rPr>
              <a:t>   : champ électrique induit (dû aux charges et courants induits)</a:t>
            </a:r>
            <a:endParaRPr lang="en-US" altLang="en-US" sz="1800">
              <a:solidFill>
                <a:srgbClr val="000000"/>
              </a:solidFill>
            </a:endParaRPr>
          </a:p>
        </p:txBody>
      </p:sp>
      <p:graphicFrame>
        <p:nvGraphicFramePr>
          <p:cNvPr id="486422" name="Object 22"/>
          <p:cNvGraphicFramePr>
            <a:graphicFrameLocks noChangeAspect="1"/>
          </p:cNvGraphicFramePr>
          <p:nvPr/>
        </p:nvGraphicFramePr>
        <p:xfrm>
          <a:off x="2921001" y="3392489"/>
          <a:ext cx="333375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91960" imgH="330120" progId="Equation.3">
                  <p:embed/>
                </p:oleObj>
              </mc:Choice>
              <mc:Fallback>
                <p:oleObj name="Equation" r:id="rId7" imgW="291960" imgH="3301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1001" y="3392489"/>
                        <a:ext cx="333375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6423" name="Object 23"/>
          <p:cNvGraphicFramePr>
            <a:graphicFrameLocks noChangeAspect="1"/>
          </p:cNvGraphicFramePr>
          <p:nvPr/>
        </p:nvGraphicFramePr>
        <p:xfrm>
          <a:off x="2924176" y="3859213"/>
          <a:ext cx="276225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41200" imgH="266400" progId="Equation.3">
                  <p:embed/>
                </p:oleObj>
              </mc:Choice>
              <mc:Fallback>
                <p:oleObj name="Equation" r:id="rId9" imgW="241200" imgH="266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4176" y="3859213"/>
                        <a:ext cx="276225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6424" name="Object 24"/>
          <p:cNvGraphicFramePr>
            <a:graphicFrameLocks noChangeAspect="1"/>
          </p:cNvGraphicFramePr>
          <p:nvPr/>
        </p:nvGraphicFramePr>
        <p:xfrm>
          <a:off x="3048000" y="4495800"/>
          <a:ext cx="15240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523880" imgH="317160" progId="Equation.3">
                  <p:embed/>
                </p:oleObj>
              </mc:Choice>
              <mc:Fallback>
                <p:oleObj name="Equation" r:id="rId11" imgW="1523880" imgH="3171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495800"/>
                        <a:ext cx="15240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6425" name="Object 25"/>
          <p:cNvGraphicFramePr>
            <a:graphicFrameLocks noChangeAspect="1"/>
          </p:cNvGraphicFramePr>
          <p:nvPr/>
        </p:nvGraphicFramePr>
        <p:xfrm>
          <a:off x="2971800" y="5105400"/>
          <a:ext cx="21463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145960" imgH="1358640" progId="Equation.3">
                  <p:embed/>
                </p:oleObj>
              </mc:Choice>
              <mc:Fallback>
                <p:oleObj name="Equation" r:id="rId13" imgW="2145960" imgH="1358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5105400"/>
                        <a:ext cx="21463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6426" name="Object 26"/>
          <p:cNvGraphicFramePr>
            <a:graphicFrameLocks noChangeAspect="1"/>
          </p:cNvGraphicFramePr>
          <p:nvPr/>
        </p:nvGraphicFramePr>
        <p:xfrm>
          <a:off x="6400800" y="2667000"/>
          <a:ext cx="693738" cy="67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609480" imgH="596880" progId="Equation.3">
                  <p:embed/>
                </p:oleObj>
              </mc:Choice>
              <mc:Fallback>
                <p:oleObj name="Equation" r:id="rId15" imgW="609480" imgH="596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2667000"/>
                        <a:ext cx="693738" cy="679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6427" name="Text Box 27"/>
          <p:cNvSpPr txBox="1">
            <a:spLocks noChangeArrowheads="1"/>
          </p:cNvSpPr>
          <p:nvPr/>
        </p:nvSpPr>
        <p:spPr bwMode="auto">
          <a:xfrm>
            <a:off x="7315200" y="2768601"/>
            <a:ext cx="1676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fr-CH" altLang="en-US" sz="1800">
                <a:solidFill>
                  <a:srgbClr val="000000"/>
                </a:solidFill>
              </a:rPr>
              <a:t>: loi d’Ohm</a:t>
            </a:r>
            <a:endParaRPr lang="en-US" altLang="en-US" sz="1800">
              <a:solidFill>
                <a:srgbClr val="000000"/>
              </a:solidFill>
            </a:endParaRPr>
          </a:p>
        </p:txBody>
      </p:sp>
      <p:grpSp>
        <p:nvGrpSpPr>
          <p:cNvPr id="3" name="Group 35"/>
          <p:cNvGrpSpPr>
            <a:grpSpLocks/>
          </p:cNvGrpSpPr>
          <p:nvPr/>
        </p:nvGrpSpPr>
        <p:grpSpPr bwMode="auto">
          <a:xfrm>
            <a:off x="6888164" y="4981576"/>
            <a:ext cx="2592387" cy="1050925"/>
            <a:chOff x="3379" y="3138"/>
            <a:chExt cx="1633" cy="662"/>
          </a:xfrm>
        </p:grpSpPr>
        <p:sp>
          <p:nvSpPr>
            <p:cNvPr id="7187" name="Rectangle 31"/>
            <p:cNvSpPr>
              <a:spLocks noChangeArrowheads="1"/>
            </p:cNvSpPr>
            <p:nvPr/>
          </p:nvSpPr>
          <p:spPr bwMode="auto">
            <a:xfrm>
              <a:off x="3379" y="3138"/>
              <a:ext cx="1633" cy="66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fr-CH" altLang="en-US">
                <a:solidFill>
                  <a:srgbClr val="000000"/>
                </a:solidFill>
              </a:endParaRPr>
            </a:p>
          </p:txBody>
        </p:sp>
        <p:graphicFrame>
          <p:nvGraphicFramePr>
            <p:cNvPr id="7177" name="Object 29"/>
            <p:cNvGraphicFramePr>
              <a:graphicFrameLocks noChangeAspect="1"/>
            </p:cNvGraphicFramePr>
            <p:nvPr/>
          </p:nvGraphicFramePr>
          <p:xfrm>
            <a:off x="3525" y="3208"/>
            <a:ext cx="1351" cy="4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7" imgW="1879560" imgH="596880" progId="Equation.3">
                    <p:embed/>
                  </p:oleObj>
                </mc:Choice>
                <mc:Fallback>
                  <p:oleObj name="Equation" r:id="rId17" imgW="1879560" imgH="596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25" y="3208"/>
                          <a:ext cx="1351" cy="42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86430" name="AutoShape 30"/>
          <p:cNvSpPr>
            <a:spLocks noChangeArrowheads="1"/>
          </p:cNvSpPr>
          <p:nvPr/>
        </p:nvSpPr>
        <p:spPr bwMode="auto">
          <a:xfrm>
            <a:off x="6000751" y="5227638"/>
            <a:ext cx="695325" cy="381000"/>
          </a:xfrm>
          <a:prstGeom prst="rightArrow">
            <a:avLst>
              <a:gd name="adj1" fmla="val 50000"/>
              <a:gd name="adj2" fmla="val 45625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fr-CH" altLang="en-US">
              <a:solidFill>
                <a:srgbClr val="000000"/>
              </a:solidFill>
            </a:endParaRPr>
          </a:p>
        </p:txBody>
      </p:sp>
      <p:sp>
        <p:nvSpPr>
          <p:cNvPr id="5" name="Rectangle 30">
            <a:extLst>
              <a:ext uri="{FF2B5EF4-FFF2-40B4-BE49-F238E27FC236}">
                <a16:creationId xmlns:a16="http://schemas.microsoft.com/office/drawing/2014/main" id="{DE5145C3-B8D5-9673-B289-8971FCB02A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400" y="268788"/>
            <a:ext cx="103632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fr-CH" altLang="en-US" sz="2800" kern="0" dirty="0">
                <a:solidFill>
                  <a:srgbClr val="000094"/>
                </a:solidFill>
                <a:ea typeface="Times New Roman" charset="0"/>
                <a:cs typeface="Times New Roman" charset="0"/>
              </a:rPr>
              <a:t>Développement des équations de circuit à partir des équations de Maxwell (suite)</a:t>
            </a:r>
            <a:endParaRPr lang="en-US" altLang="en-US" sz="2800" kern="0" dirty="0">
              <a:solidFill>
                <a:srgbClr val="000094"/>
              </a:solidFill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69036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86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486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486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3.58002E-6 L -0.42761 -0.44635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389" y="-22317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2.99722E-6 L 0.44688 -2.99722E-6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344" y="0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4864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6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4864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6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4864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6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4864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6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4864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6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4864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6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4864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6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4864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6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4864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6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4864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6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4864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6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6418" grpId="0"/>
      <p:bldP spid="486421" grpId="0"/>
      <p:bldP spid="486427" grpId="0"/>
      <p:bldP spid="486430" grpId="0" animBg="1"/>
      <p:bldP spid="486430" grpId="1" animBg="1"/>
    </p:bldLst>
  </p:timing>
</p:sld>
</file>

<file path=ppt/theme/theme1.xml><?xml version="1.0" encoding="utf-8"?>
<a:theme xmlns:a="http://schemas.openxmlformats.org/drawingml/2006/main" name="Barra laterale">
  <a:themeElements>
    <a:clrScheme name="">
      <a:dk1>
        <a:srgbClr val="000000"/>
      </a:dk1>
      <a:lt1>
        <a:srgbClr val="FFFFFF"/>
      </a:lt1>
      <a:dk2>
        <a:srgbClr val="000000"/>
      </a:dk2>
      <a:lt2>
        <a:srgbClr val="393939"/>
      </a:lt2>
      <a:accent1>
        <a:srgbClr val="B2B2B2"/>
      </a:accent1>
      <a:accent2>
        <a:srgbClr val="FF00FF"/>
      </a:accent2>
      <a:accent3>
        <a:srgbClr val="FFFFFF"/>
      </a:accent3>
      <a:accent4>
        <a:srgbClr val="000000"/>
      </a:accent4>
      <a:accent5>
        <a:srgbClr val="D5D5D5"/>
      </a:accent5>
      <a:accent6>
        <a:srgbClr val="E700E7"/>
      </a:accent6>
      <a:hlink>
        <a:srgbClr val="FF00FF"/>
      </a:hlink>
      <a:folHlink>
        <a:srgbClr val="FF0000"/>
      </a:folHlink>
    </a:clrScheme>
    <a:fontScheme name="Barra lateral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arra laterale 1">
        <a:dk1>
          <a:srgbClr val="000099"/>
        </a:dk1>
        <a:lt1>
          <a:srgbClr val="FFFFFF"/>
        </a:lt1>
        <a:dk2>
          <a:srgbClr val="0000FF"/>
        </a:dk2>
        <a:lt2>
          <a:srgbClr val="FFFF00"/>
        </a:lt2>
        <a:accent1>
          <a:srgbClr val="FF6633"/>
        </a:accent1>
        <a:accent2>
          <a:srgbClr val="FF00FF"/>
        </a:accent2>
        <a:accent3>
          <a:srgbClr val="AAAAFF"/>
        </a:accent3>
        <a:accent4>
          <a:srgbClr val="DADADA"/>
        </a:accent4>
        <a:accent5>
          <a:srgbClr val="FFB8AD"/>
        </a:accent5>
        <a:accent6>
          <a:srgbClr val="E700E7"/>
        </a:accent6>
        <a:hlink>
          <a:srgbClr val="FF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rra laterale 2">
        <a:dk1>
          <a:srgbClr val="000066"/>
        </a:dk1>
        <a:lt1>
          <a:srgbClr val="CCECFF"/>
        </a:lt1>
        <a:dk2>
          <a:srgbClr val="000080"/>
        </a:dk2>
        <a:lt2>
          <a:srgbClr val="000000"/>
        </a:lt2>
        <a:accent1>
          <a:srgbClr val="9999FF"/>
        </a:accent1>
        <a:accent2>
          <a:srgbClr val="CC00FF"/>
        </a:accent2>
        <a:accent3>
          <a:srgbClr val="E2F4FF"/>
        </a:accent3>
        <a:accent4>
          <a:srgbClr val="000056"/>
        </a:accent4>
        <a:accent5>
          <a:srgbClr val="CACAFF"/>
        </a:accent5>
        <a:accent6>
          <a:srgbClr val="B900E7"/>
        </a:accent6>
        <a:hlink>
          <a:srgbClr val="00CC99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rra laterale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B2B2B2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97979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rra laterale 4">
        <a:dk1>
          <a:srgbClr val="000000"/>
        </a:dk1>
        <a:lt1>
          <a:srgbClr val="FFFFFF"/>
        </a:lt1>
        <a:dk2>
          <a:srgbClr val="660033"/>
        </a:dk2>
        <a:lt2>
          <a:srgbClr val="FFFF66"/>
        </a:lt2>
        <a:accent1>
          <a:srgbClr val="FF0033"/>
        </a:accent1>
        <a:accent2>
          <a:srgbClr val="CC6600"/>
        </a:accent2>
        <a:accent3>
          <a:srgbClr val="B8AAAD"/>
        </a:accent3>
        <a:accent4>
          <a:srgbClr val="DADADA"/>
        </a:accent4>
        <a:accent5>
          <a:srgbClr val="FFAAAD"/>
        </a:accent5>
        <a:accent6>
          <a:srgbClr val="B95C00"/>
        </a:accent6>
        <a:hlink>
          <a:srgbClr val="999933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rra laterale 5">
        <a:dk1>
          <a:srgbClr val="FFFFFF"/>
        </a:dk1>
        <a:lt1>
          <a:srgbClr val="FFFFFF"/>
        </a:lt1>
        <a:dk2>
          <a:srgbClr val="FFFF00"/>
        </a:dk2>
        <a:lt2>
          <a:srgbClr val="000099"/>
        </a:lt2>
        <a:accent1>
          <a:srgbClr val="FF6633"/>
        </a:accent1>
        <a:accent2>
          <a:srgbClr val="FF33CC"/>
        </a:accent2>
        <a:accent3>
          <a:srgbClr val="FFFFFF"/>
        </a:accent3>
        <a:accent4>
          <a:srgbClr val="DADADA"/>
        </a:accent4>
        <a:accent5>
          <a:srgbClr val="FFB8AD"/>
        </a:accent5>
        <a:accent6>
          <a:srgbClr val="E72DB9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1860</TotalTime>
  <Words>578</Words>
  <Application>Microsoft Macintosh PowerPoint</Application>
  <PresentationFormat>Widescreen</PresentationFormat>
  <Paragraphs>140</Paragraphs>
  <Slides>18</Slides>
  <Notes>18</Notes>
  <HiddenSlides>1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Monotype Sorts</vt:lpstr>
      <vt:lpstr>Symbol</vt:lpstr>
      <vt:lpstr>Times New Roman</vt:lpstr>
      <vt:lpstr>Barra laterale</vt:lpstr>
      <vt:lpstr>Equation</vt:lpstr>
      <vt:lpstr>Les équations de Maxwell</vt:lpstr>
      <vt:lpstr>Gradient, divergence, rotationnel</vt:lpstr>
      <vt:lpstr>Les équations de Maxwell (forme différentielle)</vt:lpstr>
      <vt:lpstr>Les équations de Maxwell (forme différentielle)</vt:lpstr>
      <vt:lpstr>Les équations de Maxwell (forme intégrale)</vt:lpstr>
      <vt:lpstr>Solutions en termes de potentiels scalaire et vecteur</vt:lpstr>
      <vt:lpstr>Développement des équations de circuit à partir des équations de Maxwell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La loi de Kirchhoff pour les courants</vt:lpstr>
      <vt:lpstr>La loi de Kirchhoff pour les tensions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Développement des équations de circuit à partir des équations de Maxwell</dc:title>
  <dc:creator>Farhad Rachidi</dc:creator>
  <cp:lastModifiedBy>Farhad Rachidi</cp:lastModifiedBy>
  <cp:revision>7</cp:revision>
  <dcterms:created xsi:type="dcterms:W3CDTF">2017-10-17T13:01:17Z</dcterms:created>
  <dcterms:modified xsi:type="dcterms:W3CDTF">2025-05-21T06:48:37Z</dcterms:modified>
</cp:coreProperties>
</file>