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2"/>
  </p:notesMasterIdLst>
  <p:handoutMasterIdLst>
    <p:handoutMasterId r:id="rId63"/>
  </p:handoutMasterIdLst>
  <p:sldIdLst>
    <p:sldId id="257" r:id="rId2"/>
    <p:sldId id="909" r:id="rId3"/>
    <p:sldId id="910" r:id="rId4"/>
    <p:sldId id="965" r:id="rId5"/>
    <p:sldId id="966" r:id="rId6"/>
    <p:sldId id="967" r:id="rId7"/>
    <p:sldId id="968" r:id="rId8"/>
    <p:sldId id="911" r:id="rId9"/>
    <p:sldId id="912" r:id="rId10"/>
    <p:sldId id="913" r:id="rId11"/>
    <p:sldId id="914" r:id="rId12"/>
    <p:sldId id="915" r:id="rId13"/>
    <p:sldId id="960" r:id="rId14"/>
    <p:sldId id="961" r:id="rId15"/>
    <p:sldId id="962" r:id="rId16"/>
    <p:sldId id="963" r:id="rId17"/>
    <p:sldId id="916" r:id="rId18"/>
    <p:sldId id="917" r:id="rId19"/>
    <p:sldId id="918" r:id="rId20"/>
    <p:sldId id="919" r:id="rId21"/>
    <p:sldId id="920" r:id="rId22"/>
    <p:sldId id="921" r:id="rId23"/>
    <p:sldId id="922" r:id="rId24"/>
    <p:sldId id="923" r:id="rId25"/>
    <p:sldId id="924" r:id="rId26"/>
    <p:sldId id="925" r:id="rId27"/>
    <p:sldId id="926" r:id="rId28"/>
    <p:sldId id="927" r:id="rId29"/>
    <p:sldId id="928" r:id="rId30"/>
    <p:sldId id="929" r:id="rId31"/>
    <p:sldId id="930" r:id="rId32"/>
    <p:sldId id="970" r:id="rId33"/>
    <p:sldId id="931" r:id="rId34"/>
    <p:sldId id="932" r:id="rId35"/>
    <p:sldId id="933" r:id="rId36"/>
    <p:sldId id="934" r:id="rId37"/>
    <p:sldId id="935" r:id="rId38"/>
    <p:sldId id="936" r:id="rId39"/>
    <p:sldId id="937" r:id="rId40"/>
    <p:sldId id="938" r:id="rId41"/>
    <p:sldId id="939" r:id="rId42"/>
    <p:sldId id="940" r:id="rId43"/>
    <p:sldId id="941" r:id="rId44"/>
    <p:sldId id="942" r:id="rId45"/>
    <p:sldId id="943" r:id="rId46"/>
    <p:sldId id="944" r:id="rId47"/>
    <p:sldId id="945" r:id="rId48"/>
    <p:sldId id="946" r:id="rId49"/>
    <p:sldId id="947" r:id="rId50"/>
    <p:sldId id="948" r:id="rId51"/>
    <p:sldId id="949" r:id="rId52"/>
    <p:sldId id="950" r:id="rId53"/>
    <p:sldId id="951" r:id="rId54"/>
    <p:sldId id="952" r:id="rId55"/>
    <p:sldId id="953" r:id="rId56"/>
    <p:sldId id="954" r:id="rId57"/>
    <p:sldId id="964" r:id="rId58"/>
    <p:sldId id="956" r:id="rId59"/>
    <p:sldId id="957" r:id="rId60"/>
    <p:sldId id="958" r:id="rId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4ACA1"/>
    <a:srgbClr val="0000FF"/>
    <a:srgbClr val="0066FF"/>
    <a:srgbClr val="99FF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7" autoAdjust="0"/>
    <p:restoredTop sz="86943" autoAdjust="0"/>
  </p:normalViewPr>
  <p:slideViewPr>
    <p:cSldViewPr>
      <p:cViewPr varScale="1">
        <p:scale>
          <a:sx n="92" d="100"/>
          <a:sy n="92" d="100"/>
        </p:scale>
        <p:origin x="1720" y="192"/>
      </p:cViewPr>
      <p:guideLst>
        <p:guide orient="horz" pos="2160"/>
        <p:guide pos="2880"/>
      </p:guideLst>
    </p:cSldViewPr>
  </p:slideViewPr>
  <p:outlineViewPr>
    <p:cViewPr>
      <p:scale>
        <a:sx n="33" d="100"/>
        <a:sy n="33" d="100"/>
      </p:scale>
      <p:origin x="0" y="467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12" Type="http://schemas.openxmlformats.org/officeDocument/2006/relationships/image" Target="../media/image66.emf"/><Relationship Id="rId2" Type="http://schemas.openxmlformats.org/officeDocument/2006/relationships/image" Target="../media/image56.emf"/><Relationship Id="rId1" Type="http://schemas.openxmlformats.org/officeDocument/2006/relationships/image" Target="../media/image55.emf"/><Relationship Id="rId6" Type="http://schemas.openxmlformats.org/officeDocument/2006/relationships/image" Target="../media/image60.emf"/><Relationship Id="rId11" Type="http://schemas.openxmlformats.org/officeDocument/2006/relationships/image" Target="../media/image65.emf"/><Relationship Id="rId5" Type="http://schemas.openxmlformats.org/officeDocument/2006/relationships/image" Target="../media/image59.emf"/><Relationship Id="rId10" Type="http://schemas.openxmlformats.org/officeDocument/2006/relationships/image" Target="../media/image64.emf"/><Relationship Id="rId4" Type="http://schemas.openxmlformats.org/officeDocument/2006/relationships/image" Target="../media/image58.emf"/><Relationship Id="rId9" Type="http://schemas.openxmlformats.org/officeDocument/2006/relationships/image" Target="../media/image6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image" Target="../media/image67.emf"/><Relationship Id="rId6" Type="http://schemas.openxmlformats.org/officeDocument/2006/relationships/image" Target="../media/image72.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emf"/><Relationship Id="rId3" Type="http://schemas.openxmlformats.org/officeDocument/2006/relationships/image" Target="../media/image82.emf"/><Relationship Id="rId7" Type="http://schemas.openxmlformats.org/officeDocument/2006/relationships/image" Target="../media/image86.emf"/><Relationship Id="rId12" Type="http://schemas.openxmlformats.org/officeDocument/2006/relationships/image" Target="../media/image91.emf"/><Relationship Id="rId17" Type="http://schemas.openxmlformats.org/officeDocument/2006/relationships/image" Target="../media/image96.emf"/><Relationship Id="rId2" Type="http://schemas.openxmlformats.org/officeDocument/2006/relationships/image" Target="../media/image81.emf"/><Relationship Id="rId16" Type="http://schemas.openxmlformats.org/officeDocument/2006/relationships/image" Target="../media/image95.emf"/><Relationship Id="rId1" Type="http://schemas.openxmlformats.org/officeDocument/2006/relationships/image" Target="../media/image80.emf"/><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5" Type="http://schemas.openxmlformats.org/officeDocument/2006/relationships/image" Target="../media/image9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 Id="rId14" Type="http://schemas.openxmlformats.org/officeDocument/2006/relationships/image" Target="../media/image9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image" Target="../media/image101.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 Id="rId4" Type="http://schemas.openxmlformats.org/officeDocument/2006/relationships/image" Target="../media/image107.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image" Target="../media/image8.emf"/><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image" Target="../media/image110.emf"/><Relationship Id="rId5" Type="http://schemas.openxmlformats.org/officeDocument/2006/relationships/image" Target="../media/image114.emf"/><Relationship Id="rId4" Type="http://schemas.openxmlformats.org/officeDocument/2006/relationships/image" Target="../media/image113.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image" Target="../media/image115.emf"/><Relationship Id="rId5" Type="http://schemas.openxmlformats.org/officeDocument/2006/relationships/image" Target="../media/image119.emf"/><Relationship Id="rId4" Type="http://schemas.openxmlformats.org/officeDocument/2006/relationships/image" Target="../media/image118.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4" Type="http://schemas.openxmlformats.org/officeDocument/2006/relationships/image" Target="../media/image13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7.wmf"/><Relationship Id="rId7" Type="http://schemas.openxmlformats.org/officeDocument/2006/relationships/image" Target="../media/image133.wmf"/><Relationship Id="rId2" Type="http://schemas.openxmlformats.org/officeDocument/2006/relationships/image" Target="../media/image129.wmf"/><Relationship Id="rId1" Type="http://schemas.openxmlformats.org/officeDocument/2006/relationships/image" Target="../media/image128.wmf"/><Relationship Id="rId6" Type="http://schemas.openxmlformats.org/officeDocument/2006/relationships/image" Target="../media/image132.wmf"/><Relationship Id="rId5" Type="http://schemas.openxmlformats.org/officeDocument/2006/relationships/image" Target="../media/image131.wmf"/><Relationship Id="rId4" Type="http://schemas.openxmlformats.org/officeDocument/2006/relationships/image" Target="../media/image13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image" Target="../media/image13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image" Target="../media/image139.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image" Target="../media/image142.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image" Target="../media/image14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image" Target="../media/image144.wmf"/><Relationship Id="rId5" Type="http://schemas.openxmlformats.org/officeDocument/2006/relationships/image" Target="../media/image147.wmf"/><Relationship Id="rId4" Type="http://schemas.openxmlformats.org/officeDocument/2006/relationships/image" Target="../media/image14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image" Target="../media/image15.emf"/><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50.wmf"/><Relationship Id="rId7" Type="http://schemas.openxmlformats.org/officeDocument/2006/relationships/image" Target="../media/image154.wmf"/><Relationship Id="rId2" Type="http://schemas.openxmlformats.org/officeDocument/2006/relationships/image" Target="../media/image149.wmf"/><Relationship Id="rId1" Type="http://schemas.openxmlformats.org/officeDocument/2006/relationships/image" Target="../media/image148.wmf"/><Relationship Id="rId6" Type="http://schemas.openxmlformats.org/officeDocument/2006/relationships/image" Target="../media/image153.wmf"/><Relationship Id="rId5" Type="http://schemas.openxmlformats.org/officeDocument/2006/relationships/image" Target="../media/image152.wmf"/><Relationship Id="rId4" Type="http://schemas.openxmlformats.org/officeDocument/2006/relationships/image" Target="../media/image151.wmf"/><Relationship Id="rId9" Type="http://schemas.openxmlformats.org/officeDocument/2006/relationships/image" Target="../media/image156.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51.wmf"/><Relationship Id="rId13" Type="http://schemas.openxmlformats.org/officeDocument/2006/relationships/image" Target="../media/image156.wmf"/><Relationship Id="rId3" Type="http://schemas.openxmlformats.org/officeDocument/2006/relationships/image" Target="../media/image159.wmf"/><Relationship Id="rId7" Type="http://schemas.openxmlformats.org/officeDocument/2006/relationships/image" Target="../media/image150.wmf"/><Relationship Id="rId12" Type="http://schemas.openxmlformats.org/officeDocument/2006/relationships/image" Target="../media/image155.wmf"/><Relationship Id="rId2" Type="http://schemas.openxmlformats.org/officeDocument/2006/relationships/image" Target="../media/image158.wmf"/><Relationship Id="rId1" Type="http://schemas.openxmlformats.org/officeDocument/2006/relationships/image" Target="../media/image157.wmf"/><Relationship Id="rId6" Type="http://schemas.openxmlformats.org/officeDocument/2006/relationships/image" Target="../media/image149.wmf"/><Relationship Id="rId11" Type="http://schemas.openxmlformats.org/officeDocument/2006/relationships/image" Target="../media/image154.wmf"/><Relationship Id="rId5" Type="http://schemas.openxmlformats.org/officeDocument/2006/relationships/image" Target="../media/image148.wmf"/><Relationship Id="rId10" Type="http://schemas.openxmlformats.org/officeDocument/2006/relationships/image" Target="../media/image153.wmf"/><Relationship Id="rId4" Type="http://schemas.openxmlformats.org/officeDocument/2006/relationships/image" Target="../media/image160.wmf"/><Relationship Id="rId9" Type="http://schemas.openxmlformats.org/officeDocument/2006/relationships/image" Target="../media/image152.w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image" Target="../media/image163.wmf"/><Relationship Id="rId7" Type="http://schemas.openxmlformats.org/officeDocument/2006/relationships/image" Target="../media/image167.wmf"/><Relationship Id="rId12" Type="http://schemas.openxmlformats.org/officeDocument/2006/relationships/image" Target="../media/image171.wmf"/><Relationship Id="rId2" Type="http://schemas.openxmlformats.org/officeDocument/2006/relationships/image" Target="../media/image162.wmf"/><Relationship Id="rId1" Type="http://schemas.openxmlformats.org/officeDocument/2006/relationships/image" Target="../media/image161.wmf"/><Relationship Id="rId6" Type="http://schemas.openxmlformats.org/officeDocument/2006/relationships/image" Target="../media/image166.wmf"/><Relationship Id="rId11" Type="http://schemas.openxmlformats.org/officeDocument/2006/relationships/image" Target="../media/image170.wmf"/><Relationship Id="rId5" Type="http://schemas.openxmlformats.org/officeDocument/2006/relationships/image" Target="../media/image165.wmf"/><Relationship Id="rId10" Type="http://schemas.openxmlformats.org/officeDocument/2006/relationships/image" Target="../media/image169.wmf"/><Relationship Id="rId4" Type="http://schemas.openxmlformats.org/officeDocument/2006/relationships/image" Target="../media/image164.wmf"/><Relationship Id="rId9" Type="http://schemas.openxmlformats.org/officeDocument/2006/relationships/image" Target="../media/image168.w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image" Target="../media/image167.wmf"/><Relationship Id="rId7" Type="http://schemas.openxmlformats.org/officeDocument/2006/relationships/image" Target="../media/image170.wmf"/><Relationship Id="rId2" Type="http://schemas.openxmlformats.org/officeDocument/2006/relationships/image" Target="../media/image166.wmf"/><Relationship Id="rId1" Type="http://schemas.openxmlformats.org/officeDocument/2006/relationships/image" Target="../media/image165.wmf"/><Relationship Id="rId6" Type="http://schemas.openxmlformats.org/officeDocument/2006/relationships/image" Target="../media/image171.wmf"/><Relationship Id="rId5" Type="http://schemas.openxmlformats.org/officeDocument/2006/relationships/image" Target="../media/image168.wmf"/><Relationship Id="rId10" Type="http://schemas.openxmlformats.org/officeDocument/2006/relationships/image" Target="../media/image174.wmf"/><Relationship Id="rId4" Type="http://schemas.openxmlformats.org/officeDocument/2006/relationships/image" Target="../media/image161.wmf"/><Relationship Id="rId9" Type="http://schemas.openxmlformats.org/officeDocument/2006/relationships/image" Target="../media/image173.wmf"/></Relationships>
</file>

<file path=ppt/drawings/_rels/vmlDrawing34.v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image" Target="../media/image149.wmf"/><Relationship Id="rId7" Type="http://schemas.openxmlformats.org/officeDocument/2006/relationships/image" Target="../media/image153.wmf"/><Relationship Id="rId2" Type="http://schemas.openxmlformats.org/officeDocument/2006/relationships/image" Target="../media/image148.wmf"/><Relationship Id="rId1" Type="http://schemas.openxmlformats.org/officeDocument/2006/relationships/image" Target="../media/image175.wmf"/><Relationship Id="rId6" Type="http://schemas.openxmlformats.org/officeDocument/2006/relationships/image" Target="../media/image152.wmf"/><Relationship Id="rId5" Type="http://schemas.openxmlformats.org/officeDocument/2006/relationships/image" Target="../media/image151.wmf"/><Relationship Id="rId10" Type="http://schemas.openxmlformats.org/officeDocument/2006/relationships/image" Target="../media/image156.wmf"/><Relationship Id="rId4" Type="http://schemas.openxmlformats.org/officeDocument/2006/relationships/image" Target="../media/image150.wmf"/><Relationship Id="rId9" Type="http://schemas.openxmlformats.org/officeDocument/2006/relationships/image" Target="../media/image155.w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image" Target="../media/image178.wmf"/><Relationship Id="rId7" Type="http://schemas.openxmlformats.org/officeDocument/2006/relationships/image" Target="../media/image182.wmf"/><Relationship Id="rId12" Type="http://schemas.openxmlformats.org/officeDocument/2006/relationships/image" Target="../media/image187.wmf"/><Relationship Id="rId2" Type="http://schemas.openxmlformats.org/officeDocument/2006/relationships/image" Target="../media/image177.wmf"/><Relationship Id="rId1" Type="http://schemas.openxmlformats.org/officeDocument/2006/relationships/image" Target="../media/image176.wmf"/><Relationship Id="rId6" Type="http://schemas.openxmlformats.org/officeDocument/2006/relationships/image" Target="../media/image181.wmf"/><Relationship Id="rId11" Type="http://schemas.openxmlformats.org/officeDocument/2006/relationships/image" Target="../media/image186.wmf"/><Relationship Id="rId5" Type="http://schemas.openxmlformats.org/officeDocument/2006/relationships/image" Target="../media/image180.wmf"/><Relationship Id="rId10" Type="http://schemas.openxmlformats.org/officeDocument/2006/relationships/image" Target="../media/image185.wmf"/><Relationship Id="rId4" Type="http://schemas.openxmlformats.org/officeDocument/2006/relationships/image" Target="../media/image179.wmf"/><Relationship Id="rId9" Type="http://schemas.openxmlformats.org/officeDocument/2006/relationships/image" Target="../media/image184.w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187.wmf"/><Relationship Id="rId13" Type="http://schemas.openxmlformats.org/officeDocument/2006/relationships/image" Target="../media/image195.wmf"/><Relationship Id="rId3" Type="http://schemas.openxmlformats.org/officeDocument/2006/relationships/image" Target="../media/image180.wmf"/><Relationship Id="rId7" Type="http://schemas.openxmlformats.org/officeDocument/2006/relationships/image" Target="../media/image186.wmf"/><Relationship Id="rId12" Type="http://schemas.openxmlformats.org/officeDocument/2006/relationships/image" Target="../media/image194.wmf"/><Relationship Id="rId2" Type="http://schemas.openxmlformats.org/officeDocument/2006/relationships/image" Target="../media/image179.wmf"/><Relationship Id="rId1" Type="http://schemas.openxmlformats.org/officeDocument/2006/relationships/image" Target="../media/image188.wmf"/><Relationship Id="rId6" Type="http://schemas.openxmlformats.org/officeDocument/2006/relationships/image" Target="../media/image190.wmf"/><Relationship Id="rId11" Type="http://schemas.openxmlformats.org/officeDocument/2006/relationships/image" Target="../media/image193.wmf"/><Relationship Id="rId5" Type="http://schemas.openxmlformats.org/officeDocument/2006/relationships/image" Target="../media/image184.wmf"/><Relationship Id="rId15" Type="http://schemas.openxmlformats.org/officeDocument/2006/relationships/image" Target="../media/image197.wmf"/><Relationship Id="rId10" Type="http://schemas.openxmlformats.org/officeDocument/2006/relationships/image" Target="../media/image192.wmf"/><Relationship Id="rId4" Type="http://schemas.openxmlformats.org/officeDocument/2006/relationships/image" Target="../media/image189.wmf"/><Relationship Id="rId9" Type="http://schemas.openxmlformats.org/officeDocument/2006/relationships/image" Target="../media/image191.wmf"/><Relationship Id="rId14" Type="http://schemas.openxmlformats.org/officeDocument/2006/relationships/image" Target="../media/image196.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198.wmf"/><Relationship Id="rId4" Type="http://schemas.openxmlformats.org/officeDocument/2006/relationships/image" Target="../media/image201.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39.vml.rels><?xml version="1.0" encoding="UTF-8" standalone="yes"?>
<Relationships xmlns="http://schemas.openxmlformats.org/package/2006/relationships"><Relationship Id="rId8" Type="http://schemas.openxmlformats.org/officeDocument/2006/relationships/image" Target="../media/image187.wmf"/><Relationship Id="rId13" Type="http://schemas.openxmlformats.org/officeDocument/2006/relationships/image" Target="../media/image195.wmf"/><Relationship Id="rId3" Type="http://schemas.openxmlformats.org/officeDocument/2006/relationships/image" Target="../media/image180.wmf"/><Relationship Id="rId7" Type="http://schemas.openxmlformats.org/officeDocument/2006/relationships/image" Target="../media/image186.wmf"/><Relationship Id="rId12" Type="http://schemas.openxmlformats.org/officeDocument/2006/relationships/image" Target="../media/image194.wmf"/><Relationship Id="rId2" Type="http://schemas.openxmlformats.org/officeDocument/2006/relationships/image" Target="../media/image179.wmf"/><Relationship Id="rId1" Type="http://schemas.openxmlformats.org/officeDocument/2006/relationships/image" Target="../media/image188.wmf"/><Relationship Id="rId6" Type="http://schemas.openxmlformats.org/officeDocument/2006/relationships/image" Target="../media/image190.wmf"/><Relationship Id="rId11" Type="http://schemas.openxmlformats.org/officeDocument/2006/relationships/image" Target="../media/image193.wmf"/><Relationship Id="rId5" Type="http://schemas.openxmlformats.org/officeDocument/2006/relationships/image" Target="../media/image184.wmf"/><Relationship Id="rId15" Type="http://schemas.openxmlformats.org/officeDocument/2006/relationships/image" Target="../media/image197.wmf"/><Relationship Id="rId10" Type="http://schemas.openxmlformats.org/officeDocument/2006/relationships/image" Target="../media/image192.wmf"/><Relationship Id="rId4" Type="http://schemas.openxmlformats.org/officeDocument/2006/relationships/image" Target="../media/image189.wmf"/><Relationship Id="rId9" Type="http://schemas.openxmlformats.org/officeDocument/2006/relationships/image" Target="../media/image191.wmf"/><Relationship Id="rId14" Type="http://schemas.openxmlformats.org/officeDocument/2006/relationships/image" Target="../media/image19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 Id="rId4"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emf"/><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46.emf"/><Relationship Id="rId2" Type="http://schemas.openxmlformats.org/officeDocument/2006/relationships/image" Target="../media/image36.emf"/><Relationship Id="rId1" Type="http://schemas.openxmlformats.org/officeDocument/2006/relationships/image" Target="../media/image35.emf"/><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 Id="rId14"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6482C0-8164-1645-8096-5E3023845D6F}" type="datetimeFigureOut">
              <a:rPr lang="en-US" smtClean="0"/>
              <a:t>11/22/18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DA019E-9808-0740-B5DF-CA8850773BE3}" type="slidenum">
              <a:rPr lang="en-US" smtClean="0"/>
              <a:t>‹#›</a:t>
            </a:fld>
            <a:endParaRPr lang="en-US"/>
          </a:p>
        </p:txBody>
      </p:sp>
    </p:spTree>
    <p:extLst>
      <p:ext uri="{BB962C8B-B14F-4D97-AF65-F5344CB8AC3E}">
        <p14:creationId xmlns:p14="http://schemas.microsoft.com/office/powerpoint/2010/main" val="27171959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8F0CC5-F015-41A4-81F4-EE9BE5C1D8F7}" type="datetimeFigureOut">
              <a:rPr lang="fr-FR" smtClean="0"/>
              <a:pPr/>
              <a:t>22/11/2018</a:t>
            </a:fld>
            <a:endParaRPr lang="fr-C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20FC94-215E-4E97-95D8-9E4EB0DC4B9D}" type="slidenum">
              <a:rPr lang="fr-CH" smtClean="0"/>
              <a:pPr/>
              <a:t>‹#›</a:t>
            </a:fld>
            <a:endParaRPr lang="fr-CH"/>
          </a:p>
        </p:txBody>
      </p:sp>
    </p:spTree>
    <p:extLst>
      <p:ext uri="{BB962C8B-B14F-4D97-AF65-F5344CB8AC3E}">
        <p14:creationId xmlns:p14="http://schemas.microsoft.com/office/powerpoint/2010/main" val="42070458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A11EF78E-F8B5-4998-BF45-E54434B597C8}" type="slidenum">
              <a:rPr lang="en-US" sz="1200" kern="1200">
                <a:solidFill>
                  <a:prstClr val="black"/>
                </a:solidFill>
                <a:latin typeface="Arial" charset="0"/>
                <a:ea typeface="+mn-ea"/>
                <a:cs typeface="+mn-cs"/>
              </a:rPr>
              <a:pPr algn="r" rtl="0" fontAlgn="base">
                <a:spcBef>
                  <a:spcPct val="0"/>
                </a:spcBef>
                <a:spcAft>
                  <a:spcPct val="0"/>
                </a:spcAft>
              </a:pPr>
              <a:t>1</a:t>
            </a:fld>
            <a:endParaRPr lang="en-US" sz="1200" kern="1200">
              <a:solidFill>
                <a:prstClr val="black"/>
              </a:solidFill>
              <a:latin typeface="Arial" charset="0"/>
              <a:ea typeface="+mn-ea"/>
              <a:cs typeface="+mn-cs"/>
            </a:endParaRPr>
          </a:p>
        </p:txBody>
      </p:sp>
    </p:spTree>
    <p:extLst>
      <p:ext uri="{BB962C8B-B14F-4D97-AF65-F5344CB8AC3E}">
        <p14:creationId xmlns:p14="http://schemas.microsoft.com/office/powerpoint/2010/main" val="299822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925B865-3583-4442-85E1-5DB57A311174}" type="slidenum">
              <a:rPr lang="it-IT" sz="900"/>
              <a:pPr/>
              <a:t>14</a:t>
            </a:fld>
            <a:endParaRPr lang="it-IT" sz="9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63280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925B865-3583-4442-85E1-5DB57A311174}" type="slidenum">
              <a:rPr lang="it-IT" sz="900"/>
              <a:pPr/>
              <a:t>15</a:t>
            </a:fld>
            <a:endParaRPr lang="it-IT" sz="9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023634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925B865-3583-4442-85E1-5DB57A311174}" type="slidenum">
              <a:rPr lang="it-IT" sz="900"/>
              <a:pPr/>
              <a:t>16</a:t>
            </a:fld>
            <a:endParaRPr lang="it-IT" sz="9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65621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177D173D-A769-794F-A3DB-866A1B356A3E}" type="slidenum">
              <a:rPr lang="it-IT" sz="900"/>
              <a:pPr/>
              <a:t>17</a:t>
            </a:fld>
            <a:endParaRPr lang="it-IT" sz="9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845370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C8708794-90AD-8249-A980-AD14EAF72816}" type="slidenum">
              <a:rPr lang="it-IT" sz="900"/>
              <a:pPr/>
              <a:t>18</a:t>
            </a:fld>
            <a:endParaRPr lang="it-IT" sz="9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18635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C7CBD43-6968-B44D-A1BB-AD87876EEFEC}" type="slidenum">
              <a:rPr lang="it-IT" sz="900"/>
              <a:pPr/>
              <a:t>19</a:t>
            </a:fld>
            <a:endParaRPr lang="it-IT" sz="9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861500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99D4DB7-C3F3-B843-8B5E-584623BA3552}" type="slidenum">
              <a:rPr lang="it-IT" sz="900"/>
              <a:pPr/>
              <a:t>20</a:t>
            </a:fld>
            <a:endParaRPr lang="it-IT" sz="9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689470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9E1D3435-6042-FA49-95EC-E0916DDE165E}" type="slidenum">
              <a:rPr lang="it-IT" sz="900"/>
              <a:pPr/>
              <a:t>21</a:t>
            </a:fld>
            <a:endParaRPr lang="it-IT" sz="9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623726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6066B148-2CF9-874C-A4D5-56AB45210453}" type="slidenum">
              <a:rPr lang="it-IT" sz="900"/>
              <a:pPr/>
              <a:t>22</a:t>
            </a:fld>
            <a:endParaRPr lang="it-IT" sz="9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89947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478A01E0-7719-7941-929A-5264A98C033E}" type="slidenum">
              <a:rPr lang="it-IT" sz="900"/>
              <a:pPr/>
              <a:t>23</a:t>
            </a:fld>
            <a:endParaRPr lang="it-IT" sz="9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11300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95263583-B484-D843-BC56-082B6B952CA8}" type="slidenum">
              <a:rPr lang="it-IT" sz="900"/>
              <a:pPr/>
              <a:t>2</a:t>
            </a:fld>
            <a:endParaRPr lang="it-IT" sz="9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18643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93447AC0-BF54-474A-80BA-3DDF8EAC8CF2}" type="slidenum">
              <a:rPr lang="it-IT" sz="900"/>
              <a:pPr/>
              <a:t>24</a:t>
            </a:fld>
            <a:endParaRPr lang="it-IT" sz="9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3290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028D046E-AF1A-564D-AAC5-D40A34C11CB7}" type="slidenum">
              <a:rPr lang="it-IT" sz="900"/>
              <a:pPr/>
              <a:t>25</a:t>
            </a:fld>
            <a:endParaRPr lang="it-IT" sz="9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688103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D111D516-E053-2E4D-B949-51B322A2D311}" type="slidenum">
              <a:rPr lang="it-IT" sz="900"/>
              <a:pPr/>
              <a:t>26</a:t>
            </a:fld>
            <a:endParaRPr lang="it-IT" sz="9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60843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5E3124AB-84B9-8149-BC58-A291FD2DF015}" type="slidenum">
              <a:rPr lang="it-IT" sz="900"/>
              <a:pPr/>
              <a:t>27</a:t>
            </a:fld>
            <a:endParaRPr lang="it-IT" sz="9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985303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6BBF8828-E22A-0546-9AC6-4ADD602D0834}" type="slidenum">
              <a:rPr lang="it-IT" sz="900"/>
              <a:pPr/>
              <a:t>28</a:t>
            </a:fld>
            <a:endParaRPr lang="it-IT" sz="9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753001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3376FADF-A6A6-3844-A339-91C8AA68A5D4}" type="slidenum">
              <a:rPr lang="it-IT" sz="900"/>
              <a:pPr/>
              <a:t>29</a:t>
            </a:fld>
            <a:endParaRPr lang="it-IT" sz="9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575616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7BA7DA1E-276E-C343-A365-AB18C1D3B9DC}" type="slidenum">
              <a:rPr lang="it-IT" sz="900"/>
              <a:pPr/>
              <a:t>30</a:t>
            </a:fld>
            <a:endParaRPr lang="it-IT" sz="9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121060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63308432-01B4-1941-AA2B-987BBE55103A}" type="slidenum">
              <a:rPr lang="it-IT" sz="900"/>
              <a:pPr/>
              <a:t>31</a:t>
            </a:fld>
            <a:endParaRPr lang="it-IT" sz="9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429955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363472F5-E941-0B48-8BF6-732ADD9FEBBA}" type="slidenum">
              <a:rPr lang="it-IT" sz="900"/>
              <a:pPr/>
              <a:t>32</a:t>
            </a:fld>
            <a:endParaRPr lang="it-IT" sz="9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CH" dirty="0">
              <a:latin typeface="Times New Roman" charset="0"/>
            </a:endParaRPr>
          </a:p>
        </p:txBody>
      </p:sp>
    </p:spTree>
    <p:extLst>
      <p:ext uri="{BB962C8B-B14F-4D97-AF65-F5344CB8AC3E}">
        <p14:creationId xmlns:p14="http://schemas.microsoft.com/office/powerpoint/2010/main" val="2895867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258B6B4A-4294-4446-A30A-F6A10A58852C}" type="slidenum">
              <a:rPr lang="it-IT" sz="900"/>
              <a:pPr/>
              <a:t>33</a:t>
            </a:fld>
            <a:endParaRPr lang="it-IT" sz="9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41156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6A68B3B2-7EFB-134A-9C22-133624F461EA}" type="slidenum">
              <a:rPr lang="it-IT" sz="900"/>
              <a:pPr/>
              <a:t>3</a:t>
            </a:fld>
            <a:endParaRPr lang="it-IT" sz="9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060845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367A1D5-7036-D041-B0E6-2D27944636B4}" type="slidenum">
              <a:rPr lang="it-IT" sz="900"/>
              <a:pPr/>
              <a:t>34</a:t>
            </a:fld>
            <a:endParaRPr lang="it-IT" sz="9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76251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28DFE5DF-6D95-164B-AFB1-1CBC95A347BE}" type="slidenum">
              <a:rPr lang="it-IT" sz="900"/>
              <a:pPr/>
              <a:t>35</a:t>
            </a:fld>
            <a:endParaRPr lang="it-IT" sz="9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2796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10AA47DB-8D4A-6047-855B-906AE2976B65}" type="slidenum">
              <a:rPr lang="it-IT" sz="900"/>
              <a:pPr/>
              <a:t>36</a:t>
            </a:fld>
            <a:endParaRPr lang="it-IT" sz="9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88307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363472F5-E941-0B48-8BF6-732ADD9FEBBA}" type="slidenum">
              <a:rPr lang="it-IT" sz="900"/>
              <a:pPr/>
              <a:t>37</a:t>
            </a:fld>
            <a:endParaRPr lang="it-IT" sz="9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fr-CH">
                <a:latin typeface="Times New Roman" charset="0"/>
              </a:rPr>
              <a:t>Réduction momentanée de la puissance (démarrage de moteur)</a:t>
            </a:r>
          </a:p>
          <a:p>
            <a:pPr eaLnBrk="1" hangingPunct="1"/>
            <a:r>
              <a:rPr lang="fr-CH">
                <a:latin typeface="Times New Roman" charset="0"/>
              </a:rPr>
              <a:t>Adaptation à un niveau ayant une tension sqrt(3)* plus élevée</a:t>
            </a:r>
          </a:p>
        </p:txBody>
      </p:sp>
    </p:spTree>
    <p:extLst>
      <p:ext uri="{BB962C8B-B14F-4D97-AF65-F5344CB8AC3E}">
        <p14:creationId xmlns:p14="http://schemas.microsoft.com/office/powerpoint/2010/main" val="1891142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F51319B-A864-3F44-A21E-225E7DB60FAD}" type="slidenum">
              <a:rPr lang="it-IT" sz="900"/>
              <a:pPr/>
              <a:t>38</a:t>
            </a:fld>
            <a:endParaRPr lang="it-IT" sz="9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354320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F24B301D-FF77-214E-8B78-D1974A924ECB}" type="slidenum">
              <a:rPr lang="it-IT" sz="900"/>
              <a:pPr/>
              <a:t>39</a:t>
            </a:fld>
            <a:endParaRPr lang="it-IT" sz="9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083542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C572FFC6-0F1D-7C4A-97C1-E21CA79C7A5D}" type="slidenum">
              <a:rPr lang="it-IT" sz="900"/>
              <a:pPr/>
              <a:t>40</a:t>
            </a:fld>
            <a:endParaRPr lang="it-IT" sz="9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22525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16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730800FC-9B31-E54A-926D-5BB71B56679D}" type="slidenum">
              <a:rPr lang="it-IT" sz="900"/>
              <a:pPr/>
              <a:t>41</a:t>
            </a:fld>
            <a:endParaRPr lang="it-IT" sz="900"/>
          </a:p>
        </p:txBody>
      </p:sp>
    </p:spTree>
    <p:extLst>
      <p:ext uri="{BB962C8B-B14F-4D97-AF65-F5344CB8AC3E}">
        <p14:creationId xmlns:p14="http://schemas.microsoft.com/office/powerpoint/2010/main" val="1154273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18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1B280288-7B5F-8F40-8751-5FA713C257F9}" type="slidenum">
              <a:rPr lang="it-IT" sz="900"/>
              <a:pPr/>
              <a:t>42</a:t>
            </a:fld>
            <a:endParaRPr lang="it-IT" sz="900"/>
          </a:p>
        </p:txBody>
      </p:sp>
    </p:spTree>
    <p:extLst>
      <p:ext uri="{BB962C8B-B14F-4D97-AF65-F5344CB8AC3E}">
        <p14:creationId xmlns:p14="http://schemas.microsoft.com/office/powerpoint/2010/main" val="1654040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20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D7AB657A-BA3C-DF49-9DBA-B46FC8C10B7D}" type="slidenum">
              <a:rPr lang="it-IT" sz="900"/>
              <a:pPr/>
              <a:t>43</a:t>
            </a:fld>
            <a:endParaRPr lang="it-IT" sz="900"/>
          </a:p>
        </p:txBody>
      </p:sp>
    </p:spTree>
    <p:extLst>
      <p:ext uri="{BB962C8B-B14F-4D97-AF65-F5344CB8AC3E}">
        <p14:creationId xmlns:p14="http://schemas.microsoft.com/office/powerpoint/2010/main" val="28082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A7690E03-C76C-344D-964F-9FAE039313DE}" type="slidenum">
              <a:rPr lang="it-IT" sz="900"/>
              <a:pPr/>
              <a:t>8</a:t>
            </a:fld>
            <a:endParaRPr lang="it-IT" sz="9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218425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22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C5861EC3-942A-5747-A65B-5DA36B640936}" type="slidenum">
              <a:rPr lang="it-IT" sz="900"/>
              <a:pPr/>
              <a:t>44</a:t>
            </a:fld>
            <a:endParaRPr lang="it-IT" sz="900"/>
          </a:p>
        </p:txBody>
      </p:sp>
    </p:spTree>
    <p:extLst>
      <p:ext uri="{BB962C8B-B14F-4D97-AF65-F5344CB8AC3E}">
        <p14:creationId xmlns:p14="http://schemas.microsoft.com/office/powerpoint/2010/main" val="1764386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24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28407C4C-8BD6-3B43-9E8B-1B9093E39C9A}" type="slidenum">
              <a:rPr lang="it-IT" sz="900"/>
              <a:pPr/>
              <a:t>45</a:t>
            </a:fld>
            <a:endParaRPr lang="it-IT" sz="900"/>
          </a:p>
        </p:txBody>
      </p:sp>
    </p:spTree>
    <p:extLst>
      <p:ext uri="{BB962C8B-B14F-4D97-AF65-F5344CB8AC3E}">
        <p14:creationId xmlns:p14="http://schemas.microsoft.com/office/powerpoint/2010/main" val="1594043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26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AA5E5FD6-C3C5-B34E-A681-CB7D5B787A7D}" type="slidenum">
              <a:rPr lang="it-IT" sz="900"/>
              <a:pPr/>
              <a:t>46</a:t>
            </a:fld>
            <a:endParaRPr lang="it-IT" sz="900"/>
          </a:p>
        </p:txBody>
      </p:sp>
    </p:spTree>
    <p:extLst>
      <p:ext uri="{BB962C8B-B14F-4D97-AF65-F5344CB8AC3E}">
        <p14:creationId xmlns:p14="http://schemas.microsoft.com/office/powerpoint/2010/main" val="1237835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286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CC6B4F29-D53B-3944-ABC4-B903603180AF}" type="slidenum">
              <a:rPr lang="it-IT" sz="900"/>
              <a:pPr/>
              <a:t>47</a:t>
            </a:fld>
            <a:endParaRPr lang="it-IT" sz="900"/>
          </a:p>
        </p:txBody>
      </p:sp>
    </p:spTree>
    <p:extLst>
      <p:ext uri="{BB962C8B-B14F-4D97-AF65-F5344CB8AC3E}">
        <p14:creationId xmlns:p14="http://schemas.microsoft.com/office/powerpoint/2010/main" val="1621865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30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38708765-985A-944B-9FCF-E2FFD3647F67}" type="slidenum">
              <a:rPr lang="it-IT" sz="900"/>
              <a:pPr/>
              <a:t>48</a:t>
            </a:fld>
            <a:endParaRPr lang="it-IT" sz="900"/>
          </a:p>
        </p:txBody>
      </p:sp>
    </p:spTree>
    <p:extLst>
      <p:ext uri="{BB962C8B-B14F-4D97-AF65-F5344CB8AC3E}">
        <p14:creationId xmlns:p14="http://schemas.microsoft.com/office/powerpoint/2010/main" val="1688509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32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4D76B2B4-FC62-FA46-A54C-AB82894FFB8F}" type="slidenum">
              <a:rPr lang="it-IT" sz="900"/>
              <a:pPr/>
              <a:t>49</a:t>
            </a:fld>
            <a:endParaRPr lang="it-IT" sz="900"/>
          </a:p>
        </p:txBody>
      </p:sp>
    </p:spTree>
    <p:extLst>
      <p:ext uri="{BB962C8B-B14F-4D97-AF65-F5344CB8AC3E}">
        <p14:creationId xmlns:p14="http://schemas.microsoft.com/office/powerpoint/2010/main" val="1932171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348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4548C18E-1875-464C-8520-89D783B43458}" type="slidenum">
              <a:rPr lang="it-IT" sz="900"/>
              <a:pPr/>
              <a:t>50</a:t>
            </a:fld>
            <a:endParaRPr lang="it-IT" sz="900"/>
          </a:p>
        </p:txBody>
      </p:sp>
    </p:spTree>
    <p:extLst>
      <p:ext uri="{BB962C8B-B14F-4D97-AF65-F5344CB8AC3E}">
        <p14:creationId xmlns:p14="http://schemas.microsoft.com/office/powerpoint/2010/main" val="461950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368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CA668720-F692-7448-AD87-9101D80D3B04}" type="slidenum">
              <a:rPr lang="it-IT" sz="900"/>
              <a:pPr/>
              <a:t>51</a:t>
            </a:fld>
            <a:endParaRPr lang="it-IT" sz="900"/>
          </a:p>
        </p:txBody>
      </p:sp>
    </p:spTree>
    <p:extLst>
      <p:ext uri="{BB962C8B-B14F-4D97-AF65-F5344CB8AC3E}">
        <p14:creationId xmlns:p14="http://schemas.microsoft.com/office/powerpoint/2010/main" val="1643039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389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10A93D22-977D-4046-99C7-DE231D15CC14}" type="slidenum">
              <a:rPr lang="it-IT" sz="900"/>
              <a:pPr/>
              <a:t>52</a:t>
            </a:fld>
            <a:endParaRPr lang="it-IT" sz="900"/>
          </a:p>
        </p:txBody>
      </p:sp>
    </p:spTree>
    <p:extLst>
      <p:ext uri="{BB962C8B-B14F-4D97-AF65-F5344CB8AC3E}">
        <p14:creationId xmlns:p14="http://schemas.microsoft.com/office/powerpoint/2010/main" val="1783701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409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FEC3FB44-1FFC-F246-935B-A16951F464B2}" type="slidenum">
              <a:rPr lang="it-IT" sz="900"/>
              <a:pPr/>
              <a:t>53</a:t>
            </a:fld>
            <a:endParaRPr lang="it-IT" sz="900"/>
          </a:p>
        </p:txBody>
      </p:sp>
    </p:spTree>
    <p:extLst>
      <p:ext uri="{BB962C8B-B14F-4D97-AF65-F5344CB8AC3E}">
        <p14:creationId xmlns:p14="http://schemas.microsoft.com/office/powerpoint/2010/main" val="95477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0AB09730-2A25-C34C-820C-E64CDFB754B1}" type="slidenum">
              <a:rPr lang="it-IT" sz="900"/>
              <a:pPr/>
              <a:t>9</a:t>
            </a:fld>
            <a:endParaRPr lang="it-IT" sz="9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fr-CH" dirty="0">
                <a:latin typeface="Times New Roman" charset="0"/>
              </a:rPr>
              <a:t>Dans</a:t>
            </a:r>
            <a:r>
              <a:rPr lang="fr-CH" baseline="0" dirty="0">
                <a:latin typeface="Times New Roman" charset="0"/>
              </a:rPr>
              <a:t> le sens des aiguilles d’une montre</a:t>
            </a:r>
            <a:endParaRPr lang="fr-CH" dirty="0">
              <a:latin typeface="Times New Roman" charset="0"/>
            </a:endParaRPr>
          </a:p>
        </p:txBody>
      </p:sp>
    </p:spTree>
    <p:extLst>
      <p:ext uri="{BB962C8B-B14F-4D97-AF65-F5344CB8AC3E}">
        <p14:creationId xmlns:p14="http://schemas.microsoft.com/office/powerpoint/2010/main" val="1822485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430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AA2AB465-B3CA-6849-9A23-68AE9713E861}" type="slidenum">
              <a:rPr lang="it-IT" sz="900"/>
              <a:pPr/>
              <a:t>54</a:t>
            </a:fld>
            <a:endParaRPr lang="it-IT" sz="900"/>
          </a:p>
        </p:txBody>
      </p:sp>
    </p:spTree>
    <p:extLst>
      <p:ext uri="{BB962C8B-B14F-4D97-AF65-F5344CB8AC3E}">
        <p14:creationId xmlns:p14="http://schemas.microsoft.com/office/powerpoint/2010/main" val="982916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45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42D429C1-4232-3C49-BF2B-DEBA1954CC33}" type="slidenum">
              <a:rPr lang="it-IT" sz="900"/>
              <a:pPr/>
              <a:t>55</a:t>
            </a:fld>
            <a:endParaRPr lang="it-IT" sz="900"/>
          </a:p>
        </p:txBody>
      </p:sp>
    </p:spTree>
    <p:extLst>
      <p:ext uri="{BB962C8B-B14F-4D97-AF65-F5344CB8AC3E}">
        <p14:creationId xmlns:p14="http://schemas.microsoft.com/office/powerpoint/2010/main" val="1250190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47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0664DD1B-61F2-B445-B2AB-409C6E155718}" type="slidenum">
              <a:rPr lang="it-IT" sz="900"/>
              <a:pPr/>
              <a:t>56</a:t>
            </a:fld>
            <a:endParaRPr lang="it-IT" sz="900"/>
          </a:p>
        </p:txBody>
      </p:sp>
    </p:spTree>
    <p:extLst>
      <p:ext uri="{BB962C8B-B14F-4D97-AF65-F5344CB8AC3E}">
        <p14:creationId xmlns:p14="http://schemas.microsoft.com/office/powerpoint/2010/main" val="1900953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DDE19362-C275-0941-922B-0113FAFED978}" type="slidenum">
              <a:rPr lang="it-IT" sz="900"/>
              <a:pPr/>
              <a:t>57</a:t>
            </a:fld>
            <a:endParaRPr lang="it-IT" sz="900"/>
          </a:p>
        </p:txBody>
      </p:sp>
    </p:spTree>
    <p:extLst>
      <p:ext uri="{BB962C8B-B14F-4D97-AF65-F5344CB8AC3E}">
        <p14:creationId xmlns:p14="http://schemas.microsoft.com/office/powerpoint/2010/main" val="446189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512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1F86F757-2DD3-224E-BB03-8DE9A6997783}" type="slidenum">
              <a:rPr lang="it-IT" sz="900"/>
              <a:pPr/>
              <a:t>58</a:t>
            </a:fld>
            <a:endParaRPr lang="it-IT" sz="900"/>
          </a:p>
        </p:txBody>
      </p:sp>
    </p:spTree>
    <p:extLst>
      <p:ext uri="{BB962C8B-B14F-4D97-AF65-F5344CB8AC3E}">
        <p14:creationId xmlns:p14="http://schemas.microsoft.com/office/powerpoint/2010/main" val="417897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53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BA24CC5-0DD8-FC40-A865-33FFA8B461D2}" type="slidenum">
              <a:rPr lang="it-IT" sz="900"/>
              <a:pPr/>
              <a:t>59</a:t>
            </a:fld>
            <a:endParaRPr lang="it-IT" sz="900"/>
          </a:p>
        </p:txBody>
      </p:sp>
    </p:spTree>
    <p:extLst>
      <p:ext uri="{BB962C8B-B14F-4D97-AF65-F5344CB8AC3E}">
        <p14:creationId xmlns:p14="http://schemas.microsoft.com/office/powerpoint/2010/main" val="989343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B9F5032C-E77F-B549-8418-A54293EA38FC}" type="slidenum">
              <a:rPr lang="it-IT" sz="900"/>
              <a:pPr/>
              <a:t>60</a:t>
            </a:fld>
            <a:endParaRPr lang="it-IT" sz="900"/>
          </a:p>
        </p:txBody>
      </p:sp>
    </p:spTree>
    <p:extLst>
      <p:ext uri="{BB962C8B-B14F-4D97-AF65-F5344CB8AC3E}">
        <p14:creationId xmlns:p14="http://schemas.microsoft.com/office/powerpoint/2010/main" val="22817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D97D0860-C715-B843-AAC5-B4677A78BCB9}" type="slidenum">
              <a:rPr lang="it-IT" sz="900"/>
              <a:pPr/>
              <a:t>10</a:t>
            </a:fld>
            <a:endParaRPr lang="it-IT" sz="9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a:latin typeface="Times New Roman" charset="0"/>
              </a:rPr>
              <a:t>Dans</a:t>
            </a:r>
            <a:r>
              <a:rPr lang="fr-CH" baseline="0" dirty="0">
                <a:latin typeface="Times New Roman" charset="0"/>
              </a:rPr>
              <a:t> le sens trigonométrique</a:t>
            </a:r>
            <a:endParaRPr lang="fr-CH" dirty="0">
              <a:latin typeface="Times New Roman" charset="0"/>
            </a:endParaRPr>
          </a:p>
          <a:p>
            <a:pPr eaLnBrk="1" hangingPunct="1"/>
            <a:endParaRPr lang="fr-CH" dirty="0">
              <a:latin typeface="Times New Roman" charset="0"/>
            </a:endParaRPr>
          </a:p>
        </p:txBody>
      </p:sp>
    </p:spTree>
    <p:extLst>
      <p:ext uri="{BB962C8B-B14F-4D97-AF65-F5344CB8AC3E}">
        <p14:creationId xmlns:p14="http://schemas.microsoft.com/office/powerpoint/2010/main" val="94706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1DB85818-3A86-4A44-A7EB-DC4176B4FC7B}" type="slidenum">
              <a:rPr lang="it-IT" sz="900"/>
              <a:pPr/>
              <a:t>11</a:t>
            </a:fld>
            <a:endParaRPr lang="it-IT" sz="9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158463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925B865-3583-4442-85E1-5DB57A311174}" type="slidenum">
              <a:rPr lang="it-IT" sz="900"/>
              <a:pPr/>
              <a:t>12</a:t>
            </a:fld>
            <a:endParaRPr lang="it-IT" sz="9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208115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52488" eaLnBrk="0" hangingPunct="0">
              <a:defRPr sz="2400">
                <a:solidFill>
                  <a:schemeClr val="tx1"/>
                </a:solidFill>
                <a:latin typeface="Times New Roman" charset="0"/>
                <a:ea typeface="ＭＳ Ｐゴシック" charset="0"/>
                <a:cs typeface="ＭＳ Ｐゴシック" charset="0"/>
              </a:defRPr>
            </a:lvl1pPr>
            <a:lvl2pPr marL="742950" indent="-285750" defTabSz="852488" eaLnBrk="0" hangingPunct="0">
              <a:defRPr sz="2400">
                <a:solidFill>
                  <a:schemeClr val="tx1"/>
                </a:solidFill>
                <a:latin typeface="Times New Roman" charset="0"/>
                <a:ea typeface="ＭＳ Ｐゴシック" charset="0"/>
              </a:defRPr>
            </a:lvl2pPr>
            <a:lvl3pPr marL="1143000" indent="-228600" defTabSz="852488" eaLnBrk="0" hangingPunct="0">
              <a:defRPr sz="2400">
                <a:solidFill>
                  <a:schemeClr val="tx1"/>
                </a:solidFill>
                <a:latin typeface="Times New Roman" charset="0"/>
                <a:ea typeface="ＭＳ Ｐゴシック" charset="0"/>
              </a:defRPr>
            </a:lvl3pPr>
            <a:lvl4pPr marL="1600200" indent="-228600" defTabSz="852488" eaLnBrk="0" hangingPunct="0">
              <a:defRPr sz="2400">
                <a:solidFill>
                  <a:schemeClr val="tx1"/>
                </a:solidFill>
                <a:latin typeface="Times New Roman" charset="0"/>
                <a:ea typeface="ＭＳ Ｐゴシック" charset="0"/>
              </a:defRPr>
            </a:lvl4pPr>
            <a:lvl5pPr marL="2057400" indent="-228600" defTabSz="852488" eaLnBrk="0" hangingPunct="0">
              <a:defRPr sz="2400">
                <a:solidFill>
                  <a:schemeClr val="tx1"/>
                </a:solidFill>
                <a:latin typeface="Times New Roman" charset="0"/>
                <a:ea typeface="ＭＳ Ｐゴシック" charset="0"/>
              </a:defRPr>
            </a:lvl5pPr>
            <a:lvl6pPr marL="25146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852488" eaLnBrk="0" fontAlgn="base" hangingPunct="0">
              <a:spcBef>
                <a:spcPct val="0"/>
              </a:spcBef>
              <a:spcAft>
                <a:spcPct val="0"/>
              </a:spcAft>
              <a:defRPr sz="2400">
                <a:solidFill>
                  <a:schemeClr val="tx1"/>
                </a:solidFill>
                <a:latin typeface="Times New Roman" charset="0"/>
                <a:ea typeface="ＭＳ Ｐゴシック" charset="0"/>
              </a:defRPr>
            </a:lvl9pPr>
          </a:lstStyle>
          <a:p>
            <a:fld id="{E925B865-3583-4442-85E1-5DB57A311174}" type="slidenum">
              <a:rPr lang="it-IT" sz="900"/>
              <a:pPr/>
              <a:t>13</a:t>
            </a:fld>
            <a:endParaRPr lang="it-IT" sz="9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CH">
              <a:latin typeface="Times New Roman" charset="0"/>
            </a:endParaRPr>
          </a:p>
        </p:txBody>
      </p:sp>
    </p:spTree>
    <p:extLst>
      <p:ext uri="{BB962C8B-B14F-4D97-AF65-F5344CB8AC3E}">
        <p14:creationId xmlns:p14="http://schemas.microsoft.com/office/powerpoint/2010/main" val="92381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7D203D0B-3495-C446-AFF5-9793AFFC4F32}" type="datetime1">
              <a:rPr lang="en-US" smtClean="0"/>
              <a:t>11/22/18</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A2BB0485-9A3D-504E-A567-AA6B3B31AB00}" type="datetime1">
              <a:rPr lang="en-US" smtClean="0"/>
              <a:t>11/22/18</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4668BCF7-B2A3-9E46-80E8-59F84F7E695F}" type="datetime1">
              <a:rPr lang="en-US" smtClean="0"/>
              <a:t>11/22/18</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B006FB7-6BCD-B045-A469-F7F5FA59893F}" type="datetime1">
              <a:rPr lang="en-US" smtClean="0"/>
              <a:t>11/22/18</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87CD5B-31FB-4E4A-B5EA-2585BA0AC2BD}" type="datetime1">
              <a:rPr lang="en-US" smtClean="0"/>
              <a:t>11/22/18</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38E23A96-4D1F-B145-9047-E9719CA81DE7}" type="datetime1">
              <a:rPr lang="en-US" smtClean="0"/>
              <a:t>11/22/18</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7025874C-6494-3A45-913A-5FF07505F305}" type="datetime1">
              <a:rPr lang="en-US" smtClean="0"/>
              <a:t>11/22/18</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65CF2262-C60B-7849-B2ED-7B40E1D3BD44}" type="datetime1">
              <a:rPr lang="en-US" smtClean="0"/>
              <a:t>11/22/18</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29E0A-13A7-244E-B3B0-384A7124EE81}" type="datetime1">
              <a:rPr lang="en-US" smtClean="0"/>
              <a:t>11/22/18</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24D17D-67BE-E548-BEB5-2A3546973F92}" type="datetime1">
              <a:rPr lang="en-US" smtClean="0"/>
              <a:t>11/22/18</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F5B09-5079-CE43-9D98-C6DC44DBCB75}" type="datetime1">
              <a:rPr lang="en-US" smtClean="0"/>
              <a:t>11/22/18</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C4BF9C27-4D69-4C17-8F32-EDD96442AC39}" type="slidenum">
              <a:rPr lang="fr-CH" smtClean="0"/>
              <a:pPr/>
              <a:t>‹#›</a:t>
            </a:fld>
            <a:endParaRPr lang="fr-CH"/>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D2C93-C3BE-B84A-B658-D5F4B2AFE0BA}" type="datetime1">
              <a:rPr lang="en-US" smtClean="0"/>
              <a:t>11/22/18</a:t>
            </a:fld>
            <a:endParaRPr lang="fr-C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F9C27-4D69-4C17-8F32-EDD96442AC39}" type="slidenum">
              <a:rPr lang="fr-CH" smtClean="0"/>
              <a:pPr/>
              <a:t>‹#›</a:t>
            </a:fld>
            <a:endParaRPr lang="fr-CH"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19.emf"/><Relationship Id="rId3" Type="http://schemas.openxmlformats.org/officeDocument/2006/relationships/notesSlide" Target="../notesSlides/notesSlide6.xml"/><Relationship Id="rId7" Type="http://schemas.openxmlformats.org/officeDocument/2006/relationships/image" Target="../media/image16.emf"/><Relationship Id="rId12" Type="http://schemas.openxmlformats.org/officeDocument/2006/relationships/oleObject" Target="../embeddings/oleObject14.bin"/><Relationship Id="rId17" Type="http://schemas.openxmlformats.org/officeDocument/2006/relationships/image" Target="../media/image21.emf"/><Relationship Id="rId2" Type="http://schemas.openxmlformats.org/officeDocument/2006/relationships/slideLayout" Target="../slideLayouts/slideLayout2.xml"/><Relationship Id="rId16" Type="http://schemas.openxmlformats.org/officeDocument/2006/relationships/oleObject" Target="../embeddings/oleObject16.bin"/><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18.emf"/><Relationship Id="rId5" Type="http://schemas.openxmlformats.org/officeDocument/2006/relationships/image" Target="../media/image15.emf"/><Relationship Id="rId15" Type="http://schemas.openxmlformats.org/officeDocument/2006/relationships/image" Target="../media/image20.e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7.emf"/><Relationship Id="rId1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8.bin"/><Relationship Id="rId11" Type="http://schemas.openxmlformats.org/officeDocument/2006/relationships/image" Target="../media/image25.emf"/><Relationship Id="rId5" Type="http://schemas.openxmlformats.org/officeDocument/2006/relationships/image" Target="../media/image22.e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hyperlink" Target="http://www.univ-lemans.fr/enseignements/physique/02/electri/triphase.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14.xml"/><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oleObject" Target="../embeddings/oleObject21.bin"/><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15.xml"/><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3.emf"/><Relationship Id="rId5" Type="http://schemas.openxmlformats.org/officeDocument/2006/relationships/oleObject" Target="../embeddings/oleObject23.bin"/><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39.emf"/><Relationship Id="rId18" Type="http://schemas.openxmlformats.org/officeDocument/2006/relationships/oleObject" Target="../embeddings/oleObject32.bin"/><Relationship Id="rId26" Type="http://schemas.openxmlformats.org/officeDocument/2006/relationships/oleObject" Target="../embeddings/oleObject36.bin"/><Relationship Id="rId3" Type="http://schemas.openxmlformats.org/officeDocument/2006/relationships/notesSlide" Target="../notesSlides/notesSlide16.xml"/><Relationship Id="rId21" Type="http://schemas.openxmlformats.org/officeDocument/2006/relationships/image" Target="../media/image43.emf"/><Relationship Id="rId7" Type="http://schemas.openxmlformats.org/officeDocument/2006/relationships/image" Target="../media/image36.emf"/><Relationship Id="rId12" Type="http://schemas.openxmlformats.org/officeDocument/2006/relationships/oleObject" Target="../embeddings/oleObject29.bin"/><Relationship Id="rId17" Type="http://schemas.openxmlformats.org/officeDocument/2006/relationships/image" Target="../media/image41.emf"/><Relationship Id="rId25" Type="http://schemas.openxmlformats.org/officeDocument/2006/relationships/image" Target="../media/image45.emf"/><Relationship Id="rId2" Type="http://schemas.openxmlformats.org/officeDocument/2006/relationships/slideLayout" Target="../slideLayouts/slideLayout2.xml"/><Relationship Id="rId16" Type="http://schemas.openxmlformats.org/officeDocument/2006/relationships/oleObject" Target="../embeddings/oleObject31.bin"/><Relationship Id="rId20" Type="http://schemas.openxmlformats.org/officeDocument/2006/relationships/oleObject" Target="../embeddings/oleObject33.bin"/><Relationship Id="rId29" Type="http://schemas.openxmlformats.org/officeDocument/2006/relationships/image" Target="../media/image47.emf"/><Relationship Id="rId1" Type="http://schemas.openxmlformats.org/officeDocument/2006/relationships/vmlDrawing" Target="../drawings/vmlDrawing7.vml"/><Relationship Id="rId6" Type="http://schemas.openxmlformats.org/officeDocument/2006/relationships/oleObject" Target="../embeddings/oleObject26.bin"/><Relationship Id="rId11" Type="http://schemas.openxmlformats.org/officeDocument/2006/relationships/image" Target="../media/image38.emf"/><Relationship Id="rId24" Type="http://schemas.openxmlformats.org/officeDocument/2006/relationships/oleObject" Target="../embeddings/oleObject35.bin"/><Relationship Id="rId5" Type="http://schemas.openxmlformats.org/officeDocument/2006/relationships/image" Target="../media/image35.emf"/><Relationship Id="rId15" Type="http://schemas.openxmlformats.org/officeDocument/2006/relationships/image" Target="../media/image40.emf"/><Relationship Id="rId23" Type="http://schemas.openxmlformats.org/officeDocument/2006/relationships/image" Target="../media/image44.emf"/><Relationship Id="rId28" Type="http://schemas.openxmlformats.org/officeDocument/2006/relationships/oleObject" Target="../embeddings/oleObject37.bin"/><Relationship Id="rId10" Type="http://schemas.openxmlformats.org/officeDocument/2006/relationships/oleObject" Target="../embeddings/oleObject28.bin"/><Relationship Id="rId19" Type="http://schemas.openxmlformats.org/officeDocument/2006/relationships/image" Target="../media/image42.emf"/><Relationship Id="rId31" Type="http://schemas.openxmlformats.org/officeDocument/2006/relationships/image" Target="../media/image48.emf"/><Relationship Id="rId4" Type="http://schemas.openxmlformats.org/officeDocument/2006/relationships/oleObject" Target="../embeddings/oleObject25.bin"/><Relationship Id="rId9" Type="http://schemas.openxmlformats.org/officeDocument/2006/relationships/image" Target="../media/image37.emf"/><Relationship Id="rId14" Type="http://schemas.openxmlformats.org/officeDocument/2006/relationships/oleObject" Target="../embeddings/oleObject30.bin"/><Relationship Id="rId22" Type="http://schemas.openxmlformats.org/officeDocument/2006/relationships/oleObject" Target="../embeddings/oleObject34.bin"/><Relationship Id="rId27" Type="http://schemas.openxmlformats.org/officeDocument/2006/relationships/image" Target="../media/image46.emf"/><Relationship Id="rId30"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17.xml"/><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9.emf"/><Relationship Id="rId5" Type="http://schemas.openxmlformats.org/officeDocument/2006/relationships/oleObject" Target="../embeddings/oleObject39.bin"/><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51.emf"/><Relationship Id="rId4" Type="http://schemas.openxmlformats.org/officeDocument/2006/relationships/oleObject" Target="../embeddings/oleObject41.bin"/></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3.emf"/><Relationship Id="rId5" Type="http://schemas.openxmlformats.org/officeDocument/2006/relationships/oleObject" Target="../embeddings/oleObject42.bin"/><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2.png"/><Relationship Id="rId5" Type="http://schemas.openxmlformats.org/officeDocument/2006/relationships/image" Target="../media/image54.emf"/><Relationship Id="rId4" Type="http://schemas.openxmlformats.org/officeDocument/2006/relationships/oleObject" Target="../embeddings/oleObject43.bin"/></Relationships>
</file>

<file path=ppt/slides/_rels/slide26.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oleObject" Target="../embeddings/oleObject48.bin"/><Relationship Id="rId18" Type="http://schemas.openxmlformats.org/officeDocument/2006/relationships/image" Target="../media/image61.emf"/><Relationship Id="rId26" Type="http://schemas.openxmlformats.org/officeDocument/2006/relationships/image" Target="../media/image65.emf"/><Relationship Id="rId3" Type="http://schemas.openxmlformats.org/officeDocument/2006/relationships/notesSlide" Target="../notesSlides/notesSlide22.xml"/><Relationship Id="rId21" Type="http://schemas.openxmlformats.org/officeDocument/2006/relationships/oleObject" Target="../embeddings/oleObject52.bin"/><Relationship Id="rId7" Type="http://schemas.openxmlformats.org/officeDocument/2006/relationships/oleObject" Target="../embeddings/oleObject45.bin"/><Relationship Id="rId12" Type="http://schemas.openxmlformats.org/officeDocument/2006/relationships/image" Target="../media/image58.emf"/><Relationship Id="rId17" Type="http://schemas.openxmlformats.org/officeDocument/2006/relationships/oleObject" Target="../embeddings/oleObject50.bin"/><Relationship Id="rId25" Type="http://schemas.openxmlformats.org/officeDocument/2006/relationships/oleObject" Target="../embeddings/oleObject54.bin"/><Relationship Id="rId2" Type="http://schemas.openxmlformats.org/officeDocument/2006/relationships/slideLayout" Target="../slideLayouts/slideLayout2.xml"/><Relationship Id="rId16" Type="http://schemas.openxmlformats.org/officeDocument/2006/relationships/image" Target="../media/image60.emf"/><Relationship Id="rId20" Type="http://schemas.openxmlformats.org/officeDocument/2006/relationships/image" Target="../media/image62.emf"/><Relationship Id="rId1" Type="http://schemas.openxmlformats.org/officeDocument/2006/relationships/vmlDrawing" Target="../drawings/vmlDrawing12.vml"/><Relationship Id="rId6" Type="http://schemas.openxmlformats.org/officeDocument/2006/relationships/image" Target="../media/image55.emf"/><Relationship Id="rId11" Type="http://schemas.openxmlformats.org/officeDocument/2006/relationships/oleObject" Target="../embeddings/oleObject47.bin"/><Relationship Id="rId24" Type="http://schemas.openxmlformats.org/officeDocument/2006/relationships/image" Target="../media/image64.emf"/><Relationship Id="rId5" Type="http://schemas.openxmlformats.org/officeDocument/2006/relationships/oleObject" Target="../embeddings/oleObject44.bin"/><Relationship Id="rId15" Type="http://schemas.openxmlformats.org/officeDocument/2006/relationships/oleObject" Target="../embeddings/oleObject49.bin"/><Relationship Id="rId23" Type="http://schemas.openxmlformats.org/officeDocument/2006/relationships/oleObject" Target="../embeddings/oleObject53.bin"/><Relationship Id="rId28" Type="http://schemas.openxmlformats.org/officeDocument/2006/relationships/image" Target="../media/image66.emf"/><Relationship Id="rId10" Type="http://schemas.openxmlformats.org/officeDocument/2006/relationships/image" Target="../media/image57.emf"/><Relationship Id="rId19" Type="http://schemas.openxmlformats.org/officeDocument/2006/relationships/oleObject" Target="../embeddings/oleObject51.bin"/><Relationship Id="rId4" Type="http://schemas.openxmlformats.org/officeDocument/2006/relationships/image" Target="../media/image52.png"/><Relationship Id="rId9" Type="http://schemas.openxmlformats.org/officeDocument/2006/relationships/oleObject" Target="../embeddings/oleObject46.bin"/><Relationship Id="rId14" Type="http://schemas.openxmlformats.org/officeDocument/2006/relationships/image" Target="../media/image59.emf"/><Relationship Id="rId22" Type="http://schemas.openxmlformats.org/officeDocument/2006/relationships/image" Target="../media/image63.emf"/><Relationship Id="rId27" Type="http://schemas.openxmlformats.org/officeDocument/2006/relationships/oleObject" Target="../embeddings/oleObject55.bin"/></Relationships>
</file>

<file path=ppt/slides/_rels/slide27.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oleObject" Target="../embeddings/oleObject60.bin"/><Relationship Id="rId18" Type="http://schemas.openxmlformats.org/officeDocument/2006/relationships/image" Target="../media/image73.emf"/><Relationship Id="rId3" Type="http://schemas.openxmlformats.org/officeDocument/2006/relationships/notesSlide" Target="../notesSlides/notesSlide23.xml"/><Relationship Id="rId21" Type="http://schemas.openxmlformats.org/officeDocument/2006/relationships/oleObject" Target="../embeddings/oleObject64.bin"/><Relationship Id="rId7" Type="http://schemas.openxmlformats.org/officeDocument/2006/relationships/oleObject" Target="../embeddings/oleObject57.bin"/><Relationship Id="rId12" Type="http://schemas.openxmlformats.org/officeDocument/2006/relationships/image" Target="../media/image70.emf"/><Relationship Id="rId17" Type="http://schemas.openxmlformats.org/officeDocument/2006/relationships/oleObject" Target="../embeddings/oleObject62.bin"/><Relationship Id="rId2" Type="http://schemas.openxmlformats.org/officeDocument/2006/relationships/slideLayout" Target="../slideLayouts/slideLayout2.xml"/><Relationship Id="rId16" Type="http://schemas.openxmlformats.org/officeDocument/2006/relationships/image" Target="../media/image72.emf"/><Relationship Id="rId20" Type="http://schemas.openxmlformats.org/officeDocument/2006/relationships/image" Target="../media/image74.emf"/><Relationship Id="rId1" Type="http://schemas.openxmlformats.org/officeDocument/2006/relationships/vmlDrawing" Target="../drawings/vmlDrawing13.vml"/><Relationship Id="rId6" Type="http://schemas.openxmlformats.org/officeDocument/2006/relationships/image" Target="../media/image67.emf"/><Relationship Id="rId11" Type="http://schemas.openxmlformats.org/officeDocument/2006/relationships/oleObject" Target="../embeddings/oleObject59.bin"/><Relationship Id="rId24" Type="http://schemas.openxmlformats.org/officeDocument/2006/relationships/image" Target="../media/image76.emf"/><Relationship Id="rId5" Type="http://schemas.openxmlformats.org/officeDocument/2006/relationships/oleObject" Target="../embeddings/oleObject56.bin"/><Relationship Id="rId15" Type="http://schemas.openxmlformats.org/officeDocument/2006/relationships/oleObject" Target="../embeddings/oleObject61.bin"/><Relationship Id="rId23" Type="http://schemas.openxmlformats.org/officeDocument/2006/relationships/oleObject" Target="../embeddings/oleObject65.bin"/><Relationship Id="rId10" Type="http://schemas.openxmlformats.org/officeDocument/2006/relationships/image" Target="../media/image69.emf"/><Relationship Id="rId19" Type="http://schemas.openxmlformats.org/officeDocument/2006/relationships/oleObject" Target="../embeddings/oleObject63.bin"/><Relationship Id="rId4" Type="http://schemas.openxmlformats.org/officeDocument/2006/relationships/image" Target="../media/image52.png"/><Relationship Id="rId9" Type="http://schemas.openxmlformats.org/officeDocument/2006/relationships/oleObject" Target="../embeddings/oleObject58.bin"/><Relationship Id="rId14" Type="http://schemas.openxmlformats.org/officeDocument/2006/relationships/image" Target="../media/image71.emf"/><Relationship Id="rId22" Type="http://schemas.openxmlformats.org/officeDocument/2006/relationships/image" Target="../media/image75.emf"/></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8.emf"/><Relationship Id="rId5" Type="http://schemas.openxmlformats.org/officeDocument/2006/relationships/oleObject" Target="../embeddings/oleObject66.bin"/><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79.emf"/><Relationship Id="rId5" Type="http://schemas.openxmlformats.org/officeDocument/2006/relationships/oleObject" Target="../embeddings/oleObject67.bin"/><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13" Type="http://schemas.openxmlformats.org/officeDocument/2006/relationships/oleObject" Target="../embeddings/oleObject72.bin"/><Relationship Id="rId18" Type="http://schemas.openxmlformats.org/officeDocument/2006/relationships/image" Target="../media/image86.emf"/><Relationship Id="rId26" Type="http://schemas.openxmlformats.org/officeDocument/2006/relationships/image" Target="../media/image90.emf"/><Relationship Id="rId21" Type="http://schemas.openxmlformats.org/officeDocument/2006/relationships/oleObject" Target="../embeddings/oleObject76.bin"/><Relationship Id="rId34" Type="http://schemas.openxmlformats.org/officeDocument/2006/relationships/image" Target="../media/image94.emf"/><Relationship Id="rId7" Type="http://schemas.openxmlformats.org/officeDocument/2006/relationships/oleObject" Target="../embeddings/oleObject69.bin"/><Relationship Id="rId12" Type="http://schemas.openxmlformats.org/officeDocument/2006/relationships/image" Target="../media/image83.emf"/><Relationship Id="rId17" Type="http://schemas.openxmlformats.org/officeDocument/2006/relationships/oleObject" Target="../embeddings/oleObject74.bin"/><Relationship Id="rId25" Type="http://schemas.openxmlformats.org/officeDocument/2006/relationships/oleObject" Target="../embeddings/oleObject78.bin"/><Relationship Id="rId33" Type="http://schemas.openxmlformats.org/officeDocument/2006/relationships/oleObject" Target="../embeddings/oleObject82.bin"/><Relationship Id="rId38" Type="http://schemas.openxmlformats.org/officeDocument/2006/relationships/image" Target="../media/image96.emf"/><Relationship Id="rId2" Type="http://schemas.openxmlformats.org/officeDocument/2006/relationships/slideLayout" Target="../slideLayouts/slideLayout2.xml"/><Relationship Id="rId16" Type="http://schemas.openxmlformats.org/officeDocument/2006/relationships/image" Target="../media/image85.emf"/><Relationship Id="rId20" Type="http://schemas.openxmlformats.org/officeDocument/2006/relationships/image" Target="../media/image87.emf"/><Relationship Id="rId29" Type="http://schemas.openxmlformats.org/officeDocument/2006/relationships/oleObject" Target="../embeddings/oleObject80.bin"/><Relationship Id="rId1" Type="http://schemas.openxmlformats.org/officeDocument/2006/relationships/vmlDrawing" Target="../drawings/vmlDrawing16.vml"/><Relationship Id="rId6" Type="http://schemas.openxmlformats.org/officeDocument/2006/relationships/image" Target="../media/image77.png"/><Relationship Id="rId11" Type="http://schemas.openxmlformats.org/officeDocument/2006/relationships/oleObject" Target="../embeddings/oleObject71.bin"/><Relationship Id="rId24" Type="http://schemas.openxmlformats.org/officeDocument/2006/relationships/image" Target="../media/image89.emf"/><Relationship Id="rId32" Type="http://schemas.openxmlformats.org/officeDocument/2006/relationships/image" Target="../media/image93.emf"/><Relationship Id="rId37" Type="http://schemas.openxmlformats.org/officeDocument/2006/relationships/oleObject" Target="../embeddings/oleObject84.bin"/><Relationship Id="rId5" Type="http://schemas.openxmlformats.org/officeDocument/2006/relationships/image" Target="../media/image80.emf"/><Relationship Id="rId15" Type="http://schemas.openxmlformats.org/officeDocument/2006/relationships/oleObject" Target="../embeddings/oleObject73.bin"/><Relationship Id="rId23" Type="http://schemas.openxmlformats.org/officeDocument/2006/relationships/oleObject" Target="../embeddings/oleObject77.bin"/><Relationship Id="rId28" Type="http://schemas.openxmlformats.org/officeDocument/2006/relationships/image" Target="../media/image91.emf"/><Relationship Id="rId36" Type="http://schemas.openxmlformats.org/officeDocument/2006/relationships/image" Target="../media/image95.emf"/><Relationship Id="rId10" Type="http://schemas.openxmlformats.org/officeDocument/2006/relationships/image" Target="../media/image82.emf"/><Relationship Id="rId19" Type="http://schemas.openxmlformats.org/officeDocument/2006/relationships/oleObject" Target="../embeddings/oleObject75.bin"/><Relationship Id="rId31" Type="http://schemas.openxmlformats.org/officeDocument/2006/relationships/oleObject" Target="../embeddings/oleObject81.bin"/><Relationship Id="rId4" Type="http://schemas.openxmlformats.org/officeDocument/2006/relationships/oleObject" Target="../embeddings/oleObject68.bin"/><Relationship Id="rId9" Type="http://schemas.openxmlformats.org/officeDocument/2006/relationships/oleObject" Target="../embeddings/oleObject70.bin"/><Relationship Id="rId14" Type="http://schemas.openxmlformats.org/officeDocument/2006/relationships/image" Target="../media/image84.emf"/><Relationship Id="rId22" Type="http://schemas.openxmlformats.org/officeDocument/2006/relationships/image" Target="../media/image88.emf"/><Relationship Id="rId27" Type="http://schemas.openxmlformats.org/officeDocument/2006/relationships/oleObject" Target="../embeddings/oleObject79.bin"/><Relationship Id="rId30" Type="http://schemas.openxmlformats.org/officeDocument/2006/relationships/image" Target="../media/image92.emf"/><Relationship Id="rId35" Type="http://schemas.openxmlformats.org/officeDocument/2006/relationships/oleObject" Target="../embeddings/oleObject83.bin"/><Relationship Id="rId8" Type="http://schemas.openxmlformats.org/officeDocument/2006/relationships/image" Target="../media/image81.emf"/><Relationship Id="rId3"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52.png"/><Relationship Id="rId7" Type="http://schemas.openxmlformats.org/officeDocument/2006/relationships/image" Target="../media/image99.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notesSlide" Target="../notesSlides/notesSlide29.xml"/><Relationship Id="rId7" Type="http://schemas.openxmlformats.org/officeDocument/2006/relationships/image" Target="../media/image101.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85.bin"/><Relationship Id="rId11" Type="http://schemas.openxmlformats.org/officeDocument/2006/relationships/image" Target="../media/image103.emf"/><Relationship Id="rId5" Type="http://schemas.openxmlformats.org/officeDocument/2006/relationships/image" Target="../media/image77.png"/><Relationship Id="rId10" Type="http://schemas.openxmlformats.org/officeDocument/2006/relationships/oleObject" Target="../embeddings/oleObject87.bin"/><Relationship Id="rId4" Type="http://schemas.openxmlformats.org/officeDocument/2006/relationships/image" Target="../media/image52.png"/><Relationship Id="rId9" Type="http://schemas.openxmlformats.org/officeDocument/2006/relationships/image" Target="../media/image102.e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90.bin"/><Relationship Id="rId3" Type="http://schemas.openxmlformats.org/officeDocument/2006/relationships/notesSlide" Target="../notesSlides/notesSlide30.xml"/><Relationship Id="rId7" Type="http://schemas.openxmlformats.org/officeDocument/2006/relationships/image" Target="../media/image105.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89.bin"/><Relationship Id="rId11" Type="http://schemas.openxmlformats.org/officeDocument/2006/relationships/image" Target="../media/image107.emf"/><Relationship Id="rId5" Type="http://schemas.openxmlformats.org/officeDocument/2006/relationships/image" Target="../media/image104.emf"/><Relationship Id="rId10" Type="http://schemas.openxmlformats.org/officeDocument/2006/relationships/oleObject" Target="../embeddings/oleObject91.bin"/><Relationship Id="rId4" Type="http://schemas.openxmlformats.org/officeDocument/2006/relationships/oleObject" Target="../embeddings/oleObject88.bin"/><Relationship Id="rId9" Type="http://schemas.openxmlformats.org/officeDocument/2006/relationships/image" Target="../media/image106.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09.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93.bin"/><Relationship Id="rId5" Type="http://schemas.openxmlformats.org/officeDocument/2006/relationships/image" Target="../media/image108.emf"/><Relationship Id="rId4" Type="http://schemas.openxmlformats.org/officeDocument/2006/relationships/oleObject" Target="../embeddings/oleObject92.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114.emf"/><Relationship Id="rId3" Type="http://schemas.openxmlformats.org/officeDocument/2006/relationships/notesSlide" Target="../notesSlides/notesSlide32.xml"/><Relationship Id="rId7" Type="http://schemas.openxmlformats.org/officeDocument/2006/relationships/image" Target="../media/image111.emf"/><Relationship Id="rId12"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95.bin"/><Relationship Id="rId11" Type="http://schemas.openxmlformats.org/officeDocument/2006/relationships/image" Target="../media/image113.emf"/><Relationship Id="rId5" Type="http://schemas.openxmlformats.org/officeDocument/2006/relationships/image" Target="../media/image110.emf"/><Relationship Id="rId10" Type="http://schemas.openxmlformats.org/officeDocument/2006/relationships/oleObject" Target="../embeddings/oleObject97.bin"/><Relationship Id="rId4" Type="http://schemas.openxmlformats.org/officeDocument/2006/relationships/oleObject" Target="../embeddings/oleObject94.bin"/><Relationship Id="rId9" Type="http://schemas.openxmlformats.org/officeDocument/2006/relationships/image" Target="../media/image112.e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00.bin"/><Relationship Id="rId13" Type="http://schemas.openxmlformats.org/officeDocument/2006/relationships/image" Target="../media/image118.emf"/><Relationship Id="rId3" Type="http://schemas.openxmlformats.org/officeDocument/2006/relationships/notesSlide" Target="../notesSlides/notesSlide33.xml"/><Relationship Id="rId7" Type="http://schemas.openxmlformats.org/officeDocument/2006/relationships/image" Target="../media/image115.emf"/><Relationship Id="rId12"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99.bin"/><Relationship Id="rId11" Type="http://schemas.openxmlformats.org/officeDocument/2006/relationships/image" Target="../media/image117.emf"/><Relationship Id="rId5" Type="http://schemas.openxmlformats.org/officeDocument/2006/relationships/image" Target="../media/image77.png"/><Relationship Id="rId15" Type="http://schemas.openxmlformats.org/officeDocument/2006/relationships/image" Target="../media/image119.emf"/><Relationship Id="rId10" Type="http://schemas.openxmlformats.org/officeDocument/2006/relationships/oleObject" Target="../embeddings/oleObject101.bin"/><Relationship Id="rId4" Type="http://schemas.openxmlformats.org/officeDocument/2006/relationships/image" Target="../media/image52.png"/><Relationship Id="rId9" Type="http://schemas.openxmlformats.org/officeDocument/2006/relationships/image" Target="../media/image116.emf"/><Relationship Id="rId14" Type="http://schemas.openxmlformats.org/officeDocument/2006/relationships/oleObject" Target="../embeddings/oleObject103.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06.bin"/><Relationship Id="rId13" Type="http://schemas.openxmlformats.org/officeDocument/2006/relationships/image" Target="../media/image124.wmf"/><Relationship Id="rId3" Type="http://schemas.openxmlformats.org/officeDocument/2006/relationships/notesSlide" Target="../notesSlides/notesSlide34.xml"/><Relationship Id="rId7" Type="http://schemas.openxmlformats.org/officeDocument/2006/relationships/image" Target="../media/image121.wmf"/><Relationship Id="rId12" Type="http://schemas.openxmlformats.org/officeDocument/2006/relationships/oleObject" Target="../embeddings/oleObject108.bin"/><Relationship Id="rId2" Type="http://schemas.openxmlformats.org/officeDocument/2006/relationships/slideLayout" Target="../slideLayouts/slideLayout2.xml"/><Relationship Id="rId16" Type="http://schemas.openxmlformats.org/officeDocument/2006/relationships/image" Target="../media/image126.png"/><Relationship Id="rId1" Type="http://schemas.openxmlformats.org/officeDocument/2006/relationships/vmlDrawing" Target="../drawings/vmlDrawing22.vml"/><Relationship Id="rId6" Type="http://schemas.openxmlformats.org/officeDocument/2006/relationships/oleObject" Target="../embeddings/oleObject105.bin"/><Relationship Id="rId11" Type="http://schemas.openxmlformats.org/officeDocument/2006/relationships/image" Target="../media/image123.wmf"/><Relationship Id="rId5" Type="http://schemas.openxmlformats.org/officeDocument/2006/relationships/image" Target="../media/image120.wmf"/><Relationship Id="rId15" Type="http://schemas.openxmlformats.org/officeDocument/2006/relationships/image" Target="../media/image125.wmf"/><Relationship Id="rId10" Type="http://schemas.openxmlformats.org/officeDocument/2006/relationships/oleObject" Target="../embeddings/oleObject107.bin"/><Relationship Id="rId4" Type="http://schemas.openxmlformats.org/officeDocument/2006/relationships/oleObject" Target="../embeddings/oleObject104.bin"/><Relationship Id="rId9" Type="http://schemas.openxmlformats.org/officeDocument/2006/relationships/image" Target="../media/image122.wmf"/><Relationship Id="rId14" Type="http://schemas.openxmlformats.org/officeDocument/2006/relationships/oleObject" Target="../embeddings/oleObject109.bin"/></Relationships>
</file>

<file path=ppt/slides/_rels/slide39.xml.rels><?xml version="1.0" encoding="UTF-8" standalone="yes"?>
<Relationships xmlns="http://schemas.openxmlformats.org/package/2006/relationships"><Relationship Id="rId8" Type="http://schemas.openxmlformats.org/officeDocument/2006/relationships/image" Target="../media/image128.wmf"/><Relationship Id="rId13" Type="http://schemas.openxmlformats.org/officeDocument/2006/relationships/oleObject" Target="../embeddings/oleObject115.bin"/><Relationship Id="rId3" Type="http://schemas.openxmlformats.org/officeDocument/2006/relationships/notesSlide" Target="../notesSlides/notesSlide35.xml"/><Relationship Id="rId7" Type="http://schemas.openxmlformats.org/officeDocument/2006/relationships/oleObject" Target="../embeddings/oleObject111.bin"/><Relationship Id="rId12" Type="http://schemas.openxmlformats.org/officeDocument/2006/relationships/image" Target="../media/image129.wmf"/><Relationship Id="rId2" Type="http://schemas.openxmlformats.org/officeDocument/2006/relationships/slideLayout" Target="../slideLayouts/slideLayout2.xml"/><Relationship Id="rId16" Type="http://schemas.openxmlformats.org/officeDocument/2006/relationships/image" Target="../media/image130.wmf"/><Relationship Id="rId1" Type="http://schemas.openxmlformats.org/officeDocument/2006/relationships/vmlDrawing" Target="../drawings/vmlDrawing23.vml"/><Relationship Id="rId6" Type="http://schemas.openxmlformats.org/officeDocument/2006/relationships/image" Target="../media/image126.png"/><Relationship Id="rId11" Type="http://schemas.openxmlformats.org/officeDocument/2006/relationships/oleObject" Target="../embeddings/oleObject114.bin"/><Relationship Id="rId5" Type="http://schemas.openxmlformats.org/officeDocument/2006/relationships/image" Target="../media/image127.wmf"/><Relationship Id="rId15" Type="http://schemas.openxmlformats.org/officeDocument/2006/relationships/oleObject" Target="../embeddings/oleObject117.bin"/><Relationship Id="rId10" Type="http://schemas.openxmlformats.org/officeDocument/2006/relationships/oleObject" Target="../embeddings/oleObject113.bin"/><Relationship Id="rId4" Type="http://schemas.openxmlformats.org/officeDocument/2006/relationships/oleObject" Target="../embeddings/oleObject110.bin"/><Relationship Id="rId9" Type="http://schemas.openxmlformats.org/officeDocument/2006/relationships/oleObject" Target="../embeddings/oleObject112.bin"/><Relationship Id="rId14" Type="http://schemas.openxmlformats.org/officeDocument/2006/relationships/oleObject" Target="../embeddings/oleObject116.bin"/></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oleObject" Target="../embeddings/oleObject123.bin"/><Relationship Id="rId18" Type="http://schemas.openxmlformats.org/officeDocument/2006/relationships/oleObject" Target="../embeddings/oleObject126.bin"/><Relationship Id="rId3" Type="http://schemas.openxmlformats.org/officeDocument/2006/relationships/notesSlide" Target="../notesSlides/notesSlide36.xml"/><Relationship Id="rId21" Type="http://schemas.openxmlformats.org/officeDocument/2006/relationships/image" Target="../media/image132.wmf"/><Relationship Id="rId7" Type="http://schemas.openxmlformats.org/officeDocument/2006/relationships/oleObject" Target="../embeddings/oleObject119.bin"/><Relationship Id="rId12" Type="http://schemas.openxmlformats.org/officeDocument/2006/relationships/oleObject" Target="../embeddings/oleObject122.bin"/><Relationship Id="rId17" Type="http://schemas.openxmlformats.org/officeDocument/2006/relationships/image" Target="../media/image130.wmf"/><Relationship Id="rId2" Type="http://schemas.openxmlformats.org/officeDocument/2006/relationships/slideLayout" Target="../slideLayouts/slideLayout2.xml"/><Relationship Id="rId16" Type="http://schemas.openxmlformats.org/officeDocument/2006/relationships/oleObject" Target="../embeddings/oleObject125.bin"/><Relationship Id="rId20" Type="http://schemas.openxmlformats.org/officeDocument/2006/relationships/oleObject" Target="../embeddings/oleObject127.bin"/><Relationship Id="rId1" Type="http://schemas.openxmlformats.org/officeDocument/2006/relationships/vmlDrawing" Target="../drawings/vmlDrawing24.vml"/><Relationship Id="rId6" Type="http://schemas.openxmlformats.org/officeDocument/2006/relationships/image" Target="../media/image128.wmf"/><Relationship Id="rId11" Type="http://schemas.openxmlformats.org/officeDocument/2006/relationships/image" Target="../media/image129.wmf"/><Relationship Id="rId5" Type="http://schemas.openxmlformats.org/officeDocument/2006/relationships/oleObject" Target="../embeddings/oleObject118.bin"/><Relationship Id="rId15" Type="http://schemas.openxmlformats.org/officeDocument/2006/relationships/image" Target="../media/image127.wmf"/><Relationship Id="rId23" Type="http://schemas.openxmlformats.org/officeDocument/2006/relationships/image" Target="../media/image133.wmf"/><Relationship Id="rId10" Type="http://schemas.openxmlformats.org/officeDocument/2006/relationships/oleObject" Target="../embeddings/oleObject121.bin"/><Relationship Id="rId19" Type="http://schemas.openxmlformats.org/officeDocument/2006/relationships/image" Target="../media/image131.wmf"/><Relationship Id="rId4" Type="http://schemas.openxmlformats.org/officeDocument/2006/relationships/image" Target="../media/image134.png"/><Relationship Id="rId9" Type="http://schemas.openxmlformats.org/officeDocument/2006/relationships/image" Target="../media/image135.png"/><Relationship Id="rId14" Type="http://schemas.openxmlformats.org/officeDocument/2006/relationships/oleObject" Target="../embeddings/oleObject124.bin"/><Relationship Id="rId22" Type="http://schemas.openxmlformats.org/officeDocument/2006/relationships/oleObject" Target="../embeddings/oleObject128.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notesSlide" Target="../notesSlides/notesSlide42.xml"/><Relationship Id="rId7" Type="http://schemas.openxmlformats.org/officeDocument/2006/relationships/oleObject" Target="../embeddings/oleObject130.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36.wmf"/><Relationship Id="rId5" Type="http://schemas.openxmlformats.org/officeDocument/2006/relationships/oleObject" Target="../embeddings/oleObject129.bin"/><Relationship Id="rId4" Type="http://schemas.openxmlformats.org/officeDocument/2006/relationships/image" Target="../media/image138.png"/></Relationships>
</file>

<file path=ppt/slides/_rels/slide4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43.xml"/><Relationship Id="rId7" Type="http://schemas.openxmlformats.org/officeDocument/2006/relationships/image" Target="../media/image140.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132.bin"/><Relationship Id="rId5" Type="http://schemas.openxmlformats.org/officeDocument/2006/relationships/image" Target="../media/image139.wmf"/><Relationship Id="rId4" Type="http://schemas.openxmlformats.org/officeDocument/2006/relationships/oleObject" Target="../embeddings/oleObject131.bin"/></Relationships>
</file>

<file path=ppt/slides/_rels/slide4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44.xml"/><Relationship Id="rId7" Type="http://schemas.openxmlformats.org/officeDocument/2006/relationships/image" Target="../media/image143.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134.bin"/><Relationship Id="rId5" Type="http://schemas.openxmlformats.org/officeDocument/2006/relationships/image" Target="../media/image142.wmf"/><Relationship Id="rId4" Type="http://schemas.openxmlformats.org/officeDocument/2006/relationships/oleObject" Target="../embeddings/oleObject133.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37.bin"/><Relationship Id="rId3" Type="http://schemas.openxmlformats.org/officeDocument/2006/relationships/notesSlide" Target="../notesSlides/notesSlide45.xml"/><Relationship Id="rId7" Type="http://schemas.openxmlformats.org/officeDocument/2006/relationships/image" Target="../media/image145.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136.bin"/><Relationship Id="rId5" Type="http://schemas.openxmlformats.org/officeDocument/2006/relationships/image" Target="../media/image144.wmf"/><Relationship Id="rId4" Type="http://schemas.openxmlformats.org/officeDocument/2006/relationships/oleObject" Target="../embeddings/oleObject135.bin"/><Relationship Id="rId9" Type="http://schemas.openxmlformats.org/officeDocument/2006/relationships/image" Target="../media/image146.wmf"/></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40.bin"/><Relationship Id="rId13" Type="http://schemas.openxmlformats.org/officeDocument/2006/relationships/image" Target="../media/image147.wmf"/><Relationship Id="rId3" Type="http://schemas.openxmlformats.org/officeDocument/2006/relationships/notesSlide" Target="../notesSlides/notesSlide46.xml"/><Relationship Id="rId7" Type="http://schemas.openxmlformats.org/officeDocument/2006/relationships/image" Target="../media/image145.wmf"/><Relationship Id="rId12" Type="http://schemas.openxmlformats.org/officeDocument/2006/relationships/oleObject" Target="../embeddings/oleObject142.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139.bin"/><Relationship Id="rId11" Type="http://schemas.openxmlformats.org/officeDocument/2006/relationships/image" Target="../media/image142.wmf"/><Relationship Id="rId5" Type="http://schemas.openxmlformats.org/officeDocument/2006/relationships/image" Target="../media/image144.wmf"/><Relationship Id="rId10" Type="http://schemas.openxmlformats.org/officeDocument/2006/relationships/oleObject" Target="../embeddings/oleObject141.bin"/><Relationship Id="rId4" Type="http://schemas.openxmlformats.org/officeDocument/2006/relationships/oleObject" Target="../embeddings/oleObject138.bin"/><Relationship Id="rId9" Type="http://schemas.openxmlformats.org/officeDocument/2006/relationships/image" Target="../media/image146.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152.wmf"/><Relationship Id="rId18" Type="http://schemas.openxmlformats.org/officeDocument/2006/relationships/oleObject" Target="../embeddings/oleObject150.bin"/><Relationship Id="rId3" Type="http://schemas.openxmlformats.org/officeDocument/2006/relationships/notesSlide" Target="../notesSlides/notesSlide47.xml"/><Relationship Id="rId21" Type="http://schemas.openxmlformats.org/officeDocument/2006/relationships/image" Target="../media/image156.wmf"/><Relationship Id="rId7" Type="http://schemas.openxmlformats.org/officeDocument/2006/relationships/image" Target="../media/image149.wmf"/><Relationship Id="rId12" Type="http://schemas.openxmlformats.org/officeDocument/2006/relationships/oleObject" Target="../embeddings/oleObject147.bin"/><Relationship Id="rId17" Type="http://schemas.openxmlformats.org/officeDocument/2006/relationships/image" Target="../media/image154.wmf"/><Relationship Id="rId2" Type="http://schemas.openxmlformats.org/officeDocument/2006/relationships/slideLayout" Target="../slideLayouts/slideLayout2.xml"/><Relationship Id="rId16" Type="http://schemas.openxmlformats.org/officeDocument/2006/relationships/oleObject" Target="../embeddings/oleObject149.bin"/><Relationship Id="rId20" Type="http://schemas.openxmlformats.org/officeDocument/2006/relationships/oleObject" Target="../embeddings/oleObject151.bin"/><Relationship Id="rId1" Type="http://schemas.openxmlformats.org/officeDocument/2006/relationships/vmlDrawing" Target="../drawings/vmlDrawing30.vml"/><Relationship Id="rId6" Type="http://schemas.openxmlformats.org/officeDocument/2006/relationships/oleObject" Target="../embeddings/oleObject144.bin"/><Relationship Id="rId11" Type="http://schemas.openxmlformats.org/officeDocument/2006/relationships/image" Target="../media/image151.wmf"/><Relationship Id="rId5" Type="http://schemas.openxmlformats.org/officeDocument/2006/relationships/image" Target="../media/image148.wmf"/><Relationship Id="rId15" Type="http://schemas.openxmlformats.org/officeDocument/2006/relationships/image" Target="../media/image153.wmf"/><Relationship Id="rId10" Type="http://schemas.openxmlformats.org/officeDocument/2006/relationships/oleObject" Target="../embeddings/oleObject146.bin"/><Relationship Id="rId19" Type="http://schemas.openxmlformats.org/officeDocument/2006/relationships/image" Target="../media/image155.wmf"/><Relationship Id="rId4" Type="http://schemas.openxmlformats.org/officeDocument/2006/relationships/oleObject" Target="../embeddings/oleObject143.bin"/><Relationship Id="rId9" Type="http://schemas.openxmlformats.org/officeDocument/2006/relationships/image" Target="../media/image150.wmf"/><Relationship Id="rId14" Type="http://schemas.openxmlformats.org/officeDocument/2006/relationships/oleObject" Target="../embeddings/oleObject148.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154.bin"/><Relationship Id="rId13" Type="http://schemas.openxmlformats.org/officeDocument/2006/relationships/image" Target="../media/image148.wmf"/><Relationship Id="rId18" Type="http://schemas.openxmlformats.org/officeDocument/2006/relationships/oleObject" Target="../embeddings/oleObject159.bin"/><Relationship Id="rId26" Type="http://schemas.openxmlformats.org/officeDocument/2006/relationships/oleObject" Target="../embeddings/oleObject163.bin"/><Relationship Id="rId3" Type="http://schemas.openxmlformats.org/officeDocument/2006/relationships/notesSlide" Target="../notesSlides/notesSlide48.xml"/><Relationship Id="rId21" Type="http://schemas.openxmlformats.org/officeDocument/2006/relationships/image" Target="../media/image152.wmf"/><Relationship Id="rId7" Type="http://schemas.openxmlformats.org/officeDocument/2006/relationships/image" Target="../media/image158.wmf"/><Relationship Id="rId12" Type="http://schemas.openxmlformats.org/officeDocument/2006/relationships/oleObject" Target="../embeddings/oleObject156.bin"/><Relationship Id="rId17" Type="http://schemas.openxmlformats.org/officeDocument/2006/relationships/image" Target="../media/image150.wmf"/><Relationship Id="rId25" Type="http://schemas.openxmlformats.org/officeDocument/2006/relationships/image" Target="../media/image154.wmf"/><Relationship Id="rId2" Type="http://schemas.openxmlformats.org/officeDocument/2006/relationships/slideLayout" Target="../slideLayouts/slideLayout2.xml"/><Relationship Id="rId16" Type="http://schemas.openxmlformats.org/officeDocument/2006/relationships/oleObject" Target="../embeddings/oleObject158.bin"/><Relationship Id="rId20" Type="http://schemas.openxmlformats.org/officeDocument/2006/relationships/oleObject" Target="../embeddings/oleObject160.bin"/><Relationship Id="rId29" Type="http://schemas.openxmlformats.org/officeDocument/2006/relationships/image" Target="../media/image156.wmf"/><Relationship Id="rId1" Type="http://schemas.openxmlformats.org/officeDocument/2006/relationships/vmlDrawing" Target="../drawings/vmlDrawing31.vml"/><Relationship Id="rId6" Type="http://schemas.openxmlformats.org/officeDocument/2006/relationships/oleObject" Target="../embeddings/oleObject153.bin"/><Relationship Id="rId11" Type="http://schemas.openxmlformats.org/officeDocument/2006/relationships/image" Target="../media/image160.wmf"/><Relationship Id="rId24" Type="http://schemas.openxmlformats.org/officeDocument/2006/relationships/oleObject" Target="../embeddings/oleObject162.bin"/><Relationship Id="rId5" Type="http://schemas.openxmlformats.org/officeDocument/2006/relationships/image" Target="../media/image157.wmf"/><Relationship Id="rId15" Type="http://schemas.openxmlformats.org/officeDocument/2006/relationships/image" Target="../media/image149.wmf"/><Relationship Id="rId23" Type="http://schemas.openxmlformats.org/officeDocument/2006/relationships/image" Target="../media/image153.wmf"/><Relationship Id="rId28" Type="http://schemas.openxmlformats.org/officeDocument/2006/relationships/oleObject" Target="../embeddings/oleObject164.bin"/><Relationship Id="rId10" Type="http://schemas.openxmlformats.org/officeDocument/2006/relationships/oleObject" Target="../embeddings/oleObject155.bin"/><Relationship Id="rId19" Type="http://schemas.openxmlformats.org/officeDocument/2006/relationships/image" Target="../media/image151.wmf"/><Relationship Id="rId4" Type="http://schemas.openxmlformats.org/officeDocument/2006/relationships/oleObject" Target="../embeddings/oleObject152.bin"/><Relationship Id="rId9" Type="http://schemas.openxmlformats.org/officeDocument/2006/relationships/image" Target="../media/image159.wmf"/><Relationship Id="rId14" Type="http://schemas.openxmlformats.org/officeDocument/2006/relationships/oleObject" Target="../embeddings/oleObject157.bin"/><Relationship Id="rId22" Type="http://schemas.openxmlformats.org/officeDocument/2006/relationships/oleObject" Target="../embeddings/oleObject161.bin"/><Relationship Id="rId27" Type="http://schemas.openxmlformats.org/officeDocument/2006/relationships/image" Target="../media/image155.wmf"/></Relationships>
</file>

<file path=ppt/slides/_rels/slide53.xml.rels><?xml version="1.0" encoding="UTF-8" standalone="yes"?>
<Relationships xmlns="http://schemas.openxmlformats.org/package/2006/relationships"><Relationship Id="rId13" Type="http://schemas.openxmlformats.org/officeDocument/2006/relationships/image" Target="../media/image165.wmf"/><Relationship Id="rId18" Type="http://schemas.openxmlformats.org/officeDocument/2006/relationships/oleObject" Target="../embeddings/oleObject172.bin"/><Relationship Id="rId26" Type="http://schemas.openxmlformats.org/officeDocument/2006/relationships/image" Target="../media/image170.wmf"/><Relationship Id="rId3" Type="http://schemas.openxmlformats.org/officeDocument/2006/relationships/notesSlide" Target="../notesSlides/notesSlide49.xml"/><Relationship Id="rId21" Type="http://schemas.openxmlformats.org/officeDocument/2006/relationships/image" Target="../media/image168.wmf"/><Relationship Id="rId34" Type="http://schemas.openxmlformats.org/officeDocument/2006/relationships/oleObject" Target="../embeddings/oleObject183.bin"/><Relationship Id="rId7" Type="http://schemas.openxmlformats.org/officeDocument/2006/relationships/image" Target="../media/image162.wmf"/><Relationship Id="rId12" Type="http://schemas.openxmlformats.org/officeDocument/2006/relationships/oleObject" Target="../embeddings/oleObject169.bin"/><Relationship Id="rId17" Type="http://schemas.openxmlformats.org/officeDocument/2006/relationships/image" Target="../media/image167.wmf"/><Relationship Id="rId25" Type="http://schemas.openxmlformats.org/officeDocument/2006/relationships/oleObject" Target="../embeddings/oleObject176.bin"/><Relationship Id="rId33" Type="http://schemas.openxmlformats.org/officeDocument/2006/relationships/image" Target="../media/image171.wmf"/><Relationship Id="rId2" Type="http://schemas.openxmlformats.org/officeDocument/2006/relationships/slideLayout" Target="../slideLayouts/slideLayout2.xml"/><Relationship Id="rId16" Type="http://schemas.openxmlformats.org/officeDocument/2006/relationships/oleObject" Target="../embeddings/oleObject171.bin"/><Relationship Id="rId20" Type="http://schemas.openxmlformats.org/officeDocument/2006/relationships/oleObject" Target="../embeddings/oleObject173.bin"/><Relationship Id="rId29" Type="http://schemas.openxmlformats.org/officeDocument/2006/relationships/oleObject" Target="../embeddings/oleObject179.bin"/><Relationship Id="rId1" Type="http://schemas.openxmlformats.org/officeDocument/2006/relationships/vmlDrawing" Target="../drawings/vmlDrawing32.vml"/><Relationship Id="rId6" Type="http://schemas.openxmlformats.org/officeDocument/2006/relationships/oleObject" Target="../embeddings/oleObject166.bin"/><Relationship Id="rId11" Type="http://schemas.openxmlformats.org/officeDocument/2006/relationships/image" Target="../media/image164.wmf"/><Relationship Id="rId24" Type="http://schemas.openxmlformats.org/officeDocument/2006/relationships/oleObject" Target="../embeddings/oleObject175.bin"/><Relationship Id="rId32" Type="http://schemas.openxmlformats.org/officeDocument/2006/relationships/oleObject" Target="../embeddings/oleObject182.bin"/><Relationship Id="rId5" Type="http://schemas.openxmlformats.org/officeDocument/2006/relationships/image" Target="../media/image161.wmf"/><Relationship Id="rId15" Type="http://schemas.openxmlformats.org/officeDocument/2006/relationships/image" Target="../media/image166.wmf"/><Relationship Id="rId23" Type="http://schemas.openxmlformats.org/officeDocument/2006/relationships/image" Target="../media/image169.wmf"/><Relationship Id="rId28" Type="http://schemas.openxmlformats.org/officeDocument/2006/relationships/oleObject" Target="../embeddings/oleObject178.bin"/><Relationship Id="rId10" Type="http://schemas.openxmlformats.org/officeDocument/2006/relationships/oleObject" Target="../embeddings/oleObject168.bin"/><Relationship Id="rId19" Type="http://schemas.openxmlformats.org/officeDocument/2006/relationships/image" Target="../media/image156.wmf"/><Relationship Id="rId31" Type="http://schemas.openxmlformats.org/officeDocument/2006/relationships/oleObject" Target="../embeddings/oleObject181.bin"/><Relationship Id="rId4" Type="http://schemas.openxmlformats.org/officeDocument/2006/relationships/oleObject" Target="../embeddings/oleObject165.bin"/><Relationship Id="rId9" Type="http://schemas.openxmlformats.org/officeDocument/2006/relationships/image" Target="../media/image163.wmf"/><Relationship Id="rId14" Type="http://schemas.openxmlformats.org/officeDocument/2006/relationships/oleObject" Target="../embeddings/oleObject170.bin"/><Relationship Id="rId22" Type="http://schemas.openxmlformats.org/officeDocument/2006/relationships/oleObject" Target="../embeddings/oleObject174.bin"/><Relationship Id="rId27" Type="http://schemas.openxmlformats.org/officeDocument/2006/relationships/oleObject" Target="../embeddings/oleObject177.bin"/><Relationship Id="rId30" Type="http://schemas.openxmlformats.org/officeDocument/2006/relationships/oleObject" Target="../embeddings/oleObject180.bin"/><Relationship Id="rId35" Type="http://schemas.openxmlformats.org/officeDocument/2006/relationships/oleObject" Target="../embeddings/oleObject184.bin"/><Relationship Id="rId8" Type="http://schemas.openxmlformats.org/officeDocument/2006/relationships/oleObject" Target="../embeddings/oleObject167.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87.bin"/><Relationship Id="rId13" Type="http://schemas.openxmlformats.org/officeDocument/2006/relationships/image" Target="../media/image168.wmf"/><Relationship Id="rId18" Type="http://schemas.openxmlformats.org/officeDocument/2006/relationships/image" Target="../media/image170.wmf"/><Relationship Id="rId3" Type="http://schemas.openxmlformats.org/officeDocument/2006/relationships/notesSlide" Target="../notesSlides/notesSlide50.xml"/><Relationship Id="rId21" Type="http://schemas.openxmlformats.org/officeDocument/2006/relationships/oleObject" Target="../embeddings/oleObject194.bin"/><Relationship Id="rId7" Type="http://schemas.openxmlformats.org/officeDocument/2006/relationships/image" Target="../media/image166.wmf"/><Relationship Id="rId12" Type="http://schemas.openxmlformats.org/officeDocument/2006/relationships/oleObject" Target="../embeddings/oleObject189.bin"/><Relationship Id="rId17" Type="http://schemas.openxmlformats.org/officeDocument/2006/relationships/oleObject" Target="../embeddings/oleObject192.bin"/><Relationship Id="rId2" Type="http://schemas.openxmlformats.org/officeDocument/2006/relationships/slideLayout" Target="../slideLayouts/slideLayout2.xml"/><Relationship Id="rId16" Type="http://schemas.openxmlformats.org/officeDocument/2006/relationships/oleObject" Target="../embeddings/oleObject191.bin"/><Relationship Id="rId20" Type="http://schemas.openxmlformats.org/officeDocument/2006/relationships/image" Target="../media/image172.wmf"/><Relationship Id="rId1" Type="http://schemas.openxmlformats.org/officeDocument/2006/relationships/vmlDrawing" Target="../drawings/vmlDrawing33.vml"/><Relationship Id="rId6" Type="http://schemas.openxmlformats.org/officeDocument/2006/relationships/oleObject" Target="../embeddings/oleObject186.bin"/><Relationship Id="rId11" Type="http://schemas.openxmlformats.org/officeDocument/2006/relationships/image" Target="../media/image161.wmf"/><Relationship Id="rId24" Type="http://schemas.openxmlformats.org/officeDocument/2006/relationships/image" Target="../media/image174.wmf"/><Relationship Id="rId5" Type="http://schemas.openxmlformats.org/officeDocument/2006/relationships/image" Target="../media/image165.wmf"/><Relationship Id="rId15" Type="http://schemas.openxmlformats.org/officeDocument/2006/relationships/image" Target="../media/image171.wmf"/><Relationship Id="rId23" Type="http://schemas.openxmlformats.org/officeDocument/2006/relationships/oleObject" Target="../embeddings/oleObject195.bin"/><Relationship Id="rId10" Type="http://schemas.openxmlformats.org/officeDocument/2006/relationships/oleObject" Target="../embeddings/oleObject188.bin"/><Relationship Id="rId19" Type="http://schemas.openxmlformats.org/officeDocument/2006/relationships/oleObject" Target="../embeddings/oleObject193.bin"/><Relationship Id="rId4" Type="http://schemas.openxmlformats.org/officeDocument/2006/relationships/oleObject" Target="../embeddings/oleObject185.bin"/><Relationship Id="rId9" Type="http://schemas.openxmlformats.org/officeDocument/2006/relationships/image" Target="../media/image167.wmf"/><Relationship Id="rId14" Type="http://schemas.openxmlformats.org/officeDocument/2006/relationships/oleObject" Target="../embeddings/oleObject190.bin"/><Relationship Id="rId22" Type="http://schemas.openxmlformats.org/officeDocument/2006/relationships/image" Target="../media/image173.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98.bin"/><Relationship Id="rId13" Type="http://schemas.openxmlformats.org/officeDocument/2006/relationships/image" Target="../media/image151.wmf"/><Relationship Id="rId18" Type="http://schemas.openxmlformats.org/officeDocument/2006/relationships/oleObject" Target="../embeddings/oleObject203.bin"/><Relationship Id="rId3" Type="http://schemas.openxmlformats.org/officeDocument/2006/relationships/notesSlide" Target="../notesSlides/notesSlide51.xml"/><Relationship Id="rId21" Type="http://schemas.openxmlformats.org/officeDocument/2006/relationships/image" Target="../media/image155.wmf"/><Relationship Id="rId7" Type="http://schemas.openxmlformats.org/officeDocument/2006/relationships/image" Target="../media/image148.wmf"/><Relationship Id="rId12" Type="http://schemas.openxmlformats.org/officeDocument/2006/relationships/oleObject" Target="../embeddings/oleObject200.bin"/><Relationship Id="rId17" Type="http://schemas.openxmlformats.org/officeDocument/2006/relationships/image" Target="../media/image153.wmf"/><Relationship Id="rId2" Type="http://schemas.openxmlformats.org/officeDocument/2006/relationships/slideLayout" Target="../slideLayouts/slideLayout2.xml"/><Relationship Id="rId16" Type="http://schemas.openxmlformats.org/officeDocument/2006/relationships/oleObject" Target="../embeddings/oleObject202.bin"/><Relationship Id="rId20" Type="http://schemas.openxmlformats.org/officeDocument/2006/relationships/oleObject" Target="../embeddings/oleObject204.bin"/><Relationship Id="rId1" Type="http://schemas.openxmlformats.org/officeDocument/2006/relationships/vmlDrawing" Target="../drawings/vmlDrawing34.vml"/><Relationship Id="rId6" Type="http://schemas.openxmlformats.org/officeDocument/2006/relationships/oleObject" Target="../embeddings/oleObject197.bin"/><Relationship Id="rId11" Type="http://schemas.openxmlformats.org/officeDocument/2006/relationships/image" Target="../media/image150.wmf"/><Relationship Id="rId5" Type="http://schemas.openxmlformats.org/officeDocument/2006/relationships/image" Target="../media/image175.wmf"/><Relationship Id="rId15" Type="http://schemas.openxmlformats.org/officeDocument/2006/relationships/image" Target="../media/image152.wmf"/><Relationship Id="rId23" Type="http://schemas.openxmlformats.org/officeDocument/2006/relationships/image" Target="../media/image156.wmf"/><Relationship Id="rId10" Type="http://schemas.openxmlformats.org/officeDocument/2006/relationships/oleObject" Target="../embeddings/oleObject199.bin"/><Relationship Id="rId19" Type="http://schemas.openxmlformats.org/officeDocument/2006/relationships/image" Target="../media/image154.wmf"/><Relationship Id="rId4" Type="http://schemas.openxmlformats.org/officeDocument/2006/relationships/oleObject" Target="../embeddings/oleObject196.bin"/><Relationship Id="rId9" Type="http://schemas.openxmlformats.org/officeDocument/2006/relationships/image" Target="../media/image149.wmf"/><Relationship Id="rId14" Type="http://schemas.openxmlformats.org/officeDocument/2006/relationships/oleObject" Target="../embeddings/oleObject201.bin"/><Relationship Id="rId22" Type="http://schemas.openxmlformats.org/officeDocument/2006/relationships/oleObject" Target="../embeddings/oleObject205.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08.bin"/><Relationship Id="rId13" Type="http://schemas.openxmlformats.org/officeDocument/2006/relationships/image" Target="../media/image180.wmf"/><Relationship Id="rId18" Type="http://schemas.openxmlformats.org/officeDocument/2006/relationships/oleObject" Target="../embeddings/oleObject213.bin"/><Relationship Id="rId26" Type="http://schemas.openxmlformats.org/officeDocument/2006/relationships/image" Target="../media/image186.wmf"/><Relationship Id="rId3" Type="http://schemas.openxmlformats.org/officeDocument/2006/relationships/notesSlide" Target="../notesSlides/notesSlide52.xml"/><Relationship Id="rId21" Type="http://schemas.openxmlformats.org/officeDocument/2006/relationships/image" Target="../media/image184.wmf"/><Relationship Id="rId7" Type="http://schemas.openxmlformats.org/officeDocument/2006/relationships/image" Target="../media/image177.wmf"/><Relationship Id="rId12" Type="http://schemas.openxmlformats.org/officeDocument/2006/relationships/oleObject" Target="../embeddings/oleObject210.bin"/><Relationship Id="rId17" Type="http://schemas.openxmlformats.org/officeDocument/2006/relationships/image" Target="../media/image182.wmf"/><Relationship Id="rId25" Type="http://schemas.openxmlformats.org/officeDocument/2006/relationships/oleObject" Target="../embeddings/oleObject217.bin"/><Relationship Id="rId2" Type="http://schemas.openxmlformats.org/officeDocument/2006/relationships/slideLayout" Target="../slideLayouts/slideLayout2.xml"/><Relationship Id="rId16" Type="http://schemas.openxmlformats.org/officeDocument/2006/relationships/oleObject" Target="../embeddings/oleObject212.bin"/><Relationship Id="rId20" Type="http://schemas.openxmlformats.org/officeDocument/2006/relationships/oleObject" Target="../embeddings/oleObject214.bin"/><Relationship Id="rId1" Type="http://schemas.openxmlformats.org/officeDocument/2006/relationships/vmlDrawing" Target="../drawings/vmlDrawing35.vml"/><Relationship Id="rId6" Type="http://schemas.openxmlformats.org/officeDocument/2006/relationships/oleObject" Target="../embeddings/oleObject207.bin"/><Relationship Id="rId11" Type="http://schemas.openxmlformats.org/officeDocument/2006/relationships/image" Target="../media/image179.wmf"/><Relationship Id="rId24" Type="http://schemas.openxmlformats.org/officeDocument/2006/relationships/image" Target="../media/image185.wmf"/><Relationship Id="rId5" Type="http://schemas.openxmlformats.org/officeDocument/2006/relationships/image" Target="../media/image176.wmf"/><Relationship Id="rId15" Type="http://schemas.openxmlformats.org/officeDocument/2006/relationships/image" Target="../media/image181.wmf"/><Relationship Id="rId23" Type="http://schemas.openxmlformats.org/officeDocument/2006/relationships/oleObject" Target="../embeddings/oleObject216.bin"/><Relationship Id="rId28" Type="http://schemas.openxmlformats.org/officeDocument/2006/relationships/image" Target="../media/image187.wmf"/><Relationship Id="rId10" Type="http://schemas.openxmlformats.org/officeDocument/2006/relationships/oleObject" Target="../embeddings/oleObject209.bin"/><Relationship Id="rId19" Type="http://schemas.openxmlformats.org/officeDocument/2006/relationships/image" Target="../media/image183.wmf"/><Relationship Id="rId4" Type="http://schemas.openxmlformats.org/officeDocument/2006/relationships/oleObject" Target="../embeddings/oleObject206.bin"/><Relationship Id="rId9" Type="http://schemas.openxmlformats.org/officeDocument/2006/relationships/image" Target="../media/image178.wmf"/><Relationship Id="rId14" Type="http://schemas.openxmlformats.org/officeDocument/2006/relationships/oleObject" Target="../embeddings/oleObject211.bin"/><Relationship Id="rId22" Type="http://schemas.openxmlformats.org/officeDocument/2006/relationships/oleObject" Target="../embeddings/oleObject215.bin"/><Relationship Id="rId27" Type="http://schemas.openxmlformats.org/officeDocument/2006/relationships/oleObject" Target="../embeddings/oleObject218.bin"/></Relationships>
</file>

<file path=ppt/slides/_rels/slide57.xml.rels><?xml version="1.0" encoding="UTF-8" standalone="yes"?>
<Relationships xmlns="http://schemas.openxmlformats.org/package/2006/relationships"><Relationship Id="rId13" Type="http://schemas.openxmlformats.org/officeDocument/2006/relationships/image" Target="../media/image184.wmf"/><Relationship Id="rId18" Type="http://schemas.openxmlformats.org/officeDocument/2006/relationships/image" Target="../media/image186.wmf"/><Relationship Id="rId26" Type="http://schemas.openxmlformats.org/officeDocument/2006/relationships/image" Target="../media/image193.wmf"/><Relationship Id="rId3" Type="http://schemas.openxmlformats.org/officeDocument/2006/relationships/notesSlide" Target="../notesSlides/notesSlide53.xml"/><Relationship Id="rId21" Type="http://schemas.openxmlformats.org/officeDocument/2006/relationships/oleObject" Target="../embeddings/oleObject228.bin"/><Relationship Id="rId34" Type="http://schemas.openxmlformats.org/officeDocument/2006/relationships/image" Target="../media/image197.wmf"/><Relationship Id="rId7" Type="http://schemas.openxmlformats.org/officeDocument/2006/relationships/image" Target="../media/image179.wmf"/><Relationship Id="rId12" Type="http://schemas.openxmlformats.org/officeDocument/2006/relationships/oleObject" Target="../embeddings/oleObject223.bin"/><Relationship Id="rId17" Type="http://schemas.openxmlformats.org/officeDocument/2006/relationships/oleObject" Target="../embeddings/oleObject226.bin"/><Relationship Id="rId25" Type="http://schemas.openxmlformats.org/officeDocument/2006/relationships/oleObject" Target="../embeddings/oleObject230.bin"/><Relationship Id="rId33" Type="http://schemas.openxmlformats.org/officeDocument/2006/relationships/oleObject" Target="../embeddings/oleObject234.bin"/><Relationship Id="rId2" Type="http://schemas.openxmlformats.org/officeDocument/2006/relationships/slideLayout" Target="../slideLayouts/slideLayout2.xml"/><Relationship Id="rId16" Type="http://schemas.openxmlformats.org/officeDocument/2006/relationships/image" Target="../media/image190.wmf"/><Relationship Id="rId20" Type="http://schemas.openxmlformats.org/officeDocument/2006/relationships/image" Target="../media/image187.wmf"/><Relationship Id="rId29" Type="http://schemas.openxmlformats.org/officeDocument/2006/relationships/oleObject" Target="../embeddings/oleObject232.bin"/><Relationship Id="rId1" Type="http://schemas.openxmlformats.org/officeDocument/2006/relationships/vmlDrawing" Target="../drawings/vmlDrawing36.vml"/><Relationship Id="rId6" Type="http://schemas.openxmlformats.org/officeDocument/2006/relationships/oleObject" Target="../embeddings/oleObject220.bin"/><Relationship Id="rId11" Type="http://schemas.openxmlformats.org/officeDocument/2006/relationships/image" Target="../media/image189.wmf"/><Relationship Id="rId24" Type="http://schemas.openxmlformats.org/officeDocument/2006/relationships/image" Target="../media/image192.wmf"/><Relationship Id="rId32" Type="http://schemas.openxmlformats.org/officeDocument/2006/relationships/image" Target="../media/image196.wmf"/><Relationship Id="rId5" Type="http://schemas.openxmlformats.org/officeDocument/2006/relationships/image" Target="../media/image188.wmf"/><Relationship Id="rId15" Type="http://schemas.openxmlformats.org/officeDocument/2006/relationships/oleObject" Target="../embeddings/oleObject225.bin"/><Relationship Id="rId23" Type="http://schemas.openxmlformats.org/officeDocument/2006/relationships/oleObject" Target="../embeddings/oleObject229.bin"/><Relationship Id="rId28" Type="http://schemas.openxmlformats.org/officeDocument/2006/relationships/image" Target="../media/image194.wmf"/><Relationship Id="rId10" Type="http://schemas.openxmlformats.org/officeDocument/2006/relationships/oleObject" Target="../embeddings/oleObject222.bin"/><Relationship Id="rId19" Type="http://schemas.openxmlformats.org/officeDocument/2006/relationships/oleObject" Target="../embeddings/oleObject227.bin"/><Relationship Id="rId31" Type="http://schemas.openxmlformats.org/officeDocument/2006/relationships/oleObject" Target="../embeddings/oleObject233.bin"/><Relationship Id="rId4" Type="http://schemas.openxmlformats.org/officeDocument/2006/relationships/oleObject" Target="../embeddings/oleObject219.bin"/><Relationship Id="rId9" Type="http://schemas.openxmlformats.org/officeDocument/2006/relationships/image" Target="../media/image180.wmf"/><Relationship Id="rId14" Type="http://schemas.openxmlformats.org/officeDocument/2006/relationships/oleObject" Target="../embeddings/oleObject224.bin"/><Relationship Id="rId22" Type="http://schemas.openxmlformats.org/officeDocument/2006/relationships/image" Target="../media/image191.wmf"/><Relationship Id="rId27" Type="http://schemas.openxmlformats.org/officeDocument/2006/relationships/oleObject" Target="../embeddings/oleObject231.bin"/><Relationship Id="rId30" Type="http://schemas.openxmlformats.org/officeDocument/2006/relationships/image" Target="../media/image195.wmf"/><Relationship Id="rId8" Type="http://schemas.openxmlformats.org/officeDocument/2006/relationships/oleObject" Target="../embeddings/oleObject221.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37.bin"/><Relationship Id="rId3" Type="http://schemas.openxmlformats.org/officeDocument/2006/relationships/notesSlide" Target="../notesSlides/notesSlide54.xml"/><Relationship Id="rId7" Type="http://schemas.openxmlformats.org/officeDocument/2006/relationships/image" Target="../media/image199.wmf"/><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236.bin"/><Relationship Id="rId11" Type="http://schemas.openxmlformats.org/officeDocument/2006/relationships/image" Target="../media/image201.wmf"/><Relationship Id="rId5" Type="http://schemas.openxmlformats.org/officeDocument/2006/relationships/image" Target="../media/image198.wmf"/><Relationship Id="rId10" Type="http://schemas.openxmlformats.org/officeDocument/2006/relationships/oleObject" Target="../embeddings/oleObject238.bin"/><Relationship Id="rId4" Type="http://schemas.openxmlformats.org/officeDocument/2006/relationships/oleObject" Target="../embeddings/oleObject235.bin"/><Relationship Id="rId9" Type="http://schemas.openxmlformats.org/officeDocument/2006/relationships/image" Target="../media/image200.wmf"/></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41.bin"/><Relationship Id="rId3" Type="http://schemas.openxmlformats.org/officeDocument/2006/relationships/notesSlide" Target="../notesSlides/notesSlide55.xml"/><Relationship Id="rId7" Type="http://schemas.openxmlformats.org/officeDocument/2006/relationships/image" Target="../media/image203.wmf"/><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240.bin"/><Relationship Id="rId11" Type="http://schemas.openxmlformats.org/officeDocument/2006/relationships/image" Target="../media/image205.wmf"/><Relationship Id="rId5" Type="http://schemas.openxmlformats.org/officeDocument/2006/relationships/image" Target="../media/image202.wmf"/><Relationship Id="rId10" Type="http://schemas.openxmlformats.org/officeDocument/2006/relationships/oleObject" Target="../embeddings/oleObject242.bin"/><Relationship Id="rId4" Type="http://schemas.openxmlformats.org/officeDocument/2006/relationships/oleObject" Target="../embeddings/oleObject239.bin"/><Relationship Id="rId9" Type="http://schemas.openxmlformats.org/officeDocument/2006/relationships/image" Target="../media/image204.wmf"/></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3" Type="http://schemas.openxmlformats.org/officeDocument/2006/relationships/image" Target="../media/image184.wmf"/><Relationship Id="rId18" Type="http://schemas.openxmlformats.org/officeDocument/2006/relationships/image" Target="../media/image186.wmf"/><Relationship Id="rId26" Type="http://schemas.openxmlformats.org/officeDocument/2006/relationships/image" Target="../media/image193.wmf"/><Relationship Id="rId3" Type="http://schemas.openxmlformats.org/officeDocument/2006/relationships/notesSlide" Target="../notesSlides/notesSlide56.xml"/><Relationship Id="rId21" Type="http://schemas.openxmlformats.org/officeDocument/2006/relationships/oleObject" Target="../embeddings/oleObject252.bin"/><Relationship Id="rId34" Type="http://schemas.openxmlformats.org/officeDocument/2006/relationships/image" Target="../media/image197.wmf"/><Relationship Id="rId7" Type="http://schemas.openxmlformats.org/officeDocument/2006/relationships/image" Target="../media/image179.wmf"/><Relationship Id="rId12" Type="http://schemas.openxmlformats.org/officeDocument/2006/relationships/oleObject" Target="../embeddings/oleObject247.bin"/><Relationship Id="rId17" Type="http://schemas.openxmlformats.org/officeDocument/2006/relationships/oleObject" Target="../embeddings/oleObject250.bin"/><Relationship Id="rId25" Type="http://schemas.openxmlformats.org/officeDocument/2006/relationships/oleObject" Target="../embeddings/oleObject254.bin"/><Relationship Id="rId33" Type="http://schemas.openxmlformats.org/officeDocument/2006/relationships/oleObject" Target="../embeddings/oleObject258.bin"/><Relationship Id="rId2" Type="http://schemas.openxmlformats.org/officeDocument/2006/relationships/slideLayout" Target="../slideLayouts/slideLayout2.xml"/><Relationship Id="rId16" Type="http://schemas.openxmlformats.org/officeDocument/2006/relationships/image" Target="../media/image190.wmf"/><Relationship Id="rId20" Type="http://schemas.openxmlformats.org/officeDocument/2006/relationships/image" Target="../media/image187.wmf"/><Relationship Id="rId29" Type="http://schemas.openxmlformats.org/officeDocument/2006/relationships/oleObject" Target="../embeddings/oleObject256.bin"/><Relationship Id="rId1" Type="http://schemas.openxmlformats.org/officeDocument/2006/relationships/vmlDrawing" Target="../drawings/vmlDrawing39.vml"/><Relationship Id="rId6" Type="http://schemas.openxmlformats.org/officeDocument/2006/relationships/oleObject" Target="../embeddings/oleObject244.bin"/><Relationship Id="rId11" Type="http://schemas.openxmlformats.org/officeDocument/2006/relationships/image" Target="../media/image189.wmf"/><Relationship Id="rId24" Type="http://schemas.openxmlformats.org/officeDocument/2006/relationships/image" Target="../media/image192.wmf"/><Relationship Id="rId32" Type="http://schemas.openxmlformats.org/officeDocument/2006/relationships/image" Target="../media/image196.wmf"/><Relationship Id="rId5" Type="http://schemas.openxmlformats.org/officeDocument/2006/relationships/image" Target="../media/image188.wmf"/><Relationship Id="rId15" Type="http://schemas.openxmlformats.org/officeDocument/2006/relationships/oleObject" Target="../embeddings/oleObject249.bin"/><Relationship Id="rId23" Type="http://schemas.openxmlformats.org/officeDocument/2006/relationships/oleObject" Target="../embeddings/oleObject253.bin"/><Relationship Id="rId28" Type="http://schemas.openxmlformats.org/officeDocument/2006/relationships/image" Target="../media/image194.wmf"/><Relationship Id="rId10" Type="http://schemas.openxmlformats.org/officeDocument/2006/relationships/oleObject" Target="../embeddings/oleObject246.bin"/><Relationship Id="rId19" Type="http://schemas.openxmlformats.org/officeDocument/2006/relationships/oleObject" Target="../embeddings/oleObject251.bin"/><Relationship Id="rId31" Type="http://schemas.openxmlformats.org/officeDocument/2006/relationships/oleObject" Target="../embeddings/oleObject257.bin"/><Relationship Id="rId4" Type="http://schemas.openxmlformats.org/officeDocument/2006/relationships/oleObject" Target="../embeddings/oleObject243.bin"/><Relationship Id="rId9" Type="http://schemas.openxmlformats.org/officeDocument/2006/relationships/image" Target="../media/image180.wmf"/><Relationship Id="rId14" Type="http://schemas.openxmlformats.org/officeDocument/2006/relationships/oleObject" Target="../embeddings/oleObject248.bin"/><Relationship Id="rId22" Type="http://schemas.openxmlformats.org/officeDocument/2006/relationships/image" Target="../media/image191.wmf"/><Relationship Id="rId27" Type="http://schemas.openxmlformats.org/officeDocument/2006/relationships/oleObject" Target="../embeddings/oleObject255.bin"/><Relationship Id="rId30" Type="http://schemas.openxmlformats.org/officeDocument/2006/relationships/image" Target="../media/image195.wmf"/><Relationship Id="rId8" Type="http://schemas.openxmlformats.org/officeDocument/2006/relationships/oleObject" Target="../embeddings/oleObject245.bin"/></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2.emf"/><Relationship Id="rId3" Type="http://schemas.openxmlformats.org/officeDocument/2006/relationships/notesSlide" Target="../notesSlides/notesSlide5.xml"/><Relationship Id="rId7" Type="http://schemas.openxmlformats.org/officeDocument/2006/relationships/image" Target="../media/image9.emf"/><Relationship Id="rId12" Type="http://schemas.openxmlformats.org/officeDocument/2006/relationships/oleObject" Target="../embeddings/oleObject7.bin"/><Relationship Id="rId17" Type="http://schemas.openxmlformats.org/officeDocument/2006/relationships/image" Target="../media/image14.emf"/><Relationship Id="rId2" Type="http://schemas.openxmlformats.org/officeDocument/2006/relationships/slideLayout" Target="../slideLayouts/slideLayout2.xml"/><Relationship Id="rId16"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1.emf"/><Relationship Id="rId5" Type="http://schemas.openxmlformats.org/officeDocument/2006/relationships/image" Target="../media/image8.emf"/><Relationship Id="rId15" Type="http://schemas.openxmlformats.org/officeDocument/2006/relationships/image" Target="../media/image13.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0.emf"/><Relationship Id="rId1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0" y="1676400"/>
            <a:ext cx="9144000" cy="2923878"/>
          </a:xfrm>
          <a:prstGeom prst="rect">
            <a:avLst/>
          </a:prstGeom>
          <a:noFill/>
          <a:ln w="9525">
            <a:noFill/>
            <a:miter lim="800000"/>
            <a:headEnd/>
            <a:tailEnd/>
          </a:ln>
          <a:effectLst/>
        </p:spPr>
        <p:txBody>
          <a:bodyPr wrap="square">
            <a:spAutoFit/>
          </a:bodyPr>
          <a:lstStyle/>
          <a:p>
            <a:pPr algn="ctr" hangingPunct="0"/>
            <a:r>
              <a:rPr lang="en-US" sz="3200" dirty="0"/>
              <a:t>Circuits et </a:t>
            </a:r>
            <a:r>
              <a:rPr lang="en-US" sz="3200" dirty="0" err="1"/>
              <a:t>Systèmes</a:t>
            </a:r>
            <a:r>
              <a:rPr lang="en-US" sz="3200" dirty="0"/>
              <a:t> I</a:t>
            </a:r>
          </a:p>
          <a:p>
            <a:pPr algn="ctr" hangingPunct="0"/>
            <a:r>
              <a:rPr lang="en-US" sz="3200" dirty="0" err="1"/>
              <a:t>Chapitre</a:t>
            </a:r>
            <a:r>
              <a:rPr lang="en-US" sz="3200" dirty="0"/>
              <a:t> 8: Circuits en Régime </a:t>
            </a:r>
            <a:r>
              <a:rPr lang="en-US" sz="3200" dirty="0" err="1"/>
              <a:t>Sinusoïdal</a:t>
            </a:r>
            <a:r>
              <a:rPr lang="en-US" sz="3200" dirty="0"/>
              <a:t> </a:t>
            </a:r>
            <a:r>
              <a:rPr lang="en-US" sz="3200" dirty="0" err="1"/>
              <a:t>Triphasé</a:t>
            </a:r>
            <a:endParaRPr lang="en-US" sz="3200" dirty="0"/>
          </a:p>
          <a:p>
            <a:pPr algn="ctr" hangingPunct="0"/>
            <a:endParaRPr lang="en-GB" sz="2400" b="1" kern="1200" dirty="0">
              <a:solidFill>
                <a:srgbClr val="000000"/>
              </a:solidFill>
              <a:latin typeface="Arial" charset="0"/>
              <a:ea typeface="+mn-ea"/>
              <a:cs typeface="+mn-cs"/>
            </a:endParaRPr>
          </a:p>
          <a:p>
            <a:pPr algn="ctr" hangingPunct="0"/>
            <a:endParaRPr lang="en-GB" sz="2400" b="1" kern="1200" dirty="0">
              <a:solidFill>
                <a:srgbClr val="000000"/>
              </a:solidFill>
              <a:latin typeface="Arial" charset="0"/>
              <a:ea typeface="+mn-ea"/>
              <a:cs typeface="+mn-cs"/>
            </a:endParaRPr>
          </a:p>
          <a:p>
            <a:pPr algn="ctr" rtl="0" fontAlgn="base">
              <a:spcBef>
                <a:spcPct val="0"/>
              </a:spcBef>
              <a:spcAft>
                <a:spcPct val="0"/>
              </a:spcAft>
            </a:pPr>
            <a:r>
              <a:rPr lang="en-GB" sz="2400" kern="1200" dirty="0">
                <a:solidFill>
                  <a:srgbClr val="000000"/>
                </a:solidFill>
                <a:latin typeface="+mj-lt"/>
                <a:ea typeface="+mn-ea"/>
                <a:cs typeface="+mn-cs"/>
              </a:rPr>
              <a:t>Farhad </a:t>
            </a:r>
            <a:r>
              <a:rPr lang="en-GB" sz="2400" kern="1200" dirty="0" err="1">
                <a:solidFill>
                  <a:srgbClr val="000000"/>
                </a:solidFill>
                <a:latin typeface="+mj-lt"/>
                <a:ea typeface="+mn-ea"/>
                <a:cs typeface="+mn-cs"/>
              </a:rPr>
              <a:t>Rachidi</a:t>
            </a:r>
            <a:endParaRPr lang="en-GB" sz="2400" kern="1200" dirty="0">
              <a:solidFill>
                <a:srgbClr val="000000"/>
              </a:solidFill>
              <a:latin typeface="+mj-lt"/>
              <a:ea typeface="+mn-ea"/>
              <a:cs typeface="+mn-cs"/>
            </a:endParaRPr>
          </a:p>
          <a:p>
            <a:pPr algn="ctr" rtl="0" fontAlgn="base">
              <a:spcBef>
                <a:spcPct val="0"/>
              </a:spcBef>
              <a:spcAft>
                <a:spcPct val="0"/>
              </a:spcAft>
            </a:pPr>
            <a:r>
              <a:rPr lang="en-GB" sz="2400" dirty="0" err="1">
                <a:solidFill>
                  <a:srgbClr val="000000"/>
                </a:solidFill>
                <a:latin typeface="+mj-lt"/>
              </a:rPr>
              <a:t>École</a:t>
            </a:r>
            <a:r>
              <a:rPr lang="en-GB" sz="2400" dirty="0">
                <a:solidFill>
                  <a:srgbClr val="000000"/>
                </a:solidFill>
                <a:latin typeface="+mj-lt"/>
              </a:rPr>
              <a:t> </a:t>
            </a:r>
            <a:r>
              <a:rPr lang="en-GB" sz="2400" dirty="0" err="1">
                <a:solidFill>
                  <a:srgbClr val="000000"/>
                </a:solidFill>
                <a:latin typeface="+mj-lt"/>
              </a:rPr>
              <a:t>Polytechnique</a:t>
            </a:r>
            <a:r>
              <a:rPr lang="en-GB" sz="2400" dirty="0">
                <a:solidFill>
                  <a:srgbClr val="000000"/>
                </a:solidFill>
                <a:latin typeface="+mj-lt"/>
              </a:rPr>
              <a:t> </a:t>
            </a:r>
            <a:r>
              <a:rPr lang="en-GB" sz="2400" dirty="0" err="1">
                <a:solidFill>
                  <a:srgbClr val="000000"/>
                </a:solidFill>
                <a:latin typeface="+mj-lt"/>
              </a:rPr>
              <a:t>Fédérale</a:t>
            </a:r>
            <a:r>
              <a:rPr lang="en-GB" sz="2400" dirty="0">
                <a:solidFill>
                  <a:srgbClr val="000000"/>
                </a:solidFill>
                <a:latin typeface="+mj-lt"/>
              </a:rPr>
              <a:t> de Lausanne</a:t>
            </a:r>
            <a:endParaRPr lang="en-GB" sz="2400" kern="1200" dirty="0">
              <a:solidFill>
                <a:srgbClr val="000000"/>
              </a:solidFill>
              <a:latin typeface="+mj-lt"/>
              <a:ea typeface="+mn-ea"/>
              <a:cs typeface="+mn-cs"/>
            </a:endParaRPr>
          </a:p>
          <a:p>
            <a:pPr algn="ctr" rtl="0" fontAlgn="base">
              <a:spcBef>
                <a:spcPct val="0"/>
              </a:spcBef>
              <a:spcAft>
                <a:spcPct val="0"/>
              </a:spcAft>
            </a:pPr>
            <a:r>
              <a:rPr lang="en-GB" sz="2400" dirty="0">
                <a:solidFill>
                  <a:srgbClr val="000000"/>
                </a:solidFill>
                <a:latin typeface="+mj-lt"/>
              </a:rPr>
              <a:t>Lausanne, Switzerland</a:t>
            </a:r>
            <a:endParaRPr lang="en-GB" sz="2400" kern="1200" dirty="0">
              <a:solidFill>
                <a:srgbClr val="000000"/>
              </a:solidFill>
              <a:latin typeface="+mj-lt"/>
              <a:ea typeface="+mn-ea"/>
              <a:cs typeface="+mn-cs"/>
            </a:endParaRPr>
          </a:p>
        </p:txBody>
      </p:sp>
      <p:pic>
        <p:nvPicPr>
          <p:cNvPr id="6" name="Picture 5" descr="EMCjpeg.jpg"/>
          <p:cNvPicPr>
            <a:picLocks noChangeAspect="1"/>
          </p:cNvPicPr>
          <p:nvPr/>
        </p:nvPicPr>
        <p:blipFill>
          <a:blip r:embed="rId3" cstate="print"/>
          <a:stretch>
            <a:fillRect/>
          </a:stretch>
        </p:blipFill>
        <p:spPr>
          <a:xfrm>
            <a:off x="3886200" y="4670533"/>
            <a:ext cx="1417190" cy="129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a:defRPr/>
            </a:pPr>
            <a:r>
              <a:rPr lang="fr-CH" sz="3200" dirty="0">
                <a:solidFill>
                  <a:srgbClr val="FF6600"/>
                </a:solidFill>
                <a:latin typeface="Consolas"/>
                <a:ea typeface="+mn-ea"/>
                <a:cs typeface="Consolas"/>
              </a:rPr>
              <a:t>Systèmes triphasés symétriques</a:t>
            </a:r>
            <a:endParaRPr lang="en-US" sz="3200" dirty="0">
              <a:solidFill>
                <a:srgbClr val="FF6600"/>
              </a:solidFill>
              <a:latin typeface="Consolas"/>
              <a:ea typeface="+mn-ea"/>
              <a:cs typeface="Consolas"/>
            </a:endParaRPr>
          </a:p>
        </p:txBody>
      </p:sp>
      <p:graphicFrame>
        <p:nvGraphicFramePr>
          <p:cNvPr id="25604" name="Object 3"/>
          <p:cNvGraphicFramePr>
            <a:graphicFrameLocks noChangeAspect="1"/>
          </p:cNvGraphicFramePr>
          <p:nvPr/>
        </p:nvGraphicFramePr>
        <p:xfrm>
          <a:off x="1495425" y="1997075"/>
          <a:ext cx="5900738" cy="531813"/>
        </p:xfrm>
        <a:graphic>
          <a:graphicData uri="http://schemas.openxmlformats.org/presentationml/2006/ole">
            <mc:AlternateContent xmlns:mc="http://schemas.openxmlformats.org/markup-compatibility/2006">
              <mc:Choice xmlns:v="urn:schemas-microsoft-com:vml" Requires="v">
                <p:oleObj spid="_x0000_s750875" name="Equation" r:id="rId4" imgW="3721100" imgH="304800" progId="Equation.3">
                  <p:embed/>
                </p:oleObj>
              </mc:Choice>
              <mc:Fallback>
                <p:oleObj name="Equation" r:id="rId4" imgW="37211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425" y="1997075"/>
                        <a:ext cx="5900738" cy="53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5605" name="Text Box 4"/>
          <p:cNvSpPr txBox="1">
            <a:spLocks noChangeArrowheads="1"/>
          </p:cNvSpPr>
          <p:nvPr/>
        </p:nvSpPr>
        <p:spPr bwMode="auto">
          <a:xfrm>
            <a:off x="368300" y="1489075"/>
            <a:ext cx="22982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Système inverse:</a:t>
            </a:r>
            <a:endParaRPr lang="en-US" dirty="0">
              <a:latin typeface="+mj-lt"/>
            </a:endParaRPr>
          </a:p>
        </p:txBody>
      </p:sp>
      <p:graphicFrame>
        <p:nvGraphicFramePr>
          <p:cNvPr id="25606" name="Object 5"/>
          <p:cNvGraphicFramePr>
            <a:graphicFrameLocks noChangeAspect="1"/>
          </p:cNvGraphicFramePr>
          <p:nvPr/>
        </p:nvGraphicFramePr>
        <p:xfrm>
          <a:off x="6184900" y="3951288"/>
          <a:ext cx="2019300" cy="425450"/>
        </p:xfrm>
        <a:graphic>
          <a:graphicData uri="http://schemas.openxmlformats.org/presentationml/2006/ole">
            <mc:AlternateContent xmlns:mc="http://schemas.openxmlformats.org/markup-compatibility/2006">
              <mc:Choice xmlns:v="urn:schemas-microsoft-com:vml" Requires="v">
                <p:oleObj spid="_x0000_s750876" name="Equation" r:id="rId6" imgW="1244600" imgH="228600" progId="Equation.3">
                  <p:embed/>
                </p:oleObj>
              </mc:Choice>
              <mc:Fallback>
                <p:oleObj name="Equation" r:id="rId6" imgW="12446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4900" y="3951288"/>
                        <a:ext cx="2019300" cy="425450"/>
                      </a:xfrm>
                      <a:prstGeom prst="rect">
                        <a:avLst/>
                      </a:prstGeom>
                      <a:solidFill>
                        <a:srgbClr val="FFFF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5607" name="Oval 6"/>
          <p:cNvSpPr>
            <a:spLocks noChangeArrowheads="1"/>
          </p:cNvSpPr>
          <p:nvPr/>
        </p:nvSpPr>
        <p:spPr bwMode="auto">
          <a:xfrm>
            <a:off x="2181225" y="2971800"/>
            <a:ext cx="2562225" cy="2543175"/>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25608" name="Line 7"/>
          <p:cNvSpPr>
            <a:spLocks noChangeShapeType="1"/>
          </p:cNvSpPr>
          <p:nvPr/>
        </p:nvSpPr>
        <p:spPr bwMode="auto">
          <a:xfrm>
            <a:off x="3467100" y="4229100"/>
            <a:ext cx="1257300"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25609" name="Line 8"/>
          <p:cNvSpPr>
            <a:spLocks noChangeShapeType="1"/>
          </p:cNvSpPr>
          <p:nvPr/>
        </p:nvSpPr>
        <p:spPr bwMode="auto">
          <a:xfrm flipH="1" flipV="1">
            <a:off x="2787650" y="3168650"/>
            <a:ext cx="666750" cy="105727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25610" name="Line 9"/>
          <p:cNvSpPr>
            <a:spLocks noChangeShapeType="1"/>
          </p:cNvSpPr>
          <p:nvPr/>
        </p:nvSpPr>
        <p:spPr bwMode="auto">
          <a:xfrm flipH="1">
            <a:off x="2774950" y="4232275"/>
            <a:ext cx="685800" cy="11144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25611" name="Object 10"/>
          <p:cNvGraphicFramePr>
            <a:graphicFrameLocks noChangeAspect="1"/>
          </p:cNvGraphicFramePr>
          <p:nvPr/>
        </p:nvGraphicFramePr>
        <p:xfrm>
          <a:off x="4905375" y="4092575"/>
          <a:ext cx="334963" cy="349250"/>
        </p:xfrm>
        <a:graphic>
          <a:graphicData uri="http://schemas.openxmlformats.org/presentationml/2006/ole">
            <mc:AlternateContent xmlns:mc="http://schemas.openxmlformats.org/markup-compatibility/2006">
              <mc:Choice xmlns:v="urn:schemas-microsoft-com:vml" Requires="v">
                <p:oleObj spid="_x0000_s750877" name="Equation" r:id="rId8" imgW="317500" imgH="330200" progId="Equation.3">
                  <p:embed/>
                </p:oleObj>
              </mc:Choice>
              <mc:Fallback>
                <p:oleObj name="Equation" r:id="rId8" imgW="317500" imgH="330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5375" y="4092575"/>
                        <a:ext cx="334963"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5612" name="Object 11"/>
          <p:cNvGraphicFramePr>
            <a:graphicFrameLocks noChangeAspect="1"/>
          </p:cNvGraphicFramePr>
          <p:nvPr/>
        </p:nvGraphicFramePr>
        <p:xfrm>
          <a:off x="2438400" y="2698750"/>
          <a:ext cx="366713" cy="349250"/>
        </p:xfrm>
        <a:graphic>
          <a:graphicData uri="http://schemas.openxmlformats.org/presentationml/2006/ole">
            <mc:AlternateContent xmlns:mc="http://schemas.openxmlformats.org/markup-compatibility/2006">
              <mc:Choice xmlns:v="urn:schemas-microsoft-com:vml" Requires="v">
                <p:oleObj spid="_x0000_s750878" name="Equation" r:id="rId10" imgW="355600" imgH="330200" progId="Equation.3">
                  <p:embed/>
                </p:oleObj>
              </mc:Choice>
              <mc:Fallback>
                <p:oleObj name="Equation" r:id="rId10" imgW="355600" imgH="330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2698750"/>
                        <a:ext cx="366713"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5613" name="Object 12"/>
          <p:cNvGraphicFramePr>
            <a:graphicFrameLocks noChangeAspect="1"/>
          </p:cNvGraphicFramePr>
          <p:nvPr/>
        </p:nvGraphicFramePr>
        <p:xfrm>
          <a:off x="2424113" y="5410200"/>
          <a:ext cx="350837" cy="349250"/>
        </p:xfrm>
        <a:graphic>
          <a:graphicData uri="http://schemas.openxmlformats.org/presentationml/2006/ole">
            <mc:AlternateContent xmlns:mc="http://schemas.openxmlformats.org/markup-compatibility/2006">
              <mc:Choice xmlns:v="urn:schemas-microsoft-com:vml" Requires="v">
                <p:oleObj spid="_x0000_s750879" name="Equation" r:id="rId12" imgW="330200" imgH="330200" progId="Equation.3">
                  <p:embed/>
                </p:oleObj>
              </mc:Choice>
              <mc:Fallback>
                <p:oleObj name="Equation" r:id="rId12" imgW="330200" imgH="330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24113" y="5410200"/>
                        <a:ext cx="350837"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5614" name="Object 13"/>
          <p:cNvGraphicFramePr>
            <a:graphicFrameLocks noChangeAspect="1"/>
          </p:cNvGraphicFramePr>
          <p:nvPr/>
        </p:nvGraphicFramePr>
        <p:xfrm>
          <a:off x="3970338" y="4270375"/>
          <a:ext cx="257175" cy="254000"/>
        </p:xfrm>
        <a:graphic>
          <a:graphicData uri="http://schemas.openxmlformats.org/presentationml/2006/ole">
            <mc:AlternateContent xmlns:mc="http://schemas.openxmlformats.org/markup-compatibility/2006">
              <mc:Choice xmlns:v="urn:schemas-microsoft-com:vml" Requires="v">
                <p:oleObj spid="_x0000_s750880" name="Equation" r:id="rId14" imgW="228600" imgH="228600" progId="Equation.3">
                  <p:embed/>
                </p:oleObj>
              </mc:Choice>
              <mc:Fallback>
                <p:oleObj name="Equation" r:id="rId14" imgW="2286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70338" y="4270375"/>
                        <a:ext cx="257175"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5615" name="Object 14"/>
          <p:cNvGraphicFramePr>
            <a:graphicFrameLocks noChangeAspect="1"/>
          </p:cNvGraphicFramePr>
          <p:nvPr/>
        </p:nvGraphicFramePr>
        <p:xfrm>
          <a:off x="3530600" y="3651250"/>
          <a:ext cx="476250" cy="330200"/>
        </p:xfrm>
        <a:graphic>
          <a:graphicData uri="http://schemas.openxmlformats.org/presentationml/2006/ole">
            <mc:AlternateContent xmlns:mc="http://schemas.openxmlformats.org/markup-compatibility/2006">
              <mc:Choice xmlns:v="urn:schemas-microsoft-com:vml" Requires="v">
                <p:oleObj spid="_x0000_s750881" name="Equation" r:id="rId16" imgW="520700" imgH="355600" progId="Equation.DSMT4">
                  <p:embed/>
                </p:oleObj>
              </mc:Choice>
              <mc:Fallback>
                <p:oleObj name="Equation" r:id="rId16" imgW="520700" imgH="355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30600" y="3651250"/>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5616" name="Arc 15"/>
          <p:cNvSpPr>
            <a:spLocks/>
          </p:cNvSpPr>
          <p:nvPr/>
        </p:nvSpPr>
        <p:spPr bwMode="auto">
          <a:xfrm>
            <a:off x="3305175" y="3962400"/>
            <a:ext cx="457200" cy="2381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Tree>
    <p:extLst>
      <p:ext uri="{BB962C8B-B14F-4D97-AF65-F5344CB8AC3E}">
        <p14:creationId xmlns:p14="http://schemas.microsoft.com/office/powerpoint/2010/main" val="26108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pPr>
              <a:defRPr/>
            </a:pPr>
            <a:r>
              <a:rPr lang="fr-CH" sz="3200" dirty="0">
                <a:solidFill>
                  <a:srgbClr val="FF6600"/>
                </a:solidFill>
                <a:latin typeface="Consolas"/>
                <a:ea typeface="+mn-ea"/>
                <a:cs typeface="Consolas"/>
              </a:rPr>
              <a:t>Système homopolaire</a:t>
            </a:r>
            <a:endParaRPr lang="en-US" sz="3200" dirty="0">
              <a:solidFill>
                <a:srgbClr val="FF6600"/>
              </a:solidFill>
              <a:latin typeface="Consolas"/>
              <a:ea typeface="+mn-ea"/>
              <a:cs typeface="Consolas"/>
            </a:endParaRPr>
          </a:p>
        </p:txBody>
      </p:sp>
      <p:graphicFrame>
        <p:nvGraphicFramePr>
          <p:cNvPr id="27652" name="Object 3"/>
          <p:cNvGraphicFramePr>
            <a:graphicFrameLocks noChangeAspect="1"/>
          </p:cNvGraphicFramePr>
          <p:nvPr/>
        </p:nvGraphicFramePr>
        <p:xfrm>
          <a:off x="2587625" y="1730375"/>
          <a:ext cx="2552700" cy="531813"/>
        </p:xfrm>
        <a:graphic>
          <a:graphicData uri="http://schemas.openxmlformats.org/presentationml/2006/ole">
            <mc:AlternateContent xmlns:mc="http://schemas.openxmlformats.org/markup-compatibility/2006">
              <mc:Choice xmlns:v="urn:schemas-microsoft-com:vml" Requires="v">
                <p:oleObj spid="_x0000_s752806" name="Equation" r:id="rId4" imgW="1587500" imgH="304800" progId="Equation.3">
                  <p:embed/>
                </p:oleObj>
              </mc:Choice>
              <mc:Fallback>
                <p:oleObj name="Equation" r:id="rId4" imgW="15875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625" y="1730375"/>
                        <a:ext cx="2552700" cy="53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53" name="Oval 4"/>
          <p:cNvSpPr>
            <a:spLocks noChangeArrowheads="1"/>
          </p:cNvSpPr>
          <p:nvPr/>
        </p:nvSpPr>
        <p:spPr bwMode="auto">
          <a:xfrm>
            <a:off x="2181225" y="2971800"/>
            <a:ext cx="2562225" cy="2543175"/>
          </a:xfrm>
          <a:prstGeom prst="ellipse">
            <a:avLst/>
          </a:prstGeom>
          <a:noFill/>
          <a:ln w="3175">
            <a:solidFill>
              <a:srgbClr val="00CC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27654" name="Line 5"/>
          <p:cNvSpPr>
            <a:spLocks noChangeShapeType="1"/>
          </p:cNvSpPr>
          <p:nvPr/>
        </p:nvSpPr>
        <p:spPr bwMode="auto">
          <a:xfrm flipV="1">
            <a:off x="3467100" y="3257550"/>
            <a:ext cx="819150" cy="971550"/>
          </a:xfrm>
          <a:prstGeom prst="line">
            <a:avLst/>
          </a:prstGeom>
          <a:noFill/>
          <a:ln w="38100">
            <a:solidFill>
              <a:srgbClr val="00CC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27655" name="Object 6"/>
          <p:cNvGraphicFramePr>
            <a:graphicFrameLocks noChangeAspect="1"/>
          </p:cNvGraphicFramePr>
          <p:nvPr/>
        </p:nvGraphicFramePr>
        <p:xfrm>
          <a:off x="4259263" y="2901950"/>
          <a:ext cx="1514475" cy="349250"/>
        </p:xfrm>
        <a:graphic>
          <a:graphicData uri="http://schemas.openxmlformats.org/presentationml/2006/ole">
            <mc:AlternateContent xmlns:mc="http://schemas.openxmlformats.org/markup-compatibility/2006">
              <mc:Choice xmlns:v="urn:schemas-microsoft-com:vml" Requires="v">
                <p:oleObj spid="_x0000_s752807" name="Equation" r:id="rId6" imgW="1574800" imgH="330200" progId="Equation.3">
                  <p:embed/>
                </p:oleObj>
              </mc:Choice>
              <mc:Fallback>
                <p:oleObj name="Equation" r:id="rId6" imgW="1574800" imgH="330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9263" y="2901950"/>
                        <a:ext cx="1514475"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7656" name="Object 7"/>
          <p:cNvGraphicFramePr>
            <a:graphicFrameLocks noChangeAspect="1"/>
          </p:cNvGraphicFramePr>
          <p:nvPr/>
        </p:nvGraphicFramePr>
        <p:xfrm>
          <a:off x="3703638" y="3422650"/>
          <a:ext cx="257175" cy="254000"/>
        </p:xfrm>
        <a:graphic>
          <a:graphicData uri="http://schemas.openxmlformats.org/presentationml/2006/ole">
            <mc:AlternateContent xmlns:mc="http://schemas.openxmlformats.org/markup-compatibility/2006">
              <mc:Choice xmlns:v="urn:schemas-microsoft-com:vml" Requires="v">
                <p:oleObj spid="_x0000_s752808" name="Equation" r:id="rId8" imgW="228600" imgH="228600" progId="Equation.3">
                  <p:embed/>
                </p:oleObj>
              </mc:Choice>
              <mc:Fallback>
                <p:oleObj name="Equation" r:id="rId8" imgW="2286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3638" y="3422650"/>
                        <a:ext cx="257175"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57" name="Line 8"/>
          <p:cNvSpPr>
            <a:spLocks noChangeShapeType="1"/>
          </p:cNvSpPr>
          <p:nvPr/>
        </p:nvSpPr>
        <p:spPr bwMode="auto">
          <a:xfrm>
            <a:off x="1857375" y="4238625"/>
            <a:ext cx="3333750" cy="0"/>
          </a:xfrm>
          <a:prstGeom prst="line">
            <a:avLst/>
          </a:prstGeom>
          <a:noFill/>
          <a:ln w="31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27658" name="Line 9"/>
          <p:cNvSpPr>
            <a:spLocks noChangeShapeType="1"/>
          </p:cNvSpPr>
          <p:nvPr/>
        </p:nvSpPr>
        <p:spPr bwMode="auto">
          <a:xfrm flipH="1">
            <a:off x="3467100" y="2781300"/>
            <a:ext cx="0" cy="3076575"/>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27659" name="Object 10"/>
          <p:cNvGraphicFramePr>
            <a:graphicFrameLocks noChangeAspect="1"/>
          </p:cNvGraphicFramePr>
          <p:nvPr/>
        </p:nvGraphicFramePr>
        <p:xfrm>
          <a:off x="3752850" y="3960813"/>
          <a:ext cx="203200" cy="185737"/>
        </p:xfrm>
        <a:graphic>
          <a:graphicData uri="http://schemas.openxmlformats.org/presentationml/2006/ole">
            <mc:AlternateContent xmlns:mc="http://schemas.openxmlformats.org/markup-compatibility/2006">
              <mc:Choice xmlns:v="urn:schemas-microsoft-com:vml" Requires="v">
                <p:oleObj spid="_x0000_s752809" name="Equation" r:id="rId10" imgW="203200" imgH="177800" progId="Equation.DSMT4">
                  <p:embed/>
                </p:oleObj>
              </mc:Choice>
              <mc:Fallback>
                <p:oleObj name="Equation" r:id="rId10" imgW="203200" imgH="177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2850" y="3960813"/>
                        <a:ext cx="203200" cy="185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60" name="Arc 11"/>
          <p:cNvSpPr>
            <a:spLocks/>
          </p:cNvSpPr>
          <p:nvPr/>
        </p:nvSpPr>
        <p:spPr bwMode="auto">
          <a:xfrm>
            <a:off x="3324225" y="4056063"/>
            <a:ext cx="457200" cy="182562"/>
          </a:xfrm>
          <a:custGeom>
            <a:avLst/>
            <a:gdLst>
              <a:gd name="T0" fmla="*/ 2147483647 w 21600"/>
              <a:gd name="T1" fmla="*/ 0 h 16594"/>
              <a:gd name="T2" fmla="*/ 2147483647 w 21600"/>
              <a:gd name="T3" fmla="*/ 2147483647 h 16594"/>
              <a:gd name="T4" fmla="*/ 0 w 21600"/>
              <a:gd name="T5" fmla="*/ 2147483647 h 16594"/>
              <a:gd name="T6" fmla="*/ 0 60000 65536"/>
              <a:gd name="T7" fmla="*/ 0 60000 65536"/>
              <a:gd name="T8" fmla="*/ 0 60000 65536"/>
              <a:gd name="T9" fmla="*/ 0 w 21600"/>
              <a:gd name="T10" fmla="*/ 0 h 16594"/>
              <a:gd name="T11" fmla="*/ 21600 w 21600"/>
              <a:gd name="T12" fmla="*/ 16594 h 16594"/>
            </a:gdLst>
            <a:ahLst/>
            <a:cxnLst>
              <a:cxn ang="T6">
                <a:pos x="T0" y="T1"/>
              </a:cxn>
              <a:cxn ang="T7">
                <a:pos x="T2" y="T3"/>
              </a:cxn>
              <a:cxn ang="T8">
                <a:pos x="T4" y="T5"/>
              </a:cxn>
            </a:cxnLst>
            <a:rect l="T9" t="T10" r="T11" b="T12"/>
            <a:pathLst>
              <a:path w="21600" h="16594" fill="none" extrusionOk="0">
                <a:moveTo>
                  <a:pt x="13827" y="0"/>
                </a:moveTo>
                <a:cubicBezTo>
                  <a:pt x="18752" y="4104"/>
                  <a:pt x="21600" y="10183"/>
                  <a:pt x="21600" y="16594"/>
                </a:cubicBezTo>
              </a:path>
              <a:path w="21600" h="16594" stroke="0" extrusionOk="0">
                <a:moveTo>
                  <a:pt x="13827" y="0"/>
                </a:moveTo>
                <a:cubicBezTo>
                  <a:pt x="18752" y="4104"/>
                  <a:pt x="21600" y="10183"/>
                  <a:pt x="21600" y="16594"/>
                </a:cubicBezTo>
                <a:lnTo>
                  <a:pt x="0" y="16594"/>
                </a:lnTo>
                <a:lnTo>
                  <a:pt x="13827"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Tree>
    <p:extLst>
      <p:ext uri="{BB962C8B-B14F-4D97-AF65-F5344CB8AC3E}">
        <p14:creationId xmlns:p14="http://schemas.microsoft.com/office/powerpoint/2010/main" val="54151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0"/>
            <a:ext cx="8229600" cy="1143000"/>
          </a:xfrm>
        </p:spPr>
        <p:txBody>
          <a:bodyPr>
            <a:normAutofit/>
          </a:bodyPr>
          <a:lstStyle/>
          <a:p>
            <a:pPr>
              <a:defRPr/>
            </a:pPr>
            <a:r>
              <a:rPr lang="fr-CH" sz="3200" dirty="0">
                <a:solidFill>
                  <a:srgbClr val="FF6600"/>
                </a:solidFill>
                <a:latin typeface="Consolas"/>
                <a:ea typeface="+mn-ea"/>
                <a:cs typeface="Consolas"/>
              </a:rPr>
              <a:t>Comment on génère un système triphasé symétrique?</a:t>
            </a:r>
            <a:endParaRPr lang="en-US" sz="3200" dirty="0">
              <a:solidFill>
                <a:srgbClr val="FF6600"/>
              </a:solidFill>
              <a:latin typeface="Consolas"/>
              <a:ea typeface="+mn-ea"/>
              <a:cs typeface="Consolas"/>
            </a:endParaRPr>
          </a:p>
        </p:txBody>
      </p:sp>
      <p:pic>
        <p:nvPicPr>
          <p:cNvPr id="29700"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325" y="1479550"/>
            <a:ext cx="3922713"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96996" name="Line 4"/>
          <p:cNvSpPr>
            <a:spLocks noChangeShapeType="1"/>
          </p:cNvSpPr>
          <p:nvPr/>
        </p:nvSpPr>
        <p:spPr bwMode="auto">
          <a:xfrm flipH="1" flipV="1">
            <a:off x="4981575" y="3543300"/>
            <a:ext cx="1762125" cy="171450"/>
          </a:xfrm>
          <a:prstGeom prst="line">
            <a:avLst/>
          </a:prstGeom>
          <a:noFill/>
          <a:ln w="12700">
            <a:solidFill>
              <a:srgbClr val="FFFF66"/>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6997" name="Line 5"/>
          <p:cNvSpPr>
            <a:spLocks noChangeShapeType="1"/>
          </p:cNvSpPr>
          <p:nvPr/>
        </p:nvSpPr>
        <p:spPr bwMode="auto">
          <a:xfrm flipH="1">
            <a:off x="3149600" y="3844925"/>
            <a:ext cx="3629025" cy="847725"/>
          </a:xfrm>
          <a:prstGeom prst="line">
            <a:avLst/>
          </a:prstGeom>
          <a:noFill/>
          <a:ln w="12700">
            <a:solidFill>
              <a:srgbClr val="FFFF66"/>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6998" name="Text Box 6"/>
          <p:cNvSpPr txBox="1">
            <a:spLocks noChangeArrowheads="1"/>
          </p:cNvSpPr>
          <p:nvPr/>
        </p:nvSpPr>
        <p:spPr bwMode="auto">
          <a:xfrm>
            <a:off x="6880225" y="3556000"/>
            <a:ext cx="2041094" cy="461665"/>
          </a:xfrm>
          <a:prstGeom prst="rect">
            <a:avLst/>
          </a:prstGeom>
          <a:solidFill>
            <a:srgbClr val="FFFF66"/>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Enroulement 1</a:t>
            </a:r>
            <a:endParaRPr lang="en-US">
              <a:latin typeface="+mj-lt"/>
            </a:endParaRPr>
          </a:p>
        </p:txBody>
      </p:sp>
      <p:sp>
        <p:nvSpPr>
          <p:cNvPr id="596999" name="Line 7"/>
          <p:cNvSpPr>
            <a:spLocks noChangeShapeType="1"/>
          </p:cNvSpPr>
          <p:nvPr/>
        </p:nvSpPr>
        <p:spPr bwMode="auto">
          <a:xfrm flipH="1" flipV="1">
            <a:off x="3895725" y="3152775"/>
            <a:ext cx="2705100" cy="1752600"/>
          </a:xfrm>
          <a:prstGeom prst="line">
            <a:avLst/>
          </a:prstGeom>
          <a:noFill/>
          <a:ln w="12700">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7000" name="Line 8"/>
          <p:cNvSpPr>
            <a:spLocks noChangeShapeType="1"/>
          </p:cNvSpPr>
          <p:nvPr/>
        </p:nvSpPr>
        <p:spPr bwMode="auto">
          <a:xfrm flipH="1">
            <a:off x="4321175" y="5026025"/>
            <a:ext cx="2247900" cy="180975"/>
          </a:xfrm>
          <a:prstGeom prst="line">
            <a:avLst/>
          </a:prstGeom>
          <a:noFill/>
          <a:ln w="12700">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7001" name="Text Box 9"/>
          <p:cNvSpPr txBox="1">
            <a:spLocks noChangeArrowheads="1"/>
          </p:cNvSpPr>
          <p:nvPr/>
        </p:nvSpPr>
        <p:spPr bwMode="auto">
          <a:xfrm>
            <a:off x="6619875" y="4762500"/>
            <a:ext cx="2041094" cy="461665"/>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solidFill>
                  <a:schemeClr val="bg1"/>
                </a:solidFill>
                <a:latin typeface="+mj-lt"/>
              </a:rPr>
              <a:t>Enroulement 2</a:t>
            </a:r>
            <a:endParaRPr lang="en-US" dirty="0">
              <a:solidFill>
                <a:schemeClr val="bg1"/>
              </a:solidFill>
              <a:latin typeface="+mj-lt"/>
            </a:endParaRPr>
          </a:p>
        </p:txBody>
      </p:sp>
      <p:sp>
        <p:nvSpPr>
          <p:cNvPr id="597002" name="Line 10"/>
          <p:cNvSpPr>
            <a:spLocks noChangeShapeType="1"/>
          </p:cNvSpPr>
          <p:nvPr/>
        </p:nvSpPr>
        <p:spPr bwMode="auto">
          <a:xfrm flipH="1">
            <a:off x="5010150" y="4343400"/>
            <a:ext cx="1828800" cy="390525"/>
          </a:xfrm>
          <a:prstGeom prst="line">
            <a:avLst/>
          </a:prstGeom>
          <a:noFill/>
          <a:ln w="127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7003" name="Line 11"/>
          <p:cNvSpPr>
            <a:spLocks noChangeShapeType="1"/>
          </p:cNvSpPr>
          <p:nvPr/>
        </p:nvSpPr>
        <p:spPr bwMode="auto">
          <a:xfrm flipH="1" flipV="1">
            <a:off x="3016250" y="3654425"/>
            <a:ext cx="3810000" cy="600075"/>
          </a:xfrm>
          <a:prstGeom prst="line">
            <a:avLst/>
          </a:prstGeom>
          <a:noFill/>
          <a:ln w="127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7004" name="Text Box 12"/>
          <p:cNvSpPr txBox="1">
            <a:spLocks noChangeArrowheads="1"/>
          </p:cNvSpPr>
          <p:nvPr/>
        </p:nvSpPr>
        <p:spPr bwMode="auto">
          <a:xfrm>
            <a:off x="6829425" y="4048125"/>
            <a:ext cx="2041094" cy="461665"/>
          </a:xfrm>
          <a:prstGeom prst="rect">
            <a:avLst/>
          </a:prstGeom>
          <a:solidFill>
            <a:srgbClr val="0000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solidFill>
                  <a:schemeClr val="bg1"/>
                </a:solidFill>
                <a:latin typeface="+mj-lt"/>
              </a:rPr>
              <a:t>Enroulement 3</a:t>
            </a:r>
            <a:endParaRPr lang="en-US" dirty="0">
              <a:solidFill>
                <a:schemeClr val="bg1"/>
              </a:solidFill>
              <a:latin typeface="+mj-lt"/>
            </a:endParaRPr>
          </a:p>
        </p:txBody>
      </p:sp>
      <p:sp>
        <p:nvSpPr>
          <p:cNvPr id="597005" name="Line 13"/>
          <p:cNvSpPr>
            <a:spLocks noChangeShapeType="1"/>
          </p:cNvSpPr>
          <p:nvPr/>
        </p:nvSpPr>
        <p:spPr bwMode="auto">
          <a:xfrm flipV="1">
            <a:off x="1114425" y="3790950"/>
            <a:ext cx="2543175" cy="1295400"/>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597006" name="Text Box 14"/>
          <p:cNvSpPr txBox="1">
            <a:spLocks noChangeArrowheads="1"/>
          </p:cNvSpPr>
          <p:nvPr/>
        </p:nvSpPr>
        <p:spPr bwMode="auto">
          <a:xfrm>
            <a:off x="0" y="4699000"/>
            <a:ext cx="129299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Champ</a:t>
            </a:r>
          </a:p>
          <a:p>
            <a:pPr eaLnBrk="1" hangingPunct="1"/>
            <a:r>
              <a:rPr lang="fr-CH">
                <a:latin typeface="+mj-lt"/>
              </a:rPr>
              <a:t>tournant</a:t>
            </a:r>
            <a:endParaRPr lang="en-US">
              <a:latin typeface="+mj-lt"/>
            </a:endParaRPr>
          </a:p>
        </p:txBody>
      </p:sp>
    </p:spTree>
    <p:extLst>
      <p:ext uri="{BB962C8B-B14F-4D97-AF65-F5344CB8AC3E}">
        <p14:creationId xmlns:p14="http://schemas.microsoft.com/office/powerpoint/2010/main" val="157140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6998"/>
                                        </p:tgtEl>
                                        <p:attrNameLst>
                                          <p:attrName>style.visibility</p:attrName>
                                        </p:attrNameLst>
                                      </p:cBhvr>
                                      <p:to>
                                        <p:strVal val="visible"/>
                                      </p:to>
                                    </p:set>
                                    <p:animEffect transition="in" filter="randombar(horizontal)">
                                      <p:cBhvr>
                                        <p:cTn id="7" dur="500"/>
                                        <p:tgtEl>
                                          <p:spTgt spid="59699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96997"/>
                                        </p:tgtEl>
                                        <p:attrNameLst>
                                          <p:attrName>style.visibility</p:attrName>
                                        </p:attrNameLst>
                                      </p:cBhvr>
                                      <p:to>
                                        <p:strVal val="visible"/>
                                      </p:to>
                                    </p:set>
                                    <p:animEffect transition="in" filter="randombar(horizontal)">
                                      <p:cBhvr>
                                        <p:cTn id="10" dur="500"/>
                                        <p:tgtEl>
                                          <p:spTgt spid="59699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96996"/>
                                        </p:tgtEl>
                                        <p:attrNameLst>
                                          <p:attrName>style.visibility</p:attrName>
                                        </p:attrNameLst>
                                      </p:cBhvr>
                                      <p:to>
                                        <p:strVal val="visible"/>
                                      </p:to>
                                    </p:set>
                                    <p:animEffect transition="in" filter="randombar(horizontal)">
                                      <p:cBhvr>
                                        <p:cTn id="13" dur="500"/>
                                        <p:tgtEl>
                                          <p:spTgt spid="5969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1" nodeType="clickEffect">
                                  <p:stCondLst>
                                    <p:cond delay="0"/>
                                  </p:stCondLst>
                                  <p:childTnLst>
                                    <p:animEffect transition="out" filter="dissolve">
                                      <p:cBhvr>
                                        <p:cTn id="17" dur="500"/>
                                        <p:tgtEl>
                                          <p:spTgt spid="596996"/>
                                        </p:tgtEl>
                                      </p:cBhvr>
                                    </p:animEffect>
                                    <p:set>
                                      <p:cBhvr>
                                        <p:cTn id="18" dur="1" fill="hold">
                                          <p:stCondLst>
                                            <p:cond delay="499"/>
                                          </p:stCondLst>
                                        </p:cTn>
                                        <p:tgtEl>
                                          <p:spTgt spid="596996"/>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596997"/>
                                        </p:tgtEl>
                                      </p:cBhvr>
                                    </p:animEffect>
                                    <p:set>
                                      <p:cBhvr>
                                        <p:cTn id="21" dur="1" fill="hold">
                                          <p:stCondLst>
                                            <p:cond delay="499"/>
                                          </p:stCondLst>
                                        </p:cTn>
                                        <p:tgtEl>
                                          <p:spTgt spid="596997"/>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596998"/>
                                        </p:tgtEl>
                                      </p:cBhvr>
                                    </p:animEffect>
                                    <p:set>
                                      <p:cBhvr>
                                        <p:cTn id="24" dur="1" fill="hold">
                                          <p:stCondLst>
                                            <p:cond delay="499"/>
                                          </p:stCondLst>
                                        </p:cTn>
                                        <p:tgtEl>
                                          <p:spTgt spid="596998"/>
                                        </p:tgtEl>
                                        <p:attrNameLst>
                                          <p:attrName>style.visibility</p:attrName>
                                        </p:attrNameLst>
                                      </p:cBhvr>
                                      <p:to>
                                        <p:strVal val="hidden"/>
                                      </p:to>
                                    </p:set>
                                  </p:childTnLst>
                                </p:cTn>
                              </p:par>
                              <p:par>
                                <p:cTn id="25" presetID="14" presetClass="entr" presetSubtype="10" fill="hold" grpId="0" nodeType="withEffect">
                                  <p:stCondLst>
                                    <p:cond delay="0"/>
                                  </p:stCondLst>
                                  <p:childTnLst>
                                    <p:set>
                                      <p:cBhvr>
                                        <p:cTn id="26" dur="1" fill="hold">
                                          <p:stCondLst>
                                            <p:cond delay="0"/>
                                          </p:stCondLst>
                                        </p:cTn>
                                        <p:tgtEl>
                                          <p:spTgt spid="597001"/>
                                        </p:tgtEl>
                                        <p:attrNameLst>
                                          <p:attrName>style.visibility</p:attrName>
                                        </p:attrNameLst>
                                      </p:cBhvr>
                                      <p:to>
                                        <p:strVal val="visible"/>
                                      </p:to>
                                    </p:set>
                                    <p:animEffect transition="in" filter="randombar(horizontal)">
                                      <p:cBhvr>
                                        <p:cTn id="27" dur="500"/>
                                        <p:tgtEl>
                                          <p:spTgt spid="59700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96999"/>
                                        </p:tgtEl>
                                        <p:attrNameLst>
                                          <p:attrName>style.visibility</p:attrName>
                                        </p:attrNameLst>
                                      </p:cBhvr>
                                      <p:to>
                                        <p:strVal val="visible"/>
                                      </p:to>
                                    </p:set>
                                    <p:animEffect transition="in" filter="randombar(horizontal)">
                                      <p:cBhvr>
                                        <p:cTn id="30" dur="500"/>
                                        <p:tgtEl>
                                          <p:spTgt spid="59699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97000"/>
                                        </p:tgtEl>
                                        <p:attrNameLst>
                                          <p:attrName>style.visibility</p:attrName>
                                        </p:attrNameLst>
                                      </p:cBhvr>
                                      <p:to>
                                        <p:strVal val="visible"/>
                                      </p:to>
                                    </p:set>
                                    <p:animEffect transition="in" filter="randombar(horizontal)">
                                      <p:cBhvr>
                                        <p:cTn id="33" dur="500"/>
                                        <p:tgtEl>
                                          <p:spTgt spid="59700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grpId="1" nodeType="clickEffect">
                                  <p:stCondLst>
                                    <p:cond delay="0"/>
                                  </p:stCondLst>
                                  <p:childTnLst>
                                    <p:animEffect transition="out" filter="dissolve">
                                      <p:cBhvr>
                                        <p:cTn id="37" dur="500"/>
                                        <p:tgtEl>
                                          <p:spTgt spid="597001"/>
                                        </p:tgtEl>
                                      </p:cBhvr>
                                    </p:animEffect>
                                    <p:set>
                                      <p:cBhvr>
                                        <p:cTn id="38" dur="1" fill="hold">
                                          <p:stCondLst>
                                            <p:cond delay="499"/>
                                          </p:stCondLst>
                                        </p:cTn>
                                        <p:tgtEl>
                                          <p:spTgt spid="597001"/>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596999"/>
                                        </p:tgtEl>
                                      </p:cBhvr>
                                    </p:animEffect>
                                    <p:set>
                                      <p:cBhvr>
                                        <p:cTn id="41" dur="1" fill="hold">
                                          <p:stCondLst>
                                            <p:cond delay="499"/>
                                          </p:stCondLst>
                                        </p:cTn>
                                        <p:tgtEl>
                                          <p:spTgt spid="596999"/>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597000"/>
                                        </p:tgtEl>
                                      </p:cBhvr>
                                    </p:animEffect>
                                    <p:set>
                                      <p:cBhvr>
                                        <p:cTn id="44" dur="1" fill="hold">
                                          <p:stCondLst>
                                            <p:cond delay="499"/>
                                          </p:stCondLst>
                                        </p:cTn>
                                        <p:tgtEl>
                                          <p:spTgt spid="597000"/>
                                        </p:tgtEl>
                                        <p:attrNameLst>
                                          <p:attrName>style.visibility</p:attrName>
                                        </p:attrNameLst>
                                      </p:cBhvr>
                                      <p:to>
                                        <p:strVal val="hidden"/>
                                      </p:to>
                                    </p:set>
                                  </p:childTnLst>
                                </p:cTn>
                              </p:par>
                              <p:par>
                                <p:cTn id="45" presetID="14" presetClass="entr" presetSubtype="10" fill="hold" grpId="0" nodeType="withEffect">
                                  <p:stCondLst>
                                    <p:cond delay="0"/>
                                  </p:stCondLst>
                                  <p:childTnLst>
                                    <p:set>
                                      <p:cBhvr>
                                        <p:cTn id="46" dur="1" fill="hold">
                                          <p:stCondLst>
                                            <p:cond delay="0"/>
                                          </p:stCondLst>
                                        </p:cTn>
                                        <p:tgtEl>
                                          <p:spTgt spid="597004"/>
                                        </p:tgtEl>
                                        <p:attrNameLst>
                                          <p:attrName>style.visibility</p:attrName>
                                        </p:attrNameLst>
                                      </p:cBhvr>
                                      <p:to>
                                        <p:strVal val="visible"/>
                                      </p:to>
                                    </p:set>
                                    <p:animEffect transition="in" filter="randombar(horizontal)">
                                      <p:cBhvr>
                                        <p:cTn id="47" dur="500"/>
                                        <p:tgtEl>
                                          <p:spTgt spid="59700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97003"/>
                                        </p:tgtEl>
                                        <p:attrNameLst>
                                          <p:attrName>style.visibility</p:attrName>
                                        </p:attrNameLst>
                                      </p:cBhvr>
                                      <p:to>
                                        <p:strVal val="visible"/>
                                      </p:to>
                                    </p:set>
                                    <p:animEffect transition="in" filter="randombar(horizontal)">
                                      <p:cBhvr>
                                        <p:cTn id="50" dur="500"/>
                                        <p:tgtEl>
                                          <p:spTgt spid="597003"/>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97002"/>
                                        </p:tgtEl>
                                        <p:attrNameLst>
                                          <p:attrName>style.visibility</p:attrName>
                                        </p:attrNameLst>
                                      </p:cBhvr>
                                      <p:to>
                                        <p:strVal val="visible"/>
                                      </p:to>
                                    </p:set>
                                    <p:animEffect transition="in" filter="randombar(horizontal)">
                                      <p:cBhvr>
                                        <p:cTn id="53" dur="500"/>
                                        <p:tgtEl>
                                          <p:spTgt spid="59700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xit" presetSubtype="0" fill="hold" grpId="1" nodeType="clickEffect">
                                  <p:stCondLst>
                                    <p:cond delay="0"/>
                                  </p:stCondLst>
                                  <p:childTnLst>
                                    <p:animEffect transition="out" filter="dissolve">
                                      <p:cBhvr>
                                        <p:cTn id="57" dur="500"/>
                                        <p:tgtEl>
                                          <p:spTgt spid="597004"/>
                                        </p:tgtEl>
                                      </p:cBhvr>
                                    </p:animEffect>
                                    <p:set>
                                      <p:cBhvr>
                                        <p:cTn id="58" dur="1" fill="hold">
                                          <p:stCondLst>
                                            <p:cond delay="499"/>
                                          </p:stCondLst>
                                        </p:cTn>
                                        <p:tgtEl>
                                          <p:spTgt spid="597004"/>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597003"/>
                                        </p:tgtEl>
                                      </p:cBhvr>
                                    </p:animEffect>
                                    <p:set>
                                      <p:cBhvr>
                                        <p:cTn id="61" dur="1" fill="hold">
                                          <p:stCondLst>
                                            <p:cond delay="499"/>
                                          </p:stCondLst>
                                        </p:cTn>
                                        <p:tgtEl>
                                          <p:spTgt spid="597003"/>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597002"/>
                                        </p:tgtEl>
                                      </p:cBhvr>
                                    </p:animEffect>
                                    <p:set>
                                      <p:cBhvr>
                                        <p:cTn id="64" dur="1" fill="hold">
                                          <p:stCondLst>
                                            <p:cond delay="499"/>
                                          </p:stCondLst>
                                        </p:cTn>
                                        <p:tgtEl>
                                          <p:spTgt spid="597002"/>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97006"/>
                                        </p:tgtEl>
                                        <p:attrNameLst>
                                          <p:attrName>style.visibility</p:attrName>
                                        </p:attrNameLst>
                                      </p:cBhvr>
                                      <p:to>
                                        <p:strVal val="visible"/>
                                      </p:to>
                                    </p:set>
                                    <p:animEffect transition="in" filter="randombar(horizontal)">
                                      <p:cBhvr>
                                        <p:cTn id="69" dur="500"/>
                                        <p:tgtEl>
                                          <p:spTgt spid="59700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97005"/>
                                        </p:tgtEl>
                                        <p:attrNameLst>
                                          <p:attrName>style.visibility</p:attrName>
                                        </p:attrNameLst>
                                      </p:cBhvr>
                                      <p:to>
                                        <p:strVal val="visible"/>
                                      </p:to>
                                    </p:set>
                                    <p:animEffect transition="in" filter="randombar(horizontal)">
                                      <p:cBhvr>
                                        <p:cTn id="72" dur="500"/>
                                        <p:tgtEl>
                                          <p:spTgt spid="597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6" grpId="0" animBg="1"/>
      <p:bldP spid="596996" grpId="1" animBg="1"/>
      <p:bldP spid="596997" grpId="0" animBg="1"/>
      <p:bldP spid="596997" grpId="1" animBg="1"/>
      <p:bldP spid="596998" grpId="0" animBg="1"/>
      <p:bldP spid="596998" grpId="1" animBg="1"/>
      <p:bldP spid="596999" grpId="0" animBg="1"/>
      <p:bldP spid="596999" grpId="1" animBg="1"/>
      <p:bldP spid="597000" grpId="0" animBg="1"/>
      <p:bldP spid="597000" grpId="1" animBg="1"/>
      <p:bldP spid="597001" grpId="0" animBg="1"/>
      <p:bldP spid="597001" grpId="1" animBg="1"/>
      <p:bldP spid="597002" grpId="0" animBg="1"/>
      <p:bldP spid="597002" grpId="1" animBg="1"/>
      <p:bldP spid="597003" grpId="0" animBg="1"/>
      <p:bldP spid="597003" grpId="1" animBg="1"/>
      <p:bldP spid="597004" grpId="0" animBg="1"/>
      <p:bldP spid="597004" grpId="1" animBg="1"/>
      <p:bldP spid="597005" grpId="0" animBg="1"/>
      <p:bldP spid="5970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0"/>
            <a:ext cx="8229600" cy="1143000"/>
          </a:xfrm>
        </p:spPr>
        <p:txBody>
          <a:bodyPr>
            <a:normAutofit/>
          </a:bodyPr>
          <a:lstStyle/>
          <a:p>
            <a:pPr>
              <a:defRPr/>
            </a:pPr>
            <a:r>
              <a:rPr lang="fr-CH" sz="3200" dirty="0">
                <a:solidFill>
                  <a:srgbClr val="FF6600"/>
                </a:solidFill>
                <a:latin typeface="Consolas"/>
                <a:ea typeface="+mn-ea"/>
                <a:cs typeface="Consolas"/>
              </a:rPr>
              <a:t>Comment on génère un système triphasé symétrique?</a:t>
            </a:r>
            <a:endParaRPr lang="en-US" sz="3200" dirty="0">
              <a:solidFill>
                <a:srgbClr val="FF6600"/>
              </a:solidFill>
              <a:latin typeface="Consolas"/>
              <a:ea typeface="+mn-ea"/>
              <a:cs typeface="Consolas"/>
            </a:endParaRPr>
          </a:p>
        </p:txBody>
      </p:sp>
      <p:pic>
        <p:nvPicPr>
          <p:cNvPr id="3" name="Pulsant_Y12l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7000" y="1600200"/>
            <a:ext cx="6350000" cy="3937000"/>
          </a:xfrm>
          <a:prstGeom prst="rect">
            <a:avLst/>
          </a:prstGeom>
        </p:spPr>
      </p:pic>
    </p:spTree>
    <p:extLst>
      <p:ext uri="{BB962C8B-B14F-4D97-AF65-F5344CB8AC3E}">
        <p14:creationId xmlns:p14="http://schemas.microsoft.com/office/powerpoint/2010/main" val="19339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0"/>
            <a:ext cx="8229600" cy="1143000"/>
          </a:xfrm>
        </p:spPr>
        <p:txBody>
          <a:bodyPr>
            <a:normAutofit/>
          </a:bodyPr>
          <a:lstStyle/>
          <a:p>
            <a:pPr>
              <a:defRPr/>
            </a:pPr>
            <a:r>
              <a:rPr lang="fr-CH" sz="3200" dirty="0">
                <a:solidFill>
                  <a:srgbClr val="FF6600"/>
                </a:solidFill>
                <a:latin typeface="Consolas"/>
                <a:ea typeface="+mn-ea"/>
                <a:cs typeface="Consolas"/>
              </a:rPr>
              <a:t>Comment on génère un système triphasé symétrique?</a:t>
            </a:r>
            <a:endParaRPr lang="en-US" sz="3200" dirty="0">
              <a:solidFill>
                <a:srgbClr val="FF6600"/>
              </a:solidFill>
              <a:latin typeface="Consolas"/>
              <a:ea typeface="+mn-ea"/>
              <a:cs typeface="Consolas"/>
            </a:endParaRPr>
          </a:p>
        </p:txBody>
      </p:sp>
      <p:pic>
        <p:nvPicPr>
          <p:cNvPr id="2" name="Pulsant3_Q2GGI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7000" y="1460500"/>
            <a:ext cx="6350000" cy="3937000"/>
          </a:xfrm>
          <a:prstGeom prst="rect">
            <a:avLst/>
          </a:prstGeom>
        </p:spPr>
      </p:pic>
    </p:spTree>
    <p:extLst>
      <p:ext uri="{BB962C8B-B14F-4D97-AF65-F5344CB8AC3E}">
        <p14:creationId xmlns:p14="http://schemas.microsoft.com/office/powerpoint/2010/main" val="82762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repeatCount="indefinite"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0"/>
            <a:ext cx="8229600" cy="1143000"/>
          </a:xfrm>
        </p:spPr>
        <p:txBody>
          <a:bodyPr>
            <a:normAutofit/>
          </a:bodyPr>
          <a:lstStyle/>
          <a:p>
            <a:pPr>
              <a:defRPr/>
            </a:pPr>
            <a:r>
              <a:rPr lang="fr-CH" sz="3200" dirty="0">
                <a:solidFill>
                  <a:srgbClr val="FF6600"/>
                </a:solidFill>
                <a:latin typeface="Consolas"/>
                <a:ea typeface="+mn-ea"/>
                <a:cs typeface="Consolas"/>
              </a:rPr>
              <a:t>Comment on génère un système triphasé symétrique?</a:t>
            </a:r>
            <a:endParaRPr lang="en-US" sz="3200" dirty="0">
              <a:solidFill>
                <a:srgbClr val="FF6600"/>
              </a:solidFill>
              <a:latin typeface="Consolas"/>
              <a:ea typeface="+mn-ea"/>
              <a:cs typeface="Consolas"/>
            </a:endParaRPr>
          </a:p>
        </p:txBody>
      </p:sp>
      <p:pic>
        <p:nvPicPr>
          <p:cNvPr id="3" name="SommePulsant_TFM01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7000" y="1460500"/>
            <a:ext cx="6350000" cy="3937000"/>
          </a:xfrm>
          <a:prstGeom prst="rect">
            <a:avLst/>
          </a:prstGeom>
        </p:spPr>
      </p:pic>
    </p:spTree>
    <p:extLst>
      <p:ext uri="{BB962C8B-B14F-4D97-AF65-F5344CB8AC3E}">
        <p14:creationId xmlns:p14="http://schemas.microsoft.com/office/powerpoint/2010/main" val="98129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repeatCount="indefinite"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0"/>
            <a:ext cx="8229600" cy="1143000"/>
          </a:xfrm>
        </p:spPr>
        <p:txBody>
          <a:bodyPr>
            <a:normAutofit/>
          </a:bodyPr>
          <a:lstStyle/>
          <a:p>
            <a:pPr>
              <a:defRPr/>
            </a:pPr>
            <a:r>
              <a:rPr lang="fr-CH" sz="3200" dirty="0">
                <a:solidFill>
                  <a:srgbClr val="FF6600"/>
                </a:solidFill>
                <a:latin typeface="Consolas"/>
                <a:ea typeface="+mn-ea"/>
                <a:cs typeface="Consolas"/>
              </a:rPr>
              <a:t>Comment on génère un système triphasé symétrique?</a:t>
            </a:r>
            <a:endParaRPr lang="en-US" sz="3200" dirty="0">
              <a:solidFill>
                <a:srgbClr val="FF6600"/>
              </a:solidFill>
              <a:latin typeface="Consolas"/>
              <a:ea typeface="+mn-ea"/>
              <a:cs typeface="Consolas"/>
            </a:endParaRPr>
          </a:p>
        </p:txBody>
      </p:sp>
      <p:sp>
        <p:nvSpPr>
          <p:cNvPr id="6" name="Rectangle 45"/>
          <p:cNvSpPr txBox="1">
            <a:spLocks noChangeArrowheads="1"/>
          </p:cNvSpPr>
          <p:nvPr/>
        </p:nvSpPr>
        <p:spPr>
          <a:xfrm>
            <a:off x="577850" y="1514475"/>
            <a:ext cx="7737475" cy="4505325"/>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Le champ </a:t>
            </a:r>
            <a:r>
              <a:rPr lang="en-US" sz="2800" dirty="0" err="1"/>
              <a:t>magnétique</a:t>
            </a:r>
            <a:r>
              <a:rPr lang="en-US" sz="2800" dirty="0"/>
              <a:t> total </a:t>
            </a:r>
            <a:r>
              <a:rPr lang="en-US" sz="2800" dirty="0" err="1"/>
              <a:t>généré</a:t>
            </a:r>
            <a:r>
              <a:rPr lang="en-US" sz="2800" dirty="0"/>
              <a:t> par les 3 </a:t>
            </a:r>
            <a:r>
              <a:rPr lang="en-US" sz="2800" dirty="0" err="1"/>
              <a:t>enroulements</a:t>
            </a:r>
            <a:r>
              <a:rPr lang="en-US" sz="2800" dirty="0"/>
              <a:t> </a:t>
            </a:r>
            <a:r>
              <a:rPr lang="en-US" sz="2800" dirty="0" err="1"/>
              <a:t>est</a:t>
            </a:r>
            <a:r>
              <a:rPr lang="en-US" sz="2800" dirty="0"/>
              <a:t> un champ </a:t>
            </a:r>
            <a:r>
              <a:rPr lang="en-US" sz="2800" dirty="0" err="1"/>
              <a:t>tournant</a:t>
            </a:r>
            <a:r>
              <a:rPr lang="en-US" sz="2800" dirty="0"/>
              <a:t> </a:t>
            </a:r>
          </a:p>
          <a:p>
            <a:r>
              <a:rPr lang="fr-CH" sz="2800" dirty="0">
                <a:latin typeface="+mj-lt"/>
              </a:rPr>
              <a:t>Un champ tournant (produit par un aimant fixé sur le rotor) va induire des courant triphasés dans les bobines disposées symétriquement.</a:t>
            </a:r>
          </a:p>
          <a:p>
            <a:pPr lvl="1">
              <a:buFontTx/>
              <a:buNone/>
            </a:pPr>
            <a:endParaRPr lang="en-US" dirty="0">
              <a:latin typeface="+mj-lt"/>
            </a:endParaRPr>
          </a:p>
        </p:txBody>
      </p:sp>
      <p:sp>
        <p:nvSpPr>
          <p:cNvPr id="8" name="Oval 7"/>
          <p:cNvSpPr/>
          <p:nvPr/>
        </p:nvSpPr>
        <p:spPr>
          <a:xfrm>
            <a:off x="3276587" y="4191000"/>
            <a:ext cx="2448000" cy="2448000"/>
          </a:xfrm>
          <a:prstGeom prst="ellipse">
            <a:avLst/>
          </a:prstGeom>
          <a:solidFill>
            <a:schemeClr val="bg1"/>
          </a:solidFill>
          <a:ln w="3397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57687" y="4726800"/>
            <a:ext cx="685800" cy="1376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343400" y="4726800"/>
            <a:ext cx="509625" cy="369332"/>
          </a:xfrm>
          <a:prstGeom prst="rect">
            <a:avLst/>
          </a:prstGeom>
          <a:noFill/>
        </p:spPr>
        <p:txBody>
          <a:bodyPr wrap="square" rtlCol="0">
            <a:spAutoFit/>
          </a:bodyPr>
          <a:lstStyle/>
          <a:p>
            <a:r>
              <a:rPr lang="en-US" dirty="0">
                <a:solidFill>
                  <a:srgbClr val="FF0000"/>
                </a:solidFill>
              </a:rPr>
              <a:t>N</a:t>
            </a:r>
          </a:p>
        </p:txBody>
      </p:sp>
      <p:sp>
        <p:nvSpPr>
          <p:cNvPr id="12" name="TextBox 11"/>
          <p:cNvSpPr txBox="1"/>
          <p:nvPr/>
        </p:nvSpPr>
        <p:spPr>
          <a:xfrm>
            <a:off x="4290975" y="5733702"/>
            <a:ext cx="509625" cy="369332"/>
          </a:xfrm>
          <a:prstGeom prst="rect">
            <a:avLst/>
          </a:prstGeom>
          <a:noFill/>
        </p:spPr>
        <p:txBody>
          <a:bodyPr wrap="square" rtlCol="0">
            <a:spAutoFit/>
          </a:bodyPr>
          <a:lstStyle/>
          <a:p>
            <a:r>
              <a:rPr lang="en-US" dirty="0">
                <a:solidFill>
                  <a:srgbClr val="FF0000"/>
                </a:solidFill>
              </a:rPr>
              <a:t> S</a:t>
            </a:r>
          </a:p>
        </p:txBody>
      </p:sp>
      <p:sp>
        <p:nvSpPr>
          <p:cNvPr id="11" name="Oval 10"/>
          <p:cNvSpPr/>
          <p:nvPr/>
        </p:nvSpPr>
        <p:spPr>
          <a:xfrm>
            <a:off x="4419600" y="5377934"/>
            <a:ext cx="147600" cy="147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p:cNvSpPr/>
          <p:nvPr/>
        </p:nvSpPr>
        <p:spPr>
          <a:xfrm rot="20894363">
            <a:off x="4297799" y="4532534"/>
            <a:ext cx="838200" cy="762000"/>
          </a:xfrm>
          <a:prstGeom prst="arc">
            <a:avLst/>
          </a:prstGeom>
          <a:ln>
            <a:solidFill>
              <a:srgbClr val="FF0000"/>
            </a:solidFill>
            <a:headEnd type="triangle"/>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7213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0"/>
            <a:ext cx="8229600" cy="1143000"/>
          </a:xfrm>
        </p:spPr>
        <p:txBody>
          <a:bodyPr>
            <a:normAutofit/>
          </a:bodyPr>
          <a:lstStyle/>
          <a:p>
            <a:pPr>
              <a:defRPr/>
            </a:pPr>
            <a:r>
              <a:rPr lang="fr-CH" sz="3200" dirty="0">
                <a:solidFill>
                  <a:srgbClr val="FF6600"/>
                </a:solidFill>
                <a:latin typeface="Consolas"/>
                <a:ea typeface="+mn-ea"/>
                <a:cs typeface="Consolas"/>
              </a:rPr>
              <a:t>Source triphasée (en étoile)</a:t>
            </a:r>
            <a:endParaRPr lang="en-US" sz="3200" dirty="0">
              <a:solidFill>
                <a:srgbClr val="FF6600"/>
              </a:solidFill>
              <a:latin typeface="Consolas"/>
              <a:ea typeface="+mn-ea"/>
              <a:cs typeface="Consolas"/>
            </a:endParaRPr>
          </a:p>
        </p:txBody>
      </p:sp>
      <p:pic>
        <p:nvPicPr>
          <p:cNvPr id="3174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479550"/>
            <a:ext cx="8361363" cy="366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1749" name="Text Box 14"/>
          <p:cNvSpPr txBox="1">
            <a:spLocks noChangeArrowheads="1"/>
          </p:cNvSpPr>
          <p:nvPr/>
        </p:nvSpPr>
        <p:spPr bwMode="auto">
          <a:xfrm>
            <a:off x="1255713" y="5308600"/>
            <a:ext cx="42058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a:latin typeface="+mj-lt"/>
              </a:rPr>
              <a:t>R, S, T:	conducteurs de phase</a:t>
            </a:r>
          </a:p>
          <a:p>
            <a:pPr algn="l" eaLnBrk="1" hangingPunct="1"/>
            <a:r>
              <a:rPr lang="fr-CH">
                <a:latin typeface="+mj-lt"/>
              </a:rPr>
              <a:t>N: 	conducteur neutre</a:t>
            </a:r>
            <a:endParaRPr lang="en-US">
              <a:latin typeface="+mj-lt"/>
            </a:endParaRPr>
          </a:p>
        </p:txBody>
      </p:sp>
    </p:spTree>
    <p:extLst>
      <p:ext uri="{BB962C8B-B14F-4D97-AF65-F5344CB8AC3E}">
        <p14:creationId xmlns:p14="http://schemas.microsoft.com/office/powerpoint/2010/main" val="3655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0" y="0"/>
            <a:ext cx="9144000" cy="1143000"/>
          </a:xfrm>
        </p:spPr>
        <p:txBody>
          <a:bodyPr>
            <a:noAutofit/>
          </a:bodyPr>
          <a:lstStyle/>
          <a:p>
            <a:pPr>
              <a:defRPr/>
            </a:pPr>
            <a:r>
              <a:rPr lang="fr-CH" sz="2800" dirty="0">
                <a:solidFill>
                  <a:srgbClr val="FF6600"/>
                </a:solidFill>
                <a:latin typeface="Consolas"/>
                <a:ea typeface="+mn-ea"/>
                <a:cs typeface="Consolas"/>
              </a:rPr>
              <a:t>Source triphasée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Tensions simples et tensions de ligne</a:t>
            </a:r>
            <a:endParaRPr lang="en-US" sz="3200" dirty="0">
              <a:solidFill>
                <a:srgbClr val="FF6600"/>
              </a:solidFill>
              <a:latin typeface="Consolas"/>
              <a:ea typeface="+mn-ea"/>
              <a:cs typeface="Consolas"/>
            </a:endParaRPr>
          </a:p>
        </p:txBody>
      </p:sp>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13" y="1527175"/>
            <a:ext cx="5322887" cy="233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797" name="Text Box 4"/>
          <p:cNvSpPr txBox="1">
            <a:spLocks noChangeArrowheads="1"/>
          </p:cNvSpPr>
          <p:nvPr/>
        </p:nvSpPr>
        <p:spPr bwMode="auto">
          <a:xfrm>
            <a:off x="760413" y="2251075"/>
            <a:ext cx="24511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dirty="0">
                <a:latin typeface="+mj-lt"/>
              </a:rPr>
              <a:t>Tensions simples: </a:t>
            </a:r>
            <a:endParaRPr lang="en-US" dirty="0">
              <a:latin typeface="+mj-lt"/>
            </a:endParaRPr>
          </a:p>
        </p:txBody>
      </p:sp>
      <p:graphicFrame>
        <p:nvGraphicFramePr>
          <p:cNvPr id="33798" name="Object 5"/>
          <p:cNvGraphicFramePr>
            <a:graphicFrameLocks noChangeAspect="1"/>
          </p:cNvGraphicFramePr>
          <p:nvPr/>
        </p:nvGraphicFramePr>
        <p:xfrm>
          <a:off x="908050" y="2887663"/>
          <a:ext cx="1968500" cy="425450"/>
        </p:xfrm>
        <a:graphic>
          <a:graphicData uri="http://schemas.openxmlformats.org/presentationml/2006/ole">
            <mc:AlternateContent xmlns:mc="http://schemas.openxmlformats.org/markup-compatibility/2006">
              <mc:Choice xmlns:v="urn:schemas-microsoft-com:vml" Requires="v">
                <p:oleObj spid="_x0000_s758872" name="Equation" r:id="rId5" imgW="1219200" imgH="228600" progId="Equation.3">
                  <p:embed/>
                </p:oleObj>
              </mc:Choice>
              <mc:Fallback>
                <p:oleObj name="Equation" r:id="rId5" imgW="12192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050" y="2887663"/>
                        <a:ext cx="1968500" cy="425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1099" name="Object 11"/>
          <p:cNvGraphicFramePr>
            <a:graphicFrameLocks noChangeAspect="1"/>
          </p:cNvGraphicFramePr>
          <p:nvPr/>
        </p:nvGraphicFramePr>
        <p:xfrm>
          <a:off x="1012825" y="4494213"/>
          <a:ext cx="2554288" cy="1436687"/>
        </p:xfrm>
        <a:graphic>
          <a:graphicData uri="http://schemas.openxmlformats.org/presentationml/2006/ole">
            <mc:AlternateContent xmlns:mc="http://schemas.openxmlformats.org/markup-compatibility/2006">
              <mc:Choice xmlns:v="urn:schemas-microsoft-com:vml" Requires="v">
                <p:oleObj spid="_x0000_s758873" name="Equation" r:id="rId7" imgW="1587500" imgH="876300" progId="Equation.DSMT4">
                  <p:embed/>
                </p:oleObj>
              </mc:Choice>
              <mc:Fallback>
                <p:oleObj name="Equation" r:id="rId7" imgW="1587500" imgH="8763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25" y="4494213"/>
                        <a:ext cx="2554288" cy="14366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1100" name="Text Box 12"/>
          <p:cNvSpPr txBox="1">
            <a:spLocks noChangeArrowheads="1"/>
          </p:cNvSpPr>
          <p:nvPr/>
        </p:nvSpPr>
        <p:spPr bwMode="auto">
          <a:xfrm>
            <a:off x="985838" y="3905250"/>
            <a:ext cx="901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a:t>avec: </a:t>
            </a:r>
            <a:endParaRPr lang="en-US"/>
          </a:p>
        </p:txBody>
      </p:sp>
    </p:spTree>
    <p:extLst>
      <p:ext uri="{BB962C8B-B14F-4D97-AF65-F5344CB8AC3E}">
        <p14:creationId xmlns:p14="http://schemas.microsoft.com/office/powerpoint/2010/main" val="93621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1100"/>
                                        </p:tgtEl>
                                        <p:attrNameLst>
                                          <p:attrName>style.visibility</p:attrName>
                                        </p:attrNameLst>
                                      </p:cBhvr>
                                      <p:to>
                                        <p:strVal val="visible"/>
                                      </p:to>
                                    </p:set>
                                    <p:animEffect transition="in" filter="randombar(horizontal)">
                                      <p:cBhvr>
                                        <p:cTn id="7" dur="500"/>
                                        <p:tgtEl>
                                          <p:spTgt spid="601100"/>
                                        </p:tgtEl>
                                      </p:cBhvr>
                                    </p:animEffect>
                                  </p:childTnLst>
                                </p:cTn>
                              </p:par>
                              <p:par>
                                <p:cTn id="8" presetID="14" presetClass="entr" presetSubtype="10" fill="hold" nodeType="withEffect">
                                  <p:stCondLst>
                                    <p:cond delay="0"/>
                                  </p:stCondLst>
                                  <p:childTnLst>
                                    <p:set>
                                      <p:cBhvr>
                                        <p:cTn id="9" dur="1" fill="hold">
                                          <p:stCondLst>
                                            <p:cond delay="0"/>
                                          </p:stCondLst>
                                        </p:cTn>
                                        <p:tgtEl>
                                          <p:spTgt spid="601099"/>
                                        </p:tgtEl>
                                        <p:attrNameLst>
                                          <p:attrName>style.visibility</p:attrName>
                                        </p:attrNameLst>
                                      </p:cBhvr>
                                      <p:to>
                                        <p:strVal val="visible"/>
                                      </p:to>
                                    </p:set>
                                    <p:animEffect transition="in" filter="randombar(horizontal)">
                                      <p:cBhvr>
                                        <p:cTn id="10" dur="500"/>
                                        <p:tgtEl>
                                          <p:spTgt spid="60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13" y="1527175"/>
            <a:ext cx="5322887" cy="233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99046" name="Text Box 6"/>
          <p:cNvSpPr txBox="1">
            <a:spLocks noChangeArrowheads="1"/>
          </p:cNvSpPr>
          <p:nvPr/>
        </p:nvSpPr>
        <p:spPr bwMode="auto">
          <a:xfrm>
            <a:off x="804863" y="2124075"/>
            <a:ext cx="285381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a:latin typeface="+mj-lt"/>
              </a:rPr>
              <a:t>Tensions de lignes ou</a:t>
            </a:r>
          </a:p>
          <a:p>
            <a:pPr algn="l" eaLnBrk="1" hangingPunct="1"/>
            <a:r>
              <a:rPr lang="fr-CH">
                <a:latin typeface="+mj-lt"/>
              </a:rPr>
              <a:t>tensions composées: </a:t>
            </a:r>
            <a:endParaRPr lang="en-US">
              <a:latin typeface="+mj-lt"/>
            </a:endParaRPr>
          </a:p>
        </p:txBody>
      </p:sp>
      <p:graphicFrame>
        <p:nvGraphicFramePr>
          <p:cNvPr id="599047" name="Object 7"/>
          <p:cNvGraphicFramePr>
            <a:graphicFrameLocks noChangeAspect="1"/>
          </p:cNvGraphicFramePr>
          <p:nvPr>
            <p:extLst>
              <p:ext uri="{D42A27DB-BD31-4B8C-83A1-F6EECF244321}">
                <p14:modId xmlns:p14="http://schemas.microsoft.com/office/powerpoint/2010/main" val="2668346007"/>
              </p:ext>
            </p:extLst>
          </p:nvPr>
        </p:nvGraphicFramePr>
        <p:xfrm>
          <a:off x="928688" y="2970213"/>
          <a:ext cx="1862137" cy="425450"/>
        </p:xfrm>
        <a:graphic>
          <a:graphicData uri="http://schemas.openxmlformats.org/presentationml/2006/ole">
            <mc:AlternateContent xmlns:mc="http://schemas.openxmlformats.org/markup-compatibility/2006">
              <mc:Choice xmlns:v="urn:schemas-microsoft-com:vml" Requires="v">
                <p:oleObj spid="_x0000_s760920" name="Equation" r:id="rId5" imgW="1143000" imgH="228600" progId="Equation.3">
                  <p:embed/>
                </p:oleObj>
              </mc:Choice>
              <mc:Fallback>
                <p:oleObj name="Equation" r:id="rId5" imgW="11430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88" y="2970213"/>
                        <a:ext cx="1862137" cy="425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99048" name="Text Box 8"/>
          <p:cNvSpPr txBox="1">
            <a:spLocks noChangeArrowheads="1"/>
          </p:cNvSpPr>
          <p:nvPr/>
        </p:nvSpPr>
        <p:spPr bwMode="auto">
          <a:xfrm>
            <a:off x="881063" y="4067175"/>
            <a:ext cx="67256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a:latin typeface="+mj-lt"/>
              </a:rPr>
              <a:t>Relations entre tensions simples et tensions de ligne </a:t>
            </a:r>
            <a:endParaRPr lang="en-US">
              <a:latin typeface="+mj-lt"/>
            </a:endParaRPr>
          </a:p>
        </p:txBody>
      </p:sp>
      <p:graphicFrame>
        <p:nvGraphicFramePr>
          <p:cNvPr id="599049" name="Object 9"/>
          <p:cNvGraphicFramePr>
            <a:graphicFrameLocks noChangeAspect="1"/>
          </p:cNvGraphicFramePr>
          <p:nvPr>
            <p:extLst>
              <p:ext uri="{D42A27DB-BD31-4B8C-83A1-F6EECF244321}">
                <p14:modId xmlns:p14="http://schemas.microsoft.com/office/powerpoint/2010/main" val="813861227"/>
              </p:ext>
            </p:extLst>
          </p:nvPr>
        </p:nvGraphicFramePr>
        <p:xfrm>
          <a:off x="987425" y="4640263"/>
          <a:ext cx="2233613" cy="1328737"/>
        </p:xfrm>
        <a:graphic>
          <a:graphicData uri="http://schemas.openxmlformats.org/presentationml/2006/ole">
            <mc:AlternateContent xmlns:mc="http://schemas.openxmlformats.org/markup-compatibility/2006">
              <mc:Choice xmlns:v="urn:schemas-microsoft-com:vml" Requires="v">
                <p:oleObj spid="_x0000_s760921" name="Equation" r:id="rId7" imgW="1384300" imgH="812800" progId="Equation.DSMT4">
                  <p:embed/>
                </p:oleObj>
              </mc:Choice>
              <mc:Fallback>
                <p:oleObj name="Equation" r:id="rId7" imgW="1384300" imgH="812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425" y="4640263"/>
                        <a:ext cx="2233613" cy="1328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Rectangle 2"/>
          <p:cNvSpPr txBox="1">
            <a:spLocks noChangeArrowheads="1"/>
          </p:cNvSpPr>
          <p:nvPr/>
        </p:nvSpPr>
        <p:spPr>
          <a:xfrm>
            <a:off x="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CH" sz="2800">
                <a:solidFill>
                  <a:srgbClr val="FF6600"/>
                </a:solidFill>
                <a:latin typeface="Consolas"/>
                <a:ea typeface="+mn-ea"/>
                <a:cs typeface="Consolas"/>
              </a:rPr>
              <a:t>Source triphasée</a:t>
            </a:r>
            <a:br>
              <a:rPr lang="fr-CH" sz="3200">
                <a:solidFill>
                  <a:srgbClr val="FF6600"/>
                </a:solidFill>
                <a:latin typeface="Consolas"/>
                <a:ea typeface="+mn-ea"/>
                <a:cs typeface="Consolas"/>
              </a:rPr>
            </a:br>
            <a:r>
              <a:rPr lang="fr-CH" sz="3200">
                <a:solidFill>
                  <a:srgbClr val="FF6600"/>
                </a:solidFill>
                <a:latin typeface="Consolas"/>
                <a:ea typeface="+mn-ea"/>
                <a:cs typeface="Consolas"/>
              </a:rPr>
              <a:t>Tensions simples et tensions de ligne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55579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599048"/>
                                        </p:tgtEl>
                                        <p:attrNameLst>
                                          <p:attrName>style.visibility</p:attrName>
                                        </p:attrNameLst>
                                      </p:cBhvr>
                                      <p:to>
                                        <p:strVal val="visible"/>
                                      </p:to>
                                    </p:set>
                                    <p:animEffect transition="in" filter="randombar(horizontal)">
                                      <p:cBhvr>
                                        <p:cTn id="7" dur="500"/>
                                        <p:tgtEl>
                                          <p:spTgt spid="599048"/>
                                        </p:tgtEl>
                                      </p:cBhvr>
                                    </p:animEffect>
                                  </p:childTnLst>
                                </p:cTn>
                              </p:par>
                              <p:par>
                                <p:cTn id="8" presetID="14" presetClass="entr" presetSubtype="10" fill="hold" nodeType="withEffect">
                                  <p:stCondLst>
                                    <p:cond delay="0"/>
                                  </p:stCondLst>
                                  <p:childTnLst>
                                    <p:set>
                                      <p:cBhvr>
                                        <p:cTn id="9" dur="1" fill="hold">
                                          <p:stCondLst>
                                            <p:cond delay="0"/>
                                          </p:stCondLst>
                                        </p:cTn>
                                        <p:tgtEl>
                                          <p:spTgt spid="599049"/>
                                        </p:tgtEl>
                                        <p:attrNameLst>
                                          <p:attrName>style.visibility</p:attrName>
                                        </p:attrNameLst>
                                      </p:cBhvr>
                                      <p:to>
                                        <p:strVal val="visible"/>
                                      </p:to>
                                    </p:set>
                                    <p:animEffect transition="in" filter="randombar(horizontal)">
                                      <p:cBhvr>
                                        <p:cTn id="10" dur="500"/>
                                        <p:tgtEl>
                                          <p:spTgt spid="5990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4.72222E-6 3.7037E-7 L -0.0125 -0.39028 " pathEditMode="relative" rAng="0" ptsTypes="AA">
                                      <p:cBhvr>
                                        <p:cTn id="14" dur="2000" fill="hold"/>
                                        <p:tgtEl>
                                          <p:spTgt spid="599049"/>
                                        </p:tgtEl>
                                        <p:attrNameLst>
                                          <p:attrName>ppt_x</p:attrName>
                                          <p:attrName>ppt_y</p:attrName>
                                        </p:attrNameLst>
                                      </p:cBhvr>
                                      <p:rCtr x="-625" y="-19514"/>
                                    </p:animMotion>
                                  </p:childTnLst>
                                </p:cTn>
                              </p:par>
                              <p:par>
                                <p:cTn id="15" presetID="9" presetClass="exit" presetSubtype="0" fill="hold" grpId="0" nodeType="withEffect">
                                  <p:stCondLst>
                                    <p:cond delay="0"/>
                                  </p:stCondLst>
                                  <p:childTnLst>
                                    <p:animEffect transition="out" filter="dissolve">
                                      <p:cBhvr>
                                        <p:cTn id="16" dur="500"/>
                                        <p:tgtEl>
                                          <p:spTgt spid="599048"/>
                                        </p:tgtEl>
                                      </p:cBhvr>
                                    </p:animEffect>
                                    <p:set>
                                      <p:cBhvr>
                                        <p:cTn id="17" dur="1" fill="hold">
                                          <p:stCondLst>
                                            <p:cond delay="499"/>
                                          </p:stCondLst>
                                        </p:cTn>
                                        <p:tgtEl>
                                          <p:spTgt spid="599048"/>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599047"/>
                                        </p:tgtEl>
                                      </p:cBhvr>
                                    </p:animEffect>
                                    <p:set>
                                      <p:cBhvr>
                                        <p:cTn id="20" dur="1" fill="hold">
                                          <p:stCondLst>
                                            <p:cond delay="499"/>
                                          </p:stCondLst>
                                        </p:cTn>
                                        <p:tgtEl>
                                          <p:spTgt spid="599047"/>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599046"/>
                                        </p:tgtEl>
                                      </p:cBhvr>
                                    </p:animEffect>
                                    <p:set>
                                      <p:cBhvr>
                                        <p:cTn id="23" dur="1" fill="hold">
                                          <p:stCondLst>
                                            <p:cond delay="499"/>
                                          </p:stCondLst>
                                        </p:cTn>
                                        <p:tgtEl>
                                          <p:spTgt spid="599046"/>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599043"/>
                                        </p:tgtEl>
                                      </p:cBhvr>
                                    </p:animEffect>
                                    <p:set>
                                      <p:cBhvr>
                                        <p:cTn id="26" dur="1" fill="hold">
                                          <p:stCondLst>
                                            <p:cond delay="499"/>
                                          </p:stCondLst>
                                        </p:cTn>
                                        <p:tgtEl>
                                          <p:spTgt spid="599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6" grpId="0"/>
      <p:bldP spid="599048" grpId="0"/>
      <p:bldP spid="59904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a:defRPr/>
            </a:pPr>
            <a:r>
              <a:rPr lang="fr-CH" sz="3200" dirty="0">
                <a:solidFill>
                  <a:srgbClr val="FF6600"/>
                </a:solidFill>
                <a:latin typeface="Consolas"/>
                <a:ea typeface="+mn-ea"/>
                <a:cs typeface="Consolas"/>
              </a:rPr>
              <a:t>Systèmes triphasés</a:t>
            </a:r>
            <a:endParaRPr lang="en-US" sz="3200" dirty="0">
              <a:solidFill>
                <a:srgbClr val="FF6600"/>
              </a:solidFill>
              <a:latin typeface="Consolas"/>
              <a:ea typeface="+mn-ea"/>
              <a:cs typeface="Consolas"/>
            </a:endParaRPr>
          </a:p>
        </p:txBody>
      </p:sp>
      <p:sp>
        <p:nvSpPr>
          <p:cNvPr id="17412" name="Rectangle 3"/>
          <p:cNvSpPr>
            <a:spLocks noGrp="1" noChangeArrowheads="1"/>
          </p:cNvSpPr>
          <p:nvPr>
            <p:ph type="body" idx="1"/>
          </p:nvPr>
        </p:nvSpPr>
        <p:spPr>
          <a:xfrm>
            <a:off x="577850" y="1514475"/>
            <a:ext cx="7737475" cy="4505325"/>
          </a:xfrm>
          <a:noFill/>
        </p:spPr>
        <p:txBody>
          <a:bodyPr/>
          <a:lstStyle/>
          <a:p>
            <a:pPr eaLnBrk="1" hangingPunct="1">
              <a:lnSpc>
                <a:spcPct val="90000"/>
              </a:lnSpc>
            </a:pPr>
            <a:r>
              <a:rPr lang="fr-CH" sz="2400" dirty="0">
                <a:latin typeface="+mj-lt"/>
              </a:rPr>
              <a:t>Les circuits triphasés permettent une utilisation optimale des réseaux électriques tant à la source qu’à la charge.</a:t>
            </a:r>
          </a:p>
          <a:p>
            <a:pPr eaLnBrk="1" hangingPunct="1">
              <a:lnSpc>
                <a:spcPct val="90000"/>
              </a:lnSpc>
            </a:pPr>
            <a:r>
              <a:rPr lang="fr-CH" sz="2400" dirty="0">
                <a:latin typeface="+mj-lt"/>
              </a:rPr>
              <a:t>Ils ont été proposés par Tesla en 1888 et mis en œuvre de façon commerciale pour la première fois aux chutes Niagara le 16 novembre 1896.</a:t>
            </a:r>
          </a:p>
          <a:p>
            <a:pPr lvl="1" eaLnBrk="1" hangingPunct="1">
              <a:lnSpc>
                <a:spcPct val="90000"/>
              </a:lnSpc>
              <a:buFontTx/>
              <a:buNone/>
            </a:pPr>
            <a:endParaRPr lang="en-US" sz="2400" dirty="0">
              <a:latin typeface="+mj-lt"/>
            </a:endParaRPr>
          </a:p>
        </p:txBody>
      </p:sp>
      <p:sp>
        <p:nvSpPr>
          <p:cNvPr id="17413" name="Text Box 5"/>
          <p:cNvSpPr txBox="1">
            <a:spLocks noChangeArrowheads="1"/>
          </p:cNvSpPr>
          <p:nvPr/>
        </p:nvSpPr>
        <p:spPr bwMode="auto">
          <a:xfrm>
            <a:off x="1230313" y="4244975"/>
            <a:ext cx="50038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CH" sz="2000" dirty="0">
                <a:latin typeface="+mj-lt"/>
              </a:rPr>
              <a:t>Nicola </a:t>
            </a:r>
            <a:r>
              <a:rPr lang="fr-CH" sz="2000" b="1" dirty="0">
                <a:latin typeface="+mj-lt"/>
              </a:rPr>
              <a:t>Tesla</a:t>
            </a:r>
            <a:r>
              <a:rPr lang="fr-CH" sz="2000" dirty="0">
                <a:latin typeface="+mj-lt"/>
              </a:rPr>
              <a:t> (1856-1943), </a:t>
            </a:r>
          </a:p>
          <a:p>
            <a:pPr algn="r" eaLnBrk="1" hangingPunct="1"/>
            <a:r>
              <a:rPr lang="fr-CH" sz="2000" dirty="0">
                <a:latin typeface="+mj-lt"/>
              </a:rPr>
              <a:t>ingénieur et physicien Serbe.</a:t>
            </a:r>
            <a:endParaRPr lang="en-US" sz="2000" dirty="0">
              <a:latin typeface="+mj-lt"/>
            </a:endParaRPr>
          </a:p>
          <a:p>
            <a:pPr algn="l" eaLnBrk="1" hangingPunct="1"/>
            <a:endParaRPr lang="en-US" sz="2000" dirty="0">
              <a:latin typeface="+mj-lt"/>
            </a:endParaRPr>
          </a:p>
        </p:txBody>
      </p:sp>
      <p:pic>
        <p:nvPicPr>
          <p:cNvPr id="17414" name="Picture 7" descr="tes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4057650"/>
            <a:ext cx="1198562"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0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a:spLocks noChangeArrowheads="1"/>
          </p:cNvSpPr>
          <p:nvPr/>
        </p:nvSpPr>
        <p:spPr bwMode="auto">
          <a:xfrm>
            <a:off x="774700" y="2857500"/>
            <a:ext cx="2324100" cy="444500"/>
          </a:xfrm>
          <a:prstGeom prst="roundRect">
            <a:avLst>
              <a:gd name="adj" fmla="val 16667"/>
            </a:avLst>
          </a:prstGeom>
          <a:solidFill>
            <a:srgbClr val="FFFF00"/>
          </a:solidFill>
          <a:ln w="12700">
            <a:solidFill>
              <a:srgbClr val="FFFF00"/>
            </a:solidFill>
            <a:round/>
            <a:headEnd/>
            <a:tailEnd/>
          </a:ln>
        </p:spPr>
        <p:txBody>
          <a:bodyPr wrap="none" anchor="ctr"/>
          <a:lstStyle/>
          <a:p>
            <a:endParaRPr lang="fr-CH"/>
          </a:p>
        </p:txBody>
      </p:sp>
      <p:sp>
        <p:nvSpPr>
          <p:cNvPr id="38" name="Rounded Rectangle 37"/>
          <p:cNvSpPr>
            <a:spLocks noChangeArrowheads="1"/>
          </p:cNvSpPr>
          <p:nvPr/>
        </p:nvSpPr>
        <p:spPr bwMode="auto">
          <a:xfrm>
            <a:off x="800100" y="2425700"/>
            <a:ext cx="2273300" cy="431800"/>
          </a:xfrm>
          <a:prstGeom prst="roundRect">
            <a:avLst>
              <a:gd name="adj" fmla="val 16667"/>
            </a:avLst>
          </a:prstGeom>
          <a:solidFill>
            <a:srgbClr val="FFFF00"/>
          </a:solidFill>
          <a:ln w="12700">
            <a:solidFill>
              <a:srgbClr val="FFFF00"/>
            </a:solidFill>
            <a:round/>
            <a:headEnd/>
            <a:tailEnd/>
          </a:ln>
        </p:spPr>
        <p:txBody>
          <a:bodyPr wrap="none" anchor="ctr"/>
          <a:lstStyle/>
          <a:p>
            <a:endParaRPr lang="fr-CH"/>
          </a:p>
        </p:txBody>
      </p:sp>
      <p:sp>
        <p:nvSpPr>
          <p:cNvPr id="36" name="Rounded Rectangle 35"/>
          <p:cNvSpPr>
            <a:spLocks noChangeArrowheads="1"/>
          </p:cNvSpPr>
          <p:nvPr/>
        </p:nvSpPr>
        <p:spPr bwMode="auto">
          <a:xfrm>
            <a:off x="800100" y="1917700"/>
            <a:ext cx="2298700" cy="508000"/>
          </a:xfrm>
          <a:prstGeom prst="roundRect">
            <a:avLst>
              <a:gd name="adj" fmla="val 16667"/>
            </a:avLst>
          </a:prstGeom>
          <a:solidFill>
            <a:srgbClr val="FFFF00"/>
          </a:solidFill>
          <a:ln w="12700">
            <a:solidFill>
              <a:srgbClr val="FFFF00"/>
            </a:solidFill>
            <a:round/>
            <a:headEnd/>
            <a:tailEnd/>
          </a:ln>
        </p:spPr>
        <p:txBody>
          <a:bodyPr wrap="none" anchor="ctr"/>
          <a:lstStyle/>
          <a:p>
            <a:endParaRPr lang="fr-CH"/>
          </a:p>
        </p:txBody>
      </p:sp>
      <p:graphicFrame>
        <p:nvGraphicFramePr>
          <p:cNvPr id="600076" name="Object 12"/>
          <p:cNvGraphicFramePr>
            <a:graphicFrameLocks noChangeAspect="1"/>
          </p:cNvGraphicFramePr>
          <p:nvPr>
            <p:extLst>
              <p:ext uri="{D42A27DB-BD31-4B8C-83A1-F6EECF244321}">
                <p14:modId xmlns:p14="http://schemas.microsoft.com/office/powerpoint/2010/main" val="2894158054"/>
              </p:ext>
            </p:extLst>
          </p:nvPr>
        </p:nvGraphicFramePr>
        <p:xfrm>
          <a:off x="546100" y="4321175"/>
          <a:ext cx="2287588" cy="1595438"/>
        </p:xfrm>
        <a:graphic>
          <a:graphicData uri="http://schemas.openxmlformats.org/presentationml/2006/ole">
            <mc:AlternateContent xmlns:mc="http://schemas.openxmlformats.org/markup-compatibility/2006">
              <mc:Choice xmlns:v="urn:schemas-microsoft-com:vml" Requires="v">
                <p:oleObj spid="_x0000_s763436" name="Equation" r:id="rId4" imgW="1422400" imgH="977900" progId="Equation.3">
                  <p:embed/>
                </p:oleObj>
              </mc:Choice>
              <mc:Fallback>
                <p:oleObj name="Equation" r:id="rId4" imgW="1422400" imgH="977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 y="4321175"/>
                        <a:ext cx="2287588" cy="1595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0077" name="AutoShape 13"/>
          <p:cNvSpPr>
            <a:spLocks/>
          </p:cNvSpPr>
          <p:nvPr/>
        </p:nvSpPr>
        <p:spPr bwMode="auto">
          <a:xfrm>
            <a:off x="2895600" y="4333875"/>
            <a:ext cx="269875" cy="1704975"/>
          </a:xfrm>
          <a:prstGeom prst="rightBrace">
            <a:avLst>
              <a:gd name="adj1" fmla="val 52647"/>
              <a:gd name="adj2" fmla="val 5056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latin typeface="+mj-lt"/>
            </a:endParaRPr>
          </a:p>
        </p:txBody>
      </p:sp>
      <p:sp>
        <p:nvSpPr>
          <p:cNvPr id="600078" name="Text Box 14"/>
          <p:cNvSpPr txBox="1">
            <a:spLocks noChangeArrowheads="1"/>
          </p:cNvSpPr>
          <p:nvPr/>
        </p:nvSpPr>
        <p:spPr bwMode="auto">
          <a:xfrm>
            <a:off x="3268663" y="4946650"/>
            <a:ext cx="4171950" cy="128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solidFill>
                  <a:srgbClr val="0000FF"/>
                </a:solidFill>
                <a:latin typeface="+mj-lt"/>
              </a:rPr>
              <a:t>Système triphasé symétrique</a:t>
            </a:r>
          </a:p>
          <a:p>
            <a:pPr algn="l" eaLnBrk="1" hangingPunct="1"/>
            <a:r>
              <a:rPr lang="fr-CH" sz="1800">
                <a:latin typeface="+mj-lt"/>
              </a:rPr>
              <a:t>Par rapport aux tensions simples:</a:t>
            </a:r>
          </a:p>
          <a:p>
            <a:pPr algn="l" eaLnBrk="1" hangingPunct="1"/>
            <a:r>
              <a:rPr lang="fr-CH" sz="1800">
                <a:latin typeface="+mj-lt"/>
              </a:rPr>
              <a:t>- en avance de 30</a:t>
            </a:r>
            <a:r>
              <a:rPr lang="fr-CH" sz="1800" baseline="30000">
                <a:latin typeface="+mj-lt"/>
              </a:rPr>
              <a:t>o</a:t>
            </a:r>
            <a:r>
              <a:rPr lang="fr-CH" sz="1800">
                <a:latin typeface="+mj-lt"/>
              </a:rPr>
              <a:t>, </a:t>
            </a:r>
          </a:p>
          <a:p>
            <a:pPr algn="l" eaLnBrk="1" hangingPunct="1"/>
            <a:r>
              <a:rPr lang="fr-CH" sz="1800">
                <a:latin typeface="+mj-lt"/>
              </a:rPr>
              <a:t>- module       fois celui des tensions simples</a:t>
            </a:r>
            <a:endParaRPr lang="en-US" sz="1800">
              <a:latin typeface="+mj-lt"/>
            </a:endParaRPr>
          </a:p>
        </p:txBody>
      </p:sp>
      <p:graphicFrame>
        <p:nvGraphicFramePr>
          <p:cNvPr id="600079" name="Object 15"/>
          <p:cNvGraphicFramePr>
            <a:graphicFrameLocks noChangeAspect="1"/>
          </p:cNvGraphicFramePr>
          <p:nvPr>
            <p:extLst>
              <p:ext uri="{D42A27DB-BD31-4B8C-83A1-F6EECF244321}">
                <p14:modId xmlns:p14="http://schemas.microsoft.com/office/powerpoint/2010/main" val="317449932"/>
              </p:ext>
            </p:extLst>
          </p:nvPr>
        </p:nvGraphicFramePr>
        <p:xfrm>
          <a:off x="4197350" y="5842000"/>
          <a:ext cx="369888" cy="392113"/>
        </p:xfrm>
        <a:graphic>
          <a:graphicData uri="http://schemas.openxmlformats.org/presentationml/2006/ole">
            <mc:AlternateContent xmlns:mc="http://schemas.openxmlformats.org/markup-compatibility/2006">
              <mc:Choice xmlns:v="urn:schemas-microsoft-com:vml" Requires="v">
                <p:oleObj spid="_x0000_s763437" name="Equation" r:id="rId6" imgW="228600" imgH="254000" progId="Equation.3">
                  <p:embed/>
                </p:oleObj>
              </mc:Choice>
              <mc:Fallback>
                <p:oleObj name="Equation" r:id="rId6" imgW="2286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350" y="5842000"/>
                        <a:ext cx="369888" cy="392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0080" name="AutoShape 16"/>
          <p:cNvSpPr>
            <a:spLocks noChangeArrowheads="1"/>
          </p:cNvSpPr>
          <p:nvPr/>
        </p:nvSpPr>
        <p:spPr bwMode="auto">
          <a:xfrm>
            <a:off x="1524000" y="3486150"/>
            <a:ext cx="371475" cy="685800"/>
          </a:xfrm>
          <a:prstGeom prst="downArrow">
            <a:avLst>
              <a:gd name="adj1" fmla="val 50000"/>
              <a:gd name="adj2" fmla="val 46154"/>
            </a:avLst>
          </a:prstGeom>
          <a:solidFill>
            <a:srgbClr val="FF3300"/>
          </a:solidFill>
          <a:ln w="12700">
            <a:solidFill>
              <a:srgbClr val="FF3300"/>
            </a:solidFill>
            <a:miter lim="800000"/>
            <a:headEnd/>
            <a:tailEnd/>
          </a:ln>
        </p:spPr>
        <p:txBody>
          <a:bodyPr wrap="none" anchor="ctr"/>
          <a:lstStyle/>
          <a:p>
            <a:endParaRPr lang="fr-CH"/>
          </a:p>
        </p:txBody>
      </p:sp>
      <p:sp>
        <p:nvSpPr>
          <p:cNvPr id="600081" name="Oval 17"/>
          <p:cNvSpPr>
            <a:spLocks noChangeArrowheads="1"/>
          </p:cNvSpPr>
          <p:nvPr/>
        </p:nvSpPr>
        <p:spPr bwMode="auto">
          <a:xfrm>
            <a:off x="5267325" y="2295525"/>
            <a:ext cx="1504950" cy="1504950"/>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00082" name="Oval 18"/>
          <p:cNvSpPr>
            <a:spLocks noChangeArrowheads="1"/>
          </p:cNvSpPr>
          <p:nvPr/>
        </p:nvSpPr>
        <p:spPr bwMode="auto">
          <a:xfrm>
            <a:off x="4711700" y="1673225"/>
            <a:ext cx="2600325" cy="2667000"/>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00083" name="Line 19"/>
          <p:cNvSpPr>
            <a:spLocks noChangeShapeType="1"/>
          </p:cNvSpPr>
          <p:nvPr/>
        </p:nvSpPr>
        <p:spPr bwMode="auto">
          <a:xfrm>
            <a:off x="6019800" y="3048000"/>
            <a:ext cx="771525"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00087" name="Line 23"/>
          <p:cNvSpPr>
            <a:spLocks noChangeShapeType="1"/>
          </p:cNvSpPr>
          <p:nvPr/>
        </p:nvSpPr>
        <p:spPr bwMode="auto">
          <a:xfrm flipH="1" flipV="1">
            <a:off x="5616575" y="2397125"/>
            <a:ext cx="400050" cy="64770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00088" name="Line 24"/>
          <p:cNvSpPr>
            <a:spLocks noChangeShapeType="1"/>
          </p:cNvSpPr>
          <p:nvPr/>
        </p:nvSpPr>
        <p:spPr bwMode="auto">
          <a:xfrm flipH="1">
            <a:off x="5622925" y="3051175"/>
            <a:ext cx="390525" cy="63817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00089" name="Line 25"/>
          <p:cNvSpPr>
            <a:spLocks noChangeShapeType="1"/>
          </p:cNvSpPr>
          <p:nvPr/>
        </p:nvSpPr>
        <p:spPr bwMode="auto">
          <a:xfrm flipH="1">
            <a:off x="6781800" y="2409825"/>
            <a:ext cx="390525" cy="638175"/>
          </a:xfrm>
          <a:prstGeom prst="line">
            <a:avLst/>
          </a:prstGeom>
          <a:noFill/>
          <a:ln w="317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600091" name="Line 27"/>
          <p:cNvSpPr>
            <a:spLocks noChangeShapeType="1"/>
          </p:cNvSpPr>
          <p:nvPr/>
        </p:nvSpPr>
        <p:spPr bwMode="auto">
          <a:xfrm>
            <a:off x="4854575" y="2397125"/>
            <a:ext cx="771525" cy="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600092" name="Line 28"/>
          <p:cNvSpPr>
            <a:spLocks noChangeShapeType="1"/>
          </p:cNvSpPr>
          <p:nvPr/>
        </p:nvSpPr>
        <p:spPr bwMode="auto">
          <a:xfrm flipH="1" flipV="1">
            <a:off x="5622925" y="3689350"/>
            <a:ext cx="400050" cy="647700"/>
          </a:xfrm>
          <a:prstGeom prst="line">
            <a:avLst/>
          </a:prstGeom>
          <a:noFill/>
          <a:ln w="317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600093" name="Line 29"/>
          <p:cNvSpPr>
            <a:spLocks noChangeShapeType="1"/>
          </p:cNvSpPr>
          <p:nvPr/>
        </p:nvSpPr>
        <p:spPr bwMode="auto">
          <a:xfrm flipV="1">
            <a:off x="6010275" y="2409825"/>
            <a:ext cx="1162050" cy="628650"/>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600094" name="Line 30"/>
          <p:cNvSpPr>
            <a:spLocks noChangeShapeType="1"/>
          </p:cNvSpPr>
          <p:nvPr/>
        </p:nvSpPr>
        <p:spPr bwMode="auto">
          <a:xfrm>
            <a:off x="6026150" y="3025775"/>
            <a:ext cx="0" cy="1304925"/>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600095" name="Line 31"/>
          <p:cNvSpPr>
            <a:spLocks noChangeShapeType="1"/>
          </p:cNvSpPr>
          <p:nvPr/>
        </p:nvSpPr>
        <p:spPr bwMode="auto">
          <a:xfrm flipH="1" flipV="1">
            <a:off x="4845050" y="2406650"/>
            <a:ext cx="1190625" cy="628650"/>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00096" name="Object 32"/>
          <p:cNvGraphicFramePr>
            <a:graphicFrameLocks noChangeAspect="1"/>
          </p:cNvGraphicFramePr>
          <p:nvPr/>
        </p:nvGraphicFramePr>
        <p:xfrm>
          <a:off x="6796088" y="3044825"/>
          <a:ext cx="382587" cy="254000"/>
        </p:xfrm>
        <a:graphic>
          <a:graphicData uri="http://schemas.openxmlformats.org/presentationml/2006/ole">
            <mc:AlternateContent xmlns:mc="http://schemas.openxmlformats.org/markup-compatibility/2006">
              <mc:Choice xmlns:v="urn:schemas-microsoft-com:vml" Requires="v">
                <p:oleObj spid="_x0000_s763438" name="Equation" r:id="rId8" imgW="368300" imgH="228600" progId="Equation.3">
                  <p:embed/>
                </p:oleObj>
              </mc:Choice>
              <mc:Fallback>
                <p:oleObj name="Equation" r:id="rId8" imgW="3683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6088" y="3044825"/>
                        <a:ext cx="382587"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097" name="Object 33"/>
          <p:cNvGraphicFramePr>
            <a:graphicFrameLocks noChangeAspect="1"/>
          </p:cNvGraphicFramePr>
          <p:nvPr/>
        </p:nvGraphicFramePr>
        <p:xfrm>
          <a:off x="5789613" y="2336800"/>
          <a:ext cx="350837" cy="254000"/>
        </p:xfrm>
        <a:graphic>
          <a:graphicData uri="http://schemas.openxmlformats.org/presentationml/2006/ole">
            <mc:AlternateContent xmlns:mc="http://schemas.openxmlformats.org/markup-compatibility/2006">
              <mc:Choice xmlns:v="urn:schemas-microsoft-com:vml" Requires="v">
                <p:oleObj spid="_x0000_s763439" name="Equation" r:id="rId10" imgW="330200" imgH="228600" progId="Equation.3">
                  <p:embed/>
                </p:oleObj>
              </mc:Choice>
              <mc:Fallback>
                <p:oleObj name="Equation" r:id="rId10" imgW="3302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9613" y="2336800"/>
                        <a:ext cx="350837"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098" name="Object 34"/>
          <p:cNvGraphicFramePr>
            <a:graphicFrameLocks noChangeAspect="1"/>
          </p:cNvGraphicFramePr>
          <p:nvPr/>
        </p:nvGraphicFramePr>
        <p:xfrm>
          <a:off x="5273675" y="3657600"/>
          <a:ext cx="366713" cy="254000"/>
        </p:xfrm>
        <a:graphic>
          <a:graphicData uri="http://schemas.openxmlformats.org/presentationml/2006/ole">
            <mc:AlternateContent xmlns:mc="http://schemas.openxmlformats.org/markup-compatibility/2006">
              <mc:Choice xmlns:v="urn:schemas-microsoft-com:vml" Requires="v">
                <p:oleObj spid="_x0000_s763440" name="Equation" r:id="rId12" imgW="355600" imgH="228600" progId="Equation.3">
                  <p:embed/>
                </p:oleObj>
              </mc:Choice>
              <mc:Fallback>
                <p:oleObj name="Equation" r:id="rId12" imgW="3556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3675" y="3657600"/>
                        <a:ext cx="366713"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099" name="Object 35"/>
          <p:cNvGraphicFramePr>
            <a:graphicFrameLocks noChangeAspect="1"/>
          </p:cNvGraphicFramePr>
          <p:nvPr/>
        </p:nvGraphicFramePr>
        <p:xfrm>
          <a:off x="6935788" y="2701925"/>
          <a:ext cx="446087" cy="254000"/>
        </p:xfrm>
        <a:graphic>
          <a:graphicData uri="http://schemas.openxmlformats.org/presentationml/2006/ole">
            <mc:AlternateContent xmlns:mc="http://schemas.openxmlformats.org/markup-compatibility/2006">
              <mc:Choice xmlns:v="urn:schemas-microsoft-com:vml" Requires="v">
                <p:oleObj spid="_x0000_s763441" name="Equation" r:id="rId14" imgW="431800" imgH="228600" progId="Equation.3">
                  <p:embed/>
                </p:oleObj>
              </mc:Choice>
              <mc:Fallback>
                <p:oleObj name="Equation" r:id="rId14" imgW="4318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5788" y="2701925"/>
                        <a:ext cx="446087"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100" name="Object 36"/>
          <p:cNvGraphicFramePr>
            <a:graphicFrameLocks noChangeAspect="1"/>
          </p:cNvGraphicFramePr>
          <p:nvPr>
            <p:extLst>
              <p:ext uri="{D42A27DB-BD31-4B8C-83A1-F6EECF244321}">
                <p14:modId xmlns:p14="http://schemas.microsoft.com/office/powerpoint/2010/main" val="216192752"/>
              </p:ext>
            </p:extLst>
          </p:nvPr>
        </p:nvGraphicFramePr>
        <p:xfrm>
          <a:off x="5465763" y="3975100"/>
          <a:ext cx="446087" cy="254000"/>
        </p:xfrm>
        <a:graphic>
          <a:graphicData uri="http://schemas.openxmlformats.org/presentationml/2006/ole">
            <mc:AlternateContent xmlns:mc="http://schemas.openxmlformats.org/markup-compatibility/2006">
              <mc:Choice xmlns:v="urn:schemas-microsoft-com:vml" Requires="v">
                <p:oleObj spid="_x0000_s763442" name="Equation" r:id="rId16" imgW="431800" imgH="228600" progId="Equation.3">
                  <p:embed/>
                </p:oleObj>
              </mc:Choice>
              <mc:Fallback>
                <p:oleObj name="Equation" r:id="rId16" imgW="43180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5763" y="3975100"/>
                        <a:ext cx="446087"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101" name="Object 37"/>
          <p:cNvGraphicFramePr>
            <a:graphicFrameLocks noChangeAspect="1"/>
          </p:cNvGraphicFramePr>
          <p:nvPr/>
        </p:nvGraphicFramePr>
        <p:xfrm>
          <a:off x="5092700" y="2133600"/>
          <a:ext cx="461963" cy="254000"/>
        </p:xfrm>
        <a:graphic>
          <a:graphicData uri="http://schemas.openxmlformats.org/presentationml/2006/ole">
            <mc:AlternateContent xmlns:mc="http://schemas.openxmlformats.org/markup-compatibility/2006">
              <mc:Choice xmlns:v="urn:schemas-microsoft-com:vml" Requires="v">
                <p:oleObj spid="_x0000_s763443" name="Equation" r:id="rId18" imgW="457200" imgH="228600" progId="Equation.3">
                  <p:embed/>
                </p:oleObj>
              </mc:Choice>
              <mc:Fallback>
                <p:oleObj name="Equation" r:id="rId18" imgW="45720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2700" y="2133600"/>
                        <a:ext cx="461963"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102" name="Object 38"/>
          <p:cNvGraphicFramePr>
            <a:graphicFrameLocks noChangeAspect="1"/>
          </p:cNvGraphicFramePr>
          <p:nvPr/>
        </p:nvGraphicFramePr>
        <p:xfrm>
          <a:off x="7265988" y="2222500"/>
          <a:ext cx="390525" cy="282575"/>
        </p:xfrm>
        <a:graphic>
          <a:graphicData uri="http://schemas.openxmlformats.org/presentationml/2006/ole">
            <mc:AlternateContent xmlns:mc="http://schemas.openxmlformats.org/markup-compatibility/2006">
              <mc:Choice xmlns:v="urn:schemas-microsoft-com:vml" Requires="v">
                <p:oleObj spid="_x0000_s763444" name="Equation" r:id="rId20" imgW="330200" imgH="228600" progId="Equation.3">
                  <p:embed/>
                </p:oleObj>
              </mc:Choice>
              <mc:Fallback>
                <p:oleObj name="Equation" r:id="rId20" imgW="330200" imgH="2286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5988" y="2222500"/>
                        <a:ext cx="390525" cy="282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103" name="Object 39"/>
          <p:cNvGraphicFramePr>
            <a:graphicFrameLocks noChangeAspect="1"/>
          </p:cNvGraphicFramePr>
          <p:nvPr>
            <p:extLst>
              <p:ext uri="{D42A27DB-BD31-4B8C-83A1-F6EECF244321}">
                <p14:modId xmlns:p14="http://schemas.microsoft.com/office/powerpoint/2010/main" val="813406958"/>
              </p:ext>
            </p:extLst>
          </p:nvPr>
        </p:nvGraphicFramePr>
        <p:xfrm>
          <a:off x="5853113" y="4391025"/>
          <a:ext cx="390525" cy="282575"/>
        </p:xfrm>
        <a:graphic>
          <a:graphicData uri="http://schemas.openxmlformats.org/presentationml/2006/ole">
            <mc:AlternateContent xmlns:mc="http://schemas.openxmlformats.org/markup-compatibility/2006">
              <mc:Choice xmlns:v="urn:schemas-microsoft-com:vml" Requires="v">
                <p:oleObj spid="_x0000_s763445" name="Equation" r:id="rId22" imgW="330200" imgH="228600" progId="Equation.3">
                  <p:embed/>
                </p:oleObj>
              </mc:Choice>
              <mc:Fallback>
                <p:oleObj name="Equation" r:id="rId22" imgW="330200" imgH="2286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53113" y="4391025"/>
                        <a:ext cx="390525" cy="282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104" name="Object 40"/>
          <p:cNvGraphicFramePr>
            <a:graphicFrameLocks noChangeAspect="1"/>
          </p:cNvGraphicFramePr>
          <p:nvPr/>
        </p:nvGraphicFramePr>
        <p:xfrm>
          <a:off x="4400550" y="2197100"/>
          <a:ext cx="373063" cy="282575"/>
        </p:xfrm>
        <a:graphic>
          <a:graphicData uri="http://schemas.openxmlformats.org/presentationml/2006/ole">
            <mc:AlternateContent xmlns:mc="http://schemas.openxmlformats.org/markup-compatibility/2006">
              <mc:Choice xmlns:v="urn:schemas-microsoft-com:vml" Requires="v">
                <p:oleObj spid="_x0000_s763446" name="Equation" r:id="rId24" imgW="317500" imgH="228600" progId="Equation.3">
                  <p:embed/>
                </p:oleObj>
              </mc:Choice>
              <mc:Fallback>
                <p:oleObj name="Equation" r:id="rId24" imgW="317500" imgH="2286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00550" y="2197100"/>
                        <a:ext cx="373063" cy="282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0105" name="Object 41"/>
          <p:cNvGraphicFramePr>
            <a:graphicFrameLocks noChangeAspect="1"/>
          </p:cNvGraphicFramePr>
          <p:nvPr/>
        </p:nvGraphicFramePr>
        <p:xfrm>
          <a:off x="6307138" y="3063875"/>
          <a:ext cx="192087" cy="190500"/>
        </p:xfrm>
        <a:graphic>
          <a:graphicData uri="http://schemas.openxmlformats.org/presentationml/2006/ole">
            <mc:AlternateContent xmlns:mc="http://schemas.openxmlformats.org/markup-compatibility/2006">
              <mc:Choice xmlns:v="urn:schemas-microsoft-com:vml" Requires="v">
                <p:oleObj spid="_x0000_s763447" name="Equation" r:id="rId26" imgW="165100" imgH="165100" progId="Equation.3">
                  <p:embed/>
                </p:oleObj>
              </mc:Choice>
              <mc:Fallback>
                <p:oleObj name="Equation" r:id="rId26" imgW="165100" imgH="16510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07138" y="3063875"/>
                        <a:ext cx="192087" cy="190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0107" name="Arc 43"/>
          <p:cNvSpPr>
            <a:spLocks/>
          </p:cNvSpPr>
          <p:nvPr/>
        </p:nvSpPr>
        <p:spPr bwMode="auto">
          <a:xfrm rot="16381675" flipV="1">
            <a:off x="6290469" y="2874169"/>
            <a:ext cx="165100" cy="163512"/>
          </a:xfrm>
          <a:custGeom>
            <a:avLst/>
            <a:gdLst>
              <a:gd name="T0" fmla="*/ 2147483647 w 21600"/>
              <a:gd name="T1" fmla="*/ 0 h 21543"/>
              <a:gd name="T2" fmla="*/ 2147483647 w 21600"/>
              <a:gd name="T3" fmla="*/ 2147483647 h 21543"/>
              <a:gd name="T4" fmla="*/ 0 w 21600"/>
              <a:gd name="T5" fmla="*/ 2147483647 h 21543"/>
              <a:gd name="T6" fmla="*/ 0 60000 65536"/>
              <a:gd name="T7" fmla="*/ 0 60000 65536"/>
              <a:gd name="T8" fmla="*/ 0 60000 65536"/>
              <a:gd name="T9" fmla="*/ 0 w 21600"/>
              <a:gd name="T10" fmla="*/ 0 h 21543"/>
              <a:gd name="T11" fmla="*/ 21600 w 21600"/>
              <a:gd name="T12" fmla="*/ 21543 h 21543"/>
            </a:gdLst>
            <a:ahLst/>
            <a:cxnLst>
              <a:cxn ang="T6">
                <a:pos x="T0" y="T1"/>
              </a:cxn>
              <a:cxn ang="T7">
                <a:pos x="T2" y="T3"/>
              </a:cxn>
              <a:cxn ang="T8">
                <a:pos x="T4" y="T5"/>
              </a:cxn>
            </a:cxnLst>
            <a:rect l="T9" t="T10" r="T11" b="T12"/>
            <a:pathLst>
              <a:path w="21600" h="21543" fill="none" extrusionOk="0">
                <a:moveTo>
                  <a:pt x="1571" y="0"/>
                </a:moveTo>
                <a:cubicBezTo>
                  <a:pt x="12861" y="824"/>
                  <a:pt x="21600" y="10223"/>
                  <a:pt x="21600" y="21543"/>
                </a:cubicBezTo>
              </a:path>
              <a:path w="21600" h="21543" stroke="0" extrusionOk="0">
                <a:moveTo>
                  <a:pt x="1571" y="0"/>
                </a:moveTo>
                <a:cubicBezTo>
                  <a:pt x="12861" y="824"/>
                  <a:pt x="21600" y="10223"/>
                  <a:pt x="21600" y="21543"/>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600109" name="Object 45"/>
          <p:cNvGraphicFramePr>
            <a:graphicFrameLocks noChangeAspect="1"/>
          </p:cNvGraphicFramePr>
          <p:nvPr/>
        </p:nvGraphicFramePr>
        <p:xfrm>
          <a:off x="6434138" y="2827338"/>
          <a:ext cx="288925" cy="187325"/>
        </p:xfrm>
        <a:graphic>
          <a:graphicData uri="http://schemas.openxmlformats.org/presentationml/2006/ole">
            <mc:AlternateContent xmlns:mc="http://schemas.openxmlformats.org/markup-compatibility/2006">
              <mc:Choice xmlns:v="urn:schemas-microsoft-com:vml" Requires="v">
                <p:oleObj spid="_x0000_s763448" name="Equation" r:id="rId28" imgW="304800" imgH="177800" progId="Equation.3">
                  <p:embed/>
                </p:oleObj>
              </mc:Choice>
              <mc:Fallback>
                <p:oleObj name="Equation" r:id="rId28" imgW="304800" imgH="17780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434138" y="2827338"/>
                        <a:ext cx="288925" cy="187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23" name="Rounded Rectangle 33"/>
          <p:cNvSpPr>
            <a:spLocks noChangeArrowheads="1"/>
          </p:cNvSpPr>
          <p:nvPr/>
        </p:nvSpPr>
        <p:spPr bwMode="auto">
          <a:xfrm>
            <a:off x="685800" y="1968500"/>
            <a:ext cx="2425700" cy="406400"/>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graphicFrame>
        <p:nvGraphicFramePr>
          <p:cNvPr id="37924" name="Object 9"/>
          <p:cNvGraphicFramePr>
            <a:graphicFrameLocks noChangeAspect="1"/>
          </p:cNvGraphicFramePr>
          <p:nvPr/>
        </p:nvGraphicFramePr>
        <p:xfrm>
          <a:off x="854075" y="1963738"/>
          <a:ext cx="2233613" cy="1328737"/>
        </p:xfrm>
        <a:graphic>
          <a:graphicData uri="http://schemas.openxmlformats.org/presentationml/2006/ole">
            <mc:AlternateContent xmlns:mc="http://schemas.openxmlformats.org/markup-compatibility/2006">
              <mc:Choice xmlns:v="urn:schemas-microsoft-com:vml" Requires="v">
                <p:oleObj spid="_x0000_s763449" name="Equation" r:id="rId30" imgW="1384300" imgH="812800" progId="Equation.DSMT4">
                  <p:embed/>
                </p:oleObj>
              </mc:Choice>
              <mc:Fallback>
                <p:oleObj name="Equation" r:id="rId30" imgW="1384300" imgH="81280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54075" y="1963738"/>
                        <a:ext cx="2233613" cy="1328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 name="Rectangle 2"/>
          <p:cNvSpPr>
            <a:spLocks noGrp="1" noChangeArrowheads="1"/>
          </p:cNvSpPr>
          <p:nvPr>
            <p:ph type="title"/>
          </p:nvPr>
        </p:nvSpPr>
        <p:spPr>
          <a:xfrm>
            <a:off x="0" y="0"/>
            <a:ext cx="9144000" cy="1143000"/>
          </a:xfrm>
        </p:spPr>
        <p:txBody>
          <a:bodyPr>
            <a:noAutofit/>
          </a:bodyPr>
          <a:lstStyle/>
          <a:p>
            <a:pPr>
              <a:defRPr/>
            </a:pPr>
            <a:r>
              <a:rPr lang="fr-CH" sz="2800" dirty="0">
                <a:solidFill>
                  <a:srgbClr val="FF6600"/>
                </a:solidFill>
                <a:latin typeface="Consolas"/>
                <a:ea typeface="+mn-ea"/>
                <a:cs typeface="Consolas"/>
              </a:rPr>
              <a:t>Source triphasée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Tensions simples et tensions de ligne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55324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0088"/>
                                        </p:tgtEl>
                                        <p:attrNameLst>
                                          <p:attrName>style.visibility</p:attrName>
                                        </p:attrNameLst>
                                      </p:cBhvr>
                                      <p:to>
                                        <p:strVal val="visible"/>
                                      </p:to>
                                    </p:set>
                                    <p:animEffect transition="in" filter="randombar(horizontal)">
                                      <p:cBhvr>
                                        <p:cTn id="7" dur="500"/>
                                        <p:tgtEl>
                                          <p:spTgt spid="60008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0087"/>
                                        </p:tgtEl>
                                        <p:attrNameLst>
                                          <p:attrName>style.visibility</p:attrName>
                                        </p:attrNameLst>
                                      </p:cBhvr>
                                      <p:to>
                                        <p:strVal val="visible"/>
                                      </p:to>
                                    </p:set>
                                    <p:animEffect transition="in" filter="randombar(horizontal)">
                                      <p:cBhvr>
                                        <p:cTn id="10" dur="500"/>
                                        <p:tgtEl>
                                          <p:spTgt spid="60008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00083"/>
                                        </p:tgtEl>
                                        <p:attrNameLst>
                                          <p:attrName>style.visibility</p:attrName>
                                        </p:attrNameLst>
                                      </p:cBhvr>
                                      <p:to>
                                        <p:strVal val="visible"/>
                                      </p:to>
                                    </p:set>
                                    <p:animEffect transition="in" filter="randombar(horizontal)">
                                      <p:cBhvr>
                                        <p:cTn id="13" dur="500"/>
                                        <p:tgtEl>
                                          <p:spTgt spid="600083"/>
                                        </p:tgtEl>
                                      </p:cBhvr>
                                    </p:animEffect>
                                  </p:childTnLst>
                                </p:cTn>
                              </p:par>
                              <p:par>
                                <p:cTn id="14" presetID="14" presetClass="entr" presetSubtype="10" fill="hold" nodeType="withEffect">
                                  <p:stCondLst>
                                    <p:cond delay="0"/>
                                  </p:stCondLst>
                                  <p:childTnLst>
                                    <p:set>
                                      <p:cBhvr>
                                        <p:cTn id="15" dur="1" fill="hold">
                                          <p:stCondLst>
                                            <p:cond delay="0"/>
                                          </p:stCondLst>
                                        </p:cTn>
                                        <p:tgtEl>
                                          <p:spTgt spid="600096"/>
                                        </p:tgtEl>
                                        <p:attrNameLst>
                                          <p:attrName>style.visibility</p:attrName>
                                        </p:attrNameLst>
                                      </p:cBhvr>
                                      <p:to>
                                        <p:strVal val="visible"/>
                                      </p:to>
                                    </p:set>
                                    <p:animEffect transition="in" filter="randombar(horizontal)">
                                      <p:cBhvr>
                                        <p:cTn id="16" dur="500"/>
                                        <p:tgtEl>
                                          <p:spTgt spid="600096"/>
                                        </p:tgtEl>
                                      </p:cBhvr>
                                    </p:animEffect>
                                  </p:childTnLst>
                                </p:cTn>
                              </p:par>
                              <p:par>
                                <p:cTn id="17" presetID="14" presetClass="entr" presetSubtype="10" fill="hold" nodeType="withEffect">
                                  <p:stCondLst>
                                    <p:cond delay="0"/>
                                  </p:stCondLst>
                                  <p:childTnLst>
                                    <p:set>
                                      <p:cBhvr>
                                        <p:cTn id="18" dur="1" fill="hold">
                                          <p:stCondLst>
                                            <p:cond delay="0"/>
                                          </p:stCondLst>
                                        </p:cTn>
                                        <p:tgtEl>
                                          <p:spTgt spid="600097"/>
                                        </p:tgtEl>
                                        <p:attrNameLst>
                                          <p:attrName>style.visibility</p:attrName>
                                        </p:attrNameLst>
                                      </p:cBhvr>
                                      <p:to>
                                        <p:strVal val="visible"/>
                                      </p:to>
                                    </p:set>
                                    <p:animEffect transition="in" filter="randombar(horizontal)">
                                      <p:cBhvr>
                                        <p:cTn id="19" dur="500"/>
                                        <p:tgtEl>
                                          <p:spTgt spid="600097"/>
                                        </p:tgtEl>
                                      </p:cBhvr>
                                    </p:animEffect>
                                  </p:childTnLst>
                                </p:cTn>
                              </p:par>
                              <p:par>
                                <p:cTn id="20" presetID="14" presetClass="entr" presetSubtype="10" fill="hold" nodeType="withEffect">
                                  <p:stCondLst>
                                    <p:cond delay="0"/>
                                  </p:stCondLst>
                                  <p:childTnLst>
                                    <p:set>
                                      <p:cBhvr>
                                        <p:cTn id="21" dur="1" fill="hold">
                                          <p:stCondLst>
                                            <p:cond delay="0"/>
                                          </p:stCondLst>
                                        </p:cTn>
                                        <p:tgtEl>
                                          <p:spTgt spid="600098"/>
                                        </p:tgtEl>
                                        <p:attrNameLst>
                                          <p:attrName>style.visibility</p:attrName>
                                        </p:attrNameLst>
                                      </p:cBhvr>
                                      <p:to>
                                        <p:strVal val="visible"/>
                                      </p:to>
                                    </p:set>
                                    <p:animEffect transition="in" filter="randombar(horizontal)">
                                      <p:cBhvr>
                                        <p:cTn id="22" dur="500"/>
                                        <p:tgtEl>
                                          <p:spTgt spid="600098"/>
                                        </p:tgtEl>
                                      </p:cBhvr>
                                    </p:animEffect>
                                  </p:childTnLst>
                                </p:cTn>
                              </p:par>
                              <p:par>
                                <p:cTn id="23" presetID="14" presetClass="entr" presetSubtype="10" fill="hold" nodeType="withEffect">
                                  <p:stCondLst>
                                    <p:cond delay="0"/>
                                  </p:stCondLst>
                                  <p:childTnLst>
                                    <p:set>
                                      <p:cBhvr>
                                        <p:cTn id="24" dur="1" fill="hold">
                                          <p:stCondLst>
                                            <p:cond delay="0"/>
                                          </p:stCondLst>
                                        </p:cTn>
                                        <p:tgtEl>
                                          <p:spTgt spid="600105"/>
                                        </p:tgtEl>
                                        <p:attrNameLst>
                                          <p:attrName>style.visibility</p:attrName>
                                        </p:attrNameLst>
                                      </p:cBhvr>
                                      <p:to>
                                        <p:strVal val="visible"/>
                                      </p:to>
                                    </p:set>
                                    <p:animEffect transition="in" filter="randombar(horizontal)">
                                      <p:cBhvr>
                                        <p:cTn id="25" dur="500"/>
                                        <p:tgtEl>
                                          <p:spTgt spid="60010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randombar(horizontal)">
                                      <p:cBhvr>
                                        <p:cTn id="30" dur="500"/>
                                        <p:tgtEl>
                                          <p:spTgt spid="3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00081"/>
                                        </p:tgtEl>
                                        <p:attrNameLst>
                                          <p:attrName>style.visibility</p:attrName>
                                        </p:attrNameLst>
                                      </p:cBhvr>
                                      <p:to>
                                        <p:strVal val="visible"/>
                                      </p:to>
                                    </p:set>
                                    <p:animEffect transition="in" filter="randombar(horizontal)">
                                      <p:cBhvr>
                                        <p:cTn id="33" dur="500"/>
                                        <p:tgtEl>
                                          <p:spTgt spid="60008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600099"/>
                                        </p:tgtEl>
                                        <p:attrNameLst>
                                          <p:attrName>style.visibility</p:attrName>
                                        </p:attrNameLst>
                                      </p:cBhvr>
                                      <p:to>
                                        <p:strVal val="visible"/>
                                      </p:to>
                                    </p:set>
                                    <p:animEffect transition="in" filter="randombar(horizontal)">
                                      <p:cBhvr>
                                        <p:cTn id="38" dur="500"/>
                                        <p:tgtEl>
                                          <p:spTgt spid="60009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00089"/>
                                        </p:tgtEl>
                                        <p:attrNameLst>
                                          <p:attrName>style.visibility</p:attrName>
                                        </p:attrNameLst>
                                      </p:cBhvr>
                                      <p:to>
                                        <p:strVal val="visible"/>
                                      </p:to>
                                    </p:set>
                                    <p:animEffect transition="in" filter="randombar(horizontal)">
                                      <p:cBhvr>
                                        <p:cTn id="41" dur="500"/>
                                        <p:tgtEl>
                                          <p:spTgt spid="6000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600093"/>
                                        </p:tgtEl>
                                        <p:attrNameLst>
                                          <p:attrName>style.visibility</p:attrName>
                                        </p:attrNameLst>
                                      </p:cBhvr>
                                      <p:to>
                                        <p:strVal val="visible"/>
                                      </p:to>
                                    </p:set>
                                    <p:animEffect transition="in" filter="randombar(horizontal)">
                                      <p:cBhvr>
                                        <p:cTn id="46" dur="500"/>
                                        <p:tgtEl>
                                          <p:spTgt spid="600093"/>
                                        </p:tgtEl>
                                      </p:cBhvr>
                                    </p:animEffect>
                                  </p:childTnLst>
                                </p:cTn>
                              </p:par>
                              <p:par>
                                <p:cTn id="47" presetID="14" presetClass="entr" presetSubtype="10" fill="hold" nodeType="withEffect">
                                  <p:stCondLst>
                                    <p:cond delay="0"/>
                                  </p:stCondLst>
                                  <p:childTnLst>
                                    <p:set>
                                      <p:cBhvr>
                                        <p:cTn id="48" dur="1" fill="hold">
                                          <p:stCondLst>
                                            <p:cond delay="0"/>
                                          </p:stCondLst>
                                        </p:cTn>
                                        <p:tgtEl>
                                          <p:spTgt spid="600102"/>
                                        </p:tgtEl>
                                        <p:attrNameLst>
                                          <p:attrName>style.visibility</p:attrName>
                                        </p:attrNameLst>
                                      </p:cBhvr>
                                      <p:to>
                                        <p:strVal val="visible"/>
                                      </p:to>
                                    </p:set>
                                    <p:animEffect transition="in" filter="randombar(horizontal)">
                                      <p:cBhvr>
                                        <p:cTn id="49" dur="500"/>
                                        <p:tgtEl>
                                          <p:spTgt spid="60010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nodeType="clickEffect">
                                  <p:stCondLst>
                                    <p:cond delay="0"/>
                                  </p:stCondLst>
                                  <p:childTnLst>
                                    <p:set>
                                      <p:cBhvr>
                                        <p:cTn id="53" dur="1" fill="hold">
                                          <p:stCondLst>
                                            <p:cond delay="0"/>
                                          </p:stCondLst>
                                        </p:cTn>
                                        <p:tgtEl>
                                          <p:spTgt spid="600109"/>
                                        </p:tgtEl>
                                        <p:attrNameLst>
                                          <p:attrName>style.visibility</p:attrName>
                                        </p:attrNameLst>
                                      </p:cBhvr>
                                      <p:to>
                                        <p:strVal val="visible"/>
                                      </p:to>
                                    </p:set>
                                    <p:animEffect transition="in" filter="randombar(horizontal)">
                                      <p:cBhvr>
                                        <p:cTn id="54" dur="500"/>
                                        <p:tgtEl>
                                          <p:spTgt spid="60010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00107"/>
                                        </p:tgtEl>
                                        <p:attrNameLst>
                                          <p:attrName>style.visibility</p:attrName>
                                        </p:attrNameLst>
                                      </p:cBhvr>
                                      <p:to>
                                        <p:strVal val="visible"/>
                                      </p:to>
                                    </p:set>
                                    <p:animEffect transition="in" filter="randombar(horizontal)">
                                      <p:cBhvr>
                                        <p:cTn id="57" dur="500"/>
                                        <p:tgtEl>
                                          <p:spTgt spid="60010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500"/>
                                        <p:tgtEl>
                                          <p:spTgt spid="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nodeType="clickEffect">
                                  <p:stCondLst>
                                    <p:cond delay="0"/>
                                  </p:stCondLst>
                                  <p:childTnLst>
                                    <p:set>
                                      <p:cBhvr>
                                        <p:cTn id="71" dur="1" fill="hold">
                                          <p:stCondLst>
                                            <p:cond delay="0"/>
                                          </p:stCondLst>
                                        </p:cTn>
                                        <p:tgtEl>
                                          <p:spTgt spid="600100"/>
                                        </p:tgtEl>
                                        <p:attrNameLst>
                                          <p:attrName>style.visibility</p:attrName>
                                        </p:attrNameLst>
                                      </p:cBhvr>
                                      <p:to>
                                        <p:strVal val="visible"/>
                                      </p:to>
                                    </p:set>
                                    <p:animEffect transition="in" filter="randombar(horizontal)">
                                      <p:cBhvr>
                                        <p:cTn id="72" dur="500"/>
                                        <p:tgtEl>
                                          <p:spTgt spid="600100"/>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00092"/>
                                        </p:tgtEl>
                                        <p:attrNameLst>
                                          <p:attrName>style.visibility</p:attrName>
                                        </p:attrNameLst>
                                      </p:cBhvr>
                                      <p:to>
                                        <p:strVal val="visible"/>
                                      </p:to>
                                    </p:set>
                                    <p:animEffect transition="in" filter="randombar(horizontal)">
                                      <p:cBhvr>
                                        <p:cTn id="75" dur="500"/>
                                        <p:tgtEl>
                                          <p:spTgt spid="60009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600094"/>
                                        </p:tgtEl>
                                        <p:attrNameLst>
                                          <p:attrName>style.visibility</p:attrName>
                                        </p:attrNameLst>
                                      </p:cBhvr>
                                      <p:to>
                                        <p:strVal val="visible"/>
                                      </p:to>
                                    </p:set>
                                    <p:animEffect transition="in" filter="randombar(horizontal)">
                                      <p:cBhvr>
                                        <p:cTn id="80" dur="500"/>
                                        <p:tgtEl>
                                          <p:spTgt spid="600094"/>
                                        </p:tgtEl>
                                      </p:cBhvr>
                                    </p:animEffect>
                                  </p:childTnLst>
                                </p:cTn>
                              </p:par>
                              <p:par>
                                <p:cTn id="81" presetID="14" presetClass="entr" presetSubtype="10" fill="hold" nodeType="withEffect">
                                  <p:stCondLst>
                                    <p:cond delay="0"/>
                                  </p:stCondLst>
                                  <p:childTnLst>
                                    <p:set>
                                      <p:cBhvr>
                                        <p:cTn id="82" dur="1" fill="hold">
                                          <p:stCondLst>
                                            <p:cond delay="0"/>
                                          </p:stCondLst>
                                        </p:cTn>
                                        <p:tgtEl>
                                          <p:spTgt spid="600103"/>
                                        </p:tgtEl>
                                        <p:attrNameLst>
                                          <p:attrName>style.visibility</p:attrName>
                                        </p:attrNameLst>
                                      </p:cBhvr>
                                      <p:to>
                                        <p:strVal val="visible"/>
                                      </p:to>
                                    </p:set>
                                    <p:animEffect transition="in" filter="randombar(horizontal)">
                                      <p:cBhvr>
                                        <p:cTn id="83" dur="500"/>
                                        <p:tgtEl>
                                          <p:spTgt spid="60010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38"/>
                                        </p:tgtEl>
                                      </p:cBhvr>
                                    </p:animEffect>
                                    <p:set>
                                      <p:cBhvr>
                                        <p:cTn id="88" dur="1" fill="hold">
                                          <p:stCondLst>
                                            <p:cond delay="499"/>
                                          </p:stCondLst>
                                        </p:cTn>
                                        <p:tgtEl>
                                          <p:spTgt spid="38"/>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randombar(horizontal)">
                                      <p:cBhvr>
                                        <p:cTn id="93" dur="500"/>
                                        <p:tgtEl>
                                          <p:spTgt spid="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600091"/>
                                        </p:tgtEl>
                                        <p:attrNameLst>
                                          <p:attrName>style.visibility</p:attrName>
                                        </p:attrNameLst>
                                      </p:cBhvr>
                                      <p:to>
                                        <p:strVal val="visible"/>
                                      </p:to>
                                    </p:set>
                                    <p:animEffect transition="in" filter="randombar(horizontal)">
                                      <p:cBhvr>
                                        <p:cTn id="98" dur="500"/>
                                        <p:tgtEl>
                                          <p:spTgt spid="600091"/>
                                        </p:tgtEl>
                                      </p:cBhvr>
                                    </p:animEffect>
                                  </p:childTnLst>
                                </p:cTn>
                              </p:par>
                              <p:par>
                                <p:cTn id="99" presetID="14" presetClass="entr" presetSubtype="10" fill="hold" nodeType="withEffect">
                                  <p:stCondLst>
                                    <p:cond delay="0"/>
                                  </p:stCondLst>
                                  <p:childTnLst>
                                    <p:set>
                                      <p:cBhvr>
                                        <p:cTn id="100" dur="1" fill="hold">
                                          <p:stCondLst>
                                            <p:cond delay="0"/>
                                          </p:stCondLst>
                                        </p:cTn>
                                        <p:tgtEl>
                                          <p:spTgt spid="600101"/>
                                        </p:tgtEl>
                                        <p:attrNameLst>
                                          <p:attrName>style.visibility</p:attrName>
                                        </p:attrNameLst>
                                      </p:cBhvr>
                                      <p:to>
                                        <p:strVal val="visible"/>
                                      </p:to>
                                    </p:set>
                                    <p:animEffect transition="in" filter="randombar(horizontal)">
                                      <p:cBhvr>
                                        <p:cTn id="101" dur="500"/>
                                        <p:tgtEl>
                                          <p:spTgt spid="600101"/>
                                        </p:tgtEl>
                                      </p:cBhvr>
                                    </p:animEffect>
                                  </p:childTnLst>
                                </p:cTn>
                              </p:par>
                              <p:par>
                                <p:cTn id="102" presetID="14" presetClass="entr" presetSubtype="10" fill="hold" nodeType="withEffect">
                                  <p:stCondLst>
                                    <p:cond delay="0"/>
                                  </p:stCondLst>
                                  <p:childTnLst>
                                    <p:set>
                                      <p:cBhvr>
                                        <p:cTn id="103" dur="1" fill="hold">
                                          <p:stCondLst>
                                            <p:cond delay="0"/>
                                          </p:stCondLst>
                                        </p:cTn>
                                        <p:tgtEl>
                                          <p:spTgt spid="600104"/>
                                        </p:tgtEl>
                                        <p:attrNameLst>
                                          <p:attrName>style.visibility</p:attrName>
                                        </p:attrNameLst>
                                      </p:cBhvr>
                                      <p:to>
                                        <p:strVal val="visible"/>
                                      </p:to>
                                    </p:set>
                                    <p:animEffect transition="in" filter="randombar(horizontal)">
                                      <p:cBhvr>
                                        <p:cTn id="104" dur="500"/>
                                        <p:tgtEl>
                                          <p:spTgt spid="600104"/>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600095"/>
                                        </p:tgtEl>
                                        <p:attrNameLst>
                                          <p:attrName>style.visibility</p:attrName>
                                        </p:attrNameLst>
                                      </p:cBhvr>
                                      <p:to>
                                        <p:strVal val="visible"/>
                                      </p:to>
                                    </p:set>
                                    <p:animEffect transition="in" filter="randombar(horizontal)">
                                      <p:cBhvr>
                                        <p:cTn id="109" dur="500"/>
                                        <p:tgtEl>
                                          <p:spTgt spid="600095"/>
                                        </p:tgtEl>
                                      </p:cBhvr>
                                    </p:animEffect>
                                  </p:childTnLst>
                                </p:cTn>
                              </p:par>
                            </p:childTnLst>
                          </p:cTn>
                        </p:par>
                        <p:par>
                          <p:cTn id="110" fill="hold" nodeType="afterGroup">
                            <p:stCondLst>
                              <p:cond delay="500"/>
                            </p:stCondLst>
                            <p:childTnLst>
                              <p:par>
                                <p:cTn id="111" presetID="14" presetClass="entr" presetSubtype="10" fill="hold" grpId="0" nodeType="afterEffect">
                                  <p:stCondLst>
                                    <p:cond delay="0"/>
                                  </p:stCondLst>
                                  <p:childTnLst>
                                    <p:set>
                                      <p:cBhvr>
                                        <p:cTn id="112" dur="1" fill="hold">
                                          <p:stCondLst>
                                            <p:cond delay="0"/>
                                          </p:stCondLst>
                                        </p:cTn>
                                        <p:tgtEl>
                                          <p:spTgt spid="600082"/>
                                        </p:tgtEl>
                                        <p:attrNameLst>
                                          <p:attrName>style.visibility</p:attrName>
                                        </p:attrNameLst>
                                      </p:cBhvr>
                                      <p:to>
                                        <p:strVal val="visible"/>
                                      </p:to>
                                    </p:set>
                                    <p:animEffect transition="in" filter="randombar(horizontal)">
                                      <p:cBhvr>
                                        <p:cTn id="113" dur="500"/>
                                        <p:tgtEl>
                                          <p:spTgt spid="600082"/>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4" presetClass="exit" presetSubtype="10" fill="hold" grpId="1" nodeType="clickEffect">
                                  <p:stCondLst>
                                    <p:cond delay="0"/>
                                  </p:stCondLst>
                                  <p:childTnLst>
                                    <p:animEffect transition="out" filter="randombar(horizontal)">
                                      <p:cBhvr>
                                        <p:cTn id="117" dur="500"/>
                                        <p:tgtEl>
                                          <p:spTgt spid="39"/>
                                        </p:tgtEl>
                                      </p:cBhvr>
                                    </p:animEffect>
                                    <p:set>
                                      <p:cBhvr>
                                        <p:cTn id="118" dur="1" fill="hold">
                                          <p:stCondLst>
                                            <p:cond delay="499"/>
                                          </p:stCondLst>
                                        </p:cTn>
                                        <p:tgtEl>
                                          <p:spTgt spid="39"/>
                                        </p:tgtEl>
                                        <p:attrNameLst>
                                          <p:attrName>style.visibility</p:attrName>
                                        </p:attrNameLst>
                                      </p:cBhvr>
                                      <p:to>
                                        <p:strVal val="hidden"/>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4" presetClass="entr" presetSubtype="10" fill="hold" grpId="0" nodeType="clickEffect">
                                  <p:stCondLst>
                                    <p:cond delay="0"/>
                                  </p:stCondLst>
                                  <p:childTnLst>
                                    <p:set>
                                      <p:cBhvr>
                                        <p:cTn id="122" dur="1" fill="hold">
                                          <p:stCondLst>
                                            <p:cond delay="0"/>
                                          </p:stCondLst>
                                        </p:cTn>
                                        <p:tgtEl>
                                          <p:spTgt spid="600080"/>
                                        </p:tgtEl>
                                        <p:attrNameLst>
                                          <p:attrName>style.visibility</p:attrName>
                                        </p:attrNameLst>
                                      </p:cBhvr>
                                      <p:to>
                                        <p:strVal val="visible"/>
                                      </p:to>
                                    </p:set>
                                    <p:animEffect transition="in" filter="randombar(horizontal)">
                                      <p:cBhvr>
                                        <p:cTn id="123" dur="500"/>
                                        <p:tgtEl>
                                          <p:spTgt spid="600080"/>
                                        </p:tgtEl>
                                      </p:cBhvr>
                                    </p:animEffect>
                                  </p:childTnLst>
                                </p:cTn>
                              </p:par>
                              <p:par>
                                <p:cTn id="124" presetID="14" presetClass="entr" presetSubtype="10" fill="hold" nodeType="withEffect">
                                  <p:stCondLst>
                                    <p:cond delay="0"/>
                                  </p:stCondLst>
                                  <p:childTnLst>
                                    <p:set>
                                      <p:cBhvr>
                                        <p:cTn id="125" dur="1" fill="hold">
                                          <p:stCondLst>
                                            <p:cond delay="0"/>
                                          </p:stCondLst>
                                        </p:cTn>
                                        <p:tgtEl>
                                          <p:spTgt spid="600076"/>
                                        </p:tgtEl>
                                        <p:attrNameLst>
                                          <p:attrName>style.visibility</p:attrName>
                                        </p:attrNameLst>
                                      </p:cBhvr>
                                      <p:to>
                                        <p:strVal val="visible"/>
                                      </p:to>
                                    </p:set>
                                    <p:animEffect transition="in" filter="randombar(horizontal)">
                                      <p:cBhvr>
                                        <p:cTn id="126" dur="500"/>
                                        <p:tgtEl>
                                          <p:spTgt spid="600076"/>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600077"/>
                                        </p:tgtEl>
                                        <p:attrNameLst>
                                          <p:attrName>style.visibility</p:attrName>
                                        </p:attrNameLst>
                                      </p:cBhvr>
                                      <p:to>
                                        <p:strVal val="visible"/>
                                      </p:to>
                                    </p:set>
                                    <p:animEffect transition="in" filter="randombar(horizontal)">
                                      <p:cBhvr>
                                        <p:cTn id="131" dur="500"/>
                                        <p:tgtEl>
                                          <p:spTgt spid="600077"/>
                                        </p:tgtEl>
                                      </p:cBhvr>
                                    </p:animEffect>
                                  </p:childTnLst>
                                </p:cTn>
                              </p:par>
                              <p:par>
                                <p:cTn id="132" presetID="14" presetClass="entr" presetSubtype="10" fill="hold" nodeType="withEffect">
                                  <p:stCondLst>
                                    <p:cond delay="0"/>
                                  </p:stCondLst>
                                  <p:childTnLst>
                                    <p:set>
                                      <p:cBhvr>
                                        <p:cTn id="133" dur="1" fill="hold">
                                          <p:stCondLst>
                                            <p:cond delay="0"/>
                                          </p:stCondLst>
                                        </p:cTn>
                                        <p:tgtEl>
                                          <p:spTgt spid="600079"/>
                                        </p:tgtEl>
                                        <p:attrNameLst>
                                          <p:attrName>style.visibility</p:attrName>
                                        </p:attrNameLst>
                                      </p:cBhvr>
                                      <p:to>
                                        <p:strVal val="visible"/>
                                      </p:to>
                                    </p:set>
                                    <p:animEffect transition="in" filter="randombar(horizontal)">
                                      <p:cBhvr>
                                        <p:cTn id="134" dur="500"/>
                                        <p:tgtEl>
                                          <p:spTgt spid="600079"/>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600078"/>
                                        </p:tgtEl>
                                        <p:attrNameLst>
                                          <p:attrName>style.visibility</p:attrName>
                                        </p:attrNameLst>
                                      </p:cBhvr>
                                      <p:to>
                                        <p:strVal val="visible"/>
                                      </p:to>
                                    </p:set>
                                    <p:animEffect transition="in" filter="randombar(horizontal)">
                                      <p:cBhvr>
                                        <p:cTn id="137" dur="500"/>
                                        <p:tgtEl>
                                          <p:spTgt spid="600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8" grpId="0" animBg="1"/>
      <p:bldP spid="38" grpId="1" animBg="1"/>
      <p:bldP spid="36" grpId="0" animBg="1"/>
      <p:bldP spid="36" grpId="1" animBg="1"/>
      <p:bldP spid="600077" grpId="0" animBg="1"/>
      <p:bldP spid="600078" grpId="0"/>
      <p:bldP spid="600080" grpId="0" animBg="1"/>
      <p:bldP spid="600081" grpId="0" animBg="1"/>
      <p:bldP spid="600082" grpId="0" animBg="1"/>
      <p:bldP spid="600083" grpId="0" animBg="1"/>
      <p:bldP spid="600087" grpId="0" animBg="1"/>
      <p:bldP spid="600088" grpId="0" animBg="1"/>
      <p:bldP spid="600089" grpId="0" animBg="1"/>
      <p:bldP spid="600091" grpId="0" animBg="1"/>
      <p:bldP spid="600092" grpId="0" animBg="1"/>
      <p:bldP spid="600093" grpId="0" animBg="1"/>
      <p:bldP spid="600094" grpId="0" animBg="1"/>
      <p:bldP spid="600095" grpId="0" animBg="1"/>
      <p:bldP spid="60010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57200" y="0"/>
            <a:ext cx="8229600" cy="1143000"/>
          </a:xfrm>
        </p:spPr>
        <p:txBody>
          <a:bodyPr>
            <a:normAutofit/>
          </a:bodyPr>
          <a:lstStyle/>
          <a:p>
            <a:pPr>
              <a:defRPr/>
            </a:pPr>
            <a:r>
              <a:rPr lang="fr-CH" sz="2800" dirty="0">
                <a:solidFill>
                  <a:srgbClr val="FF6600"/>
                </a:solidFill>
                <a:latin typeface="Consolas"/>
                <a:ea typeface="+mn-ea"/>
                <a:cs typeface="Consolas"/>
              </a:rPr>
              <a:t>Source triphasée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Courants de ligne</a:t>
            </a:r>
            <a:endParaRPr lang="en-US" sz="3200" dirty="0">
              <a:solidFill>
                <a:srgbClr val="FF6600"/>
              </a:solidFill>
              <a:latin typeface="Consolas"/>
              <a:ea typeface="+mn-ea"/>
              <a:cs typeface="Consolas"/>
            </a:endParaRPr>
          </a:p>
        </p:txBody>
      </p:sp>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13" y="1527175"/>
            <a:ext cx="5322887" cy="233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941" name="Text Box 4"/>
          <p:cNvSpPr txBox="1">
            <a:spLocks noChangeArrowheads="1"/>
          </p:cNvSpPr>
          <p:nvPr/>
        </p:nvSpPr>
        <p:spPr bwMode="auto">
          <a:xfrm>
            <a:off x="760413" y="2251075"/>
            <a:ext cx="24923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a:latin typeface="+mj-lt"/>
              </a:rPr>
              <a:t>Courants de ligne: </a:t>
            </a:r>
            <a:endParaRPr lang="en-US">
              <a:latin typeface="+mj-lt"/>
            </a:endParaRPr>
          </a:p>
        </p:txBody>
      </p:sp>
      <p:graphicFrame>
        <p:nvGraphicFramePr>
          <p:cNvPr id="39942" name="Object 5"/>
          <p:cNvGraphicFramePr>
            <a:graphicFrameLocks noChangeAspect="1"/>
          </p:cNvGraphicFramePr>
          <p:nvPr>
            <p:extLst>
              <p:ext uri="{D42A27DB-BD31-4B8C-83A1-F6EECF244321}">
                <p14:modId xmlns:p14="http://schemas.microsoft.com/office/powerpoint/2010/main" val="2878929851"/>
              </p:ext>
            </p:extLst>
          </p:nvPr>
        </p:nvGraphicFramePr>
        <p:xfrm>
          <a:off x="885825" y="2754313"/>
          <a:ext cx="1250950" cy="425450"/>
        </p:xfrm>
        <a:graphic>
          <a:graphicData uri="http://schemas.openxmlformats.org/presentationml/2006/ole">
            <mc:AlternateContent xmlns:mc="http://schemas.openxmlformats.org/markup-compatibility/2006">
              <mc:Choice xmlns:v="urn:schemas-microsoft-com:vml" Requires="v">
                <p:oleObj spid="_x0000_s765016" name="Equation" r:id="rId5" imgW="762000" imgH="228600" progId="Equation.3">
                  <p:embed/>
                </p:oleObj>
              </mc:Choice>
              <mc:Fallback>
                <p:oleObj name="Equation" r:id="rId5" imgW="7620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25" y="2754313"/>
                        <a:ext cx="1250950" cy="425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3143" name="Text Box 7"/>
          <p:cNvSpPr txBox="1">
            <a:spLocks noChangeArrowheads="1"/>
          </p:cNvSpPr>
          <p:nvPr/>
        </p:nvSpPr>
        <p:spPr bwMode="auto">
          <a:xfrm>
            <a:off x="2890838" y="4114800"/>
            <a:ext cx="25234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tabLst>
                <a:tab pos="12573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Lst>
              <a:defRPr sz="2400">
                <a:solidFill>
                  <a:schemeClr val="tx1"/>
                </a:solidFill>
                <a:latin typeface="Times New Roman" charset="0"/>
                <a:ea typeface="ＭＳ Ｐゴシック" charset="0"/>
              </a:defRPr>
            </a:lvl2pPr>
            <a:lvl3pPr marL="1143000" indent="-228600" eaLnBrk="0" hangingPunct="0">
              <a:tabLst>
                <a:tab pos="1257300" algn="l"/>
              </a:tabLst>
              <a:defRPr sz="2400">
                <a:solidFill>
                  <a:schemeClr val="tx1"/>
                </a:solidFill>
                <a:latin typeface="Times New Roman" charset="0"/>
                <a:ea typeface="ＭＳ Ｐゴシック" charset="0"/>
              </a:defRPr>
            </a:lvl3pPr>
            <a:lvl4pPr marL="1600200" indent="-228600" eaLnBrk="0" hangingPunct="0">
              <a:tabLst>
                <a:tab pos="1257300" algn="l"/>
              </a:tabLst>
              <a:defRPr sz="2400">
                <a:solidFill>
                  <a:schemeClr val="tx1"/>
                </a:solidFill>
                <a:latin typeface="Times New Roman" charset="0"/>
                <a:ea typeface="ＭＳ Ｐゴシック" charset="0"/>
              </a:defRPr>
            </a:lvl4pPr>
            <a:lvl5pPr marL="2057400" indent="-228600" eaLnBrk="0" hangingPunct="0">
              <a:tabLst>
                <a:tab pos="125730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257300" algn="l"/>
              </a:tabLst>
              <a:defRPr sz="2400">
                <a:solidFill>
                  <a:schemeClr val="tx1"/>
                </a:solidFill>
                <a:latin typeface="Times New Roman" charset="0"/>
                <a:ea typeface="ＭＳ Ｐゴシック" charset="0"/>
              </a:defRPr>
            </a:lvl9pPr>
          </a:lstStyle>
          <a:p>
            <a:pPr algn="l" eaLnBrk="1" hangingPunct="1"/>
            <a:r>
              <a:rPr lang="fr-CH">
                <a:latin typeface="+mj-lt"/>
              </a:rPr>
              <a:t>Courant de retour: </a:t>
            </a:r>
            <a:endParaRPr lang="en-US">
              <a:latin typeface="+mj-lt"/>
            </a:endParaRPr>
          </a:p>
        </p:txBody>
      </p:sp>
      <p:graphicFrame>
        <p:nvGraphicFramePr>
          <p:cNvPr id="603144" name="Object 8"/>
          <p:cNvGraphicFramePr>
            <a:graphicFrameLocks noChangeAspect="1"/>
          </p:cNvGraphicFramePr>
          <p:nvPr>
            <p:extLst>
              <p:ext uri="{D42A27DB-BD31-4B8C-83A1-F6EECF244321}">
                <p14:modId xmlns:p14="http://schemas.microsoft.com/office/powerpoint/2010/main" val="148700932"/>
              </p:ext>
            </p:extLst>
          </p:nvPr>
        </p:nvGraphicFramePr>
        <p:xfrm>
          <a:off x="3059113" y="4694238"/>
          <a:ext cx="2155825" cy="425450"/>
        </p:xfrm>
        <a:graphic>
          <a:graphicData uri="http://schemas.openxmlformats.org/presentationml/2006/ole">
            <mc:AlternateContent xmlns:mc="http://schemas.openxmlformats.org/markup-compatibility/2006">
              <mc:Choice xmlns:v="urn:schemas-microsoft-com:vml" Requires="v">
                <p:oleObj spid="_x0000_s765017" name="Equation" r:id="rId7" imgW="1333500" imgH="228600" progId="Equation.DSMT4">
                  <p:embed/>
                </p:oleObj>
              </mc:Choice>
              <mc:Fallback>
                <p:oleObj name="Equation" r:id="rId7" imgW="13335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694238"/>
                        <a:ext cx="2155825" cy="425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2440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3143"/>
                                        </p:tgtEl>
                                        <p:attrNameLst>
                                          <p:attrName>style.visibility</p:attrName>
                                        </p:attrNameLst>
                                      </p:cBhvr>
                                      <p:to>
                                        <p:strVal val="visible"/>
                                      </p:to>
                                    </p:set>
                                    <p:animEffect transition="in" filter="randombar(horizontal)">
                                      <p:cBhvr>
                                        <p:cTn id="7" dur="500"/>
                                        <p:tgtEl>
                                          <p:spTgt spid="603143"/>
                                        </p:tgtEl>
                                      </p:cBhvr>
                                    </p:animEffect>
                                  </p:childTnLst>
                                </p:cTn>
                              </p:par>
                              <p:par>
                                <p:cTn id="8" presetID="14" presetClass="entr" presetSubtype="10" fill="hold" nodeType="withEffect">
                                  <p:stCondLst>
                                    <p:cond delay="0"/>
                                  </p:stCondLst>
                                  <p:childTnLst>
                                    <p:set>
                                      <p:cBhvr>
                                        <p:cTn id="9" dur="1" fill="hold">
                                          <p:stCondLst>
                                            <p:cond delay="0"/>
                                          </p:stCondLst>
                                        </p:cTn>
                                        <p:tgtEl>
                                          <p:spTgt spid="603144"/>
                                        </p:tgtEl>
                                        <p:attrNameLst>
                                          <p:attrName>style.visibility</p:attrName>
                                        </p:attrNameLst>
                                      </p:cBhvr>
                                      <p:to>
                                        <p:strVal val="visible"/>
                                      </p:to>
                                    </p:set>
                                    <p:animEffect transition="in" filter="randombar(horizontal)">
                                      <p:cBhvr>
                                        <p:cTn id="10" dur="500"/>
                                        <p:tgtEl>
                                          <p:spTgt spid="603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381000" y="0"/>
            <a:ext cx="8391525" cy="1104900"/>
          </a:xfrm>
        </p:spPr>
        <p:txBody>
          <a:bodyPr>
            <a:normAutofit/>
          </a:bodyPr>
          <a:lstStyle/>
          <a:p>
            <a:pPr>
              <a:defRPr/>
            </a:pPr>
            <a:r>
              <a:rPr lang="fr-CH" sz="3200" dirty="0">
                <a:solidFill>
                  <a:srgbClr val="FF6600"/>
                </a:solidFill>
                <a:latin typeface="Consolas"/>
                <a:ea typeface="+mn-ea"/>
                <a:cs typeface="Consolas"/>
              </a:rPr>
              <a:t>Charge triphasée équilibrée</a:t>
            </a:r>
            <a:endParaRPr lang="en-US" sz="3200" dirty="0">
              <a:solidFill>
                <a:srgbClr val="FF6600"/>
              </a:solidFill>
              <a:latin typeface="Consolas"/>
              <a:ea typeface="+mn-ea"/>
              <a:cs typeface="Consolas"/>
            </a:endParaRPr>
          </a:p>
        </p:txBody>
      </p:sp>
      <p:sp>
        <p:nvSpPr>
          <p:cNvPr id="41988" name="Rectangle 45"/>
          <p:cNvSpPr>
            <a:spLocks noGrp="1" noChangeArrowheads="1"/>
          </p:cNvSpPr>
          <p:nvPr>
            <p:ph type="body" idx="1"/>
          </p:nvPr>
        </p:nvSpPr>
        <p:spPr>
          <a:xfrm>
            <a:off x="577850" y="1514475"/>
            <a:ext cx="7737475" cy="4505325"/>
          </a:xfrm>
          <a:noFill/>
        </p:spPr>
        <p:txBody>
          <a:bodyPr/>
          <a:lstStyle/>
          <a:p>
            <a:pPr eaLnBrk="1" hangingPunct="1"/>
            <a:r>
              <a:rPr lang="fr-CH" sz="2800" dirty="0">
                <a:latin typeface="+mj-lt"/>
              </a:rPr>
              <a:t>Une charge triphasée équilibrée est caractérisée par trois impédances identiques (même module et argument)         	  que l’on appelle les trois phases de l’utilisateur.</a:t>
            </a:r>
          </a:p>
          <a:p>
            <a:pPr eaLnBrk="1" hangingPunct="1"/>
            <a:r>
              <a:rPr lang="fr-CH" sz="2800" dirty="0">
                <a:latin typeface="+mj-lt"/>
              </a:rPr>
              <a:t>On peut raccorder les trois impédances en étoile ou en triangle.</a:t>
            </a:r>
          </a:p>
          <a:p>
            <a:pPr lvl="1" eaLnBrk="1" hangingPunct="1">
              <a:buFontTx/>
              <a:buNone/>
            </a:pPr>
            <a:endParaRPr lang="en-US" dirty="0">
              <a:latin typeface="+mj-lt"/>
            </a:endParaRPr>
          </a:p>
        </p:txBody>
      </p:sp>
      <p:graphicFrame>
        <p:nvGraphicFramePr>
          <p:cNvPr id="41989" name="Object 46"/>
          <p:cNvGraphicFramePr>
            <a:graphicFrameLocks noChangeAspect="1"/>
          </p:cNvGraphicFramePr>
          <p:nvPr>
            <p:extLst>
              <p:ext uri="{D42A27DB-BD31-4B8C-83A1-F6EECF244321}">
                <p14:modId xmlns:p14="http://schemas.microsoft.com/office/powerpoint/2010/main" val="4264129407"/>
              </p:ext>
            </p:extLst>
          </p:nvPr>
        </p:nvGraphicFramePr>
        <p:xfrm>
          <a:off x="3048000" y="2286000"/>
          <a:ext cx="1301750" cy="588963"/>
        </p:xfrm>
        <a:graphic>
          <a:graphicData uri="http://schemas.openxmlformats.org/presentationml/2006/ole">
            <mc:AlternateContent xmlns:mc="http://schemas.openxmlformats.org/markup-compatibility/2006">
              <mc:Choice xmlns:v="urn:schemas-microsoft-com:vml" Requires="v">
                <p:oleObj spid="_x0000_s767025" name="Equation" r:id="rId4" imgW="673100" imgH="279400" progId="Equation.DSMT4">
                  <p:embed/>
                </p:oleObj>
              </mc:Choice>
              <mc:Fallback>
                <p:oleObj name="Equation" r:id="rId4" imgW="673100" imgH="279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86000"/>
                        <a:ext cx="1301750" cy="588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44688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étoile</a:t>
            </a:r>
            <a:endParaRPr lang="en-US" sz="3200" dirty="0">
              <a:solidFill>
                <a:srgbClr val="FF6600"/>
              </a:solidFill>
              <a:latin typeface="Consolas"/>
              <a:ea typeface="+mn-ea"/>
              <a:cs typeface="Consolas"/>
            </a:endParaRPr>
          </a:p>
        </p:txBody>
      </p:sp>
      <p:pic>
        <p:nvPicPr>
          <p:cNvPr id="440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1668463"/>
            <a:ext cx="7229475"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035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113" y="1535113"/>
            <a:ext cx="4540250" cy="218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46085" name="Object 4"/>
          <p:cNvGraphicFramePr>
            <a:graphicFrameLocks noChangeAspect="1"/>
          </p:cNvGraphicFramePr>
          <p:nvPr/>
        </p:nvGraphicFramePr>
        <p:xfrm>
          <a:off x="882650" y="2163763"/>
          <a:ext cx="1489075" cy="1328737"/>
        </p:xfrm>
        <a:graphic>
          <a:graphicData uri="http://schemas.openxmlformats.org/presentationml/2006/ole">
            <mc:AlternateContent xmlns:mc="http://schemas.openxmlformats.org/markup-compatibility/2006">
              <mc:Choice xmlns:v="urn:schemas-microsoft-com:vml" Requires="v">
                <p:oleObj spid="_x0000_s771121" name="Equation" r:id="rId5" imgW="914400" imgH="812800" progId="Equation.DSMT4">
                  <p:embed/>
                </p:oleObj>
              </mc:Choice>
              <mc:Fallback>
                <p:oleObj name="Equation" r:id="rId5" imgW="914400" imgH="812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50" y="2163763"/>
                        <a:ext cx="1489075" cy="1328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5190" name="Text Box 6"/>
          <p:cNvSpPr txBox="1">
            <a:spLocks noChangeArrowheads="1"/>
          </p:cNvSpPr>
          <p:nvPr/>
        </p:nvSpPr>
        <p:spPr bwMode="auto">
          <a:xfrm>
            <a:off x="457200" y="4203700"/>
            <a:ext cx="79614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solidFill>
                  <a:srgbClr val="008000"/>
                </a:solidFill>
                <a:latin typeface="+mj-lt"/>
              </a:rPr>
              <a:t>Les tensions de phase se confondent avec les tensions simples</a:t>
            </a:r>
            <a:endParaRPr lang="en-US">
              <a:solidFill>
                <a:srgbClr val="008000"/>
              </a:solidFill>
              <a:latin typeface="+mj-lt"/>
            </a:endParaRPr>
          </a:p>
        </p:txBody>
      </p:sp>
      <p:sp>
        <p:nvSpPr>
          <p:cNvPr id="10" name="Rectangle 2"/>
          <p:cNvSpPr txBox="1">
            <a:spLocks noChangeArrowheads="1"/>
          </p:cNvSpPr>
          <p:nvPr/>
        </p:nvSpPr>
        <p:spPr>
          <a:xfrm>
            <a:off x="381000" y="0"/>
            <a:ext cx="8391525" cy="1104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CH" sz="2800">
                <a:solidFill>
                  <a:srgbClr val="FF6600"/>
                </a:solidFill>
                <a:latin typeface="Consolas"/>
                <a:ea typeface="+mn-ea"/>
                <a:cs typeface="Consolas"/>
              </a:rPr>
              <a:t>Charge triphasée équilibrée</a:t>
            </a:r>
            <a:br>
              <a:rPr lang="fr-CH" sz="3200">
                <a:solidFill>
                  <a:srgbClr val="FF6600"/>
                </a:solidFill>
                <a:latin typeface="Consolas"/>
                <a:ea typeface="+mn-ea"/>
                <a:cs typeface="Consolas"/>
              </a:rPr>
            </a:br>
            <a:r>
              <a:rPr lang="fr-CH" sz="3200">
                <a:solidFill>
                  <a:srgbClr val="FF6600"/>
                </a:solidFill>
                <a:latin typeface="Consolas"/>
                <a:ea typeface="+mn-ea"/>
                <a:cs typeface="Consolas"/>
              </a:rPr>
              <a:t>Connexion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7358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5190"/>
                                        </p:tgtEl>
                                        <p:attrNameLst>
                                          <p:attrName>style.visibility</p:attrName>
                                        </p:attrNameLst>
                                      </p:cBhvr>
                                      <p:to>
                                        <p:strVal val="visible"/>
                                      </p:to>
                                    </p:set>
                                    <p:animEffect transition="in" filter="randombar(horizontal)">
                                      <p:cBhvr>
                                        <p:cTn id="7" dur="500"/>
                                        <p:tgtEl>
                                          <p:spTgt spid="605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0309" name="Object 5"/>
          <p:cNvGraphicFramePr>
            <a:graphicFrameLocks noChangeAspect="1"/>
          </p:cNvGraphicFramePr>
          <p:nvPr/>
        </p:nvGraphicFramePr>
        <p:xfrm>
          <a:off x="890588" y="3797300"/>
          <a:ext cx="4440237" cy="2419350"/>
        </p:xfrm>
        <a:graphic>
          <a:graphicData uri="http://schemas.openxmlformats.org/presentationml/2006/ole">
            <mc:AlternateContent xmlns:mc="http://schemas.openxmlformats.org/markup-compatibility/2006">
              <mc:Choice xmlns:v="urn:schemas-microsoft-com:vml" Requires="v">
                <p:oleObj spid="_x0000_s773174" name="Equation" r:id="rId4" imgW="2794000" imgH="1498600" progId="Equation.3">
                  <p:embed/>
                </p:oleObj>
              </mc:Choice>
              <mc:Fallback>
                <p:oleObj name="Equation" r:id="rId4" imgW="2794000" imgH="149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8" y="3797300"/>
                        <a:ext cx="4440237" cy="2419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0310" name="Text Box 6"/>
          <p:cNvSpPr txBox="1">
            <a:spLocks noChangeArrowheads="1"/>
          </p:cNvSpPr>
          <p:nvPr/>
        </p:nvSpPr>
        <p:spPr bwMode="auto">
          <a:xfrm>
            <a:off x="641350" y="2346325"/>
            <a:ext cx="25933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Courants de phase:</a:t>
            </a:r>
            <a:endParaRPr lang="en-US" dirty="0">
              <a:latin typeface="+mj-lt"/>
            </a:endParaRPr>
          </a:p>
        </p:txBody>
      </p:sp>
      <p:pic>
        <p:nvPicPr>
          <p:cNvPr id="6103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4113" y="1544638"/>
            <a:ext cx="4540250" cy="218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03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1544638"/>
            <a:ext cx="3611563"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179098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randombar(horizontal)">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4" presetClass="path" presetSubtype="0" accel="50000" decel="50000" fill="hold" nodeType="clickEffect">
                                  <p:stCondLst>
                                    <p:cond delay="0"/>
                                  </p:stCondLst>
                                  <p:childTnLst>
                                    <p:animMotion origin="layout" path="M 0.0 0.0  L 0.0 -0.33333  E" pathEditMode="relative" ptsTypes="">
                                      <p:cBhvr>
                                        <p:cTn id="11" dur="2000" fill="hold"/>
                                        <p:tgtEl>
                                          <p:spTgt spid="610309"/>
                                        </p:tgtEl>
                                        <p:attrNameLst>
                                          <p:attrName>ppt_x</p:attrName>
                                          <p:attrName>ppt_y</p:attrName>
                                        </p:attrNameLst>
                                      </p:cBhvr>
                                    </p:animMotion>
                                  </p:childTnLst>
                                </p:cTn>
                              </p:par>
                              <p:par>
                                <p:cTn id="12" presetID="9" presetClass="exit" presetSubtype="0" fill="hold" grpId="0" nodeType="withEffect">
                                  <p:stCondLst>
                                    <p:cond delay="0"/>
                                  </p:stCondLst>
                                  <p:childTnLst>
                                    <p:animEffect transition="out" filter="dissolve">
                                      <p:cBhvr>
                                        <p:cTn id="13" dur="500"/>
                                        <p:tgtEl>
                                          <p:spTgt spid="610310"/>
                                        </p:tgtEl>
                                      </p:cBhvr>
                                    </p:animEffect>
                                    <p:set>
                                      <p:cBhvr>
                                        <p:cTn id="14" dur="1" fill="hold">
                                          <p:stCondLst>
                                            <p:cond delay="499"/>
                                          </p:stCondLst>
                                        </p:cTn>
                                        <p:tgtEl>
                                          <p:spTgt spid="610310"/>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610312"/>
                                        </p:tgtEl>
                                      </p:cBhvr>
                                    </p:animEffect>
                                    <p:set>
                                      <p:cBhvr>
                                        <p:cTn id="17" dur="1" fill="hold">
                                          <p:stCondLst>
                                            <p:cond delay="499"/>
                                          </p:stCondLst>
                                        </p:cTn>
                                        <p:tgtEl>
                                          <p:spTgt spid="610312"/>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610309"/>
                                        </p:tgtEl>
                                      </p:cBhvr>
                                    </p:animEffect>
                                    <p:set>
                                      <p:cBhvr>
                                        <p:cTn id="20" dur="1" fill="hold">
                                          <p:stCondLst>
                                            <p:cond delay="499"/>
                                          </p:stCondLst>
                                        </p:cTn>
                                        <p:tgtEl>
                                          <p:spTgt spid="610309"/>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610314"/>
                                        </p:tgtEl>
                                        <p:attrNameLst>
                                          <p:attrName>style.visibility</p:attrName>
                                        </p:attrNameLst>
                                      </p:cBhvr>
                                      <p:to>
                                        <p:strVal val="visible"/>
                                      </p:to>
                                    </p:set>
                                    <p:animEffect transition="in" filter="randombar(horizontal)">
                                      <p:cBhvr>
                                        <p:cTn id="23" dur="500"/>
                                        <p:tgtEl>
                                          <p:spTgt spid="610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544638"/>
            <a:ext cx="3611563"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606213" name="Object 5"/>
          <p:cNvGraphicFramePr>
            <a:graphicFrameLocks noChangeAspect="1"/>
          </p:cNvGraphicFramePr>
          <p:nvPr/>
        </p:nvGraphicFramePr>
        <p:xfrm>
          <a:off x="538163" y="1749425"/>
          <a:ext cx="3259137" cy="1776413"/>
        </p:xfrm>
        <a:graphic>
          <a:graphicData uri="http://schemas.openxmlformats.org/presentationml/2006/ole">
            <mc:AlternateContent xmlns:mc="http://schemas.openxmlformats.org/markup-compatibility/2006">
              <mc:Choice xmlns:v="urn:schemas-microsoft-com:vml" Requires="v">
                <p:oleObj spid="_x0000_s775646" name="Equation" r:id="rId5" imgW="2794000" imgH="1498600" progId="Equation.3">
                  <p:embed/>
                </p:oleObj>
              </mc:Choice>
              <mc:Fallback>
                <p:oleObj name="Equation" r:id="rId5" imgW="2794000" imgH="149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3" y="1749425"/>
                        <a:ext cx="3259137" cy="177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6215" name="Object 7"/>
          <p:cNvGraphicFramePr>
            <a:graphicFrameLocks noChangeAspect="1"/>
          </p:cNvGraphicFramePr>
          <p:nvPr/>
        </p:nvGraphicFramePr>
        <p:xfrm>
          <a:off x="4392613" y="3981450"/>
          <a:ext cx="4259262" cy="411163"/>
        </p:xfrm>
        <a:graphic>
          <a:graphicData uri="http://schemas.openxmlformats.org/presentationml/2006/ole">
            <mc:AlternateContent xmlns:mc="http://schemas.openxmlformats.org/markup-compatibility/2006">
              <mc:Choice xmlns:v="urn:schemas-microsoft-com:vml" Requires="v">
                <p:oleObj spid="_x0000_s775647" name="Equation" r:id="rId7" imgW="2768600" imgH="228600" progId="Equation.3">
                  <p:embed/>
                </p:oleObj>
              </mc:Choice>
              <mc:Fallback>
                <p:oleObj name="Equation" r:id="rId7" imgW="27686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2613" y="3981450"/>
                        <a:ext cx="4259262" cy="4111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6216" name="Text Box 8"/>
          <p:cNvSpPr txBox="1">
            <a:spLocks noChangeArrowheads="1"/>
          </p:cNvSpPr>
          <p:nvPr/>
        </p:nvSpPr>
        <p:spPr bwMode="auto">
          <a:xfrm>
            <a:off x="4679950" y="4595813"/>
            <a:ext cx="4430995"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sz="2000" dirty="0">
                <a:latin typeface="+mj-lt"/>
              </a:rPr>
              <a:t>Le courant de ligne est égal au </a:t>
            </a:r>
          </a:p>
          <a:p>
            <a:pPr algn="l" eaLnBrk="1" hangingPunct="1"/>
            <a:r>
              <a:rPr lang="fr-CH" sz="2000" dirty="0">
                <a:latin typeface="+mj-lt"/>
              </a:rPr>
              <a:t>courant de phase et ils ont pour module:</a:t>
            </a:r>
            <a:r>
              <a:rPr lang="fr-CH" dirty="0">
                <a:latin typeface="+mj-lt"/>
              </a:rPr>
              <a:t> </a:t>
            </a:r>
            <a:endParaRPr lang="en-US" dirty="0">
              <a:latin typeface="+mj-lt"/>
            </a:endParaRPr>
          </a:p>
        </p:txBody>
      </p:sp>
      <p:graphicFrame>
        <p:nvGraphicFramePr>
          <p:cNvPr id="606217" name="Object 9"/>
          <p:cNvGraphicFramePr>
            <a:graphicFrameLocks noChangeAspect="1"/>
          </p:cNvGraphicFramePr>
          <p:nvPr/>
        </p:nvGraphicFramePr>
        <p:xfrm>
          <a:off x="5514975" y="5389563"/>
          <a:ext cx="1512888" cy="693737"/>
        </p:xfrm>
        <a:graphic>
          <a:graphicData uri="http://schemas.openxmlformats.org/presentationml/2006/ole">
            <mc:AlternateContent xmlns:mc="http://schemas.openxmlformats.org/markup-compatibility/2006">
              <mc:Choice xmlns:v="urn:schemas-microsoft-com:vml" Requires="v">
                <p:oleObj spid="_x0000_s775648" name="Equation" r:id="rId9" imgW="965200" imgH="419100" progId="Equation.3">
                  <p:embed/>
                </p:oleObj>
              </mc:Choice>
              <mc:Fallback>
                <p:oleObj name="Equation" r:id="rId9" imgW="9652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4975" y="5389563"/>
                        <a:ext cx="1512888" cy="693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 name="Group 40"/>
          <p:cNvGrpSpPr>
            <a:grpSpLocks/>
          </p:cNvGrpSpPr>
          <p:nvPr/>
        </p:nvGrpSpPr>
        <p:grpSpPr bwMode="auto">
          <a:xfrm>
            <a:off x="1628775" y="4222750"/>
            <a:ext cx="1911350" cy="1765300"/>
            <a:chOff x="1026" y="2660"/>
            <a:chExt cx="1204" cy="1112"/>
          </a:xfrm>
        </p:grpSpPr>
        <p:sp>
          <p:nvSpPr>
            <p:cNvPr id="50200" name="Oval 11"/>
            <p:cNvSpPr>
              <a:spLocks noChangeArrowheads="1"/>
            </p:cNvSpPr>
            <p:nvPr/>
          </p:nvSpPr>
          <p:spPr bwMode="auto">
            <a:xfrm>
              <a:off x="1026" y="2754"/>
              <a:ext cx="948" cy="948"/>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0201" name="Line 13"/>
            <p:cNvSpPr>
              <a:spLocks noChangeShapeType="1"/>
            </p:cNvSpPr>
            <p:nvPr/>
          </p:nvSpPr>
          <p:spPr bwMode="auto">
            <a:xfrm>
              <a:off x="1500" y="3228"/>
              <a:ext cx="486"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0202" name="Line 14"/>
            <p:cNvSpPr>
              <a:spLocks noChangeShapeType="1"/>
            </p:cNvSpPr>
            <p:nvPr/>
          </p:nvSpPr>
          <p:spPr bwMode="auto">
            <a:xfrm flipH="1" flipV="1">
              <a:off x="1246" y="2818"/>
              <a:ext cx="252" cy="408"/>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0203" name="Line 15"/>
            <p:cNvSpPr>
              <a:spLocks noChangeShapeType="1"/>
            </p:cNvSpPr>
            <p:nvPr/>
          </p:nvSpPr>
          <p:spPr bwMode="auto">
            <a:xfrm flipH="1">
              <a:off x="1250" y="3230"/>
              <a:ext cx="246" cy="402"/>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0204" name="Object 22"/>
            <p:cNvGraphicFramePr>
              <a:graphicFrameLocks noChangeAspect="1"/>
            </p:cNvGraphicFramePr>
            <p:nvPr/>
          </p:nvGraphicFramePr>
          <p:xfrm>
            <a:off x="1989" y="3226"/>
            <a:ext cx="241" cy="160"/>
          </p:xfrm>
          <a:graphic>
            <a:graphicData uri="http://schemas.openxmlformats.org/presentationml/2006/ole">
              <mc:AlternateContent xmlns:mc="http://schemas.openxmlformats.org/markup-compatibility/2006">
                <mc:Choice xmlns:v="urn:schemas-microsoft-com:vml" Requires="v">
                  <p:oleObj spid="_x0000_s775649" name="Equation" r:id="rId11" imgW="368300" imgH="228600" progId="Equation.3">
                    <p:embed/>
                  </p:oleObj>
                </mc:Choice>
                <mc:Fallback>
                  <p:oleObj name="Equation" r:id="rId11" imgW="3683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9" y="3226"/>
                          <a:ext cx="24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0205" name="Object 23"/>
            <p:cNvGraphicFramePr>
              <a:graphicFrameLocks noChangeAspect="1"/>
            </p:cNvGraphicFramePr>
            <p:nvPr/>
          </p:nvGraphicFramePr>
          <p:xfrm>
            <a:off x="1061" y="2660"/>
            <a:ext cx="221" cy="160"/>
          </p:xfrm>
          <a:graphic>
            <a:graphicData uri="http://schemas.openxmlformats.org/presentationml/2006/ole">
              <mc:AlternateContent xmlns:mc="http://schemas.openxmlformats.org/markup-compatibility/2006">
                <mc:Choice xmlns:v="urn:schemas-microsoft-com:vml" Requires="v">
                  <p:oleObj spid="_x0000_s775650" name="Equation" r:id="rId13" imgW="330200" imgH="228600" progId="Equation.3">
                    <p:embed/>
                  </p:oleObj>
                </mc:Choice>
                <mc:Fallback>
                  <p:oleObj name="Equation" r:id="rId13" imgW="33020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1" y="2660"/>
                          <a:ext cx="22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0206" name="Object 24"/>
            <p:cNvGraphicFramePr>
              <a:graphicFrameLocks noChangeAspect="1"/>
            </p:cNvGraphicFramePr>
            <p:nvPr/>
          </p:nvGraphicFramePr>
          <p:xfrm>
            <a:off x="1030" y="3612"/>
            <a:ext cx="231" cy="160"/>
          </p:xfrm>
          <a:graphic>
            <a:graphicData uri="http://schemas.openxmlformats.org/presentationml/2006/ole">
              <mc:AlternateContent xmlns:mc="http://schemas.openxmlformats.org/markup-compatibility/2006">
                <mc:Choice xmlns:v="urn:schemas-microsoft-com:vml" Requires="v">
                  <p:oleObj spid="_x0000_s775651" name="Equation" r:id="rId15" imgW="355600" imgH="228600" progId="Equation.3">
                    <p:embed/>
                  </p:oleObj>
                </mc:Choice>
                <mc:Fallback>
                  <p:oleObj name="Equation" r:id="rId15" imgW="3556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 y="3612"/>
                          <a:ext cx="23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3" name="Group 41"/>
          <p:cNvGrpSpPr>
            <a:grpSpLocks/>
          </p:cNvGrpSpPr>
          <p:nvPr/>
        </p:nvGrpSpPr>
        <p:grpSpPr bwMode="auto">
          <a:xfrm>
            <a:off x="484188" y="3749675"/>
            <a:ext cx="3940175" cy="2667000"/>
            <a:chOff x="305" y="2362"/>
            <a:chExt cx="2482" cy="1680"/>
          </a:xfrm>
        </p:grpSpPr>
        <p:sp>
          <p:nvSpPr>
            <p:cNvPr id="50187" name="Oval 12"/>
            <p:cNvSpPr>
              <a:spLocks noChangeArrowheads="1"/>
            </p:cNvSpPr>
            <p:nvPr/>
          </p:nvSpPr>
          <p:spPr bwMode="auto">
            <a:xfrm>
              <a:off x="676" y="2362"/>
              <a:ext cx="1638" cy="1680"/>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0188" name="Line 19"/>
            <p:cNvSpPr>
              <a:spLocks noChangeShapeType="1"/>
            </p:cNvSpPr>
            <p:nvPr/>
          </p:nvSpPr>
          <p:spPr bwMode="auto">
            <a:xfrm>
              <a:off x="1494" y="3222"/>
              <a:ext cx="744" cy="318"/>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50189" name="Line 20"/>
            <p:cNvSpPr>
              <a:spLocks noChangeShapeType="1"/>
            </p:cNvSpPr>
            <p:nvPr/>
          </p:nvSpPr>
          <p:spPr bwMode="auto">
            <a:xfrm flipH="1">
              <a:off x="826" y="3214"/>
              <a:ext cx="678" cy="438"/>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50190" name="Line 21"/>
            <p:cNvSpPr>
              <a:spLocks noChangeShapeType="1"/>
            </p:cNvSpPr>
            <p:nvPr/>
          </p:nvSpPr>
          <p:spPr bwMode="auto">
            <a:xfrm flipH="1" flipV="1">
              <a:off x="1456" y="2374"/>
              <a:ext cx="42" cy="846"/>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0191" name="Object 28"/>
            <p:cNvGraphicFramePr>
              <a:graphicFrameLocks noChangeAspect="1"/>
            </p:cNvGraphicFramePr>
            <p:nvPr/>
          </p:nvGraphicFramePr>
          <p:xfrm>
            <a:off x="2306" y="3500"/>
            <a:ext cx="481" cy="178"/>
          </p:xfrm>
          <a:graphic>
            <a:graphicData uri="http://schemas.openxmlformats.org/presentationml/2006/ole">
              <mc:AlternateContent xmlns:mc="http://schemas.openxmlformats.org/markup-compatibility/2006">
                <mc:Choice xmlns:v="urn:schemas-microsoft-com:vml" Requires="v">
                  <p:oleObj spid="_x0000_s775652" name="Equation" r:id="rId17" imgW="685800" imgH="228600" progId="Equation.3">
                    <p:embed/>
                  </p:oleObj>
                </mc:Choice>
                <mc:Fallback>
                  <p:oleObj name="Equation" r:id="rId17" imgW="68580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6" y="3500"/>
                          <a:ext cx="481"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192" name="Arc 32"/>
            <p:cNvSpPr>
              <a:spLocks/>
            </p:cNvSpPr>
            <p:nvPr/>
          </p:nvSpPr>
          <p:spPr bwMode="auto">
            <a:xfrm rot="18822714" flipV="1">
              <a:off x="1644" y="3245"/>
              <a:ext cx="89" cy="36"/>
            </a:xfrm>
            <a:custGeom>
              <a:avLst/>
              <a:gdLst>
                <a:gd name="T0" fmla="*/ 0 w 21600"/>
                <a:gd name="T1" fmla="*/ 0 h 21543"/>
                <a:gd name="T2" fmla="*/ 0 w 21600"/>
                <a:gd name="T3" fmla="*/ 0 h 21543"/>
                <a:gd name="T4" fmla="*/ 0 w 21600"/>
                <a:gd name="T5" fmla="*/ 0 h 21543"/>
                <a:gd name="T6" fmla="*/ 0 60000 65536"/>
                <a:gd name="T7" fmla="*/ 0 60000 65536"/>
                <a:gd name="T8" fmla="*/ 0 60000 65536"/>
                <a:gd name="T9" fmla="*/ 0 w 21600"/>
                <a:gd name="T10" fmla="*/ 0 h 21543"/>
                <a:gd name="T11" fmla="*/ 21600 w 21600"/>
                <a:gd name="T12" fmla="*/ 21543 h 21543"/>
              </a:gdLst>
              <a:ahLst/>
              <a:cxnLst>
                <a:cxn ang="T6">
                  <a:pos x="T0" y="T1"/>
                </a:cxn>
                <a:cxn ang="T7">
                  <a:pos x="T2" y="T3"/>
                </a:cxn>
                <a:cxn ang="T8">
                  <a:pos x="T4" y="T5"/>
                </a:cxn>
              </a:cxnLst>
              <a:rect l="T9" t="T10" r="T11" b="T12"/>
              <a:pathLst>
                <a:path w="21600" h="21543" fill="none" extrusionOk="0">
                  <a:moveTo>
                    <a:pt x="1571" y="0"/>
                  </a:moveTo>
                  <a:cubicBezTo>
                    <a:pt x="12861" y="824"/>
                    <a:pt x="21600" y="10223"/>
                    <a:pt x="21600" y="21543"/>
                  </a:cubicBezTo>
                </a:path>
                <a:path w="21600" h="21543" stroke="0" extrusionOk="0">
                  <a:moveTo>
                    <a:pt x="1571" y="0"/>
                  </a:moveTo>
                  <a:cubicBezTo>
                    <a:pt x="12861" y="824"/>
                    <a:pt x="21600" y="10223"/>
                    <a:pt x="21600" y="21543"/>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50193" name="Object 33"/>
            <p:cNvGraphicFramePr>
              <a:graphicFrameLocks noChangeAspect="1"/>
            </p:cNvGraphicFramePr>
            <p:nvPr/>
          </p:nvGraphicFramePr>
          <p:xfrm>
            <a:off x="1740" y="3232"/>
            <a:ext cx="91" cy="108"/>
          </p:xfrm>
          <a:graphic>
            <a:graphicData uri="http://schemas.openxmlformats.org/presentationml/2006/ole">
              <mc:AlternateContent xmlns:mc="http://schemas.openxmlformats.org/markup-compatibility/2006">
                <mc:Choice xmlns:v="urn:schemas-microsoft-com:vml" Requires="v">
                  <p:oleObj spid="_x0000_s775653" name="Equation" r:id="rId19" imgW="127000" imgH="165100" progId="Equation.3">
                    <p:embed/>
                  </p:oleObj>
                </mc:Choice>
                <mc:Fallback>
                  <p:oleObj name="Equation" r:id="rId19" imgW="127000" imgH="1651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40" y="3232"/>
                          <a:ext cx="91" cy="1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0194" name="Object 34"/>
            <p:cNvGraphicFramePr>
              <a:graphicFrameLocks noChangeAspect="1"/>
            </p:cNvGraphicFramePr>
            <p:nvPr/>
          </p:nvGraphicFramePr>
          <p:xfrm>
            <a:off x="305" y="3642"/>
            <a:ext cx="458" cy="178"/>
          </p:xfrm>
          <a:graphic>
            <a:graphicData uri="http://schemas.openxmlformats.org/presentationml/2006/ole">
              <mc:AlternateContent xmlns:mc="http://schemas.openxmlformats.org/markup-compatibility/2006">
                <mc:Choice xmlns:v="urn:schemas-microsoft-com:vml" Requires="v">
                  <p:oleObj spid="_x0000_s775654" name="Equation" r:id="rId21" imgW="660400" imgH="228600" progId="Equation.3">
                    <p:embed/>
                  </p:oleObj>
                </mc:Choice>
                <mc:Fallback>
                  <p:oleObj name="Equation" r:id="rId21" imgW="6604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5" y="3642"/>
                          <a:ext cx="458"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0195" name="Object 35"/>
            <p:cNvGraphicFramePr>
              <a:graphicFrameLocks noChangeAspect="1"/>
            </p:cNvGraphicFramePr>
            <p:nvPr/>
          </p:nvGraphicFramePr>
          <p:xfrm>
            <a:off x="1486" y="2410"/>
            <a:ext cx="480" cy="178"/>
          </p:xfrm>
          <a:graphic>
            <a:graphicData uri="http://schemas.openxmlformats.org/presentationml/2006/ole">
              <mc:AlternateContent xmlns:mc="http://schemas.openxmlformats.org/markup-compatibility/2006">
                <mc:Choice xmlns:v="urn:schemas-microsoft-com:vml" Requires="v">
                  <p:oleObj spid="_x0000_s775655" name="Equation" r:id="rId23" imgW="685800" imgH="228600" progId="Equation.3">
                    <p:embed/>
                  </p:oleObj>
                </mc:Choice>
                <mc:Fallback>
                  <p:oleObj name="Equation" r:id="rId23" imgW="68580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86" y="2410"/>
                          <a:ext cx="480"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196" name="Arc 36"/>
            <p:cNvSpPr>
              <a:spLocks/>
            </p:cNvSpPr>
            <p:nvPr/>
          </p:nvSpPr>
          <p:spPr bwMode="auto">
            <a:xfrm rot="18822714" flipH="1">
              <a:off x="1424" y="3072"/>
              <a:ext cx="79" cy="36"/>
            </a:xfrm>
            <a:custGeom>
              <a:avLst/>
              <a:gdLst>
                <a:gd name="T0" fmla="*/ 0 w 19097"/>
                <a:gd name="T1" fmla="*/ 0 h 21543"/>
                <a:gd name="T2" fmla="*/ 0 w 19097"/>
                <a:gd name="T3" fmla="*/ 0 h 21543"/>
                <a:gd name="T4" fmla="*/ 0 w 19097"/>
                <a:gd name="T5" fmla="*/ 0 h 21543"/>
                <a:gd name="T6" fmla="*/ 0 60000 65536"/>
                <a:gd name="T7" fmla="*/ 0 60000 65536"/>
                <a:gd name="T8" fmla="*/ 0 60000 65536"/>
                <a:gd name="T9" fmla="*/ 0 w 19097"/>
                <a:gd name="T10" fmla="*/ 0 h 21543"/>
                <a:gd name="T11" fmla="*/ 19097 w 19097"/>
                <a:gd name="T12" fmla="*/ 21543 h 21543"/>
              </a:gdLst>
              <a:ahLst/>
              <a:cxnLst>
                <a:cxn ang="T6">
                  <a:pos x="T0" y="T1"/>
                </a:cxn>
                <a:cxn ang="T7">
                  <a:pos x="T2" y="T3"/>
                </a:cxn>
                <a:cxn ang="T8">
                  <a:pos x="T4" y="T5"/>
                </a:cxn>
              </a:cxnLst>
              <a:rect l="T9" t="T10" r="T11" b="T12"/>
              <a:pathLst>
                <a:path w="19097" h="21543" fill="none" extrusionOk="0">
                  <a:moveTo>
                    <a:pt x="1571" y="0"/>
                  </a:moveTo>
                  <a:cubicBezTo>
                    <a:pt x="8996" y="542"/>
                    <a:pt x="15618" y="4868"/>
                    <a:pt x="19096" y="11450"/>
                  </a:cubicBezTo>
                </a:path>
                <a:path w="19097" h="21543" stroke="0" extrusionOk="0">
                  <a:moveTo>
                    <a:pt x="1571" y="0"/>
                  </a:moveTo>
                  <a:cubicBezTo>
                    <a:pt x="8996" y="542"/>
                    <a:pt x="15618" y="4868"/>
                    <a:pt x="19096" y="11450"/>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50197" name="Object 37"/>
            <p:cNvGraphicFramePr>
              <a:graphicFrameLocks noChangeAspect="1"/>
            </p:cNvGraphicFramePr>
            <p:nvPr/>
          </p:nvGraphicFramePr>
          <p:xfrm>
            <a:off x="1390" y="2960"/>
            <a:ext cx="91" cy="108"/>
          </p:xfrm>
          <a:graphic>
            <a:graphicData uri="http://schemas.openxmlformats.org/presentationml/2006/ole">
              <mc:AlternateContent xmlns:mc="http://schemas.openxmlformats.org/markup-compatibility/2006">
                <mc:Choice xmlns:v="urn:schemas-microsoft-com:vml" Requires="v">
                  <p:oleObj spid="_x0000_s775656" name="Equation" r:id="rId25" imgW="127000" imgH="165100" progId="Equation.3">
                    <p:embed/>
                  </p:oleObj>
                </mc:Choice>
                <mc:Fallback>
                  <p:oleObj name="Equation" r:id="rId25" imgW="127000" imgH="16510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90" y="2960"/>
                          <a:ext cx="91" cy="1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198" name="Arc 38"/>
            <p:cNvSpPr>
              <a:spLocks/>
            </p:cNvSpPr>
            <p:nvPr/>
          </p:nvSpPr>
          <p:spPr bwMode="auto">
            <a:xfrm rot="18822714" flipH="1">
              <a:off x="1408" y="3276"/>
              <a:ext cx="34" cy="142"/>
            </a:xfrm>
            <a:custGeom>
              <a:avLst/>
              <a:gdLst>
                <a:gd name="T0" fmla="*/ 0 w 19097"/>
                <a:gd name="T1" fmla="*/ 0 h 21543"/>
                <a:gd name="T2" fmla="*/ 0 w 19097"/>
                <a:gd name="T3" fmla="*/ 0 h 21543"/>
                <a:gd name="T4" fmla="*/ 0 w 19097"/>
                <a:gd name="T5" fmla="*/ 0 h 21543"/>
                <a:gd name="T6" fmla="*/ 0 60000 65536"/>
                <a:gd name="T7" fmla="*/ 0 60000 65536"/>
                <a:gd name="T8" fmla="*/ 0 60000 65536"/>
                <a:gd name="T9" fmla="*/ 0 w 19097"/>
                <a:gd name="T10" fmla="*/ 0 h 21543"/>
                <a:gd name="T11" fmla="*/ 19097 w 19097"/>
                <a:gd name="T12" fmla="*/ 21543 h 21543"/>
              </a:gdLst>
              <a:ahLst/>
              <a:cxnLst>
                <a:cxn ang="T6">
                  <a:pos x="T0" y="T1"/>
                </a:cxn>
                <a:cxn ang="T7">
                  <a:pos x="T2" y="T3"/>
                </a:cxn>
                <a:cxn ang="T8">
                  <a:pos x="T4" y="T5"/>
                </a:cxn>
              </a:cxnLst>
              <a:rect l="T9" t="T10" r="T11" b="T12"/>
              <a:pathLst>
                <a:path w="19097" h="21543" fill="none" extrusionOk="0">
                  <a:moveTo>
                    <a:pt x="1571" y="0"/>
                  </a:moveTo>
                  <a:cubicBezTo>
                    <a:pt x="8996" y="542"/>
                    <a:pt x="15618" y="4868"/>
                    <a:pt x="19096" y="11450"/>
                  </a:cubicBezTo>
                </a:path>
                <a:path w="19097" h="21543" stroke="0" extrusionOk="0">
                  <a:moveTo>
                    <a:pt x="1571" y="0"/>
                  </a:moveTo>
                  <a:cubicBezTo>
                    <a:pt x="8996" y="542"/>
                    <a:pt x="15618" y="4868"/>
                    <a:pt x="19096" y="11450"/>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50199" name="Object 39"/>
            <p:cNvGraphicFramePr>
              <a:graphicFrameLocks noChangeAspect="1"/>
            </p:cNvGraphicFramePr>
            <p:nvPr/>
          </p:nvGraphicFramePr>
          <p:xfrm>
            <a:off x="1312" y="3338"/>
            <a:ext cx="91" cy="108"/>
          </p:xfrm>
          <a:graphic>
            <a:graphicData uri="http://schemas.openxmlformats.org/presentationml/2006/ole">
              <mc:AlternateContent xmlns:mc="http://schemas.openxmlformats.org/markup-compatibility/2006">
                <mc:Choice xmlns:v="urn:schemas-microsoft-com:vml" Requires="v">
                  <p:oleObj spid="_x0000_s775657" name="Equation" r:id="rId27" imgW="127000" imgH="165100" progId="Equation.DSMT4">
                    <p:embed/>
                  </p:oleObj>
                </mc:Choice>
                <mc:Fallback>
                  <p:oleObj name="Equation" r:id="rId27" imgW="127000" imgH="1651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12" y="3338"/>
                          <a:ext cx="91" cy="1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3"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94835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606215"/>
                                        </p:tgtEl>
                                        <p:attrNameLst>
                                          <p:attrName>style.visibility</p:attrName>
                                        </p:attrNameLst>
                                      </p:cBhvr>
                                      <p:to>
                                        <p:strVal val="visible"/>
                                      </p:to>
                                    </p:set>
                                    <p:animEffect transition="in" filter="randombar(horizontal)">
                                      <p:cBhvr>
                                        <p:cTn id="17" dur="500"/>
                                        <p:tgtEl>
                                          <p:spTgt spid="60621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06216"/>
                                        </p:tgtEl>
                                        <p:attrNameLst>
                                          <p:attrName>style.visibility</p:attrName>
                                        </p:attrNameLst>
                                      </p:cBhvr>
                                      <p:to>
                                        <p:strVal val="visible"/>
                                      </p:to>
                                    </p:set>
                                    <p:animEffect transition="in" filter="randombar(horizontal)">
                                      <p:cBhvr>
                                        <p:cTn id="20" dur="500"/>
                                        <p:tgtEl>
                                          <p:spTgt spid="606216"/>
                                        </p:tgtEl>
                                      </p:cBhvr>
                                    </p:animEffect>
                                  </p:childTnLst>
                                </p:cTn>
                              </p:par>
                              <p:par>
                                <p:cTn id="21" presetID="14" presetClass="entr" presetSubtype="10" fill="hold" nodeType="withEffect">
                                  <p:stCondLst>
                                    <p:cond delay="0"/>
                                  </p:stCondLst>
                                  <p:childTnLst>
                                    <p:set>
                                      <p:cBhvr>
                                        <p:cTn id="22" dur="1" fill="hold">
                                          <p:stCondLst>
                                            <p:cond delay="0"/>
                                          </p:stCondLst>
                                        </p:cTn>
                                        <p:tgtEl>
                                          <p:spTgt spid="606217"/>
                                        </p:tgtEl>
                                        <p:attrNameLst>
                                          <p:attrName>style.visibility</p:attrName>
                                        </p:attrNameLst>
                                      </p:cBhvr>
                                      <p:to>
                                        <p:strVal val="visible"/>
                                      </p:to>
                                    </p:set>
                                    <p:animEffect transition="in" filter="randombar(horizontal)">
                                      <p:cBhvr>
                                        <p:cTn id="23" dur="500"/>
                                        <p:tgtEl>
                                          <p:spTgt spid="6062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4" presetClass="path" presetSubtype="0" accel="50000" decel="50000" fill="hold" nodeType="clickEffect">
                                  <p:stCondLst>
                                    <p:cond delay="0"/>
                                  </p:stCondLst>
                                  <p:childTnLst>
                                    <p:animMotion origin="layout" path="M 0.0 0.0  L 0.0 -0.33333  E" pathEditMode="relative" ptsTypes="">
                                      <p:cBhvr>
                                        <p:cTn id="27" dur="2000" fill="hold"/>
                                        <p:tgtEl>
                                          <p:spTgt spid="2"/>
                                        </p:tgtEl>
                                        <p:attrNameLst>
                                          <p:attrName>ppt_x</p:attrName>
                                          <p:attrName>ppt_y</p:attrName>
                                        </p:attrNameLst>
                                      </p:cBhvr>
                                    </p:animMotion>
                                  </p:childTnLst>
                                </p:cTn>
                              </p:par>
                              <p:par>
                                <p:cTn id="28" presetID="64" presetClass="path" presetSubtype="0" accel="50000" decel="50000" fill="hold" nodeType="withEffect">
                                  <p:stCondLst>
                                    <p:cond delay="0"/>
                                  </p:stCondLst>
                                  <p:childTnLst>
                                    <p:animMotion origin="layout" path="M 0.0 0.0  L 0.0 -0.33333  E" pathEditMode="relative" ptsTypes="">
                                      <p:cBhvr>
                                        <p:cTn id="29" dur="2000" fill="hold"/>
                                        <p:tgtEl>
                                          <p:spTgt spid="3"/>
                                        </p:tgtEl>
                                        <p:attrNameLst>
                                          <p:attrName>ppt_x</p:attrName>
                                          <p:attrName>ppt_y</p:attrName>
                                        </p:attrNameLst>
                                      </p:cBhvr>
                                    </p:animMotion>
                                  </p:childTnLst>
                                </p:cTn>
                              </p:par>
                              <p:par>
                                <p:cTn id="30" presetID="9" presetClass="exit" presetSubtype="0" fill="hold" nodeType="withEffect">
                                  <p:stCondLst>
                                    <p:cond delay="0"/>
                                  </p:stCondLst>
                                  <p:childTnLst>
                                    <p:animEffect transition="out" filter="dissolve">
                                      <p:cBhvr>
                                        <p:cTn id="31" dur="500"/>
                                        <p:tgtEl>
                                          <p:spTgt spid="606215"/>
                                        </p:tgtEl>
                                      </p:cBhvr>
                                    </p:animEffect>
                                    <p:set>
                                      <p:cBhvr>
                                        <p:cTn id="32" dur="1" fill="hold">
                                          <p:stCondLst>
                                            <p:cond delay="499"/>
                                          </p:stCondLst>
                                        </p:cTn>
                                        <p:tgtEl>
                                          <p:spTgt spid="606215"/>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606216"/>
                                        </p:tgtEl>
                                      </p:cBhvr>
                                    </p:animEffect>
                                    <p:set>
                                      <p:cBhvr>
                                        <p:cTn id="35" dur="1" fill="hold">
                                          <p:stCondLst>
                                            <p:cond delay="499"/>
                                          </p:stCondLst>
                                        </p:cTn>
                                        <p:tgtEl>
                                          <p:spTgt spid="606216"/>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606217"/>
                                        </p:tgtEl>
                                      </p:cBhvr>
                                    </p:animEffect>
                                    <p:set>
                                      <p:cBhvr>
                                        <p:cTn id="38" dur="1" fill="hold">
                                          <p:stCondLst>
                                            <p:cond delay="499"/>
                                          </p:stCondLst>
                                        </p:cTn>
                                        <p:tgtEl>
                                          <p:spTgt spid="606217"/>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606213"/>
                                        </p:tgtEl>
                                      </p:cBhvr>
                                    </p:animEffect>
                                    <p:set>
                                      <p:cBhvr>
                                        <p:cTn id="41" dur="1" fill="hold">
                                          <p:stCondLst>
                                            <p:cond delay="499"/>
                                          </p:stCondLst>
                                        </p:cTn>
                                        <p:tgtEl>
                                          <p:spTgt spid="6062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6" grpId="0"/>
      <p:bldP spid="60621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544638"/>
            <a:ext cx="3611563"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2229" name="Text Box 6"/>
          <p:cNvSpPr txBox="1">
            <a:spLocks noChangeArrowheads="1"/>
          </p:cNvSpPr>
          <p:nvPr/>
        </p:nvSpPr>
        <p:spPr bwMode="auto">
          <a:xfrm>
            <a:off x="2146300" y="5253038"/>
            <a:ext cx="65690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FR" sz="2000">
                <a:solidFill>
                  <a:srgbClr val="008000"/>
                </a:solidFill>
                <a:latin typeface="+mj-lt"/>
              </a:rPr>
              <a:t>Ainsi dans le cas d'une source symétrique avec charge équilibrée, il n'est pas nécessaire de relier le point neutre de la charge à celui de la source.</a:t>
            </a:r>
            <a:endParaRPr lang="en-US" sz="2000">
              <a:solidFill>
                <a:srgbClr val="008000"/>
              </a:solidFill>
              <a:latin typeface="+mj-lt"/>
            </a:endParaRPr>
          </a:p>
        </p:txBody>
      </p:sp>
      <p:grpSp>
        <p:nvGrpSpPr>
          <p:cNvPr id="52230" name="Group 8"/>
          <p:cNvGrpSpPr>
            <a:grpSpLocks/>
          </p:cNvGrpSpPr>
          <p:nvPr/>
        </p:nvGrpSpPr>
        <p:grpSpPr bwMode="auto">
          <a:xfrm>
            <a:off x="1657350" y="1965325"/>
            <a:ext cx="1911350" cy="1765300"/>
            <a:chOff x="1026" y="2660"/>
            <a:chExt cx="1204" cy="1112"/>
          </a:xfrm>
        </p:grpSpPr>
        <p:sp>
          <p:nvSpPr>
            <p:cNvPr id="52247" name="Oval 9"/>
            <p:cNvSpPr>
              <a:spLocks noChangeArrowheads="1"/>
            </p:cNvSpPr>
            <p:nvPr/>
          </p:nvSpPr>
          <p:spPr bwMode="auto">
            <a:xfrm>
              <a:off x="1026" y="2754"/>
              <a:ext cx="948" cy="948"/>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2248" name="Line 10"/>
            <p:cNvSpPr>
              <a:spLocks noChangeShapeType="1"/>
            </p:cNvSpPr>
            <p:nvPr/>
          </p:nvSpPr>
          <p:spPr bwMode="auto">
            <a:xfrm>
              <a:off x="1500" y="3228"/>
              <a:ext cx="486"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2249" name="Line 11"/>
            <p:cNvSpPr>
              <a:spLocks noChangeShapeType="1"/>
            </p:cNvSpPr>
            <p:nvPr/>
          </p:nvSpPr>
          <p:spPr bwMode="auto">
            <a:xfrm flipH="1" flipV="1">
              <a:off x="1246" y="2818"/>
              <a:ext cx="252" cy="408"/>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2250" name="Line 12"/>
            <p:cNvSpPr>
              <a:spLocks noChangeShapeType="1"/>
            </p:cNvSpPr>
            <p:nvPr/>
          </p:nvSpPr>
          <p:spPr bwMode="auto">
            <a:xfrm flipH="1">
              <a:off x="1250" y="3230"/>
              <a:ext cx="246" cy="402"/>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2251" name="Object 13"/>
            <p:cNvGraphicFramePr>
              <a:graphicFrameLocks noChangeAspect="1"/>
            </p:cNvGraphicFramePr>
            <p:nvPr/>
          </p:nvGraphicFramePr>
          <p:xfrm>
            <a:off x="1989" y="3226"/>
            <a:ext cx="241" cy="160"/>
          </p:xfrm>
          <a:graphic>
            <a:graphicData uri="http://schemas.openxmlformats.org/presentationml/2006/ole">
              <mc:AlternateContent xmlns:mc="http://schemas.openxmlformats.org/markup-compatibility/2006">
                <mc:Choice xmlns:v="urn:schemas-microsoft-com:vml" Requires="v">
                  <p:oleObj spid="_x0000_s777616" name="Equation" r:id="rId5" imgW="368300" imgH="228600" progId="Equation.3">
                    <p:embed/>
                  </p:oleObj>
                </mc:Choice>
                <mc:Fallback>
                  <p:oleObj name="Equation" r:id="rId5" imgW="3683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 y="3226"/>
                          <a:ext cx="24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252" name="Object 14"/>
            <p:cNvGraphicFramePr>
              <a:graphicFrameLocks noChangeAspect="1"/>
            </p:cNvGraphicFramePr>
            <p:nvPr/>
          </p:nvGraphicFramePr>
          <p:xfrm>
            <a:off x="1061" y="2660"/>
            <a:ext cx="221" cy="160"/>
          </p:xfrm>
          <a:graphic>
            <a:graphicData uri="http://schemas.openxmlformats.org/presentationml/2006/ole">
              <mc:AlternateContent xmlns:mc="http://schemas.openxmlformats.org/markup-compatibility/2006">
                <mc:Choice xmlns:v="urn:schemas-microsoft-com:vml" Requires="v">
                  <p:oleObj spid="_x0000_s777617" name="Equation" r:id="rId7" imgW="330200" imgH="228600" progId="Equation.3">
                    <p:embed/>
                  </p:oleObj>
                </mc:Choice>
                <mc:Fallback>
                  <p:oleObj name="Equation" r:id="rId7" imgW="3302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 y="2660"/>
                          <a:ext cx="22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253" name="Object 15"/>
            <p:cNvGraphicFramePr>
              <a:graphicFrameLocks noChangeAspect="1"/>
            </p:cNvGraphicFramePr>
            <p:nvPr/>
          </p:nvGraphicFramePr>
          <p:xfrm>
            <a:off x="1030" y="3612"/>
            <a:ext cx="231" cy="160"/>
          </p:xfrm>
          <a:graphic>
            <a:graphicData uri="http://schemas.openxmlformats.org/presentationml/2006/ole">
              <mc:AlternateContent xmlns:mc="http://schemas.openxmlformats.org/markup-compatibility/2006">
                <mc:Choice xmlns:v="urn:schemas-microsoft-com:vml" Requires="v">
                  <p:oleObj spid="_x0000_s777618" name="Equation" r:id="rId9" imgW="355600" imgH="228600" progId="Equation.3">
                    <p:embed/>
                  </p:oleObj>
                </mc:Choice>
                <mc:Fallback>
                  <p:oleObj name="Equation" r:id="rId9" imgW="3556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0" y="3612"/>
                          <a:ext cx="23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52231" name="Group 16"/>
          <p:cNvGrpSpPr>
            <a:grpSpLocks/>
          </p:cNvGrpSpPr>
          <p:nvPr/>
        </p:nvGrpSpPr>
        <p:grpSpPr bwMode="auto">
          <a:xfrm>
            <a:off x="512763" y="1492250"/>
            <a:ext cx="3940175" cy="2667000"/>
            <a:chOff x="305" y="2362"/>
            <a:chExt cx="2482" cy="1680"/>
          </a:xfrm>
        </p:grpSpPr>
        <p:sp>
          <p:nvSpPr>
            <p:cNvPr id="52234" name="Oval 17"/>
            <p:cNvSpPr>
              <a:spLocks noChangeArrowheads="1"/>
            </p:cNvSpPr>
            <p:nvPr/>
          </p:nvSpPr>
          <p:spPr bwMode="auto">
            <a:xfrm>
              <a:off x="676" y="2362"/>
              <a:ext cx="1638" cy="1680"/>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2235" name="Line 18"/>
            <p:cNvSpPr>
              <a:spLocks noChangeShapeType="1"/>
            </p:cNvSpPr>
            <p:nvPr/>
          </p:nvSpPr>
          <p:spPr bwMode="auto">
            <a:xfrm>
              <a:off x="1494" y="3222"/>
              <a:ext cx="744" cy="318"/>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52236" name="Line 19"/>
            <p:cNvSpPr>
              <a:spLocks noChangeShapeType="1"/>
            </p:cNvSpPr>
            <p:nvPr/>
          </p:nvSpPr>
          <p:spPr bwMode="auto">
            <a:xfrm flipH="1">
              <a:off x="826" y="3214"/>
              <a:ext cx="678" cy="438"/>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52237" name="Line 20"/>
            <p:cNvSpPr>
              <a:spLocks noChangeShapeType="1"/>
            </p:cNvSpPr>
            <p:nvPr/>
          </p:nvSpPr>
          <p:spPr bwMode="auto">
            <a:xfrm flipH="1" flipV="1">
              <a:off x="1456" y="2374"/>
              <a:ext cx="42" cy="846"/>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2238" name="Object 21"/>
            <p:cNvGraphicFramePr>
              <a:graphicFrameLocks noChangeAspect="1"/>
            </p:cNvGraphicFramePr>
            <p:nvPr/>
          </p:nvGraphicFramePr>
          <p:xfrm>
            <a:off x="2306" y="3500"/>
            <a:ext cx="481" cy="178"/>
          </p:xfrm>
          <a:graphic>
            <a:graphicData uri="http://schemas.openxmlformats.org/presentationml/2006/ole">
              <mc:AlternateContent xmlns:mc="http://schemas.openxmlformats.org/markup-compatibility/2006">
                <mc:Choice xmlns:v="urn:schemas-microsoft-com:vml" Requires="v">
                  <p:oleObj spid="_x0000_s777619" name="Equation" r:id="rId11" imgW="685800" imgH="228600" progId="Equation.3">
                    <p:embed/>
                  </p:oleObj>
                </mc:Choice>
                <mc:Fallback>
                  <p:oleObj name="Equation" r:id="rId11" imgW="6858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6" y="3500"/>
                          <a:ext cx="481"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2239" name="Arc 22"/>
            <p:cNvSpPr>
              <a:spLocks/>
            </p:cNvSpPr>
            <p:nvPr/>
          </p:nvSpPr>
          <p:spPr bwMode="auto">
            <a:xfrm rot="18822714" flipV="1">
              <a:off x="1644" y="3245"/>
              <a:ext cx="89" cy="36"/>
            </a:xfrm>
            <a:custGeom>
              <a:avLst/>
              <a:gdLst>
                <a:gd name="T0" fmla="*/ 0 w 21600"/>
                <a:gd name="T1" fmla="*/ 0 h 21543"/>
                <a:gd name="T2" fmla="*/ 0 w 21600"/>
                <a:gd name="T3" fmla="*/ 0 h 21543"/>
                <a:gd name="T4" fmla="*/ 0 w 21600"/>
                <a:gd name="T5" fmla="*/ 0 h 21543"/>
                <a:gd name="T6" fmla="*/ 0 60000 65536"/>
                <a:gd name="T7" fmla="*/ 0 60000 65536"/>
                <a:gd name="T8" fmla="*/ 0 60000 65536"/>
                <a:gd name="T9" fmla="*/ 0 w 21600"/>
                <a:gd name="T10" fmla="*/ 0 h 21543"/>
                <a:gd name="T11" fmla="*/ 21600 w 21600"/>
                <a:gd name="T12" fmla="*/ 21543 h 21543"/>
              </a:gdLst>
              <a:ahLst/>
              <a:cxnLst>
                <a:cxn ang="T6">
                  <a:pos x="T0" y="T1"/>
                </a:cxn>
                <a:cxn ang="T7">
                  <a:pos x="T2" y="T3"/>
                </a:cxn>
                <a:cxn ang="T8">
                  <a:pos x="T4" y="T5"/>
                </a:cxn>
              </a:cxnLst>
              <a:rect l="T9" t="T10" r="T11" b="T12"/>
              <a:pathLst>
                <a:path w="21600" h="21543" fill="none" extrusionOk="0">
                  <a:moveTo>
                    <a:pt x="1571" y="0"/>
                  </a:moveTo>
                  <a:cubicBezTo>
                    <a:pt x="12861" y="824"/>
                    <a:pt x="21600" y="10223"/>
                    <a:pt x="21600" y="21543"/>
                  </a:cubicBezTo>
                </a:path>
                <a:path w="21600" h="21543" stroke="0" extrusionOk="0">
                  <a:moveTo>
                    <a:pt x="1571" y="0"/>
                  </a:moveTo>
                  <a:cubicBezTo>
                    <a:pt x="12861" y="824"/>
                    <a:pt x="21600" y="10223"/>
                    <a:pt x="21600" y="21543"/>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52240" name="Object 23"/>
            <p:cNvGraphicFramePr>
              <a:graphicFrameLocks noChangeAspect="1"/>
            </p:cNvGraphicFramePr>
            <p:nvPr/>
          </p:nvGraphicFramePr>
          <p:xfrm>
            <a:off x="1740" y="3232"/>
            <a:ext cx="91" cy="108"/>
          </p:xfrm>
          <a:graphic>
            <a:graphicData uri="http://schemas.openxmlformats.org/presentationml/2006/ole">
              <mc:AlternateContent xmlns:mc="http://schemas.openxmlformats.org/markup-compatibility/2006">
                <mc:Choice xmlns:v="urn:schemas-microsoft-com:vml" Requires="v">
                  <p:oleObj spid="_x0000_s777620" name="Equation" r:id="rId13" imgW="127000" imgH="165100" progId="Equation.3">
                    <p:embed/>
                  </p:oleObj>
                </mc:Choice>
                <mc:Fallback>
                  <p:oleObj name="Equation" r:id="rId13" imgW="127000" imgH="165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0" y="3232"/>
                          <a:ext cx="91" cy="1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241" name="Object 24"/>
            <p:cNvGraphicFramePr>
              <a:graphicFrameLocks noChangeAspect="1"/>
            </p:cNvGraphicFramePr>
            <p:nvPr/>
          </p:nvGraphicFramePr>
          <p:xfrm>
            <a:off x="305" y="3642"/>
            <a:ext cx="458" cy="178"/>
          </p:xfrm>
          <a:graphic>
            <a:graphicData uri="http://schemas.openxmlformats.org/presentationml/2006/ole">
              <mc:AlternateContent xmlns:mc="http://schemas.openxmlformats.org/markup-compatibility/2006">
                <mc:Choice xmlns:v="urn:schemas-microsoft-com:vml" Requires="v">
                  <p:oleObj spid="_x0000_s777621" name="Equation" r:id="rId15" imgW="660400" imgH="228600" progId="Equation.3">
                    <p:embed/>
                  </p:oleObj>
                </mc:Choice>
                <mc:Fallback>
                  <p:oleObj name="Equation" r:id="rId15" imgW="6604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 y="3642"/>
                          <a:ext cx="458"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242" name="Object 25"/>
            <p:cNvGraphicFramePr>
              <a:graphicFrameLocks noChangeAspect="1"/>
            </p:cNvGraphicFramePr>
            <p:nvPr/>
          </p:nvGraphicFramePr>
          <p:xfrm>
            <a:off x="1486" y="2410"/>
            <a:ext cx="480" cy="178"/>
          </p:xfrm>
          <a:graphic>
            <a:graphicData uri="http://schemas.openxmlformats.org/presentationml/2006/ole">
              <mc:AlternateContent xmlns:mc="http://schemas.openxmlformats.org/markup-compatibility/2006">
                <mc:Choice xmlns:v="urn:schemas-microsoft-com:vml" Requires="v">
                  <p:oleObj spid="_x0000_s777622" name="Equation" r:id="rId17" imgW="685800" imgH="228600" progId="Equation.3">
                    <p:embed/>
                  </p:oleObj>
                </mc:Choice>
                <mc:Fallback>
                  <p:oleObj name="Equation" r:id="rId17" imgW="68580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86" y="2410"/>
                          <a:ext cx="480"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2243" name="Arc 26"/>
            <p:cNvSpPr>
              <a:spLocks/>
            </p:cNvSpPr>
            <p:nvPr/>
          </p:nvSpPr>
          <p:spPr bwMode="auto">
            <a:xfrm rot="18822714" flipH="1">
              <a:off x="1424" y="3072"/>
              <a:ext cx="79" cy="36"/>
            </a:xfrm>
            <a:custGeom>
              <a:avLst/>
              <a:gdLst>
                <a:gd name="T0" fmla="*/ 0 w 19097"/>
                <a:gd name="T1" fmla="*/ 0 h 21543"/>
                <a:gd name="T2" fmla="*/ 0 w 19097"/>
                <a:gd name="T3" fmla="*/ 0 h 21543"/>
                <a:gd name="T4" fmla="*/ 0 w 19097"/>
                <a:gd name="T5" fmla="*/ 0 h 21543"/>
                <a:gd name="T6" fmla="*/ 0 60000 65536"/>
                <a:gd name="T7" fmla="*/ 0 60000 65536"/>
                <a:gd name="T8" fmla="*/ 0 60000 65536"/>
                <a:gd name="T9" fmla="*/ 0 w 19097"/>
                <a:gd name="T10" fmla="*/ 0 h 21543"/>
                <a:gd name="T11" fmla="*/ 19097 w 19097"/>
                <a:gd name="T12" fmla="*/ 21543 h 21543"/>
              </a:gdLst>
              <a:ahLst/>
              <a:cxnLst>
                <a:cxn ang="T6">
                  <a:pos x="T0" y="T1"/>
                </a:cxn>
                <a:cxn ang="T7">
                  <a:pos x="T2" y="T3"/>
                </a:cxn>
                <a:cxn ang="T8">
                  <a:pos x="T4" y="T5"/>
                </a:cxn>
              </a:cxnLst>
              <a:rect l="T9" t="T10" r="T11" b="T12"/>
              <a:pathLst>
                <a:path w="19097" h="21543" fill="none" extrusionOk="0">
                  <a:moveTo>
                    <a:pt x="1571" y="0"/>
                  </a:moveTo>
                  <a:cubicBezTo>
                    <a:pt x="8996" y="542"/>
                    <a:pt x="15618" y="4868"/>
                    <a:pt x="19096" y="11450"/>
                  </a:cubicBezTo>
                </a:path>
                <a:path w="19097" h="21543" stroke="0" extrusionOk="0">
                  <a:moveTo>
                    <a:pt x="1571" y="0"/>
                  </a:moveTo>
                  <a:cubicBezTo>
                    <a:pt x="8996" y="542"/>
                    <a:pt x="15618" y="4868"/>
                    <a:pt x="19096" y="11450"/>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52244" name="Object 27"/>
            <p:cNvGraphicFramePr>
              <a:graphicFrameLocks noChangeAspect="1"/>
            </p:cNvGraphicFramePr>
            <p:nvPr/>
          </p:nvGraphicFramePr>
          <p:xfrm>
            <a:off x="1390" y="2960"/>
            <a:ext cx="91" cy="108"/>
          </p:xfrm>
          <a:graphic>
            <a:graphicData uri="http://schemas.openxmlformats.org/presentationml/2006/ole">
              <mc:AlternateContent xmlns:mc="http://schemas.openxmlformats.org/markup-compatibility/2006">
                <mc:Choice xmlns:v="urn:schemas-microsoft-com:vml" Requires="v">
                  <p:oleObj spid="_x0000_s777623" name="Equation" r:id="rId19" imgW="127000" imgH="165100" progId="Equation.3">
                    <p:embed/>
                  </p:oleObj>
                </mc:Choice>
                <mc:Fallback>
                  <p:oleObj name="Equation" r:id="rId19" imgW="127000" imgH="1651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90" y="2960"/>
                          <a:ext cx="91" cy="1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2245" name="Arc 28"/>
            <p:cNvSpPr>
              <a:spLocks/>
            </p:cNvSpPr>
            <p:nvPr/>
          </p:nvSpPr>
          <p:spPr bwMode="auto">
            <a:xfrm rot="18822714" flipH="1">
              <a:off x="1408" y="3276"/>
              <a:ext cx="34" cy="142"/>
            </a:xfrm>
            <a:custGeom>
              <a:avLst/>
              <a:gdLst>
                <a:gd name="T0" fmla="*/ 0 w 19097"/>
                <a:gd name="T1" fmla="*/ 0 h 21543"/>
                <a:gd name="T2" fmla="*/ 0 w 19097"/>
                <a:gd name="T3" fmla="*/ 0 h 21543"/>
                <a:gd name="T4" fmla="*/ 0 w 19097"/>
                <a:gd name="T5" fmla="*/ 0 h 21543"/>
                <a:gd name="T6" fmla="*/ 0 60000 65536"/>
                <a:gd name="T7" fmla="*/ 0 60000 65536"/>
                <a:gd name="T8" fmla="*/ 0 60000 65536"/>
                <a:gd name="T9" fmla="*/ 0 w 19097"/>
                <a:gd name="T10" fmla="*/ 0 h 21543"/>
                <a:gd name="T11" fmla="*/ 19097 w 19097"/>
                <a:gd name="T12" fmla="*/ 21543 h 21543"/>
              </a:gdLst>
              <a:ahLst/>
              <a:cxnLst>
                <a:cxn ang="T6">
                  <a:pos x="T0" y="T1"/>
                </a:cxn>
                <a:cxn ang="T7">
                  <a:pos x="T2" y="T3"/>
                </a:cxn>
                <a:cxn ang="T8">
                  <a:pos x="T4" y="T5"/>
                </a:cxn>
              </a:cxnLst>
              <a:rect l="T9" t="T10" r="T11" b="T12"/>
              <a:pathLst>
                <a:path w="19097" h="21543" fill="none" extrusionOk="0">
                  <a:moveTo>
                    <a:pt x="1571" y="0"/>
                  </a:moveTo>
                  <a:cubicBezTo>
                    <a:pt x="8996" y="542"/>
                    <a:pt x="15618" y="4868"/>
                    <a:pt x="19096" y="11450"/>
                  </a:cubicBezTo>
                </a:path>
                <a:path w="19097" h="21543" stroke="0" extrusionOk="0">
                  <a:moveTo>
                    <a:pt x="1571" y="0"/>
                  </a:moveTo>
                  <a:cubicBezTo>
                    <a:pt x="8996" y="542"/>
                    <a:pt x="15618" y="4868"/>
                    <a:pt x="19096" y="11450"/>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52246" name="Object 29"/>
            <p:cNvGraphicFramePr>
              <a:graphicFrameLocks noChangeAspect="1"/>
            </p:cNvGraphicFramePr>
            <p:nvPr/>
          </p:nvGraphicFramePr>
          <p:xfrm>
            <a:off x="1312" y="3338"/>
            <a:ext cx="91" cy="108"/>
          </p:xfrm>
          <a:graphic>
            <a:graphicData uri="http://schemas.openxmlformats.org/presentationml/2006/ole">
              <mc:AlternateContent xmlns:mc="http://schemas.openxmlformats.org/markup-compatibility/2006">
                <mc:Choice xmlns:v="urn:schemas-microsoft-com:vml" Requires="v">
                  <p:oleObj spid="_x0000_s777624" name="Equation" r:id="rId21" imgW="127000" imgH="165100" progId="Equation.3">
                    <p:embed/>
                  </p:oleObj>
                </mc:Choice>
                <mc:Fallback>
                  <p:oleObj name="Equation" r:id="rId21" imgW="127000" imgH="1651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12" y="3338"/>
                          <a:ext cx="91" cy="1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52232" name="Object 30"/>
          <p:cNvGraphicFramePr>
            <a:graphicFrameLocks noChangeAspect="1"/>
          </p:cNvGraphicFramePr>
          <p:nvPr/>
        </p:nvGraphicFramePr>
        <p:xfrm>
          <a:off x="1262063" y="4743450"/>
          <a:ext cx="2365375" cy="460375"/>
        </p:xfrm>
        <a:graphic>
          <a:graphicData uri="http://schemas.openxmlformats.org/presentationml/2006/ole">
            <mc:AlternateContent xmlns:mc="http://schemas.openxmlformats.org/markup-compatibility/2006">
              <mc:Choice xmlns:v="urn:schemas-microsoft-com:vml" Requires="v">
                <p:oleObj spid="_x0000_s777625" name="Equation" r:id="rId23" imgW="1879600" imgH="330200" progId="Equation.DSMT4">
                  <p:embed/>
                </p:oleObj>
              </mc:Choice>
              <mc:Fallback>
                <p:oleObj name="Equation" r:id="rId23" imgW="1879600" imgH="3302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62063" y="4743450"/>
                        <a:ext cx="2365375"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2233" name="AutoShape 31"/>
          <p:cNvSpPr>
            <a:spLocks noChangeArrowheads="1"/>
          </p:cNvSpPr>
          <p:nvPr/>
        </p:nvSpPr>
        <p:spPr bwMode="auto">
          <a:xfrm>
            <a:off x="962025" y="5591175"/>
            <a:ext cx="1000125" cy="342900"/>
          </a:xfrm>
          <a:prstGeom prst="rightArrow">
            <a:avLst>
              <a:gd name="adj1" fmla="val 50000"/>
              <a:gd name="adj2" fmla="val 72917"/>
            </a:avLst>
          </a:prstGeom>
          <a:solidFill>
            <a:srgbClr val="008000"/>
          </a:solidFill>
          <a:ln w="12700">
            <a:solidFill>
              <a:srgbClr val="008000"/>
            </a:solidFill>
            <a:miter lim="800000"/>
            <a:headEnd/>
            <a:tailEnd/>
          </a:ln>
        </p:spPr>
        <p:txBody>
          <a:bodyPr wrap="none" anchor="ctr"/>
          <a:lstStyle/>
          <a:p>
            <a:endParaRPr lang="fr-CH">
              <a:latin typeface="+mj-lt"/>
            </a:endParaRPr>
          </a:p>
        </p:txBody>
      </p:sp>
      <p:sp>
        <p:nvSpPr>
          <p:cNvPr id="32" name="Rectangle 2"/>
          <p:cNvSpPr>
            <a:spLocks noGrp="1" noChangeArrowheads="1"/>
          </p:cNvSpPr>
          <p:nvPr>
            <p:ph type="title"/>
          </p:nvPr>
        </p:nvSpPr>
        <p:spPr>
          <a:xfrm>
            <a:off x="457200" y="0"/>
            <a:ext cx="8229600" cy="11430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75023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triangle</a:t>
            </a:r>
            <a:endParaRPr lang="en-US" sz="3200" dirty="0">
              <a:solidFill>
                <a:srgbClr val="FF6600"/>
              </a:solidFill>
              <a:latin typeface="Consolas"/>
              <a:ea typeface="+mn-ea"/>
              <a:cs typeface="Consolas"/>
            </a:endParaRPr>
          </a:p>
        </p:txBody>
      </p:sp>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906588"/>
            <a:ext cx="7199313" cy="342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129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725613"/>
            <a:ext cx="3960813" cy="188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56325" name="Object 4"/>
          <p:cNvGraphicFramePr>
            <a:graphicFrameLocks noChangeAspect="1"/>
          </p:cNvGraphicFramePr>
          <p:nvPr>
            <p:extLst>
              <p:ext uri="{D42A27DB-BD31-4B8C-83A1-F6EECF244321}">
                <p14:modId xmlns:p14="http://schemas.microsoft.com/office/powerpoint/2010/main" val="3450024575"/>
              </p:ext>
            </p:extLst>
          </p:nvPr>
        </p:nvGraphicFramePr>
        <p:xfrm>
          <a:off x="1041400" y="2449513"/>
          <a:ext cx="1436688" cy="1328737"/>
        </p:xfrm>
        <a:graphic>
          <a:graphicData uri="http://schemas.openxmlformats.org/presentationml/2006/ole">
            <mc:AlternateContent xmlns:mc="http://schemas.openxmlformats.org/markup-compatibility/2006">
              <mc:Choice xmlns:v="urn:schemas-microsoft-com:vml" Requires="v">
                <p:oleObj spid="_x0000_s781361" name="Equation" r:id="rId5" imgW="876300" imgH="812800" progId="Equation.DSMT4">
                  <p:embed/>
                </p:oleObj>
              </mc:Choice>
              <mc:Fallback>
                <p:oleObj name="Equation" r:id="rId5" imgW="876300" imgH="812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400" y="2449513"/>
                        <a:ext cx="1436688" cy="1328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9285" name="Text Box 5"/>
          <p:cNvSpPr txBox="1">
            <a:spLocks noChangeArrowheads="1"/>
          </p:cNvSpPr>
          <p:nvPr/>
        </p:nvSpPr>
        <p:spPr bwMode="auto">
          <a:xfrm>
            <a:off x="1466850" y="4432300"/>
            <a:ext cx="54125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solidFill>
                  <a:srgbClr val="008000"/>
                </a:solidFill>
                <a:latin typeface="+mj-lt"/>
              </a:rPr>
              <a:t>Les tensions de phase se confondent avec </a:t>
            </a:r>
          </a:p>
          <a:p>
            <a:pPr eaLnBrk="1" hangingPunct="1"/>
            <a:r>
              <a:rPr lang="fr-CH">
                <a:solidFill>
                  <a:srgbClr val="008000"/>
                </a:solidFill>
                <a:latin typeface="+mj-lt"/>
              </a:rPr>
              <a:t>les tensions de ligne (composées)</a:t>
            </a:r>
            <a:endParaRPr lang="en-US">
              <a:solidFill>
                <a:srgbClr val="008000"/>
              </a:solidFill>
              <a:latin typeface="+mj-lt"/>
            </a:endParaRPr>
          </a:p>
        </p:txBody>
      </p:sp>
      <p:sp>
        <p:nvSpPr>
          <p:cNvPr id="56327" name="Text Box 6"/>
          <p:cNvSpPr txBox="1">
            <a:spLocks noChangeArrowheads="1"/>
          </p:cNvSpPr>
          <p:nvPr/>
        </p:nvSpPr>
        <p:spPr bwMode="auto">
          <a:xfrm>
            <a:off x="384175" y="1733550"/>
            <a:ext cx="25655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Tensions de phase:</a:t>
            </a:r>
            <a:endParaRPr lang="en-US">
              <a:latin typeface="+mj-lt"/>
            </a:endParaRPr>
          </a:p>
        </p:txBody>
      </p:sp>
      <p:sp>
        <p:nvSpPr>
          <p:cNvPr id="10"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triangle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84407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9285"/>
                                        </p:tgtEl>
                                        <p:attrNameLst>
                                          <p:attrName>style.visibility</p:attrName>
                                        </p:attrNameLst>
                                      </p:cBhvr>
                                      <p:to>
                                        <p:strVal val="visible"/>
                                      </p:to>
                                    </p:set>
                                    <p:animEffect transition="in" filter="randombar(horizontal)">
                                      <p:cBhvr>
                                        <p:cTn id="7" dur="500"/>
                                        <p:tgtEl>
                                          <p:spTgt spid="609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a:defRPr/>
            </a:pPr>
            <a:r>
              <a:rPr lang="fr-CH" sz="3200" dirty="0">
                <a:solidFill>
                  <a:srgbClr val="FF6600"/>
                </a:solidFill>
                <a:latin typeface="Consolas"/>
                <a:ea typeface="+mn-ea"/>
                <a:cs typeface="Consolas"/>
              </a:rPr>
              <a:t>Systèmes triphasés</a:t>
            </a:r>
            <a:endParaRPr lang="en-US" sz="3200" dirty="0">
              <a:solidFill>
                <a:srgbClr val="FF6600"/>
              </a:solidFill>
              <a:latin typeface="Consolas"/>
              <a:ea typeface="+mn-ea"/>
              <a:cs typeface="Consolas"/>
            </a:endParaRPr>
          </a:p>
        </p:txBody>
      </p:sp>
      <p:sp>
        <p:nvSpPr>
          <p:cNvPr id="589827" name="Rectangle 3"/>
          <p:cNvSpPr>
            <a:spLocks noGrp="1" noChangeArrowheads="1"/>
          </p:cNvSpPr>
          <p:nvPr>
            <p:ph type="body" idx="1"/>
          </p:nvPr>
        </p:nvSpPr>
        <p:spPr>
          <a:xfrm>
            <a:off x="577850" y="1514475"/>
            <a:ext cx="7737475" cy="4505325"/>
          </a:xfrm>
          <a:noFill/>
        </p:spPr>
        <p:txBody>
          <a:bodyPr/>
          <a:lstStyle/>
          <a:p>
            <a:pPr eaLnBrk="1" hangingPunct="1">
              <a:lnSpc>
                <a:spcPct val="90000"/>
              </a:lnSpc>
            </a:pPr>
            <a:r>
              <a:rPr lang="fr-CH" dirty="0">
                <a:latin typeface="+mj-lt"/>
              </a:rPr>
              <a:t>Circuits alimentés par trois sources sinusoïdales déphasées entre elles de 120</a:t>
            </a:r>
            <a:r>
              <a:rPr lang="fr-CH" baseline="30000" dirty="0">
                <a:latin typeface="+mj-lt"/>
              </a:rPr>
              <a:t>o</a:t>
            </a:r>
            <a:r>
              <a:rPr lang="fr-CH" dirty="0">
                <a:latin typeface="+mj-lt"/>
              </a:rPr>
              <a:t>.</a:t>
            </a:r>
          </a:p>
          <a:p>
            <a:pPr eaLnBrk="1" hangingPunct="1">
              <a:lnSpc>
                <a:spcPct val="90000"/>
              </a:lnSpc>
            </a:pPr>
            <a:r>
              <a:rPr lang="fr-CH" dirty="0">
                <a:latin typeface="+mj-lt"/>
              </a:rPr>
              <a:t>Source symétrique (équilibrée): les trois tensions de source ont la même amplitude (valeur efficace)</a:t>
            </a:r>
          </a:p>
          <a:p>
            <a:pPr eaLnBrk="1" hangingPunct="1">
              <a:lnSpc>
                <a:spcPct val="90000"/>
              </a:lnSpc>
            </a:pPr>
            <a:r>
              <a:rPr lang="fr-CH" dirty="0">
                <a:latin typeface="+mj-lt"/>
              </a:rPr>
              <a:t>Charge équilibrée: les trois charges raccordées à la source triphasée consomment les même puissances active et réactive.</a:t>
            </a:r>
          </a:p>
          <a:p>
            <a:pPr lvl="1" eaLnBrk="1" hangingPunct="1">
              <a:lnSpc>
                <a:spcPct val="90000"/>
              </a:lnSpc>
              <a:buFontTx/>
              <a:buNone/>
            </a:pPr>
            <a:endParaRPr lang="en-US" dirty="0">
              <a:latin typeface="+mj-lt"/>
            </a:endParaRPr>
          </a:p>
        </p:txBody>
      </p:sp>
    </p:spTree>
    <p:extLst>
      <p:ext uri="{BB962C8B-B14F-4D97-AF65-F5344CB8AC3E}">
        <p14:creationId xmlns:p14="http://schemas.microsoft.com/office/powerpoint/2010/main" val="167438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Effect transition="in" filter="randombar(horizontal)">
                                      <p:cBhvr>
                                        <p:cTn id="7" dur="500"/>
                                        <p:tgtEl>
                                          <p:spTgt spid="589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89827">
                                            <p:txEl>
                                              <p:pRg st="1" end="1"/>
                                            </p:txEl>
                                          </p:spTgt>
                                        </p:tgtEl>
                                        <p:attrNameLst>
                                          <p:attrName>style.visibility</p:attrName>
                                        </p:attrNameLst>
                                      </p:cBhvr>
                                      <p:to>
                                        <p:strVal val="visible"/>
                                      </p:to>
                                    </p:set>
                                    <p:animEffect transition="in" filter="randombar(horizontal)">
                                      <p:cBhvr>
                                        <p:cTn id="12" dur="500"/>
                                        <p:tgtEl>
                                          <p:spTgt spid="5898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9827">
                                            <p:txEl>
                                              <p:pRg st="2" end="2"/>
                                            </p:txEl>
                                          </p:spTgt>
                                        </p:tgtEl>
                                        <p:attrNameLst>
                                          <p:attrName>style.visibility</p:attrName>
                                        </p:attrNameLst>
                                      </p:cBhvr>
                                      <p:to>
                                        <p:strVal val="visible"/>
                                      </p:to>
                                    </p:set>
                                    <p:animEffect transition="in" filter="randombar(horizontal)">
                                      <p:cBhvr>
                                        <p:cTn id="17" dur="500"/>
                                        <p:tgtEl>
                                          <p:spTgt spid="589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725613"/>
            <a:ext cx="3960813" cy="188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8373" name="Text Box 6"/>
          <p:cNvSpPr txBox="1">
            <a:spLocks noChangeArrowheads="1"/>
          </p:cNvSpPr>
          <p:nvPr/>
        </p:nvSpPr>
        <p:spPr bwMode="auto">
          <a:xfrm>
            <a:off x="747713" y="1733550"/>
            <a:ext cx="25933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Courants de phase:</a:t>
            </a:r>
            <a:endParaRPr lang="en-US" dirty="0">
              <a:latin typeface="+mj-lt"/>
            </a:endParaRPr>
          </a:p>
        </p:txBody>
      </p:sp>
      <p:graphicFrame>
        <p:nvGraphicFramePr>
          <p:cNvPr id="611335" name="Object 7"/>
          <p:cNvGraphicFramePr>
            <a:graphicFrameLocks noChangeAspect="1"/>
          </p:cNvGraphicFramePr>
          <p:nvPr/>
        </p:nvGraphicFramePr>
        <p:xfrm>
          <a:off x="715963" y="3516313"/>
          <a:ext cx="4732337" cy="2525712"/>
        </p:xfrm>
        <a:graphic>
          <a:graphicData uri="http://schemas.openxmlformats.org/presentationml/2006/ole">
            <mc:AlternateContent xmlns:mc="http://schemas.openxmlformats.org/markup-compatibility/2006">
              <mc:Choice xmlns:v="urn:schemas-microsoft-com:vml" Requires="v">
                <p:oleObj spid="_x0000_s783409" name="Equation" r:id="rId5" imgW="2971800" imgH="1574800" progId="Equation.DSMT4">
                  <p:embed/>
                </p:oleObj>
              </mc:Choice>
              <mc:Fallback>
                <p:oleObj name="Equation" r:id="rId5" imgW="2971800" imgH="1574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63" y="3516313"/>
                        <a:ext cx="4732337" cy="2525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triangle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148309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11335"/>
                                        </p:tgtEl>
                                        <p:attrNameLst>
                                          <p:attrName>style.visibility</p:attrName>
                                        </p:attrNameLst>
                                      </p:cBhvr>
                                      <p:to>
                                        <p:strVal val="visible"/>
                                      </p:to>
                                    </p:set>
                                    <p:animEffect transition="in" filter="randombar(horizontal)">
                                      <p:cBhvr>
                                        <p:cTn id="7" dur="500"/>
                                        <p:tgtEl>
                                          <p:spTgt spid="61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52"/>
          <p:cNvSpPr>
            <a:spLocks noChangeArrowheads="1"/>
          </p:cNvSpPr>
          <p:nvPr/>
        </p:nvSpPr>
        <p:spPr bwMode="auto">
          <a:xfrm>
            <a:off x="3067050" y="6248400"/>
            <a:ext cx="1304925" cy="3143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fr-CH"/>
          </a:p>
        </p:txBody>
      </p:sp>
      <p:graphicFrame>
        <p:nvGraphicFramePr>
          <p:cNvPr id="60421" name="Object 7"/>
          <p:cNvGraphicFramePr>
            <a:graphicFrameLocks noChangeAspect="1"/>
          </p:cNvGraphicFramePr>
          <p:nvPr/>
        </p:nvGraphicFramePr>
        <p:xfrm>
          <a:off x="1184275" y="1981200"/>
          <a:ext cx="1685925" cy="1109663"/>
        </p:xfrm>
        <a:graphic>
          <a:graphicData uri="http://schemas.openxmlformats.org/presentationml/2006/ole">
            <mc:AlternateContent xmlns:mc="http://schemas.openxmlformats.org/markup-compatibility/2006">
              <mc:Choice xmlns:v="urn:schemas-microsoft-com:vml" Requires="v">
                <p:oleObj spid="_x0000_s786081" name="Equation" r:id="rId4" imgW="1193800" imgH="774700" progId="Equation.3">
                  <p:embed/>
                </p:oleObj>
              </mc:Choice>
              <mc:Fallback>
                <p:oleObj name="Equation" r:id="rId4" imgW="1193800" imgH="774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1981200"/>
                        <a:ext cx="1685925" cy="1109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422" name="Text Box 8"/>
          <p:cNvSpPr txBox="1">
            <a:spLocks noChangeArrowheads="1"/>
          </p:cNvSpPr>
          <p:nvPr/>
        </p:nvSpPr>
        <p:spPr bwMode="auto">
          <a:xfrm>
            <a:off x="792163" y="1504950"/>
            <a:ext cx="245001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Courants de ligne:</a:t>
            </a:r>
            <a:endParaRPr lang="en-US" dirty="0">
              <a:latin typeface="+mj-lt"/>
            </a:endParaRPr>
          </a:p>
        </p:txBody>
      </p:sp>
      <p:pic>
        <p:nvPicPr>
          <p:cNvPr id="6042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625" y="1887538"/>
            <a:ext cx="3960813" cy="188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0424" name="Rectangle 10"/>
          <p:cNvSpPr>
            <a:spLocks noChangeArrowheads="1"/>
          </p:cNvSpPr>
          <p:nvPr/>
        </p:nvSpPr>
        <p:spPr bwMode="auto">
          <a:xfrm>
            <a:off x="4210050" y="6267450"/>
            <a:ext cx="2019300" cy="29527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fr-CH"/>
          </a:p>
        </p:txBody>
      </p:sp>
      <p:graphicFrame>
        <p:nvGraphicFramePr>
          <p:cNvPr id="613388" name="Object 12"/>
          <p:cNvGraphicFramePr>
            <a:graphicFrameLocks noChangeAspect="1"/>
          </p:cNvGraphicFramePr>
          <p:nvPr/>
        </p:nvGraphicFramePr>
        <p:xfrm>
          <a:off x="5314950" y="4046538"/>
          <a:ext cx="2714625" cy="1541462"/>
        </p:xfrm>
        <a:graphic>
          <a:graphicData uri="http://schemas.openxmlformats.org/presentationml/2006/ole">
            <mc:AlternateContent xmlns:mc="http://schemas.openxmlformats.org/markup-compatibility/2006">
              <mc:Choice xmlns:v="urn:schemas-microsoft-com:vml" Requires="v">
                <p:oleObj spid="_x0000_s786082" name="Equation" r:id="rId7" imgW="1841500" imgH="1028700" progId="Equation.3">
                  <p:embed/>
                </p:oleObj>
              </mc:Choice>
              <mc:Fallback>
                <p:oleObj name="Equation" r:id="rId7" imgW="1841500" imgH="1028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950" y="4046538"/>
                        <a:ext cx="2714625" cy="1541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3389" name="Object 13"/>
          <p:cNvGraphicFramePr>
            <a:graphicFrameLocks noChangeAspect="1"/>
          </p:cNvGraphicFramePr>
          <p:nvPr/>
        </p:nvGraphicFramePr>
        <p:xfrm>
          <a:off x="6253163" y="5778500"/>
          <a:ext cx="1516062" cy="488950"/>
        </p:xfrm>
        <a:graphic>
          <a:graphicData uri="http://schemas.openxmlformats.org/presentationml/2006/ole">
            <mc:AlternateContent xmlns:mc="http://schemas.openxmlformats.org/markup-compatibility/2006">
              <mc:Choice xmlns:v="urn:schemas-microsoft-com:vml" Requires="v">
                <p:oleObj spid="_x0000_s786083" name="Equation" r:id="rId9" imgW="1016000" imgH="304800" progId="Equation.3">
                  <p:embed/>
                </p:oleObj>
              </mc:Choice>
              <mc:Fallback>
                <p:oleObj name="Equation" r:id="rId9" imgW="1016000" imgH="304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3163" y="5778500"/>
                        <a:ext cx="1516062" cy="488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3390" name="Text Box 14"/>
          <p:cNvSpPr txBox="1">
            <a:spLocks noChangeArrowheads="1"/>
          </p:cNvSpPr>
          <p:nvPr/>
        </p:nvSpPr>
        <p:spPr bwMode="auto">
          <a:xfrm>
            <a:off x="5337175" y="5813425"/>
            <a:ext cx="7543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avec</a:t>
            </a:r>
            <a:endParaRPr lang="en-US" dirty="0">
              <a:latin typeface="+mj-lt"/>
            </a:endParaRPr>
          </a:p>
        </p:txBody>
      </p:sp>
      <p:graphicFrame>
        <p:nvGraphicFramePr>
          <p:cNvPr id="613391" name="Object 15"/>
          <p:cNvGraphicFramePr>
            <a:graphicFrameLocks noChangeAspect="1"/>
          </p:cNvGraphicFramePr>
          <p:nvPr/>
        </p:nvGraphicFramePr>
        <p:xfrm>
          <a:off x="5689600" y="6242050"/>
          <a:ext cx="2103438" cy="488950"/>
        </p:xfrm>
        <a:graphic>
          <a:graphicData uri="http://schemas.openxmlformats.org/presentationml/2006/ole">
            <mc:AlternateContent xmlns:mc="http://schemas.openxmlformats.org/markup-compatibility/2006">
              <mc:Choice xmlns:v="urn:schemas-microsoft-com:vml" Requires="v">
                <p:oleObj spid="_x0000_s786084" name="Equation" r:id="rId11" imgW="1422400" imgH="304800" progId="Equation.3">
                  <p:embed/>
                </p:oleObj>
              </mc:Choice>
              <mc:Fallback>
                <p:oleObj name="Equation" r:id="rId11" imgW="1422400" imgH="304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9600" y="6242050"/>
                        <a:ext cx="2103438" cy="488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3392" name="AutoShape 16"/>
          <p:cNvSpPr>
            <a:spLocks noChangeArrowheads="1"/>
          </p:cNvSpPr>
          <p:nvPr/>
        </p:nvSpPr>
        <p:spPr bwMode="auto">
          <a:xfrm>
            <a:off x="4991100" y="6410325"/>
            <a:ext cx="561975" cy="209550"/>
          </a:xfrm>
          <a:prstGeom prst="rightArrow">
            <a:avLst>
              <a:gd name="adj1" fmla="val 50000"/>
              <a:gd name="adj2" fmla="val 67045"/>
            </a:avLst>
          </a:prstGeom>
          <a:solidFill>
            <a:srgbClr val="008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fr-CH"/>
          </a:p>
        </p:txBody>
      </p:sp>
      <p:grpSp>
        <p:nvGrpSpPr>
          <p:cNvPr id="2" name="Group 53"/>
          <p:cNvGrpSpPr>
            <a:grpSpLocks/>
          </p:cNvGrpSpPr>
          <p:nvPr/>
        </p:nvGrpSpPr>
        <p:grpSpPr bwMode="auto">
          <a:xfrm>
            <a:off x="1524000" y="4171950"/>
            <a:ext cx="1925638" cy="1635125"/>
            <a:chOff x="960" y="2628"/>
            <a:chExt cx="1213" cy="1030"/>
          </a:xfrm>
        </p:grpSpPr>
        <p:sp>
          <p:nvSpPr>
            <p:cNvPr id="60453" name="Oval 17"/>
            <p:cNvSpPr>
              <a:spLocks noChangeArrowheads="1"/>
            </p:cNvSpPr>
            <p:nvPr/>
          </p:nvSpPr>
          <p:spPr bwMode="auto">
            <a:xfrm>
              <a:off x="960" y="2628"/>
              <a:ext cx="948" cy="948"/>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0454" name="Line 19"/>
            <p:cNvSpPr>
              <a:spLocks noChangeShapeType="1"/>
            </p:cNvSpPr>
            <p:nvPr/>
          </p:nvSpPr>
          <p:spPr bwMode="auto">
            <a:xfrm>
              <a:off x="1434" y="3102"/>
              <a:ext cx="486"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0455" name="Line 20"/>
            <p:cNvSpPr>
              <a:spLocks noChangeShapeType="1"/>
            </p:cNvSpPr>
            <p:nvPr/>
          </p:nvSpPr>
          <p:spPr bwMode="auto">
            <a:xfrm flipH="1" flipV="1">
              <a:off x="1180" y="2692"/>
              <a:ext cx="252" cy="408"/>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0456" name="Line 21"/>
            <p:cNvSpPr>
              <a:spLocks noChangeShapeType="1"/>
            </p:cNvSpPr>
            <p:nvPr/>
          </p:nvSpPr>
          <p:spPr bwMode="auto">
            <a:xfrm flipH="1">
              <a:off x="1184" y="3104"/>
              <a:ext cx="246" cy="402"/>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0457" name="Object 28"/>
            <p:cNvGraphicFramePr>
              <a:graphicFrameLocks noChangeAspect="1"/>
            </p:cNvGraphicFramePr>
            <p:nvPr/>
          </p:nvGraphicFramePr>
          <p:xfrm>
            <a:off x="1962" y="3040"/>
            <a:ext cx="211" cy="160"/>
          </p:xfrm>
          <a:graphic>
            <a:graphicData uri="http://schemas.openxmlformats.org/presentationml/2006/ole">
              <mc:AlternateContent xmlns:mc="http://schemas.openxmlformats.org/markup-compatibility/2006">
                <mc:Choice xmlns:v="urn:schemas-microsoft-com:vml" Requires="v">
                  <p:oleObj spid="_x0000_s786085" name="Equation" r:id="rId13" imgW="317500" imgH="228600" progId="Equation.3">
                    <p:embed/>
                  </p:oleObj>
                </mc:Choice>
                <mc:Fallback>
                  <p:oleObj name="Equation" r:id="rId13" imgW="31750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2" y="3040"/>
                          <a:ext cx="21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458" name="Object 29"/>
            <p:cNvGraphicFramePr>
              <a:graphicFrameLocks noChangeAspect="1"/>
            </p:cNvGraphicFramePr>
            <p:nvPr/>
          </p:nvGraphicFramePr>
          <p:xfrm>
            <a:off x="1090" y="2762"/>
            <a:ext cx="211" cy="160"/>
          </p:xfrm>
          <a:graphic>
            <a:graphicData uri="http://schemas.openxmlformats.org/presentationml/2006/ole">
              <mc:AlternateContent xmlns:mc="http://schemas.openxmlformats.org/markup-compatibility/2006">
                <mc:Choice xmlns:v="urn:schemas-microsoft-com:vml" Requires="v">
                  <p:oleObj spid="_x0000_s786086" name="Equation" r:id="rId15" imgW="317500" imgH="228600" progId="Equation.3">
                    <p:embed/>
                  </p:oleObj>
                </mc:Choice>
                <mc:Fallback>
                  <p:oleObj name="Equation" r:id="rId15" imgW="3175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 y="2762"/>
                          <a:ext cx="21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459" name="Object 30"/>
            <p:cNvGraphicFramePr>
              <a:graphicFrameLocks noChangeAspect="1"/>
            </p:cNvGraphicFramePr>
            <p:nvPr/>
          </p:nvGraphicFramePr>
          <p:xfrm>
            <a:off x="1038" y="3498"/>
            <a:ext cx="191" cy="160"/>
          </p:xfrm>
          <a:graphic>
            <a:graphicData uri="http://schemas.openxmlformats.org/presentationml/2006/ole">
              <mc:AlternateContent xmlns:mc="http://schemas.openxmlformats.org/markup-compatibility/2006">
                <mc:Choice xmlns:v="urn:schemas-microsoft-com:vml" Requires="v">
                  <p:oleObj spid="_x0000_s786087" name="Equation" r:id="rId17" imgW="279400" imgH="228600" progId="Equation.3">
                    <p:embed/>
                  </p:oleObj>
                </mc:Choice>
                <mc:Fallback>
                  <p:oleObj name="Equation" r:id="rId17" imgW="27940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8" y="3498"/>
                          <a:ext cx="191"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613407" name="Object 31"/>
          <p:cNvGraphicFramePr>
            <a:graphicFrameLocks noChangeAspect="1"/>
          </p:cNvGraphicFramePr>
          <p:nvPr/>
        </p:nvGraphicFramePr>
        <p:xfrm>
          <a:off x="3227388" y="5102225"/>
          <a:ext cx="414337" cy="254000"/>
        </p:xfrm>
        <a:graphic>
          <a:graphicData uri="http://schemas.openxmlformats.org/presentationml/2006/ole">
            <mc:AlternateContent xmlns:mc="http://schemas.openxmlformats.org/markup-compatibility/2006">
              <mc:Choice xmlns:v="urn:schemas-microsoft-com:vml" Requires="v">
                <p:oleObj spid="_x0000_s786088" name="Equation" r:id="rId19" imgW="406400" imgH="228600" progId="Equation.3">
                  <p:embed/>
                </p:oleObj>
              </mc:Choice>
              <mc:Fallback>
                <p:oleObj name="Equation" r:id="rId19" imgW="406400" imgH="2286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27388" y="5102225"/>
                        <a:ext cx="414337"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3" name="Group 54"/>
          <p:cNvGrpSpPr>
            <a:grpSpLocks/>
          </p:cNvGrpSpPr>
          <p:nvPr/>
        </p:nvGrpSpPr>
        <p:grpSpPr bwMode="auto">
          <a:xfrm>
            <a:off x="342900" y="3244850"/>
            <a:ext cx="4008438" cy="3419475"/>
            <a:chOff x="216" y="2044"/>
            <a:chExt cx="2525" cy="2154"/>
          </a:xfrm>
        </p:grpSpPr>
        <p:sp>
          <p:nvSpPr>
            <p:cNvPr id="60446" name="Oval 18"/>
            <p:cNvSpPr>
              <a:spLocks noChangeArrowheads="1"/>
            </p:cNvSpPr>
            <p:nvPr/>
          </p:nvSpPr>
          <p:spPr bwMode="auto">
            <a:xfrm>
              <a:off x="304" y="2044"/>
              <a:ext cx="2274" cy="2154"/>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0447" name="Line 25"/>
            <p:cNvSpPr>
              <a:spLocks noChangeShapeType="1"/>
            </p:cNvSpPr>
            <p:nvPr/>
          </p:nvSpPr>
          <p:spPr bwMode="auto">
            <a:xfrm flipV="1">
              <a:off x="1428" y="2574"/>
              <a:ext cx="984" cy="522"/>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60448" name="Line 26"/>
            <p:cNvSpPr>
              <a:spLocks noChangeShapeType="1"/>
            </p:cNvSpPr>
            <p:nvPr/>
          </p:nvSpPr>
          <p:spPr bwMode="auto">
            <a:xfrm flipH="1">
              <a:off x="1432" y="3088"/>
              <a:ext cx="0" cy="1110"/>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sp>
          <p:nvSpPr>
            <p:cNvPr id="60449" name="Line 27"/>
            <p:cNvSpPr>
              <a:spLocks noChangeShapeType="1"/>
            </p:cNvSpPr>
            <p:nvPr/>
          </p:nvSpPr>
          <p:spPr bwMode="auto">
            <a:xfrm flipH="1" flipV="1">
              <a:off x="448" y="2572"/>
              <a:ext cx="996" cy="522"/>
            </a:xfrm>
            <a:prstGeom prst="line">
              <a:avLst/>
            </a:prstGeom>
            <a:noFill/>
            <a:ln w="19050">
              <a:solidFill>
                <a:srgbClr val="0000FF"/>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0450" name="Object 34"/>
            <p:cNvGraphicFramePr>
              <a:graphicFrameLocks noChangeAspect="1"/>
            </p:cNvGraphicFramePr>
            <p:nvPr/>
          </p:nvGraphicFramePr>
          <p:xfrm>
            <a:off x="2495" y="2456"/>
            <a:ext cx="246" cy="178"/>
          </p:xfrm>
          <a:graphic>
            <a:graphicData uri="http://schemas.openxmlformats.org/presentationml/2006/ole">
              <mc:AlternateContent xmlns:mc="http://schemas.openxmlformats.org/markup-compatibility/2006">
                <mc:Choice xmlns:v="urn:schemas-microsoft-com:vml" Requires="v">
                  <p:oleObj spid="_x0000_s786089" name="Equation" r:id="rId21" imgW="330200" imgH="228600" progId="Equation.3">
                    <p:embed/>
                  </p:oleObj>
                </mc:Choice>
                <mc:Fallback>
                  <p:oleObj name="Equation" r:id="rId21" imgW="3302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95" y="2456"/>
                          <a:ext cx="246"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451" name="Object 35"/>
            <p:cNvGraphicFramePr>
              <a:graphicFrameLocks noChangeAspect="1"/>
            </p:cNvGraphicFramePr>
            <p:nvPr/>
          </p:nvGraphicFramePr>
          <p:xfrm>
            <a:off x="1191" y="3948"/>
            <a:ext cx="246" cy="178"/>
          </p:xfrm>
          <a:graphic>
            <a:graphicData uri="http://schemas.openxmlformats.org/presentationml/2006/ole">
              <mc:AlternateContent xmlns:mc="http://schemas.openxmlformats.org/markup-compatibility/2006">
                <mc:Choice xmlns:v="urn:schemas-microsoft-com:vml" Requires="v">
                  <p:oleObj spid="_x0000_s786090" name="Equation" r:id="rId23" imgW="330200" imgH="228600" progId="Equation.3">
                    <p:embed/>
                  </p:oleObj>
                </mc:Choice>
                <mc:Fallback>
                  <p:oleObj name="Equation" r:id="rId23" imgW="33020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91" y="3948"/>
                          <a:ext cx="246"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452" name="Object 36"/>
            <p:cNvGraphicFramePr>
              <a:graphicFrameLocks noChangeAspect="1"/>
            </p:cNvGraphicFramePr>
            <p:nvPr/>
          </p:nvGraphicFramePr>
          <p:xfrm>
            <a:off x="216" y="2434"/>
            <a:ext cx="235" cy="178"/>
          </p:xfrm>
          <a:graphic>
            <a:graphicData uri="http://schemas.openxmlformats.org/presentationml/2006/ole">
              <mc:AlternateContent xmlns:mc="http://schemas.openxmlformats.org/markup-compatibility/2006">
                <mc:Choice xmlns:v="urn:schemas-microsoft-com:vml" Requires="v">
                  <p:oleObj spid="_x0000_s786091" name="Equation" r:id="rId25" imgW="317500" imgH="228600" progId="Equation.3">
                    <p:embed/>
                  </p:oleObj>
                </mc:Choice>
                <mc:Fallback>
                  <p:oleObj name="Equation" r:id="rId25" imgW="317500" imgH="22860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6" y="2434"/>
                          <a:ext cx="235" cy="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613414" name="Arc 38"/>
          <p:cNvSpPr>
            <a:spLocks/>
          </p:cNvSpPr>
          <p:nvPr/>
        </p:nvSpPr>
        <p:spPr bwMode="auto">
          <a:xfrm rot="16381675" flipV="1">
            <a:off x="2547144" y="4750594"/>
            <a:ext cx="165100" cy="163512"/>
          </a:xfrm>
          <a:custGeom>
            <a:avLst/>
            <a:gdLst>
              <a:gd name="T0" fmla="*/ 2147483647 w 21600"/>
              <a:gd name="T1" fmla="*/ 0 h 21543"/>
              <a:gd name="T2" fmla="*/ 2147483647 w 21600"/>
              <a:gd name="T3" fmla="*/ 2147483647 h 21543"/>
              <a:gd name="T4" fmla="*/ 0 w 21600"/>
              <a:gd name="T5" fmla="*/ 2147483647 h 21543"/>
              <a:gd name="T6" fmla="*/ 0 60000 65536"/>
              <a:gd name="T7" fmla="*/ 0 60000 65536"/>
              <a:gd name="T8" fmla="*/ 0 60000 65536"/>
              <a:gd name="T9" fmla="*/ 0 w 21600"/>
              <a:gd name="T10" fmla="*/ 0 h 21543"/>
              <a:gd name="T11" fmla="*/ 21600 w 21600"/>
              <a:gd name="T12" fmla="*/ 21543 h 21543"/>
            </a:gdLst>
            <a:ahLst/>
            <a:cxnLst>
              <a:cxn ang="T6">
                <a:pos x="T0" y="T1"/>
              </a:cxn>
              <a:cxn ang="T7">
                <a:pos x="T2" y="T3"/>
              </a:cxn>
              <a:cxn ang="T8">
                <a:pos x="T4" y="T5"/>
              </a:cxn>
            </a:cxnLst>
            <a:rect l="T9" t="T10" r="T11" b="T12"/>
            <a:pathLst>
              <a:path w="21600" h="21543" fill="none" extrusionOk="0">
                <a:moveTo>
                  <a:pt x="1571" y="0"/>
                </a:moveTo>
                <a:cubicBezTo>
                  <a:pt x="12861" y="824"/>
                  <a:pt x="21600" y="10223"/>
                  <a:pt x="21600" y="21543"/>
                </a:cubicBezTo>
              </a:path>
              <a:path w="21600" h="21543" stroke="0" extrusionOk="0">
                <a:moveTo>
                  <a:pt x="1571" y="0"/>
                </a:moveTo>
                <a:cubicBezTo>
                  <a:pt x="12861" y="824"/>
                  <a:pt x="21600" y="10223"/>
                  <a:pt x="21600" y="21543"/>
                </a:cubicBezTo>
                <a:lnTo>
                  <a:pt x="0" y="21543"/>
                </a:lnTo>
                <a:lnTo>
                  <a:pt x="1571" y="0"/>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613415" name="Object 39"/>
          <p:cNvGraphicFramePr>
            <a:graphicFrameLocks noChangeAspect="1"/>
          </p:cNvGraphicFramePr>
          <p:nvPr/>
        </p:nvGraphicFramePr>
        <p:xfrm>
          <a:off x="2762250" y="4710113"/>
          <a:ext cx="144463" cy="173037"/>
        </p:xfrm>
        <a:graphic>
          <a:graphicData uri="http://schemas.openxmlformats.org/presentationml/2006/ole">
            <mc:AlternateContent xmlns:mc="http://schemas.openxmlformats.org/markup-compatibility/2006">
              <mc:Choice xmlns:v="urn:schemas-microsoft-com:vml" Requires="v">
                <p:oleObj spid="_x0000_s786092" name="Equation" r:id="rId27" imgW="127000" imgH="165100" progId="Equation.3">
                  <p:embed/>
                </p:oleObj>
              </mc:Choice>
              <mc:Fallback>
                <p:oleObj name="Equation" r:id="rId27" imgW="127000" imgH="16510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62250" y="4710113"/>
                        <a:ext cx="144463" cy="173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3416" name="Line 40"/>
          <p:cNvSpPr>
            <a:spLocks noChangeShapeType="1"/>
          </p:cNvSpPr>
          <p:nvPr/>
        </p:nvSpPr>
        <p:spPr bwMode="auto">
          <a:xfrm flipH="1" flipV="1">
            <a:off x="3032125" y="4927600"/>
            <a:ext cx="400050" cy="647700"/>
          </a:xfrm>
          <a:prstGeom prst="line">
            <a:avLst/>
          </a:prstGeom>
          <a:noFill/>
          <a:ln w="317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613417" name="Line 41"/>
          <p:cNvSpPr>
            <a:spLocks noChangeShapeType="1"/>
          </p:cNvSpPr>
          <p:nvPr/>
        </p:nvSpPr>
        <p:spPr bwMode="auto">
          <a:xfrm>
            <a:off x="1130300" y="5559425"/>
            <a:ext cx="771525" cy="0"/>
          </a:xfrm>
          <a:prstGeom prst="line">
            <a:avLst/>
          </a:prstGeom>
          <a:noFill/>
          <a:ln w="317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13418" name="Object 42"/>
          <p:cNvGraphicFramePr>
            <a:graphicFrameLocks noChangeAspect="1"/>
          </p:cNvGraphicFramePr>
          <p:nvPr/>
        </p:nvGraphicFramePr>
        <p:xfrm>
          <a:off x="1214438" y="5565775"/>
          <a:ext cx="414337" cy="254000"/>
        </p:xfrm>
        <a:graphic>
          <a:graphicData uri="http://schemas.openxmlformats.org/presentationml/2006/ole">
            <mc:AlternateContent xmlns:mc="http://schemas.openxmlformats.org/markup-compatibility/2006">
              <mc:Choice xmlns:v="urn:schemas-microsoft-com:vml" Requires="v">
                <p:oleObj spid="_x0000_s786093" name="Equation" r:id="rId29" imgW="406400" imgH="228600" progId="Equation.3">
                  <p:embed/>
                </p:oleObj>
              </mc:Choice>
              <mc:Fallback>
                <p:oleObj name="Equation" r:id="rId29" imgW="406400" imgH="22860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214438" y="5565775"/>
                        <a:ext cx="414337"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3419" name="Line 43"/>
          <p:cNvSpPr>
            <a:spLocks noChangeShapeType="1"/>
          </p:cNvSpPr>
          <p:nvPr/>
        </p:nvSpPr>
        <p:spPr bwMode="auto">
          <a:xfrm flipH="1">
            <a:off x="1885950" y="3657600"/>
            <a:ext cx="390525" cy="638175"/>
          </a:xfrm>
          <a:prstGeom prst="line">
            <a:avLst/>
          </a:prstGeom>
          <a:noFill/>
          <a:ln w="317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13420" name="Object 44"/>
          <p:cNvGraphicFramePr>
            <a:graphicFrameLocks noChangeAspect="1"/>
          </p:cNvGraphicFramePr>
          <p:nvPr/>
        </p:nvGraphicFramePr>
        <p:xfrm>
          <a:off x="1666875" y="3743325"/>
          <a:ext cx="398463" cy="254000"/>
        </p:xfrm>
        <a:graphic>
          <a:graphicData uri="http://schemas.openxmlformats.org/presentationml/2006/ole">
            <mc:AlternateContent xmlns:mc="http://schemas.openxmlformats.org/markup-compatibility/2006">
              <mc:Choice xmlns:v="urn:schemas-microsoft-com:vml" Requires="v">
                <p:oleObj spid="_x0000_s786094" name="Equation" r:id="rId31" imgW="381000" imgH="228600" progId="Equation.3">
                  <p:embed/>
                </p:oleObj>
              </mc:Choice>
              <mc:Fallback>
                <p:oleObj name="Equation" r:id="rId31" imgW="381000" imgH="228600"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66875" y="3743325"/>
                        <a:ext cx="398463"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3421" name="Line 45"/>
          <p:cNvSpPr>
            <a:spLocks noChangeShapeType="1"/>
          </p:cNvSpPr>
          <p:nvPr/>
        </p:nvSpPr>
        <p:spPr bwMode="auto">
          <a:xfrm flipV="1">
            <a:off x="2276475" y="3657600"/>
            <a:ext cx="9525" cy="1238250"/>
          </a:xfrm>
          <a:prstGeom prst="line">
            <a:avLst/>
          </a:prstGeom>
          <a:noFill/>
          <a:ln w="28575">
            <a:solidFill>
              <a:srgbClr val="008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13422" name="Line 46"/>
          <p:cNvSpPr>
            <a:spLocks noChangeShapeType="1"/>
          </p:cNvSpPr>
          <p:nvPr/>
        </p:nvSpPr>
        <p:spPr bwMode="auto">
          <a:xfrm>
            <a:off x="2273300" y="4902200"/>
            <a:ext cx="1181100" cy="723900"/>
          </a:xfrm>
          <a:prstGeom prst="line">
            <a:avLst/>
          </a:prstGeom>
          <a:noFill/>
          <a:ln w="28575">
            <a:solidFill>
              <a:srgbClr val="008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13423" name="Line 47"/>
          <p:cNvSpPr>
            <a:spLocks noChangeShapeType="1"/>
          </p:cNvSpPr>
          <p:nvPr/>
        </p:nvSpPr>
        <p:spPr bwMode="auto">
          <a:xfrm flipH="1">
            <a:off x="1117600" y="4899025"/>
            <a:ext cx="1162050" cy="647700"/>
          </a:xfrm>
          <a:prstGeom prst="line">
            <a:avLst/>
          </a:prstGeom>
          <a:noFill/>
          <a:ln w="28575">
            <a:solidFill>
              <a:srgbClr val="008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13424" name="Object 48"/>
          <p:cNvGraphicFramePr>
            <a:graphicFrameLocks noChangeAspect="1"/>
          </p:cNvGraphicFramePr>
          <p:nvPr/>
        </p:nvGraphicFramePr>
        <p:xfrm>
          <a:off x="3124200" y="5591175"/>
          <a:ext cx="265113" cy="282575"/>
        </p:xfrm>
        <a:graphic>
          <a:graphicData uri="http://schemas.openxmlformats.org/presentationml/2006/ole">
            <mc:AlternateContent xmlns:mc="http://schemas.openxmlformats.org/markup-compatibility/2006">
              <mc:Choice xmlns:v="urn:schemas-microsoft-com:vml" Requires="v">
                <p:oleObj spid="_x0000_s786095" name="Equation" r:id="rId33" imgW="215900" imgH="228600" progId="Equation.3">
                  <p:embed/>
                </p:oleObj>
              </mc:Choice>
              <mc:Fallback>
                <p:oleObj name="Equation" r:id="rId33" imgW="215900" imgH="228600" progId="Equation.3">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124200" y="5591175"/>
                        <a:ext cx="265113" cy="282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3425" name="Object 49"/>
          <p:cNvGraphicFramePr>
            <a:graphicFrameLocks noChangeAspect="1"/>
          </p:cNvGraphicFramePr>
          <p:nvPr/>
        </p:nvGraphicFramePr>
        <p:xfrm>
          <a:off x="842963" y="5245100"/>
          <a:ext cx="247650" cy="282575"/>
        </p:xfrm>
        <a:graphic>
          <a:graphicData uri="http://schemas.openxmlformats.org/presentationml/2006/ole">
            <mc:AlternateContent xmlns:mc="http://schemas.openxmlformats.org/markup-compatibility/2006">
              <mc:Choice xmlns:v="urn:schemas-microsoft-com:vml" Requires="v">
                <p:oleObj spid="_x0000_s786096" name="Equation" r:id="rId35" imgW="203200" imgH="228600" progId="Equation.3">
                  <p:embed/>
                </p:oleObj>
              </mc:Choice>
              <mc:Fallback>
                <p:oleObj name="Equation" r:id="rId35" imgW="203200" imgH="228600"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42963" y="5245100"/>
                        <a:ext cx="247650" cy="282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3426" name="Object 50"/>
          <p:cNvGraphicFramePr>
            <a:graphicFrameLocks noChangeAspect="1"/>
          </p:cNvGraphicFramePr>
          <p:nvPr/>
        </p:nvGraphicFramePr>
        <p:xfrm>
          <a:off x="2382838" y="3575050"/>
          <a:ext cx="247650" cy="282575"/>
        </p:xfrm>
        <a:graphic>
          <a:graphicData uri="http://schemas.openxmlformats.org/presentationml/2006/ole">
            <mc:AlternateContent xmlns:mc="http://schemas.openxmlformats.org/markup-compatibility/2006">
              <mc:Choice xmlns:v="urn:schemas-microsoft-com:vml" Requires="v">
                <p:oleObj spid="_x0000_s786097" name="Equation" r:id="rId37" imgW="203200" imgH="228600" progId="Equation.DSMT4">
                  <p:embed/>
                </p:oleObj>
              </mc:Choice>
              <mc:Fallback>
                <p:oleObj name="Equation" r:id="rId37" imgW="203200" imgH="22860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82838" y="3575050"/>
                        <a:ext cx="247650" cy="282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 name="Rectangle 2"/>
          <p:cNvSpPr>
            <a:spLocks noGrp="1" noChangeArrowheads="1"/>
          </p:cNvSpPr>
          <p:nvPr>
            <p:ph type="title"/>
          </p:nvPr>
        </p:nvSpPr>
        <p:spPr>
          <a:xfrm>
            <a:off x="381000" y="0"/>
            <a:ext cx="8391525" cy="1104900"/>
          </a:xfrm>
        </p:spPr>
        <p:txBody>
          <a:bodyPr>
            <a:normAutofit/>
          </a:bodyPr>
          <a:lstStyle/>
          <a:p>
            <a:pPr>
              <a:defRPr/>
            </a:pPr>
            <a:r>
              <a:rPr lang="fr-CH" sz="2800" dirty="0">
                <a:solidFill>
                  <a:srgbClr val="FF6600"/>
                </a:solidFill>
                <a:latin typeface="Consolas"/>
                <a:ea typeface="+mn-ea"/>
                <a:cs typeface="Consolas"/>
              </a:rPr>
              <a:t>Charge triphasée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Connexion en triangle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78716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13414"/>
                                        </p:tgtEl>
                                        <p:attrNameLst>
                                          <p:attrName>style.visibility</p:attrName>
                                        </p:attrNameLst>
                                      </p:cBhvr>
                                      <p:to>
                                        <p:strVal val="visible"/>
                                      </p:to>
                                    </p:set>
                                    <p:animEffect transition="in" filter="randombar(horizontal)">
                                      <p:cBhvr>
                                        <p:cTn id="15" dur="500"/>
                                        <p:tgtEl>
                                          <p:spTgt spid="613414"/>
                                        </p:tgtEl>
                                      </p:cBhvr>
                                    </p:animEffect>
                                  </p:childTnLst>
                                </p:cTn>
                              </p:par>
                              <p:par>
                                <p:cTn id="16" presetID="14" presetClass="entr" presetSubtype="10" fill="hold" nodeType="withEffect">
                                  <p:stCondLst>
                                    <p:cond delay="0"/>
                                  </p:stCondLst>
                                  <p:childTnLst>
                                    <p:set>
                                      <p:cBhvr>
                                        <p:cTn id="17" dur="1" fill="hold">
                                          <p:stCondLst>
                                            <p:cond delay="0"/>
                                          </p:stCondLst>
                                        </p:cTn>
                                        <p:tgtEl>
                                          <p:spTgt spid="613415"/>
                                        </p:tgtEl>
                                        <p:attrNameLst>
                                          <p:attrName>style.visibility</p:attrName>
                                        </p:attrNameLst>
                                      </p:cBhvr>
                                      <p:to>
                                        <p:strVal val="visible"/>
                                      </p:to>
                                    </p:set>
                                    <p:animEffect transition="in" filter="randombar(horizontal)">
                                      <p:cBhvr>
                                        <p:cTn id="18" dur="500"/>
                                        <p:tgtEl>
                                          <p:spTgt spid="6134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613407"/>
                                        </p:tgtEl>
                                        <p:attrNameLst>
                                          <p:attrName>style.visibility</p:attrName>
                                        </p:attrNameLst>
                                      </p:cBhvr>
                                      <p:to>
                                        <p:strVal val="visible"/>
                                      </p:to>
                                    </p:set>
                                    <p:animEffect transition="in" filter="randombar(horizontal)">
                                      <p:cBhvr>
                                        <p:cTn id="23" dur="500"/>
                                        <p:tgtEl>
                                          <p:spTgt spid="61340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13416"/>
                                        </p:tgtEl>
                                        <p:attrNameLst>
                                          <p:attrName>style.visibility</p:attrName>
                                        </p:attrNameLst>
                                      </p:cBhvr>
                                      <p:to>
                                        <p:strVal val="visible"/>
                                      </p:to>
                                    </p:set>
                                    <p:animEffect transition="in" filter="randombar(horizontal)">
                                      <p:cBhvr>
                                        <p:cTn id="26" dur="500"/>
                                        <p:tgtEl>
                                          <p:spTgt spid="6134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13422"/>
                                        </p:tgtEl>
                                        <p:attrNameLst>
                                          <p:attrName>style.visibility</p:attrName>
                                        </p:attrNameLst>
                                      </p:cBhvr>
                                      <p:to>
                                        <p:strVal val="visible"/>
                                      </p:to>
                                    </p:set>
                                    <p:animEffect transition="in" filter="randombar(horizontal)">
                                      <p:cBhvr>
                                        <p:cTn id="31" dur="500"/>
                                        <p:tgtEl>
                                          <p:spTgt spid="613422"/>
                                        </p:tgtEl>
                                      </p:cBhvr>
                                    </p:animEffect>
                                  </p:childTnLst>
                                </p:cTn>
                              </p:par>
                              <p:par>
                                <p:cTn id="32" presetID="14" presetClass="entr" presetSubtype="10" fill="hold" nodeType="withEffect">
                                  <p:stCondLst>
                                    <p:cond delay="0"/>
                                  </p:stCondLst>
                                  <p:childTnLst>
                                    <p:set>
                                      <p:cBhvr>
                                        <p:cTn id="33" dur="1" fill="hold">
                                          <p:stCondLst>
                                            <p:cond delay="0"/>
                                          </p:stCondLst>
                                        </p:cTn>
                                        <p:tgtEl>
                                          <p:spTgt spid="613424"/>
                                        </p:tgtEl>
                                        <p:attrNameLst>
                                          <p:attrName>style.visibility</p:attrName>
                                        </p:attrNameLst>
                                      </p:cBhvr>
                                      <p:to>
                                        <p:strVal val="visible"/>
                                      </p:to>
                                    </p:set>
                                    <p:animEffect transition="in" filter="randombar(horizontal)">
                                      <p:cBhvr>
                                        <p:cTn id="34" dur="500"/>
                                        <p:tgtEl>
                                          <p:spTgt spid="61342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613418"/>
                                        </p:tgtEl>
                                        <p:attrNameLst>
                                          <p:attrName>style.visibility</p:attrName>
                                        </p:attrNameLst>
                                      </p:cBhvr>
                                      <p:to>
                                        <p:strVal val="visible"/>
                                      </p:to>
                                    </p:set>
                                    <p:animEffect transition="in" filter="randombar(horizontal)">
                                      <p:cBhvr>
                                        <p:cTn id="39" dur="500"/>
                                        <p:tgtEl>
                                          <p:spTgt spid="61341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613417"/>
                                        </p:tgtEl>
                                        <p:attrNameLst>
                                          <p:attrName>style.visibility</p:attrName>
                                        </p:attrNameLst>
                                      </p:cBhvr>
                                      <p:to>
                                        <p:strVal val="visible"/>
                                      </p:to>
                                    </p:set>
                                    <p:animEffect transition="in" filter="randombar(horizontal)">
                                      <p:cBhvr>
                                        <p:cTn id="42" dur="500"/>
                                        <p:tgtEl>
                                          <p:spTgt spid="6134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13423"/>
                                        </p:tgtEl>
                                        <p:attrNameLst>
                                          <p:attrName>style.visibility</p:attrName>
                                        </p:attrNameLst>
                                      </p:cBhvr>
                                      <p:to>
                                        <p:strVal val="visible"/>
                                      </p:to>
                                    </p:set>
                                    <p:animEffect transition="in" filter="randombar(horizontal)">
                                      <p:cBhvr>
                                        <p:cTn id="47" dur="500"/>
                                        <p:tgtEl>
                                          <p:spTgt spid="613423"/>
                                        </p:tgtEl>
                                      </p:cBhvr>
                                    </p:animEffect>
                                  </p:childTnLst>
                                </p:cTn>
                              </p:par>
                              <p:par>
                                <p:cTn id="48" presetID="14" presetClass="entr" presetSubtype="10" fill="hold" nodeType="withEffect">
                                  <p:stCondLst>
                                    <p:cond delay="0"/>
                                  </p:stCondLst>
                                  <p:childTnLst>
                                    <p:set>
                                      <p:cBhvr>
                                        <p:cTn id="49" dur="1" fill="hold">
                                          <p:stCondLst>
                                            <p:cond delay="0"/>
                                          </p:stCondLst>
                                        </p:cTn>
                                        <p:tgtEl>
                                          <p:spTgt spid="613425"/>
                                        </p:tgtEl>
                                        <p:attrNameLst>
                                          <p:attrName>style.visibility</p:attrName>
                                        </p:attrNameLst>
                                      </p:cBhvr>
                                      <p:to>
                                        <p:strVal val="visible"/>
                                      </p:to>
                                    </p:set>
                                    <p:animEffect transition="in" filter="randombar(horizontal)">
                                      <p:cBhvr>
                                        <p:cTn id="50" dur="500"/>
                                        <p:tgtEl>
                                          <p:spTgt spid="613425"/>
                                        </p:tgtEl>
                                      </p:cBhvr>
                                    </p:animEffect>
                                  </p:childTnLst>
                                </p:cTn>
                              </p:par>
                              <p:par>
                                <p:cTn id="51" presetID="14" presetClass="entr" presetSubtype="10" fill="hold" grpId="1" nodeType="withEffect">
                                  <p:stCondLst>
                                    <p:cond delay="0"/>
                                  </p:stCondLst>
                                  <p:childTnLst>
                                    <p:set>
                                      <p:cBhvr>
                                        <p:cTn id="52" dur="1" fill="hold">
                                          <p:stCondLst>
                                            <p:cond delay="0"/>
                                          </p:stCondLst>
                                        </p:cTn>
                                        <p:tgtEl>
                                          <p:spTgt spid="613416"/>
                                        </p:tgtEl>
                                        <p:attrNameLst>
                                          <p:attrName>style.visibility</p:attrName>
                                        </p:attrNameLst>
                                      </p:cBhvr>
                                      <p:to>
                                        <p:strVal val="visible"/>
                                      </p:to>
                                    </p:set>
                                    <p:animEffect transition="in" filter="randombar(horizontal)">
                                      <p:cBhvr>
                                        <p:cTn id="53" dur="500"/>
                                        <p:tgtEl>
                                          <p:spTgt spid="61341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13419"/>
                                        </p:tgtEl>
                                        <p:attrNameLst>
                                          <p:attrName>style.visibility</p:attrName>
                                        </p:attrNameLst>
                                      </p:cBhvr>
                                      <p:to>
                                        <p:strVal val="visible"/>
                                      </p:to>
                                    </p:set>
                                    <p:animEffect transition="in" filter="randombar(horizontal)">
                                      <p:cBhvr>
                                        <p:cTn id="58" dur="500"/>
                                        <p:tgtEl>
                                          <p:spTgt spid="613419"/>
                                        </p:tgtEl>
                                      </p:cBhvr>
                                    </p:animEffect>
                                  </p:childTnLst>
                                </p:cTn>
                              </p:par>
                              <p:par>
                                <p:cTn id="59" presetID="14" presetClass="entr" presetSubtype="10" fill="hold" nodeType="withEffect">
                                  <p:stCondLst>
                                    <p:cond delay="0"/>
                                  </p:stCondLst>
                                  <p:childTnLst>
                                    <p:set>
                                      <p:cBhvr>
                                        <p:cTn id="60" dur="1" fill="hold">
                                          <p:stCondLst>
                                            <p:cond delay="0"/>
                                          </p:stCondLst>
                                        </p:cTn>
                                        <p:tgtEl>
                                          <p:spTgt spid="613420"/>
                                        </p:tgtEl>
                                        <p:attrNameLst>
                                          <p:attrName>style.visibility</p:attrName>
                                        </p:attrNameLst>
                                      </p:cBhvr>
                                      <p:to>
                                        <p:strVal val="visible"/>
                                      </p:to>
                                    </p:set>
                                    <p:animEffect transition="in" filter="randombar(horizontal)">
                                      <p:cBhvr>
                                        <p:cTn id="61" dur="500"/>
                                        <p:tgtEl>
                                          <p:spTgt spid="61342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613421"/>
                                        </p:tgtEl>
                                        <p:attrNameLst>
                                          <p:attrName>style.visibility</p:attrName>
                                        </p:attrNameLst>
                                      </p:cBhvr>
                                      <p:to>
                                        <p:strVal val="visible"/>
                                      </p:to>
                                    </p:set>
                                    <p:animEffect transition="in" filter="randombar(horizontal)">
                                      <p:cBhvr>
                                        <p:cTn id="66" dur="500"/>
                                        <p:tgtEl>
                                          <p:spTgt spid="613421"/>
                                        </p:tgtEl>
                                      </p:cBhvr>
                                    </p:animEffect>
                                  </p:childTnLst>
                                </p:cTn>
                              </p:par>
                              <p:par>
                                <p:cTn id="67" presetID="14" presetClass="entr" presetSubtype="10" fill="hold" nodeType="withEffect">
                                  <p:stCondLst>
                                    <p:cond delay="0"/>
                                  </p:stCondLst>
                                  <p:childTnLst>
                                    <p:set>
                                      <p:cBhvr>
                                        <p:cTn id="68" dur="1" fill="hold">
                                          <p:stCondLst>
                                            <p:cond delay="0"/>
                                          </p:stCondLst>
                                        </p:cTn>
                                        <p:tgtEl>
                                          <p:spTgt spid="613426"/>
                                        </p:tgtEl>
                                        <p:attrNameLst>
                                          <p:attrName>style.visibility</p:attrName>
                                        </p:attrNameLst>
                                      </p:cBhvr>
                                      <p:to>
                                        <p:strVal val="visible"/>
                                      </p:to>
                                    </p:set>
                                    <p:animEffect transition="in" filter="randombar(horizontal)">
                                      <p:cBhvr>
                                        <p:cTn id="69" dur="500"/>
                                        <p:tgtEl>
                                          <p:spTgt spid="61342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4" presetClass="entr" presetSubtype="10" fill="hold" nodeType="clickEffect">
                                  <p:stCondLst>
                                    <p:cond delay="0"/>
                                  </p:stCondLst>
                                  <p:childTnLst>
                                    <p:set>
                                      <p:cBhvr>
                                        <p:cTn id="73" dur="1" fill="hold">
                                          <p:stCondLst>
                                            <p:cond delay="0"/>
                                          </p:stCondLst>
                                        </p:cTn>
                                        <p:tgtEl>
                                          <p:spTgt spid="613388"/>
                                        </p:tgtEl>
                                        <p:attrNameLst>
                                          <p:attrName>style.visibility</p:attrName>
                                        </p:attrNameLst>
                                      </p:cBhvr>
                                      <p:to>
                                        <p:strVal val="visible"/>
                                      </p:to>
                                    </p:set>
                                    <p:animEffect transition="in" filter="randombar(horizontal)">
                                      <p:cBhvr>
                                        <p:cTn id="74" dur="500"/>
                                        <p:tgtEl>
                                          <p:spTgt spid="61338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613390"/>
                                        </p:tgtEl>
                                        <p:attrNameLst>
                                          <p:attrName>style.visibility</p:attrName>
                                        </p:attrNameLst>
                                      </p:cBhvr>
                                      <p:to>
                                        <p:strVal val="visible"/>
                                      </p:to>
                                    </p:set>
                                    <p:animEffect transition="in" filter="randombar(horizontal)">
                                      <p:cBhvr>
                                        <p:cTn id="79" dur="500"/>
                                        <p:tgtEl>
                                          <p:spTgt spid="613390"/>
                                        </p:tgtEl>
                                      </p:cBhvr>
                                    </p:animEffect>
                                  </p:childTnLst>
                                </p:cTn>
                              </p:par>
                              <p:par>
                                <p:cTn id="80" presetID="14" presetClass="entr" presetSubtype="10" fill="hold" nodeType="withEffect">
                                  <p:stCondLst>
                                    <p:cond delay="0"/>
                                  </p:stCondLst>
                                  <p:childTnLst>
                                    <p:set>
                                      <p:cBhvr>
                                        <p:cTn id="81" dur="1" fill="hold">
                                          <p:stCondLst>
                                            <p:cond delay="0"/>
                                          </p:stCondLst>
                                        </p:cTn>
                                        <p:tgtEl>
                                          <p:spTgt spid="613389"/>
                                        </p:tgtEl>
                                        <p:attrNameLst>
                                          <p:attrName>style.visibility</p:attrName>
                                        </p:attrNameLst>
                                      </p:cBhvr>
                                      <p:to>
                                        <p:strVal val="visible"/>
                                      </p:to>
                                    </p:set>
                                    <p:animEffect transition="in" filter="randombar(horizontal)">
                                      <p:cBhvr>
                                        <p:cTn id="82" dur="500"/>
                                        <p:tgtEl>
                                          <p:spTgt spid="613389"/>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613392"/>
                                        </p:tgtEl>
                                        <p:attrNameLst>
                                          <p:attrName>style.visibility</p:attrName>
                                        </p:attrNameLst>
                                      </p:cBhvr>
                                      <p:to>
                                        <p:strVal val="visible"/>
                                      </p:to>
                                    </p:set>
                                    <p:animEffect transition="in" filter="randombar(horizontal)">
                                      <p:cBhvr>
                                        <p:cTn id="85" dur="500"/>
                                        <p:tgtEl>
                                          <p:spTgt spid="613392"/>
                                        </p:tgtEl>
                                      </p:cBhvr>
                                    </p:animEffect>
                                  </p:childTnLst>
                                </p:cTn>
                              </p:par>
                              <p:par>
                                <p:cTn id="86" presetID="14" presetClass="entr" presetSubtype="10" fill="hold" nodeType="withEffect">
                                  <p:stCondLst>
                                    <p:cond delay="0"/>
                                  </p:stCondLst>
                                  <p:childTnLst>
                                    <p:set>
                                      <p:cBhvr>
                                        <p:cTn id="87" dur="1" fill="hold">
                                          <p:stCondLst>
                                            <p:cond delay="0"/>
                                          </p:stCondLst>
                                        </p:cTn>
                                        <p:tgtEl>
                                          <p:spTgt spid="613391"/>
                                        </p:tgtEl>
                                        <p:attrNameLst>
                                          <p:attrName>style.visibility</p:attrName>
                                        </p:attrNameLst>
                                      </p:cBhvr>
                                      <p:to>
                                        <p:strVal val="visible"/>
                                      </p:to>
                                    </p:set>
                                    <p:animEffect transition="in" filter="randombar(horizontal)">
                                      <p:cBhvr>
                                        <p:cTn id="88" dur="500"/>
                                        <p:tgtEl>
                                          <p:spTgt spid="613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90" grpId="0"/>
      <p:bldP spid="613392" grpId="0" animBg="1"/>
      <p:bldP spid="613414" grpId="0" animBg="1"/>
      <p:bldP spid="613416" grpId="0" animBg="1"/>
      <p:bldP spid="613416" grpId="1" animBg="1"/>
      <p:bldP spid="613417" grpId="0" animBg="1"/>
      <p:bldP spid="613419" grpId="0" animBg="1"/>
      <p:bldP spid="613421" grpId="0" animBg="1"/>
      <p:bldP spid="613422" grpId="0" animBg="1"/>
      <p:bldP spid="6134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07" name="Line 11"/>
          <p:cNvSpPr>
            <a:spLocks noChangeShapeType="1"/>
          </p:cNvSpPr>
          <p:nvPr/>
        </p:nvSpPr>
        <p:spPr bwMode="auto">
          <a:xfrm>
            <a:off x="866775" y="3436937"/>
            <a:ext cx="7439025" cy="0"/>
          </a:xfrm>
          <a:prstGeom prst="line">
            <a:avLst/>
          </a:prstGeom>
          <a:noFill/>
          <a:ln w="12700">
            <a:solidFill>
              <a:srgbClr val="008000"/>
            </a:solidFill>
            <a:round/>
            <a:headEnd/>
            <a:tailEnd/>
          </a:ln>
          <a:extLst>
            <a:ext uri="{909E8E84-426E-40dd-AFC4-6F175D3DCCD1}">
              <a14:hiddenFill xmlns:a14="http://schemas.microsoft.com/office/drawing/2010/main" xmlns="">
                <a:noFill/>
              </a14:hiddenFill>
            </a:ext>
          </a:extLst>
        </p:spPr>
        <p:txBody>
          <a:bodyPr wrap="none" anchor="ctr"/>
          <a:lstStyle/>
          <a:p>
            <a:endParaRPr lang="fr-CH"/>
          </a:p>
        </p:txBody>
      </p:sp>
      <p:sp>
        <p:nvSpPr>
          <p:cNvPr id="618508" name="Line 12"/>
          <p:cNvSpPr>
            <a:spLocks noChangeShapeType="1"/>
          </p:cNvSpPr>
          <p:nvPr/>
        </p:nvSpPr>
        <p:spPr bwMode="auto">
          <a:xfrm>
            <a:off x="4152900" y="2379662"/>
            <a:ext cx="0" cy="3390900"/>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wrap="none" anchor="ctr"/>
          <a:lstStyle/>
          <a:p>
            <a:endParaRPr lang="fr-CH"/>
          </a:p>
        </p:txBody>
      </p:sp>
      <p:pic>
        <p:nvPicPr>
          <p:cNvPr id="7066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2324100"/>
            <a:ext cx="2192338" cy="105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066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2314575"/>
            <a:ext cx="2297113"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 name="Rectangle 2"/>
          <p:cNvSpPr>
            <a:spLocks noGrp="1" noChangeArrowheads="1"/>
          </p:cNvSpPr>
          <p:nvPr>
            <p:ph type="title"/>
          </p:nvPr>
        </p:nvSpPr>
        <p:spPr>
          <a:xfrm>
            <a:off x="0" y="0"/>
            <a:ext cx="9144000" cy="1104900"/>
          </a:xfrm>
          <a:noFill/>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Résumé</a:t>
            </a:r>
            <a:br>
              <a:rPr lang="fr-CH" sz="2800" dirty="0">
                <a:solidFill>
                  <a:srgbClr val="FF6600"/>
                </a:solidFill>
                <a:latin typeface="Consolas"/>
                <a:ea typeface="+mn-ea"/>
                <a:cs typeface="Consolas"/>
              </a:rPr>
            </a:br>
            <a:r>
              <a:rPr lang="fr-CH" sz="3200" dirty="0">
                <a:solidFill>
                  <a:srgbClr val="FF6600"/>
                </a:solidFill>
                <a:latin typeface="Consolas"/>
                <a:ea typeface="+mn-ea"/>
                <a:cs typeface="Consolas"/>
              </a:rPr>
              <a:t>Grandeurs de phase en fonction des grandeurs de ligne</a:t>
            </a:r>
            <a:endParaRPr lang="en-US" sz="3200" dirty="0">
              <a:solidFill>
                <a:srgbClr val="FF6600"/>
              </a:solidFill>
              <a:latin typeface="Consolas"/>
              <a:ea typeface="+mn-ea"/>
              <a:cs typeface="Consolas"/>
            </a:endParaRPr>
          </a:p>
        </p:txBody>
      </p:sp>
      <p:pic>
        <p:nvPicPr>
          <p:cNvPr id="3" name="Picture 2">
            <a:extLst>
              <a:ext uri="{FF2B5EF4-FFF2-40B4-BE49-F238E27FC236}">
                <a16:creationId xmlns:a16="http://schemas.microsoft.com/office/drawing/2014/main" id="{FB7A92EA-1A35-7E45-B1A1-DEB39B954714}"/>
              </a:ext>
            </a:extLst>
          </p:cNvPr>
          <p:cNvPicPr>
            <a:picLocks noChangeAspect="1"/>
          </p:cNvPicPr>
          <p:nvPr/>
        </p:nvPicPr>
        <p:blipFill>
          <a:blip r:embed="rId5"/>
          <a:stretch>
            <a:fillRect/>
          </a:stretch>
        </p:blipFill>
        <p:spPr>
          <a:xfrm>
            <a:off x="1883623" y="3655218"/>
            <a:ext cx="1283008" cy="839787"/>
          </a:xfrm>
          <a:prstGeom prst="rect">
            <a:avLst/>
          </a:prstGeom>
        </p:spPr>
      </p:pic>
      <p:pic>
        <p:nvPicPr>
          <p:cNvPr id="4" name="Picture 3">
            <a:extLst>
              <a:ext uri="{FF2B5EF4-FFF2-40B4-BE49-F238E27FC236}">
                <a16:creationId xmlns:a16="http://schemas.microsoft.com/office/drawing/2014/main" id="{28323B8E-9139-5545-A721-921DEF8C1AE0}"/>
              </a:ext>
            </a:extLst>
          </p:cNvPr>
          <p:cNvPicPr>
            <a:picLocks noChangeAspect="1"/>
          </p:cNvPicPr>
          <p:nvPr/>
        </p:nvPicPr>
        <p:blipFill>
          <a:blip r:embed="rId6"/>
          <a:stretch>
            <a:fillRect/>
          </a:stretch>
        </p:blipFill>
        <p:spPr>
          <a:xfrm>
            <a:off x="5490108" y="3780711"/>
            <a:ext cx="1471883" cy="630807"/>
          </a:xfrm>
          <a:prstGeom prst="rect">
            <a:avLst/>
          </a:prstGeom>
        </p:spPr>
      </p:pic>
      <p:pic>
        <p:nvPicPr>
          <p:cNvPr id="7" name="Picture 6">
            <a:extLst>
              <a:ext uri="{FF2B5EF4-FFF2-40B4-BE49-F238E27FC236}">
                <a16:creationId xmlns:a16="http://schemas.microsoft.com/office/drawing/2014/main" id="{4182D80E-FF28-6343-AB75-3C19D33E85F7}"/>
              </a:ext>
            </a:extLst>
          </p:cNvPr>
          <p:cNvPicPr>
            <a:picLocks noChangeAspect="1"/>
          </p:cNvPicPr>
          <p:nvPr/>
        </p:nvPicPr>
        <p:blipFill>
          <a:blip r:embed="rId7"/>
          <a:stretch>
            <a:fillRect/>
          </a:stretch>
        </p:blipFill>
        <p:spPr>
          <a:xfrm>
            <a:off x="1883622" y="4853920"/>
            <a:ext cx="1165539" cy="556280"/>
          </a:xfrm>
          <a:prstGeom prst="rect">
            <a:avLst/>
          </a:prstGeom>
        </p:spPr>
      </p:pic>
      <p:pic>
        <p:nvPicPr>
          <p:cNvPr id="8" name="Picture 7">
            <a:extLst>
              <a:ext uri="{FF2B5EF4-FFF2-40B4-BE49-F238E27FC236}">
                <a16:creationId xmlns:a16="http://schemas.microsoft.com/office/drawing/2014/main" id="{DAEB248E-B3F8-594C-BA6F-9A315E76F5E2}"/>
              </a:ext>
            </a:extLst>
          </p:cNvPr>
          <p:cNvPicPr>
            <a:picLocks noChangeAspect="1"/>
          </p:cNvPicPr>
          <p:nvPr/>
        </p:nvPicPr>
        <p:blipFill>
          <a:blip r:embed="rId8"/>
          <a:stretch>
            <a:fillRect/>
          </a:stretch>
        </p:blipFill>
        <p:spPr>
          <a:xfrm>
            <a:off x="5410200" y="4616450"/>
            <a:ext cx="1558836" cy="1122362"/>
          </a:xfrm>
          <a:prstGeom prst="rect">
            <a:avLst/>
          </a:prstGeom>
        </p:spPr>
      </p:pic>
    </p:spTree>
    <p:extLst>
      <p:ext uri="{BB962C8B-B14F-4D97-AF65-F5344CB8AC3E}">
        <p14:creationId xmlns:p14="http://schemas.microsoft.com/office/powerpoint/2010/main" val="186639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381000" y="0"/>
            <a:ext cx="8391525" cy="1104900"/>
          </a:xfrm>
        </p:spPr>
        <p:txBody>
          <a:bodyPr>
            <a:norm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Puissance en régime triphasé</a:t>
            </a:r>
            <a:endParaRPr lang="en-US" sz="3200" dirty="0">
              <a:solidFill>
                <a:srgbClr val="FF6600"/>
              </a:solidFill>
              <a:latin typeface="Consolas"/>
              <a:ea typeface="+mn-ea"/>
              <a:cs typeface="Consolas"/>
            </a:endParaRPr>
          </a:p>
        </p:txBody>
      </p:sp>
      <p:pic>
        <p:nvPicPr>
          <p:cNvPr id="6246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100" y="1925638"/>
            <a:ext cx="31638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246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2020888"/>
            <a:ext cx="3106738"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2470" name="Text Box 13"/>
          <p:cNvSpPr txBox="1">
            <a:spLocks noChangeArrowheads="1"/>
          </p:cNvSpPr>
          <p:nvPr/>
        </p:nvSpPr>
        <p:spPr bwMode="auto">
          <a:xfrm>
            <a:off x="498475" y="1470025"/>
            <a:ext cx="24760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Charge en triangle</a:t>
            </a:r>
            <a:endParaRPr lang="en-US">
              <a:latin typeface="+mj-lt"/>
            </a:endParaRPr>
          </a:p>
        </p:txBody>
      </p:sp>
      <p:sp>
        <p:nvSpPr>
          <p:cNvPr id="62471" name="Text Box 14"/>
          <p:cNvSpPr txBox="1">
            <a:spLocks noChangeArrowheads="1"/>
          </p:cNvSpPr>
          <p:nvPr/>
        </p:nvSpPr>
        <p:spPr bwMode="auto">
          <a:xfrm>
            <a:off x="5210175" y="1457325"/>
            <a:ext cx="22301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Charge en étoile</a:t>
            </a:r>
            <a:endParaRPr lang="en-US">
              <a:latin typeface="+mj-lt"/>
            </a:endParaRPr>
          </a:p>
        </p:txBody>
      </p:sp>
      <p:sp>
        <p:nvSpPr>
          <p:cNvPr id="614415" name="Text Box 15"/>
          <p:cNvSpPr txBox="1">
            <a:spLocks noChangeArrowheads="1"/>
          </p:cNvSpPr>
          <p:nvPr/>
        </p:nvSpPr>
        <p:spPr bwMode="auto">
          <a:xfrm>
            <a:off x="781050" y="3771900"/>
            <a:ext cx="3393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La puissance instantanée:</a:t>
            </a:r>
            <a:endParaRPr lang="en-US">
              <a:latin typeface="+mj-lt"/>
            </a:endParaRPr>
          </a:p>
        </p:txBody>
      </p:sp>
      <p:graphicFrame>
        <p:nvGraphicFramePr>
          <p:cNvPr id="614416" name="Object 16"/>
          <p:cNvGraphicFramePr>
            <a:graphicFrameLocks noChangeAspect="1"/>
          </p:cNvGraphicFramePr>
          <p:nvPr>
            <p:extLst>
              <p:ext uri="{D42A27DB-BD31-4B8C-83A1-F6EECF244321}">
                <p14:modId xmlns:p14="http://schemas.microsoft.com/office/powerpoint/2010/main" val="595980596"/>
              </p:ext>
            </p:extLst>
          </p:nvPr>
        </p:nvGraphicFramePr>
        <p:xfrm>
          <a:off x="773113" y="4348163"/>
          <a:ext cx="5448300" cy="398462"/>
        </p:xfrm>
        <a:graphic>
          <a:graphicData uri="http://schemas.openxmlformats.org/presentationml/2006/ole">
            <mc:AlternateContent xmlns:mc="http://schemas.openxmlformats.org/markup-compatibility/2006">
              <mc:Choice xmlns:v="urn:schemas-microsoft-com:vml" Requires="v">
                <p:oleObj spid="_x0000_s787583" name="Equation" r:id="rId6" imgW="3429000" imgH="215900" progId="Equation.3">
                  <p:embed/>
                </p:oleObj>
              </mc:Choice>
              <mc:Fallback>
                <p:oleObj name="Equation" r:id="rId6" imgW="3429000" imgH="215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13" y="4348163"/>
                        <a:ext cx="5448300"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4417" name="Text Box 17"/>
          <p:cNvSpPr txBox="1">
            <a:spLocks noChangeArrowheads="1"/>
          </p:cNvSpPr>
          <p:nvPr/>
        </p:nvSpPr>
        <p:spPr bwMode="auto">
          <a:xfrm>
            <a:off x="796925" y="4749800"/>
            <a:ext cx="42948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Les puissances active et réactive:</a:t>
            </a:r>
            <a:endParaRPr lang="en-US">
              <a:latin typeface="+mj-lt"/>
            </a:endParaRPr>
          </a:p>
        </p:txBody>
      </p:sp>
      <p:graphicFrame>
        <p:nvGraphicFramePr>
          <p:cNvPr id="614418" name="Object 18"/>
          <p:cNvGraphicFramePr>
            <a:graphicFrameLocks noChangeAspect="1"/>
          </p:cNvGraphicFramePr>
          <p:nvPr>
            <p:extLst>
              <p:ext uri="{D42A27DB-BD31-4B8C-83A1-F6EECF244321}">
                <p14:modId xmlns:p14="http://schemas.microsoft.com/office/powerpoint/2010/main" val="3188036190"/>
              </p:ext>
            </p:extLst>
          </p:nvPr>
        </p:nvGraphicFramePr>
        <p:xfrm>
          <a:off x="903288" y="5191125"/>
          <a:ext cx="6513512" cy="400050"/>
        </p:xfrm>
        <a:graphic>
          <a:graphicData uri="http://schemas.openxmlformats.org/presentationml/2006/ole">
            <mc:AlternateContent xmlns:mc="http://schemas.openxmlformats.org/markup-compatibility/2006">
              <mc:Choice xmlns:v="urn:schemas-microsoft-com:vml" Requires="v">
                <p:oleObj spid="_x0000_s787584" name="Equation" r:id="rId8" imgW="4114800" imgH="215900" progId="Equation.3">
                  <p:embed/>
                </p:oleObj>
              </mc:Choice>
              <mc:Fallback>
                <p:oleObj name="Equation" r:id="rId8" imgW="4114800" imgH="215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288" y="5191125"/>
                        <a:ext cx="6513512" cy="400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4419" name="Object 19"/>
          <p:cNvGraphicFramePr>
            <a:graphicFrameLocks noChangeAspect="1"/>
          </p:cNvGraphicFramePr>
          <p:nvPr/>
        </p:nvGraphicFramePr>
        <p:xfrm>
          <a:off x="923925" y="5702300"/>
          <a:ext cx="6407150" cy="400050"/>
        </p:xfrm>
        <a:graphic>
          <a:graphicData uri="http://schemas.openxmlformats.org/presentationml/2006/ole">
            <mc:AlternateContent xmlns:mc="http://schemas.openxmlformats.org/markup-compatibility/2006">
              <mc:Choice xmlns:v="urn:schemas-microsoft-com:vml" Requires="v">
                <p:oleObj spid="_x0000_s787585" name="Equation" r:id="rId10" imgW="4038600" imgH="215900" progId="Equation.DSMT4">
                  <p:embed/>
                </p:oleObj>
              </mc:Choice>
              <mc:Fallback>
                <p:oleObj name="Equation" r:id="rId10" imgW="4038600" imgH="2159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3925" y="5702300"/>
                        <a:ext cx="6407150" cy="400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2092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4415"/>
                                        </p:tgtEl>
                                        <p:attrNameLst>
                                          <p:attrName>style.visibility</p:attrName>
                                        </p:attrNameLst>
                                      </p:cBhvr>
                                      <p:to>
                                        <p:strVal val="visible"/>
                                      </p:to>
                                    </p:set>
                                    <p:animEffect transition="in" filter="randombar(horizontal)">
                                      <p:cBhvr>
                                        <p:cTn id="7" dur="500"/>
                                        <p:tgtEl>
                                          <p:spTgt spid="614415"/>
                                        </p:tgtEl>
                                      </p:cBhvr>
                                    </p:animEffect>
                                  </p:childTnLst>
                                </p:cTn>
                              </p:par>
                              <p:par>
                                <p:cTn id="8" presetID="14" presetClass="entr" presetSubtype="10" fill="hold" nodeType="withEffect">
                                  <p:stCondLst>
                                    <p:cond delay="0"/>
                                  </p:stCondLst>
                                  <p:childTnLst>
                                    <p:set>
                                      <p:cBhvr>
                                        <p:cTn id="9" dur="1" fill="hold">
                                          <p:stCondLst>
                                            <p:cond delay="0"/>
                                          </p:stCondLst>
                                        </p:cTn>
                                        <p:tgtEl>
                                          <p:spTgt spid="614416"/>
                                        </p:tgtEl>
                                        <p:attrNameLst>
                                          <p:attrName>style.visibility</p:attrName>
                                        </p:attrNameLst>
                                      </p:cBhvr>
                                      <p:to>
                                        <p:strVal val="visible"/>
                                      </p:to>
                                    </p:set>
                                    <p:animEffect transition="in" filter="randombar(horizontal)">
                                      <p:cBhvr>
                                        <p:cTn id="10" dur="500"/>
                                        <p:tgtEl>
                                          <p:spTgt spid="6144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14417"/>
                                        </p:tgtEl>
                                        <p:attrNameLst>
                                          <p:attrName>style.visibility</p:attrName>
                                        </p:attrNameLst>
                                      </p:cBhvr>
                                      <p:to>
                                        <p:strVal val="visible"/>
                                      </p:to>
                                    </p:set>
                                    <p:animEffect transition="in" filter="randombar(horizontal)">
                                      <p:cBhvr>
                                        <p:cTn id="15" dur="500"/>
                                        <p:tgtEl>
                                          <p:spTgt spid="61441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418"/>
                                        </p:tgtEl>
                                        <p:attrNameLst>
                                          <p:attrName>style.visibility</p:attrName>
                                        </p:attrNameLst>
                                      </p:cBhvr>
                                      <p:to>
                                        <p:strVal val="visible"/>
                                      </p:to>
                                    </p:set>
                                    <p:animEffect transition="in" filter="randombar(horizontal)">
                                      <p:cBhvr>
                                        <p:cTn id="18" dur="500"/>
                                        <p:tgtEl>
                                          <p:spTgt spid="614418"/>
                                        </p:tgtEl>
                                      </p:cBhvr>
                                    </p:animEffect>
                                  </p:childTnLst>
                                </p:cTn>
                              </p:par>
                              <p:par>
                                <p:cTn id="19" presetID="14" presetClass="entr" presetSubtype="10" fill="hold" nodeType="withEffect">
                                  <p:stCondLst>
                                    <p:cond delay="0"/>
                                  </p:stCondLst>
                                  <p:childTnLst>
                                    <p:set>
                                      <p:cBhvr>
                                        <p:cTn id="20" dur="1" fill="hold">
                                          <p:stCondLst>
                                            <p:cond delay="0"/>
                                          </p:stCondLst>
                                        </p:cTn>
                                        <p:tgtEl>
                                          <p:spTgt spid="614419"/>
                                        </p:tgtEl>
                                        <p:attrNameLst>
                                          <p:attrName>style.visibility</p:attrName>
                                        </p:attrNameLst>
                                      </p:cBhvr>
                                      <p:to>
                                        <p:strVal val="visible"/>
                                      </p:to>
                                    </p:set>
                                    <p:animEffect transition="in" filter="randombar(horizontal)">
                                      <p:cBhvr>
                                        <p:cTn id="21" dur="500"/>
                                        <p:tgtEl>
                                          <p:spTgt spid="614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5" grpId="0"/>
      <p:bldP spid="6144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381000" y="0"/>
            <a:ext cx="8391525"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Puissance en régime triphasé </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symétrique à charge équilibrée</a:t>
            </a:r>
            <a:endParaRPr lang="en-US" sz="3200" dirty="0">
              <a:solidFill>
                <a:srgbClr val="FF6600"/>
              </a:solidFill>
              <a:latin typeface="Consolas"/>
              <a:ea typeface="+mn-ea"/>
              <a:cs typeface="Consolas"/>
            </a:endParaRPr>
          </a:p>
        </p:txBody>
      </p:sp>
      <p:sp>
        <p:nvSpPr>
          <p:cNvPr id="615432" name="Text Box 8"/>
          <p:cNvSpPr txBox="1">
            <a:spLocks noChangeArrowheads="1"/>
          </p:cNvSpPr>
          <p:nvPr/>
        </p:nvSpPr>
        <p:spPr bwMode="auto">
          <a:xfrm>
            <a:off x="676275" y="1533525"/>
            <a:ext cx="14354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Phase UX:</a:t>
            </a:r>
            <a:endParaRPr lang="en-US">
              <a:latin typeface="+mj-lt"/>
            </a:endParaRPr>
          </a:p>
        </p:txBody>
      </p:sp>
      <p:graphicFrame>
        <p:nvGraphicFramePr>
          <p:cNvPr id="615437" name="Object 13"/>
          <p:cNvGraphicFramePr>
            <a:graphicFrameLocks noChangeAspect="1"/>
          </p:cNvGraphicFramePr>
          <p:nvPr>
            <p:extLst>
              <p:ext uri="{D42A27DB-BD31-4B8C-83A1-F6EECF244321}">
                <p14:modId xmlns:p14="http://schemas.microsoft.com/office/powerpoint/2010/main" val="3726477688"/>
              </p:ext>
            </p:extLst>
          </p:nvPr>
        </p:nvGraphicFramePr>
        <p:xfrm>
          <a:off x="649288" y="1962150"/>
          <a:ext cx="3429000" cy="1039813"/>
        </p:xfrm>
        <a:graphic>
          <a:graphicData uri="http://schemas.openxmlformats.org/presentationml/2006/ole">
            <mc:AlternateContent xmlns:mc="http://schemas.openxmlformats.org/markup-compatibility/2006">
              <mc:Choice xmlns:v="urn:schemas-microsoft-com:vml" Requires="v">
                <p:oleObj spid="_x0000_s789670" name="Equation" r:id="rId4" imgW="2146300" imgH="622300" progId="Equation.3">
                  <p:embed/>
                </p:oleObj>
              </mc:Choice>
              <mc:Fallback>
                <p:oleObj name="Equation" r:id="rId4" imgW="2146300" imgH="622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1962150"/>
                        <a:ext cx="3429000" cy="1039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5438" name="Object 14"/>
          <p:cNvGraphicFramePr>
            <a:graphicFrameLocks noChangeAspect="1"/>
          </p:cNvGraphicFramePr>
          <p:nvPr>
            <p:extLst>
              <p:ext uri="{D42A27DB-BD31-4B8C-83A1-F6EECF244321}">
                <p14:modId xmlns:p14="http://schemas.microsoft.com/office/powerpoint/2010/main" val="1644643231"/>
              </p:ext>
            </p:extLst>
          </p:nvPr>
        </p:nvGraphicFramePr>
        <p:xfrm>
          <a:off x="4732338" y="1911350"/>
          <a:ext cx="4173537" cy="1039813"/>
        </p:xfrm>
        <a:graphic>
          <a:graphicData uri="http://schemas.openxmlformats.org/presentationml/2006/ole">
            <mc:AlternateContent xmlns:mc="http://schemas.openxmlformats.org/markup-compatibility/2006">
              <mc:Choice xmlns:v="urn:schemas-microsoft-com:vml" Requires="v">
                <p:oleObj spid="_x0000_s789671" name="Equation" r:id="rId6" imgW="2616200" imgH="622300" progId="Equation.3">
                  <p:embed/>
                </p:oleObj>
              </mc:Choice>
              <mc:Fallback>
                <p:oleObj name="Equation" r:id="rId6" imgW="2616200" imgH="622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2338" y="1911350"/>
                        <a:ext cx="4173537" cy="1039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5439" name="Text Box 15"/>
          <p:cNvSpPr txBox="1">
            <a:spLocks noChangeArrowheads="1"/>
          </p:cNvSpPr>
          <p:nvPr/>
        </p:nvSpPr>
        <p:spPr bwMode="auto">
          <a:xfrm>
            <a:off x="4835525" y="1530350"/>
            <a:ext cx="1402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Phase VY:</a:t>
            </a:r>
            <a:endParaRPr lang="en-US">
              <a:latin typeface="+mj-lt"/>
            </a:endParaRPr>
          </a:p>
        </p:txBody>
      </p:sp>
      <p:sp>
        <p:nvSpPr>
          <p:cNvPr id="615440" name="Text Box 16"/>
          <p:cNvSpPr txBox="1">
            <a:spLocks noChangeArrowheads="1"/>
          </p:cNvSpPr>
          <p:nvPr/>
        </p:nvSpPr>
        <p:spPr bwMode="auto">
          <a:xfrm>
            <a:off x="3406775" y="3178175"/>
            <a:ext cx="15287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Phase WZ:</a:t>
            </a:r>
            <a:endParaRPr lang="en-US">
              <a:latin typeface="+mj-lt"/>
            </a:endParaRPr>
          </a:p>
        </p:txBody>
      </p:sp>
      <p:graphicFrame>
        <p:nvGraphicFramePr>
          <p:cNvPr id="615441" name="Object 17"/>
          <p:cNvGraphicFramePr>
            <a:graphicFrameLocks noChangeAspect="1"/>
          </p:cNvGraphicFramePr>
          <p:nvPr>
            <p:extLst>
              <p:ext uri="{D42A27DB-BD31-4B8C-83A1-F6EECF244321}">
                <p14:modId xmlns:p14="http://schemas.microsoft.com/office/powerpoint/2010/main" val="3969459655"/>
              </p:ext>
            </p:extLst>
          </p:nvPr>
        </p:nvGraphicFramePr>
        <p:xfrm>
          <a:off x="2263775" y="3613150"/>
          <a:ext cx="4227513" cy="1039813"/>
        </p:xfrm>
        <a:graphic>
          <a:graphicData uri="http://schemas.openxmlformats.org/presentationml/2006/ole">
            <mc:AlternateContent xmlns:mc="http://schemas.openxmlformats.org/markup-compatibility/2006">
              <mc:Choice xmlns:v="urn:schemas-microsoft-com:vml" Requires="v">
                <p:oleObj spid="_x0000_s789672" name="Equation" r:id="rId8" imgW="2654300" imgH="622300" progId="Equation.3">
                  <p:embed/>
                </p:oleObj>
              </mc:Choice>
              <mc:Fallback>
                <p:oleObj name="Equation" r:id="rId8" imgW="2654300" imgH="622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3775" y="3613150"/>
                        <a:ext cx="4227513" cy="1039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5442" name="Object 18"/>
          <p:cNvGraphicFramePr>
            <a:graphicFrameLocks noChangeAspect="1"/>
          </p:cNvGraphicFramePr>
          <p:nvPr>
            <p:extLst>
              <p:ext uri="{D42A27DB-BD31-4B8C-83A1-F6EECF244321}">
                <p14:modId xmlns:p14="http://schemas.microsoft.com/office/powerpoint/2010/main" val="3294989876"/>
              </p:ext>
            </p:extLst>
          </p:nvPr>
        </p:nvGraphicFramePr>
        <p:xfrm>
          <a:off x="1887538" y="5600700"/>
          <a:ext cx="5448300" cy="398463"/>
        </p:xfrm>
        <a:graphic>
          <a:graphicData uri="http://schemas.openxmlformats.org/presentationml/2006/ole">
            <mc:AlternateContent xmlns:mc="http://schemas.openxmlformats.org/markup-compatibility/2006">
              <mc:Choice xmlns:v="urn:schemas-microsoft-com:vml" Requires="v">
                <p:oleObj spid="_x0000_s789673" name="Equation" r:id="rId10" imgW="3429000" imgH="215900" progId="Equation.DSMT4">
                  <p:embed/>
                </p:oleObj>
              </mc:Choice>
              <mc:Fallback>
                <p:oleObj name="Equation" r:id="rId10" imgW="3429000" imgH="2159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7538" y="5600700"/>
                        <a:ext cx="5448300"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5443" name="AutoShape 19"/>
          <p:cNvSpPr>
            <a:spLocks/>
          </p:cNvSpPr>
          <p:nvPr/>
        </p:nvSpPr>
        <p:spPr bwMode="auto">
          <a:xfrm rot="-5400000">
            <a:off x="4367213" y="642937"/>
            <a:ext cx="361950" cy="8239125"/>
          </a:xfrm>
          <a:prstGeom prst="leftBrace">
            <a:avLst>
              <a:gd name="adj1" fmla="val 189693"/>
              <a:gd name="adj2" fmla="val 50000"/>
            </a:avLst>
          </a:prstGeom>
          <a:noFill/>
          <a:ln w="127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latin typeface="+mj-lt"/>
            </a:endParaRPr>
          </a:p>
        </p:txBody>
      </p:sp>
      <p:sp>
        <p:nvSpPr>
          <p:cNvPr id="615444" name="AutoShape 20"/>
          <p:cNvSpPr>
            <a:spLocks noChangeArrowheads="1"/>
          </p:cNvSpPr>
          <p:nvPr/>
        </p:nvSpPr>
        <p:spPr bwMode="auto">
          <a:xfrm>
            <a:off x="4410075" y="5000625"/>
            <a:ext cx="285750" cy="485775"/>
          </a:xfrm>
          <a:prstGeom prst="downArrow">
            <a:avLst>
              <a:gd name="adj1" fmla="val 50000"/>
              <a:gd name="adj2" fmla="val 42500"/>
            </a:avLst>
          </a:prstGeom>
          <a:solidFill>
            <a:srgbClr val="008000"/>
          </a:solidFill>
          <a:ln w="12700">
            <a:solidFill>
              <a:srgbClr val="008000"/>
            </a:solidFill>
            <a:miter lim="800000"/>
            <a:headEnd/>
            <a:tailEnd/>
          </a:ln>
        </p:spPr>
        <p:txBody>
          <a:bodyPr wrap="none" anchor="ctr"/>
          <a:lstStyle/>
          <a:p>
            <a:endParaRPr lang="fr-CH">
              <a:latin typeface="+mj-lt"/>
            </a:endParaRPr>
          </a:p>
        </p:txBody>
      </p:sp>
    </p:spTree>
    <p:extLst>
      <p:ext uri="{BB962C8B-B14F-4D97-AF65-F5344CB8AC3E}">
        <p14:creationId xmlns:p14="http://schemas.microsoft.com/office/powerpoint/2010/main" val="247134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5432"/>
                                        </p:tgtEl>
                                        <p:attrNameLst>
                                          <p:attrName>style.visibility</p:attrName>
                                        </p:attrNameLst>
                                      </p:cBhvr>
                                      <p:to>
                                        <p:strVal val="visible"/>
                                      </p:to>
                                    </p:set>
                                    <p:animEffect transition="in" filter="randombar(horizontal)">
                                      <p:cBhvr>
                                        <p:cTn id="7" dur="500"/>
                                        <p:tgtEl>
                                          <p:spTgt spid="615432"/>
                                        </p:tgtEl>
                                      </p:cBhvr>
                                    </p:animEffect>
                                  </p:childTnLst>
                                </p:cTn>
                              </p:par>
                              <p:par>
                                <p:cTn id="8" presetID="14" presetClass="entr" presetSubtype="10" fill="hold" nodeType="withEffect">
                                  <p:stCondLst>
                                    <p:cond delay="0"/>
                                  </p:stCondLst>
                                  <p:childTnLst>
                                    <p:set>
                                      <p:cBhvr>
                                        <p:cTn id="9" dur="1" fill="hold">
                                          <p:stCondLst>
                                            <p:cond delay="0"/>
                                          </p:stCondLst>
                                        </p:cTn>
                                        <p:tgtEl>
                                          <p:spTgt spid="615437"/>
                                        </p:tgtEl>
                                        <p:attrNameLst>
                                          <p:attrName>style.visibility</p:attrName>
                                        </p:attrNameLst>
                                      </p:cBhvr>
                                      <p:to>
                                        <p:strVal val="visible"/>
                                      </p:to>
                                    </p:set>
                                    <p:animEffect transition="in" filter="randombar(horizontal)">
                                      <p:cBhvr>
                                        <p:cTn id="10" dur="500"/>
                                        <p:tgtEl>
                                          <p:spTgt spid="6154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15439"/>
                                        </p:tgtEl>
                                        <p:attrNameLst>
                                          <p:attrName>style.visibility</p:attrName>
                                        </p:attrNameLst>
                                      </p:cBhvr>
                                      <p:to>
                                        <p:strVal val="visible"/>
                                      </p:to>
                                    </p:set>
                                    <p:animEffect transition="in" filter="randombar(horizontal)">
                                      <p:cBhvr>
                                        <p:cTn id="15" dur="500"/>
                                        <p:tgtEl>
                                          <p:spTgt spid="615439"/>
                                        </p:tgtEl>
                                      </p:cBhvr>
                                    </p:animEffect>
                                  </p:childTnLst>
                                </p:cTn>
                              </p:par>
                              <p:par>
                                <p:cTn id="16" presetID="14" presetClass="entr" presetSubtype="10" fill="hold" nodeType="withEffect">
                                  <p:stCondLst>
                                    <p:cond delay="0"/>
                                  </p:stCondLst>
                                  <p:childTnLst>
                                    <p:set>
                                      <p:cBhvr>
                                        <p:cTn id="17" dur="1" fill="hold">
                                          <p:stCondLst>
                                            <p:cond delay="0"/>
                                          </p:stCondLst>
                                        </p:cTn>
                                        <p:tgtEl>
                                          <p:spTgt spid="615438"/>
                                        </p:tgtEl>
                                        <p:attrNameLst>
                                          <p:attrName>style.visibility</p:attrName>
                                        </p:attrNameLst>
                                      </p:cBhvr>
                                      <p:to>
                                        <p:strVal val="visible"/>
                                      </p:to>
                                    </p:set>
                                    <p:animEffect transition="in" filter="randombar(horizontal)">
                                      <p:cBhvr>
                                        <p:cTn id="18" dur="500"/>
                                        <p:tgtEl>
                                          <p:spTgt spid="6154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15440"/>
                                        </p:tgtEl>
                                        <p:attrNameLst>
                                          <p:attrName>style.visibility</p:attrName>
                                        </p:attrNameLst>
                                      </p:cBhvr>
                                      <p:to>
                                        <p:strVal val="visible"/>
                                      </p:to>
                                    </p:set>
                                    <p:animEffect transition="in" filter="randombar(horizontal)">
                                      <p:cBhvr>
                                        <p:cTn id="23" dur="500"/>
                                        <p:tgtEl>
                                          <p:spTgt spid="615440"/>
                                        </p:tgtEl>
                                      </p:cBhvr>
                                    </p:animEffect>
                                  </p:childTnLst>
                                </p:cTn>
                              </p:par>
                              <p:par>
                                <p:cTn id="24" presetID="14" presetClass="entr" presetSubtype="10" fill="hold" nodeType="withEffect">
                                  <p:stCondLst>
                                    <p:cond delay="0"/>
                                  </p:stCondLst>
                                  <p:childTnLst>
                                    <p:set>
                                      <p:cBhvr>
                                        <p:cTn id="25" dur="1" fill="hold">
                                          <p:stCondLst>
                                            <p:cond delay="0"/>
                                          </p:stCondLst>
                                        </p:cTn>
                                        <p:tgtEl>
                                          <p:spTgt spid="615441"/>
                                        </p:tgtEl>
                                        <p:attrNameLst>
                                          <p:attrName>style.visibility</p:attrName>
                                        </p:attrNameLst>
                                      </p:cBhvr>
                                      <p:to>
                                        <p:strVal val="visible"/>
                                      </p:to>
                                    </p:set>
                                    <p:animEffect transition="in" filter="randombar(horizontal)">
                                      <p:cBhvr>
                                        <p:cTn id="26" dur="500"/>
                                        <p:tgtEl>
                                          <p:spTgt spid="61544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15443"/>
                                        </p:tgtEl>
                                        <p:attrNameLst>
                                          <p:attrName>style.visibility</p:attrName>
                                        </p:attrNameLst>
                                      </p:cBhvr>
                                      <p:to>
                                        <p:strVal val="visible"/>
                                      </p:to>
                                    </p:set>
                                    <p:animEffect transition="in" filter="randombar(horizontal)">
                                      <p:cBhvr>
                                        <p:cTn id="31" dur="500"/>
                                        <p:tgtEl>
                                          <p:spTgt spid="61544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15444"/>
                                        </p:tgtEl>
                                        <p:attrNameLst>
                                          <p:attrName>style.visibility</p:attrName>
                                        </p:attrNameLst>
                                      </p:cBhvr>
                                      <p:to>
                                        <p:strVal val="visible"/>
                                      </p:to>
                                    </p:set>
                                    <p:animEffect transition="in" filter="randombar(horizontal)">
                                      <p:cBhvr>
                                        <p:cTn id="34" dur="500"/>
                                        <p:tgtEl>
                                          <p:spTgt spid="615444"/>
                                        </p:tgtEl>
                                      </p:cBhvr>
                                    </p:animEffect>
                                  </p:childTnLst>
                                </p:cTn>
                              </p:par>
                              <p:par>
                                <p:cTn id="35" presetID="14" presetClass="entr" presetSubtype="10" fill="hold" nodeType="withEffect">
                                  <p:stCondLst>
                                    <p:cond delay="0"/>
                                  </p:stCondLst>
                                  <p:childTnLst>
                                    <p:set>
                                      <p:cBhvr>
                                        <p:cTn id="36" dur="1" fill="hold">
                                          <p:stCondLst>
                                            <p:cond delay="0"/>
                                          </p:stCondLst>
                                        </p:cTn>
                                        <p:tgtEl>
                                          <p:spTgt spid="615442"/>
                                        </p:tgtEl>
                                        <p:attrNameLst>
                                          <p:attrName>style.visibility</p:attrName>
                                        </p:attrNameLst>
                                      </p:cBhvr>
                                      <p:to>
                                        <p:strVal val="visible"/>
                                      </p:to>
                                    </p:set>
                                    <p:animEffect transition="in" filter="randombar(horizontal)">
                                      <p:cBhvr>
                                        <p:cTn id="37" dur="500"/>
                                        <p:tgtEl>
                                          <p:spTgt spid="615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2" grpId="0"/>
      <p:bldP spid="615439" grpId="0"/>
      <p:bldP spid="615440" grpId="0"/>
      <p:bldP spid="615443" grpId="0" animBg="1"/>
      <p:bldP spid="6154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64" name="Rectangle 16"/>
          <p:cNvSpPr>
            <a:spLocks noChangeArrowheads="1"/>
          </p:cNvSpPr>
          <p:nvPr/>
        </p:nvSpPr>
        <p:spPr bwMode="auto">
          <a:xfrm>
            <a:off x="2114550" y="4295775"/>
            <a:ext cx="3009900" cy="866775"/>
          </a:xfrm>
          <a:prstGeom prst="rect">
            <a:avLst/>
          </a:prstGeom>
          <a:solidFill>
            <a:srgbClr val="FFFF66"/>
          </a:solidFill>
          <a:ln w="12700">
            <a:solidFill>
              <a:srgbClr val="008000"/>
            </a:solidFill>
            <a:miter lim="800000"/>
            <a:headEnd/>
            <a:tailEnd/>
          </a:ln>
        </p:spPr>
        <p:txBody>
          <a:bodyPr wrap="none" anchor="ctr"/>
          <a:lstStyle/>
          <a:p>
            <a:endParaRPr lang="fr-CH"/>
          </a:p>
        </p:txBody>
      </p:sp>
      <p:sp>
        <p:nvSpPr>
          <p:cNvPr id="66564" name="Rectangle 2"/>
          <p:cNvSpPr>
            <a:spLocks noGrp="1" noChangeArrowheads="1"/>
          </p:cNvSpPr>
          <p:nvPr>
            <p:ph type="title"/>
          </p:nvPr>
        </p:nvSpPr>
        <p:spPr>
          <a:xfrm>
            <a:off x="381000" y="-76200"/>
            <a:ext cx="8391525" cy="1104900"/>
          </a:xfrm>
          <a:noFill/>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Puissance en régime triphasé </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symétrique à charge équilibrée</a:t>
            </a:r>
            <a:endParaRPr lang="en-US" sz="3200" dirty="0">
              <a:solidFill>
                <a:srgbClr val="FF6600"/>
              </a:solidFill>
              <a:latin typeface="Consolas"/>
              <a:ea typeface="+mn-ea"/>
              <a:cs typeface="Consolas"/>
            </a:endParaRPr>
          </a:p>
        </p:txBody>
      </p:sp>
      <p:graphicFrame>
        <p:nvGraphicFramePr>
          <p:cNvPr id="66565" name="Object 9"/>
          <p:cNvGraphicFramePr>
            <a:graphicFrameLocks noChangeAspect="1"/>
          </p:cNvGraphicFramePr>
          <p:nvPr/>
        </p:nvGraphicFramePr>
        <p:xfrm>
          <a:off x="725488" y="1614488"/>
          <a:ext cx="5448300" cy="1647825"/>
        </p:xfrm>
        <a:graphic>
          <a:graphicData uri="http://schemas.openxmlformats.org/presentationml/2006/ole">
            <mc:AlternateContent xmlns:mc="http://schemas.openxmlformats.org/markup-compatibility/2006">
              <mc:Choice xmlns:v="urn:schemas-microsoft-com:vml" Requires="v">
                <p:oleObj spid="_x0000_s791640" name="Equation" r:id="rId4" imgW="3429000" imgH="1016000" progId="Equation.3">
                  <p:embed/>
                </p:oleObj>
              </mc:Choice>
              <mc:Fallback>
                <p:oleObj name="Equation" r:id="rId4" imgW="3429000" imgH="1016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88" y="1614488"/>
                        <a:ext cx="5448300" cy="1647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6460" name="AutoShape 12"/>
          <p:cNvSpPr>
            <a:spLocks/>
          </p:cNvSpPr>
          <p:nvPr/>
        </p:nvSpPr>
        <p:spPr bwMode="auto">
          <a:xfrm rot="-5400000">
            <a:off x="4524375" y="2038350"/>
            <a:ext cx="371475" cy="2886075"/>
          </a:xfrm>
          <a:prstGeom prst="leftBrace">
            <a:avLst>
              <a:gd name="adj1" fmla="val 64744"/>
              <a:gd name="adj2" fmla="val 50000"/>
            </a:avLst>
          </a:prstGeom>
          <a:noFill/>
          <a:ln w="127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16461" name="Text Box 13"/>
          <p:cNvSpPr txBox="1">
            <a:spLocks noChangeArrowheads="1"/>
          </p:cNvSpPr>
          <p:nvPr/>
        </p:nvSpPr>
        <p:spPr bwMode="auto">
          <a:xfrm>
            <a:off x="4432300" y="36703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solidFill>
                  <a:srgbClr val="008000"/>
                </a:solidFill>
              </a:rPr>
              <a:t>=0</a:t>
            </a:r>
            <a:endParaRPr lang="en-US">
              <a:solidFill>
                <a:srgbClr val="008000"/>
              </a:solidFill>
            </a:endParaRPr>
          </a:p>
        </p:txBody>
      </p:sp>
      <p:sp>
        <p:nvSpPr>
          <p:cNvPr id="616462" name="AutoShape 14"/>
          <p:cNvSpPr>
            <a:spLocks noChangeArrowheads="1"/>
          </p:cNvSpPr>
          <p:nvPr/>
        </p:nvSpPr>
        <p:spPr bwMode="auto">
          <a:xfrm>
            <a:off x="1057275" y="4514850"/>
            <a:ext cx="981075" cy="295275"/>
          </a:xfrm>
          <a:prstGeom prst="rightArrow">
            <a:avLst>
              <a:gd name="adj1" fmla="val 50000"/>
              <a:gd name="adj2" fmla="val 83065"/>
            </a:avLst>
          </a:prstGeom>
          <a:solidFill>
            <a:srgbClr val="008000"/>
          </a:solidFill>
          <a:ln w="12700">
            <a:solidFill>
              <a:srgbClr val="008000"/>
            </a:solidFill>
            <a:miter lim="800000"/>
            <a:headEnd/>
            <a:tailEnd/>
          </a:ln>
        </p:spPr>
        <p:txBody>
          <a:bodyPr wrap="none" anchor="ctr"/>
          <a:lstStyle/>
          <a:p>
            <a:endParaRPr lang="fr-CH"/>
          </a:p>
        </p:txBody>
      </p:sp>
      <p:graphicFrame>
        <p:nvGraphicFramePr>
          <p:cNvPr id="616463" name="Object 15"/>
          <p:cNvGraphicFramePr>
            <a:graphicFrameLocks noChangeAspect="1"/>
          </p:cNvGraphicFramePr>
          <p:nvPr/>
        </p:nvGraphicFramePr>
        <p:xfrm>
          <a:off x="2181225" y="4541838"/>
          <a:ext cx="2816225" cy="452437"/>
        </p:xfrm>
        <a:graphic>
          <a:graphicData uri="http://schemas.openxmlformats.org/presentationml/2006/ole">
            <mc:AlternateContent xmlns:mc="http://schemas.openxmlformats.org/markup-compatibility/2006">
              <mc:Choice xmlns:v="urn:schemas-microsoft-com:vml" Requires="v">
                <p:oleObj spid="_x0000_s791641" name="Equation" r:id="rId6" imgW="1752600" imgH="254000" progId="Equation.DSMT4">
                  <p:embed/>
                </p:oleObj>
              </mc:Choice>
              <mc:Fallback>
                <p:oleObj name="Equation" r:id="rId6" imgW="1752600" imgH="254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1225" y="4541838"/>
                        <a:ext cx="2816225" cy="452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6465" name="Text Box 17"/>
          <p:cNvSpPr txBox="1">
            <a:spLocks noChangeArrowheads="1"/>
          </p:cNvSpPr>
          <p:nvPr/>
        </p:nvSpPr>
        <p:spPr bwMode="auto">
          <a:xfrm>
            <a:off x="1012825" y="5327650"/>
            <a:ext cx="748399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solidFill>
                  <a:srgbClr val="008000"/>
                </a:solidFill>
                <a:latin typeface="+mj-lt"/>
              </a:rPr>
              <a:t>La puissance instantanée n’a pas de composante pulsée et</a:t>
            </a:r>
          </a:p>
          <a:p>
            <a:pPr eaLnBrk="1" hangingPunct="1"/>
            <a:r>
              <a:rPr lang="fr-CH">
                <a:solidFill>
                  <a:srgbClr val="008000"/>
                </a:solidFill>
                <a:latin typeface="+mj-lt"/>
              </a:rPr>
              <a:t>elle est égale à la puissance active.</a:t>
            </a:r>
            <a:endParaRPr lang="en-US">
              <a:solidFill>
                <a:srgbClr val="008000"/>
              </a:solidFill>
              <a:latin typeface="+mj-lt"/>
            </a:endParaRPr>
          </a:p>
        </p:txBody>
      </p:sp>
    </p:spTree>
    <p:extLst>
      <p:ext uri="{BB962C8B-B14F-4D97-AF65-F5344CB8AC3E}">
        <p14:creationId xmlns:p14="http://schemas.microsoft.com/office/powerpoint/2010/main" val="18368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6460"/>
                                        </p:tgtEl>
                                        <p:attrNameLst>
                                          <p:attrName>style.visibility</p:attrName>
                                        </p:attrNameLst>
                                      </p:cBhvr>
                                      <p:to>
                                        <p:strVal val="visible"/>
                                      </p:to>
                                    </p:set>
                                    <p:animEffect transition="in" filter="randombar(horizontal)">
                                      <p:cBhvr>
                                        <p:cTn id="7" dur="500"/>
                                        <p:tgtEl>
                                          <p:spTgt spid="61646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6461"/>
                                        </p:tgtEl>
                                        <p:attrNameLst>
                                          <p:attrName>style.visibility</p:attrName>
                                        </p:attrNameLst>
                                      </p:cBhvr>
                                      <p:to>
                                        <p:strVal val="visible"/>
                                      </p:to>
                                    </p:set>
                                    <p:animEffect transition="in" filter="randombar(horizontal)">
                                      <p:cBhvr>
                                        <p:cTn id="10" dur="500"/>
                                        <p:tgtEl>
                                          <p:spTgt spid="6164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16462"/>
                                        </p:tgtEl>
                                        <p:attrNameLst>
                                          <p:attrName>style.visibility</p:attrName>
                                        </p:attrNameLst>
                                      </p:cBhvr>
                                      <p:to>
                                        <p:strVal val="visible"/>
                                      </p:to>
                                    </p:set>
                                    <p:animEffect transition="in" filter="randombar(horizontal)">
                                      <p:cBhvr>
                                        <p:cTn id="15" dur="500"/>
                                        <p:tgtEl>
                                          <p:spTgt spid="616462"/>
                                        </p:tgtEl>
                                      </p:cBhvr>
                                    </p:animEffect>
                                  </p:childTnLst>
                                </p:cTn>
                              </p:par>
                              <p:par>
                                <p:cTn id="16" presetID="14" presetClass="entr" presetSubtype="10" fill="hold" nodeType="withEffect">
                                  <p:stCondLst>
                                    <p:cond delay="0"/>
                                  </p:stCondLst>
                                  <p:childTnLst>
                                    <p:set>
                                      <p:cBhvr>
                                        <p:cTn id="17" dur="1" fill="hold">
                                          <p:stCondLst>
                                            <p:cond delay="0"/>
                                          </p:stCondLst>
                                        </p:cTn>
                                        <p:tgtEl>
                                          <p:spTgt spid="616463"/>
                                        </p:tgtEl>
                                        <p:attrNameLst>
                                          <p:attrName>style.visibility</p:attrName>
                                        </p:attrNameLst>
                                      </p:cBhvr>
                                      <p:to>
                                        <p:strVal val="visible"/>
                                      </p:to>
                                    </p:set>
                                    <p:animEffect transition="in" filter="randombar(horizontal)">
                                      <p:cBhvr>
                                        <p:cTn id="18" dur="500"/>
                                        <p:tgtEl>
                                          <p:spTgt spid="61646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16464"/>
                                        </p:tgtEl>
                                        <p:attrNameLst>
                                          <p:attrName>style.visibility</p:attrName>
                                        </p:attrNameLst>
                                      </p:cBhvr>
                                      <p:to>
                                        <p:strVal val="visible"/>
                                      </p:to>
                                    </p:set>
                                    <p:animEffect transition="in" filter="randombar(horizontal)">
                                      <p:cBhvr>
                                        <p:cTn id="21" dur="500"/>
                                        <p:tgtEl>
                                          <p:spTgt spid="61646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16465"/>
                                        </p:tgtEl>
                                        <p:attrNameLst>
                                          <p:attrName>style.visibility</p:attrName>
                                        </p:attrNameLst>
                                      </p:cBhvr>
                                      <p:to>
                                        <p:strVal val="visible"/>
                                      </p:to>
                                    </p:set>
                                    <p:animEffect transition="in" filter="randombar(horizontal)">
                                      <p:cBhvr>
                                        <p:cTn id="26" dur="500"/>
                                        <p:tgtEl>
                                          <p:spTgt spid="616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64" grpId="0" animBg="1"/>
      <p:bldP spid="616460" grpId="0" animBg="1"/>
      <p:bldP spid="616461" grpId="0"/>
      <p:bldP spid="616462" grpId="0" animBg="1"/>
      <p:bldP spid="61646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0" y="0"/>
            <a:ext cx="9144000" cy="1104900"/>
          </a:xfrm>
          <a:noFill/>
        </p:spPr>
        <p:txBody>
          <a:bodyPr>
            <a:noAutofit/>
          </a:bodyPr>
          <a:lstStyle/>
          <a:p>
            <a:pPr>
              <a:defRPr/>
            </a:pPr>
            <a:br>
              <a:rPr lang="fr-CH" sz="2000" dirty="0">
                <a:solidFill>
                  <a:srgbClr val="FF6600"/>
                </a:solidFill>
                <a:latin typeface="Consolas"/>
                <a:ea typeface="+mn-ea"/>
                <a:cs typeface="Consolas"/>
              </a:rPr>
            </a:br>
            <a:r>
              <a:rPr lang="fr-CH" sz="2000" dirty="0">
                <a:solidFill>
                  <a:srgbClr val="FF6600"/>
                </a:solidFill>
                <a:latin typeface="Consolas"/>
                <a:ea typeface="+mn-ea"/>
                <a:cs typeface="Consolas"/>
              </a:rPr>
              <a:t>Puissance en régime triphasé symétrique à charge équilibrée</a:t>
            </a:r>
            <a:br>
              <a:rPr lang="fr-CH" sz="2800" dirty="0">
                <a:solidFill>
                  <a:srgbClr val="FF6600"/>
                </a:solidFill>
                <a:latin typeface="Consolas"/>
                <a:ea typeface="+mn-ea"/>
                <a:cs typeface="Consolas"/>
              </a:rPr>
            </a:br>
            <a:r>
              <a:rPr lang="fr-CH" sz="3200" dirty="0">
                <a:solidFill>
                  <a:srgbClr val="FF6600"/>
                </a:solidFill>
                <a:latin typeface="Consolas"/>
                <a:ea typeface="+mn-ea"/>
                <a:cs typeface="Consolas"/>
              </a:rPr>
              <a:t>Puissances active, réactive et apparente</a:t>
            </a:r>
            <a:endParaRPr lang="en-US" sz="3200" dirty="0">
              <a:solidFill>
                <a:srgbClr val="FF6600"/>
              </a:solidFill>
              <a:latin typeface="Consolas"/>
              <a:ea typeface="+mn-ea"/>
              <a:cs typeface="Consolas"/>
            </a:endParaRPr>
          </a:p>
        </p:txBody>
      </p:sp>
      <p:graphicFrame>
        <p:nvGraphicFramePr>
          <p:cNvPr id="68612" name="Object 7"/>
          <p:cNvGraphicFramePr>
            <a:graphicFrameLocks noChangeAspect="1"/>
          </p:cNvGraphicFramePr>
          <p:nvPr>
            <p:extLst>
              <p:ext uri="{D42A27DB-BD31-4B8C-83A1-F6EECF244321}">
                <p14:modId xmlns:p14="http://schemas.microsoft.com/office/powerpoint/2010/main" val="4108577852"/>
              </p:ext>
            </p:extLst>
          </p:nvPr>
        </p:nvGraphicFramePr>
        <p:xfrm>
          <a:off x="1006475" y="2065338"/>
          <a:ext cx="2098675" cy="452437"/>
        </p:xfrm>
        <a:graphic>
          <a:graphicData uri="http://schemas.openxmlformats.org/presentationml/2006/ole">
            <mc:AlternateContent xmlns:mc="http://schemas.openxmlformats.org/markup-compatibility/2006">
              <mc:Choice xmlns:v="urn:schemas-microsoft-com:vml" Requires="v">
                <p:oleObj spid="_x0000_s793805" name="Equation" r:id="rId4" imgW="1295400" imgH="254000" progId="Equation.3">
                  <p:embed/>
                </p:oleObj>
              </mc:Choice>
              <mc:Fallback>
                <p:oleObj name="Equation" r:id="rId4" imgW="12954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75" y="2065338"/>
                        <a:ext cx="2098675" cy="452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7481" name="Text Box 9"/>
          <p:cNvSpPr txBox="1">
            <a:spLocks noChangeArrowheads="1"/>
          </p:cNvSpPr>
          <p:nvPr/>
        </p:nvSpPr>
        <p:spPr bwMode="auto">
          <a:xfrm>
            <a:off x="849313" y="2641600"/>
            <a:ext cx="25161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De façon similaire:</a:t>
            </a:r>
            <a:endParaRPr lang="en-US">
              <a:latin typeface="+mj-lt"/>
            </a:endParaRPr>
          </a:p>
        </p:txBody>
      </p:sp>
      <p:graphicFrame>
        <p:nvGraphicFramePr>
          <p:cNvPr id="617483" name="Object 11"/>
          <p:cNvGraphicFramePr>
            <a:graphicFrameLocks noChangeAspect="1"/>
          </p:cNvGraphicFramePr>
          <p:nvPr>
            <p:extLst>
              <p:ext uri="{D42A27DB-BD31-4B8C-83A1-F6EECF244321}">
                <p14:modId xmlns:p14="http://schemas.microsoft.com/office/powerpoint/2010/main" val="3699428729"/>
              </p:ext>
            </p:extLst>
          </p:nvPr>
        </p:nvGraphicFramePr>
        <p:xfrm>
          <a:off x="1006475" y="3357563"/>
          <a:ext cx="2071688" cy="452437"/>
        </p:xfrm>
        <a:graphic>
          <a:graphicData uri="http://schemas.openxmlformats.org/presentationml/2006/ole">
            <mc:AlternateContent xmlns:mc="http://schemas.openxmlformats.org/markup-compatibility/2006">
              <mc:Choice xmlns:v="urn:schemas-microsoft-com:vml" Requires="v">
                <p:oleObj spid="_x0000_s793806" name="Equation" r:id="rId6" imgW="1282700" imgH="254000" progId="Equation.3">
                  <p:embed/>
                </p:oleObj>
              </mc:Choice>
              <mc:Fallback>
                <p:oleObj name="Equation" r:id="rId6" imgW="12827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475" y="3357563"/>
                        <a:ext cx="2071688" cy="452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7484" name="Object 12"/>
          <p:cNvGraphicFramePr>
            <a:graphicFrameLocks noChangeAspect="1"/>
          </p:cNvGraphicFramePr>
          <p:nvPr>
            <p:extLst>
              <p:ext uri="{D42A27DB-BD31-4B8C-83A1-F6EECF244321}">
                <p14:modId xmlns:p14="http://schemas.microsoft.com/office/powerpoint/2010/main" val="3483655948"/>
              </p:ext>
            </p:extLst>
          </p:nvPr>
        </p:nvGraphicFramePr>
        <p:xfrm>
          <a:off x="1028700" y="4078288"/>
          <a:ext cx="1487488" cy="452437"/>
        </p:xfrm>
        <a:graphic>
          <a:graphicData uri="http://schemas.openxmlformats.org/presentationml/2006/ole">
            <mc:AlternateContent xmlns:mc="http://schemas.openxmlformats.org/markup-compatibility/2006">
              <mc:Choice xmlns:v="urn:schemas-microsoft-com:vml" Requires="v">
                <p:oleObj spid="_x0000_s793807" name="Equation" r:id="rId8" imgW="914400" imgH="254000" progId="Equation.3">
                  <p:embed/>
                </p:oleObj>
              </mc:Choice>
              <mc:Fallback>
                <p:oleObj name="Equation" r:id="rId8" imgW="9144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8700" y="4078288"/>
                        <a:ext cx="1487488" cy="452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7485" name="Text Box 13"/>
          <p:cNvSpPr txBox="1">
            <a:spLocks noChangeArrowheads="1"/>
          </p:cNvSpPr>
          <p:nvPr/>
        </p:nvSpPr>
        <p:spPr bwMode="auto">
          <a:xfrm>
            <a:off x="2355850" y="4762500"/>
            <a:ext cx="534202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étant les valeurs efficaces des tensions et </a:t>
            </a:r>
          </a:p>
          <a:p>
            <a:pPr algn="l" eaLnBrk="1" hangingPunct="1"/>
            <a:r>
              <a:rPr lang="fr-CH">
                <a:latin typeface="+mj-lt"/>
              </a:rPr>
              <a:t>des courants de phase</a:t>
            </a:r>
            <a:endParaRPr lang="en-US">
              <a:latin typeface="+mj-lt"/>
            </a:endParaRPr>
          </a:p>
        </p:txBody>
      </p:sp>
      <p:graphicFrame>
        <p:nvGraphicFramePr>
          <p:cNvPr id="617486" name="Object 14"/>
          <p:cNvGraphicFramePr>
            <a:graphicFrameLocks noChangeAspect="1"/>
          </p:cNvGraphicFramePr>
          <p:nvPr>
            <p:extLst>
              <p:ext uri="{D42A27DB-BD31-4B8C-83A1-F6EECF244321}">
                <p14:modId xmlns:p14="http://schemas.microsoft.com/office/powerpoint/2010/main" val="2169615947"/>
              </p:ext>
            </p:extLst>
          </p:nvPr>
        </p:nvGraphicFramePr>
        <p:xfrm>
          <a:off x="1017588" y="4789488"/>
          <a:ext cx="1274762" cy="452437"/>
        </p:xfrm>
        <a:graphic>
          <a:graphicData uri="http://schemas.openxmlformats.org/presentationml/2006/ole">
            <mc:AlternateContent xmlns:mc="http://schemas.openxmlformats.org/markup-compatibility/2006">
              <mc:Choice xmlns:v="urn:schemas-microsoft-com:vml" Requires="v">
                <p:oleObj spid="_x0000_s793808" name="Equation" r:id="rId10" imgW="774700" imgH="254000" progId="Equation.3">
                  <p:embed/>
                </p:oleObj>
              </mc:Choice>
              <mc:Fallback>
                <p:oleObj name="Equation" r:id="rId10" imgW="7747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588" y="4789488"/>
                        <a:ext cx="1274762" cy="452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7487" name="Text Box 15"/>
          <p:cNvSpPr txBox="1">
            <a:spLocks noChangeArrowheads="1"/>
          </p:cNvSpPr>
          <p:nvPr/>
        </p:nvSpPr>
        <p:spPr bwMode="auto">
          <a:xfrm>
            <a:off x="893763" y="5686425"/>
            <a:ext cx="39843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Puissance apparent complexe:</a:t>
            </a:r>
            <a:endParaRPr lang="en-US">
              <a:latin typeface="+mj-lt"/>
            </a:endParaRPr>
          </a:p>
        </p:txBody>
      </p:sp>
      <p:graphicFrame>
        <p:nvGraphicFramePr>
          <p:cNvPr id="617488" name="Object 16"/>
          <p:cNvGraphicFramePr>
            <a:graphicFrameLocks noChangeAspect="1"/>
          </p:cNvGraphicFramePr>
          <p:nvPr>
            <p:extLst>
              <p:ext uri="{D42A27DB-BD31-4B8C-83A1-F6EECF244321}">
                <p14:modId xmlns:p14="http://schemas.microsoft.com/office/powerpoint/2010/main" val="101067864"/>
              </p:ext>
            </p:extLst>
          </p:nvPr>
        </p:nvGraphicFramePr>
        <p:xfrm>
          <a:off x="4910138" y="5654675"/>
          <a:ext cx="2063750" cy="563563"/>
        </p:xfrm>
        <a:graphic>
          <a:graphicData uri="http://schemas.openxmlformats.org/presentationml/2006/ole">
            <mc:AlternateContent xmlns:mc="http://schemas.openxmlformats.org/markup-compatibility/2006">
              <mc:Choice xmlns:v="urn:schemas-microsoft-com:vml" Requires="v">
                <p:oleObj spid="_x0000_s793809" name="Equation" r:id="rId12" imgW="1828800" imgH="469900" progId="Equation.DSMT4">
                  <p:embed/>
                </p:oleObj>
              </mc:Choice>
              <mc:Fallback>
                <p:oleObj name="Equation" r:id="rId12" imgW="1828800" imgH="4699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10138" y="5654675"/>
                        <a:ext cx="2063750" cy="5635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6187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7481"/>
                                        </p:tgtEl>
                                        <p:attrNameLst>
                                          <p:attrName>style.visibility</p:attrName>
                                        </p:attrNameLst>
                                      </p:cBhvr>
                                      <p:to>
                                        <p:strVal val="visible"/>
                                      </p:to>
                                    </p:set>
                                    <p:animEffect transition="in" filter="randombar(horizontal)">
                                      <p:cBhvr>
                                        <p:cTn id="7" dur="500"/>
                                        <p:tgtEl>
                                          <p:spTgt spid="617481"/>
                                        </p:tgtEl>
                                      </p:cBhvr>
                                    </p:animEffect>
                                  </p:childTnLst>
                                </p:cTn>
                              </p:par>
                              <p:par>
                                <p:cTn id="8" presetID="14" presetClass="entr" presetSubtype="10" fill="hold" nodeType="withEffect">
                                  <p:stCondLst>
                                    <p:cond delay="0"/>
                                  </p:stCondLst>
                                  <p:childTnLst>
                                    <p:set>
                                      <p:cBhvr>
                                        <p:cTn id="9" dur="1" fill="hold">
                                          <p:stCondLst>
                                            <p:cond delay="0"/>
                                          </p:stCondLst>
                                        </p:cTn>
                                        <p:tgtEl>
                                          <p:spTgt spid="617483"/>
                                        </p:tgtEl>
                                        <p:attrNameLst>
                                          <p:attrName>style.visibility</p:attrName>
                                        </p:attrNameLst>
                                      </p:cBhvr>
                                      <p:to>
                                        <p:strVal val="visible"/>
                                      </p:to>
                                    </p:set>
                                    <p:animEffect transition="in" filter="randombar(horizontal)">
                                      <p:cBhvr>
                                        <p:cTn id="10" dur="500"/>
                                        <p:tgtEl>
                                          <p:spTgt spid="617483"/>
                                        </p:tgtEl>
                                      </p:cBhvr>
                                    </p:animEffect>
                                  </p:childTnLst>
                                </p:cTn>
                              </p:par>
                              <p:par>
                                <p:cTn id="11" presetID="14" presetClass="entr" presetSubtype="10" fill="hold" nodeType="withEffect">
                                  <p:stCondLst>
                                    <p:cond delay="0"/>
                                  </p:stCondLst>
                                  <p:childTnLst>
                                    <p:set>
                                      <p:cBhvr>
                                        <p:cTn id="12" dur="1" fill="hold">
                                          <p:stCondLst>
                                            <p:cond delay="0"/>
                                          </p:stCondLst>
                                        </p:cTn>
                                        <p:tgtEl>
                                          <p:spTgt spid="617484"/>
                                        </p:tgtEl>
                                        <p:attrNameLst>
                                          <p:attrName>style.visibility</p:attrName>
                                        </p:attrNameLst>
                                      </p:cBhvr>
                                      <p:to>
                                        <p:strVal val="visible"/>
                                      </p:to>
                                    </p:set>
                                    <p:animEffect transition="in" filter="randombar(horizontal)">
                                      <p:cBhvr>
                                        <p:cTn id="13" dur="500"/>
                                        <p:tgtEl>
                                          <p:spTgt spid="61748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617486"/>
                                        </p:tgtEl>
                                        <p:attrNameLst>
                                          <p:attrName>style.visibility</p:attrName>
                                        </p:attrNameLst>
                                      </p:cBhvr>
                                      <p:to>
                                        <p:strVal val="visible"/>
                                      </p:to>
                                    </p:set>
                                    <p:animEffect transition="in" filter="randombar(horizontal)">
                                      <p:cBhvr>
                                        <p:cTn id="18" dur="500"/>
                                        <p:tgtEl>
                                          <p:spTgt spid="6174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17485"/>
                                        </p:tgtEl>
                                        <p:attrNameLst>
                                          <p:attrName>style.visibility</p:attrName>
                                        </p:attrNameLst>
                                      </p:cBhvr>
                                      <p:to>
                                        <p:strVal val="visible"/>
                                      </p:to>
                                    </p:set>
                                    <p:animEffect transition="in" filter="randombar(horizontal)">
                                      <p:cBhvr>
                                        <p:cTn id="21" dur="500"/>
                                        <p:tgtEl>
                                          <p:spTgt spid="6174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17487"/>
                                        </p:tgtEl>
                                        <p:attrNameLst>
                                          <p:attrName>style.visibility</p:attrName>
                                        </p:attrNameLst>
                                      </p:cBhvr>
                                      <p:to>
                                        <p:strVal val="visible"/>
                                      </p:to>
                                    </p:set>
                                    <p:animEffect transition="in" filter="randombar(horizontal)">
                                      <p:cBhvr>
                                        <p:cTn id="26" dur="500"/>
                                        <p:tgtEl>
                                          <p:spTgt spid="617487"/>
                                        </p:tgtEl>
                                      </p:cBhvr>
                                    </p:animEffect>
                                  </p:childTnLst>
                                </p:cTn>
                              </p:par>
                              <p:par>
                                <p:cTn id="27" presetID="14" presetClass="entr" presetSubtype="10" fill="hold" nodeType="withEffect">
                                  <p:stCondLst>
                                    <p:cond delay="0"/>
                                  </p:stCondLst>
                                  <p:childTnLst>
                                    <p:set>
                                      <p:cBhvr>
                                        <p:cTn id="28" dur="1" fill="hold">
                                          <p:stCondLst>
                                            <p:cond delay="0"/>
                                          </p:stCondLst>
                                        </p:cTn>
                                        <p:tgtEl>
                                          <p:spTgt spid="617488"/>
                                        </p:tgtEl>
                                        <p:attrNameLst>
                                          <p:attrName>style.visibility</p:attrName>
                                        </p:attrNameLst>
                                      </p:cBhvr>
                                      <p:to>
                                        <p:strVal val="visible"/>
                                      </p:to>
                                    </p:set>
                                    <p:animEffect transition="in" filter="randombar(horizontal)">
                                      <p:cBhvr>
                                        <p:cTn id="29" dur="500"/>
                                        <p:tgtEl>
                                          <p:spTgt spid="617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1" grpId="0"/>
      <p:bldP spid="617485" grpId="0"/>
      <p:bldP spid="61748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17" name="Rectangle 21"/>
          <p:cNvSpPr>
            <a:spLocks noChangeArrowheads="1"/>
          </p:cNvSpPr>
          <p:nvPr/>
        </p:nvSpPr>
        <p:spPr bwMode="auto">
          <a:xfrm>
            <a:off x="3257550" y="5789612"/>
            <a:ext cx="1885950" cy="752475"/>
          </a:xfrm>
          <a:prstGeom prst="rect">
            <a:avLst/>
          </a:prstGeom>
          <a:solidFill>
            <a:srgbClr val="FFFF66"/>
          </a:solidFill>
          <a:ln w="28575">
            <a:solidFill>
              <a:schemeClr val="folHlink"/>
            </a:solidFill>
            <a:miter lim="800000"/>
            <a:headEnd/>
            <a:tailEnd/>
          </a:ln>
        </p:spPr>
        <p:txBody>
          <a:bodyPr wrap="none" anchor="ctr"/>
          <a:lstStyle/>
          <a:p>
            <a:endParaRPr lang="fr-CH"/>
          </a:p>
        </p:txBody>
      </p:sp>
      <p:sp>
        <p:nvSpPr>
          <p:cNvPr id="70661" name="Text Box 4"/>
          <p:cNvSpPr txBox="1">
            <a:spLocks noChangeArrowheads="1"/>
          </p:cNvSpPr>
          <p:nvPr/>
        </p:nvSpPr>
        <p:spPr bwMode="auto">
          <a:xfrm>
            <a:off x="576263" y="1555750"/>
            <a:ext cx="78476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Les puissances exprimées en fonction </a:t>
            </a:r>
            <a:r>
              <a:rPr lang="fr-CH" dirty="0">
                <a:solidFill>
                  <a:srgbClr val="FF3300"/>
                </a:solidFill>
                <a:latin typeface="+mj-lt"/>
              </a:rPr>
              <a:t>des grandeurs de ligne</a:t>
            </a:r>
            <a:r>
              <a:rPr lang="fr-CH" dirty="0">
                <a:latin typeface="+mj-lt"/>
              </a:rPr>
              <a:t>:</a:t>
            </a:r>
            <a:endParaRPr lang="en-US" dirty="0">
              <a:latin typeface="+mj-lt"/>
            </a:endParaRPr>
          </a:p>
        </p:txBody>
      </p:sp>
      <p:sp>
        <p:nvSpPr>
          <p:cNvPr id="618507" name="Line 11"/>
          <p:cNvSpPr>
            <a:spLocks noChangeShapeType="1"/>
          </p:cNvSpPr>
          <p:nvPr/>
        </p:nvSpPr>
        <p:spPr bwMode="auto">
          <a:xfrm>
            <a:off x="866775" y="3436937"/>
            <a:ext cx="7439025" cy="0"/>
          </a:xfrm>
          <a:prstGeom prst="line">
            <a:avLst/>
          </a:prstGeom>
          <a:noFill/>
          <a:ln w="12700">
            <a:solidFill>
              <a:srgbClr val="008000"/>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618508" name="Line 12"/>
          <p:cNvSpPr>
            <a:spLocks noChangeShapeType="1"/>
          </p:cNvSpPr>
          <p:nvPr/>
        </p:nvSpPr>
        <p:spPr bwMode="auto">
          <a:xfrm>
            <a:off x="4152900" y="2379662"/>
            <a:ext cx="0" cy="3390900"/>
          </a:xfrm>
          <a:prstGeom prst="line">
            <a:avLst/>
          </a:prstGeom>
          <a:noFill/>
          <a:ln w="38100">
            <a:solidFill>
              <a:srgbClr val="008000"/>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pic>
        <p:nvPicPr>
          <p:cNvPr id="7066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324100"/>
            <a:ext cx="2192338" cy="105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066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2314575"/>
            <a:ext cx="2297113"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618511" name="Object 15"/>
          <p:cNvGraphicFramePr>
            <a:graphicFrameLocks noChangeAspect="1"/>
          </p:cNvGraphicFramePr>
          <p:nvPr>
            <p:extLst>
              <p:ext uri="{D42A27DB-BD31-4B8C-83A1-F6EECF244321}">
                <p14:modId xmlns:p14="http://schemas.microsoft.com/office/powerpoint/2010/main" val="778652586"/>
              </p:ext>
            </p:extLst>
          </p:nvPr>
        </p:nvGraphicFramePr>
        <p:xfrm>
          <a:off x="595313" y="3538537"/>
          <a:ext cx="3400425" cy="531813"/>
        </p:xfrm>
        <a:graphic>
          <a:graphicData uri="http://schemas.openxmlformats.org/presentationml/2006/ole">
            <mc:AlternateContent xmlns:mc="http://schemas.openxmlformats.org/markup-compatibility/2006">
              <mc:Choice xmlns:v="urn:schemas-microsoft-com:vml" Requires="v">
                <p:oleObj spid="_x0000_s795853" name="Equation" r:id="rId6" imgW="2133600" imgH="304800" progId="Equation.3">
                  <p:embed/>
                </p:oleObj>
              </mc:Choice>
              <mc:Fallback>
                <p:oleObj name="Equation" r:id="rId6" imgW="2133600" imgH="304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13" y="3538537"/>
                        <a:ext cx="3400425" cy="53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8513" name="Object 17"/>
          <p:cNvGraphicFramePr>
            <a:graphicFrameLocks noChangeAspect="1"/>
          </p:cNvGraphicFramePr>
          <p:nvPr>
            <p:extLst>
              <p:ext uri="{D42A27DB-BD31-4B8C-83A1-F6EECF244321}">
                <p14:modId xmlns:p14="http://schemas.microsoft.com/office/powerpoint/2010/main" val="4016968686"/>
              </p:ext>
            </p:extLst>
          </p:nvPr>
        </p:nvGraphicFramePr>
        <p:xfrm>
          <a:off x="4638675" y="3525837"/>
          <a:ext cx="3211513" cy="531813"/>
        </p:xfrm>
        <a:graphic>
          <a:graphicData uri="http://schemas.openxmlformats.org/presentationml/2006/ole">
            <mc:AlternateContent xmlns:mc="http://schemas.openxmlformats.org/markup-compatibility/2006">
              <mc:Choice xmlns:v="urn:schemas-microsoft-com:vml" Requires="v">
                <p:oleObj spid="_x0000_s795854" name="Equation" r:id="rId8" imgW="2006600" imgH="304800" progId="Equation.3">
                  <p:embed/>
                </p:oleObj>
              </mc:Choice>
              <mc:Fallback>
                <p:oleObj name="Equation" r:id="rId8" imgW="2006600" imgH="304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8675" y="3525837"/>
                        <a:ext cx="3211513" cy="53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8514" name="Object 18"/>
          <p:cNvGraphicFramePr>
            <a:graphicFrameLocks noChangeAspect="1"/>
          </p:cNvGraphicFramePr>
          <p:nvPr>
            <p:extLst>
              <p:ext uri="{D42A27DB-BD31-4B8C-83A1-F6EECF244321}">
                <p14:modId xmlns:p14="http://schemas.microsoft.com/office/powerpoint/2010/main" val="2977455340"/>
              </p:ext>
            </p:extLst>
          </p:nvPr>
        </p:nvGraphicFramePr>
        <p:xfrm>
          <a:off x="968375" y="4337050"/>
          <a:ext cx="2286000" cy="1409700"/>
        </p:xfrm>
        <a:graphic>
          <a:graphicData uri="http://schemas.openxmlformats.org/presentationml/2006/ole">
            <mc:AlternateContent xmlns:mc="http://schemas.openxmlformats.org/markup-compatibility/2006">
              <mc:Choice xmlns:v="urn:schemas-microsoft-com:vml" Requires="v">
                <p:oleObj spid="_x0000_s795855" name="Equation" r:id="rId10" imgW="1422400" imgH="863600" progId="Equation.3">
                  <p:embed/>
                </p:oleObj>
              </mc:Choice>
              <mc:Fallback>
                <p:oleObj name="Equation" r:id="rId10" imgW="1422400" imgH="863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8375" y="4337050"/>
                        <a:ext cx="2286000" cy="1409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8515" name="Object 19"/>
          <p:cNvGraphicFramePr>
            <a:graphicFrameLocks noChangeAspect="1"/>
          </p:cNvGraphicFramePr>
          <p:nvPr>
            <p:extLst>
              <p:ext uri="{D42A27DB-BD31-4B8C-83A1-F6EECF244321}">
                <p14:modId xmlns:p14="http://schemas.microsoft.com/office/powerpoint/2010/main" val="430805836"/>
              </p:ext>
            </p:extLst>
          </p:nvPr>
        </p:nvGraphicFramePr>
        <p:xfrm>
          <a:off x="5059363" y="4410075"/>
          <a:ext cx="2178050" cy="1411287"/>
        </p:xfrm>
        <a:graphic>
          <a:graphicData uri="http://schemas.openxmlformats.org/presentationml/2006/ole">
            <mc:AlternateContent xmlns:mc="http://schemas.openxmlformats.org/markup-compatibility/2006">
              <mc:Choice xmlns:v="urn:schemas-microsoft-com:vml" Requires="v">
                <p:oleObj spid="_x0000_s795856" name="Equation" r:id="rId12" imgW="1346200" imgH="863600" progId="Equation.3">
                  <p:embed/>
                </p:oleObj>
              </mc:Choice>
              <mc:Fallback>
                <p:oleObj name="Equation" r:id="rId12" imgW="1346200" imgH="863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59363" y="4410075"/>
                        <a:ext cx="2178050" cy="14112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8516" name="Object 20"/>
          <p:cNvGraphicFramePr>
            <a:graphicFrameLocks noChangeAspect="1"/>
          </p:cNvGraphicFramePr>
          <p:nvPr>
            <p:extLst>
              <p:ext uri="{D42A27DB-BD31-4B8C-83A1-F6EECF244321}">
                <p14:modId xmlns:p14="http://schemas.microsoft.com/office/powerpoint/2010/main" val="3983966267"/>
              </p:ext>
            </p:extLst>
          </p:nvPr>
        </p:nvGraphicFramePr>
        <p:xfrm>
          <a:off x="3595688" y="5808662"/>
          <a:ext cx="1196975" cy="744538"/>
        </p:xfrm>
        <a:graphic>
          <a:graphicData uri="http://schemas.openxmlformats.org/presentationml/2006/ole">
            <mc:AlternateContent xmlns:mc="http://schemas.openxmlformats.org/markup-compatibility/2006">
              <mc:Choice xmlns:v="urn:schemas-microsoft-com:vml" Requires="v">
                <p:oleObj spid="_x0000_s795857" name="Equation" r:id="rId14" imgW="723900" imgH="431800" progId="Equation.DSMT4">
                  <p:embed/>
                </p:oleObj>
              </mc:Choice>
              <mc:Fallback>
                <p:oleObj name="Equation" r:id="rId14" imgW="723900" imgH="4318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95688" y="5808662"/>
                        <a:ext cx="1196975" cy="744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 name="Rectangle 2"/>
          <p:cNvSpPr>
            <a:spLocks noGrp="1" noChangeArrowheads="1"/>
          </p:cNvSpPr>
          <p:nvPr>
            <p:ph type="title"/>
          </p:nvPr>
        </p:nvSpPr>
        <p:spPr>
          <a:xfrm>
            <a:off x="0" y="0"/>
            <a:ext cx="9144000" cy="1104900"/>
          </a:xfrm>
          <a:noFill/>
        </p:spPr>
        <p:txBody>
          <a:bodyPr>
            <a:noAutofit/>
          </a:bodyPr>
          <a:lstStyle/>
          <a:p>
            <a:pPr>
              <a:defRPr/>
            </a:pPr>
            <a:br>
              <a:rPr lang="fr-CH" sz="3200" dirty="0">
                <a:solidFill>
                  <a:srgbClr val="FF6600"/>
                </a:solidFill>
                <a:latin typeface="Consolas"/>
                <a:ea typeface="+mn-ea"/>
                <a:cs typeface="Consolas"/>
              </a:rPr>
            </a:br>
            <a:r>
              <a:rPr lang="fr-CH" sz="2000" dirty="0">
                <a:solidFill>
                  <a:srgbClr val="FF6600"/>
                </a:solidFill>
                <a:latin typeface="Consolas"/>
                <a:ea typeface="+mn-ea"/>
                <a:cs typeface="Consolas"/>
              </a:rPr>
              <a:t>Puissance en régime triphasé symétrique à charge équilibrée</a:t>
            </a:r>
            <a:br>
              <a:rPr lang="fr-CH" sz="2800" dirty="0">
                <a:solidFill>
                  <a:srgbClr val="FF6600"/>
                </a:solidFill>
                <a:latin typeface="Consolas"/>
                <a:ea typeface="+mn-ea"/>
                <a:cs typeface="Consolas"/>
              </a:rPr>
            </a:br>
            <a:r>
              <a:rPr lang="fr-CH" sz="3200" dirty="0">
                <a:solidFill>
                  <a:srgbClr val="FF6600"/>
                </a:solidFill>
                <a:latin typeface="Consolas"/>
                <a:ea typeface="+mn-ea"/>
                <a:cs typeface="Consolas"/>
              </a:rPr>
              <a:t>Puissances active, réactive et apparente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286345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8508"/>
                                        </p:tgtEl>
                                        <p:attrNameLst>
                                          <p:attrName>style.visibility</p:attrName>
                                        </p:attrNameLst>
                                      </p:cBhvr>
                                      <p:to>
                                        <p:strVal val="visible"/>
                                      </p:to>
                                    </p:set>
                                    <p:animEffect transition="in" filter="randombar(horizontal)">
                                      <p:cBhvr>
                                        <p:cTn id="7" dur="500"/>
                                        <p:tgtEl>
                                          <p:spTgt spid="61850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8507"/>
                                        </p:tgtEl>
                                        <p:attrNameLst>
                                          <p:attrName>style.visibility</p:attrName>
                                        </p:attrNameLst>
                                      </p:cBhvr>
                                      <p:to>
                                        <p:strVal val="visible"/>
                                      </p:to>
                                    </p:set>
                                    <p:animEffect transition="in" filter="randombar(horizontal)">
                                      <p:cBhvr>
                                        <p:cTn id="10" dur="500"/>
                                        <p:tgtEl>
                                          <p:spTgt spid="6185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618511"/>
                                        </p:tgtEl>
                                        <p:attrNameLst>
                                          <p:attrName>style.visibility</p:attrName>
                                        </p:attrNameLst>
                                      </p:cBhvr>
                                      <p:to>
                                        <p:strVal val="visible"/>
                                      </p:to>
                                    </p:set>
                                    <p:animEffect transition="in" filter="randombar(horizontal)">
                                      <p:cBhvr>
                                        <p:cTn id="15" dur="500"/>
                                        <p:tgtEl>
                                          <p:spTgt spid="6185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618513"/>
                                        </p:tgtEl>
                                        <p:attrNameLst>
                                          <p:attrName>style.visibility</p:attrName>
                                        </p:attrNameLst>
                                      </p:cBhvr>
                                      <p:to>
                                        <p:strVal val="visible"/>
                                      </p:to>
                                    </p:set>
                                    <p:animEffect transition="in" filter="randombar(horizontal)">
                                      <p:cBhvr>
                                        <p:cTn id="20" dur="500"/>
                                        <p:tgtEl>
                                          <p:spTgt spid="6185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618514"/>
                                        </p:tgtEl>
                                        <p:attrNameLst>
                                          <p:attrName>style.visibility</p:attrName>
                                        </p:attrNameLst>
                                      </p:cBhvr>
                                      <p:to>
                                        <p:strVal val="visible"/>
                                      </p:to>
                                    </p:set>
                                    <p:animEffect transition="in" filter="randombar(horizontal)">
                                      <p:cBhvr>
                                        <p:cTn id="25" dur="500"/>
                                        <p:tgtEl>
                                          <p:spTgt spid="6185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p:cTn id="29" dur="1" fill="hold">
                                          <p:stCondLst>
                                            <p:cond delay="0"/>
                                          </p:stCondLst>
                                        </p:cTn>
                                        <p:tgtEl>
                                          <p:spTgt spid="618515"/>
                                        </p:tgtEl>
                                        <p:attrNameLst>
                                          <p:attrName>style.visibility</p:attrName>
                                        </p:attrNameLst>
                                      </p:cBhvr>
                                      <p:to>
                                        <p:strVal val="visible"/>
                                      </p:to>
                                    </p:set>
                                    <p:animEffect transition="in" filter="randombar(horizontal)">
                                      <p:cBhvr>
                                        <p:cTn id="30" dur="500"/>
                                        <p:tgtEl>
                                          <p:spTgt spid="6185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618516"/>
                                        </p:tgtEl>
                                        <p:attrNameLst>
                                          <p:attrName>style.visibility</p:attrName>
                                        </p:attrNameLst>
                                      </p:cBhvr>
                                      <p:to>
                                        <p:strVal val="visible"/>
                                      </p:to>
                                    </p:set>
                                    <p:animEffect transition="in" filter="randombar(horizontal)">
                                      <p:cBhvr>
                                        <p:cTn id="35" dur="500"/>
                                        <p:tgtEl>
                                          <p:spTgt spid="61851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18517"/>
                                        </p:tgtEl>
                                        <p:attrNameLst>
                                          <p:attrName>style.visibility</p:attrName>
                                        </p:attrNameLst>
                                      </p:cBhvr>
                                      <p:to>
                                        <p:strVal val="visible"/>
                                      </p:to>
                                    </p:set>
                                    <p:animEffect transition="in" filter="randombar(horizontal)">
                                      <p:cBhvr>
                                        <p:cTn id="38" dur="500"/>
                                        <p:tgtEl>
                                          <p:spTgt spid="6185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nodeType="clickEffect">
                                  <p:stCondLst>
                                    <p:cond delay="0"/>
                                  </p:stCondLst>
                                  <p:childTnLst>
                                    <p:animScale>
                                      <p:cBhvr>
                                        <p:cTn id="42" dur="2000" fill="hold"/>
                                        <p:tgtEl>
                                          <p:spTgt spid="618516"/>
                                        </p:tgtEl>
                                      </p:cBhvr>
                                      <p:by x="150000" y="150000"/>
                                    </p:animScale>
                                  </p:childTnLst>
                                </p:cTn>
                              </p:par>
                              <p:par>
                                <p:cTn id="43" presetID="6" presetClass="emph" presetSubtype="0" fill="hold" grpId="1" nodeType="withEffect">
                                  <p:stCondLst>
                                    <p:cond delay="0"/>
                                  </p:stCondLst>
                                  <p:childTnLst>
                                    <p:animScale>
                                      <p:cBhvr>
                                        <p:cTn id="44" dur="2000" fill="hold"/>
                                        <p:tgtEl>
                                          <p:spTgt spid="6185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17" grpId="0" animBg="1"/>
      <p:bldP spid="618517" grpId="1" animBg="1"/>
      <p:bldP spid="618507" grpId="0" animBg="1"/>
      <p:bldP spid="61850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0" y="0"/>
            <a:ext cx="9144000" cy="1104900"/>
          </a:xfrm>
        </p:spPr>
        <p:txBody>
          <a:bodyPr>
            <a:noAutofit/>
          </a:bodyPr>
          <a:lstStyle/>
          <a:p>
            <a:pPr>
              <a:defRPr/>
            </a:pPr>
            <a:br>
              <a:rPr lang="fr-CH" sz="2000" dirty="0">
                <a:solidFill>
                  <a:srgbClr val="FF6600"/>
                </a:solidFill>
                <a:latin typeface="Consolas"/>
                <a:ea typeface="+mn-ea"/>
                <a:cs typeface="Consolas"/>
              </a:rPr>
            </a:br>
            <a:r>
              <a:rPr lang="fr-CH" sz="2000" dirty="0">
                <a:solidFill>
                  <a:srgbClr val="FF6600"/>
                </a:solidFill>
                <a:latin typeface="Consolas"/>
                <a:ea typeface="+mn-ea"/>
                <a:cs typeface="Consolas"/>
              </a:rPr>
              <a:t>Puissance en régime triphasé symétrique à charge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Conversion triangle-étoile</a:t>
            </a:r>
            <a:endParaRPr lang="en-US" sz="3200" dirty="0">
              <a:solidFill>
                <a:srgbClr val="FF6600"/>
              </a:solidFill>
              <a:latin typeface="Consolas"/>
              <a:ea typeface="+mn-ea"/>
              <a:cs typeface="Consolas"/>
            </a:endParaRPr>
          </a:p>
        </p:txBody>
      </p:sp>
      <p:graphicFrame>
        <p:nvGraphicFramePr>
          <p:cNvPr id="72708" name="Object 12"/>
          <p:cNvGraphicFramePr>
            <a:graphicFrameLocks noChangeAspect="1"/>
          </p:cNvGraphicFramePr>
          <p:nvPr/>
        </p:nvGraphicFramePr>
        <p:xfrm>
          <a:off x="696913" y="4471988"/>
          <a:ext cx="3232150" cy="846137"/>
        </p:xfrm>
        <a:graphic>
          <a:graphicData uri="http://schemas.openxmlformats.org/presentationml/2006/ole">
            <mc:AlternateContent xmlns:mc="http://schemas.openxmlformats.org/markup-compatibility/2006">
              <mc:Choice xmlns:v="urn:schemas-microsoft-com:vml" Requires="v">
                <p:oleObj spid="_x0000_s797940" name="Equation" r:id="rId4" imgW="1409700" imgH="368300" progId="Equation.3">
                  <p:embed/>
                </p:oleObj>
              </mc:Choice>
              <mc:Fallback>
                <p:oleObj name="Equation" r:id="rId4" imgW="14097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13" y="4471988"/>
                        <a:ext cx="3232150" cy="846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09" name="Object 13"/>
          <p:cNvGraphicFramePr>
            <a:graphicFrameLocks noChangeAspect="1"/>
          </p:cNvGraphicFramePr>
          <p:nvPr/>
        </p:nvGraphicFramePr>
        <p:xfrm>
          <a:off x="720725" y="5427663"/>
          <a:ext cx="3162300" cy="835025"/>
        </p:xfrm>
        <a:graphic>
          <a:graphicData uri="http://schemas.openxmlformats.org/presentationml/2006/ole">
            <mc:AlternateContent xmlns:mc="http://schemas.openxmlformats.org/markup-compatibility/2006">
              <mc:Choice xmlns:v="urn:schemas-microsoft-com:vml" Requires="v">
                <p:oleObj spid="_x0000_s797941" name="Equation" r:id="rId6" imgW="1397000" imgH="368300" progId="Equation.3">
                  <p:embed/>
                </p:oleObj>
              </mc:Choice>
              <mc:Fallback>
                <p:oleObj name="Equation" r:id="rId6" imgW="13970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25" y="5427663"/>
                        <a:ext cx="3162300" cy="835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10" name="Object 14"/>
          <p:cNvGraphicFramePr>
            <a:graphicFrameLocks noChangeAspect="1"/>
          </p:cNvGraphicFramePr>
          <p:nvPr/>
        </p:nvGraphicFramePr>
        <p:xfrm>
          <a:off x="693738" y="3581400"/>
          <a:ext cx="3241675" cy="855663"/>
        </p:xfrm>
        <a:graphic>
          <a:graphicData uri="http://schemas.openxmlformats.org/presentationml/2006/ole">
            <mc:AlternateContent xmlns:mc="http://schemas.openxmlformats.org/markup-compatibility/2006">
              <mc:Choice xmlns:v="urn:schemas-microsoft-com:vml" Requires="v">
                <p:oleObj spid="_x0000_s797942" name="Equation" r:id="rId8" imgW="1397000" imgH="368300" progId="Equation.3">
                  <p:embed/>
                </p:oleObj>
              </mc:Choice>
              <mc:Fallback>
                <p:oleObj name="Equation" r:id="rId8" imgW="1397000" imgH="368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738" y="3581400"/>
                        <a:ext cx="3241675" cy="855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11" name="Object 15"/>
          <p:cNvGraphicFramePr>
            <a:graphicFrameLocks noChangeAspect="1"/>
          </p:cNvGraphicFramePr>
          <p:nvPr/>
        </p:nvGraphicFramePr>
        <p:xfrm>
          <a:off x="4835525" y="3513138"/>
          <a:ext cx="2533650" cy="855662"/>
        </p:xfrm>
        <a:graphic>
          <a:graphicData uri="http://schemas.openxmlformats.org/presentationml/2006/ole">
            <mc:AlternateContent xmlns:mc="http://schemas.openxmlformats.org/markup-compatibility/2006">
              <mc:Choice xmlns:v="urn:schemas-microsoft-com:vml" Requires="v">
                <p:oleObj spid="_x0000_s797943" name="Equation" r:id="rId10" imgW="1091726" imgH="368140" progId="Equation.3">
                  <p:embed/>
                </p:oleObj>
              </mc:Choice>
              <mc:Fallback>
                <p:oleObj name="Equation" r:id="rId10" imgW="1091726" imgH="3681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5525" y="3513138"/>
                        <a:ext cx="2533650" cy="855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12" name="Object 16"/>
          <p:cNvGraphicFramePr>
            <a:graphicFrameLocks noChangeAspect="1"/>
          </p:cNvGraphicFramePr>
          <p:nvPr/>
        </p:nvGraphicFramePr>
        <p:xfrm>
          <a:off x="4859338" y="4384675"/>
          <a:ext cx="2562225" cy="855663"/>
        </p:xfrm>
        <a:graphic>
          <a:graphicData uri="http://schemas.openxmlformats.org/presentationml/2006/ole">
            <mc:AlternateContent xmlns:mc="http://schemas.openxmlformats.org/markup-compatibility/2006">
              <mc:Choice xmlns:v="urn:schemas-microsoft-com:vml" Requires="v">
                <p:oleObj spid="_x0000_s797944" name="Equation" r:id="rId12" imgW="1104900" imgH="368300" progId="Equation.3">
                  <p:embed/>
                </p:oleObj>
              </mc:Choice>
              <mc:Fallback>
                <p:oleObj name="Equation" r:id="rId12" imgW="1104900" imgH="368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9338" y="4384675"/>
                        <a:ext cx="2562225" cy="855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13" name="Object 17"/>
          <p:cNvGraphicFramePr>
            <a:graphicFrameLocks noChangeAspect="1"/>
          </p:cNvGraphicFramePr>
          <p:nvPr/>
        </p:nvGraphicFramePr>
        <p:xfrm>
          <a:off x="4926013" y="5265738"/>
          <a:ext cx="2562225" cy="855662"/>
        </p:xfrm>
        <a:graphic>
          <a:graphicData uri="http://schemas.openxmlformats.org/presentationml/2006/ole">
            <mc:AlternateContent xmlns:mc="http://schemas.openxmlformats.org/markup-compatibility/2006">
              <mc:Choice xmlns:v="urn:schemas-microsoft-com:vml" Requires="v">
                <p:oleObj spid="_x0000_s797945" name="Equation" r:id="rId14" imgW="1104900" imgH="368300" progId="Equation.DSMT4">
                  <p:embed/>
                </p:oleObj>
              </mc:Choice>
              <mc:Fallback>
                <p:oleObj name="Equation" r:id="rId14" imgW="1104900" imgH="3683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26013" y="5265738"/>
                        <a:ext cx="2562225" cy="855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72714"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16338" y="1601788"/>
            <a:ext cx="4087812"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72715" name="Text Box 19"/>
          <p:cNvSpPr txBox="1">
            <a:spLocks noChangeArrowheads="1"/>
          </p:cNvSpPr>
          <p:nvPr/>
        </p:nvSpPr>
        <p:spPr bwMode="auto">
          <a:xfrm>
            <a:off x="257175" y="2260600"/>
            <a:ext cx="368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Rappel: Tripôles équivalents</a:t>
            </a:r>
            <a:endParaRPr lang="en-US">
              <a:latin typeface="+mj-lt"/>
            </a:endParaRPr>
          </a:p>
        </p:txBody>
      </p:sp>
    </p:spTree>
    <p:extLst>
      <p:ext uri="{BB962C8B-B14F-4D97-AF65-F5344CB8AC3E}">
        <p14:creationId xmlns:p14="http://schemas.microsoft.com/office/powerpoint/2010/main" val="306062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0549" name="Object 5"/>
          <p:cNvGraphicFramePr>
            <a:graphicFrameLocks noChangeAspect="1"/>
          </p:cNvGraphicFramePr>
          <p:nvPr>
            <p:extLst>
              <p:ext uri="{D42A27DB-BD31-4B8C-83A1-F6EECF244321}">
                <p14:modId xmlns:p14="http://schemas.microsoft.com/office/powerpoint/2010/main" val="1148826182"/>
              </p:ext>
            </p:extLst>
          </p:nvPr>
        </p:nvGraphicFramePr>
        <p:xfrm>
          <a:off x="1870075" y="4481513"/>
          <a:ext cx="1325563" cy="827087"/>
        </p:xfrm>
        <a:graphic>
          <a:graphicData uri="http://schemas.openxmlformats.org/presentationml/2006/ole">
            <mc:AlternateContent xmlns:mc="http://schemas.openxmlformats.org/markup-compatibility/2006">
              <mc:Choice xmlns:v="urn:schemas-microsoft-com:vml" Requires="v">
                <p:oleObj spid="_x0000_s800066" name="Equation" r:id="rId4" imgW="571252" imgH="355446" progId="Equation.3">
                  <p:embed/>
                </p:oleObj>
              </mc:Choice>
              <mc:Fallback>
                <p:oleObj name="Equation" r:id="rId4" imgW="571252" imgH="35544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075" y="4481513"/>
                        <a:ext cx="1325563" cy="8270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747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6338" y="2068513"/>
            <a:ext cx="4087812"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74758" name="Text Box 10"/>
          <p:cNvSpPr txBox="1">
            <a:spLocks noChangeArrowheads="1"/>
          </p:cNvSpPr>
          <p:nvPr/>
        </p:nvSpPr>
        <p:spPr bwMode="auto">
          <a:xfrm>
            <a:off x="463550" y="2193925"/>
            <a:ext cx="2736296"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Tripôles équivalents</a:t>
            </a:r>
          </a:p>
          <a:p>
            <a:pPr eaLnBrk="1" hangingPunct="1"/>
            <a:r>
              <a:rPr lang="fr-CH">
                <a:latin typeface="+mj-lt"/>
              </a:rPr>
              <a:t>(impédances égales)</a:t>
            </a:r>
          </a:p>
          <a:p>
            <a:pPr eaLnBrk="1" hangingPunct="1"/>
            <a:endParaRPr lang="en-US">
              <a:latin typeface="+mj-lt"/>
            </a:endParaRPr>
          </a:p>
        </p:txBody>
      </p:sp>
      <p:graphicFrame>
        <p:nvGraphicFramePr>
          <p:cNvPr id="74759" name="Object 11"/>
          <p:cNvGraphicFramePr>
            <a:graphicFrameLocks noChangeAspect="1"/>
          </p:cNvGraphicFramePr>
          <p:nvPr>
            <p:extLst>
              <p:ext uri="{D42A27DB-BD31-4B8C-83A1-F6EECF244321}">
                <p14:modId xmlns:p14="http://schemas.microsoft.com/office/powerpoint/2010/main" val="609520825"/>
              </p:ext>
            </p:extLst>
          </p:nvPr>
        </p:nvGraphicFramePr>
        <p:xfrm>
          <a:off x="4994275" y="2787650"/>
          <a:ext cx="244475" cy="230188"/>
        </p:xfrm>
        <a:graphic>
          <a:graphicData uri="http://schemas.openxmlformats.org/presentationml/2006/ole">
            <mc:AlternateContent xmlns:mc="http://schemas.openxmlformats.org/markup-compatibility/2006">
              <mc:Choice xmlns:v="urn:schemas-microsoft-com:vml" Requires="v">
                <p:oleObj spid="_x0000_s800067" name="Equation" r:id="rId7" imgW="215713" imgH="203024" progId="Equation.3">
                  <p:embed/>
                </p:oleObj>
              </mc:Choice>
              <mc:Fallback>
                <p:oleObj name="Equation" r:id="rId7" imgW="215713"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4275" y="2787650"/>
                        <a:ext cx="244475" cy="2301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760" name="Object 12"/>
          <p:cNvGraphicFramePr>
            <a:graphicFrameLocks noChangeAspect="1"/>
          </p:cNvGraphicFramePr>
          <p:nvPr>
            <p:extLst>
              <p:ext uri="{D42A27DB-BD31-4B8C-83A1-F6EECF244321}">
                <p14:modId xmlns:p14="http://schemas.microsoft.com/office/powerpoint/2010/main" val="4189927498"/>
              </p:ext>
            </p:extLst>
          </p:nvPr>
        </p:nvGraphicFramePr>
        <p:xfrm>
          <a:off x="5238750" y="2041525"/>
          <a:ext cx="244475" cy="230188"/>
        </p:xfrm>
        <a:graphic>
          <a:graphicData uri="http://schemas.openxmlformats.org/presentationml/2006/ole">
            <mc:AlternateContent xmlns:mc="http://schemas.openxmlformats.org/markup-compatibility/2006">
              <mc:Choice xmlns:v="urn:schemas-microsoft-com:vml" Requires="v">
                <p:oleObj spid="_x0000_s800068" name="Equation" r:id="rId9" imgW="215713" imgH="203024" progId="Equation.3">
                  <p:embed/>
                </p:oleObj>
              </mc:Choice>
              <mc:Fallback>
                <p:oleObj name="Equation" r:id="rId9" imgW="215713"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0" y="2041525"/>
                        <a:ext cx="244475" cy="2301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761" name="Object 13"/>
          <p:cNvGraphicFramePr>
            <a:graphicFrameLocks noChangeAspect="1"/>
          </p:cNvGraphicFramePr>
          <p:nvPr>
            <p:extLst>
              <p:ext uri="{D42A27DB-BD31-4B8C-83A1-F6EECF244321}">
                <p14:modId xmlns:p14="http://schemas.microsoft.com/office/powerpoint/2010/main" val="2865272040"/>
              </p:ext>
            </p:extLst>
          </p:nvPr>
        </p:nvGraphicFramePr>
        <p:xfrm>
          <a:off x="4292600" y="2047875"/>
          <a:ext cx="244475" cy="230188"/>
        </p:xfrm>
        <a:graphic>
          <a:graphicData uri="http://schemas.openxmlformats.org/presentationml/2006/ole">
            <mc:AlternateContent xmlns:mc="http://schemas.openxmlformats.org/markup-compatibility/2006">
              <mc:Choice xmlns:v="urn:schemas-microsoft-com:vml" Requires="v">
                <p:oleObj spid="_x0000_s800069" name="Equation" r:id="rId10" imgW="215713" imgH="203024" progId="Equation.3">
                  <p:embed/>
                </p:oleObj>
              </mc:Choice>
              <mc:Fallback>
                <p:oleObj name="Equation" r:id="rId10" imgW="215713"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2600" y="2047875"/>
                        <a:ext cx="244475" cy="2301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762" name="Object 14"/>
          <p:cNvGraphicFramePr>
            <a:graphicFrameLocks noChangeAspect="1"/>
          </p:cNvGraphicFramePr>
          <p:nvPr>
            <p:extLst>
              <p:ext uri="{D42A27DB-BD31-4B8C-83A1-F6EECF244321}">
                <p14:modId xmlns:p14="http://schemas.microsoft.com/office/powerpoint/2010/main" val="285979927"/>
              </p:ext>
            </p:extLst>
          </p:nvPr>
        </p:nvGraphicFramePr>
        <p:xfrm>
          <a:off x="6045200" y="2774950"/>
          <a:ext cx="230188" cy="230188"/>
        </p:xfrm>
        <a:graphic>
          <a:graphicData uri="http://schemas.openxmlformats.org/presentationml/2006/ole">
            <mc:AlternateContent xmlns:mc="http://schemas.openxmlformats.org/markup-compatibility/2006">
              <mc:Choice xmlns:v="urn:schemas-microsoft-com:vml" Requires="v">
                <p:oleObj spid="_x0000_s800070" name="Equation" r:id="rId11" imgW="203024" imgH="203024" progId="Equation.3">
                  <p:embed/>
                </p:oleObj>
              </mc:Choice>
              <mc:Fallback>
                <p:oleObj name="Equation" r:id="rId11" imgW="203024" imgH="203024"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5200" y="2774950"/>
                        <a:ext cx="230188" cy="2301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763" name="Object 15"/>
          <p:cNvGraphicFramePr>
            <a:graphicFrameLocks noChangeAspect="1"/>
          </p:cNvGraphicFramePr>
          <p:nvPr>
            <p:extLst>
              <p:ext uri="{D42A27DB-BD31-4B8C-83A1-F6EECF244321}">
                <p14:modId xmlns:p14="http://schemas.microsoft.com/office/powerpoint/2010/main" val="4048618436"/>
              </p:ext>
            </p:extLst>
          </p:nvPr>
        </p:nvGraphicFramePr>
        <p:xfrm>
          <a:off x="6823075" y="2028825"/>
          <a:ext cx="230188" cy="230188"/>
        </p:xfrm>
        <a:graphic>
          <a:graphicData uri="http://schemas.openxmlformats.org/presentationml/2006/ole">
            <mc:AlternateContent xmlns:mc="http://schemas.openxmlformats.org/markup-compatibility/2006">
              <mc:Choice xmlns:v="urn:schemas-microsoft-com:vml" Requires="v">
                <p:oleObj spid="_x0000_s800071" name="Equation" r:id="rId13" imgW="203024" imgH="203024" progId="Equation.3">
                  <p:embed/>
                </p:oleObj>
              </mc:Choice>
              <mc:Fallback>
                <p:oleObj name="Equation" r:id="rId13" imgW="203024" imgH="203024"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3075" y="2028825"/>
                        <a:ext cx="230188" cy="2301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764" name="Object 16"/>
          <p:cNvGraphicFramePr>
            <a:graphicFrameLocks noChangeAspect="1"/>
          </p:cNvGraphicFramePr>
          <p:nvPr>
            <p:extLst>
              <p:ext uri="{D42A27DB-BD31-4B8C-83A1-F6EECF244321}">
                <p14:modId xmlns:p14="http://schemas.microsoft.com/office/powerpoint/2010/main" val="2880047753"/>
              </p:ext>
            </p:extLst>
          </p:nvPr>
        </p:nvGraphicFramePr>
        <p:xfrm>
          <a:off x="7581900" y="2778125"/>
          <a:ext cx="230188" cy="230188"/>
        </p:xfrm>
        <a:graphic>
          <a:graphicData uri="http://schemas.openxmlformats.org/presentationml/2006/ole">
            <mc:AlternateContent xmlns:mc="http://schemas.openxmlformats.org/markup-compatibility/2006">
              <mc:Choice xmlns:v="urn:schemas-microsoft-com:vml" Requires="v">
                <p:oleObj spid="_x0000_s800072" name="Equation" r:id="rId14" imgW="203024" imgH="203024" progId="Equation.3">
                  <p:embed/>
                </p:oleObj>
              </mc:Choice>
              <mc:Fallback>
                <p:oleObj name="Equation" r:id="rId14" imgW="203024" imgH="203024"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900" y="2778125"/>
                        <a:ext cx="230188" cy="2301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0561" name="Object 17"/>
          <p:cNvGraphicFramePr>
            <a:graphicFrameLocks noChangeAspect="1"/>
          </p:cNvGraphicFramePr>
          <p:nvPr>
            <p:extLst>
              <p:ext uri="{D42A27DB-BD31-4B8C-83A1-F6EECF244321}">
                <p14:modId xmlns:p14="http://schemas.microsoft.com/office/powerpoint/2010/main" val="2037962565"/>
              </p:ext>
            </p:extLst>
          </p:nvPr>
        </p:nvGraphicFramePr>
        <p:xfrm>
          <a:off x="4605338" y="4645025"/>
          <a:ext cx="1355725" cy="473075"/>
        </p:xfrm>
        <a:graphic>
          <a:graphicData uri="http://schemas.openxmlformats.org/presentationml/2006/ole">
            <mc:AlternateContent xmlns:mc="http://schemas.openxmlformats.org/markup-compatibility/2006">
              <mc:Choice xmlns:v="urn:schemas-microsoft-com:vml" Requires="v">
                <p:oleObj spid="_x0000_s800073" name="Equation" r:id="rId15" imgW="583947" imgH="203112" progId="Equation.DSMT4">
                  <p:embed/>
                </p:oleObj>
              </mc:Choice>
              <mc:Fallback>
                <p:oleObj name="Equation" r:id="rId15" imgW="583947" imgH="203112"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05338" y="4645025"/>
                        <a:ext cx="1355725" cy="473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0562" name="AutoShape 18"/>
          <p:cNvSpPr>
            <a:spLocks noChangeArrowheads="1"/>
          </p:cNvSpPr>
          <p:nvPr/>
        </p:nvSpPr>
        <p:spPr bwMode="auto">
          <a:xfrm>
            <a:off x="3609975" y="4781550"/>
            <a:ext cx="638175" cy="257175"/>
          </a:xfrm>
          <a:prstGeom prst="leftRightArrow">
            <a:avLst>
              <a:gd name="adj1" fmla="val 50000"/>
              <a:gd name="adj2" fmla="val 49630"/>
            </a:avLst>
          </a:prstGeom>
          <a:solidFill>
            <a:srgbClr val="008000"/>
          </a:solidFill>
          <a:ln w="12700">
            <a:solidFill>
              <a:srgbClr val="008000"/>
            </a:solidFill>
            <a:miter lim="800000"/>
            <a:headEnd/>
            <a:tailEnd/>
          </a:ln>
        </p:spPr>
        <p:txBody>
          <a:bodyPr wrap="none" anchor="ctr"/>
          <a:lstStyle/>
          <a:p>
            <a:endParaRPr lang="fr-CH">
              <a:latin typeface="+mj-lt"/>
            </a:endParaRPr>
          </a:p>
        </p:txBody>
      </p:sp>
      <p:sp>
        <p:nvSpPr>
          <p:cNvPr id="620563" name="Rectangle 19"/>
          <p:cNvSpPr>
            <a:spLocks noChangeArrowheads="1"/>
          </p:cNvSpPr>
          <p:nvPr/>
        </p:nvSpPr>
        <p:spPr bwMode="auto">
          <a:xfrm>
            <a:off x="1295400" y="4191000"/>
            <a:ext cx="4953000" cy="1371600"/>
          </a:xfrm>
          <a:prstGeom prst="rect">
            <a:avLst/>
          </a:prstGeom>
          <a:noFill/>
          <a:ln w="127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latin typeface="+mj-lt"/>
            </a:endParaRPr>
          </a:p>
        </p:txBody>
      </p:sp>
      <p:sp>
        <p:nvSpPr>
          <p:cNvPr id="18" name="Rectangle 2"/>
          <p:cNvSpPr>
            <a:spLocks noGrp="1" noChangeArrowheads="1"/>
          </p:cNvSpPr>
          <p:nvPr>
            <p:ph type="title"/>
          </p:nvPr>
        </p:nvSpPr>
        <p:spPr>
          <a:xfrm>
            <a:off x="0" y="0"/>
            <a:ext cx="9144000" cy="1104900"/>
          </a:xfrm>
        </p:spPr>
        <p:txBody>
          <a:bodyPr>
            <a:noAutofit/>
          </a:bodyPr>
          <a:lstStyle/>
          <a:p>
            <a:pPr>
              <a:defRPr/>
            </a:pPr>
            <a:br>
              <a:rPr lang="fr-CH" sz="3200" dirty="0">
                <a:solidFill>
                  <a:srgbClr val="FF6600"/>
                </a:solidFill>
                <a:latin typeface="Consolas"/>
                <a:ea typeface="+mn-ea"/>
                <a:cs typeface="Consolas"/>
              </a:rPr>
            </a:br>
            <a:r>
              <a:rPr lang="fr-CH" sz="2000" dirty="0">
                <a:solidFill>
                  <a:srgbClr val="FF6600"/>
                </a:solidFill>
                <a:latin typeface="Consolas"/>
                <a:ea typeface="+mn-ea"/>
                <a:cs typeface="Consolas"/>
              </a:rPr>
              <a:t>Puissance en régime triphasé symétrique à charge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Conversion triangle-étoile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33704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20549"/>
                                        </p:tgtEl>
                                        <p:attrNameLst>
                                          <p:attrName>style.visibility</p:attrName>
                                        </p:attrNameLst>
                                      </p:cBhvr>
                                      <p:to>
                                        <p:strVal val="visible"/>
                                      </p:to>
                                    </p:set>
                                    <p:animEffect transition="in" filter="randombar(horizontal)">
                                      <p:cBhvr>
                                        <p:cTn id="7" dur="500"/>
                                        <p:tgtEl>
                                          <p:spTgt spid="620549"/>
                                        </p:tgtEl>
                                      </p:cBhvr>
                                    </p:animEffect>
                                  </p:childTnLst>
                                </p:cTn>
                              </p:par>
                              <p:par>
                                <p:cTn id="8" presetID="14" presetClass="entr" presetSubtype="10" fill="hold" nodeType="withEffect">
                                  <p:stCondLst>
                                    <p:cond delay="0"/>
                                  </p:stCondLst>
                                  <p:childTnLst>
                                    <p:set>
                                      <p:cBhvr>
                                        <p:cTn id="9" dur="1" fill="hold">
                                          <p:stCondLst>
                                            <p:cond delay="0"/>
                                          </p:stCondLst>
                                        </p:cTn>
                                        <p:tgtEl>
                                          <p:spTgt spid="620561"/>
                                        </p:tgtEl>
                                        <p:attrNameLst>
                                          <p:attrName>style.visibility</p:attrName>
                                        </p:attrNameLst>
                                      </p:cBhvr>
                                      <p:to>
                                        <p:strVal val="visible"/>
                                      </p:to>
                                    </p:set>
                                    <p:animEffect transition="in" filter="randombar(horizontal)">
                                      <p:cBhvr>
                                        <p:cTn id="10" dur="500"/>
                                        <p:tgtEl>
                                          <p:spTgt spid="62056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20562"/>
                                        </p:tgtEl>
                                        <p:attrNameLst>
                                          <p:attrName>style.visibility</p:attrName>
                                        </p:attrNameLst>
                                      </p:cBhvr>
                                      <p:to>
                                        <p:strVal val="visible"/>
                                      </p:to>
                                    </p:set>
                                    <p:animEffect transition="in" filter="randombar(horizontal)">
                                      <p:cBhvr>
                                        <p:cTn id="13" dur="500"/>
                                        <p:tgtEl>
                                          <p:spTgt spid="62056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20563"/>
                                        </p:tgtEl>
                                        <p:attrNameLst>
                                          <p:attrName>style.visibility</p:attrName>
                                        </p:attrNameLst>
                                      </p:cBhvr>
                                      <p:to>
                                        <p:strVal val="visible"/>
                                      </p:to>
                                    </p:set>
                                    <p:animEffect transition="in" filter="randombar(horizontal)">
                                      <p:cBhvr>
                                        <p:cTn id="16" dur="500"/>
                                        <p:tgtEl>
                                          <p:spTgt spid="620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62" grpId="0" animBg="1"/>
      <p:bldP spid="6205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F9C27-4D69-4C17-8F32-EDD96442AC39}" type="slidenum">
              <a:rPr lang="fr-CH" smtClean="0"/>
              <a:pPr/>
              <a:t>4</a:t>
            </a:fld>
            <a:endParaRPr lang="fr-CH"/>
          </a:p>
        </p:txBody>
      </p:sp>
      <p:pic>
        <p:nvPicPr>
          <p:cNvPr id="5" name="Picture 4"/>
          <p:cNvPicPr>
            <a:picLocks noChangeAspect="1"/>
          </p:cNvPicPr>
          <p:nvPr/>
        </p:nvPicPr>
        <p:blipFill>
          <a:blip r:embed="rId2"/>
          <a:stretch>
            <a:fillRect/>
          </a:stretch>
        </p:blipFill>
        <p:spPr>
          <a:xfrm>
            <a:off x="1447800" y="838200"/>
            <a:ext cx="5999342" cy="50008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822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338" y="1785938"/>
            <a:ext cx="1692275" cy="172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76805" name="Object 13"/>
          <p:cNvGraphicFramePr>
            <a:graphicFrameLocks noChangeAspect="1"/>
          </p:cNvGraphicFramePr>
          <p:nvPr/>
        </p:nvGraphicFramePr>
        <p:xfrm>
          <a:off x="2765425" y="2387600"/>
          <a:ext cx="225425" cy="212725"/>
        </p:xfrm>
        <a:graphic>
          <a:graphicData uri="http://schemas.openxmlformats.org/presentationml/2006/ole">
            <mc:AlternateContent xmlns:mc="http://schemas.openxmlformats.org/markup-compatibility/2006">
              <mc:Choice xmlns:v="urn:schemas-microsoft-com:vml" Requires="v">
                <p:oleObj spid="_x0000_s802231" name="Equation" r:id="rId5" imgW="215713" imgH="203024" progId="Equation.3">
                  <p:embed/>
                </p:oleObj>
              </mc:Choice>
              <mc:Fallback>
                <p:oleObj name="Equation" r:id="rId5" imgW="215713" imgH="2030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5425" y="2387600"/>
                        <a:ext cx="225425" cy="2127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6806" name="Object 14"/>
          <p:cNvGraphicFramePr>
            <a:graphicFrameLocks noChangeAspect="1"/>
          </p:cNvGraphicFramePr>
          <p:nvPr/>
        </p:nvGraphicFramePr>
        <p:xfrm>
          <a:off x="2733675" y="2746375"/>
          <a:ext cx="225425" cy="212725"/>
        </p:xfrm>
        <a:graphic>
          <a:graphicData uri="http://schemas.openxmlformats.org/presentationml/2006/ole">
            <mc:AlternateContent xmlns:mc="http://schemas.openxmlformats.org/markup-compatibility/2006">
              <mc:Choice xmlns:v="urn:schemas-microsoft-com:vml" Requires="v">
                <p:oleObj spid="_x0000_s802232" name="Equation" r:id="rId7" imgW="215713" imgH="203024" progId="Equation.3">
                  <p:embed/>
                </p:oleObj>
              </mc:Choice>
              <mc:Fallback>
                <p:oleObj name="Equation" r:id="rId7" imgW="215713" imgH="2030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3675" y="2746375"/>
                        <a:ext cx="225425" cy="2127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6807" name="Object 15"/>
          <p:cNvGraphicFramePr>
            <a:graphicFrameLocks noChangeAspect="1"/>
          </p:cNvGraphicFramePr>
          <p:nvPr/>
        </p:nvGraphicFramePr>
        <p:xfrm>
          <a:off x="2028825" y="2422525"/>
          <a:ext cx="225425" cy="212725"/>
        </p:xfrm>
        <a:graphic>
          <a:graphicData uri="http://schemas.openxmlformats.org/presentationml/2006/ole">
            <mc:AlternateContent xmlns:mc="http://schemas.openxmlformats.org/markup-compatibility/2006">
              <mc:Choice xmlns:v="urn:schemas-microsoft-com:vml" Requires="v">
                <p:oleObj spid="_x0000_s802233" name="Equation" r:id="rId8" imgW="215713" imgH="203024" progId="Equation.3">
                  <p:embed/>
                </p:oleObj>
              </mc:Choice>
              <mc:Fallback>
                <p:oleObj name="Equation" r:id="rId8" imgW="215713" imgH="2030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8825" y="2422525"/>
                        <a:ext cx="225425" cy="2127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768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5100" y="1836738"/>
            <a:ext cx="1727200" cy="164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76809" name="Object 17"/>
          <p:cNvGraphicFramePr>
            <a:graphicFrameLocks noChangeAspect="1"/>
          </p:cNvGraphicFramePr>
          <p:nvPr/>
        </p:nvGraphicFramePr>
        <p:xfrm>
          <a:off x="6791325" y="2530475"/>
          <a:ext cx="211138" cy="211138"/>
        </p:xfrm>
        <a:graphic>
          <a:graphicData uri="http://schemas.openxmlformats.org/presentationml/2006/ole">
            <mc:AlternateContent xmlns:mc="http://schemas.openxmlformats.org/markup-compatibility/2006">
              <mc:Choice xmlns:v="urn:schemas-microsoft-com:vml" Requires="v">
                <p:oleObj spid="_x0000_s802234" name="Equation" r:id="rId10" imgW="203024" imgH="203024" progId="Equation.3">
                  <p:embed/>
                </p:oleObj>
              </mc:Choice>
              <mc:Fallback>
                <p:oleObj name="Equation" r:id="rId10" imgW="203024" imgH="20302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1325" y="2530475"/>
                        <a:ext cx="211138" cy="21113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6810" name="Object 18"/>
          <p:cNvGraphicFramePr>
            <a:graphicFrameLocks noChangeAspect="1"/>
          </p:cNvGraphicFramePr>
          <p:nvPr/>
        </p:nvGraphicFramePr>
        <p:xfrm>
          <a:off x="6359525" y="2746375"/>
          <a:ext cx="211138" cy="211138"/>
        </p:xfrm>
        <a:graphic>
          <a:graphicData uri="http://schemas.openxmlformats.org/presentationml/2006/ole">
            <mc:AlternateContent xmlns:mc="http://schemas.openxmlformats.org/markup-compatibility/2006">
              <mc:Choice xmlns:v="urn:schemas-microsoft-com:vml" Requires="v">
                <p:oleObj spid="_x0000_s802235" name="Equation" r:id="rId12" imgW="203024" imgH="203024" progId="Equation.3">
                  <p:embed/>
                </p:oleObj>
              </mc:Choice>
              <mc:Fallback>
                <p:oleObj name="Equation" r:id="rId12" imgW="203024" imgH="20302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9525" y="2746375"/>
                        <a:ext cx="211138" cy="21113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6811" name="Object 19"/>
          <p:cNvGraphicFramePr>
            <a:graphicFrameLocks noChangeAspect="1"/>
          </p:cNvGraphicFramePr>
          <p:nvPr/>
        </p:nvGraphicFramePr>
        <p:xfrm>
          <a:off x="6375400" y="2324100"/>
          <a:ext cx="211138" cy="211138"/>
        </p:xfrm>
        <a:graphic>
          <a:graphicData uri="http://schemas.openxmlformats.org/presentationml/2006/ole">
            <mc:AlternateContent xmlns:mc="http://schemas.openxmlformats.org/markup-compatibility/2006">
              <mc:Choice xmlns:v="urn:schemas-microsoft-com:vml" Requires="v">
                <p:oleObj spid="_x0000_s802236" name="Equation" r:id="rId13" imgW="203024" imgH="203024" progId="Equation.3">
                  <p:embed/>
                </p:oleObj>
              </mc:Choice>
              <mc:Fallback>
                <p:oleObj name="Equation" r:id="rId13" imgW="203024" imgH="20302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5400" y="2324100"/>
                        <a:ext cx="211138" cy="21113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1588" name="Object 20"/>
          <p:cNvGraphicFramePr>
            <a:graphicFrameLocks noChangeAspect="1"/>
          </p:cNvGraphicFramePr>
          <p:nvPr>
            <p:extLst>
              <p:ext uri="{D42A27DB-BD31-4B8C-83A1-F6EECF244321}">
                <p14:modId xmlns:p14="http://schemas.microsoft.com/office/powerpoint/2010/main" val="2472038511"/>
              </p:ext>
            </p:extLst>
          </p:nvPr>
        </p:nvGraphicFramePr>
        <p:xfrm>
          <a:off x="2870200" y="4710113"/>
          <a:ext cx="1144588" cy="714375"/>
        </p:xfrm>
        <a:graphic>
          <a:graphicData uri="http://schemas.openxmlformats.org/presentationml/2006/ole">
            <mc:AlternateContent xmlns:mc="http://schemas.openxmlformats.org/markup-compatibility/2006">
              <mc:Choice xmlns:v="urn:schemas-microsoft-com:vml" Requires="v">
                <p:oleObj spid="_x0000_s802237" name="Equation" r:id="rId14" imgW="571252" imgH="355446" progId="Equation.3">
                  <p:embed/>
                </p:oleObj>
              </mc:Choice>
              <mc:Fallback>
                <p:oleObj name="Equation" r:id="rId14" imgW="571252" imgH="355446"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0200" y="4710113"/>
                        <a:ext cx="1144588"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1589" name="Object 21"/>
          <p:cNvGraphicFramePr>
            <a:graphicFrameLocks noChangeAspect="1"/>
          </p:cNvGraphicFramePr>
          <p:nvPr>
            <p:extLst>
              <p:ext uri="{D42A27DB-BD31-4B8C-83A1-F6EECF244321}">
                <p14:modId xmlns:p14="http://schemas.microsoft.com/office/powerpoint/2010/main" val="536377177"/>
              </p:ext>
            </p:extLst>
          </p:nvPr>
        </p:nvGraphicFramePr>
        <p:xfrm>
          <a:off x="5138738" y="4864100"/>
          <a:ext cx="1189037" cy="414338"/>
        </p:xfrm>
        <a:graphic>
          <a:graphicData uri="http://schemas.openxmlformats.org/presentationml/2006/ole">
            <mc:AlternateContent xmlns:mc="http://schemas.openxmlformats.org/markup-compatibility/2006">
              <mc:Choice xmlns:v="urn:schemas-microsoft-com:vml" Requires="v">
                <p:oleObj spid="_x0000_s802238" name="Equation" r:id="rId16" imgW="583947" imgH="203112" progId="Equation.3">
                  <p:embed/>
                </p:oleObj>
              </mc:Choice>
              <mc:Fallback>
                <p:oleObj name="Equation" r:id="rId16" imgW="583947" imgH="203112"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38738" y="4864100"/>
                        <a:ext cx="1189037" cy="414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6814" name="Object 23"/>
          <p:cNvGraphicFramePr>
            <a:graphicFrameLocks noChangeAspect="1"/>
          </p:cNvGraphicFramePr>
          <p:nvPr/>
        </p:nvGraphicFramePr>
        <p:xfrm>
          <a:off x="4038600" y="2566988"/>
          <a:ext cx="228600" cy="230187"/>
        </p:xfrm>
        <a:graphic>
          <a:graphicData uri="http://schemas.openxmlformats.org/presentationml/2006/ole">
            <mc:AlternateContent xmlns:mc="http://schemas.openxmlformats.org/markup-compatibility/2006">
              <mc:Choice xmlns:v="urn:schemas-microsoft-com:vml" Requires="v">
                <p:oleObj spid="_x0000_s802239" name="Equation" r:id="rId18" imgW="114102" imgH="114102" progId="Equation.3">
                  <p:embed/>
                </p:oleObj>
              </mc:Choice>
              <mc:Fallback>
                <p:oleObj name="Equation" r:id="rId18" imgW="114102" imgH="114102"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8600" y="2566988"/>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1592" name="Text Box 24"/>
          <p:cNvSpPr txBox="1">
            <a:spLocks noChangeArrowheads="1"/>
          </p:cNvSpPr>
          <p:nvPr/>
        </p:nvSpPr>
        <p:spPr bwMode="auto">
          <a:xfrm>
            <a:off x="614363" y="3956050"/>
            <a:ext cx="66808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Les deux charges sont équivalentes à condition que:</a:t>
            </a:r>
            <a:endParaRPr lang="en-US">
              <a:latin typeface="+mj-lt"/>
            </a:endParaRPr>
          </a:p>
        </p:txBody>
      </p:sp>
      <p:sp>
        <p:nvSpPr>
          <p:cNvPr id="621593" name="Text Box 25"/>
          <p:cNvSpPr txBox="1">
            <a:spLocks noChangeArrowheads="1"/>
          </p:cNvSpPr>
          <p:nvPr/>
        </p:nvSpPr>
        <p:spPr bwMode="auto">
          <a:xfrm>
            <a:off x="4344988" y="4791075"/>
            <a:ext cx="5086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ou</a:t>
            </a:r>
            <a:endParaRPr lang="en-US">
              <a:latin typeface="+mj-lt"/>
            </a:endParaRPr>
          </a:p>
        </p:txBody>
      </p:sp>
      <p:sp>
        <p:nvSpPr>
          <p:cNvPr id="621594" name="Text Box 26"/>
          <p:cNvSpPr txBox="1">
            <a:spLocks noChangeArrowheads="1"/>
          </p:cNvSpPr>
          <p:nvPr/>
        </p:nvSpPr>
        <p:spPr bwMode="auto">
          <a:xfrm>
            <a:off x="304800" y="5562600"/>
            <a:ext cx="36760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sz="1800" dirty="0">
                <a:latin typeface="+mj-lt"/>
              </a:rPr>
              <a:t>Cas d’une batterie de condensateurs:</a:t>
            </a:r>
            <a:endParaRPr lang="en-US" sz="1800" dirty="0">
              <a:latin typeface="+mj-lt"/>
            </a:endParaRPr>
          </a:p>
        </p:txBody>
      </p:sp>
      <p:graphicFrame>
        <p:nvGraphicFramePr>
          <p:cNvPr id="621595" name="Object 27"/>
          <p:cNvGraphicFramePr>
            <a:graphicFrameLocks noChangeAspect="1"/>
          </p:cNvGraphicFramePr>
          <p:nvPr>
            <p:extLst>
              <p:ext uri="{D42A27DB-BD31-4B8C-83A1-F6EECF244321}">
                <p14:modId xmlns:p14="http://schemas.microsoft.com/office/powerpoint/2010/main" val="1649643256"/>
              </p:ext>
            </p:extLst>
          </p:nvPr>
        </p:nvGraphicFramePr>
        <p:xfrm>
          <a:off x="4029075" y="5405438"/>
          <a:ext cx="1800225" cy="793750"/>
        </p:xfrm>
        <a:graphic>
          <a:graphicData uri="http://schemas.openxmlformats.org/presentationml/2006/ole">
            <mc:AlternateContent xmlns:mc="http://schemas.openxmlformats.org/markup-compatibility/2006">
              <mc:Choice xmlns:v="urn:schemas-microsoft-com:vml" Requires="v">
                <p:oleObj spid="_x0000_s802240" name="Equation" r:id="rId20" imgW="1270000" imgH="558800" progId="Equation.3">
                  <p:embed/>
                </p:oleObj>
              </mc:Choice>
              <mc:Fallback>
                <p:oleObj name="Equation" r:id="rId20" imgW="1270000" imgH="5588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29075" y="5405438"/>
                        <a:ext cx="1800225" cy="793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1596" name="AutoShape 28"/>
          <p:cNvSpPr>
            <a:spLocks noChangeArrowheads="1"/>
          </p:cNvSpPr>
          <p:nvPr/>
        </p:nvSpPr>
        <p:spPr bwMode="auto">
          <a:xfrm>
            <a:off x="6000750" y="5695950"/>
            <a:ext cx="638175" cy="190500"/>
          </a:xfrm>
          <a:prstGeom prst="rightArrow">
            <a:avLst>
              <a:gd name="adj1" fmla="val 50000"/>
              <a:gd name="adj2" fmla="val 83750"/>
            </a:avLst>
          </a:prstGeom>
          <a:solidFill>
            <a:srgbClr val="008000"/>
          </a:solidFill>
          <a:ln w="12700">
            <a:solidFill>
              <a:srgbClr val="008000"/>
            </a:solidFill>
            <a:miter lim="800000"/>
            <a:headEnd/>
            <a:tailEnd/>
          </a:ln>
        </p:spPr>
        <p:txBody>
          <a:bodyPr wrap="none" anchor="ctr"/>
          <a:lstStyle/>
          <a:p>
            <a:endParaRPr lang="fr-CH">
              <a:latin typeface="+mj-lt"/>
            </a:endParaRPr>
          </a:p>
        </p:txBody>
      </p:sp>
      <p:graphicFrame>
        <p:nvGraphicFramePr>
          <p:cNvPr id="621597" name="Object 29"/>
          <p:cNvGraphicFramePr>
            <a:graphicFrameLocks noChangeAspect="1"/>
          </p:cNvGraphicFramePr>
          <p:nvPr>
            <p:extLst>
              <p:ext uri="{D42A27DB-BD31-4B8C-83A1-F6EECF244321}">
                <p14:modId xmlns:p14="http://schemas.microsoft.com/office/powerpoint/2010/main" val="347709887"/>
              </p:ext>
            </p:extLst>
          </p:nvPr>
        </p:nvGraphicFramePr>
        <p:xfrm>
          <a:off x="6923088" y="5600700"/>
          <a:ext cx="1243012" cy="377825"/>
        </p:xfrm>
        <a:graphic>
          <a:graphicData uri="http://schemas.openxmlformats.org/presentationml/2006/ole">
            <mc:AlternateContent xmlns:mc="http://schemas.openxmlformats.org/markup-compatibility/2006">
              <mc:Choice xmlns:v="urn:schemas-microsoft-com:vml" Requires="v">
                <p:oleObj spid="_x0000_s802241" name="Equation" r:id="rId22" imgW="875920" imgH="266584" progId="Equation.DSMT4">
                  <p:embed/>
                </p:oleObj>
              </mc:Choice>
              <mc:Fallback>
                <p:oleObj name="Equation" r:id="rId22" imgW="875920" imgH="266584"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23088" y="5600700"/>
                        <a:ext cx="1243012" cy="377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 name="Rectangle 2"/>
          <p:cNvSpPr>
            <a:spLocks noGrp="1" noChangeArrowheads="1"/>
          </p:cNvSpPr>
          <p:nvPr>
            <p:ph type="title"/>
          </p:nvPr>
        </p:nvSpPr>
        <p:spPr>
          <a:xfrm>
            <a:off x="0" y="0"/>
            <a:ext cx="9144000" cy="1104900"/>
          </a:xfrm>
        </p:spPr>
        <p:txBody>
          <a:bodyPr>
            <a:noAutofit/>
          </a:bodyPr>
          <a:lstStyle/>
          <a:p>
            <a:pPr>
              <a:defRPr/>
            </a:pPr>
            <a:br>
              <a:rPr lang="fr-CH" sz="3200" dirty="0">
                <a:solidFill>
                  <a:srgbClr val="FF6600"/>
                </a:solidFill>
                <a:latin typeface="Consolas"/>
                <a:ea typeface="+mn-ea"/>
                <a:cs typeface="Consolas"/>
              </a:rPr>
            </a:br>
            <a:r>
              <a:rPr lang="fr-CH" sz="2000" dirty="0">
                <a:solidFill>
                  <a:srgbClr val="FF6600"/>
                </a:solidFill>
                <a:latin typeface="Consolas"/>
                <a:ea typeface="+mn-ea"/>
                <a:cs typeface="Consolas"/>
              </a:rPr>
              <a:t>Puissance en régime triphasé symétrique à charge équilibrée</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Conversion triangle-étoile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72285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21588"/>
                                        </p:tgtEl>
                                        <p:attrNameLst>
                                          <p:attrName>style.visibility</p:attrName>
                                        </p:attrNameLst>
                                      </p:cBhvr>
                                      <p:to>
                                        <p:strVal val="visible"/>
                                      </p:to>
                                    </p:set>
                                    <p:animEffect transition="in" filter="randombar(horizontal)">
                                      <p:cBhvr>
                                        <p:cTn id="7" dur="500"/>
                                        <p:tgtEl>
                                          <p:spTgt spid="621588"/>
                                        </p:tgtEl>
                                      </p:cBhvr>
                                    </p:animEffect>
                                  </p:childTnLst>
                                </p:cTn>
                              </p:par>
                              <p:par>
                                <p:cTn id="8" presetID="14" presetClass="entr" presetSubtype="10" fill="hold" nodeType="withEffect">
                                  <p:stCondLst>
                                    <p:cond delay="0"/>
                                  </p:stCondLst>
                                  <p:childTnLst>
                                    <p:set>
                                      <p:cBhvr>
                                        <p:cTn id="9" dur="1" fill="hold">
                                          <p:stCondLst>
                                            <p:cond delay="0"/>
                                          </p:stCondLst>
                                        </p:cTn>
                                        <p:tgtEl>
                                          <p:spTgt spid="621589"/>
                                        </p:tgtEl>
                                        <p:attrNameLst>
                                          <p:attrName>style.visibility</p:attrName>
                                        </p:attrNameLst>
                                      </p:cBhvr>
                                      <p:to>
                                        <p:strVal val="visible"/>
                                      </p:to>
                                    </p:set>
                                    <p:animEffect transition="in" filter="randombar(horizontal)">
                                      <p:cBhvr>
                                        <p:cTn id="10" dur="500"/>
                                        <p:tgtEl>
                                          <p:spTgt spid="62158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21592"/>
                                        </p:tgtEl>
                                        <p:attrNameLst>
                                          <p:attrName>style.visibility</p:attrName>
                                        </p:attrNameLst>
                                      </p:cBhvr>
                                      <p:to>
                                        <p:strVal val="visible"/>
                                      </p:to>
                                    </p:set>
                                    <p:animEffect transition="in" filter="randombar(horizontal)">
                                      <p:cBhvr>
                                        <p:cTn id="13" dur="500"/>
                                        <p:tgtEl>
                                          <p:spTgt spid="62159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21593"/>
                                        </p:tgtEl>
                                        <p:attrNameLst>
                                          <p:attrName>style.visibility</p:attrName>
                                        </p:attrNameLst>
                                      </p:cBhvr>
                                      <p:to>
                                        <p:strVal val="visible"/>
                                      </p:to>
                                    </p:set>
                                    <p:animEffect transition="in" filter="randombar(horizontal)">
                                      <p:cBhvr>
                                        <p:cTn id="16" dur="500"/>
                                        <p:tgtEl>
                                          <p:spTgt spid="6215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21594"/>
                                        </p:tgtEl>
                                        <p:attrNameLst>
                                          <p:attrName>style.visibility</p:attrName>
                                        </p:attrNameLst>
                                      </p:cBhvr>
                                      <p:to>
                                        <p:strVal val="visible"/>
                                      </p:to>
                                    </p:set>
                                    <p:animEffect transition="in" filter="randombar(horizontal)">
                                      <p:cBhvr>
                                        <p:cTn id="21" dur="500"/>
                                        <p:tgtEl>
                                          <p:spTgt spid="621594"/>
                                        </p:tgtEl>
                                      </p:cBhvr>
                                    </p:animEffect>
                                  </p:childTnLst>
                                </p:cTn>
                              </p:par>
                              <p:par>
                                <p:cTn id="22" presetID="14" presetClass="entr" presetSubtype="10" fill="hold" nodeType="withEffect">
                                  <p:stCondLst>
                                    <p:cond delay="0"/>
                                  </p:stCondLst>
                                  <p:childTnLst>
                                    <p:set>
                                      <p:cBhvr>
                                        <p:cTn id="23" dur="1" fill="hold">
                                          <p:stCondLst>
                                            <p:cond delay="0"/>
                                          </p:stCondLst>
                                        </p:cTn>
                                        <p:tgtEl>
                                          <p:spTgt spid="621595"/>
                                        </p:tgtEl>
                                        <p:attrNameLst>
                                          <p:attrName>style.visibility</p:attrName>
                                        </p:attrNameLst>
                                      </p:cBhvr>
                                      <p:to>
                                        <p:strVal val="visible"/>
                                      </p:to>
                                    </p:set>
                                    <p:animEffect transition="in" filter="randombar(horizontal)">
                                      <p:cBhvr>
                                        <p:cTn id="24" dur="500"/>
                                        <p:tgtEl>
                                          <p:spTgt spid="62159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21596"/>
                                        </p:tgtEl>
                                        <p:attrNameLst>
                                          <p:attrName>style.visibility</p:attrName>
                                        </p:attrNameLst>
                                      </p:cBhvr>
                                      <p:to>
                                        <p:strVal val="visible"/>
                                      </p:to>
                                    </p:set>
                                    <p:animEffect transition="in" filter="randombar(horizontal)">
                                      <p:cBhvr>
                                        <p:cTn id="27" dur="500"/>
                                        <p:tgtEl>
                                          <p:spTgt spid="621596"/>
                                        </p:tgtEl>
                                      </p:cBhvr>
                                    </p:animEffect>
                                  </p:childTnLst>
                                </p:cTn>
                              </p:par>
                              <p:par>
                                <p:cTn id="28" presetID="14" presetClass="entr" presetSubtype="10" fill="hold" nodeType="withEffect">
                                  <p:stCondLst>
                                    <p:cond delay="0"/>
                                  </p:stCondLst>
                                  <p:childTnLst>
                                    <p:set>
                                      <p:cBhvr>
                                        <p:cTn id="29" dur="1" fill="hold">
                                          <p:stCondLst>
                                            <p:cond delay="0"/>
                                          </p:stCondLst>
                                        </p:cTn>
                                        <p:tgtEl>
                                          <p:spTgt spid="621597"/>
                                        </p:tgtEl>
                                        <p:attrNameLst>
                                          <p:attrName>style.visibility</p:attrName>
                                        </p:attrNameLst>
                                      </p:cBhvr>
                                      <p:to>
                                        <p:strVal val="visible"/>
                                      </p:to>
                                    </p:set>
                                    <p:animEffect transition="in" filter="randombar(horizontal)">
                                      <p:cBhvr>
                                        <p:cTn id="30" dur="500"/>
                                        <p:tgtEl>
                                          <p:spTgt spid="621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92" grpId="0"/>
      <p:bldP spid="621593" grpId="0"/>
      <p:bldP spid="621594" grpId="0"/>
      <p:bldP spid="62159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0"/>
            <a:ext cx="9144000"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Exemple 1</a:t>
            </a:r>
            <a:endParaRPr lang="en-US" sz="3200" dirty="0">
              <a:solidFill>
                <a:srgbClr val="FF6600"/>
              </a:solidFill>
              <a:latin typeface="Consolas"/>
              <a:ea typeface="+mn-ea"/>
              <a:cs typeface="Consolas"/>
            </a:endParaRPr>
          </a:p>
        </p:txBody>
      </p:sp>
      <p:sp>
        <p:nvSpPr>
          <p:cNvPr id="641038" name="Text Box 14"/>
          <p:cNvSpPr txBox="1">
            <a:spLocks noChangeArrowheads="1"/>
          </p:cNvSpPr>
          <p:nvPr/>
        </p:nvSpPr>
        <p:spPr bwMode="auto">
          <a:xfrm>
            <a:off x="825500" y="1670050"/>
            <a:ext cx="734695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Une charge triphasée équilibrée est branchée en étoile sur un réseau triphasé direct à 6kV. La puissance active consommée est de 48 kW, avec un facteur de puissance de 0.94. Calculer la valeur efficace du courant de ligne. Répéter le calcul pour le cas o</a:t>
            </a:r>
            <a:r>
              <a:rPr lang="en-US" dirty="0" err="1">
                <a:latin typeface="+mj-lt"/>
                <a:cs typeface="Times New Roman" charset="0"/>
              </a:rPr>
              <a:t>ù</a:t>
            </a:r>
            <a:r>
              <a:rPr lang="fr-CH" dirty="0">
                <a:latin typeface="+mj-lt"/>
              </a:rPr>
              <a:t> la charge est branchée en triangle (avec même puissance active et même facteur de puissance) et déterminer en plus la valeur efficace du courant circulant dans les phases de l’utilisateur.</a:t>
            </a:r>
            <a:endParaRPr lang="en-US" dirty="0">
              <a:latin typeface="+mj-lt"/>
            </a:endParaRPr>
          </a:p>
        </p:txBody>
      </p:sp>
    </p:spTree>
    <p:extLst>
      <p:ext uri="{BB962C8B-B14F-4D97-AF65-F5344CB8AC3E}">
        <p14:creationId xmlns:p14="http://schemas.microsoft.com/office/powerpoint/2010/main" val="255243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41038"/>
                                        </p:tgtEl>
                                        <p:attrNameLst>
                                          <p:attrName>style.visibility</p:attrName>
                                        </p:attrNameLst>
                                      </p:cBhvr>
                                      <p:to>
                                        <p:strVal val="visible"/>
                                      </p:to>
                                    </p:set>
                                    <p:animEffect transition="in" filter="randombar(horizontal)">
                                      <p:cBhvr>
                                        <p:cTn id="7" dur="500"/>
                                        <p:tgtEl>
                                          <p:spTgt spid="64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36481" y="0"/>
            <a:ext cx="9144000"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Exemple 2</a:t>
            </a:r>
            <a:endParaRPr lang="en-US" sz="3200" dirty="0">
              <a:solidFill>
                <a:srgbClr val="FF6600"/>
              </a:solidFill>
              <a:latin typeface="Consolas"/>
              <a:ea typeface="+mn-ea"/>
              <a:cs typeface="Consolas"/>
            </a:endParaRPr>
          </a:p>
        </p:txBody>
      </p:sp>
      <p:sp>
        <p:nvSpPr>
          <p:cNvPr id="643075" name="Text Box 3"/>
          <p:cNvSpPr txBox="1">
            <a:spLocks noChangeArrowheads="1"/>
          </p:cNvSpPr>
          <p:nvPr/>
        </p:nvSpPr>
        <p:spPr bwMode="auto">
          <a:xfrm>
            <a:off x="876300" y="1670050"/>
            <a:ext cx="728345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L’impédance de phase d’une charge triphasée équilibrée est formée d’une résistance R = 10 Ω en série avec une capacité C = </a:t>
            </a:r>
            <a:r>
              <a:rPr lang="fr-CH">
                <a:latin typeface="+mj-lt"/>
              </a:rPr>
              <a:t>185 μF</a:t>
            </a:r>
            <a:r>
              <a:rPr lang="fr-CH" dirty="0">
                <a:latin typeface="+mj-lt"/>
              </a:rPr>
              <a:t>. Cette charge est branchée en étoile à un réseau à 50 Hz dont la tension de ligne vaut 380 V. Déterminer la tension de phase, le courant de phase, ainsi que le déphasage. Calculer également les puissances actives et réactives absorbées par chaque phase et par la charge totale.</a:t>
            </a:r>
            <a:endParaRPr lang="en-US" dirty="0">
              <a:latin typeface="+mj-lt"/>
            </a:endParaRPr>
          </a:p>
        </p:txBody>
      </p:sp>
    </p:spTree>
    <p:extLst>
      <p:ext uri="{BB962C8B-B14F-4D97-AF65-F5344CB8AC3E}">
        <p14:creationId xmlns:p14="http://schemas.microsoft.com/office/powerpoint/2010/main" val="103535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randombar(horizontal)">
                                      <p:cBhvr>
                                        <p:cTn id="7" dur="500"/>
                                        <p:tgtEl>
                                          <p:spTgt spid="64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0" y="0"/>
            <a:ext cx="9144000" cy="1104900"/>
          </a:xfrm>
        </p:spPr>
        <p:txBody>
          <a:bodyPr>
            <a:normAutofit fontScale="90000"/>
          </a:bodyPr>
          <a:lstStyle/>
          <a:p>
            <a:pPr eaLnBrk="1" hangingPunct="1"/>
            <a:br>
              <a:rPr lang="fr-CH" sz="3600" dirty="0">
                <a:latin typeface="Times New Roman" charset="0"/>
              </a:rPr>
            </a:br>
            <a:r>
              <a:rPr lang="fr-CH" sz="2800" dirty="0">
                <a:latin typeface="Times New Roman" charset="0"/>
              </a:rPr>
              <a:t> </a:t>
            </a:r>
            <a:r>
              <a:rPr lang="fr-CH" sz="3600" dirty="0">
                <a:solidFill>
                  <a:srgbClr val="FF6600"/>
                </a:solidFill>
                <a:latin typeface="Consolas"/>
                <a:ea typeface="+mn-ea"/>
                <a:cs typeface="Consolas"/>
              </a:rPr>
              <a:t>Exemple 3</a:t>
            </a:r>
            <a:endParaRPr lang="en-US" sz="3200" dirty="0">
              <a:latin typeface="Times New Roman" charset="0"/>
            </a:endParaRPr>
          </a:p>
        </p:txBody>
      </p:sp>
      <p:sp>
        <p:nvSpPr>
          <p:cNvPr id="644099" name="Text Box 3"/>
          <p:cNvSpPr txBox="1">
            <a:spLocks noChangeArrowheads="1"/>
          </p:cNvSpPr>
          <p:nvPr/>
        </p:nvSpPr>
        <p:spPr bwMode="auto">
          <a:xfrm>
            <a:off x="876300" y="1670050"/>
            <a:ext cx="781685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On connaît la puissance active et la puissance apparente consommée par un utilisateur ayant une charge triphasée équilibrée: P = 20 kW et S = 30 kVA. La tension d’alimentation (de ligne) est de 500 V. On demande de calculer l’impédance </a:t>
            </a:r>
            <a:r>
              <a:rPr lang="fr-CH" u="sng" dirty="0">
                <a:latin typeface="+mj-lt"/>
              </a:rPr>
              <a:t>Z</a:t>
            </a:r>
            <a:r>
              <a:rPr lang="fr-CH" dirty="0">
                <a:latin typeface="+mj-lt"/>
              </a:rPr>
              <a:t> pour les deux modes de connexion (étoile et triangle). </a:t>
            </a:r>
            <a:endParaRPr lang="en-US" dirty="0">
              <a:latin typeface="+mj-lt"/>
            </a:endParaRPr>
          </a:p>
        </p:txBody>
      </p:sp>
    </p:spTree>
    <p:extLst>
      <p:ext uri="{BB962C8B-B14F-4D97-AF65-F5344CB8AC3E}">
        <p14:creationId xmlns:p14="http://schemas.microsoft.com/office/powerpoint/2010/main" val="1720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44099"/>
                                        </p:tgtEl>
                                        <p:attrNameLst>
                                          <p:attrName>style.visibility</p:attrName>
                                        </p:attrNameLst>
                                      </p:cBhvr>
                                      <p:to>
                                        <p:strVal val="visible"/>
                                      </p:to>
                                    </p:set>
                                    <p:animEffect transition="in" filter="randombar(horizontal)">
                                      <p:cBhvr>
                                        <p:cTn id="7" dur="500"/>
                                        <p:tgtEl>
                                          <p:spTgt spid="64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09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3" name="Text Box 3"/>
          <p:cNvSpPr txBox="1">
            <a:spLocks noChangeArrowheads="1"/>
          </p:cNvSpPr>
          <p:nvPr/>
        </p:nvSpPr>
        <p:spPr bwMode="auto">
          <a:xfrm>
            <a:off x="1130300" y="1670050"/>
            <a:ext cx="686435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Une charge triphasée équilibrée en triangle est formée par la mise en série d’une résistance R = 15 Ω et d’une inductance L = 32 mH.  L’alimentation du réseau vaut 380 V (tension de ligne). Déterminer la puissance active P fournie par le réseau.</a:t>
            </a:r>
            <a:endParaRPr lang="en-US" dirty="0">
              <a:latin typeface="+mj-lt"/>
            </a:endParaRPr>
          </a:p>
        </p:txBody>
      </p:sp>
      <p:sp>
        <p:nvSpPr>
          <p:cNvPr id="7" name="Rectangle 2"/>
          <p:cNvSpPr>
            <a:spLocks noGrp="1" noChangeArrowheads="1"/>
          </p:cNvSpPr>
          <p:nvPr>
            <p:ph type="title"/>
          </p:nvPr>
        </p:nvSpPr>
        <p:spPr>
          <a:xfrm>
            <a:off x="0" y="0"/>
            <a:ext cx="9144000" cy="1104900"/>
          </a:xfrm>
        </p:spPr>
        <p:txBody>
          <a:bodyPr>
            <a:normAutofit fontScale="90000"/>
          </a:bodyPr>
          <a:lstStyle/>
          <a:p>
            <a:pPr eaLnBrk="1" hangingPunct="1"/>
            <a:br>
              <a:rPr lang="fr-CH" sz="3600" dirty="0">
                <a:latin typeface="Times New Roman" charset="0"/>
              </a:rPr>
            </a:br>
            <a:r>
              <a:rPr lang="fr-CH" sz="2800" dirty="0">
                <a:latin typeface="Times New Roman" charset="0"/>
              </a:rPr>
              <a:t> </a:t>
            </a:r>
            <a:r>
              <a:rPr lang="fr-CH" sz="3600" dirty="0">
                <a:solidFill>
                  <a:srgbClr val="FF6600"/>
                </a:solidFill>
                <a:latin typeface="Consolas"/>
                <a:ea typeface="+mn-ea"/>
                <a:cs typeface="Consolas"/>
              </a:rPr>
              <a:t>Exemple 4</a:t>
            </a:r>
            <a:endParaRPr lang="en-US" sz="3200" dirty="0">
              <a:latin typeface="Times New Roman" charset="0"/>
            </a:endParaRPr>
          </a:p>
        </p:txBody>
      </p:sp>
    </p:spTree>
    <p:extLst>
      <p:ext uri="{BB962C8B-B14F-4D97-AF65-F5344CB8AC3E}">
        <p14:creationId xmlns:p14="http://schemas.microsoft.com/office/powerpoint/2010/main" val="69924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45123"/>
                                        </p:tgtEl>
                                        <p:attrNameLst>
                                          <p:attrName>style.visibility</p:attrName>
                                        </p:attrNameLst>
                                      </p:cBhvr>
                                      <p:to>
                                        <p:strVal val="visible"/>
                                      </p:to>
                                    </p:set>
                                    <p:animEffect transition="in" filter="randombar(horizontal)">
                                      <p:cBhvr>
                                        <p:cTn id="7" dur="500"/>
                                        <p:tgtEl>
                                          <p:spTgt spid="64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381000" y="34601"/>
            <a:ext cx="8391525" cy="1104900"/>
          </a:xfrm>
        </p:spPr>
        <p:txBody>
          <a:bodyPr>
            <a:noAutofit/>
          </a:bodyPr>
          <a:lstStyle/>
          <a:p>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Systèmes triphasés non symétriques</a:t>
            </a:r>
            <a:endParaRPr lang="en-US" sz="3200" dirty="0">
              <a:solidFill>
                <a:srgbClr val="FF6600"/>
              </a:solidFill>
              <a:latin typeface="Consolas"/>
              <a:ea typeface="+mn-ea"/>
              <a:cs typeface="Consolas"/>
            </a:endParaRPr>
          </a:p>
        </p:txBody>
      </p:sp>
      <p:sp>
        <p:nvSpPr>
          <p:cNvPr id="23556" name="Rectangle 4"/>
          <p:cNvSpPr>
            <a:spLocks noGrp="1" noChangeArrowheads="1"/>
          </p:cNvSpPr>
          <p:nvPr>
            <p:ph type="body" idx="1"/>
          </p:nvPr>
        </p:nvSpPr>
        <p:spPr>
          <a:xfrm>
            <a:off x="577850" y="1514475"/>
            <a:ext cx="7737475" cy="4505325"/>
          </a:xfrm>
          <a:noFill/>
        </p:spPr>
        <p:txBody>
          <a:bodyPr/>
          <a:lstStyle/>
          <a:p>
            <a:pPr eaLnBrk="1" hangingPunct="1">
              <a:lnSpc>
                <a:spcPct val="90000"/>
              </a:lnSpc>
            </a:pPr>
            <a:r>
              <a:rPr lang="fr-CH" sz="2800" dirty="0">
                <a:latin typeface="+mj-lt"/>
              </a:rPr>
              <a:t>Un état non symétrique apparaît lorsque les impédances de phase de la charge ne sont pas identiques.</a:t>
            </a:r>
          </a:p>
          <a:p>
            <a:pPr eaLnBrk="1" hangingPunct="1">
              <a:lnSpc>
                <a:spcPct val="90000"/>
              </a:lnSpc>
            </a:pPr>
            <a:r>
              <a:rPr lang="fr-CH" sz="2800">
                <a:latin typeface="+mj-lt"/>
              </a:rPr>
              <a:t>Une telle situation est provoquée par le branchement de charges monophasées raccordées soit entre un conducteur de phase et le conducteur neutre, soit entre deux conducteurs de phase.</a:t>
            </a:r>
          </a:p>
          <a:p>
            <a:pPr eaLnBrk="1" hangingPunct="1">
              <a:lnSpc>
                <a:spcPct val="90000"/>
              </a:lnSpc>
            </a:pPr>
            <a:r>
              <a:rPr lang="fr-CH" sz="2800" dirty="0">
                <a:latin typeface="+mj-lt"/>
              </a:rPr>
              <a:t>Elle peut aussi intervenir en cas de perturbations telles que court-circuit, foudroiement d’un conducteur de phase, etc.</a:t>
            </a:r>
          </a:p>
          <a:p>
            <a:pPr lvl="1" eaLnBrk="1" hangingPunct="1">
              <a:lnSpc>
                <a:spcPct val="90000"/>
              </a:lnSpc>
              <a:buFontTx/>
              <a:buNone/>
            </a:pPr>
            <a:endParaRPr lang="en-US" sz="2400" dirty="0">
              <a:latin typeface="+mj-lt"/>
            </a:endParaRPr>
          </a:p>
        </p:txBody>
      </p:sp>
    </p:spTree>
    <p:extLst>
      <p:ext uri="{BB962C8B-B14F-4D97-AF65-F5344CB8AC3E}">
        <p14:creationId xmlns:p14="http://schemas.microsoft.com/office/powerpoint/2010/main" val="4406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381000" y="-228600"/>
            <a:ext cx="8391525" cy="1104900"/>
          </a:xfrm>
        </p:spPr>
        <p:txBody>
          <a:bodyPr>
            <a:noAutofit/>
          </a:bodyPr>
          <a:lstStyle/>
          <a:p>
            <a:br>
              <a:rPr lang="fr-CH" sz="3200" dirty="0">
                <a:solidFill>
                  <a:srgbClr val="FF6600"/>
                </a:solidFill>
                <a:latin typeface="Consolas"/>
                <a:ea typeface="+mn-ea"/>
                <a:cs typeface="Consolas"/>
              </a:rPr>
            </a:b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a:t>
            </a:r>
            <a:r>
              <a:rPr lang="fr-CH" sz="2800" dirty="0">
                <a:solidFill>
                  <a:srgbClr val="FF6600"/>
                </a:solidFill>
                <a:latin typeface="Consolas"/>
                <a:ea typeface="+mn-ea"/>
                <a:cs typeface="Consolas"/>
              </a:rPr>
              <a:t>Systèmes triphasés non symétriques</a:t>
            </a:r>
            <a:br>
              <a:rPr lang="fr-CH" sz="2800" dirty="0">
                <a:solidFill>
                  <a:srgbClr val="FF6600"/>
                </a:solidFill>
                <a:latin typeface="Consolas"/>
                <a:ea typeface="+mn-ea"/>
                <a:cs typeface="Consolas"/>
              </a:rPr>
            </a:br>
            <a:r>
              <a:rPr lang="fr-CH" sz="3200" dirty="0">
                <a:solidFill>
                  <a:srgbClr val="FF6600"/>
                </a:solidFill>
                <a:latin typeface="Consolas"/>
                <a:ea typeface="+mn-ea"/>
                <a:cs typeface="Consolas"/>
              </a:rPr>
              <a:t>Charge en triangle</a:t>
            </a:r>
            <a:endParaRPr lang="en-US" sz="3200" dirty="0">
              <a:solidFill>
                <a:srgbClr val="FF6600"/>
              </a:solidFill>
              <a:latin typeface="Consolas"/>
              <a:ea typeface="+mn-ea"/>
              <a:cs typeface="Consolas"/>
            </a:endParaRPr>
          </a:p>
        </p:txBody>
      </p:sp>
      <p:pic>
        <p:nvPicPr>
          <p:cNvPr id="256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1744663"/>
            <a:ext cx="3074988"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647174" name="Object 6"/>
          <p:cNvGraphicFramePr>
            <a:graphicFrameLocks noChangeAspect="1"/>
          </p:cNvGraphicFramePr>
          <p:nvPr/>
        </p:nvGraphicFramePr>
        <p:xfrm>
          <a:off x="1457325" y="1901825"/>
          <a:ext cx="1347788" cy="2755900"/>
        </p:xfrm>
        <a:graphic>
          <a:graphicData uri="http://schemas.openxmlformats.org/presentationml/2006/ole">
            <mc:AlternateContent xmlns:mc="http://schemas.openxmlformats.org/markup-compatibility/2006">
              <mc:Choice xmlns:v="urn:schemas-microsoft-com:vml" Requires="v">
                <p:oleObj spid="_x0000_s813142" name="Equation" r:id="rId5" imgW="863600" imgH="1765300" progId="Equation.3">
                  <p:embed/>
                </p:oleObj>
              </mc:Choice>
              <mc:Fallback>
                <p:oleObj name="Equation" r:id="rId5" imgW="863600" imgH="1765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7325" y="1901825"/>
                        <a:ext cx="1347788" cy="275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47175" name="Object 7"/>
          <p:cNvGraphicFramePr>
            <a:graphicFrameLocks noChangeAspect="1"/>
          </p:cNvGraphicFramePr>
          <p:nvPr/>
        </p:nvGraphicFramePr>
        <p:xfrm>
          <a:off x="1022350" y="5435600"/>
          <a:ext cx="6738938" cy="436563"/>
        </p:xfrm>
        <a:graphic>
          <a:graphicData uri="http://schemas.openxmlformats.org/presentationml/2006/ole">
            <mc:AlternateContent xmlns:mc="http://schemas.openxmlformats.org/markup-compatibility/2006">
              <mc:Choice xmlns:v="urn:schemas-microsoft-com:vml" Requires="v">
                <p:oleObj spid="_x0000_s813143" name="Equation" r:id="rId7" imgW="4318000" imgH="279400" progId="Equation.DSMT4">
                  <p:embed/>
                </p:oleObj>
              </mc:Choice>
              <mc:Fallback>
                <p:oleObj name="Equation" r:id="rId7" imgW="4318000" imgH="279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50" y="5435600"/>
                        <a:ext cx="6738938" cy="4365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4835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47174"/>
                                        </p:tgtEl>
                                        <p:attrNameLst>
                                          <p:attrName>style.visibility</p:attrName>
                                        </p:attrNameLst>
                                      </p:cBhvr>
                                      <p:to>
                                        <p:strVal val="visible"/>
                                      </p:to>
                                    </p:set>
                                    <p:animEffect transition="in" filter="randombar(horizontal)">
                                      <p:cBhvr>
                                        <p:cTn id="7" dur="500"/>
                                        <p:tgtEl>
                                          <p:spTgt spid="64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647175"/>
                                        </p:tgtEl>
                                        <p:attrNameLst>
                                          <p:attrName>style.visibility</p:attrName>
                                        </p:attrNameLst>
                                      </p:cBhvr>
                                      <p:to>
                                        <p:strVal val="visible"/>
                                      </p:to>
                                    </p:set>
                                    <p:animEffect transition="in" filter="randombar(horizontal)">
                                      <p:cBhvr>
                                        <p:cTn id="12" dur="500"/>
                                        <p:tgtEl>
                                          <p:spTgt spid="64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381000" y="0"/>
            <a:ext cx="8391525" cy="1104900"/>
          </a:xfrm>
        </p:spPr>
        <p:txBody>
          <a:bodyPr>
            <a:noAutofit/>
          </a:bodyPr>
          <a:lstStyle/>
          <a:p>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a:t>
            </a:r>
            <a:r>
              <a:rPr lang="fr-CH" sz="2800" dirty="0">
                <a:solidFill>
                  <a:srgbClr val="FF6600"/>
                </a:solidFill>
                <a:latin typeface="Consolas"/>
                <a:ea typeface="+mn-ea"/>
                <a:cs typeface="Consolas"/>
              </a:rPr>
              <a:t>Systèmes triphasés non symétriques</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Charge en étoile</a:t>
            </a:r>
            <a:endParaRPr lang="en-US" sz="3200" dirty="0">
              <a:solidFill>
                <a:srgbClr val="FF6600"/>
              </a:solidFill>
              <a:latin typeface="Consolas"/>
              <a:ea typeface="+mn-ea"/>
              <a:cs typeface="Consolas"/>
            </a:endParaRPr>
          </a:p>
        </p:txBody>
      </p:sp>
      <p:graphicFrame>
        <p:nvGraphicFramePr>
          <p:cNvPr id="648196" name="Object 4"/>
          <p:cNvGraphicFramePr>
            <a:graphicFrameLocks noChangeAspect="1"/>
          </p:cNvGraphicFramePr>
          <p:nvPr/>
        </p:nvGraphicFramePr>
        <p:xfrm>
          <a:off x="882650" y="1879600"/>
          <a:ext cx="2852738" cy="2774950"/>
        </p:xfrm>
        <a:graphic>
          <a:graphicData uri="http://schemas.openxmlformats.org/presentationml/2006/ole">
            <mc:AlternateContent xmlns:mc="http://schemas.openxmlformats.org/markup-compatibility/2006">
              <mc:Choice xmlns:v="urn:schemas-microsoft-com:vml" Requires="v">
                <p:oleObj spid="_x0000_s815190" name="Equation" r:id="rId4" imgW="1828800" imgH="1778000" progId="Equation.3">
                  <p:embed/>
                </p:oleObj>
              </mc:Choice>
              <mc:Fallback>
                <p:oleObj name="Equation" r:id="rId4" imgW="1828800" imgH="177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1879600"/>
                        <a:ext cx="2852738" cy="2774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48197" name="Object 5"/>
          <p:cNvGraphicFramePr>
            <a:graphicFrameLocks noChangeAspect="1"/>
          </p:cNvGraphicFramePr>
          <p:nvPr/>
        </p:nvGraphicFramePr>
        <p:xfrm>
          <a:off x="4470400" y="5230813"/>
          <a:ext cx="1366838" cy="873125"/>
        </p:xfrm>
        <a:graphic>
          <a:graphicData uri="http://schemas.openxmlformats.org/presentationml/2006/ole">
            <mc:AlternateContent xmlns:mc="http://schemas.openxmlformats.org/markup-compatibility/2006">
              <mc:Choice xmlns:v="urn:schemas-microsoft-com:vml" Requires="v">
                <p:oleObj spid="_x0000_s815191" name="Equation" r:id="rId6" imgW="876300" imgH="558800" progId="Equation.DSMT4">
                  <p:embed/>
                </p:oleObj>
              </mc:Choice>
              <mc:Fallback>
                <p:oleObj name="Equation" r:id="rId6" imgW="876300" imgH="558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0400" y="5230813"/>
                        <a:ext cx="1366838" cy="87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6481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2725" y="1654175"/>
            <a:ext cx="4165600"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48199" name="Text Box 7"/>
          <p:cNvSpPr txBox="1">
            <a:spLocks noChangeArrowheads="1"/>
          </p:cNvSpPr>
          <p:nvPr/>
        </p:nvSpPr>
        <p:spPr bwMode="auto">
          <a:xfrm>
            <a:off x="1028700" y="5426075"/>
            <a:ext cx="31058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n-lt"/>
              </a:rPr>
              <a:t>Et le courant de retour:</a:t>
            </a:r>
            <a:endParaRPr lang="en-US">
              <a:latin typeface="+mn-lt"/>
            </a:endParaRPr>
          </a:p>
        </p:txBody>
      </p:sp>
    </p:spTree>
    <p:extLst>
      <p:ext uri="{BB962C8B-B14F-4D97-AF65-F5344CB8AC3E}">
        <p14:creationId xmlns:p14="http://schemas.microsoft.com/office/powerpoint/2010/main" val="152487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48196"/>
                                        </p:tgtEl>
                                        <p:attrNameLst>
                                          <p:attrName>style.visibility</p:attrName>
                                        </p:attrNameLst>
                                      </p:cBhvr>
                                      <p:to>
                                        <p:strVal val="visible"/>
                                      </p:to>
                                    </p:set>
                                    <p:animEffect transition="in" filter="randombar(horizontal)">
                                      <p:cBhvr>
                                        <p:cTn id="7" dur="1000"/>
                                        <p:tgtEl>
                                          <p:spTgt spid="64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648197"/>
                                        </p:tgtEl>
                                        <p:attrNameLst>
                                          <p:attrName>style.visibility</p:attrName>
                                        </p:attrNameLst>
                                      </p:cBhvr>
                                      <p:to>
                                        <p:strVal val="visible"/>
                                      </p:to>
                                    </p:set>
                                    <p:animEffect transition="in" filter="randombar(horizontal)">
                                      <p:cBhvr>
                                        <p:cTn id="12" dur="500"/>
                                        <p:tgtEl>
                                          <p:spTgt spid="64819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48199"/>
                                        </p:tgtEl>
                                        <p:attrNameLst>
                                          <p:attrName>style.visibility</p:attrName>
                                        </p:attrNameLst>
                                      </p:cBhvr>
                                      <p:to>
                                        <p:strVal val="visible"/>
                                      </p:to>
                                    </p:set>
                                    <p:animEffect transition="in" filter="randombar(horizontal)">
                                      <p:cBhvr>
                                        <p:cTn id="15" dur="2000"/>
                                        <p:tgtEl>
                                          <p:spTgt spid="64819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4" presetClass="path" presetSubtype="0" accel="50000" decel="50000" fill="hold" nodeType="clickEffect">
                                  <p:stCondLst>
                                    <p:cond delay="0"/>
                                  </p:stCondLst>
                                  <p:childTnLst>
                                    <p:animMotion origin="layout" path="M -1.66667E-6 1.11111E-6 L -0.35694 -0.49259 " pathEditMode="relative" rAng="0" ptsTypes="AA">
                                      <p:cBhvr>
                                        <p:cTn id="19" dur="2000" fill="hold"/>
                                        <p:tgtEl>
                                          <p:spTgt spid="648197"/>
                                        </p:tgtEl>
                                        <p:attrNameLst>
                                          <p:attrName>ppt_x</p:attrName>
                                          <p:attrName>ppt_y</p:attrName>
                                        </p:attrNameLst>
                                      </p:cBhvr>
                                      <p:rCtr x="-17847" y="-24630"/>
                                    </p:animMotion>
                                  </p:childTnLst>
                                </p:cTn>
                              </p:par>
                              <p:par>
                                <p:cTn id="20" presetID="53" presetClass="exit" presetSubtype="0" fill="hold" grpId="1" nodeType="withEffect">
                                  <p:stCondLst>
                                    <p:cond delay="0"/>
                                  </p:stCondLst>
                                  <p:childTnLst>
                                    <p:anim calcmode="lin" valueType="num">
                                      <p:cBhvr>
                                        <p:cTn id="21" dur="2000"/>
                                        <p:tgtEl>
                                          <p:spTgt spid="648199"/>
                                        </p:tgtEl>
                                        <p:attrNameLst>
                                          <p:attrName>ppt_w</p:attrName>
                                        </p:attrNameLst>
                                      </p:cBhvr>
                                      <p:tavLst>
                                        <p:tav tm="0">
                                          <p:val>
                                            <p:strVal val="ppt_w"/>
                                          </p:val>
                                        </p:tav>
                                        <p:tav tm="100000">
                                          <p:val>
                                            <p:fltVal val="0"/>
                                          </p:val>
                                        </p:tav>
                                      </p:tavLst>
                                    </p:anim>
                                    <p:anim calcmode="lin" valueType="num">
                                      <p:cBhvr>
                                        <p:cTn id="22" dur="2000"/>
                                        <p:tgtEl>
                                          <p:spTgt spid="648199"/>
                                        </p:tgtEl>
                                        <p:attrNameLst>
                                          <p:attrName>ppt_h</p:attrName>
                                        </p:attrNameLst>
                                      </p:cBhvr>
                                      <p:tavLst>
                                        <p:tav tm="0">
                                          <p:val>
                                            <p:strVal val="ppt_h"/>
                                          </p:val>
                                        </p:tav>
                                        <p:tav tm="100000">
                                          <p:val>
                                            <p:fltVal val="0"/>
                                          </p:val>
                                        </p:tav>
                                      </p:tavLst>
                                    </p:anim>
                                    <p:animEffect transition="out" filter="fade">
                                      <p:cBhvr>
                                        <p:cTn id="23" dur="2000"/>
                                        <p:tgtEl>
                                          <p:spTgt spid="648199"/>
                                        </p:tgtEl>
                                      </p:cBhvr>
                                    </p:animEffect>
                                    <p:set>
                                      <p:cBhvr>
                                        <p:cTn id="24" dur="1" fill="hold">
                                          <p:stCondLst>
                                            <p:cond delay="1999"/>
                                          </p:stCondLst>
                                        </p:cTn>
                                        <p:tgtEl>
                                          <p:spTgt spid="648199"/>
                                        </p:tgtEl>
                                        <p:attrNameLst>
                                          <p:attrName>style.visibility</p:attrName>
                                        </p:attrNameLst>
                                      </p:cBhvr>
                                      <p:to>
                                        <p:strVal val="hidden"/>
                                      </p:to>
                                    </p:set>
                                  </p:childTnLst>
                                </p:cTn>
                              </p:par>
                              <p:par>
                                <p:cTn id="25" presetID="53" presetClass="exit" presetSubtype="0" fill="hold" nodeType="withEffect">
                                  <p:stCondLst>
                                    <p:cond delay="0"/>
                                  </p:stCondLst>
                                  <p:childTnLst>
                                    <p:anim calcmode="lin" valueType="num">
                                      <p:cBhvr>
                                        <p:cTn id="26" dur="2000"/>
                                        <p:tgtEl>
                                          <p:spTgt spid="648196"/>
                                        </p:tgtEl>
                                        <p:attrNameLst>
                                          <p:attrName>ppt_w</p:attrName>
                                        </p:attrNameLst>
                                      </p:cBhvr>
                                      <p:tavLst>
                                        <p:tav tm="0">
                                          <p:val>
                                            <p:strVal val="ppt_w"/>
                                          </p:val>
                                        </p:tav>
                                        <p:tav tm="100000">
                                          <p:val>
                                            <p:fltVal val="0"/>
                                          </p:val>
                                        </p:tav>
                                      </p:tavLst>
                                    </p:anim>
                                    <p:anim calcmode="lin" valueType="num">
                                      <p:cBhvr>
                                        <p:cTn id="27" dur="2000"/>
                                        <p:tgtEl>
                                          <p:spTgt spid="648196"/>
                                        </p:tgtEl>
                                        <p:attrNameLst>
                                          <p:attrName>ppt_h</p:attrName>
                                        </p:attrNameLst>
                                      </p:cBhvr>
                                      <p:tavLst>
                                        <p:tav tm="0">
                                          <p:val>
                                            <p:strVal val="ppt_h"/>
                                          </p:val>
                                        </p:tav>
                                        <p:tav tm="100000">
                                          <p:val>
                                            <p:fltVal val="0"/>
                                          </p:val>
                                        </p:tav>
                                      </p:tavLst>
                                    </p:anim>
                                    <p:animEffect transition="out" filter="fade">
                                      <p:cBhvr>
                                        <p:cTn id="28" dur="2000"/>
                                        <p:tgtEl>
                                          <p:spTgt spid="648196"/>
                                        </p:tgtEl>
                                      </p:cBhvr>
                                    </p:animEffect>
                                    <p:set>
                                      <p:cBhvr>
                                        <p:cTn id="29" dur="1" fill="hold">
                                          <p:stCondLst>
                                            <p:cond delay="1999"/>
                                          </p:stCondLst>
                                        </p:cTn>
                                        <p:tgtEl>
                                          <p:spTgt spid="648196"/>
                                        </p:tgtEl>
                                        <p:attrNameLst>
                                          <p:attrName>style.visibility</p:attrName>
                                        </p:attrNameLst>
                                      </p:cBhvr>
                                      <p:to>
                                        <p:strVal val="hidden"/>
                                      </p:to>
                                    </p:set>
                                  </p:childTnLst>
                                </p:cTn>
                              </p:par>
                              <p:par>
                                <p:cTn id="30" presetID="53" presetClass="exit" presetSubtype="0" fill="hold" nodeType="withEffect">
                                  <p:stCondLst>
                                    <p:cond delay="0"/>
                                  </p:stCondLst>
                                  <p:childTnLst>
                                    <p:anim calcmode="lin" valueType="num">
                                      <p:cBhvr>
                                        <p:cTn id="31" dur="2000"/>
                                        <p:tgtEl>
                                          <p:spTgt spid="648198"/>
                                        </p:tgtEl>
                                        <p:attrNameLst>
                                          <p:attrName>ppt_w</p:attrName>
                                        </p:attrNameLst>
                                      </p:cBhvr>
                                      <p:tavLst>
                                        <p:tav tm="0">
                                          <p:val>
                                            <p:strVal val="ppt_w"/>
                                          </p:val>
                                        </p:tav>
                                        <p:tav tm="100000">
                                          <p:val>
                                            <p:fltVal val="0"/>
                                          </p:val>
                                        </p:tav>
                                      </p:tavLst>
                                    </p:anim>
                                    <p:anim calcmode="lin" valueType="num">
                                      <p:cBhvr>
                                        <p:cTn id="32" dur="2000"/>
                                        <p:tgtEl>
                                          <p:spTgt spid="648198"/>
                                        </p:tgtEl>
                                        <p:attrNameLst>
                                          <p:attrName>ppt_h</p:attrName>
                                        </p:attrNameLst>
                                      </p:cBhvr>
                                      <p:tavLst>
                                        <p:tav tm="0">
                                          <p:val>
                                            <p:strVal val="ppt_h"/>
                                          </p:val>
                                        </p:tav>
                                        <p:tav tm="100000">
                                          <p:val>
                                            <p:fltVal val="0"/>
                                          </p:val>
                                        </p:tav>
                                      </p:tavLst>
                                    </p:anim>
                                    <p:animEffect transition="out" filter="fade">
                                      <p:cBhvr>
                                        <p:cTn id="33" dur="2000"/>
                                        <p:tgtEl>
                                          <p:spTgt spid="648198"/>
                                        </p:tgtEl>
                                      </p:cBhvr>
                                    </p:animEffect>
                                    <p:set>
                                      <p:cBhvr>
                                        <p:cTn id="34" dur="1" fill="hold">
                                          <p:stCondLst>
                                            <p:cond delay="1999"/>
                                          </p:stCondLst>
                                        </p:cTn>
                                        <p:tgtEl>
                                          <p:spTgt spid="64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9" grpId="0"/>
      <p:bldP spid="64819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0" name="Object 4"/>
          <p:cNvGraphicFramePr>
            <a:graphicFrameLocks noChangeAspect="1"/>
          </p:cNvGraphicFramePr>
          <p:nvPr/>
        </p:nvGraphicFramePr>
        <p:xfrm>
          <a:off x="1219200" y="1852613"/>
          <a:ext cx="1366838" cy="873125"/>
        </p:xfrm>
        <a:graphic>
          <a:graphicData uri="http://schemas.openxmlformats.org/presentationml/2006/ole">
            <mc:AlternateContent xmlns:mc="http://schemas.openxmlformats.org/markup-compatibility/2006">
              <mc:Choice xmlns:v="urn:schemas-microsoft-com:vml" Requires="v">
                <p:oleObj spid="_x0000_s817238" name="Equation" r:id="rId4" imgW="876300" imgH="558800" progId="Equation.3">
                  <p:embed/>
                </p:oleObj>
              </mc:Choice>
              <mc:Fallback>
                <p:oleObj name="Equation" r:id="rId4" imgW="876300" imgH="558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852613"/>
                        <a:ext cx="1366838" cy="87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701" name="Text Box 6"/>
          <p:cNvSpPr txBox="1">
            <a:spLocks noChangeArrowheads="1"/>
          </p:cNvSpPr>
          <p:nvPr/>
        </p:nvSpPr>
        <p:spPr bwMode="auto">
          <a:xfrm>
            <a:off x="252413" y="2987675"/>
            <a:ext cx="4467225"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D’autre part, l’application</a:t>
            </a:r>
          </a:p>
          <a:p>
            <a:pPr algn="l" eaLnBrk="1" hangingPunct="1"/>
            <a:r>
              <a:rPr lang="fr-CH">
                <a:latin typeface="+mj-lt"/>
              </a:rPr>
              <a:t>De la loi de Kirchhoff sur les courants donne:</a:t>
            </a:r>
            <a:endParaRPr lang="en-US">
              <a:latin typeface="+mj-lt"/>
            </a:endParaRPr>
          </a:p>
        </p:txBody>
      </p:sp>
      <p:graphicFrame>
        <p:nvGraphicFramePr>
          <p:cNvPr id="649223" name="Object 7"/>
          <p:cNvGraphicFramePr>
            <a:graphicFrameLocks noChangeAspect="1"/>
          </p:cNvGraphicFramePr>
          <p:nvPr/>
        </p:nvGraphicFramePr>
        <p:xfrm>
          <a:off x="865188" y="4552950"/>
          <a:ext cx="6418262" cy="1468438"/>
        </p:xfrm>
        <a:graphic>
          <a:graphicData uri="http://schemas.openxmlformats.org/presentationml/2006/ole">
            <mc:AlternateContent xmlns:mc="http://schemas.openxmlformats.org/markup-compatibility/2006">
              <mc:Choice xmlns:v="urn:schemas-microsoft-com:vml" Requires="v">
                <p:oleObj spid="_x0000_s817239" name="Equation" r:id="rId6" imgW="4114800" imgH="939800" progId="Equation.DSMT4">
                  <p:embed/>
                </p:oleObj>
              </mc:Choice>
              <mc:Fallback>
                <p:oleObj name="Equation" r:id="rId6" imgW="4114800" imgH="939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88" y="4552950"/>
                        <a:ext cx="6418262" cy="1468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970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2725" y="1654175"/>
            <a:ext cx="4165600"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 name="Rectangle 2"/>
          <p:cNvSpPr>
            <a:spLocks noGrp="1" noChangeArrowheads="1"/>
          </p:cNvSpPr>
          <p:nvPr>
            <p:ph type="title"/>
          </p:nvPr>
        </p:nvSpPr>
        <p:spPr>
          <a:xfrm>
            <a:off x="381000" y="0"/>
            <a:ext cx="8391525" cy="1104900"/>
          </a:xfrm>
        </p:spPr>
        <p:txBody>
          <a:bodyPr>
            <a:noAutofit/>
          </a:bodyPr>
          <a:lstStyle/>
          <a:p>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a:t>
            </a:r>
            <a:r>
              <a:rPr lang="fr-CH" sz="2800" dirty="0">
                <a:solidFill>
                  <a:srgbClr val="FF6600"/>
                </a:solidFill>
                <a:latin typeface="Consolas"/>
                <a:ea typeface="+mn-ea"/>
                <a:cs typeface="Consolas"/>
              </a:rPr>
              <a:t>Systèmes triphasés non symétriques</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Charge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14426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49223"/>
                                        </p:tgtEl>
                                        <p:attrNameLst>
                                          <p:attrName>style.visibility</p:attrName>
                                        </p:attrNameLst>
                                      </p:cBhvr>
                                      <p:to>
                                        <p:strVal val="visible"/>
                                      </p:to>
                                    </p:set>
                                    <p:animEffect transition="in" filter="randombar(horizontal)">
                                      <p:cBhvr>
                                        <p:cTn id="7" dur="500"/>
                                        <p:tgtEl>
                                          <p:spTgt spid="64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5" name="Text Box 5"/>
          <p:cNvSpPr txBox="1">
            <a:spLocks noChangeArrowheads="1"/>
          </p:cNvSpPr>
          <p:nvPr/>
        </p:nvSpPr>
        <p:spPr bwMode="auto">
          <a:xfrm>
            <a:off x="620713" y="1616075"/>
            <a:ext cx="79343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En éliminant </a:t>
            </a:r>
            <a:r>
              <a:rPr lang="fr-CH" u="sng">
                <a:latin typeface="+mj-lt"/>
              </a:rPr>
              <a:t>I</a:t>
            </a:r>
            <a:r>
              <a:rPr lang="fr-CH" baseline="-25000">
                <a:latin typeface="+mj-lt"/>
              </a:rPr>
              <a:t>N</a:t>
            </a:r>
            <a:r>
              <a:rPr lang="fr-CH">
                <a:latin typeface="+mj-lt"/>
              </a:rPr>
              <a:t> dans les deux dernières équations, on obtient l’expression de la tension </a:t>
            </a:r>
            <a:r>
              <a:rPr lang="fr-CH" u="sng">
                <a:latin typeface="+mj-lt"/>
              </a:rPr>
              <a:t>U</a:t>
            </a:r>
            <a:r>
              <a:rPr lang="fr-CH" baseline="-25000">
                <a:latin typeface="+mj-lt"/>
              </a:rPr>
              <a:t>N</a:t>
            </a:r>
            <a:r>
              <a:rPr lang="fr-CH">
                <a:latin typeface="+mj-lt"/>
              </a:rPr>
              <a:t> :</a:t>
            </a:r>
            <a:endParaRPr lang="en-US">
              <a:latin typeface="+mj-lt"/>
            </a:endParaRPr>
          </a:p>
        </p:txBody>
      </p:sp>
      <p:graphicFrame>
        <p:nvGraphicFramePr>
          <p:cNvPr id="650246" name="Object 6"/>
          <p:cNvGraphicFramePr>
            <a:graphicFrameLocks noChangeAspect="1"/>
          </p:cNvGraphicFramePr>
          <p:nvPr>
            <p:extLst>
              <p:ext uri="{D42A27DB-BD31-4B8C-83A1-F6EECF244321}">
                <p14:modId xmlns:p14="http://schemas.microsoft.com/office/powerpoint/2010/main" val="3318724587"/>
              </p:ext>
            </p:extLst>
          </p:nvPr>
        </p:nvGraphicFramePr>
        <p:xfrm>
          <a:off x="1889125" y="2524125"/>
          <a:ext cx="1881188" cy="496888"/>
        </p:xfrm>
        <a:graphic>
          <a:graphicData uri="http://schemas.openxmlformats.org/presentationml/2006/ole">
            <mc:AlternateContent xmlns:mc="http://schemas.openxmlformats.org/markup-compatibility/2006">
              <mc:Choice xmlns:v="urn:schemas-microsoft-com:vml" Requires="v">
                <p:oleObj spid="_x0000_s819324" name="Equation" r:id="rId4" imgW="1205977" imgH="317362" progId="Equation.3">
                  <p:embed/>
                </p:oleObj>
              </mc:Choice>
              <mc:Fallback>
                <p:oleObj name="Equation" r:id="rId4" imgW="1205977"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25" y="2524125"/>
                        <a:ext cx="1881188" cy="496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0247" name="Text Box 7"/>
          <p:cNvSpPr txBox="1">
            <a:spLocks noChangeArrowheads="1"/>
          </p:cNvSpPr>
          <p:nvPr/>
        </p:nvSpPr>
        <p:spPr bwMode="auto">
          <a:xfrm>
            <a:off x="684213" y="2974975"/>
            <a:ext cx="4467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avec:</a:t>
            </a:r>
            <a:endParaRPr lang="en-US">
              <a:latin typeface="+mj-lt"/>
            </a:endParaRPr>
          </a:p>
        </p:txBody>
      </p:sp>
      <p:graphicFrame>
        <p:nvGraphicFramePr>
          <p:cNvPr id="650248" name="Object 8"/>
          <p:cNvGraphicFramePr>
            <a:graphicFrameLocks noChangeAspect="1"/>
          </p:cNvGraphicFramePr>
          <p:nvPr>
            <p:extLst>
              <p:ext uri="{D42A27DB-BD31-4B8C-83A1-F6EECF244321}">
                <p14:modId xmlns:p14="http://schemas.microsoft.com/office/powerpoint/2010/main" val="1346370414"/>
              </p:ext>
            </p:extLst>
          </p:nvPr>
        </p:nvGraphicFramePr>
        <p:xfrm>
          <a:off x="760413" y="3513138"/>
          <a:ext cx="3527425" cy="931862"/>
        </p:xfrm>
        <a:graphic>
          <a:graphicData uri="http://schemas.openxmlformats.org/presentationml/2006/ole">
            <mc:AlternateContent xmlns:mc="http://schemas.openxmlformats.org/markup-compatibility/2006">
              <mc:Choice xmlns:v="urn:schemas-microsoft-com:vml" Requires="v">
                <p:oleObj spid="_x0000_s819325" name="Equation" r:id="rId6" imgW="2260600" imgH="596900" progId="Equation.3">
                  <p:embed/>
                </p:oleObj>
              </mc:Choice>
              <mc:Fallback>
                <p:oleObj name="Equation" r:id="rId6" imgW="2260600" imgH="596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3" y="3513138"/>
                        <a:ext cx="3527425" cy="931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0249" name="Object 9"/>
          <p:cNvGraphicFramePr>
            <a:graphicFrameLocks noChangeAspect="1"/>
          </p:cNvGraphicFramePr>
          <p:nvPr>
            <p:extLst>
              <p:ext uri="{D42A27DB-BD31-4B8C-83A1-F6EECF244321}">
                <p14:modId xmlns:p14="http://schemas.microsoft.com/office/powerpoint/2010/main" val="444575980"/>
              </p:ext>
            </p:extLst>
          </p:nvPr>
        </p:nvGraphicFramePr>
        <p:xfrm>
          <a:off x="4978400" y="3529013"/>
          <a:ext cx="3625850" cy="873125"/>
        </p:xfrm>
        <a:graphic>
          <a:graphicData uri="http://schemas.openxmlformats.org/presentationml/2006/ole">
            <mc:AlternateContent xmlns:mc="http://schemas.openxmlformats.org/markup-compatibility/2006">
              <mc:Choice xmlns:v="urn:schemas-microsoft-com:vml" Requires="v">
                <p:oleObj spid="_x0000_s819326" name="Equation" r:id="rId8" imgW="2324100" imgH="558800" progId="Equation.DSMT4">
                  <p:embed/>
                </p:oleObj>
              </mc:Choice>
              <mc:Fallback>
                <p:oleObj name="Equation" r:id="rId8" imgW="2324100" imgH="558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8400" y="3529013"/>
                        <a:ext cx="3625850" cy="87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0250" name="Text Box 10"/>
          <p:cNvSpPr txBox="1">
            <a:spLocks noChangeArrowheads="1"/>
          </p:cNvSpPr>
          <p:nvPr/>
        </p:nvSpPr>
        <p:spPr bwMode="auto">
          <a:xfrm>
            <a:off x="4405313" y="3698875"/>
            <a:ext cx="13938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et</a:t>
            </a:r>
            <a:endParaRPr lang="en-US">
              <a:latin typeface="+mj-lt"/>
            </a:endParaRPr>
          </a:p>
        </p:txBody>
      </p:sp>
      <p:sp>
        <p:nvSpPr>
          <p:cNvPr id="650251" name="Text Box 11"/>
          <p:cNvSpPr txBox="1">
            <a:spLocks noChangeArrowheads="1"/>
          </p:cNvSpPr>
          <p:nvPr/>
        </p:nvSpPr>
        <p:spPr bwMode="auto">
          <a:xfrm>
            <a:off x="595313" y="4584700"/>
            <a:ext cx="793432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L’impédance </a:t>
            </a:r>
            <a:r>
              <a:rPr lang="fr-CH" u="sng" dirty="0">
                <a:latin typeface="+mj-lt"/>
              </a:rPr>
              <a:t>Z</a:t>
            </a:r>
            <a:r>
              <a:rPr lang="fr-CH" baseline="-25000" dirty="0">
                <a:latin typeface="+mj-lt"/>
              </a:rPr>
              <a:t>p</a:t>
            </a:r>
            <a:r>
              <a:rPr lang="fr-CH" dirty="0">
                <a:latin typeface="+mj-lt"/>
              </a:rPr>
              <a:t> est équivalente à la mise en parallèle de toutes les impédances de la charge, y compris celle du conducteur neutre. </a:t>
            </a:r>
          </a:p>
          <a:p>
            <a:pPr algn="l" eaLnBrk="1" hangingPunct="1"/>
            <a:r>
              <a:rPr lang="fr-CH" dirty="0">
                <a:latin typeface="+mj-lt"/>
              </a:rPr>
              <a:t>Le courant </a:t>
            </a:r>
            <a:r>
              <a:rPr lang="fr-CH" u="sng" dirty="0">
                <a:latin typeface="+mj-lt"/>
              </a:rPr>
              <a:t>I</a:t>
            </a:r>
            <a:r>
              <a:rPr lang="fr-CH" baseline="-25000" dirty="0">
                <a:latin typeface="+mj-lt"/>
              </a:rPr>
              <a:t>N0</a:t>
            </a:r>
            <a:r>
              <a:rPr lang="fr-CH" dirty="0">
                <a:latin typeface="+mj-lt"/>
              </a:rPr>
              <a:t> représente le courant de retour dans le neutre que l’on observerait si l’impédance </a:t>
            </a:r>
            <a:r>
              <a:rPr lang="fr-CH" u="sng" dirty="0">
                <a:latin typeface="+mj-lt"/>
              </a:rPr>
              <a:t>Z</a:t>
            </a:r>
            <a:r>
              <a:rPr lang="fr-CH" baseline="-25000" dirty="0">
                <a:latin typeface="+mj-lt"/>
              </a:rPr>
              <a:t>N</a:t>
            </a:r>
            <a:r>
              <a:rPr lang="fr-CH" dirty="0">
                <a:latin typeface="+mj-lt"/>
              </a:rPr>
              <a:t> du neutre était nulle.</a:t>
            </a:r>
            <a:endParaRPr lang="en-US" dirty="0">
              <a:latin typeface="+mj-lt"/>
            </a:endParaRPr>
          </a:p>
        </p:txBody>
      </p:sp>
      <p:sp>
        <p:nvSpPr>
          <p:cNvPr id="14" name="Rectangle 2"/>
          <p:cNvSpPr>
            <a:spLocks noGrp="1" noChangeArrowheads="1"/>
          </p:cNvSpPr>
          <p:nvPr>
            <p:ph type="title"/>
          </p:nvPr>
        </p:nvSpPr>
        <p:spPr>
          <a:xfrm>
            <a:off x="457200" y="0"/>
            <a:ext cx="8229600" cy="1143000"/>
          </a:xfrm>
        </p:spPr>
        <p:txBody>
          <a:bodyPr>
            <a:noAutofit/>
          </a:bodyPr>
          <a:lstStyle/>
          <a:p>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a:t>
            </a:r>
            <a:r>
              <a:rPr lang="fr-CH" sz="2800" dirty="0">
                <a:solidFill>
                  <a:srgbClr val="FF6600"/>
                </a:solidFill>
                <a:latin typeface="Consolas"/>
                <a:ea typeface="+mn-ea"/>
                <a:cs typeface="Consolas"/>
              </a:rPr>
              <a:t>Systèmes triphasés non symétriques</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Charge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82546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0245"/>
                                        </p:tgtEl>
                                        <p:attrNameLst>
                                          <p:attrName>style.visibility</p:attrName>
                                        </p:attrNameLst>
                                      </p:cBhvr>
                                      <p:to>
                                        <p:strVal val="visible"/>
                                      </p:to>
                                    </p:set>
                                    <p:animEffect transition="in" filter="randombar(horizontal)">
                                      <p:cBhvr>
                                        <p:cTn id="7" dur="500"/>
                                        <p:tgtEl>
                                          <p:spTgt spid="650245"/>
                                        </p:tgtEl>
                                      </p:cBhvr>
                                    </p:animEffect>
                                  </p:childTnLst>
                                </p:cTn>
                              </p:par>
                              <p:par>
                                <p:cTn id="8" presetID="14" presetClass="entr" presetSubtype="10" fill="hold" nodeType="withEffect">
                                  <p:stCondLst>
                                    <p:cond delay="0"/>
                                  </p:stCondLst>
                                  <p:childTnLst>
                                    <p:set>
                                      <p:cBhvr>
                                        <p:cTn id="9" dur="1" fill="hold">
                                          <p:stCondLst>
                                            <p:cond delay="0"/>
                                          </p:stCondLst>
                                        </p:cTn>
                                        <p:tgtEl>
                                          <p:spTgt spid="650246"/>
                                        </p:tgtEl>
                                        <p:attrNameLst>
                                          <p:attrName>style.visibility</p:attrName>
                                        </p:attrNameLst>
                                      </p:cBhvr>
                                      <p:to>
                                        <p:strVal val="visible"/>
                                      </p:to>
                                    </p:set>
                                    <p:animEffect transition="in" filter="randombar(horizontal)">
                                      <p:cBhvr>
                                        <p:cTn id="10" dur="500"/>
                                        <p:tgtEl>
                                          <p:spTgt spid="6502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50247"/>
                                        </p:tgtEl>
                                        <p:attrNameLst>
                                          <p:attrName>style.visibility</p:attrName>
                                        </p:attrNameLst>
                                      </p:cBhvr>
                                      <p:to>
                                        <p:strVal val="visible"/>
                                      </p:to>
                                    </p:set>
                                    <p:animEffect transition="in" filter="randombar(horizontal)">
                                      <p:cBhvr>
                                        <p:cTn id="15" dur="500"/>
                                        <p:tgtEl>
                                          <p:spTgt spid="650247"/>
                                        </p:tgtEl>
                                      </p:cBhvr>
                                    </p:animEffect>
                                  </p:childTnLst>
                                </p:cTn>
                              </p:par>
                              <p:par>
                                <p:cTn id="16" presetID="14" presetClass="entr" presetSubtype="10" fill="hold" nodeType="withEffect">
                                  <p:stCondLst>
                                    <p:cond delay="0"/>
                                  </p:stCondLst>
                                  <p:childTnLst>
                                    <p:set>
                                      <p:cBhvr>
                                        <p:cTn id="17" dur="1" fill="hold">
                                          <p:stCondLst>
                                            <p:cond delay="0"/>
                                          </p:stCondLst>
                                        </p:cTn>
                                        <p:tgtEl>
                                          <p:spTgt spid="650248"/>
                                        </p:tgtEl>
                                        <p:attrNameLst>
                                          <p:attrName>style.visibility</p:attrName>
                                        </p:attrNameLst>
                                      </p:cBhvr>
                                      <p:to>
                                        <p:strVal val="visible"/>
                                      </p:to>
                                    </p:set>
                                    <p:animEffect transition="in" filter="randombar(horizontal)">
                                      <p:cBhvr>
                                        <p:cTn id="18" dur="500"/>
                                        <p:tgtEl>
                                          <p:spTgt spid="65024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50250"/>
                                        </p:tgtEl>
                                        <p:attrNameLst>
                                          <p:attrName>style.visibility</p:attrName>
                                        </p:attrNameLst>
                                      </p:cBhvr>
                                      <p:to>
                                        <p:strVal val="visible"/>
                                      </p:to>
                                    </p:set>
                                    <p:animEffect transition="in" filter="randombar(horizontal)">
                                      <p:cBhvr>
                                        <p:cTn id="21" dur="500"/>
                                        <p:tgtEl>
                                          <p:spTgt spid="650250"/>
                                        </p:tgtEl>
                                      </p:cBhvr>
                                    </p:animEffect>
                                  </p:childTnLst>
                                </p:cTn>
                              </p:par>
                              <p:par>
                                <p:cTn id="22" presetID="14" presetClass="entr" presetSubtype="10" fill="hold" nodeType="withEffect">
                                  <p:stCondLst>
                                    <p:cond delay="0"/>
                                  </p:stCondLst>
                                  <p:childTnLst>
                                    <p:set>
                                      <p:cBhvr>
                                        <p:cTn id="23" dur="1" fill="hold">
                                          <p:stCondLst>
                                            <p:cond delay="0"/>
                                          </p:stCondLst>
                                        </p:cTn>
                                        <p:tgtEl>
                                          <p:spTgt spid="650249"/>
                                        </p:tgtEl>
                                        <p:attrNameLst>
                                          <p:attrName>style.visibility</p:attrName>
                                        </p:attrNameLst>
                                      </p:cBhvr>
                                      <p:to>
                                        <p:strVal val="visible"/>
                                      </p:to>
                                    </p:set>
                                    <p:animEffect transition="in" filter="randombar(horizontal)">
                                      <p:cBhvr>
                                        <p:cTn id="24" dur="500"/>
                                        <p:tgtEl>
                                          <p:spTgt spid="650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50251">
                                            <p:txEl>
                                              <p:pRg st="0" end="0"/>
                                            </p:txEl>
                                          </p:spTgt>
                                        </p:tgtEl>
                                        <p:attrNameLst>
                                          <p:attrName>style.visibility</p:attrName>
                                        </p:attrNameLst>
                                      </p:cBhvr>
                                      <p:to>
                                        <p:strVal val="visible"/>
                                      </p:to>
                                    </p:set>
                                    <p:animEffect transition="in" filter="randombar(horizontal)">
                                      <p:cBhvr>
                                        <p:cTn id="29" dur="500"/>
                                        <p:tgtEl>
                                          <p:spTgt spid="650251">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50251">
                                            <p:txEl>
                                              <p:pRg st="1" end="1"/>
                                            </p:txEl>
                                          </p:spTgt>
                                        </p:tgtEl>
                                        <p:attrNameLst>
                                          <p:attrName>style.visibility</p:attrName>
                                        </p:attrNameLst>
                                      </p:cBhvr>
                                      <p:to>
                                        <p:strVal val="visible"/>
                                      </p:to>
                                    </p:set>
                                    <p:animEffect transition="in" filter="randombar(horizontal)">
                                      <p:cBhvr>
                                        <p:cTn id="34" dur="500"/>
                                        <p:tgtEl>
                                          <p:spTgt spid="650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5" grpId="0"/>
      <p:bldP spid="650247" grpId="0"/>
      <p:bldP spid="650250" grpId="0"/>
      <p:bldP spid="65025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F9C27-4D69-4C17-8F32-EDD96442AC39}" type="slidenum">
              <a:rPr lang="fr-CH" smtClean="0"/>
              <a:pPr/>
              <a:t>5</a:t>
            </a:fld>
            <a:endParaRPr lang="fr-CH"/>
          </a:p>
        </p:txBody>
      </p:sp>
      <p:pic>
        <p:nvPicPr>
          <p:cNvPr id="3" name="Picture 2"/>
          <p:cNvPicPr>
            <a:picLocks noChangeAspect="1"/>
          </p:cNvPicPr>
          <p:nvPr/>
        </p:nvPicPr>
        <p:blipFill>
          <a:blip r:embed="rId2"/>
          <a:stretch>
            <a:fillRect/>
          </a:stretch>
        </p:blipFill>
        <p:spPr>
          <a:xfrm>
            <a:off x="1295400" y="1143000"/>
            <a:ext cx="6705600" cy="44793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506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7" name="Text Box 3"/>
          <p:cNvSpPr txBox="1">
            <a:spLocks noChangeArrowheads="1"/>
          </p:cNvSpPr>
          <p:nvPr/>
        </p:nvSpPr>
        <p:spPr bwMode="auto">
          <a:xfrm>
            <a:off x="620713" y="1616075"/>
            <a:ext cx="79343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En résumé, on calcule d’abord:</a:t>
            </a:r>
            <a:endParaRPr lang="en-US">
              <a:latin typeface="+mj-lt"/>
            </a:endParaRPr>
          </a:p>
        </p:txBody>
      </p:sp>
      <p:graphicFrame>
        <p:nvGraphicFramePr>
          <p:cNvPr id="651268" name="Object 4"/>
          <p:cNvGraphicFramePr>
            <a:graphicFrameLocks noChangeAspect="1"/>
          </p:cNvGraphicFramePr>
          <p:nvPr>
            <p:extLst>
              <p:ext uri="{D42A27DB-BD31-4B8C-83A1-F6EECF244321}">
                <p14:modId xmlns:p14="http://schemas.microsoft.com/office/powerpoint/2010/main" val="2004405571"/>
              </p:ext>
            </p:extLst>
          </p:nvPr>
        </p:nvGraphicFramePr>
        <p:xfrm>
          <a:off x="746125" y="3875087"/>
          <a:ext cx="1881188" cy="496888"/>
        </p:xfrm>
        <a:graphic>
          <a:graphicData uri="http://schemas.openxmlformats.org/presentationml/2006/ole">
            <mc:AlternateContent xmlns:mc="http://schemas.openxmlformats.org/markup-compatibility/2006">
              <mc:Choice xmlns:v="urn:schemas-microsoft-com:vml" Requires="v">
                <p:oleObj spid="_x0000_s821448" name="Equation" r:id="rId4" imgW="1205977" imgH="317362" progId="Equation.3">
                  <p:embed/>
                </p:oleObj>
              </mc:Choice>
              <mc:Fallback>
                <p:oleObj name="Equation" r:id="rId4" imgW="1205977"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25" y="3875087"/>
                        <a:ext cx="1881188" cy="496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1269" name="Text Box 5"/>
          <p:cNvSpPr txBox="1">
            <a:spLocks noChangeArrowheads="1"/>
          </p:cNvSpPr>
          <p:nvPr/>
        </p:nvSpPr>
        <p:spPr bwMode="auto">
          <a:xfrm>
            <a:off x="684213" y="3352800"/>
            <a:ext cx="4467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ensuite:</a:t>
            </a:r>
            <a:endParaRPr lang="en-US" dirty="0">
              <a:latin typeface="+mj-lt"/>
            </a:endParaRPr>
          </a:p>
        </p:txBody>
      </p:sp>
      <p:graphicFrame>
        <p:nvGraphicFramePr>
          <p:cNvPr id="651270" name="Object 6"/>
          <p:cNvGraphicFramePr>
            <a:graphicFrameLocks noChangeAspect="1"/>
          </p:cNvGraphicFramePr>
          <p:nvPr>
            <p:extLst>
              <p:ext uri="{D42A27DB-BD31-4B8C-83A1-F6EECF244321}">
                <p14:modId xmlns:p14="http://schemas.microsoft.com/office/powerpoint/2010/main" val="1836636640"/>
              </p:ext>
            </p:extLst>
          </p:nvPr>
        </p:nvGraphicFramePr>
        <p:xfrm>
          <a:off x="684213" y="2205038"/>
          <a:ext cx="3527425" cy="931862"/>
        </p:xfrm>
        <a:graphic>
          <a:graphicData uri="http://schemas.openxmlformats.org/presentationml/2006/ole">
            <mc:AlternateContent xmlns:mc="http://schemas.openxmlformats.org/markup-compatibility/2006">
              <mc:Choice xmlns:v="urn:schemas-microsoft-com:vml" Requires="v">
                <p:oleObj spid="_x0000_s821449" name="Equation" r:id="rId6" imgW="2260600" imgH="596900" progId="Equation.3">
                  <p:embed/>
                </p:oleObj>
              </mc:Choice>
              <mc:Fallback>
                <p:oleObj name="Equation" r:id="rId6" imgW="2260600" imgH="596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2205038"/>
                        <a:ext cx="3527425" cy="931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1271" name="Object 7"/>
          <p:cNvGraphicFramePr>
            <a:graphicFrameLocks noChangeAspect="1"/>
          </p:cNvGraphicFramePr>
          <p:nvPr>
            <p:extLst>
              <p:ext uri="{D42A27DB-BD31-4B8C-83A1-F6EECF244321}">
                <p14:modId xmlns:p14="http://schemas.microsoft.com/office/powerpoint/2010/main" val="3150256281"/>
              </p:ext>
            </p:extLst>
          </p:nvPr>
        </p:nvGraphicFramePr>
        <p:xfrm>
          <a:off x="4914900" y="2220913"/>
          <a:ext cx="3625850" cy="873125"/>
        </p:xfrm>
        <a:graphic>
          <a:graphicData uri="http://schemas.openxmlformats.org/presentationml/2006/ole">
            <mc:AlternateContent xmlns:mc="http://schemas.openxmlformats.org/markup-compatibility/2006">
              <mc:Choice xmlns:v="urn:schemas-microsoft-com:vml" Requires="v">
                <p:oleObj spid="_x0000_s821450" name="Equation" r:id="rId8" imgW="2324100" imgH="558800" progId="Equation.3">
                  <p:embed/>
                </p:oleObj>
              </mc:Choice>
              <mc:Fallback>
                <p:oleObj name="Equation" r:id="rId8" imgW="2324100" imgH="558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4900" y="2220913"/>
                        <a:ext cx="3625850" cy="87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1272" name="Text Box 8"/>
          <p:cNvSpPr txBox="1">
            <a:spLocks noChangeArrowheads="1"/>
          </p:cNvSpPr>
          <p:nvPr/>
        </p:nvSpPr>
        <p:spPr bwMode="auto">
          <a:xfrm>
            <a:off x="4341813" y="2390775"/>
            <a:ext cx="13938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et</a:t>
            </a:r>
            <a:endParaRPr lang="en-US">
              <a:latin typeface="+mj-lt"/>
            </a:endParaRPr>
          </a:p>
        </p:txBody>
      </p:sp>
      <p:sp>
        <p:nvSpPr>
          <p:cNvPr id="651274" name="Text Box 10"/>
          <p:cNvSpPr txBox="1">
            <a:spLocks noChangeArrowheads="1"/>
          </p:cNvSpPr>
          <p:nvPr/>
        </p:nvSpPr>
        <p:spPr bwMode="auto">
          <a:xfrm>
            <a:off x="722313" y="4648200"/>
            <a:ext cx="4467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et enfin:</a:t>
            </a:r>
            <a:endParaRPr lang="en-US" dirty="0">
              <a:latin typeface="+mj-lt"/>
            </a:endParaRPr>
          </a:p>
        </p:txBody>
      </p:sp>
      <p:graphicFrame>
        <p:nvGraphicFramePr>
          <p:cNvPr id="651275" name="Object 11"/>
          <p:cNvGraphicFramePr>
            <a:graphicFrameLocks noChangeAspect="1"/>
          </p:cNvGraphicFramePr>
          <p:nvPr>
            <p:extLst>
              <p:ext uri="{D42A27DB-BD31-4B8C-83A1-F6EECF244321}">
                <p14:modId xmlns:p14="http://schemas.microsoft.com/office/powerpoint/2010/main" val="1997944153"/>
              </p:ext>
            </p:extLst>
          </p:nvPr>
        </p:nvGraphicFramePr>
        <p:xfrm>
          <a:off x="3340100" y="3698875"/>
          <a:ext cx="1366838" cy="873125"/>
        </p:xfrm>
        <a:graphic>
          <a:graphicData uri="http://schemas.openxmlformats.org/presentationml/2006/ole">
            <mc:AlternateContent xmlns:mc="http://schemas.openxmlformats.org/markup-compatibility/2006">
              <mc:Choice xmlns:v="urn:schemas-microsoft-com:vml" Requires="v">
                <p:oleObj spid="_x0000_s821451" name="Equation" r:id="rId10" imgW="876300" imgH="558800" progId="Equation.3">
                  <p:embed/>
                </p:oleObj>
              </mc:Choice>
              <mc:Fallback>
                <p:oleObj name="Equation" r:id="rId10" imgW="876300" imgH="558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0100" y="3698875"/>
                        <a:ext cx="1366838" cy="87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1276" name="Text Box 12"/>
          <p:cNvSpPr txBox="1">
            <a:spLocks noChangeArrowheads="1"/>
          </p:cNvSpPr>
          <p:nvPr/>
        </p:nvSpPr>
        <p:spPr bwMode="auto">
          <a:xfrm>
            <a:off x="2767013" y="3868737"/>
            <a:ext cx="13938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et</a:t>
            </a:r>
            <a:endParaRPr lang="en-US">
              <a:latin typeface="+mj-lt"/>
            </a:endParaRPr>
          </a:p>
        </p:txBody>
      </p:sp>
      <p:graphicFrame>
        <p:nvGraphicFramePr>
          <p:cNvPr id="651277" name="Object 13"/>
          <p:cNvGraphicFramePr>
            <a:graphicFrameLocks noChangeAspect="1"/>
          </p:cNvGraphicFramePr>
          <p:nvPr>
            <p:extLst>
              <p:ext uri="{D42A27DB-BD31-4B8C-83A1-F6EECF244321}">
                <p14:modId xmlns:p14="http://schemas.microsoft.com/office/powerpoint/2010/main" val="2276777490"/>
              </p:ext>
            </p:extLst>
          </p:nvPr>
        </p:nvGraphicFramePr>
        <p:xfrm>
          <a:off x="669925" y="5451475"/>
          <a:ext cx="7748588" cy="873125"/>
        </p:xfrm>
        <a:graphic>
          <a:graphicData uri="http://schemas.openxmlformats.org/presentationml/2006/ole">
            <mc:AlternateContent xmlns:mc="http://schemas.openxmlformats.org/markup-compatibility/2006">
              <mc:Choice xmlns:v="urn:schemas-microsoft-com:vml" Requires="v">
                <p:oleObj spid="_x0000_s821452" name="Equation" r:id="rId12" imgW="4965700" imgH="558800" progId="Equation.DSMT4">
                  <p:embed/>
                </p:oleObj>
              </mc:Choice>
              <mc:Fallback>
                <p:oleObj name="Equation" r:id="rId12" imgW="4965700" imgH="558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925" y="5451475"/>
                        <a:ext cx="7748588" cy="87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 name="Rectangle 2"/>
          <p:cNvSpPr>
            <a:spLocks noGrp="1" noChangeArrowheads="1"/>
          </p:cNvSpPr>
          <p:nvPr>
            <p:ph type="title"/>
          </p:nvPr>
        </p:nvSpPr>
        <p:spPr>
          <a:xfrm>
            <a:off x="381000" y="0"/>
            <a:ext cx="8391525" cy="1104900"/>
          </a:xfrm>
        </p:spPr>
        <p:txBody>
          <a:bodyPr>
            <a:noAutofit/>
          </a:bodyPr>
          <a:lstStyle/>
          <a:p>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 </a:t>
            </a:r>
            <a:r>
              <a:rPr lang="fr-CH" sz="2800" dirty="0">
                <a:solidFill>
                  <a:srgbClr val="FF6600"/>
                </a:solidFill>
                <a:latin typeface="Consolas"/>
                <a:ea typeface="+mn-ea"/>
                <a:cs typeface="Consolas"/>
              </a:rPr>
              <a:t>Systèmes triphasés non symétriques</a:t>
            </a: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Charge en étoile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137559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1267"/>
                                        </p:tgtEl>
                                        <p:attrNameLst>
                                          <p:attrName>style.visibility</p:attrName>
                                        </p:attrNameLst>
                                      </p:cBhvr>
                                      <p:to>
                                        <p:strVal val="visible"/>
                                      </p:to>
                                    </p:set>
                                    <p:animEffect transition="in" filter="randombar(horizontal)">
                                      <p:cBhvr>
                                        <p:cTn id="7" dur="500"/>
                                        <p:tgtEl>
                                          <p:spTgt spid="651267"/>
                                        </p:tgtEl>
                                      </p:cBhvr>
                                    </p:animEffect>
                                  </p:childTnLst>
                                </p:cTn>
                              </p:par>
                              <p:par>
                                <p:cTn id="8" presetID="14" presetClass="entr" presetSubtype="10" fill="hold" nodeType="withEffect">
                                  <p:stCondLst>
                                    <p:cond delay="0"/>
                                  </p:stCondLst>
                                  <p:childTnLst>
                                    <p:set>
                                      <p:cBhvr>
                                        <p:cTn id="9" dur="1" fill="hold">
                                          <p:stCondLst>
                                            <p:cond delay="0"/>
                                          </p:stCondLst>
                                        </p:cTn>
                                        <p:tgtEl>
                                          <p:spTgt spid="651270"/>
                                        </p:tgtEl>
                                        <p:attrNameLst>
                                          <p:attrName>style.visibility</p:attrName>
                                        </p:attrNameLst>
                                      </p:cBhvr>
                                      <p:to>
                                        <p:strVal val="visible"/>
                                      </p:to>
                                    </p:set>
                                    <p:animEffect transition="in" filter="randombar(horizontal)">
                                      <p:cBhvr>
                                        <p:cTn id="10" dur="500"/>
                                        <p:tgtEl>
                                          <p:spTgt spid="65127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51272"/>
                                        </p:tgtEl>
                                        <p:attrNameLst>
                                          <p:attrName>style.visibility</p:attrName>
                                        </p:attrNameLst>
                                      </p:cBhvr>
                                      <p:to>
                                        <p:strVal val="visible"/>
                                      </p:to>
                                    </p:set>
                                    <p:animEffect transition="in" filter="randombar(horizontal)">
                                      <p:cBhvr>
                                        <p:cTn id="13" dur="500"/>
                                        <p:tgtEl>
                                          <p:spTgt spid="651272"/>
                                        </p:tgtEl>
                                      </p:cBhvr>
                                    </p:animEffect>
                                  </p:childTnLst>
                                </p:cTn>
                              </p:par>
                              <p:par>
                                <p:cTn id="14" presetID="14" presetClass="entr" presetSubtype="10" fill="hold" nodeType="withEffect">
                                  <p:stCondLst>
                                    <p:cond delay="0"/>
                                  </p:stCondLst>
                                  <p:childTnLst>
                                    <p:set>
                                      <p:cBhvr>
                                        <p:cTn id="15" dur="1" fill="hold">
                                          <p:stCondLst>
                                            <p:cond delay="0"/>
                                          </p:stCondLst>
                                        </p:cTn>
                                        <p:tgtEl>
                                          <p:spTgt spid="651271"/>
                                        </p:tgtEl>
                                        <p:attrNameLst>
                                          <p:attrName>style.visibility</p:attrName>
                                        </p:attrNameLst>
                                      </p:cBhvr>
                                      <p:to>
                                        <p:strVal val="visible"/>
                                      </p:to>
                                    </p:set>
                                    <p:animEffect transition="in" filter="randombar(horizontal)">
                                      <p:cBhvr>
                                        <p:cTn id="16" dur="500"/>
                                        <p:tgtEl>
                                          <p:spTgt spid="6512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51269"/>
                                        </p:tgtEl>
                                        <p:attrNameLst>
                                          <p:attrName>style.visibility</p:attrName>
                                        </p:attrNameLst>
                                      </p:cBhvr>
                                      <p:to>
                                        <p:strVal val="visible"/>
                                      </p:to>
                                    </p:set>
                                    <p:animEffect transition="in" filter="randombar(horizontal)">
                                      <p:cBhvr>
                                        <p:cTn id="21" dur="500"/>
                                        <p:tgtEl>
                                          <p:spTgt spid="651269"/>
                                        </p:tgtEl>
                                      </p:cBhvr>
                                    </p:animEffect>
                                  </p:childTnLst>
                                </p:cTn>
                              </p:par>
                              <p:par>
                                <p:cTn id="22" presetID="14" presetClass="entr" presetSubtype="10" fill="hold" nodeType="withEffect">
                                  <p:stCondLst>
                                    <p:cond delay="0"/>
                                  </p:stCondLst>
                                  <p:childTnLst>
                                    <p:set>
                                      <p:cBhvr>
                                        <p:cTn id="23" dur="1" fill="hold">
                                          <p:stCondLst>
                                            <p:cond delay="0"/>
                                          </p:stCondLst>
                                        </p:cTn>
                                        <p:tgtEl>
                                          <p:spTgt spid="651268"/>
                                        </p:tgtEl>
                                        <p:attrNameLst>
                                          <p:attrName>style.visibility</p:attrName>
                                        </p:attrNameLst>
                                      </p:cBhvr>
                                      <p:to>
                                        <p:strVal val="visible"/>
                                      </p:to>
                                    </p:set>
                                    <p:animEffect transition="in" filter="randombar(horizontal)">
                                      <p:cBhvr>
                                        <p:cTn id="24" dur="500"/>
                                        <p:tgtEl>
                                          <p:spTgt spid="6512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51276"/>
                                        </p:tgtEl>
                                        <p:attrNameLst>
                                          <p:attrName>style.visibility</p:attrName>
                                        </p:attrNameLst>
                                      </p:cBhvr>
                                      <p:to>
                                        <p:strVal val="visible"/>
                                      </p:to>
                                    </p:set>
                                    <p:animEffect transition="in" filter="randombar(horizontal)">
                                      <p:cBhvr>
                                        <p:cTn id="27" dur="500"/>
                                        <p:tgtEl>
                                          <p:spTgt spid="651276"/>
                                        </p:tgtEl>
                                      </p:cBhvr>
                                    </p:animEffect>
                                  </p:childTnLst>
                                </p:cTn>
                              </p:par>
                              <p:par>
                                <p:cTn id="28" presetID="14" presetClass="entr" presetSubtype="10" fill="hold" nodeType="withEffect">
                                  <p:stCondLst>
                                    <p:cond delay="0"/>
                                  </p:stCondLst>
                                  <p:childTnLst>
                                    <p:set>
                                      <p:cBhvr>
                                        <p:cTn id="29" dur="1" fill="hold">
                                          <p:stCondLst>
                                            <p:cond delay="0"/>
                                          </p:stCondLst>
                                        </p:cTn>
                                        <p:tgtEl>
                                          <p:spTgt spid="651275"/>
                                        </p:tgtEl>
                                        <p:attrNameLst>
                                          <p:attrName>style.visibility</p:attrName>
                                        </p:attrNameLst>
                                      </p:cBhvr>
                                      <p:to>
                                        <p:strVal val="visible"/>
                                      </p:to>
                                    </p:set>
                                    <p:animEffect transition="in" filter="randombar(horizontal)">
                                      <p:cBhvr>
                                        <p:cTn id="30" dur="500"/>
                                        <p:tgtEl>
                                          <p:spTgt spid="65127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51274"/>
                                        </p:tgtEl>
                                        <p:attrNameLst>
                                          <p:attrName>style.visibility</p:attrName>
                                        </p:attrNameLst>
                                      </p:cBhvr>
                                      <p:to>
                                        <p:strVal val="visible"/>
                                      </p:to>
                                    </p:set>
                                    <p:animEffect transition="in" filter="randombar(horizontal)">
                                      <p:cBhvr>
                                        <p:cTn id="35" dur="500"/>
                                        <p:tgtEl>
                                          <p:spTgt spid="651274"/>
                                        </p:tgtEl>
                                      </p:cBhvr>
                                    </p:animEffect>
                                  </p:childTnLst>
                                </p:cTn>
                              </p:par>
                              <p:par>
                                <p:cTn id="36" presetID="14" presetClass="entr" presetSubtype="10" fill="hold" nodeType="withEffect">
                                  <p:stCondLst>
                                    <p:cond delay="0"/>
                                  </p:stCondLst>
                                  <p:childTnLst>
                                    <p:set>
                                      <p:cBhvr>
                                        <p:cTn id="37" dur="1" fill="hold">
                                          <p:stCondLst>
                                            <p:cond delay="0"/>
                                          </p:stCondLst>
                                        </p:cTn>
                                        <p:tgtEl>
                                          <p:spTgt spid="651277"/>
                                        </p:tgtEl>
                                        <p:attrNameLst>
                                          <p:attrName>style.visibility</p:attrName>
                                        </p:attrNameLst>
                                      </p:cBhvr>
                                      <p:to>
                                        <p:strVal val="visible"/>
                                      </p:to>
                                    </p:set>
                                    <p:animEffect transition="in" filter="randombar(horizontal)">
                                      <p:cBhvr>
                                        <p:cTn id="38" dur="500"/>
                                        <p:tgtEl>
                                          <p:spTgt spid="65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p:bldP spid="651269" grpId="0"/>
      <p:bldP spid="651272" grpId="0"/>
      <p:bldP spid="651274" grpId="0"/>
      <p:bldP spid="65127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1" y="266700"/>
            <a:ext cx="9144000" cy="1104900"/>
          </a:xfrm>
        </p:spPr>
        <p:txBody>
          <a:bodyPr>
            <a:noAutofit/>
          </a:bodyPr>
          <a:lstStyle/>
          <a:p>
            <a:pPr>
              <a:defRPr/>
            </a:pPr>
            <a:br>
              <a:rPr lang="fr-CH" sz="3200" dirty="0">
                <a:solidFill>
                  <a:srgbClr val="FF6600"/>
                </a:solidFill>
                <a:latin typeface="Consolas"/>
                <a:ea typeface="+mn-ea"/>
                <a:cs typeface="Consolas"/>
              </a:rPr>
            </a:br>
            <a:r>
              <a:rPr lang="fr-CH" sz="2800" dirty="0">
                <a:solidFill>
                  <a:srgbClr val="FF6600"/>
                </a:solidFill>
                <a:latin typeface="Consolas"/>
                <a:ea typeface="+mn-ea"/>
                <a:cs typeface="Consolas"/>
              </a:rPr>
              <a:t>Exemple: circuit en régime triphasé non symétrique</a:t>
            </a:r>
            <a:endParaRPr lang="en-US" sz="2800" dirty="0">
              <a:solidFill>
                <a:srgbClr val="FF6600"/>
              </a:solidFill>
              <a:latin typeface="Consolas"/>
              <a:ea typeface="+mn-ea"/>
              <a:cs typeface="Consolas"/>
            </a:endParaRPr>
          </a:p>
        </p:txBody>
      </p:sp>
      <p:sp>
        <p:nvSpPr>
          <p:cNvPr id="35844" name="Text Box 3"/>
          <p:cNvSpPr txBox="1">
            <a:spLocks noChangeArrowheads="1"/>
          </p:cNvSpPr>
          <p:nvPr/>
        </p:nvSpPr>
        <p:spPr bwMode="auto">
          <a:xfrm>
            <a:off x="558800" y="1568450"/>
            <a:ext cx="3168650" cy="452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fr-CH" sz="1800" dirty="0">
                <a:latin typeface="+mj-lt"/>
              </a:rPr>
              <a:t>Entre les conducteurs de ligne R, S et T sont branchés deux récepteurs identiques dont les puissances actives sont P</a:t>
            </a:r>
            <a:r>
              <a:rPr lang="fr-CH" sz="1800" baseline="-18000" dirty="0">
                <a:latin typeface="+mj-lt"/>
              </a:rPr>
              <a:t>1</a:t>
            </a:r>
            <a:r>
              <a:rPr lang="fr-CH" sz="1800" dirty="0">
                <a:latin typeface="+mj-lt"/>
              </a:rPr>
              <a:t>=P</a:t>
            </a:r>
            <a:r>
              <a:rPr lang="fr-CH" sz="1800" baseline="-18000" dirty="0">
                <a:latin typeface="+mj-lt"/>
              </a:rPr>
              <a:t>2</a:t>
            </a:r>
            <a:r>
              <a:rPr lang="fr-CH" sz="1800" dirty="0">
                <a:latin typeface="+mj-lt"/>
              </a:rPr>
              <a:t>= 70 kW pour un facteur de puissance 0.92 (à caractère inductif). </a:t>
            </a:r>
            <a:r>
              <a:rPr lang="fr-FR" sz="1800" dirty="0">
                <a:latin typeface="+mj-lt"/>
              </a:rPr>
              <a:t>Le troisième récepteur branché entre les conducteurs </a:t>
            </a:r>
            <a:r>
              <a:rPr lang="fr-FR" sz="1800" dirty="0" err="1">
                <a:latin typeface="+mj-lt"/>
              </a:rPr>
              <a:t>T</a:t>
            </a:r>
            <a:r>
              <a:rPr lang="fr-FR" sz="1800" dirty="0">
                <a:latin typeface="+mj-lt"/>
              </a:rPr>
              <a:t> et R possède un facteur de puissance cos </a:t>
            </a:r>
            <a:r>
              <a:rPr lang="fr-FR" sz="1800" dirty="0" err="1">
                <a:latin typeface="+mj-lt"/>
                <a:sym typeface="Symbol" charset="0"/>
              </a:rPr>
              <a:t>φ</a:t>
            </a:r>
            <a:r>
              <a:rPr lang="fr-FR" sz="1800" dirty="0">
                <a:latin typeface="+mj-lt"/>
              </a:rPr>
              <a:t> = 1 et une puissance active P</a:t>
            </a:r>
            <a:r>
              <a:rPr lang="fr-FR" sz="1800" baseline="-18000" dirty="0">
                <a:latin typeface="+mj-lt"/>
              </a:rPr>
              <a:t>3</a:t>
            </a:r>
            <a:r>
              <a:rPr lang="fr-FR" sz="1800" dirty="0">
                <a:latin typeface="+mj-lt"/>
              </a:rPr>
              <a:t>= 30.4 kW. Déterminer la puissance active du circuit, ainsi que les courants </a:t>
            </a:r>
            <a:r>
              <a:rPr lang="fr-FR" sz="1800" u="sng" dirty="0">
                <a:latin typeface="+mj-lt"/>
              </a:rPr>
              <a:t>I</a:t>
            </a:r>
            <a:r>
              <a:rPr lang="fr-FR" sz="1800" baseline="-20000" dirty="0">
                <a:latin typeface="+mj-lt"/>
              </a:rPr>
              <a:t>1</a:t>
            </a:r>
            <a:r>
              <a:rPr lang="fr-FR" sz="1800" dirty="0">
                <a:latin typeface="+mj-lt"/>
              </a:rPr>
              <a:t>, </a:t>
            </a:r>
            <a:r>
              <a:rPr lang="fr-FR" sz="1800" u="sng" dirty="0">
                <a:latin typeface="+mj-lt"/>
              </a:rPr>
              <a:t>I</a:t>
            </a:r>
            <a:r>
              <a:rPr lang="fr-FR" sz="1800" baseline="-20000" dirty="0">
                <a:latin typeface="+mj-lt"/>
              </a:rPr>
              <a:t>2</a:t>
            </a:r>
            <a:r>
              <a:rPr lang="fr-FR" sz="1800" dirty="0">
                <a:latin typeface="+mj-lt"/>
              </a:rPr>
              <a:t>, </a:t>
            </a:r>
            <a:r>
              <a:rPr lang="fr-FR" sz="1800" u="sng" dirty="0">
                <a:latin typeface="+mj-lt"/>
              </a:rPr>
              <a:t>I</a:t>
            </a:r>
            <a:r>
              <a:rPr lang="fr-FR" sz="1800" baseline="-20000" dirty="0">
                <a:latin typeface="+mj-lt"/>
              </a:rPr>
              <a:t>3</a:t>
            </a:r>
            <a:r>
              <a:rPr lang="fr-FR" sz="1800" dirty="0">
                <a:latin typeface="+mj-lt"/>
              </a:rPr>
              <a:t> et </a:t>
            </a:r>
            <a:r>
              <a:rPr lang="fr-FR" sz="1800" u="sng" dirty="0">
                <a:latin typeface="+mj-lt"/>
              </a:rPr>
              <a:t>I</a:t>
            </a:r>
            <a:r>
              <a:rPr lang="fr-FR" sz="1800" baseline="-20000" dirty="0">
                <a:latin typeface="+mj-lt"/>
              </a:rPr>
              <a:t>R</a:t>
            </a:r>
            <a:r>
              <a:rPr lang="fr-FR" sz="1800" dirty="0">
                <a:latin typeface="+mj-lt"/>
              </a:rPr>
              <a:t>, si les tensions composées sont égales à 380 V.</a:t>
            </a:r>
            <a:endParaRPr lang="fr-CH" sz="1800" dirty="0">
              <a:latin typeface="+mj-lt"/>
            </a:endParaRPr>
          </a:p>
        </p:txBody>
      </p:sp>
      <p:grpSp>
        <p:nvGrpSpPr>
          <p:cNvPr id="35845" name="Group 42"/>
          <p:cNvGrpSpPr>
            <a:grpSpLocks/>
          </p:cNvGrpSpPr>
          <p:nvPr/>
        </p:nvGrpSpPr>
        <p:grpSpPr bwMode="auto">
          <a:xfrm>
            <a:off x="3875088" y="2022475"/>
            <a:ext cx="5130800" cy="3394075"/>
            <a:chOff x="2441" y="1274"/>
            <a:chExt cx="3232" cy="2138"/>
          </a:xfrm>
        </p:grpSpPr>
        <p:grpSp>
          <p:nvGrpSpPr>
            <p:cNvPr id="35846" name="Group 7"/>
            <p:cNvGrpSpPr>
              <a:grpSpLocks/>
            </p:cNvGrpSpPr>
            <p:nvPr/>
          </p:nvGrpSpPr>
          <p:grpSpPr bwMode="auto">
            <a:xfrm rot="-5400000">
              <a:off x="3763" y="1488"/>
              <a:ext cx="1688" cy="1504"/>
              <a:chOff x="3232" y="1832"/>
              <a:chExt cx="1688" cy="1504"/>
            </a:xfrm>
          </p:grpSpPr>
          <p:sp>
            <p:nvSpPr>
              <p:cNvPr id="35873" name="AutoShape 8"/>
              <p:cNvSpPr>
                <a:spLocks noChangeArrowheads="1"/>
              </p:cNvSpPr>
              <p:nvPr/>
            </p:nvSpPr>
            <p:spPr bwMode="auto">
              <a:xfrm>
                <a:off x="3232" y="1832"/>
                <a:ext cx="1688" cy="1416"/>
              </a:xfrm>
              <a:prstGeom prst="triangle">
                <a:avLst>
                  <a:gd name="adj" fmla="val 50000"/>
                </a:avLst>
              </a:prstGeom>
              <a:noFill/>
              <a:ln w="12700">
                <a:solidFill>
                  <a:srgbClr val="CC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35874" name="Rectangle 9"/>
              <p:cNvSpPr>
                <a:spLocks noChangeArrowheads="1"/>
              </p:cNvSpPr>
              <p:nvPr/>
            </p:nvSpPr>
            <p:spPr bwMode="auto">
              <a:xfrm>
                <a:off x="3800" y="3136"/>
                <a:ext cx="616" cy="200"/>
              </a:xfrm>
              <a:prstGeom prst="rect">
                <a:avLst/>
              </a:prstGeom>
              <a:solidFill>
                <a:schemeClr val="bg1"/>
              </a:solidFill>
              <a:ln w="12700">
                <a:solidFill>
                  <a:srgbClr val="CC9900"/>
                </a:solidFill>
                <a:miter lim="800000"/>
                <a:headEnd/>
                <a:tailEnd/>
              </a:ln>
            </p:spPr>
            <p:txBody>
              <a:bodyPr wrap="none" anchor="ctr"/>
              <a:lstStyle/>
              <a:p>
                <a:endParaRPr lang="fr-CH"/>
              </a:p>
            </p:txBody>
          </p:sp>
          <p:sp>
            <p:nvSpPr>
              <p:cNvPr id="35875" name="Rectangle 10"/>
              <p:cNvSpPr>
                <a:spLocks noChangeArrowheads="1"/>
              </p:cNvSpPr>
              <p:nvPr/>
            </p:nvSpPr>
            <p:spPr bwMode="auto">
              <a:xfrm rot="-3561382">
                <a:off x="3344" y="2440"/>
                <a:ext cx="616" cy="200"/>
              </a:xfrm>
              <a:prstGeom prst="rect">
                <a:avLst/>
              </a:prstGeom>
              <a:solidFill>
                <a:schemeClr val="bg1"/>
              </a:solidFill>
              <a:ln w="12700">
                <a:solidFill>
                  <a:srgbClr val="CC9900"/>
                </a:solidFill>
                <a:miter lim="800000"/>
                <a:headEnd/>
                <a:tailEnd/>
              </a:ln>
            </p:spPr>
            <p:txBody>
              <a:bodyPr wrap="none" anchor="ctr"/>
              <a:lstStyle/>
              <a:p>
                <a:endParaRPr lang="fr-CH"/>
              </a:p>
            </p:txBody>
          </p:sp>
          <p:sp>
            <p:nvSpPr>
              <p:cNvPr id="35876" name="Rectangle 11"/>
              <p:cNvSpPr>
                <a:spLocks noChangeArrowheads="1"/>
              </p:cNvSpPr>
              <p:nvPr/>
            </p:nvSpPr>
            <p:spPr bwMode="auto">
              <a:xfrm rot="3561382" flipH="1">
                <a:off x="4184" y="2440"/>
                <a:ext cx="616" cy="200"/>
              </a:xfrm>
              <a:prstGeom prst="rect">
                <a:avLst/>
              </a:prstGeom>
              <a:solidFill>
                <a:schemeClr val="bg1"/>
              </a:solidFill>
              <a:ln w="12700">
                <a:solidFill>
                  <a:srgbClr val="CC9900"/>
                </a:solidFill>
                <a:miter lim="800000"/>
                <a:headEnd/>
                <a:tailEnd/>
              </a:ln>
            </p:spPr>
            <p:txBody>
              <a:bodyPr wrap="none" anchor="ctr"/>
              <a:lstStyle/>
              <a:p>
                <a:endParaRPr lang="fr-CH"/>
              </a:p>
            </p:txBody>
          </p:sp>
        </p:grpSp>
        <p:grpSp>
          <p:nvGrpSpPr>
            <p:cNvPr id="35847" name="Group 12"/>
            <p:cNvGrpSpPr>
              <a:grpSpLocks/>
            </p:cNvGrpSpPr>
            <p:nvPr/>
          </p:nvGrpSpPr>
          <p:grpSpPr bwMode="auto">
            <a:xfrm>
              <a:off x="2723" y="1360"/>
              <a:ext cx="2544" cy="80"/>
              <a:chOff x="2192" y="1704"/>
              <a:chExt cx="2544" cy="80"/>
            </a:xfrm>
          </p:grpSpPr>
          <p:sp>
            <p:nvSpPr>
              <p:cNvPr id="35871" name="Line 13"/>
              <p:cNvSpPr>
                <a:spLocks noChangeShapeType="1"/>
              </p:cNvSpPr>
              <p:nvPr/>
            </p:nvSpPr>
            <p:spPr bwMode="auto">
              <a:xfrm flipH="1">
                <a:off x="2256" y="1736"/>
                <a:ext cx="24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35872" name="Oval 14"/>
              <p:cNvSpPr>
                <a:spLocks noChangeArrowheads="1"/>
              </p:cNvSpPr>
              <p:nvPr/>
            </p:nvSpPr>
            <p:spPr bwMode="auto">
              <a:xfrm>
                <a:off x="2192" y="1704"/>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grpSp>
        <p:grpSp>
          <p:nvGrpSpPr>
            <p:cNvPr id="35848" name="Group 15"/>
            <p:cNvGrpSpPr>
              <a:grpSpLocks/>
            </p:cNvGrpSpPr>
            <p:nvPr/>
          </p:nvGrpSpPr>
          <p:grpSpPr bwMode="auto">
            <a:xfrm>
              <a:off x="2715" y="3048"/>
              <a:ext cx="2544" cy="80"/>
              <a:chOff x="2192" y="1704"/>
              <a:chExt cx="2544" cy="80"/>
            </a:xfrm>
          </p:grpSpPr>
          <p:sp>
            <p:nvSpPr>
              <p:cNvPr id="35869" name="Line 16"/>
              <p:cNvSpPr>
                <a:spLocks noChangeShapeType="1"/>
              </p:cNvSpPr>
              <p:nvPr/>
            </p:nvSpPr>
            <p:spPr bwMode="auto">
              <a:xfrm flipH="1">
                <a:off x="2256" y="1736"/>
                <a:ext cx="24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35870" name="Oval 17"/>
              <p:cNvSpPr>
                <a:spLocks noChangeArrowheads="1"/>
              </p:cNvSpPr>
              <p:nvPr/>
            </p:nvSpPr>
            <p:spPr bwMode="auto">
              <a:xfrm>
                <a:off x="2192" y="1704"/>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grpSp>
        <p:sp>
          <p:nvSpPr>
            <p:cNvPr id="35849" name="Line 18"/>
            <p:cNvSpPr>
              <a:spLocks noChangeShapeType="1"/>
            </p:cNvSpPr>
            <p:nvPr/>
          </p:nvSpPr>
          <p:spPr bwMode="auto">
            <a:xfrm flipH="1" flipV="1">
              <a:off x="2787" y="2232"/>
              <a:ext cx="10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35850" name="Oval 19"/>
            <p:cNvSpPr>
              <a:spLocks noChangeArrowheads="1"/>
            </p:cNvSpPr>
            <p:nvPr/>
          </p:nvSpPr>
          <p:spPr bwMode="auto">
            <a:xfrm>
              <a:off x="2723" y="2200"/>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sp>
          <p:nvSpPr>
            <p:cNvPr id="35851" name="Text Box 20"/>
            <p:cNvSpPr txBox="1">
              <a:spLocks noChangeArrowheads="1"/>
            </p:cNvSpPr>
            <p:nvPr/>
          </p:nvSpPr>
          <p:spPr bwMode="auto">
            <a:xfrm>
              <a:off x="2441" y="1274"/>
              <a:ext cx="24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t>R</a:t>
              </a:r>
              <a:endParaRPr lang="en-US"/>
            </a:p>
          </p:txBody>
        </p:sp>
        <p:sp>
          <p:nvSpPr>
            <p:cNvPr id="35852" name="Text Box 21"/>
            <p:cNvSpPr txBox="1">
              <a:spLocks noChangeArrowheads="1"/>
            </p:cNvSpPr>
            <p:nvPr/>
          </p:nvSpPr>
          <p:spPr bwMode="auto">
            <a:xfrm>
              <a:off x="2459" y="2066"/>
              <a:ext cx="22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t>S</a:t>
              </a:r>
              <a:endParaRPr lang="en-US"/>
            </a:p>
          </p:txBody>
        </p:sp>
        <p:sp>
          <p:nvSpPr>
            <p:cNvPr id="35853" name="Text Box 22"/>
            <p:cNvSpPr txBox="1">
              <a:spLocks noChangeArrowheads="1"/>
            </p:cNvSpPr>
            <p:nvPr/>
          </p:nvSpPr>
          <p:spPr bwMode="auto">
            <a:xfrm>
              <a:off x="2454" y="2938"/>
              <a:ext cx="2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t>T</a:t>
              </a:r>
              <a:endParaRPr lang="en-US"/>
            </a:p>
          </p:txBody>
        </p:sp>
        <p:graphicFrame>
          <p:nvGraphicFramePr>
            <p:cNvPr id="35854" name="Object 23"/>
            <p:cNvGraphicFramePr>
              <a:graphicFrameLocks noChangeAspect="1"/>
            </p:cNvGraphicFramePr>
            <p:nvPr/>
          </p:nvGraphicFramePr>
          <p:xfrm>
            <a:off x="4146" y="1505"/>
            <a:ext cx="237" cy="275"/>
          </p:xfrm>
          <a:graphic>
            <a:graphicData uri="http://schemas.openxmlformats.org/presentationml/2006/ole">
              <mc:AlternateContent xmlns:mc="http://schemas.openxmlformats.org/markup-compatibility/2006">
                <mc:Choice xmlns:v="urn:schemas-microsoft-com:vml" Requires="v">
                  <p:oleObj spid="_x0000_s823648" name="Equation" r:id="rId4" imgW="241195" imgH="279279" progId="Equation.3">
                    <p:embed/>
                  </p:oleObj>
                </mc:Choice>
                <mc:Fallback>
                  <p:oleObj name="Equation" r:id="rId4" imgW="241195" imgH="27927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 y="1505"/>
                          <a:ext cx="237"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55" name="Object 24"/>
            <p:cNvGraphicFramePr>
              <a:graphicFrameLocks noChangeAspect="1"/>
            </p:cNvGraphicFramePr>
            <p:nvPr/>
          </p:nvGraphicFramePr>
          <p:xfrm>
            <a:off x="4152" y="2665"/>
            <a:ext cx="274" cy="275"/>
          </p:xfrm>
          <a:graphic>
            <a:graphicData uri="http://schemas.openxmlformats.org/presentationml/2006/ole">
              <mc:AlternateContent xmlns:mc="http://schemas.openxmlformats.org/markup-compatibility/2006">
                <mc:Choice xmlns:v="urn:schemas-microsoft-com:vml" Requires="v">
                  <p:oleObj spid="_x0000_s823649" name="Equation" r:id="rId6" imgW="279400" imgH="279400" progId="Equation.3">
                    <p:embed/>
                  </p:oleObj>
                </mc:Choice>
                <mc:Fallback>
                  <p:oleObj name="Equation" r:id="rId6" imgW="279400" imgH="279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 y="2665"/>
                          <a:ext cx="27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56" name="Object 25"/>
            <p:cNvGraphicFramePr>
              <a:graphicFrameLocks noChangeAspect="1"/>
            </p:cNvGraphicFramePr>
            <p:nvPr/>
          </p:nvGraphicFramePr>
          <p:xfrm>
            <a:off x="4806" y="2089"/>
            <a:ext cx="262" cy="275"/>
          </p:xfrm>
          <a:graphic>
            <a:graphicData uri="http://schemas.openxmlformats.org/presentationml/2006/ole">
              <mc:AlternateContent xmlns:mc="http://schemas.openxmlformats.org/markup-compatibility/2006">
                <mc:Choice xmlns:v="urn:schemas-microsoft-com:vml" Requires="v">
                  <p:oleObj spid="_x0000_s823650" name="Equation" r:id="rId8" imgW="266584" imgH="279279" progId="Equation.3">
                    <p:embed/>
                  </p:oleObj>
                </mc:Choice>
                <mc:Fallback>
                  <p:oleObj name="Equation" r:id="rId8" imgW="266584" imgH="27927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6" y="2089"/>
                          <a:ext cx="262"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5857" name="Line 26"/>
            <p:cNvSpPr>
              <a:spLocks noChangeShapeType="1"/>
            </p:cNvSpPr>
            <p:nvPr/>
          </p:nvSpPr>
          <p:spPr bwMode="auto">
            <a:xfrm>
              <a:off x="3051" y="1392"/>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sp>
          <p:nvSpPr>
            <p:cNvPr id="35858" name="Line 27"/>
            <p:cNvSpPr>
              <a:spLocks noChangeShapeType="1"/>
            </p:cNvSpPr>
            <p:nvPr/>
          </p:nvSpPr>
          <p:spPr bwMode="auto">
            <a:xfrm>
              <a:off x="3051" y="2232"/>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sp>
          <p:nvSpPr>
            <p:cNvPr id="35859" name="Line 28"/>
            <p:cNvSpPr>
              <a:spLocks noChangeShapeType="1"/>
            </p:cNvSpPr>
            <p:nvPr/>
          </p:nvSpPr>
          <p:spPr bwMode="auto">
            <a:xfrm>
              <a:off x="3091" y="3080"/>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5860" name="Object 29"/>
            <p:cNvGraphicFramePr>
              <a:graphicFrameLocks noChangeAspect="1"/>
            </p:cNvGraphicFramePr>
            <p:nvPr/>
          </p:nvGraphicFramePr>
          <p:xfrm>
            <a:off x="3136" y="1481"/>
            <a:ext cx="274" cy="275"/>
          </p:xfrm>
          <a:graphic>
            <a:graphicData uri="http://schemas.openxmlformats.org/presentationml/2006/ole">
              <mc:AlternateContent xmlns:mc="http://schemas.openxmlformats.org/markup-compatibility/2006">
                <mc:Choice xmlns:v="urn:schemas-microsoft-com:vml" Requires="v">
                  <p:oleObj spid="_x0000_s823651" name="Equation" r:id="rId10" imgW="279400" imgH="279400" progId="Equation.3">
                    <p:embed/>
                  </p:oleObj>
                </mc:Choice>
                <mc:Fallback>
                  <p:oleObj name="Equation" r:id="rId10" imgW="279400" imgH="279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6" y="1481"/>
                          <a:ext cx="27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61" name="Object 30"/>
            <p:cNvGraphicFramePr>
              <a:graphicFrameLocks noChangeAspect="1"/>
            </p:cNvGraphicFramePr>
            <p:nvPr/>
          </p:nvGraphicFramePr>
          <p:xfrm>
            <a:off x="3155" y="2289"/>
            <a:ext cx="236" cy="275"/>
          </p:xfrm>
          <a:graphic>
            <a:graphicData uri="http://schemas.openxmlformats.org/presentationml/2006/ole">
              <mc:AlternateContent xmlns:mc="http://schemas.openxmlformats.org/markup-compatibility/2006">
                <mc:Choice xmlns:v="urn:schemas-microsoft-com:vml" Requires="v">
                  <p:oleObj spid="_x0000_s823652" name="Equation" r:id="rId12" imgW="241195" imgH="279279" progId="Equation.3">
                    <p:embed/>
                  </p:oleObj>
                </mc:Choice>
                <mc:Fallback>
                  <p:oleObj name="Equation" r:id="rId12" imgW="241195" imgH="279279"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55" y="2289"/>
                          <a:ext cx="236"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62" name="Object 31"/>
            <p:cNvGraphicFramePr>
              <a:graphicFrameLocks noChangeAspect="1"/>
            </p:cNvGraphicFramePr>
            <p:nvPr/>
          </p:nvGraphicFramePr>
          <p:xfrm>
            <a:off x="3159" y="3137"/>
            <a:ext cx="261" cy="275"/>
          </p:xfrm>
          <a:graphic>
            <a:graphicData uri="http://schemas.openxmlformats.org/presentationml/2006/ole">
              <mc:AlternateContent xmlns:mc="http://schemas.openxmlformats.org/markup-compatibility/2006">
                <mc:Choice xmlns:v="urn:schemas-microsoft-com:vml" Requires="v">
                  <p:oleObj spid="_x0000_s823653" name="Equation" r:id="rId14" imgW="266584" imgH="279279" progId="Equation.3">
                    <p:embed/>
                  </p:oleObj>
                </mc:Choice>
                <mc:Fallback>
                  <p:oleObj name="Equation" r:id="rId14" imgW="266584" imgH="27927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59" y="3137"/>
                          <a:ext cx="261"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5863" name="Line 32"/>
            <p:cNvSpPr>
              <a:spLocks noChangeShapeType="1"/>
            </p:cNvSpPr>
            <p:nvPr/>
          </p:nvSpPr>
          <p:spPr bwMode="auto">
            <a:xfrm flipV="1">
              <a:off x="5267" y="2720"/>
              <a:ext cx="0" cy="216"/>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5864" name="Object 33"/>
            <p:cNvGraphicFramePr>
              <a:graphicFrameLocks noChangeAspect="1"/>
            </p:cNvGraphicFramePr>
            <p:nvPr/>
          </p:nvGraphicFramePr>
          <p:xfrm>
            <a:off x="5449" y="2657"/>
            <a:ext cx="224" cy="275"/>
          </p:xfrm>
          <a:graphic>
            <a:graphicData uri="http://schemas.openxmlformats.org/presentationml/2006/ole">
              <mc:AlternateContent xmlns:mc="http://schemas.openxmlformats.org/markup-compatibility/2006">
                <mc:Choice xmlns:v="urn:schemas-microsoft-com:vml" Requires="v">
                  <p:oleObj spid="_x0000_s823654" name="Equation" r:id="rId16" imgW="228600" imgH="279400" progId="Equation.3">
                    <p:embed/>
                  </p:oleObj>
                </mc:Choice>
                <mc:Fallback>
                  <p:oleObj name="Equation" r:id="rId16" imgW="228600" imgH="279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49" y="2657"/>
                          <a:ext cx="22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5865" name="Line 34"/>
            <p:cNvSpPr>
              <a:spLocks noChangeShapeType="1"/>
            </p:cNvSpPr>
            <p:nvPr/>
          </p:nvSpPr>
          <p:spPr bwMode="auto">
            <a:xfrm>
              <a:off x="3979" y="2312"/>
              <a:ext cx="200" cy="128"/>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5866" name="Object 35"/>
            <p:cNvGraphicFramePr>
              <a:graphicFrameLocks noChangeAspect="1"/>
            </p:cNvGraphicFramePr>
            <p:nvPr/>
          </p:nvGraphicFramePr>
          <p:xfrm>
            <a:off x="3874" y="2393"/>
            <a:ext cx="237" cy="275"/>
          </p:xfrm>
          <a:graphic>
            <a:graphicData uri="http://schemas.openxmlformats.org/presentationml/2006/ole">
              <mc:AlternateContent xmlns:mc="http://schemas.openxmlformats.org/markup-compatibility/2006">
                <mc:Choice xmlns:v="urn:schemas-microsoft-com:vml" Requires="v">
                  <p:oleObj spid="_x0000_s823655" name="Equation" r:id="rId18" imgW="241195" imgH="279279" progId="Equation.3">
                    <p:embed/>
                  </p:oleObj>
                </mc:Choice>
                <mc:Fallback>
                  <p:oleObj name="Equation" r:id="rId18" imgW="241195" imgH="279279"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74" y="2393"/>
                          <a:ext cx="237"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5867" name="Line 36"/>
            <p:cNvSpPr>
              <a:spLocks noChangeShapeType="1"/>
            </p:cNvSpPr>
            <p:nvPr/>
          </p:nvSpPr>
          <p:spPr bwMode="auto">
            <a:xfrm flipH="1">
              <a:off x="4011" y="2064"/>
              <a:ext cx="152" cy="80"/>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5868" name="Object 37"/>
            <p:cNvGraphicFramePr>
              <a:graphicFrameLocks noChangeAspect="1"/>
            </p:cNvGraphicFramePr>
            <p:nvPr/>
          </p:nvGraphicFramePr>
          <p:xfrm>
            <a:off x="3836" y="1801"/>
            <a:ext cx="200" cy="275"/>
          </p:xfrm>
          <a:graphic>
            <a:graphicData uri="http://schemas.openxmlformats.org/presentationml/2006/ole">
              <mc:AlternateContent xmlns:mc="http://schemas.openxmlformats.org/markup-compatibility/2006">
                <mc:Choice xmlns:v="urn:schemas-microsoft-com:vml" Requires="v">
                  <p:oleObj spid="_x0000_s823656" name="Equation" r:id="rId20" imgW="203112" imgH="279279" progId="Equation.DSMT4">
                    <p:embed/>
                  </p:oleObj>
                </mc:Choice>
                <mc:Fallback>
                  <p:oleObj name="Equation" r:id="rId20" imgW="203112" imgH="279279"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36" y="1801"/>
                          <a:ext cx="200"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5882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4372" name="Object 36"/>
          <p:cNvGraphicFramePr>
            <a:graphicFrameLocks noChangeAspect="1"/>
          </p:cNvGraphicFramePr>
          <p:nvPr>
            <p:extLst>
              <p:ext uri="{D42A27DB-BD31-4B8C-83A1-F6EECF244321}">
                <p14:modId xmlns:p14="http://schemas.microsoft.com/office/powerpoint/2010/main" val="3792991343"/>
              </p:ext>
            </p:extLst>
          </p:nvPr>
        </p:nvGraphicFramePr>
        <p:xfrm>
          <a:off x="1066800" y="3646488"/>
          <a:ext cx="1109663" cy="436562"/>
        </p:xfrm>
        <a:graphic>
          <a:graphicData uri="http://schemas.openxmlformats.org/presentationml/2006/ole">
            <mc:AlternateContent xmlns:mc="http://schemas.openxmlformats.org/markup-compatibility/2006">
              <mc:Choice xmlns:v="urn:schemas-microsoft-com:vml" Requires="v">
                <p:oleObj spid="_x0000_s825848" name="Equation" r:id="rId4" imgW="710891" imgH="279279" progId="Equation.3">
                  <p:embed/>
                </p:oleObj>
              </mc:Choice>
              <mc:Fallback>
                <p:oleObj name="Equation" r:id="rId4" imgW="710891" imgH="27927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646488"/>
                        <a:ext cx="1109663" cy="4365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4373" name="Object 37"/>
          <p:cNvGraphicFramePr>
            <a:graphicFrameLocks noChangeAspect="1"/>
          </p:cNvGraphicFramePr>
          <p:nvPr>
            <p:extLst>
              <p:ext uri="{D42A27DB-BD31-4B8C-83A1-F6EECF244321}">
                <p14:modId xmlns:p14="http://schemas.microsoft.com/office/powerpoint/2010/main" val="1536863333"/>
              </p:ext>
            </p:extLst>
          </p:nvPr>
        </p:nvGraphicFramePr>
        <p:xfrm>
          <a:off x="1089025" y="4268788"/>
          <a:ext cx="4821238" cy="879475"/>
        </p:xfrm>
        <a:graphic>
          <a:graphicData uri="http://schemas.openxmlformats.org/presentationml/2006/ole">
            <mc:AlternateContent xmlns:mc="http://schemas.openxmlformats.org/markup-compatibility/2006">
              <mc:Choice xmlns:v="urn:schemas-microsoft-com:vml" Requires="v">
                <p:oleObj spid="_x0000_s825849" name="Equation" r:id="rId6" imgW="3416300" imgH="622300" progId="Equation.3">
                  <p:embed/>
                </p:oleObj>
              </mc:Choice>
              <mc:Fallback>
                <p:oleObj name="Equation" r:id="rId6" imgW="3416300" imgH="622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025" y="4268788"/>
                        <a:ext cx="4821238" cy="879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4374" name="Object 38"/>
          <p:cNvGraphicFramePr>
            <a:graphicFrameLocks noChangeAspect="1"/>
          </p:cNvGraphicFramePr>
          <p:nvPr/>
        </p:nvGraphicFramePr>
        <p:xfrm>
          <a:off x="1001713" y="5145088"/>
          <a:ext cx="4159250" cy="876300"/>
        </p:xfrm>
        <a:graphic>
          <a:graphicData uri="http://schemas.openxmlformats.org/presentationml/2006/ole">
            <mc:AlternateContent xmlns:mc="http://schemas.openxmlformats.org/markup-compatibility/2006">
              <mc:Choice xmlns:v="urn:schemas-microsoft-com:vml" Requires="v">
                <p:oleObj spid="_x0000_s825850" name="Equation" r:id="rId8" imgW="2959100" imgH="622300" progId="Equation.3">
                  <p:embed/>
                </p:oleObj>
              </mc:Choice>
              <mc:Fallback>
                <p:oleObj name="Equation" r:id="rId8" imgW="2959100" imgH="622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713" y="5145088"/>
                        <a:ext cx="4159250" cy="876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4410" name="Object 74"/>
          <p:cNvGraphicFramePr>
            <a:graphicFrameLocks noChangeAspect="1"/>
          </p:cNvGraphicFramePr>
          <p:nvPr>
            <p:extLst>
              <p:ext uri="{D42A27DB-BD31-4B8C-83A1-F6EECF244321}">
                <p14:modId xmlns:p14="http://schemas.microsoft.com/office/powerpoint/2010/main" val="264608018"/>
              </p:ext>
            </p:extLst>
          </p:nvPr>
        </p:nvGraphicFramePr>
        <p:xfrm>
          <a:off x="744538" y="2163763"/>
          <a:ext cx="3603625" cy="912812"/>
        </p:xfrm>
        <a:graphic>
          <a:graphicData uri="http://schemas.openxmlformats.org/presentationml/2006/ole">
            <mc:AlternateContent xmlns:mc="http://schemas.openxmlformats.org/markup-compatibility/2006">
              <mc:Choice xmlns:v="urn:schemas-microsoft-com:vml" Requires="v">
                <p:oleObj spid="_x0000_s825851" name="Equation" r:id="rId10" imgW="2311400" imgH="584200" progId="Equation.3">
                  <p:embed/>
                </p:oleObj>
              </mc:Choice>
              <mc:Fallback>
                <p:oleObj name="Equation" r:id="rId10" imgW="2311400" imgH="584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538" y="2163763"/>
                        <a:ext cx="3603625" cy="912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4411" name="Text Box 75"/>
          <p:cNvSpPr txBox="1">
            <a:spLocks noChangeArrowheads="1"/>
          </p:cNvSpPr>
          <p:nvPr/>
        </p:nvSpPr>
        <p:spPr bwMode="auto">
          <a:xfrm>
            <a:off x="625475" y="1577975"/>
            <a:ext cx="34606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La puissance active totale:</a:t>
            </a:r>
            <a:endParaRPr lang="en-US">
              <a:latin typeface="+mj-lt"/>
            </a:endParaRPr>
          </a:p>
        </p:txBody>
      </p:sp>
      <p:grpSp>
        <p:nvGrpSpPr>
          <p:cNvPr id="37897" name="Group 76"/>
          <p:cNvGrpSpPr>
            <a:grpSpLocks/>
          </p:cNvGrpSpPr>
          <p:nvPr/>
        </p:nvGrpSpPr>
        <p:grpSpPr bwMode="auto">
          <a:xfrm>
            <a:off x="4732338" y="1793875"/>
            <a:ext cx="3981450" cy="2251075"/>
            <a:chOff x="2405" y="1274"/>
            <a:chExt cx="3268" cy="2138"/>
          </a:xfrm>
        </p:grpSpPr>
        <p:grpSp>
          <p:nvGrpSpPr>
            <p:cNvPr id="37898" name="Group 77"/>
            <p:cNvGrpSpPr>
              <a:grpSpLocks/>
            </p:cNvGrpSpPr>
            <p:nvPr/>
          </p:nvGrpSpPr>
          <p:grpSpPr bwMode="auto">
            <a:xfrm rot="-5400000">
              <a:off x="3763" y="1488"/>
              <a:ext cx="1688" cy="1504"/>
              <a:chOff x="3232" y="1832"/>
              <a:chExt cx="1688" cy="1504"/>
            </a:xfrm>
          </p:grpSpPr>
          <p:sp>
            <p:nvSpPr>
              <p:cNvPr id="37925" name="AutoShape 78"/>
              <p:cNvSpPr>
                <a:spLocks noChangeArrowheads="1"/>
              </p:cNvSpPr>
              <p:nvPr/>
            </p:nvSpPr>
            <p:spPr bwMode="auto">
              <a:xfrm>
                <a:off x="3232" y="1832"/>
                <a:ext cx="1688" cy="1416"/>
              </a:xfrm>
              <a:prstGeom prst="triangle">
                <a:avLst>
                  <a:gd name="adj" fmla="val 50000"/>
                </a:avLst>
              </a:prstGeom>
              <a:noFill/>
              <a:ln w="12700">
                <a:solidFill>
                  <a:srgbClr val="CC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latin typeface="+mj-lt"/>
                </a:endParaRPr>
              </a:p>
            </p:txBody>
          </p:sp>
          <p:sp>
            <p:nvSpPr>
              <p:cNvPr id="37926" name="Rectangle 79"/>
              <p:cNvSpPr>
                <a:spLocks noChangeArrowheads="1"/>
              </p:cNvSpPr>
              <p:nvPr/>
            </p:nvSpPr>
            <p:spPr bwMode="auto">
              <a:xfrm>
                <a:off x="3800" y="3136"/>
                <a:ext cx="616" cy="200"/>
              </a:xfrm>
              <a:prstGeom prst="rect">
                <a:avLst/>
              </a:prstGeom>
              <a:solidFill>
                <a:schemeClr val="bg1"/>
              </a:solidFill>
              <a:ln w="12700">
                <a:solidFill>
                  <a:srgbClr val="CC9900"/>
                </a:solidFill>
                <a:miter lim="800000"/>
                <a:headEnd/>
                <a:tailEnd/>
              </a:ln>
            </p:spPr>
            <p:txBody>
              <a:bodyPr wrap="none" anchor="ctr"/>
              <a:lstStyle/>
              <a:p>
                <a:endParaRPr lang="fr-CH">
                  <a:latin typeface="+mj-lt"/>
                </a:endParaRPr>
              </a:p>
            </p:txBody>
          </p:sp>
          <p:sp>
            <p:nvSpPr>
              <p:cNvPr id="37927" name="Rectangle 80"/>
              <p:cNvSpPr>
                <a:spLocks noChangeArrowheads="1"/>
              </p:cNvSpPr>
              <p:nvPr/>
            </p:nvSpPr>
            <p:spPr bwMode="auto">
              <a:xfrm rot="-3561382">
                <a:off x="3344" y="2440"/>
                <a:ext cx="616" cy="200"/>
              </a:xfrm>
              <a:prstGeom prst="rect">
                <a:avLst/>
              </a:prstGeom>
              <a:solidFill>
                <a:schemeClr val="bg1"/>
              </a:solidFill>
              <a:ln w="12700">
                <a:solidFill>
                  <a:srgbClr val="CC9900"/>
                </a:solidFill>
                <a:miter lim="800000"/>
                <a:headEnd/>
                <a:tailEnd/>
              </a:ln>
            </p:spPr>
            <p:txBody>
              <a:bodyPr wrap="none" anchor="ctr"/>
              <a:lstStyle/>
              <a:p>
                <a:endParaRPr lang="fr-CH">
                  <a:latin typeface="+mj-lt"/>
                </a:endParaRPr>
              </a:p>
            </p:txBody>
          </p:sp>
          <p:sp>
            <p:nvSpPr>
              <p:cNvPr id="37928" name="Rectangle 81"/>
              <p:cNvSpPr>
                <a:spLocks noChangeArrowheads="1"/>
              </p:cNvSpPr>
              <p:nvPr/>
            </p:nvSpPr>
            <p:spPr bwMode="auto">
              <a:xfrm rot="3561382" flipH="1">
                <a:off x="4184" y="2440"/>
                <a:ext cx="616" cy="200"/>
              </a:xfrm>
              <a:prstGeom prst="rect">
                <a:avLst/>
              </a:prstGeom>
              <a:solidFill>
                <a:schemeClr val="bg1"/>
              </a:solidFill>
              <a:ln w="12700">
                <a:solidFill>
                  <a:srgbClr val="CC9900"/>
                </a:solidFill>
                <a:miter lim="800000"/>
                <a:headEnd/>
                <a:tailEnd/>
              </a:ln>
            </p:spPr>
            <p:txBody>
              <a:bodyPr wrap="none" anchor="ctr"/>
              <a:lstStyle/>
              <a:p>
                <a:endParaRPr lang="fr-CH">
                  <a:latin typeface="+mj-lt"/>
                </a:endParaRPr>
              </a:p>
            </p:txBody>
          </p:sp>
        </p:grpSp>
        <p:grpSp>
          <p:nvGrpSpPr>
            <p:cNvPr id="37899" name="Group 82"/>
            <p:cNvGrpSpPr>
              <a:grpSpLocks/>
            </p:cNvGrpSpPr>
            <p:nvPr/>
          </p:nvGrpSpPr>
          <p:grpSpPr bwMode="auto">
            <a:xfrm>
              <a:off x="2723" y="1360"/>
              <a:ext cx="2544" cy="80"/>
              <a:chOff x="2192" y="1704"/>
              <a:chExt cx="2544" cy="80"/>
            </a:xfrm>
          </p:grpSpPr>
          <p:sp>
            <p:nvSpPr>
              <p:cNvPr id="37923" name="Line 83"/>
              <p:cNvSpPr>
                <a:spLocks noChangeShapeType="1"/>
              </p:cNvSpPr>
              <p:nvPr/>
            </p:nvSpPr>
            <p:spPr bwMode="auto">
              <a:xfrm flipH="1">
                <a:off x="2256" y="1736"/>
                <a:ext cx="24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37924" name="Oval 84"/>
              <p:cNvSpPr>
                <a:spLocks noChangeArrowheads="1"/>
              </p:cNvSpPr>
              <p:nvPr/>
            </p:nvSpPr>
            <p:spPr bwMode="auto">
              <a:xfrm>
                <a:off x="2192" y="1704"/>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latin typeface="+mj-lt"/>
                </a:endParaRPr>
              </a:p>
            </p:txBody>
          </p:sp>
        </p:grpSp>
        <p:grpSp>
          <p:nvGrpSpPr>
            <p:cNvPr id="37900" name="Group 85"/>
            <p:cNvGrpSpPr>
              <a:grpSpLocks/>
            </p:cNvGrpSpPr>
            <p:nvPr/>
          </p:nvGrpSpPr>
          <p:grpSpPr bwMode="auto">
            <a:xfrm>
              <a:off x="2715" y="3048"/>
              <a:ext cx="2544" cy="80"/>
              <a:chOff x="2192" y="1704"/>
              <a:chExt cx="2544" cy="80"/>
            </a:xfrm>
          </p:grpSpPr>
          <p:sp>
            <p:nvSpPr>
              <p:cNvPr id="37921" name="Line 86"/>
              <p:cNvSpPr>
                <a:spLocks noChangeShapeType="1"/>
              </p:cNvSpPr>
              <p:nvPr/>
            </p:nvSpPr>
            <p:spPr bwMode="auto">
              <a:xfrm flipH="1">
                <a:off x="2256" y="1736"/>
                <a:ext cx="24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37922" name="Oval 87"/>
              <p:cNvSpPr>
                <a:spLocks noChangeArrowheads="1"/>
              </p:cNvSpPr>
              <p:nvPr/>
            </p:nvSpPr>
            <p:spPr bwMode="auto">
              <a:xfrm>
                <a:off x="2192" y="1704"/>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latin typeface="+mj-lt"/>
                </a:endParaRPr>
              </a:p>
            </p:txBody>
          </p:sp>
        </p:grpSp>
        <p:sp>
          <p:nvSpPr>
            <p:cNvPr id="37901" name="Line 88"/>
            <p:cNvSpPr>
              <a:spLocks noChangeShapeType="1"/>
            </p:cNvSpPr>
            <p:nvPr/>
          </p:nvSpPr>
          <p:spPr bwMode="auto">
            <a:xfrm flipH="1" flipV="1">
              <a:off x="2787" y="2232"/>
              <a:ext cx="10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37902" name="Oval 89"/>
            <p:cNvSpPr>
              <a:spLocks noChangeArrowheads="1"/>
            </p:cNvSpPr>
            <p:nvPr/>
          </p:nvSpPr>
          <p:spPr bwMode="auto">
            <a:xfrm>
              <a:off x="2723" y="2200"/>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latin typeface="+mj-lt"/>
              </a:endParaRPr>
            </a:p>
          </p:txBody>
        </p:sp>
        <p:sp>
          <p:nvSpPr>
            <p:cNvPr id="37903" name="Text Box 90"/>
            <p:cNvSpPr txBox="1">
              <a:spLocks noChangeArrowheads="1"/>
            </p:cNvSpPr>
            <p:nvPr/>
          </p:nvSpPr>
          <p:spPr bwMode="auto">
            <a:xfrm>
              <a:off x="2405" y="1274"/>
              <a:ext cx="289" cy="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R</a:t>
              </a:r>
              <a:endParaRPr lang="en-US">
                <a:latin typeface="+mj-lt"/>
              </a:endParaRPr>
            </a:p>
          </p:txBody>
        </p:sp>
        <p:sp>
          <p:nvSpPr>
            <p:cNvPr id="37904" name="Text Box 91"/>
            <p:cNvSpPr txBox="1">
              <a:spLocks noChangeArrowheads="1"/>
            </p:cNvSpPr>
            <p:nvPr/>
          </p:nvSpPr>
          <p:spPr bwMode="auto">
            <a:xfrm>
              <a:off x="2426" y="2066"/>
              <a:ext cx="268" cy="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S</a:t>
              </a:r>
              <a:endParaRPr lang="en-US">
                <a:latin typeface="+mj-lt"/>
              </a:endParaRPr>
            </a:p>
          </p:txBody>
        </p:sp>
        <p:sp>
          <p:nvSpPr>
            <p:cNvPr id="37905" name="Text Box 92"/>
            <p:cNvSpPr txBox="1">
              <a:spLocks noChangeArrowheads="1"/>
            </p:cNvSpPr>
            <p:nvPr/>
          </p:nvSpPr>
          <p:spPr bwMode="auto">
            <a:xfrm>
              <a:off x="2419" y="2939"/>
              <a:ext cx="278" cy="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T</a:t>
              </a:r>
              <a:endParaRPr lang="en-US">
                <a:latin typeface="+mj-lt"/>
              </a:endParaRPr>
            </a:p>
          </p:txBody>
        </p:sp>
        <p:graphicFrame>
          <p:nvGraphicFramePr>
            <p:cNvPr id="37906" name="Object 93"/>
            <p:cNvGraphicFramePr>
              <a:graphicFrameLocks noChangeAspect="1"/>
            </p:cNvGraphicFramePr>
            <p:nvPr/>
          </p:nvGraphicFramePr>
          <p:xfrm>
            <a:off x="4146" y="1505"/>
            <a:ext cx="237" cy="275"/>
          </p:xfrm>
          <a:graphic>
            <a:graphicData uri="http://schemas.openxmlformats.org/presentationml/2006/ole">
              <mc:AlternateContent xmlns:mc="http://schemas.openxmlformats.org/markup-compatibility/2006">
                <mc:Choice xmlns:v="urn:schemas-microsoft-com:vml" Requires="v">
                  <p:oleObj spid="_x0000_s825852" name="Equation" r:id="rId12" imgW="241195" imgH="279279" progId="Equation.3">
                    <p:embed/>
                  </p:oleObj>
                </mc:Choice>
                <mc:Fallback>
                  <p:oleObj name="Equation" r:id="rId12" imgW="241195" imgH="279279"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6" y="1505"/>
                          <a:ext cx="237"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7907" name="Object 94"/>
            <p:cNvGraphicFramePr>
              <a:graphicFrameLocks noChangeAspect="1"/>
            </p:cNvGraphicFramePr>
            <p:nvPr/>
          </p:nvGraphicFramePr>
          <p:xfrm>
            <a:off x="4152" y="2665"/>
            <a:ext cx="274" cy="275"/>
          </p:xfrm>
          <a:graphic>
            <a:graphicData uri="http://schemas.openxmlformats.org/presentationml/2006/ole">
              <mc:AlternateContent xmlns:mc="http://schemas.openxmlformats.org/markup-compatibility/2006">
                <mc:Choice xmlns:v="urn:schemas-microsoft-com:vml" Requires="v">
                  <p:oleObj spid="_x0000_s825853" name="Equation" r:id="rId14" imgW="279400" imgH="279400" progId="Equation.3">
                    <p:embed/>
                  </p:oleObj>
                </mc:Choice>
                <mc:Fallback>
                  <p:oleObj name="Equation" r:id="rId14" imgW="279400" imgH="279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2" y="2665"/>
                          <a:ext cx="27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7908" name="Object 95"/>
            <p:cNvGraphicFramePr>
              <a:graphicFrameLocks noChangeAspect="1"/>
            </p:cNvGraphicFramePr>
            <p:nvPr/>
          </p:nvGraphicFramePr>
          <p:xfrm>
            <a:off x="4806" y="2089"/>
            <a:ext cx="262" cy="275"/>
          </p:xfrm>
          <a:graphic>
            <a:graphicData uri="http://schemas.openxmlformats.org/presentationml/2006/ole">
              <mc:AlternateContent xmlns:mc="http://schemas.openxmlformats.org/markup-compatibility/2006">
                <mc:Choice xmlns:v="urn:schemas-microsoft-com:vml" Requires="v">
                  <p:oleObj spid="_x0000_s825854" name="Equation" r:id="rId16" imgW="266584" imgH="279279" progId="Equation.3">
                    <p:embed/>
                  </p:oleObj>
                </mc:Choice>
                <mc:Fallback>
                  <p:oleObj name="Equation" r:id="rId16" imgW="266584" imgH="279279"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6" y="2089"/>
                          <a:ext cx="262"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09" name="Line 96"/>
            <p:cNvSpPr>
              <a:spLocks noChangeShapeType="1"/>
            </p:cNvSpPr>
            <p:nvPr/>
          </p:nvSpPr>
          <p:spPr bwMode="auto">
            <a:xfrm>
              <a:off x="3051" y="1392"/>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37910" name="Line 97"/>
            <p:cNvSpPr>
              <a:spLocks noChangeShapeType="1"/>
            </p:cNvSpPr>
            <p:nvPr/>
          </p:nvSpPr>
          <p:spPr bwMode="auto">
            <a:xfrm>
              <a:off x="3051" y="2232"/>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sp>
          <p:nvSpPr>
            <p:cNvPr id="37911" name="Line 98"/>
            <p:cNvSpPr>
              <a:spLocks noChangeShapeType="1"/>
            </p:cNvSpPr>
            <p:nvPr/>
          </p:nvSpPr>
          <p:spPr bwMode="auto">
            <a:xfrm>
              <a:off x="3091" y="3080"/>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graphicFrame>
          <p:nvGraphicFramePr>
            <p:cNvPr id="37912" name="Object 99"/>
            <p:cNvGraphicFramePr>
              <a:graphicFrameLocks noChangeAspect="1"/>
            </p:cNvGraphicFramePr>
            <p:nvPr/>
          </p:nvGraphicFramePr>
          <p:xfrm>
            <a:off x="3136" y="1481"/>
            <a:ext cx="274" cy="275"/>
          </p:xfrm>
          <a:graphic>
            <a:graphicData uri="http://schemas.openxmlformats.org/presentationml/2006/ole">
              <mc:AlternateContent xmlns:mc="http://schemas.openxmlformats.org/markup-compatibility/2006">
                <mc:Choice xmlns:v="urn:schemas-microsoft-com:vml" Requires="v">
                  <p:oleObj spid="_x0000_s825855" name="Equation" r:id="rId18" imgW="279400" imgH="279400" progId="Equation.3">
                    <p:embed/>
                  </p:oleObj>
                </mc:Choice>
                <mc:Fallback>
                  <p:oleObj name="Equation" r:id="rId18" imgW="279400" imgH="2794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36" y="1481"/>
                          <a:ext cx="27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7913" name="Object 100"/>
            <p:cNvGraphicFramePr>
              <a:graphicFrameLocks noChangeAspect="1"/>
            </p:cNvGraphicFramePr>
            <p:nvPr/>
          </p:nvGraphicFramePr>
          <p:xfrm>
            <a:off x="3155" y="2289"/>
            <a:ext cx="236" cy="275"/>
          </p:xfrm>
          <a:graphic>
            <a:graphicData uri="http://schemas.openxmlformats.org/presentationml/2006/ole">
              <mc:AlternateContent xmlns:mc="http://schemas.openxmlformats.org/markup-compatibility/2006">
                <mc:Choice xmlns:v="urn:schemas-microsoft-com:vml" Requires="v">
                  <p:oleObj spid="_x0000_s825856" name="Equation" r:id="rId20" imgW="241195" imgH="279279" progId="Equation.3">
                    <p:embed/>
                  </p:oleObj>
                </mc:Choice>
                <mc:Fallback>
                  <p:oleObj name="Equation" r:id="rId20" imgW="241195" imgH="279279"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55" y="2289"/>
                          <a:ext cx="236"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7914" name="Object 101"/>
            <p:cNvGraphicFramePr>
              <a:graphicFrameLocks noChangeAspect="1"/>
            </p:cNvGraphicFramePr>
            <p:nvPr/>
          </p:nvGraphicFramePr>
          <p:xfrm>
            <a:off x="3159" y="3137"/>
            <a:ext cx="261" cy="275"/>
          </p:xfrm>
          <a:graphic>
            <a:graphicData uri="http://schemas.openxmlformats.org/presentationml/2006/ole">
              <mc:AlternateContent xmlns:mc="http://schemas.openxmlformats.org/markup-compatibility/2006">
                <mc:Choice xmlns:v="urn:schemas-microsoft-com:vml" Requires="v">
                  <p:oleObj spid="_x0000_s825857" name="Equation" r:id="rId22" imgW="266584" imgH="279279" progId="Equation.3">
                    <p:embed/>
                  </p:oleObj>
                </mc:Choice>
                <mc:Fallback>
                  <p:oleObj name="Equation" r:id="rId22" imgW="266584" imgH="279279"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59" y="3137"/>
                          <a:ext cx="261"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15" name="Line 102"/>
            <p:cNvSpPr>
              <a:spLocks noChangeShapeType="1"/>
            </p:cNvSpPr>
            <p:nvPr/>
          </p:nvSpPr>
          <p:spPr bwMode="auto">
            <a:xfrm flipV="1">
              <a:off x="5267" y="2720"/>
              <a:ext cx="0" cy="216"/>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graphicFrame>
          <p:nvGraphicFramePr>
            <p:cNvPr id="37916" name="Object 103"/>
            <p:cNvGraphicFramePr>
              <a:graphicFrameLocks noChangeAspect="1"/>
            </p:cNvGraphicFramePr>
            <p:nvPr/>
          </p:nvGraphicFramePr>
          <p:xfrm>
            <a:off x="5449" y="2657"/>
            <a:ext cx="224" cy="275"/>
          </p:xfrm>
          <a:graphic>
            <a:graphicData uri="http://schemas.openxmlformats.org/presentationml/2006/ole">
              <mc:AlternateContent xmlns:mc="http://schemas.openxmlformats.org/markup-compatibility/2006">
                <mc:Choice xmlns:v="urn:schemas-microsoft-com:vml" Requires="v">
                  <p:oleObj spid="_x0000_s825858" name="Equation" r:id="rId24" imgW="228600" imgH="279400" progId="Equation.3">
                    <p:embed/>
                  </p:oleObj>
                </mc:Choice>
                <mc:Fallback>
                  <p:oleObj name="Equation" r:id="rId24" imgW="228600" imgH="2794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49" y="2657"/>
                          <a:ext cx="22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17" name="Line 104"/>
            <p:cNvSpPr>
              <a:spLocks noChangeShapeType="1"/>
            </p:cNvSpPr>
            <p:nvPr/>
          </p:nvSpPr>
          <p:spPr bwMode="auto">
            <a:xfrm>
              <a:off x="3979" y="2312"/>
              <a:ext cx="200" cy="128"/>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graphicFrame>
          <p:nvGraphicFramePr>
            <p:cNvPr id="37918" name="Object 105"/>
            <p:cNvGraphicFramePr>
              <a:graphicFrameLocks noChangeAspect="1"/>
            </p:cNvGraphicFramePr>
            <p:nvPr/>
          </p:nvGraphicFramePr>
          <p:xfrm>
            <a:off x="3874" y="2393"/>
            <a:ext cx="237" cy="275"/>
          </p:xfrm>
          <a:graphic>
            <a:graphicData uri="http://schemas.openxmlformats.org/presentationml/2006/ole">
              <mc:AlternateContent xmlns:mc="http://schemas.openxmlformats.org/markup-compatibility/2006">
                <mc:Choice xmlns:v="urn:schemas-microsoft-com:vml" Requires="v">
                  <p:oleObj spid="_x0000_s825859" name="Equation" r:id="rId26" imgW="241195" imgH="279279" progId="Equation.3">
                    <p:embed/>
                  </p:oleObj>
                </mc:Choice>
                <mc:Fallback>
                  <p:oleObj name="Equation" r:id="rId26" imgW="241195" imgH="279279"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74" y="2393"/>
                          <a:ext cx="237"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19" name="Line 106"/>
            <p:cNvSpPr>
              <a:spLocks noChangeShapeType="1"/>
            </p:cNvSpPr>
            <p:nvPr/>
          </p:nvSpPr>
          <p:spPr bwMode="auto">
            <a:xfrm flipH="1">
              <a:off x="4011" y="2064"/>
              <a:ext cx="152" cy="80"/>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latin typeface="+mj-lt"/>
              </a:endParaRPr>
            </a:p>
          </p:txBody>
        </p:sp>
        <p:graphicFrame>
          <p:nvGraphicFramePr>
            <p:cNvPr id="37920" name="Object 107"/>
            <p:cNvGraphicFramePr>
              <a:graphicFrameLocks noChangeAspect="1"/>
            </p:cNvGraphicFramePr>
            <p:nvPr/>
          </p:nvGraphicFramePr>
          <p:xfrm>
            <a:off x="3836" y="1801"/>
            <a:ext cx="200" cy="275"/>
          </p:xfrm>
          <a:graphic>
            <a:graphicData uri="http://schemas.openxmlformats.org/presentationml/2006/ole">
              <mc:AlternateContent xmlns:mc="http://schemas.openxmlformats.org/markup-compatibility/2006">
                <mc:Choice xmlns:v="urn:schemas-microsoft-com:vml" Requires="v">
                  <p:oleObj spid="_x0000_s825860" name="Equation" r:id="rId28" imgW="203112" imgH="279279" progId="Equation.DSMT4">
                    <p:embed/>
                  </p:oleObj>
                </mc:Choice>
                <mc:Fallback>
                  <p:oleObj name="Equation" r:id="rId28" imgW="203112" imgH="279279"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36" y="1801"/>
                          <a:ext cx="200"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43" name="Rectangle 2"/>
          <p:cNvSpPr>
            <a:spLocks noGrp="1" noChangeArrowheads="1"/>
          </p:cNvSpPr>
          <p:nvPr>
            <p:ph type="title"/>
          </p:nvPr>
        </p:nvSpPr>
        <p:spPr>
          <a:xfrm>
            <a:off x="1" y="0"/>
            <a:ext cx="9144000" cy="1104900"/>
          </a:xfrm>
        </p:spPr>
        <p:txBody>
          <a:bodyPr>
            <a:noAutofit/>
          </a:bodyPr>
          <a:lstStyle/>
          <a:p>
            <a:pPr>
              <a:defRPr/>
            </a:pPr>
            <a:br>
              <a:rPr lang="fr-CH" sz="3200" dirty="0">
                <a:solidFill>
                  <a:srgbClr val="FF6600"/>
                </a:solidFill>
                <a:latin typeface="Consolas"/>
                <a:ea typeface="+mn-ea"/>
                <a:cs typeface="Consolas"/>
              </a:rPr>
            </a:br>
            <a:r>
              <a:rPr lang="fr-CH" sz="2800" dirty="0">
                <a:solidFill>
                  <a:srgbClr val="FF6600"/>
                </a:solidFill>
                <a:latin typeface="Consolas"/>
                <a:ea typeface="+mn-ea"/>
                <a:cs typeface="Consolas"/>
              </a:rPr>
              <a:t>Exemple: circuit en régime triphasé non symétrique</a:t>
            </a:r>
            <a:endParaRPr lang="en-US" sz="2800" dirty="0">
              <a:solidFill>
                <a:srgbClr val="FF6600"/>
              </a:solidFill>
              <a:latin typeface="Consolas"/>
              <a:ea typeface="+mn-ea"/>
              <a:cs typeface="Consolas"/>
            </a:endParaRPr>
          </a:p>
        </p:txBody>
      </p:sp>
    </p:spTree>
    <p:extLst>
      <p:ext uri="{BB962C8B-B14F-4D97-AF65-F5344CB8AC3E}">
        <p14:creationId xmlns:p14="http://schemas.microsoft.com/office/powerpoint/2010/main" val="380597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4411"/>
                                        </p:tgtEl>
                                        <p:attrNameLst>
                                          <p:attrName>style.visibility</p:attrName>
                                        </p:attrNameLst>
                                      </p:cBhvr>
                                      <p:to>
                                        <p:strVal val="visible"/>
                                      </p:to>
                                    </p:set>
                                    <p:animEffect transition="in" filter="randombar(horizontal)">
                                      <p:cBhvr>
                                        <p:cTn id="7" dur="500"/>
                                        <p:tgtEl>
                                          <p:spTgt spid="654411"/>
                                        </p:tgtEl>
                                      </p:cBhvr>
                                    </p:animEffect>
                                  </p:childTnLst>
                                </p:cTn>
                              </p:par>
                              <p:par>
                                <p:cTn id="8" presetID="14" presetClass="entr" presetSubtype="10" fill="hold" nodeType="withEffect">
                                  <p:stCondLst>
                                    <p:cond delay="0"/>
                                  </p:stCondLst>
                                  <p:childTnLst>
                                    <p:set>
                                      <p:cBhvr>
                                        <p:cTn id="9" dur="1" fill="hold">
                                          <p:stCondLst>
                                            <p:cond delay="0"/>
                                          </p:stCondLst>
                                        </p:cTn>
                                        <p:tgtEl>
                                          <p:spTgt spid="654410"/>
                                        </p:tgtEl>
                                        <p:attrNameLst>
                                          <p:attrName>style.visibility</p:attrName>
                                        </p:attrNameLst>
                                      </p:cBhvr>
                                      <p:to>
                                        <p:strVal val="visible"/>
                                      </p:to>
                                    </p:set>
                                    <p:animEffect transition="in" filter="randombar(horizontal)">
                                      <p:cBhvr>
                                        <p:cTn id="10" dur="500"/>
                                        <p:tgtEl>
                                          <p:spTgt spid="6544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654372"/>
                                        </p:tgtEl>
                                        <p:attrNameLst>
                                          <p:attrName>style.visibility</p:attrName>
                                        </p:attrNameLst>
                                      </p:cBhvr>
                                      <p:to>
                                        <p:strVal val="visible"/>
                                      </p:to>
                                    </p:set>
                                    <p:animEffect transition="in" filter="randombar(horizontal)">
                                      <p:cBhvr>
                                        <p:cTn id="15" dur="500"/>
                                        <p:tgtEl>
                                          <p:spTgt spid="654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654373"/>
                                        </p:tgtEl>
                                        <p:attrNameLst>
                                          <p:attrName>style.visibility</p:attrName>
                                        </p:attrNameLst>
                                      </p:cBhvr>
                                      <p:to>
                                        <p:strVal val="visible"/>
                                      </p:to>
                                    </p:set>
                                    <p:animEffect transition="in" filter="randombar(horizontal)">
                                      <p:cBhvr>
                                        <p:cTn id="20" dur="500"/>
                                        <p:tgtEl>
                                          <p:spTgt spid="6543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654374"/>
                                        </p:tgtEl>
                                        <p:attrNameLst>
                                          <p:attrName>style.visibility</p:attrName>
                                        </p:attrNameLst>
                                      </p:cBhvr>
                                      <p:to>
                                        <p:strVal val="visible"/>
                                      </p:to>
                                    </p:set>
                                    <p:animEffect transition="in" filter="randombar(horizontal)">
                                      <p:cBhvr>
                                        <p:cTn id="25" dur="500"/>
                                        <p:tgtEl>
                                          <p:spTgt spid="654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4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96" name="Object 36"/>
          <p:cNvGraphicFramePr>
            <a:graphicFrameLocks noChangeAspect="1"/>
          </p:cNvGraphicFramePr>
          <p:nvPr>
            <p:extLst>
              <p:ext uri="{D42A27DB-BD31-4B8C-83A1-F6EECF244321}">
                <p14:modId xmlns:p14="http://schemas.microsoft.com/office/powerpoint/2010/main" val="1367927126"/>
              </p:ext>
            </p:extLst>
          </p:nvPr>
        </p:nvGraphicFramePr>
        <p:xfrm>
          <a:off x="1028700" y="1690688"/>
          <a:ext cx="317500" cy="436562"/>
        </p:xfrm>
        <a:graphic>
          <a:graphicData uri="http://schemas.openxmlformats.org/presentationml/2006/ole">
            <mc:AlternateContent xmlns:mc="http://schemas.openxmlformats.org/markup-compatibility/2006">
              <mc:Choice xmlns:v="urn:schemas-microsoft-com:vml" Requires="v">
                <p:oleObj spid="_x0000_s828162" name="Equation" r:id="rId4" imgW="203112" imgH="279279" progId="Equation.3">
                  <p:embed/>
                </p:oleObj>
              </mc:Choice>
              <mc:Fallback>
                <p:oleObj name="Equation" r:id="rId4" imgW="203112" imgH="27927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1690688"/>
                        <a:ext cx="317500" cy="4365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5398" name="Object 38"/>
          <p:cNvGraphicFramePr>
            <a:graphicFrameLocks noChangeAspect="1"/>
          </p:cNvGraphicFramePr>
          <p:nvPr>
            <p:extLst>
              <p:ext uri="{D42A27DB-BD31-4B8C-83A1-F6EECF244321}">
                <p14:modId xmlns:p14="http://schemas.microsoft.com/office/powerpoint/2010/main" val="2472662588"/>
              </p:ext>
            </p:extLst>
          </p:nvPr>
        </p:nvGraphicFramePr>
        <p:xfrm>
          <a:off x="2014538" y="1716088"/>
          <a:ext cx="376237" cy="436562"/>
        </p:xfrm>
        <a:graphic>
          <a:graphicData uri="http://schemas.openxmlformats.org/presentationml/2006/ole">
            <mc:AlternateContent xmlns:mc="http://schemas.openxmlformats.org/markup-compatibility/2006">
              <mc:Choice xmlns:v="urn:schemas-microsoft-com:vml" Requires="v">
                <p:oleObj spid="_x0000_s828163" name="Equation" r:id="rId6" imgW="241195" imgH="279279" progId="Equation.3">
                  <p:embed/>
                </p:oleObj>
              </mc:Choice>
              <mc:Fallback>
                <p:oleObj name="Equation" r:id="rId6" imgW="241195" imgH="27927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538" y="1716088"/>
                        <a:ext cx="376237" cy="4365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399" name="Text Box 39"/>
          <p:cNvSpPr txBox="1">
            <a:spLocks noChangeArrowheads="1"/>
          </p:cNvSpPr>
          <p:nvPr/>
        </p:nvSpPr>
        <p:spPr bwMode="auto">
          <a:xfrm>
            <a:off x="1501775" y="1692275"/>
            <a:ext cx="4408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et</a:t>
            </a:r>
            <a:endParaRPr lang="en-US">
              <a:latin typeface="+mj-lt"/>
            </a:endParaRPr>
          </a:p>
        </p:txBody>
      </p:sp>
      <p:sp>
        <p:nvSpPr>
          <p:cNvPr id="655400" name="Text Box 40"/>
          <p:cNvSpPr txBox="1">
            <a:spLocks noChangeArrowheads="1"/>
          </p:cNvSpPr>
          <p:nvPr/>
        </p:nvSpPr>
        <p:spPr bwMode="auto">
          <a:xfrm>
            <a:off x="2562225" y="1692275"/>
            <a:ext cx="5743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dirty="0">
                <a:latin typeface="+mj-lt"/>
              </a:rPr>
              <a:t>sont en retard de phase d’un angle</a:t>
            </a:r>
            <a:endParaRPr lang="fr-CH" dirty="0">
              <a:latin typeface="+mj-lt"/>
              <a:sym typeface="Symbol" charset="0"/>
            </a:endParaRPr>
          </a:p>
        </p:txBody>
      </p:sp>
      <p:graphicFrame>
        <p:nvGraphicFramePr>
          <p:cNvPr id="655401" name="Object 41"/>
          <p:cNvGraphicFramePr>
            <a:graphicFrameLocks noChangeAspect="1"/>
          </p:cNvGraphicFramePr>
          <p:nvPr>
            <p:extLst>
              <p:ext uri="{D42A27DB-BD31-4B8C-83A1-F6EECF244321}">
                <p14:modId xmlns:p14="http://schemas.microsoft.com/office/powerpoint/2010/main" val="2942685068"/>
              </p:ext>
            </p:extLst>
          </p:nvPr>
        </p:nvGraphicFramePr>
        <p:xfrm>
          <a:off x="1022350" y="2719388"/>
          <a:ext cx="357188" cy="436562"/>
        </p:xfrm>
        <a:graphic>
          <a:graphicData uri="http://schemas.openxmlformats.org/presentationml/2006/ole">
            <mc:AlternateContent xmlns:mc="http://schemas.openxmlformats.org/markup-compatibility/2006">
              <mc:Choice xmlns:v="urn:schemas-microsoft-com:vml" Requires="v">
                <p:oleObj spid="_x0000_s828164" name="Equation" r:id="rId8" imgW="228600" imgH="279400" progId="Equation.3">
                  <p:embed/>
                </p:oleObj>
              </mc:Choice>
              <mc:Fallback>
                <p:oleObj name="Equation" r:id="rId8" imgW="228600" imgH="279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 y="2719388"/>
                        <a:ext cx="357188" cy="4365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402" name="Text Box 42"/>
          <p:cNvSpPr txBox="1">
            <a:spLocks noChangeArrowheads="1"/>
          </p:cNvSpPr>
          <p:nvPr/>
        </p:nvSpPr>
        <p:spPr bwMode="auto">
          <a:xfrm>
            <a:off x="1584325" y="2708275"/>
            <a:ext cx="3673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fr-CH">
                <a:latin typeface="+mj-lt"/>
              </a:rPr>
              <a:t>est en phase avec</a:t>
            </a:r>
            <a:endParaRPr lang="fr-CH">
              <a:latin typeface="+mj-lt"/>
              <a:sym typeface="Symbol" charset="0"/>
            </a:endParaRPr>
          </a:p>
        </p:txBody>
      </p:sp>
      <p:graphicFrame>
        <p:nvGraphicFramePr>
          <p:cNvPr id="655403" name="Object 43"/>
          <p:cNvGraphicFramePr>
            <a:graphicFrameLocks noChangeAspect="1"/>
          </p:cNvGraphicFramePr>
          <p:nvPr>
            <p:extLst>
              <p:ext uri="{D42A27DB-BD31-4B8C-83A1-F6EECF244321}">
                <p14:modId xmlns:p14="http://schemas.microsoft.com/office/powerpoint/2010/main" val="3745513414"/>
              </p:ext>
            </p:extLst>
          </p:nvPr>
        </p:nvGraphicFramePr>
        <p:xfrm>
          <a:off x="3965575" y="2732088"/>
          <a:ext cx="692150" cy="436562"/>
        </p:xfrm>
        <a:graphic>
          <a:graphicData uri="http://schemas.openxmlformats.org/presentationml/2006/ole">
            <mc:AlternateContent xmlns:mc="http://schemas.openxmlformats.org/markup-compatibility/2006">
              <mc:Choice xmlns:v="urn:schemas-microsoft-com:vml" Requires="v">
                <p:oleObj spid="_x0000_s828165" name="Equation" r:id="rId10" imgW="444307" imgH="279279" progId="Equation.3">
                  <p:embed/>
                </p:oleObj>
              </mc:Choice>
              <mc:Fallback>
                <p:oleObj name="Equation" r:id="rId10" imgW="444307" imgH="27927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5575" y="2732088"/>
                        <a:ext cx="692150" cy="4365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404" name="Text Box 44"/>
          <p:cNvSpPr txBox="1">
            <a:spLocks noChangeArrowheads="1"/>
          </p:cNvSpPr>
          <p:nvPr/>
        </p:nvSpPr>
        <p:spPr bwMode="auto">
          <a:xfrm>
            <a:off x="892175" y="2143125"/>
            <a:ext cx="803116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sym typeface="Symbol" charset="0"/>
              </a:rPr>
              <a:t>φ</a:t>
            </a:r>
            <a:r>
              <a:rPr lang="fr-CH" baseline="-25000">
                <a:latin typeface="+mj-lt"/>
                <a:sym typeface="Symbol" charset="0"/>
              </a:rPr>
              <a:t>1</a:t>
            </a:r>
            <a:r>
              <a:rPr lang="fr-CH">
                <a:latin typeface="+mj-lt"/>
                <a:sym typeface="Symbol" charset="0"/>
              </a:rPr>
              <a:t>=arccos 0.92=23</a:t>
            </a:r>
            <a:r>
              <a:rPr lang="fr-CH" baseline="30000">
                <a:latin typeface="+mj-lt"/>
                <a:sym typeface="Symbol" charset="0"/>
              </a:rPr>
              <a:t>o</a:t>
            </a:r>
            <a:r>
              <a:rPr lang="fr-CH">
                <a:latin typeface="+mj-lt"/>
                <a:sym typeface="Symbol" charset="0"/>
              </a:rPr>
              <a:t> par rapport aux tensions correspondantes.</a:t>
            </a:r>
          </a:p>
          <a:p>
            <a:pPr eaLnBrk="1" hangingPunct="1"/>
            <a:endParaRPr lang="en-US">
              <a:latin typeface="+mj-lt"/>
            </a:endParaRPr>
          </a:p>
        </p:txBody>
      </p:sp>
      <p:sp>
        <p:nvSpPr>
          <p:cNvPr id="655405" name="Oval 45"/>
          <p:cNvSpPr>
            <a:spLocks noChangeArrowheads="1"/>
          </p:cNvSpPr>
          <p:nvPr/>
        </p:nvSpPr>
        <p:spPr bwMode="auto">
          <a:xfrm>
            <a:off x="2981325" y="3479800"/>
            <a:ext cx="2562225" cy="2543175"/>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55406" name="Line 46"/>
          <p:cNvSpPr>
            <a:spLocks noChangeShapeType="1"/>
          </p:cNvSpPr>
          <p:nvPr/>
        </p:nvSpPr>
        <p:spPr bwMode="auto">
          <a:xfrm>
            <a:off x="4267200" y="4737100"/>
            <a:ext cx="1257300"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55407" name="Line 47"/>
          <p:cNvSpPr>
            <a:spLocks noChangeShapeType="1"/>
          </p:cNvSpPr>
          <p:nvPr/>
        </p:nvSpPr>
        <p:spPr bwMode="auto">
          <a:xfrm flipH="1" flipV="1">
            <a:off x="3587750" y="3676650"/>
            <a:ext cx="666750" cy="105727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655408" name="Line 48"/>
          <p:cNvSpPr>
            <a:spLocks noChangeShapeType="1"/>
          </p:cNvSpPr>
          <p:nvPr/>
        </p:nvSpPr>
        <p:spPr bwMode="auto">
          <a:xfrm flipH="1">
            <a:off x="3575050" y="4740275"/>
            <a:ext cx="685800" cy="11144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55409" name="Object 49"/>
          <p:cNvGraphicFramePr>
            <a:graphicFrameLocks noChangeAspect="1"/>
          </p:cNvGraphicFramePr>
          <p:nvPr/>
        </p:nvGraphicFramePr>
        <p:xfrm>
          <a:off x="5610225" y="4600575"/>
          <a:ext cx="527050" cy="349250"/>
        </p:xfrm>
        <a:graphic>
          <a:graphicData uri="http://schemas.openxmlformats.org/presentationml/2006/ole">
            <mc:AlternateContent xmlns:mc="http://schemas.openxmlformats.org/markup-compatibility/2006">
              <mc:Choice xmlns:v="urn:schemas-microsoft-com:vml" Requires="v">
                <p:oleObj spid="_x0000_s828166" name="Equation" r:id="rId12" imgW="419100" imgH="279400" progId="Equation.3">
                  <p:embed/>
                </p:oleObj>
              </mc:Choice>
              <mc:Fallback>
                <p:oleObj name="Equation" r:id="rId12" imgW="419100" imgH="2794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10225" y="4600575"/>
                        <a:ext cx="527050"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5410" name="Object 50"/>
          <p:cNvGraphicFramePr>
            <a:graphicFrameLocks noChangeAspect="1"/>
          </p:cNvGraphicFramePr>
          <p:nvPr/>
        </p:nvGraphicFramePr>
        <p:xfrm>
          <a:off x="3143250" y="3206750"/>
          <a:ext cx="558800" cy="349250"/>
        </p:xfrm>
        <a:graphic>
          <a:graphicData uri="http://schemas.openxmlformats.org/presentationml/2006/ole">
            <mc:AlternateContent xmlns:mc="http://schemas.openxmlformats.org/markup-compatibility/2006">
              <mc:Choice xmlns:v="urn:schemas-microsoft-com:vml" Requires="v">
                <p:oleObj spid="_x0000_s828167" name="Equation" r:id="rId14" imgW="444307" imgH="279279" progId="Equation.3">
                  <p:embed/>
                </p:oleObj>
              </mc:Choice>
              <mc:Fallback>
                <p:oleObj name="Equation" r:id="rId14" imgW="444307" imgH="27927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3250" y="3206750"/>
                        <a:ext cx="558800"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5411" name="Object 51"/>
          <p:cNvGraphicFramePr>
            <a:graphicFrameLocks noChangeAspect="1"/>
          </p:cNvGraphicFramePr>
          <p:nvPr/>
        </p:nvGraphicFramePr>
        <p:xfrm>
          <a:off x="3136900" y="5918200"/>
          <a:ext cx="527050" cy="349250"/>
        </p:xfrm>
        <a:graphic>
          <a:graphicData uri="http://schemas.openxmlformats.org/presentationml/2006/ole">
            <mc:AlternateContent xmlns:mc="http://schemas.openxmlformats.org/markup-compatibility/2006">
              <mc:Choice xmlns:v="urn:schemas-microsoft-com:vml" Requires="v">
                <p:oleObj spid="_x0000_s828168" name="Equation" r:id="rId16" imgW="419100" imgH="279400" progId="Equation.3">
                  <p:embed/>
                </p:oleObj>
              </mc:Choice>
              <mc:Fallback>
                <p:oleObj name="Equation" r:id="rId16" imgW="419100" imgH="279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36900" y="5918200"/>
                        <a:ext cx="527050"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416" name="Line 56"/>
          <p:cNvSpPr>
            <a:spLocks noChangeShapeType="1"/>
          </p:cNvSpPr>
          <p:nvPr/>
        </p:nvSpPr>
        <p:spPr bwMode="auto">
          <a:xfrm>
            <a:off x="4254500" y="4737100"/>
            <a:ext cx="2209800" cy="812800"/>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55417" name="Object 57"/>
          <p:cNvGraphicFramePr>
            <a:graphicFrameLocks noChangeAspect="1"/>
          </p:cNvGraphicFramePr>
          <p:nvPr/>
        </p:nvGraphicFramePr>
        <p:xfrm>
          <a:off x="6646863" y="5426075"/>
          <a:ext cx="255587" cy="349250"/>
        </p:xfrm>
        <a:graphic>
          <a:graphicData uri="http://schemas.openxmlformats.org/presentationml/2006/ole">
            <mc:AlternateContent xmlns:mc="http://schemas.openxmlformats.org/markup-compatibility/2006">
              <mc:Choice xmlns:v="urn:schemas-microsoft-com:vml" Requires="v">
                <p:oleObj spid="_x0000_s828169" name="Equation" r:id="rId18" imgW="203112" imgH="279279" progId="Equation.3">
                  <p:embed/>
                </p:oleObj>
              </mc:Choice>
              <mc:Fallback>
                <p:oleObj name="Equation" r:id="rId18" imgW="203112" imgH="279279"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46863" y="5426075"/>
                        <a:ext cx="255587"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418" name="Arc 58"/>
          <p:cNvSpPr>
            <a:spLocks/>
          </p:cNvSpPr>
          <p:nvPr/>
        </p:nvSpPr>
        <p:spPr bwMode="auto">
          <a:xfrm>
            <a:off x="4448175" y="4759325"/>
            <a:ext cx="444500" cy="176213"/>
          </a:xfrm>
          <a:custGeom>
            <a:avLst/>
            <a:gdLst>
              <a:gd name="T0" fmla="*/ 144403069 w 21600"/>
              <a:gd name="T1" fmla="*/ 0 h 15921"/>
              <a:gd name="T2" fmla="*/ 187375559 w 21600"/>
              <a:gd name="T3" fmla="*/ 21586054 h 15921"/>
              <a:gd name="T4" fmla="*/ 0 w 21600"/>
              <a:gd name="T5" fmla="*/ 18786325 h 15921"/>
              <a:gd name="T6" fmla="*/ 0 60000 65536"/>
              <a:gd name="T7" fmla="*/ 0 60000 65536"/>
              <a:gd name="T8" fmla="*/ 0 60000 65536"/>
              <a:gd name="T9" fmla="*/ 0 w 21600"/>
              <a:gd name="T10" fmla="*/ 0 h 15921"/>
              <a:gd name="T11" fmla="*/ 21600 w 21600"/>
              <a:gd name="T12" fmla="*/ 15921 h 15921"/>
            </a:gdLst>
            <a:ahLst/>
            <a:cxnLst>
              <a:cxn ang="T6">
                <a:pos x="T0" y="T1"/>
              </a:cxn>
              <a:cxn ang="T7">
                <a:pos x="T2" y="T3"/>
              </a:cxn>
              <a:cxn ang="T8">
                <a:pos x="T4" y="T5"/>
              </a:cxn>
            </a:cxnLst>
            <a:rect l="T9" t="T10" r="T11" b="T12"/>
            <a:pathLst>
              <a:path w="21600" h="15921" fill="none" extrusionOk="0">
                <a:moveTo>
                  <a:pt x="16570" y="-1"/>
                </a:moveTo>
                <a:cubicBezTo>
                  <a:pt x="19819" y="3885"/>
                  <a:pt x="21600" y="8790"/>
                  <a:pt x="21600" y="13856"/>
                </a:cubicBezTo>
                <a:cubicBezTo>
                  <a:pt x="21600" y="14545"/>
                  <a:pt x="21566" y="15234"/>
                  <a:pt x="21501" y="15921"/>
                </a:cubicBezTo>
              </a:path>
              <a:path w="21600" h="15921" stroke="0" extrusionOk="0">
                <a:moveTo>
                  <a:pt x="16570" y="-1"/>
                </a:moveTo>
                <a:cubicBezTo>
                  <a:pt x="19819" y="3885"/>
                  <a:pt x="21600" y="8790"/>
                  <a:pt x="21600" y="13856"/>
                </a:cubicBezTo>
                <a:cubicBezTo>
                  <a:pt x="21600" y="14545"/>
                  <a:pt x="21566" y="15234"/>
                  <a:pt x="21501" y="15921"/>
                </a:cubicBezTo>
                <a:lnTo>
                  <a:pt x="0" y="13856"/>
                </a:lnTo>
                <a:lnTo>
                  <a:pt x="16570" y="-1"/>
                </a:lnTo>
                <a:close/>
              </a:path>
            </a:pathLst>
          </a:custGeom>
          <a:noFill/>
          <a:ln w="12700">
            <a:solidFill>
              <a:srgbClr val="000094"/>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655419" name="Object 59"/>
          <p:cNvGraphicFramePr>
            <a:graphicFrameLocks noChangeAspect="1"/>
          </p:cNvGraphicFramePr>
          <p:nvPr/>
        </p:nvGraphicFramePr>
        <p:xfrm>
          <a:off x="4919663" y="4756150"/>
          <a:ext cx="315912" cy="266700"/>
        </p:xfrm>
        <a:graphic>
          <a:graphicData uri="http://schemas.openxmlformats.org/presentationml/2006/ole">
            <mc:AlternateContent xmlns:mc="http://schemas.openxmlformats.org/markup-compatibility/2006">
              <mc:Choice xmlns:v="urn:schemas-microsoft-com:vml" Requires="v">
                <p:oleObj spid="_x0000_s828170" name="Equation" r:id="rId20" imgW="342751" imgH="291973" progId="Equation.3">
                  <p:embed/>
                </p:oleObj>
              </mc:Choice>
              <mc:Fallback>
                <p:oleObj name="Equation" r:id="rId20" imgW="342751" imgH="291973"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19663" y="4756150"/>
                        <a:ext cx="315912" cy="266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420" name="Line 60"/>
          <p:cNvSpPr>
            <a:spLocks noChangeShapeType="1"/>
          </p:cNvSpPr>
          <p:nvPr/>
        </p:nvSpPr>
        <p:spPr bwMode="auto">
          <a:xfrm flipH="1">
            <a:off x="2489200" y="4737100"/>
            <a:ext cx="1790700" cy="1308100"/>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55421" name="Object 61"/>
          <p:cNvGraphicFramePr>
            <a:graphicFrameLocks noChangeAspect="1"/>
          </p:cNvGraphicFramePr>
          <p:nvPr/>
        </p:nvGraphicFramePr>
        <p:xfrm>
          <a:off x="2025650" y="5895975"/>
          <a:ext cx="303213" cy="349250"/>
        </p:xfrm>
        <a:graphic>
          <a:graphicData uri="http://schemas.openxmlformats.org/presentationml/2006/ole">
            <mc:AlternateContent xmlns:mc="http://schemas.openxmlformats.org/markup-compatibility/2006">
              <mc:Choice xmlns:v="urn:schemas-microsoft-com:vml" Requires="v">
                <p:oleObj spid="_x0000_s828171" name="Equation" r:id="rId22" imgW="241195" imgH="279279" progId="Equation.3">
                  <p:embed/>
                </p:oleObj>
              </mc:Choice>
              <mc:Fallback>
                <p:oleObj name="Equation" r:id="rId22" imgW="241195" imgH="279279"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25650" y="5895975"/>
                        <a:ext cx="303213"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5422" name="Object 62"/>
          <p:cNvGraphicFramePr>
            <a:graphicFrameLocks noChangeAspect="1"/>
          </p:cNvGraphicFramePr>
          <p:nvPr/>
        </p:nvGraphicFramePr>
        <p:xfrm>
          <a:off x="3611563" y="5175250"/>
          <a:ext cx="315912" cy="266700"/>
        </p:xfrm>
        <a:graphic>
          <a:graphicData uri="http://schemas.openxmlformats.org/presentationml/2006/ole">
            <mc:AlternateContent xmlns:mc="http://schemas.openxmlformats.org/markup-compatibility/2006">
              <mc:Choice xmlns:v="urn:schemas-microsoft-com:vml" Requires="v">
                <p:oleObj spid="_x0000_s828172" name="Equation" r:id="rId24" imgW="342751" imgH="291973" progId="Equation.3">
                  <p:embed/>
                </p:oleObj>
              </mc:Choice>
              <mc:Fallback>
                <p:oleObj name="Equation" r:id="rId24" imgW="342751" imgH="291973"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11563" y="5175250"/>
                        <a:ext cx="315912" cy="266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5423" name="Arc 63"/>
          <p:cNvSpPr>
            <a:spLocks/>
          </p:cNvSpPr>
          <p:nvPr/>
        </p:nvSpPr>
        <p:spPr bwMode="auto">
          <a:xfrm flipH="1" flipV="1">
            <a:off x="3863975" y="5026025"/>
            <a:ext cx="444500" cy="176213"/>
          </a:xfrm>
          <a:custGeom>
            <a:avLst/>
            <a:gdLst>
              <a:gd name="T0" fmla="*/ 144403069 w 21600"/>
              <a:gd name="T1" fmla="*/ 0 h 15921"/>
              <a:gd name="T2" fmla="*/ 187375559 w 21600"/>
              <a:gd name="T3" fmla="*/ 21586054 h 15921"/>
              <a:gd name="T4" fmla="*/ 0 w 21600"/>
              <a:gd name="T5" fmla="*/ 18786325 h 15921"/>
              <a:gd name="T6" fmla="*/ 0 60000 65536"/>
              <a:gd name="T7" fmla="*/ 0 60000 65536"/>
              <a:gd name="T8" fmla="*/ 0 60000 65536"/>
              <a:gd name="T9" fmla="*/ 0 w 21600"/>
              <a:gd name="T10" fmla="*/ 0 h 15921"/>
              <a:gd name="T11" fmla="*/ 21600 w 21600"/>
              <a:gd name="T12" fmla="*/ 15921 h 15921"/>
            </a:gdLst>
            <a:ahLst/>
            <a:cxnLst>
              <a:cxn ang="T6">
                <a:pos x="T0" y="T1"/>
              </a:cxn>
              <a:cxn ang="T7">
                <a:pos x="T2" y="T3"/>
              </a:cxn>
              <a:cxn ang="T8">
                <a:pos x="T4" y="T5"/>
              </a:cxn>
            </a:cxnLst>
            <a:rect l="T9" t="T10" r="T11" b="T12"/>
            <a:pathLst>
              <a:path w="21600" h="15921" fill="none" extrusionOk="0">
                <a:moveTo>
                  <a:pt x="16570" y="-1"/>
                </a:moveTo>
                <a:cubicBezTo>
                  <a:pt x="19819" y="3885"/>
                  <a:pt x="21600" y="8790"/>
                  <a:pt x="21600" y="13856"/>
                </a:cubicBezTo>
                <a:cubicBezTo>
                  <a:pt x="21600" y="14545"/>
                  <a:pt x="21566" y="15234"/>
                  <a:pt x="21501" y="15921"/>
                </a:cubicBezTo>
              </a:path>
              <a:path w="21600" h="15921" stroke="0" extrusionOk="0">
                <a:moveTo>
                  <a:pt x="16570" y="-1"/>
                </a:moveTo>
                <a:cubicBezTo>
                  <a:pt x="19819" y="3885"/>
                  <a:pt x="21600" y="8790"/>
                  <a:pt x="21600" y="13856"/>
                </a:cubicBezTo>
                <a:cubicBezTo>
                  <a:pt x="21600" y="14545"/>
                  <a:pt x="21566" y="15234"/>
                  <a:pt x="21501" y="15921"/>
                </a:cubicBezTo>
                <a:lnTo>
                  <a:pt x="0" y="13856"/>
                </a:lnTo>
                <a:lnTo>
                  <a:pt x="16570" y="-1"/>
                </a:lnTo>
                <a:close/>
              </a:path>
            </a:pathLst>
          </a:custGeom>
          <a:noFill/>
          <a:ln w="12700">
            <a:solidFill>
              <a:srgbClr val="000094"/>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655424" name="Line 64"/>
          <p:cNvSpPr>
            <a:spLocks noChangeShapeType="1"/>
          </p:cNvSpPr>
          <p:nvPr/>
        </p:nvSpPr>
        <p:spPr bwMode="auto">
          <a:xfrm flipH="1" flipV="1">
            <a:off x="3860800" y="4102100"/>
            <a:ext cx="393700" cy="635000"/>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655425" name="Object 65"/>
          <p:cNvGraphicFramePr>
            <a:graphicFrameLocks noChangeAspect="1"/>
          </p:cNvGraphicFramePr>
          <p:nvPr/>
        </p:nvGraphicFramePr>
        <p:xfrm>
          <a:off x="3481388" y="4092575"/>
          <a:ext cx="287337" cy="349250"/>
        </p:xfrm>
        <a:graphic>
          <a:graphicData uri="http://schemas.openxmlformats.org/presentationml/2006/ole">
            <mc:AlternateContent xmlns:mc="http://schemas.openxmlformats.org/markup-compatibility/2006">
              <mc:Choice xmlns:v="urn:schemas-microsoft-com:vml" Requires="v">
                <p:oleObj spid="_x0000_s828173" name="Equation" r:id="rId25" imgW="228600" imgH="279400" progId="Equation.3">
                  <p:embed/>
                </p:oleObj>
              </mc:Choice>
              <mc:Fallback>
                <p:oleObj name="Equation" r:id="rId25" imgW="228600" imgH="27940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81388" y="4092575"/>
                        <a:ext cx="287337"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 name="Group 85"/>
          <p:cNvGrpSpPr>
            <a:grpSpLocks/>
          </p:cNvGrpSpPr>
          <p:nvPr/>
        </p:nvGrpSpPr>
        <p:grpSpPr bwMode="auto">
          <a:xfrm>
            <a:off x="2038350" y="3206750"/>
            <a:ext cx="4876800" cy="3060700"/>
            <a:chOff x="1276" y="900"/>
            <a:chExt cx="3072" cy="1928"/>
          </a:xfrm>
        </p:grpSpPr>
        <p:sp>
          <p:nvSpPr>
            <p:cNvPr id="39966" name="Oval 86"/>
            <p:cNvSpPr>
              <a:spLocks noChangeArrowheads="1"/>
            </p:cNvSpPr>
            <p:nvPr/>
          </p:nvSpPr>
          <p:spPr bwMode="auto">
            <a:xfrm>
              <a:off x="1878" y="1072"/>
              <a:ext cx="1614" cy="1602"/>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39967" name="Line 87"/>
            <p:cNvSpPr>
              <a:spLocks noChangeShapeType="1"/>
            </p:cNvSpPr>
            <p:nvPr/>
          </p:nvSpPr>
          <p:spPr bwMode="auto">
            <a:xfrm>
              <a:off x="2688" y="1864"/>
              <a:ext cx="792"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39968" name="Line 88"/>
            <p:cNvSpPr>
              <a:spLocks noChangeShapeType="1"/>
            </p:cNvSpPr>
            <p:nvPr/>
          </p:nvSpPr>
          <p:spPr bwMode="auto">
            <a:xfrm flipH="1" flipV="1">
              <a:off x="2260" y="1196"/>
              <a:ext cx="420" cy="666"/>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39969" name="Line 89"/>
            <p:cNvSpPr>
              <a:spLocks noChangeShapeType="1"/>
            </p:cNvSpPr>
            <p:nvPr/>
          </p:nvSpPr>
          <p:spPr bwMode="auto">
            <a:xfrm flipH="1">
              <a:off x="2252" y="1866"/>
              <a:ext cx="432" cy="702"/>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9970" name="Object 90"/>
            <p:cNvGraphicFramePr>
              <a:graphicFrameLocks noChangeAspect="1"/>
            </p:cNvGraphicFramePr>
            <p:nvPr/>
          </p:nvGraphicFramePr>
          <p:xfrm>
            <a:off x="3534" y="1778"/>
            <a:ext cx="332" cy="220"/>
          </p:xfrm>
          <a:graphic>
            <a:graphicData uri="http://schemas.openxmlformats.org/presentationml/2006/ole">
              <mc:AlternateContent xmlns:mc="http://schemas.openxmlformats.org/markup-compatibility/2006">
                <mc:Choice xmlns:v="urn:schemas-microsoft-com:vml" Requires="v">
                  <p:oleObj spid="_x0000_s828174" name="Equation" r:id="rId27" imgW="419100" imgH="279400" progId="Equation.3">
                    <p:embed/>
                  </p:oleObj>
                </mc:Choice>
                <mc:Fallback>
                  <p:oleObj name="Equation" r:id="rId27" imgW="419100" imgH="2794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4" y="1778"/>
                          <a:ext cx="33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9971" name="Object 91"/>
            <p:cNvGraphicFramePr>
              <a:graphicFrameLocks noChangeAspect="1"/>
            </p:cNvGraphicFramePr>
            <p:nvPr/>
          </p:nvGraphicFramePr>
          <p:xfrm>
            <a:off x="1980" y="900"/>
            <a:ext cx="352" cy="220"/>
          </p:xfrm>
          <a:graphic>
            <a:graphicData uri="http://schemas.openxmlformats.org/presentationml/2006/ole">
              <mc:AlternateContent xmlns:mc="http://schemas.openxmlformats.org/markup-compatibility/2006">
                <mc:Choice xmlns:v="urn:schemas-microsoft-com:vml" Requires="v">
                  <p:oleObj spid="_x0000_s828175" name="Equation" r:id="rId28" imgW="444307" imgH="279279" progId="Equation.3">
                    <p:embed/>
                  </p:oleObj>
                </mc:Choice>
                <mc:Fallback>
                  <p:oleObj name="Equation" r:id="rId28" imgW="444307" imgH="27927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0" y="900"/>
                          <a:ext cx="35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9972" name="Object 92"/>
            <p:cNvGraphicFramePr>
              <a:graphicFrameLocks noChangeAspect="1"/>
            </p:cNvGraphicFramePr>
            <p:nvPr/>
          </p:nvGraphicFramePr>
          <p:xfrm>
            <a:off x="1976" y="2608"/>
            <a:ext cx="332" cy="220"/>
          </p:xfrm>
          <a:graphic>
            <a:graphicData uri="http://schemas.openxmlformats.org/presentationml/2006/ole">
              <mc:AlternateContent xmlns:mc="http://schemas.openxmlformats.org/markup-compatibility/2006">
                <mc:Choice xmlns:v="urn:schemas-microsoft-com:vml" Requires="v">
                  <p:oleObj spid="_x0000_s828176" name="Equation" r:id="rId29" imgW="419100" imgH="279400" progId="Equation.3">
                    <p:embed/>
                  </p:oleObj>
                </mc:Choice>
                <mc:Fallback>
                  <p:oleObj name="Equation" r:id="rId29" imgW="419100" imgH="279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76" y="2608"/>
                          <a:ext cx="33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973" name="Line 93"/>
            <p:cNvSpPr>
              <a:spLocks noChangeShapeType="1"/>
            </p:cNvSpPr>
            <p:nvPr/>
          </p:nvSpPr>
          <p:spPr bwMode="auto">
            <a:xfrm>
              <a:off x="2680" y="1864"/>
              <a:ext cx="1392" cy="512"/>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9974" name="Object 94"/>
            <p:cNvGraphicFramePr>
              <a:graphicFrameLocks noChangeAspect="1"/>
            </p:cNvGraphicFramePr>
            <p:nvPr/>
          </p:nvGraphicFramePr>
          <p:xfrm>
            <a:off x="4187" y="2298"/>
            <a:ext cx="161" cy="220"/>
          </p:xfrm>
          <a:graphic>
            <a:graphicData uri="http://schemas.openxmlformats.org/presentationml/2006/ole">
              <mc:AlternateContent xmlns:mc="http://schemas.openxmlformats.org/markup-compatibility/2006">
                <mc:Choice xmlns:v="urn:schemas-microsoft-com:vml" Requires="v">
                  <p:oleObj spid="_x0000_s828177" name="Equation" r:id="rId30" imgW="203112" imgH="279279" progId="Equation.3">
                    <p:embed/>
                  </p:oleObj>
                </mc:Choice>
                <mc:Fallback>
                  <p:oleObj name="Equation" r:id="rId30" imgW="203112" imgH="27927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 y="2298"/>
                          <a:ext cx="161"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975" name="Arc 95"/>
            <p:cNvSpPr>
              <a:spLocks/>
            </p:cNvSpPr>
            <p:nvPr/>
          </p:nvSpPr>
          <p:spPr bwMode="auto">
            <a:xfrm>
              <a:off x="2802" y="1878"/>
              <a:ext cx="280" cy="111"/>
            </a:xfrm>
            <a:custGeom>
              <a:avLst/>
              <a:gdLst>
                <a:gd name="T0" fmla="*/ 0 w 21600"/>
                <a:gd name="T1" fmla="*/ 0 h 15921"/>
                <a:gd name="T2" fmla="*/ 0 w 21600"/>
                <a:gd name="T3" fmla="*/ 0 h 15921"/>
                <a:gd name="T4" fmla="*/ 0 w 21600"/>
                <a:gd name="T5" fmla="*/ 0 h 15921"/>
                <a:gd name="T6" fmla="*/ 0 60000 65536"/>
                <a:gd name="T7" fmla="*/ 0 60000 65536"/>
                <a:gd name="T8" fmla="*/ 0 60000 65536"/>
                <a:gd name="T9" fmla="*/ 0 w 21600"/>
                <a:gd name="T10" fmla="*/ 0 h 15921"/>
                <a:gd name="T11" fmla="*/ 21600 w 21600"/>
                <a:gd name="T12" fmla="*/ 15921 h 15921"/>
              </a:gdLst>
              <a:ahLst/>
              <a:cxnLst>
                <a:cxn ang="T6">
                  <a:pos x="T0" y="T1"/>
                </a:cxn>
                <a:cxn ang="T7">
                  <a:pos x="T2" y="T3"/>
                </a:cxn>
                <a:cxn ang="T8">
                  <a:pos x="T4" y="T5"/>
                </a:cxn>
              </a:cxnLst>
              <a:rect l="T9" t="T10" r="T11" b="T12"/>
              <a:pathLst>
                <a:path w="21600" h="15921" fill="none" extrusionOk="0">
                  <a:moveTo>
                    <a:pt x="16570" y="-1"/>
                  </a:moveTo>
                  <a:cubicBezTo>
                    <a:pt x="19819" y="3885"/>
                    <a:pt x="21600" y="8790"/>
                    <a:pt x="21600" y="13856"/>
                  </a:cubicBezTo>
                  <a:cubicBezTo>
                    <a:pt x="21600" y="14545"/>
                    <a:pt x="21566" y="15234"/>
                    <a:pt x="21501" y="15921"/>
                  </a:cubicBezTo>
                </a:path>
                <a:path w="21600" h="15921" stroke="0" extrusionOk="0">
                  <a:moveTo>
                    <a:pt x="16570" y="-1"/>
                  </a:moveTo>
                  <a:cubicBezTo>
                    <a:pt x="19819" y="3885"/>
                    <a:pt x="21600" y="8790"/>
                    <a:pt x="21600" y="13856"/>
                  </a:cubicBezTo>
                  <a:cubicBezTo>
                    <a:pt x="21600" y="14545"/>
                    <a:pt x="21566" y="15234"/>
                    <a:pt x="21501" y="15921"/>
                  </a:cubicBezTo>
                  <a:lnTo>
                    <a:pt x="0" y="13856"/>
                  </a:lnTo>
                  <a:lnTo>
                    <a:pt x="16570" y="-1"/>
                  </a:lnTo>
                  <a:close/>
                </a:path>
              </a:pathLst>
            </a:custGeom>
            <a:noFill/>
            <a:ln w="12700">
              <a:solidFill>
                <a:srgbClr val="000094"/>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39976" name="Object 96"/>
            <p:cNvGraphicFramePr>
              <a:graphicFrameLocks noChangeAspect="1"/>
            </p:cNvGraphicFramePr>
            <p:nvPr/>
          </p:nvGraphicFramePr>
          <p:xfrm>
            <a:off x="3099" y="1876"/>
            <a:ext cx="199" cy="168"/>
          </p:xfrm>
          <a:graphic>
            <a:graphicData uri="http://schemas.openxmlformats.org/presentationml/2006/ole">
              <mc:AlternateContent xmlns:mc="http://schemas.openxmlformats.org/markup-compatibility/2006">
                <mc:Choice xmlns:v="urn:schemas-microsoft-com:vml" Requires="v">
                  <p:oleObj spid="_x0000_s828178" name="Equation" r:id="rId31" imgW="342751" imgH="291973" progId="Equation.3">
                    <p:embed/>
                  </p:oleObj>
                </mc:Choice>
                <mc:Fallback>
                  <p:oleObj name="Equation" r:id="rId31" imgW="342751" imgH="291973"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99" y="1876"/>
                          <a:ext cx="199" cy="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977" name="Line 97"/>
            <p:cNvSpPr>
              <a:spLocks noChangeShapeType="1"/>
            </p:cNvSpPr>
            <p:nvPr/>
          </p:nvSpPr>
          <p:spPr bwMode="auto">
            <a:xfrm flipH="1">
              <a:off x="1568" y="1864"/>
              <a:ext cx="1128" cy="824"/>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9978" name="Object 98"/>
            <p:cNvGraphicFramePr>
              <a:graphicFrameLocks noChangeAspect="1"/>
            </p:cNvGraphicFramePr>
            <p:nvPr/>
          </p:nvGraphicFramePr>
          <p:xfrm>
            <a:off x="1276" y="2594"/>
            <a:ext cx="191" cy="220"/>
          </p:xfrm>
          <a:graphic>
            <a:graphicData uri="http://schemas.openxmlformats.org/presentationml/2006/ole">
              <mc:AlternateContent xmlns:mc="http://schemas.openxmlformats.org/markup-compatibility/2006">
                <mc:Choice xmlns:v="urn:schemas-microsoft-com:vml" Requires="v">
                  <p:oleObj spid="_x0000_s828179" name="Equation" r:id="rId32" imgW="241195" imgH="279279" progId="Equation.3">
                    <p:embed/>
                  </p:oleObj>
                </mc:Choice>
                <mc:Fallback>
                  <p:oleObj name="Equation" r:id="rId32" imgW="241195" imgH="279279"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276" y="2594"/>
                          <a:ext cx="191"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9979" name="Object 99"/>
            <p:cNvGraphicFramePr>
              <a:graphicFrameLocks noChangeAspect="1"/>
            </p:cNvGraphicFramePr>
            <p:nvPr/>
          </p:nvGraphicFramePr>
          <p:xfrm>
            <a:off x="2275" y="2140"/>
            <a:ext cx="199" cy="168"/>
          </p:xfrm>
          <a:graphic>
            <a:graphicData uri="http://schemas.openxmlformats.org/presentationml/2006/ole">
              <mc:AlternateContent xmlns:mc="http://schemas.openxmlformats.org/markup-compatibility/2006">
                <mc:Choice xmlns:v="urn:schemas-microsoft-com:vml" Requires="v">
                  <p:oleObj spid="_x0000_s828180" name="Equation" r:id="rId34" imgW="342751" imgH="291973" progId="Equation.3">
                    <p:embed/>
                  </p:oleObj>
                </mc:Choice>
                <mc:Fallback>
                  <p:oleObj name="Equation" r:id="rId34" imgW="342751" imgH="291973"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75" y="2140"/>
                          <a:ext cx="199" cy="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980" name="Arc 100"/>
            <p:cNvSpPr>
              <a:spLocks/>
            </p:cNvSpPr>
            <p:nvPr/>
          </p:nvSpPr>
          <p:spPr bwMode="auto">
            <a:xfrm flipH="1" flipV="1">
              <a:off x="2434" y="2046"/>
              <a:ext cx="280" cy="111"/>
            </a:xfrm>
            <a:custGeom>
              <a:avLst/>
              <a:gdLst>
                <a:gd name="T0" fmla="*/ 0 w 21600"/>
                <a:gd name="T1" fmla="*/ 0 h 15921"/>
                <a:gd name="T2" fmla="*/ 0 w 21600"/>
                <a:gd name="T3" fmla="*/ 0 h 15921"/>
                <a:gd name="T4" fmla="*/ 0 w 21600"/>
                <a:gd name="T5" fmla="*/ 0 h 15921"/>
                <a:gd name="T6" fmla="*/ 0 60000 65536"/>
                <a:gd name="T7" fmla="*/ 0 60000 65536"/>
                <a:gd name="T8" fmla="*/ 0 60000 65536"/>
                <a:gd name="T9" fmla="*/ 0 w 21600"/>
                <a:gd name="T10" fmla="*/ 0 h 15921"/>
                <a:gd name="T11" fmla="*/ 21600 w 21600"/>
                <a:gd name="T12" fmla="*/ 15921 h 15921"/>
              </a:gdLst>
              <a:ahLst/>
              <a:cxnLst>
                <a:cxn ang="T6">
                  <a:pos x="T0" y="T1"/>
                </a:cxn>
                <a:cxn ang="T7">
                  <a:pos x="T2" y="T3"/>
                </a:cxn>
                <a:cxn ang="T8">
                  <a:pos x="T4" y="T5"/>
                </a:cxn>
              </a:cxnLst>
              <a:rect l="T9" t="T10" r="T11" b="T12"/>
              <a:pathLst>
                <a:path w="21600" h="15921" fill="none" extrusionOk="0">
                  <a:moveTo>
                    <a:pt x="16570" y="-1"/>
                  </a:moveTo>
                  <a:cubicBezTo>
                    <a:pt x="19819" y="3885"/>
                    <a:pt x="21600" y="8790"/>
                    <a:pt x="21600" y="13856"/>
                  </a:cubicBezTo>
                  <a:cubicBezTo>
                    <a:pt x="21600" y="14545"/>
                    <a:pt x="21566" y="15234"/>
                    <a:pt x="21501" y="15921"/>
                  </a:cubicBezTo>
                </a:path>
                <a:path w="21600" h="15921" stroke="0" extrusionOk="0">
                  <a:moveTo>
                    <a:pt x="16570" y="-1"/>
                  </a:moveTo>
                  <a:cubicBezTo>
                    <a:pt x="19819" y="3885"/>
                    <a:pt x="21600" y="8790"/>
                    <a:pt x="21600" y="13856"/>
                  </a:cubicBezTo>
                  <a:cubicBezTo>
                    <a:pt x="21600" y="14545"/>
                    <a:pt x="21566" y="15234"/>
                    <a:pt x="21501" y="15921"/>
                  </a:cubicBezTo>
                  <a:lnTo>
                    <a:pt x="0" y="13856"/>
                  </a:lnTo>
                  <a:lnTo>
                    <a:pt x="16570" y="-1"/>
                  </a:lnTo>
                  <a:close/>
                </a:path>
              </a:pathLst>
            </a:custGeom>
            <a:noFill/>
            <a:ln w="12700">
              <a:solidFill>
                <a:srgbClr val="000094"/>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39981" name="Line 101"/>
            <p:cNvSpPr>
              <a:spLocks noChangeShapeType="1"/>
            </p:cNvSpPr>
            <p:nvPr/>
          </p:nvSpPr>
          <p:spPr bwMode="auto">
            <a:xfrm flipH="1" flipV="1">
              <a:off x="2432" y="1464"/>
              <a:ext cx="248" cy="400"/>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39982" name="Object 102"/>
            <p:cNvGraphicFramePr>
              <a:graphicFrameLocks noChangeAspect="1"/>
            </p:cNvGraphicFramePr>
            <p:nvPr/>
          </p:nvGraphicFramePr>
          <p:xfrm>
            <a:off x="2193" y="1458"/>
            <a:ext cx="181" cy="220"/>
          </p:xfrm>
          <a:graphic>
            <a:graphicData uri="http://schemas.openxmlformats.org/presentationml/2006/ole">
              <mc:AlternateContent xmlns:mc="http://schemas.openxmlformats.org/markup-compatibility/2006">
                <mc:Choice xmlns:v="urn:schemas-microsoft-com:vml" Requires="v">
                  <p:oleObj spid="_x0000_s828181" name="Equation" r:id="rId35" imgW="228600" imgH="279400" progId="Equation.DSMT4">
                    <p:embed/>
                  </p:oleObj>
                </mc:Choice>
                <mc:Fallback>
                  <p:oleObj name="Equation" r:id="rId35" imgW="228600" imgH="2794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93" y="1458"/>
                          <a:ext cx="181"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49" name="Rectangle 2"/>
          <p:cNvSpPr txBox="1">
            <a:spLocks noChangeArrowheads="1"/>
          </p:cNvSpPr>
          <p:nvPr/>
        </p:nvSpPr>
        <p:spPr>
          <a:xfrm>
            <a:off x="1" y="0"/>
            <a:ext cx="9144000" cy="1104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fr-CH" sz="3200">
                <a:solidFill>
                  <a:srgbClr val="FF6600"/>
                </a:solidFill>
                <a:latin typeface="Consolas"/>
                <a:ea typeface="+mn-ea"/>
                <a:cs typeface="Consolas"/>
              </a:rPr>
            </a:br>
            <a:r>
              <a:rPr lang="fr-CH" sz="2800">
                <a:solidFill>
                  <a:srgbClr val="FF6600"/>
                </a:solidFill>
                <a:latin typeface="Consolas"/>
                <a:ea typeface="+mn-ea"/>
                <a:cs typeface="Consolas"/>
              </a:rPr>
              <a:t>Exemple: circuit en régime triphasé non symétrique</a:t>
            </a:r>
            <a:endParaRPr lang="en-US" sz="2800" dirty="0">
              <a:solidFill>
                <a:srgbClr val="FF6600"/>
              </a:solidFill>
              <a:latin typeface="Consolas"/>
              <a:ea typeface="+mn-ea"/>
              <a:cs typeface="Consolas"/>
            </a:endParaRPr>
          </a:p>
        </p:txBody>
      </p:sp>
    </p:spTree>
    <p:extLst>
      <p:ext uri="{BB962C8B-B14F-4D97-AF65-F5344CB8AC3E}">
        <p14:creationId xmlns:p14="http://schemas.microsoft.com/office/powerpoint/2010/main" val="312867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55396"/>
                                        </p:tgtEl>
                                        <p:attrNameLst>
                                          <p:attrName>style.visibility</p:attrName>
                                        </p:attrNameLst>
                                      </p:cBhvr>
                                      <p:to>
                                        <p:strVal val="visible"/>
                                      </p:to>
                                    </p:set>
                                    <p:animEffect transition="in" filter="randombar(horizontal)">
                                      <p:cBhvr>
                                        <p:cTn id="7" dur="500"/>
                                        <p:tgtEl>
                                          <p:spTgt spid="655396"/>
                                        </p:tgtEl>
                                      </p:cBhvr>
                                    </p:animEffect>
                                  </p:childTnLst>
                                </p:cTn>
                              </p:par>
                              <p:par>
                                <p:cTn id="8" presetID="14" presetClass="entr" presetSubtype="10" fill="hold" nodeType="withEffect">
                                  <p:stCondLst>
                                    <p:cond delay="0"/>
                                  </p:stCondLst>
                                  <p:childTnLst>
                                    <p:set>
                                      <p:cBhvr>
                                        <p:cTn id="9" dur="1" fill="hold">
                                          <p:stCondLst>
                                            <p:cond delay="0"/>
                                          </p:stCondLst>
                                        </p:cTn>
                                        <p:tgtEl>
                                          <p:spTgt spid="655398"/>
                                        </p:tgtEl>
                                        <p:attrNameLst>
                                          <p:attrName>style.visibility</p:attrName>
                                        </p:attrNameLst>
                                      </p:cBhvr>
                                      <p:to>
                                        <p:strVal val="visible"/>
                                      </p:to>
                                    </p:set>
                                    <p:animEffect transition="in" filter="randombar(horizontal)">
                                      <p:cBhvr>
                                        <p:cTn id="10" dur="500"/>
                                        <p:tgtEl>
                                          <p:spTgt spid="65539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55399"/>
                                        </p:tgtEl>
                                        <p:attrNameLst>
                                          <p:attrName>style.visibility</p:attrName>
                                        </p:attrNameLst>
                                      </p:cBhvr>
                                      <p:to>
                                        <p:strVal val="visible"/>
                                      </p:to>
                                    </p:set>
                                    <p:animEffect transition="in" filter="randombar(horizontal)">
                                      <p:cBhvr>
                                        <p:cTn id="13" dur="500"/>
                                        <p:tgtEl>
                                          <p:spTgt spid="65539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55400"/>
                                        </p:tgtEl>
                                        <p:attrNameLst>
                                          <p:attrName>style.visibility</p:attrName>
                                        </p:attrNameLst>
                                      </p:cBhvr>
                                      <p:to>
                                        <p:strVal val="visible"/>
                                      </p:to>
                                    </p:set>
                                    <p:animEffect transition="in" filter="randombar(horizontal)">
                                      <p:cBhvr>
                                        <p:cTn id="16" dur="500"/>
                                        <p:tgtEl>
                                          <p:spTgt spid="655400"/>
                                        </p:tgtEl>
                                      </p:cBhvr>
                                    </p:animEffect>
                                  </p:childTnLst>
                                </p:cTn>
                              </p:par>
                              <p:par>
                                <p:cTn id="17" presetID="14" presetClass="entr" presetSubtype="10" fill="hold" nodeType="withEffect">
                                  <p:stCondLst>
                                    <p:cond delay="0"/>
                                  </p:stCondLst>
                                  <p:childTnLst>
                                    <p:set>
                                      <p:cBhvr>
                                        <p:cTn id="18" dur="1" fill="hold">
                                          <p:stCondLst>
                                            <p:cond delay="0"/>
                                          </p:stCondLst>
                                        </p:cTn>
                                        <p:tgtEl>
                                          <p:spTgt spid="655401"/>
                                        </p:tgtEl>
                                        <p:attrNameLst>
                                          <p:attrName>style.visibility</p:attrName>
                                        </p:attrNameLst>
                                      </p:cBhvr>
                                      <p:to>
                                        <p:strVal val="visible"/>
                                      </p:to>
                                    </p:set>
                                    <p:animEffect transition="in" filter="randombar(horizontal)">
                                      <p:cBhvr>
                                        <p:cTn id="19" dur="500"/>
                                        <p:tgtEl>
                                          <p:spTgt spid="65540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55402"/>
                                        </p:tgtEl>
                                        <p:attrNameLst>
                                          <p:attrName>style.visibility</p:attrName>
                                        </p:attrNameLst>
                                      </p:cBhvr>
                                      <p:to>
                                        <p:strVal val="visible"/>
                                      </p:to>
                                    </p:set>
                                    <p:animEffect transition="in" filter="randombar(horizontal)">
                                      <p:cBhvr>
                                        <p:cTn id="22" dur="500"/>
                                        <p:tgtEl>
                                          <p:spTgt spid="655402"/>
                                        </p:tgtEl>
                                      </p:cBhvr>
                                    </p:animEffect>
                                  </p:childTnLst>
                                </p:cTn>
                              </p:par>
                              <p:par>
                                <p:cTn id="23" presetID="14" presetClass="entr" presetSubtype="10" fill="hold" nodeType="withEffect">
                                  <p:stCondLst>
                                    <p:cond delay="0"/>
                                  </p:stCondLst>
                                  <p:childTnLst>
                                    <p:set>
                                      <p:cBhvr>
                                        <p:cTn id="24" dur="1" fill="hold">
                                          <p:stCondLst>
                                            <p:cond delay="0"/>
                                          </p:stCondLst>
                                        </p:cTn>
                                        <p:tgtEl>
                                          <p:spTgt spid="655403"/>
                                        </p:tgtEl>
                                        <p:attrNameLst>
                                          <p:attrName>style.visibility</p:attrName>
                                        </p:attrNameLst>
                                      </p:cBhvr>
                                      <p:to>
                                        <p:strVal val="visible"/>
                                      </p:to>
                                    </p:set>
                                    <p:animEffect transition="in" filter="randombar(horizontal)">
                                      <p:cBhvr>
                                        <p:cTn id="25" dur="500"/>
                                        <p:tgtEl>
                                          <p:spTgt spid="65540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55404"/>
                                        </p:tgtEl>
                                        <p:attrNameLst>
                                          <p:attrName>style.visibility</p:attrName>
                                        </p:attrNameLst>
                                      </p:cBhvr>
                                      <p:to>
                                        <p:strVal val="visible"/>
                                      </p:to>
                                    </p:set>
                                    <p:animEffect transition="in" filter="randombar(horizontal)">
                                      <p:cBhvr>
                                        <p:cTn id="28" dur="500"/>
                                        <p:tgtEl>
                                          <p:spTgt spid="65540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55406"/>
                                        </p:tgtEl>
                                        <p:attrNameLst>
                                          <p:attrName>style.visibility</p:attrName>
                                        </p:attrNameLst>
                                      </p:cBhvr>
                                      <p:to>
                                        <p:strVal val="visible"/>
                                      </p:to>
                                    </p:set>
                                    <p:animEffect transition="in" filter="randombar(horizontal)">
                                      <p:cBhvr>
                                        <p:cTn id="33" dur="500"/>
                                        <p:tgtEl>
                                          <p:spTgt spid="65540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55407"/>
                                        </p:tgtEl>
                                        <p:attrNameLst>
                                          <p:attrName>style.visibility</p:attrName>
                                        </p:attrNameLst>
                                      </p:cBhvr>
                                      <p:to>
                                        <p:strVal val="visible"/>
                                      </p:to>
                                    </p:set>
                                    <p:animEffect transition="in" filter="randombar(horizontal)">
                                      <p:cBhvr>
                                        <p:cTn id="36" dur="500"/>
                                        <p:tgtEl>
                                          <p:spTgt spid="65540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55408"/>
                                        </p:tgtEl>
                                        <p:attrNameLst>
                                          <p:attrName>style.visibility</p:attrName>
                                        </p:attrNameLst>
                                      </p:cBhvr>
                                      <p:to>
                                        <p:strVal val="visible"/>
                                      </p:to>
                                    </p:set>
                                    <p:animEffect transition="in" filter="randombar(horizontal)">
                                      <p:cBhvr>
                                        <p:cTn id="39" dur="500"/>
                                        <p:tgtEl>
                                          <p:spTgt spid="655408"/>
                                        </p:tgtEl>
                                      </p:cBhvr>
                                    </p:animEffect>
                                  </p:childTnLst>
                                </p:cTn>
                              </p:par>
                              <p:par>
                                <p:cTn id="40" presetID="14" presetClass="entr" presetSubtype="10" fill="hold" nodeType="withEffect">
                                  <p:stCondLst>
                                    <p:cond delay="0"/>
                                  </p:stCondLst>
                                  <p:childTnLst>
                                    <p:set>
                                      <p:cBhvr>
                                        <p:cTn id="41" dur="1" fill="hold">
                                          <p:stCondLst>
                                            <p:cond delay="0"/>
                                          </p:stCondLst>
                                        </p:cTn>
                                        <p:tgtEl>
                                          <p:spTgt spid="655411"/>
                                        </p:tgtEl>
                                        <p:attrNameLst>
                                          <p:attrName>style.visibility</p:attrName>
                                        </p:attrNameLst>
                                      </p:cBhvr>
                                      <p:to>
                                        <p:strVal val="visible"/>
                                      </p:to>
                                    </p:set>
                                    <p:animEffect transition="in" filter="randombar(horizontal)">
                                      <p:cBhvr>
                                        <p:cTn id="42" dur="500"/>
                                        <p:tgtEl>
                                          <p:spTgt spid="655411"/>
                                        </p:tgtEl>
                                      </p:cBhvr>
                                    </p:animEffect>
                                  </p:childTnLst>
                                </p:cTn>
                              </p:par>
                              <p:par>
                                <p:cTn id="43" presetID="14" presetClass="entr" presetSubtype="10" fill="hold" nodeType="withEffect">
                                  <p:stCondLst>
                                    <p:cond delay="0"/>
                                  </p:stCondLst>
                                  <p:childTnLst>
                                    <p:set>
                                      <p:cBhvr>
                                        <p:cTn id="44" dur="1" fill="hold">
                                          <p:stCondLst>
                                            <p:cond delay="0"/>
                                          </p:stCondLst>
                                        </p:cTn>
                                        <p:tgtEl>
                                          <p:spTgt spid="655409"/>
                                        </p:tgtEl>
                                        <p:attrNameLst>
                                          <p:attrName>style.visibility</p:attrName>
                                        </p:attrNameLst>
                                      </p:cBhvr>
                                      <p:to>
                                        <p:strVal val="visible"/>
                                      </p:to>
                                    </p:set>
                                    <p:animEffect transition="in" filter="randombar(horizontal)">
                                      <p:cBhvr>
                                        <p:cTn id="45" dur="500"/>
                                        <p:tgtEl>
                                          <p:spTgt spid="655409"/>
                                        </p:tgtEl>
                                      </p:cBhvr>
                                    </p:animEffect>
                                  </p:childTnLst>
                                </p:cTn>
                              </p:par>
                              <p:par>
                                <p:cTn id="46" presetID="14" presetClass="entr" presetSubtype="10" fill="hold" nodeType="withEffect">
                                  <p:stCondLst>
                                    <p:cond delay="0"/>
                                  </p:stCondLst>
                                  <p:childTnLst>
                                    <p:set>
                                      <p:cBhvr>
                                        <p:cTn id="47" dur="1" fill="hold">
                                          <p:stCondLst>
                                            <p:cond delay="0"/>
                                          </p:stCondLst>
                                        </p:cTn>
                                        <p:tgtEl>
                                          <p:spTgt spid="655410"/>
                                        </p:tgtEl>
                                        <p:attrNameLst>
                                          <p:attrName>style.visibility</p:attrName>
                                        </p:attrNameLst>
                                      </p:cBhvr>
                                      <p:to>
                                        <p:strVal val="visible"/>
                                      </p:to>
                                    </p:set>
                                    <p:animEffect transition="in" filter="randombar(horizontal)">
                                      <p:cBhvr>
                                        <p:cTn id="48" dur="500"/>
                                        <p:tgtEl>
                                          <p:spTgt spid="65541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55405"/>
                                        </p:tgtEl>
                                        <p:attrNameLst>
                                          <p:attrName>style.visibility</p:attrName>
                                        </p:attrNameLst>
                                      </p:cBhvr>
                                      <p:to>
                                        <p:strVal val="visible"/>
                                      </p:to>
                                    </p:set>
                                    <p:animEffect transition="in" filter="randombar(horizontal)">
                                      <p:cBhvr>
                                        <p:cTn id="51" dur="500"/>
                                        <p:tgtEl>
                                          <p:spTgt spid="65540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655418"/>
                                        </p:tgtEl>
                                        <p:attrNameLst>
                                          <p:attrName>style.visibility</p:attrName>
                                        </p:attrNameLst>
                                      </p:cBhvr>
                                      <p:to>
                                        <p:strVal val="visible"/>
                                      </p:to>
                                    </p:set>
                                    <p:animEffect transition="in" filter="randombar(horizontal)">
                                      <p:cBhvr>
                                        <p:cTn id="56" dur="500"/>
                                        <p:tgtEl>
                                          <p:spTgt spid="655418"/>
                                        </p:tgtEl>
                                      </p:cBhvr>
                                    </p:animEffect>
                                  </p:childTnLst>
                                </p:cTn>
                              </p:par>
                              <p:par>
                                <p:cTn id="57" presetID="14" presetClass="entr" presetSubtype="10" fill="hold" nodeType="withEffect">
                                  <p:stCondLst>
                                    <p:cond delay="0"/>
                                  </p:stCondLst>
                                  <p:childTnLst>
                                    <p:set>
                                      <p:cBhvr>
                                        <p:cTn id="58" dur="1" fill="hold">
                                          <p:stCondLst>
                                            <p:cond delay="0"/>
                                          </p:stCondLst>
                                        </p:cTn>
                                        <p:tgtEl>
                                          <p:spTgt spid="655419"/>
                                        </p:tgtEl>
                                        <p:attrNameLst>
                                          <p:attrName>style.visibility</p:attrName>
                                        </p:attrNameLst>
                                      </p:cBhvr>
                                      <p:to>
                                        <p:strVal val="visible"/>
                                      </p:to>
                                    </p:set>
                                    <p:animEffect transition="in" filter="randombar(horizontal)">
                                      <p:cBhvr>
                                        <p:cTn id="59" dur="500"/>
                                        <p:tgtEl>
                                          <p:spTgt spid="65541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655416"/>
                                        </p:tgtEl>
                                        <p:attrNameLst>
                                          <p:attrName>style.visibility</p:attrName>
                                        </p:attrNameLst>
                                      </p:cBhvr>
                                      <p:to>
                                        <p:strVal val="visible"/>
                                      </p:to>
                                    </p:set>
                                    <p:animEffect transition="in" filter="randombar(horizontal)">
                                      <p:cBhvr>
                                        <p:cTn id="62" dur="500"/>
                                        <p:tgtEl>
                                          <p:spTgt spid="655416"/>
                                        </p:tgtEl>
                                      </p:cBhvr>
                                    </p:animEffect>
                                  </p:childTnLst>
                                </p:cTn>
                              </p:par>
                              <p:par>
                                <p:cTn id="63" presetID="14" presetClass="entr" presetSubtype="10" fill="hold" nodeType="withEffect">
                                  <p:stCondLst>
                                    <p:cond delay="0"/>
                                  </p:stCondLst>
                                  <p:childTnLst>
                                    <p:set>
                                      <p:cBhvr>
                                        <p:cTn id="64" dur="1" fill="hold">
                                          <p:stCondLst>
                                            <p:cond delay="0"/>
                                          </p:stCondLst>
                                        </p:cTn>
                                        <p:tgtEl>
                                          <p:spTgt spid="655417"/>
                                        </p:tgtEl>
                                        <p:attrNameLst>
                                          <p:attrName>style.visibility</p:attrName>
                                        </p:attrNameLst>
                                      </p:cBhvr>
                                      <p:to>
                                        <p:strVal val="visible"/>
                                      </p:to>
                                    </p:set>
                                    <p:animEffect transition="in" filter="randombar(horizontal)">
                                      <p:cBhvr>
                                        <p:cTn id="65" dur="500"/>
                                        <p:tgtEl>
                                          <p:spTgt spid="65541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655423"/>
                                        </p:tgtEl>
                                        <p:attrNameLst>
                                          <p:attrName>style.visibility</p:attrName>
                                        </p:attrNameLst>
                                      </p:cBhvr>
                                      <p:to>
                                        <p:strVal val="visible"/>
                                      </p:to>
                                    </p:set>
                                    <p:animEffect transition="in" filter="randombar(horizontal)">
                                      <p:cBhvr>
                                        <p:cTn id="70" dur="500"/>
                                        <p:tgtEl>
                                          <p:spTgt spid="655423"/>
                                        </p:tgtEl>
                                      </p:cBhvr>
                                    </p:animEffect>
                                  </p:childTnLst>
                                </p:cTn>
                              </p:par>
                              <p:par>
                                <p:cTn id="71" presetID="14" presetClass="entr" presetSubtype="10" fill="hold" nodeType="withEffect">
                                  <p:stCondLst>
                                    <p:cond delay="0"/>
                                  </p:stCondLst>
                                  <p:childTnLst>
                                    <p:set>
                                      <p:cBhvr>
                                        <p:cTn id="72" dur="1" fill="hold">
                                          <p:stCondLst>
                                            <p:cond delay="0"/>
                                          </p:stCondLst>
                                        </p:cTn>
                                        <p:tgtEl>
                                          <p:spTgt spid="655422"/>
                                        </p:tgtEl>
                                        <p:attrNameLst>
                                          <p:attrName>style.visibility</p:attrName>
                                        </p:attrNameLst>
                                      </p:cBhvr>
                                      <p:to>
                                        <p:strVal val="visible"/>
                                      </p:to>
                                    </p:set>
                                    <p:animEffect transition="in" filter="randombar(horizontal)">
                                      <p:cBhvr>
                                        <p:cTn id="73" dur="500"/>
                                        <p:tgtEl>
                                          <p:spTgt spid="655422"/>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655420"/>
                                        </p:tgtEl>
                                        <p:attrNameLst>
                                          <p:attrName>style.visibility</p:attrName>
                                        </p:attrNameLst>
                                      </p:cBhvr>
                                      <p:to>
                                        <p:strVal val="visible"/>
                                      </p:to>
                                    </p:set>
                                    <p:animEffect transition="in" filter="randombar(horizontal)">
                                      <p:cBhvr>
                                        <p:cTn id="76" dur="500"/>
                                        <p:tgtEl>
                                          <p:spTgt spid="655420"/>
                                        </p:tgtEl>
                                      </p:cBhvr>
                                    </p:animEffect>
                                  </p:childTnLst>
                                </p:cTn>
                              </p:par>
                              <p:par>
                                <p:cTn id="77" presetID="14" presetClass="entr" presetSubtype="10" fill="hold" nodeType="withEffect">
                                  <p:stCondLst>
                                    <p:cond delay="0"/>
                                  </p:stCondLst>
                                  <p:childTnLst>
                                    <p:set>
                                      <p:cBhvr>
                                        <p:cTn id="78" dur="1" fill="hold">
                                          <p:stCondLst>
                                            <p:cond delay="0"/>
                                          </p:stCondLst>
                                        </p:cTn>
                                        <p:tgtEl>
                                          <p:spTgt spid="655421"/>
                                        </p:tgtEl>
                                        <p:attrNameLst>
                                          <p:attrName>style.visibility</p:attrName>
                                        </p:attrNameLst>
                                      </p:cBhvr>
                                      <p:to>
                                        <p:strVal val="visible"/>
                                      </p:to>
                                    </p:set>
                                    <p:animEffect transition="in" filter="randombar(horizontal)">
                                      <p:cBhvr>
                                        <p:cTn id="79" dur="500"/>
                                        <p:tgtEl>
                                          <p:spTgt spid="6554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655424"/>
                                        </p:tgtEl>
                                        <p:attrNameLst>
                                          <p:attrName>style.visibility</p:attrName>
                                        </p:attrNameLst>
                                      </p:cBhvr>
                                      <p:to>
                                        <p:strVal val="visible"/>
                                      </p:to>
                                    </p:set>
                                    <p:animEffect transition="in" filter="randombar(horizontal)">
                                      <p:cBhvr>
                                        <p:cTn id="84" dur="500"/>
                                        <p:tgtEl>
                                          <p:spTgt spid="655424"/>
                                        </p:tgtEl>
                                      </p:cBhvr>
                                    </p:animEffect>
                                  </p:childTnLst>
                                </p:cTn>
                              </p:par>
                              <p:par>
                                <p:cTn id="85" presetID="14" presetClass="entr" presetSubtype="10" fill="hold" nodeType="withEffect">
                                  <p:stCondLst>
                                    <p:cond delay="0"/>
                                  </p:stCondLst>
                                  <p:childTnLst>
                                    <p:set>
                                      <p:cBhvr>
                                        <p:cTn id="86" dur="1" fill="hold">
                                          <p:stCondLst>
                                            <p:cond delay="0"/>
                                          </p:stCondLst>
                                        </p:cTn>
                                        <p:tgtEl>
                                          <p:spTgt spid="655425"/>
                                        </p:tgtEl>
                                        <p:attrNameLst>
                                          <p:attrName>style.visibility</p:attrName>
                                        </p:attrNameLst>
                                      </p:cBhvr>
                                      <p:to>
                                        <p:strVal val="visible"/>
                                      </p:to>
                                    </p:set>
                                    <p:animEffect transition="in" filter="randombar(horizontal)">
                                      <p:cBhvr>
                                        <p:cTn id="87" dur="500"/>
                                        <p:tgtEl>
                                          <p:spTgt spid="65542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xit" presetSubtype="0" fill="hold" nodeType="clickEffect">
                                  <p:stCondLst>
                                    <p:cond delay="0"/>
                                  </p:stCondLst>
                                  <p:childTnLst>
                                    <p:animEffect transition="out" filter="dissolve">
                                      <p:cBhvr>
                                        <p:cTn id="91" dur="500"/>
                                        <p:tgtEl>
                                          <p:spTgt spid="655396"/>
                                        </p:tgtEl>
                                      </p:cBhvr>
                                    </p:animEffect>
                                    <p:set>
                                      <p:cBhvr>
                                        <p:cTn id="92" dur="1" fill="hold">
                                          <p:stCondLst>
                                            <p:cond delay="499"/>
                                          </p:stCondLst>
                                        </p:cTn>
                                        <p:tgtEl>
                                          <p:spTgt spid="655396"/>
                                        </p:tgtEl>
                                        <p:attrNameLst>
                                          <p:attrName>style.visibility</p:attrName>
                                        </p:attrNameLst>
                                      </p:cBhvr>
                                      <p:to>
                                        <p:strVal val="hidden"/>
                                      </p:to>
                                    </p:set>
                                  </p:childTnLst>
                                </p:cTn>
                              </p:par>
                              <p:par>
                                <p:cTn id="93" presetID="9" presetClass="exit" presetSubtype="0" fill="hold" nodeType="withEffect">
                                  <p:stCondLst>
                                    <p:cond delay="0"/>
                                  </p:stCondLst>
                                  <p:childTnLst>
                                    <p:animEffect transition="out" filter="dissolve">
                                      <p:cBhvr>
                                        <p:cTn id="94" dur="500"/>
                                        <p:tgtEl>
                                          <p:spTgt spid="655398"/>
                                        </p:tgtEl>
                                      </p:cBhvr>
                                    </p:animEffect>
                                    <p:set>
                                      <p:cBhvr>
                                        <p:cTn id="95" dur="1" fill="hold">
                                          <p:stCondLst>
                                            <p:cond delay="499"/>
                                          </p:stCondLst>
                                        </p:cTn>
                                        <p:tgtEl>
                                          <p:spTgt spid="655398"/>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655399"/>
                                        </p:tgtEl>
                                      </p:cBhvr>
                                    </p:animEffect>
                                    <p:set>
                                      <p:cBhvr>
                                        <p:cTn id="98" dur="1" fill="hold">
                                          <p:stCondLst>
                                            <p:cond delay="499"/>
                                          </p:stCondLst>
                                        </p:cTn>
                                        <p:tgtEl>
                                          <p:spTgt spid="655399"/>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655400"/>
                                        </p:tgtEl>
                                      </p:cBhvr>
                                    </p:animEffect>
                                    <p:set>
                                      <p:cBhvr>
                                        <p:cTn id="101" dur="1" fill="hold">
                                          <p:stCondLst>
                                            <p:cond delay="499"/>
                                          </p:stCondLst>
                                        </p:cTn>
                                        <p:tgtEl>
                                          <p:spTgt spid="655400"/>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655401"/>
                                        </p:tgtEl>
                                      </p:cBhvr>
                                    </p:animEffect>
                                    <p:set>
                                      <p:cBhvr>
                                        <p:cTn id="104" dur="1" fill="hold">
                                          <p:stCondLst>
                                            <p:cond delay="499"/>
                                          </p:stCondLst>
                                        </p:cTn>
                                        <p:tgtEl>
                                          <p:spTgt spid="655401"/>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500"/>
                                        <p:tgtEl>
                                          <p:spTgt spid="655402"/>
                                        </p:tgtEl>
                                      </p:cBhvr>
                                    </p:animEffect>
                                    <p:set>
                                      <p:cBhvr>
                                        <p:cTn id="107" dur="1" fill="hold">
                                          <p:stCondLst>
                                            <p:cond delay="499"/>
                                          </p:stCondLst>
                                        </p:cTn>
                                        <p:tgtEl>
                                          <p:spTgt spid="655402"/>
                                        </p:tgtEl>
                                        <p:attrNameLst>
                                          <p:attrName>style.visibility</p:attrName>
                                        </p:attrNameLst>
                                      </p:cBhvr>
                                      <p:to>
                                        <p:strVal val="hidden"/>
                                      </p:to>
                                    </p:set>
                                  </p:childTnLst>
                                </p:cTn>
                              </p:par>
                              <p:par>
                                <p:cTn id="108" presetID="9" presetClass="exit" presetSubtype="0" fill="hold" nodeType="withEffect">
                                  <p:stCondLst>
                                    <p:cond delay="0"/>
                                  </p:stCondLst>
                                  <p:childTnLst>
                                    <p:animEffect transition="out" filter="dissolve">
                                      <p:cBhvr>
                                        <p:cTn id="109" dur="500"/>
                                        <p:tgtEl>
                                          <p:spTgt spid="655403"/>
                                        </p:tgtEl>
                                      </p:cBhvr>
                                    </p:animEffect>
                                    <p:set>
                                      <p:cBhvr>
                                        <p:cTn id="110" dur="1" fill="hold">
                                          <p:stCondLst>
                                            <p:cond delay="499"/>
                                          </p:stCondLst>
                                        </p:cTn>
                                        <p:tgtEl>
                                          <p:spTgt spid="655403"/>
                                        </p:tgtEl>
                                        <p:attrNameLst>
                                          <p:attrName>style.visibility</p:attrName>
                                        </p:attrNameLst>
                                      </p:cBhvr>
                                      <p:to>
                                        <p:strVal val="hidden"/>
                                      </p:to>
                                    </p:set>
                                  </p:childTnLst>
                                </p:cTn>
                              </p:par>
                              <p:par>
                                <p:cTn id="111" presetID="9" presetClass="exit" presetSubtype="0" fill="hold" grpId="1" nodeType="withEffect">
                                  <p:stCondLst>
                                    <p:cond delay="0"/>
                                  </p:stCondLst>
                                  <p:childTnLst>
                                    <p:animEffect transition="out" filter="dissolve">
                                      <p:cBhvr>
                                        <p:cTn id="112" dur="500"/>
                                        <p:tgtEl>
                                          <p:spTgt spid="655404"/>
                                        </p:tgtEl>
                                      </p:cBhvr>
                                    </p:animEffect>
                                    <p:set>
                                      <p:cBhvr>
                                        <p:cTn id="113" dur="1" fill="hold">
                                          <p:stCondLst>
                                            <p:cond delay="499"/>
                                          </p:stCondLst>
                                        </p:cTn>
                                        <p:tgtEl>
                                          <p:spTgt spid="655404"/>
                                        </p:tgtEl>
                                        <p:attrNameLst>
                                          <p:attrName>style.visibility</p:attrName>
                                        </p:attrNameLst>
                                      </p:cBhvr>
                                      <p:to>
                                        <p:strVal val="hidden"/>
                                      </p:to>
                                    </p:set>
                                  </p:childTnLst>
                                </p:cTn>
                              </p:par>
                              <p:par>
                                <p:cTn id="114" presetID="9" presetClass="exit" presetSubtype="0" fill="hold" grpId="1" nodeType="withEffect">
                                  <p:stCondLst>
                                    <p:cond delay="0"/>
                                  </p:stCondLst>
                                  <p:childTnLst>
                                    <p:animEffect transition="out" filter="dissolve">
                                      <p:cBhvr>
                                        <p:cTn id="115" dur="500"/>
                                        <p:tgtEl>
                                          <p:spTgt spid="655405"/>
                                        </p:tgtEl>
                                      </p:cBhvr>
                                    </p:animEffect>
                                    <p:set>
                                      <p:cBhvr>
                                        <p:cTn id="116" dur="1" fill="hold">
                                          <p:stCondLst>
                                            <p:cond delay="499"/>
                                          </p:stCondLst>
                                        </p:cTn>
                                        <p:tgtEl>
                                          <p:spTgt spid="655405"/>
                                        </p:tgtEl>
                                        <p:attrNameLst>
                                          <p:attrName>style.visibility</p:attrName>
                                        </p:attrNameLst>
                                      </p:cBhvr>
                                      <p:to>
                                        <p:strVal val="hidden"/>
                                      </p:to>
                                    </p:set>
                                  </p:childTnLst>
                                </p:cTn>
                              </p:par>
                              <p:par>
                                <p:cTn id="117" presetID="9" presetClass="exit" presetSubtype="0" fill="hold" grpId="1" nodeType="withEffect">
                                  <p:stCondLst>
                                    <p:cond delay="0"/>
                                  </p:stCondLst>
                                  <p:childTnLst>
                                    <p:animEffect transition="out" filter="dissolve">
                                      <p:cBhvr>
                                        <p:cTn id="118" dur="500"/>
                                        <p:tgtEl>
                                          <p:spTgt spid="655406"/>
                                        </p:tgtEl>
                                      </p:cBhvr>
                                    </p:animEffect>
                                    <p:set>
                                      <p:cBhvr>
                                        <p:cTn id="119" dur="1" fill="hold">
                                          <p:stCondLst>
                                            <p:cond delay="499"/>
                                          </p:stCondLst>
                                        </p:cTn>
                                        <p:tgtEl>
                                          <p:spTgt spid="655406"/>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655407"/>
                                        </p:tgtEl>
                                      </p:cBhvr>
                                    </p:animEffect>
                                    <p:set>
                                      <p:cBhvr>
                                        <p:cTn id="122" dur="1" fill="hold">
                                          <p:stCondLst>
                                            <p:cond delay="499"/>
                                          </p:stCondLst>
                                        </p:cTn>
                                        <p:tgtEl>
                                          <p:spTgt spid="655407"/>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655408"/>
                                        </p:tgtEl>
                                      </p:cBhvr>
                                    </p:animEffect>
                                    <p:set>
                                      <p:cBhvr>
                                        <p:cTn id="125" dur="1" fill="hold">
                                          <p:stCondLst>
                                            <p:cond delay="499"/>
                                          </p:stCondLst>
                                        </p:cTn>
                                        <p:tgtEl>
                                          <p:spTgt spid="655408"/>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500"/>
                                        <p:tgtEl>
                                          <p:spTgt spid="655409"/>
                                        </p:tgtEl>
                                      </p:cBhvr>
                                    </p:animEffect>
                                    <p:set>
                                      <p:cBhvr>
                                        <p:cTn id="128" dur="1" fill="hold">
                                          <p:stCondLst>
                                            <p:cond delay="499"/>
                                          </p:stCondLst>
                                        </p:cTn>
                                        <p:tgtEl>
                                          <p:spTgt spid="655409"/>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655410"/>
                                        </p:tgtEl>
                                      </p:cBhvr>
                                    </p:animEffect>
                                    <p:set>
                                      <p:cBhvr>
                                        <p:cTn id="131" dur="1" fill="hold">
                                          <p:stCondLst>
                                            <p:cond delay="499"/>
                                          </p:stCondLst>
                                        </p:cTn>
                                        <p:tgtEl>
                                          <p:spTgt spid="655410"/>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655411"/>
                                        </p:tgtEl>
                                      </p:cBhvr>
                                    </p:animEffect>
                                    <p:set>
                                      <p:cBhvr>
                                        <p:cTn id="134" dur="1" fill="hold">
                                          <p:stCondLst>
                                            <p:cond delay="499"/>
                                          </p:stCondLst>
                                        </p:cTn>
                                        <p:tgtEl>
                                          <p:spTgt spid="655411"/>
                                        </p:tgtEl>
                                        <p:attrNameLst>
                                          <p:attrName>style.visibility</p:attrName>
                                        </p:attrNameLst>
                                      </p:cBhvr>
                                      <p:to>
                                        <p:strVal val="hidden"/>
                                      </p:to>
                                    </p:set>
                                  </p:childTnLst>
                                </p:cTn>
                              </p:par>
                              <p:par>
                                <p:cTn id="135" presetID="9" presetClass="exit" presetSubtype="0" fill="hold" grpId="1" nodeType="withEffect">
                                  <p:stCondLst>
                                    <p:cond delay="0"/>
                                  </p:stCondLst>
                                  <p:childTnLst>
                                    <p:animEffect transition="out" filter="dissolve">
                                      <p:cBhvr>
                                        <p:cTn id="136" dur="500"/>
                                        <p:tgtEl>
                                          <p:spTgt spid="655416"/>
                                        </p:tgtEl>
                                      </p:cBhvr>
                                    </p:animEffect>
                                    <p:set>
                                      <p:cBhvr>
                                        <p:cTn id="137" dur="1" fill="hold">
                                          <p:stCondLst>
                                            <p:cond delay="499"/>
                                          </p:stCondLst>
                                        </p:cTn>
                                        <p:tgtEl>
                                          <p:spTgt spid="655416"/>
                                        </p:tgtEl>
                                        <p:attrNameLst>
                                          <p:attrName>style.visibility</p:attrName>
                                        </p:attrNameLst>
                                      </p:cBhvr>
                                      <p:to>
                                        <p:strVal val="hidden"/>
                                      </p:to>
                                    </p:set>
                                  </p:childTnLst>
                                </p:cTn>
                              </p:par>
                              <p:par>
                                <p:cTn id="138" presetID="9" presetClass="exit" presetSubtype="0" fill="hold" nodeType="withEffect">
                                  <p:stCondLst>
                                    <p:cond delay="0"/>
                                  </p:stCondLst>
                                  <p:childTnLst>
                                    <p:animEffect transition="out" filter="dissolve">
                                      <p:cBhvr>
                                        <p:cTn id="139" dur="500"/>
                                        <p:tgtEl>
                                          <p:spTgt spid="655417"/>
                                        </p:tgtEl>
                                      </p:cBhvr>
                                    </p:animEffect>
                                    <p:set>
                                      <p:cBhvr>
                                        <p:cTn id="140" dur="1" fill="hold">
                                          <p:stCondLst>
                                            <p:cond delay="499"/>
                                          </p:stCondLst>
                                        </p:cTn>
                                        <p:tgtEl>
                                          <p:spTgt spid="655417"/>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655418"/>
                                        </p:tgtEl>
                                      </p:cBhvr>
                                    </p:animEffect>
                                    <p:set>
                                      <p:cBhvr>
                                        <p:cTn id="143" dur="1" fill="hold">
                                          <p:stCondLst>
                                            <p:cond delay="499"/>
                                          </p:stCondLst>
                                        </p:cTn>
                                        <p:tgtEl>
                                          <p:spTgt spid="655418"/>
                                        </p:tgtEl>
                                        <p:attrNameLst>
                                          <p:attrName>style.visibility</p:attrName>
                                        </p:attrNameLst>
                                      </p:cBhvr>
                                      <p:to>
                                        <p:strVal val="hidden"/>
                                      </p:to>
                                    </p:set>
                                  </p:childTnLst>
                                </p:cTn>
                              </p:par>
                              <p:par>
                                <p:cTn id="144" presetID="9" presetClass="exit" presetSubtype="0" fill="hold" nodeType="withEffect">
                                  <p:stCondLst>
                                    <p:cond delay="0"/>
                                  </p:stCondLst>
                                  <p:childTnLst>
                                    <p:animEffect transition="out" filter="dissolve">
                                      <p:cBhvr>
                                        <p:cTn id="145" dur="500"/>
                                        <p:tgtEl>
                                          <p:spTgt spid="655419"/>
                                        </p:tgtEl>
                                      </p:cBhvr>
                                    </p:animEffect>
                                    <p:set>
                                      <p:cBhvr>
                                        <p:cTn id="146" dur="1" fill="hold">
                                          <p:stCondLst>
                                            <p:cond delay="499"/>
                                          </p:stCondLst>
                                        </p:cTn>
                                        <p:tgtEl>
                                          <p:spTgt spid="655419"/>
                                        </p:tgtEl>
                                        <p:attrNameLst>
                                          <p:attrName>style.visibility</p:attrName>
                                        </p:attrNameLst>
                                      </p:cBhvr>
                                      <p:to>
                                        <p:strVal val="hidden"/>
                                      </p:to>
                                    </p:set>
                                  </p:childTnLst>
                                </p:cTn>
                              </p:par>
                              <p:par>
                                <p:cTn id="147" presetID="9" presetClass="exit" presetSubtype="0" fill="hold" grpId="1" nodeType="withEffect">
                                  <p:stCondLst>
                                    <p:cond delay="0"/>
                                  </p:stCondLst>
                                  <p:childTnLst>
                                    <p:animEffect transition="out" filter="dissolve">
                                      <p:cBhvr>
                                        <p:cTn id="148" dur="500"/>
                                        <p:tgtEl>
                                          <p:spTgt spid="655420"/>
                                        </p:tgtEl>
                                      </p:cBhvr>
                                    </p:animEffect>
                                    <p:set>
                                      <p:cBhvr>
                                        <p:cTn id="149" dur="1" fill="hold">
                                          <p:stCondLst>
                                            <p:cond delay="499"/>
                                          </p:stCondLst>
                                        </p:cTn>
                                        <p:tgtEl>
                                          <p:spTgt spid="655420"/>
                                        </p:tgtEl>
                                        <p:attrNameLst>
                                          <p:attrName>style.visibility</p:attrName>
                                        </p:attrNameLst>
                                      </p:cBhvr>
                                      <p:to>
                                        <p:strVal val="hidden"/>
                                      </p:to>
                                    </p:set>
                                  </p:childTnLst>
                                </p:cTn>
                              </p:par>
                              <p:par>
                                <p:cTn id="150" presetID="9" presetClass="exit" presetSubtype="0" fill="hold" nodeType="withEffect">
                                  <p:stCondLst>
                                    <p:cond delay="0"/>
                                  </p:stCondLst>
                                  <p:childTnLst>
                                    <p:animEffect transition="out" filter="dissolve">
                                      <p:cBhvr>
                                        <p:cTn id="151" dur="500"/>
                                        <p:tgtEl>
                                          <p:spTgt spid="655421"/>
                                        </p:tgtEl>
                                      </p:cBhvr>
                                    </p:animEffect>
                                    <p:set>
                                      <p:cBhvr>
                                        <p:cTn id="152" dur="1" fill="hold">
                                          <p:stCondLst>
                                            <p:cond delay="499"/>
                                          </p:stCondLst>
                                        </p:cTn>
                                        <p:tgtEl>
                                          <p:spTgt spid="655421"/>
                                        </p:tgtEl>
                                        <p:attrNameLst>
                                          <p:attrName>style.visibility</p:attrName>
                                        </p:attrNameLst>
                                      </p:cBhvr>
                                      <p:to>
                                        <p:strVal val="hidden"/>
                                      </p:to>
                                    </p:set>
                                  </p:childTnLst>
                                </p:cTn>
                              </p:par>
                              <p:par>
                                <p:cTn id="153" presetID="9" presetClass="exit" presetSubtype="0" fill="hold" nodeType="withEffect">
                                  <p:stCondLst>
                                    <p:cond delay="0"/>
                                  </p:stCondLst>
                                  <p:childTnLst>
                                    <p:animEffect transition="out" filter="dissolve">
                                      <p:cBhvr>
                                        <p:cTn id="154" dur="500"/>
                                        <p:tgtEl>
                                          <p:spTgt spid="655422"/>
                                        </p:tgtEl>
                                      </p:cBhvr>
                                    </p:animEffect>
                                    <p:set>
                                      <p:cBhvr>
                                        <p:cTn id="155" dur="1" fill="hold">
                                          <p:stCondLst>
                                            <p:cond delay="499"/>
                                          </p:stCondLst>
                                        </p:cTn>
                                        <p:tgtEl>
                                          <p:spTgt spid="655422"/>
                                        </p:tgtEl>
                                        <p:attrNameLst>
                                          <p:attrName>style.visibility</p:attrName>
                                        </p:attrNameLst>
                                      </p:cBhvr>
                                      <p:to>
                                        <p:strVal val="hidden"/>
                                      </p:to>
                                    </p:set>
                                  </p:childTnLst>
                                </p:cTn>
                              </p:par>
                              <p:par>
                                <p:cTn id="156" presetID="9" presetClass="exit" presetSubtype="0" fill="hold" grpId="1" nodeType="withEffect">
                                  <p:stCondLst>
                                    <p:cond delay="0"/>
                                  </p:stCondLst>
                                  <p:childTnLst>
                                    <p:animEffect transition="out" filter="dissolve">
                                      <p:cBhvr>
                                        <p:cTn id="157" dur="500"/>
                                        <p:tgtEl>
                                          <p:spTgt spid="655423"/>
                                        </p:tgtEl>
                                      </p:cBhvr>
                                    </p:animEffect>
                                    <p:set>
                                      <p:cBhvr>
                                        <p:cTn id="158" dur="1" fill="hold">
                                          <p:stCondLst>
                                            <p:cond delay="499"/>
                                          </p:stCondLst>
                                        </p:cTn>
                                        <p:tgtEl>
                                          <p:spTgt spid="655423"/>
                                        </p:tgtEl>
                                        <p:attrNameLst>
                                          <p:attrName>style.visibility</p:attrName>
                                        </p:attrNameLst>
                                      </p:cBhvr>
                                      <p:to>
                                        <p:strVal val="hidden"/>
                                      </p:to>
                                    </p:set>
                                  </p:childTnLst>
                                </p:cTn>
                              </p:par>
                              <p:par>
                                <p:cTn id="159" presetID="9" presetClass="exit" presetSubtype="0" fill="hold" grpId="1" nodeType="withEffect">
                                  <p:stCondLst>
                                    <p:cond delay="0"/>
                                  </p:stCondLst>
                                  <p:childTnLst>
                                    <p:animEffect transition="out" filter="dissolve">
                                      <p:cBhvr>
                                        <p:cTn id="160" dur="500"/>
                                        <p:tgtEl>
                                          <p:spTgt spid="655424"/>
                                        </p:tgtEl>
                                      </p:cBhvr>
                                    </p:animEffect>
                                    <p:set>
                                      <p:cBhvr>
                                        <p:cTn id="161" dur="1" fill="hold">
                                          <p:stCondLst>
                                            <p:cond delay="499"/>
                                          </p:stCondLst>
                                        </p:cTn>
                                        <p:tgtEl>
                                          <p:spTgt spid="655424"/>
                                        </p:tgtEl>
                                        <p:attrNameLst>
                                          <p:attrName>style.visibility</p:attrName>
                                        </p:attrNameLst>
                                      </p:cBhvr>
                                      <p:to>
                                        <p:strVal val="hidden"/>
                                      </p:to>
                                    </p:set>
                                  </p:childTnLst>
                                </p:cTn>
                              </p:par>
                              <p:par>
                                <p:cTn id="162" presetID="9" presetClass="exit" presetSubtype="0" fill="hold" nodeType="withEffect">
                                  <p:stCondLst>
                                    <p:cond delay="0"/>
                                  </p:stCondLst>
                                  <p:childTnLst>
                                    <p:animEffect transition="out" filter="dissolve">
                                      <p:cBhvr>
                                        <p:cTn id="163" dur="500"/>
                                        <p:tgtEl>
                                          <p:spTgt spid="655425"/>
                                        </p:tgtEl>
                                      </p:cBhvr>
                                    </p:animEffect>
                                    <p:set>
                                      <p:cBhvr>
                                        <p:cTn id="164" dur="1" fill="hold">
                                          <p:stCondLst>
                                            <p:cond delay="499"/>
                                          </p:stCondLst>
                                        </p:cTn>
                                        <p:tgtEl>
                                          <p:spTgt spid="655425"/>
                                        </p:tgtEl>
                                        <p:attrNameLst>
                                          <p:attrName>style.visibility</p:attrName>
                                        </p:attrNameLst>
                                      </p:cBhvr>
                                      <p:to>
                                        <p:strVal val="hidden"/>
                                      </p:to>
                                    </p:set>
                                  </p:childTnLst>
                                </p:cTn>
                              </p:par>
                              <p:par>
                                <p:cTn id="165" presetID="1" presetClass="entr" presetSubtype="0" fill="hold" nodeType="withEffect">
                                  <p:stCondLst>
                                    <p:cond delay="0"/>
                                  </p:stCondLst>
                                  <p:childTnLst>
                                    <p:set>
                                      <p:cBhvr>
                                        <p:cTn id="166" dur="1" fill="hold">
                                          <p:stCondLst>
                                            <p:cond delay="0"/>
                                          </p:stCondLst>
                                        </p:cTn>
                                        <p:tgtEl>
                                          <p:spTgt spid="2"/>
                                        </p:tgtEl>
                                        <p:attrNameLst>
                                          <p:attrName>style.visibility</p:attrName>
                                        </p:attrNameLst>
                                      </p:cBhvr>
                                      <p:to>
                                        <p:strVal val="visible"/>
                                      </p:to>
                                    </p:set>
                                  </p:childTnLst>
                                </p:cTn>
                              </p:par>
                              <p:par>
                                <p:cTn id="167" presetID="64" presetClass="path" presetSubtype="0" accel="50000" decel="50000" fill="hold" nodeType="withEffect">
                                  <p:stCondLst>
                                    <p:cond delay="0"/>
                                  </p:stCondLst>
                                  <p:childTnLst>
                                    <p:animMotion origin="layout" path="M -3.33333E-6 -7.40741E-7 L -3.33333E-6 -0.26111 " pathEditMode="relative" rAng="0" ptsTypes="AA">
                                      <p:cBhvr>
                                        <p:cTn id="168" dur="2000" fill="hold"/>
                                        <p:tgtEl>
                                          <p:spTgt spid="2"/>
                                        </p:tgtEl>
                                        <p:attrNameLst>
                                          <p:attrName>ppt_x</p:attrName>
                                          <p:attrName>ppt_y</p:attrName>
                                        </p:attrNameLst>
                                      </p:cBhvr>
                                      <p:rCtr x="0" y="-1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9" grpId="0"/>
      <p:bldP spid="655399" grpId="1"/>
      <p:bldP spid="655400" grpId="0"/>
      <p:bldP spid="655400" grpId="1"/>
      <p:bldP spid="655402" grpId="0"/>
      <p:bldP spid="655402" grpId="1"/>
      <p:bldP spid="655404" grpId="0"/>
      <p:bldP spid="655404" grpId="1"/>
      <p:bldP spid="655405" grpId="0" animBg="1"/>
      <p:bldP spid="655405" grpId="1" animBg="1"/>
      <p:bldP spid="655406" grpId="0" animBg="1"/>
      <p:bldP spid="655406" grpId="1" animBg="1"/>
      <p:bldP spid="655407" grpId="0" animBg="1"/>
      <p:bldP spid="655407" grpId="1" animBg="1"/>
      <p:bldP spid="655408" grpId="0" animBg="1"/>
      <p:bldP spid="655408" grpId="1" animBg="1"/>
      <p:bldP spid="655416" grpId="0" animBg="1"/>
      <p:bldP spid="655416" grpId="1" animBg="1"/>
      <p:bldP spid="655418" grpId="0" animBg="1"/>
      <p:bldP spid="655418" grpId="1" animBg="1"/>
      <p:bldP spid="655420" grpId="0" animBg="1"/>
      <p:bldP spid="655420" grpId="1" animBg="1"/>
      <p:bldP spid="655423" grpId="0" animBg="1"/>
      <p:bldP spid="655423" grpId="1" animBg="1"/>
      <p:bldP spid="655424" grpId="0" animBg="1"/>
      <p:bldP spid="65542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8" name="Group 31"/>
          <p:cNvGrpSpPr>
            <a:grpSpLocks/>
          </p:cNvGrpSpPr>
          <p:nvPr/>
        </p:nvGrpSpPr>
        <p:grpSpPr bwMode="auto">
          <a:xfrm>
            <a:off x="2025650" y="1428750"/>
            <a:ext cx="4876800" cy="3060700"/>
            <a:chOff x="1276" y="900"/>
            <a:chExt cx="3072" cy="1928"/>
          </a:xfrm>
        </p:grpSpPr>
        <p:sp>
          <p:nvSpPr>
            <p:cNvPr id="41992" name="Oval 11"/>
            <p:cNvSpPr>
              <a:spLocks noChangeArrowheads="1"/>
            </p:cNvSpPr>
            <p:nvPr/>
          </p:nvSpPr>
          <p:spPr bwMode="auto">
            <a:xfrm>
              <a:off x="1878" y="1072"/>
              <a:ext cx="1614" cy="1602"/>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1993" name="Line 12"/>
            <p:cNvSpPr>
              <a:spLocks noChangeShapeType="1"/>
            </p:cNvSpPr>
            <p:nvPr/>
          </p:nvSpPr>
          <p:spPr bwMode="auto">
            <a:xfrm>
              <a:off x="2688" y="1864"/>
              <a:ext cx="792" cy="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1994" name="Line 13"/>
            <p:cNvSpPr>
              <a:spLocks noChangeShapeType="1"/>
            </p:cNvSpPr>
            <p:nvPr/>
          </p:nvSpPr>
          <p:spPr bwMode="auto">
            <a:xfrm flipH="1" flipV="1">
              <a:off x="2260" y="1196"/>
              <a:ext cx="420" cy="666"/>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1995" name="Line 14"/>
            <p:cNvSpPr>
              <a:spLocks noChangeShapeType="1"/>
            </p:cNvSpPr>
            <p:nvPr/>
          </p:nvSpPr>
          <p:spPr bwMode="auto">
            <a:xfrm flipH="1">
              <a:off x="2252" y="1866"/>
              <a:ext cx="432" cy="702"/>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1996" name="Object 15"/>
            <p:cNvGraphicFramePr>
              <a:graphicFrameLocks noChangeAspect="1"/>
            </p:cNvGraphicFramePr>
            <p:nvPr/>
          </p:nvGraphicFramePr>
          <p:xfrm>
            <a:off x="3534" y="1778"/>
            <a:ext cx="332" cy="220"/>
          </p:xfrm>
          <a:graphic>
            <a:graphicData uri="http://schemas.openxmlformats.org/presentationml/2006/ole">
              <mc:AlternateContent xmlns:mc="http://schemas.openxmlformats.org/markup-compatibility/2006">
                <mc:Choice xmlns:v="urn:schemas-microsoft-com:vml" Requires="v">
                  <p:oleObj spid="_x0000_s829868" name="Equation" r:id="rId4" imgW="419100" imgH="279400" progId="Equation.3">
                    <p:embed/>
                  </p:oleObj>
                </mc:Choice>
                <mc:Fallback>
                  <p:oleObj name="Equation" r:id="rId4" imgW="419100" imgH="279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 y="1778"/>
                          <a:ext cx="33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1997" name="Object 16"/>
            <p:cNvGraphicFramePr>
              <a:graphicFrameLocks noChangeAspect="1"/>
            </p:cNvGraphicFramePr>
            <p:nvPr/>
          </p:nvGraphicFramePr>
          <p:xfrm>
            <a:off x="1980" y="900"/>
            <a:ext cx="352" cy="220"/>
          </p:xfrm>
          <a:graphic>
            <a:graphicData uri="http://schemas.openxmlformats.org/presentationml/2006/ole">
              <mc:AlternateContent xmlns:mc="http://schemas.openxmlformats.org/markup-compatibility/2006">
                <mc:Choice xmlns:v="urn:schemas-microsoft-com:vml" Requires="v">
                  <p:oleObj spid="_x0000_s829869" name="Equation" r:id="rId6" imgW="444307" imgH="279279" progId="Equation.3">
                    <p:embed/>
                  </p:oleObj>
                </mc:Choice>
                <mc:Fallback>
                  <p:oleObj name="Equation" r:id="rId6" imgW="444307" imgH="27927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0" y="900"/>
                          <a:ext cx="35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1998" name="Object 17"/>
            <p:cNvGraphicFramePr>
              <a:graphicFrameLocks noChangeAspect="1"/>
            </p:cNvGraphicFramePr>
            <p:nvPr/>
          </p:nvGraphicFramePr>
          <p:xfrm>
            <a:off x="1976" y="2608"/>
            <a:ext cx="332" cy="220"/>
          </p:xfrm>
          <a:graphic>
            <a:graphicData uri="http://schemas.openxmlformats.org/presentationml/2006/ole">
              <mc:AlternateContent xmlns:mc="http://schemas.openxmlformats.org/markup-compatibility/2006">
                <mc:Choice xmlns:v="urn:schemas-microsoft-com:vml" Requires="v">
                  <p:oleObj spid="_x0000_s829870" name="Equation" r:id="rId8" imgW="419100" imgH="279400" progId="Equation.3">
                    <p:embed/>
                  </p:oleObj>
                </mc:Choice>
                <mc:Fallback>
                  <p:oleObj name="Equation" r:id="rId8" imgW="419100" imgH="279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6" y="2608"/>
                          <a:ext cx="33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99" name="Line 18"/>
            <p:cNvSpPr>
              <a:spLocks noChangeShapeType="1"/>
            </p:cNvSpPr>
            <p:nvPr/>
          </p:nvSpPr>
          <p:spPr bwMode="auto">
            <a:xfrm>
              <a:off x="2680" y="1864"/>
              <a:ext cx="1392" cy="512"/>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2000" name="Object 19"/>
            <p:cNvGraphicFramePr>
              <a:graphicFrameLocks noChangeAspect="1"/>
            </p:cNvGraphicFramePr>
            <p:nvPr/>
          </p:nvGraphicFramePr>
          <p:xfrm>
            <a:off x="4187" y="2298"/>
            <a:ext cx="161" cy="220"/>
          </p:xfrm>
          <a:graphic>
            <a:graphicData uri="http://schemas.openxmlformats.org/presentationml/2006/ole">
              <mc:AlternateContent xmlns:mc="http://schemas.openxmlformats.org/markup-compatibility/2006">
                <mc:Choice xmlns:v="urn:schemas-microsoft-com:vml" Requires="v">
                  <p:oleObj spid="_x0000_s829871" name="Equation" r:id="rId10" imgW="203112" imgH="279279" progId="Equation.3">
                    <p:embed/>
                  </p:oleObj>
                </mc:Choice>
                <mc:Fallback>
                  <p:oleObj name="Equation" r:id="rId10" imgW="203112" imgH="27927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 y="2298"/>
                          <a:ext cx="161"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001" name="Arc 20"/>
            <p:cNvSpPr>
              <a:spLocks/>
            </p:cNvSpPr>
            <p:nvPr/>
          </p:nvSpPr>
          <p:spPr bwMode="auto">
            <a:xfrm>
              <a:off x="2802" y="1878"/>
              <a:ext cx="280" cy="111"/>
            </a:xfrm>
            <a:custGeom>
              <a:avLst/>
              <a:gdLst>
                <a:gd name="T0" fmla="*/ 0 w 21600"/>
                <a:gd name="T1" fmla="*/ 0 h 15921"/>
                <a:gd name="T2" fmla="*/ 0 w 21600"/>
                <a:gd name="T3" fmla="*/ 0 h 15921"/>
                <a:gd name="T4" fmla="*/ 0 w 21600"/>
                <a:gd name="T5" fmla="*/ 0 h 15921"/>
                <a:gd name="T6" fmla="*/ 0 60000 65536"/>
                <a:gd name="T7" fmla="*/ 0 60000 65536"/>
                <a:gd name="T8" fmla="*/ 0 60000 65536"/>
                <a:gd name="T9" fmla="*/ 0 w 21600"/>
                <a:gd name="T10" fmla="*/ 0 h 15921"/>
                <a:gd name="T11" fmla="*/ 21600 w 21600"/>
                <a:gd name="T12" fmla="*/ 15921 h 15921"/>
              </a:gdLst>
              <a:ahLst/>
              <a:cxnLst>
                <a:cxn ang="T6">
                  <a:pos x="T0" y="T1"/>
                </a:cxn>
                <a:cxn ang="T7">
                  <a:pos x="T2" y="T3"/>
                </a:cxn>
                <a:cxn ang="T8">
                  <a:pos x="T4" y="T5"/>
                </a:cxn>
              </a:cxnLst>
              <a:rect l="T9" t="T10" r="T11" b="T12"/>
              <a:pathLst>
                <a:path w="21600" h="15921" fill="none" extrusionOk="0">
                  <a:moveTo>
                    <a:pt x="16570" y="-1"/>
                  </a:moveTo>
                  <a:cubicBezTo>
                    <a:pt x="19819" y="3885"/>
                    <a:pt x="21600" y="8790"/>
                    <a:pt x="21600" y="13856"/>
                  </a:cubicBezTo>
                  <a:cubicBezTo>
                    <a:pt x="21600" y="14545"/>
                    <a:pt x="21566" y="15234"/>
                    <a:pt x="21501" y="15921"/>
                  </a:cubicBezTo>
                </a:path>
                <a:path w="21600" h="15921" stroke="0" extrusionOk="0">
                  <a:moveTo>
                    <a:pt x="16570" y="-1"/>
                  </a:moveTo>
                  <a:cubicBezTo>
                    <a:pt x="19819" y="3885"/>
                    <a:pt x="21600" y="8790"/>
                    <a:pt x="21600" y="13856"/>
                  </a:cubicBezTo>
                  <a:cubicBezTo>
                    <a:pt x="21600" y="14545"/>
                    <a:pt x="21566" y="15234"/>
                    <a:pt x="21501" y="15921"/>
                  </a:cubicBezTo>
                  <a:lnTo>
                    <a:pt x="0" y="13856"/>
                  </a:lnTo>
                  <a:lnTo>
                    <a:pt x="16570" y="-1"/>
                  </a:lnTo>
                  <a:close/>
                </a:path>
              </a:pathLst>
            </a:custGeom>
            <a:noFill/>
            <a:ln w="12700">
              <a:solidFill>
                <a:srgbClr val="000094"/>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42002" name="Object 21"/>
            <p:cNvGraphicFramePr>
              <a:graphicFrameLocks noChangeAspect="1"/>
            </p:cNvGraphicFramePr>
            <p:nvPr/>
          </p:nvGraphicFramePr>
          <p:xfrm>
            <a:off x="3099" y="1876"/>
            <a:ext cx="199" cy="168"/>
          </p:xfrm>
          <a:graphic>
            <a:graphicData uri="http://schemas.openxmlformats.org/presentationml/2006/ole">
              <mc:AlternateContent xmlns:mc="http://schemas.openxmlformats.org/markup-compatibility/2006">
                <mc:Choice xmlns:v="urn:schemas-microsoft-com:vml" Requires="v">
                  <p:oleObj spid="_x0000_s829872" name="Equation" r:id="rId12" imgW="342751" imgH="291973" progId="Equation.3">
                    <p:embed/>
                  </p:oleObj>
                </mc:Choice>
                <mc:Fallback>
                  <p:oleObj name="Equation" r:id="rId12" imgW="342751" imgH="29197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9" y="1876"/>
                          <a:ext cx="199" cy="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003" name="Line 22"/>
            <p:cNvSpPr>
              <a:spLocks noChangeShapeType="1"/>
            </p:cNvSpPr>
            <p:nvPr/>
          </p:nvSpPr>
          <p:spPr bwMode="auto">
            <a:xfrm flipH="1">
              <a:off x="1568" y="1864"/>
              <a:ext cx="1128" cy="824"/>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2004" name="Object 23"/>
            <p:cNvGraphicFramePr>
              <a:graphicFrameLocks noChangeAspect="1"/>
            </p:cNvGraphicFramePr>
            <p:nvPr/>
          </p:nvGraphicFramePr>
          <p:xfrm>
            <a:off x="1276" y="2594"/>
            <a:ext cx="191" cy="220"/>
          </p:xfrm>
          <a:graphic>
            <a:graphicData uri="http://schemas.openxmlformats.org/presentationml/2006/ole">
              <mc:AlternateContent xmlns:mc="http://schemas.openxmlformats.org/markup-compatibility/2006">
                <mc:Choice xmlns:v="urn:schemas-microsoft-com:vml" Requires="v">
                  <p:oleObj spid="_x0000_s829873" name="Equation" r:id="rId14" imgW="241195" imgH="279279" progId="Equation.3">
                    <p:embed/>
                  </p:oleObj>
                </mc:Choice>
                <mc:Fallback>
                  <p:oleObj name="Equation" r:id="rId14" imgW="241195" imgH="27927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6" y="2594"/>
                          <a:ext cx="191"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2005" name="Object 24"/>
            <p:cNvGraphicFramePr>
              <a:graphicFrameLocks noChangeAspect="1"/>
            </p:cNvGraphicFramePr>
            <p:nvPr/>
          </p:nvGraphicFramePr>
          <p:xfrm>
            <a:off x="2275" y="2140"/>
            <a:ext cx="199" cy="168"/>
          </p:xfrm>
          <a:graphic>
            <a:graphicData uri="http://schemas.openxmlformats.org/presentationml/2006/ole">
              <mc:AlternateContent xmlns:mc="http://schemas.openxmlformats.org/markup-compatibility/2006">
                <mc:Choice xmlns:v="urn:schemas-microsoft-com:vml" Requires="v">
                  <p:oleObj spid="_x0000_s829874" name="Equation" r:id="rId16" imgW="342751" imgH="291973" progId="Equation.3">
                    <p:embed/>
                  </p:oleObj>
                </mc:Choice>
                <mc:Fallback>
                  <p:oleObj name="Equation" r:id="rId16" imgW="342751" imgH="29197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5" y="2140"/>
                          <a:ext cx="199" cy="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006" name="Arc 25"/>
            <p:cNvSpPr>
              <a:spLocks/>
            </p:cNvSpPr>
            <p:nvPr/>
          </p:nvSpPr>
          <p:spPr bwMode="auto">
            <a:xfrm flipH="1" flipV="1">
              <a:off x="2434" y="2046"/>
              <a:ext cx="280" cy="111"/>
            </a:xfrm>
            <a:custGeom>
              <a:avLst/>
              <a:gdLst>
                <a:gd name="T0" fmla="*/ 0 w 21600"/>
                <a:gd name="T1" fmla="*/ 0 h 15921"/>
                <a:gd name="T2" fmla="*/ 0 w 21600"/>
                <a:gd name="T3" fmla="*/ 0 h 15921"/>
                <a:gd name="T4" fmla="*/ 0 w 21600"/>
                <a:gd name="T5" fmla="*/ 0 h 15921"/>
                <a:gd name="T6" fmla="*/ 0 60000 65536"/>
                <a:gd name="T7" fmla="*/ 0 60000 65536"/>
                <a:gd name="T8" fmla="*/ 0 60000 65536"/>
                <a:gd name="T9" fmla="*/ 0 w 21600"/>
                <a:gd name="T10" fmla="*/ 0 h 15921"/>
                <a:gd name="T11" fmla="*/ 21600 w 21600"/>
                <a:gd name="T12" fmla="*/ 15921 h 15921"/>
              </a:gdLst>
              <a:ahLst/>
              <a:cxnLst>
                <a:cxn ang="T6">
                  <a:pos x="T0" y="T1"/>
                </a:cxn>
                <a:cxn ang="T7">
                  <a:pos x="T2" y="T3"/>
                </a:cxn>
                <a:cxn ang="T8">
                  <a:pos x="T4" y="T5"/>
                </a:cxn>
              </a:cxnLst>
              <a:rect l="T9" t="T10" r="T11" b="T12"/>
              <a:pathLst>
                <a:path w="21600" h="15921" fill="none" extrusionOk="0">
                  <a:moveTo>
                    <a:pt x="16570" y="-1"/>
                  </a:moveTo>
                  <a:cubicBezTo>
                    <a:pt x="19819" y="3885"/>
                    <a:pt x="21600" y="8790"/>
                    <a:pt x="21600" y="13856"/>
                  </a:cubicBezTo>
                  <a:cubicBezTo>
                    <a:pt x="21600" y="14545"/>
                    <a:pt x="21566" y="15234"/>
                    <a:pt x="21501" y="15921"/>
                  </a:cubicBezTo>
                </a:path>
                <a:path w="21600" h="15921" stroke="0" extrusionOk="0">
                  <a:moveTo>
                    <a:pt x="16570" y="-1"/>
                  </a:moveTo>
                  <a:cubicBezTo>
                    <a:pt x="19819" y="3885"/>
                    <a:pt x="21600" y="8790"/>
                    <a:pt x="21600" y="13856"/>
                  </a:cubicBezTo>
                  <a:cubicBezTo>
                    <a:pt x="21600" y="14545"/>
                    <a:pt x="21566" y="15234"/>
                    <a:pt x="21501" y="15921"/>
                  </a:cubicBezTo>
                  <a:lnTo>
                    <a:pt x="0" y="13856"/>
                  </a:lnTo>
                  <a:lnTo>
                    <a:pt x="16570" y="-1"/>
                  </a:lnTo>
                  <a:close/>
                </a:path>
              </a:pathLst>
            </a:custGeom>
            <a:noFill/>
            <a:ln w="12700">
              <a:solidFill>
                <a:srgbClr val="000094"/>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2007" name="Line 26"/>
            <p:cNvSpPr>
              <a:spLocks noChangeShapeType="1"/>
            </p:cNvSpPr>
            <p:nvPr/>
          </p:nvSpPr>
          <p:spPr bwMode="auto">
            <a:xfrm flipH="1" flipV="1">
              <a:off x="2432" y="1464"/>
              <a:ext cx="248" cy="400"/>
            </a:xfrm>
            <a:prstGeom prst="line">
              <a:avLst/>
            </a:prstGeom>
            <a:noFill/>
            <a:ln w="12700">
              <a:solidFill>
                <a:srgbClr val="000094"/>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2008" name="Object 27"/>
            <p:cNvGraphicFramePr>
              <a:graphicFrameLocks noChangeAspect="1"/>
            </p:cNvGraphicFramePr>
            <p:nvPr/>
          </p:nvGraphicFramePr>
          <p:xfrm>
            <a:off x="2193" y="1458"/>
            <a:ext cx="181" cy="220"/>
          </p:xfrm>
          <a:graphic>
            <a:graphicData uri="http://schemas.openxmlformats.org/presentationml/2006/ole">
              <mc:AlternateContent xmlns:mc="http://schemas.openxmlformats.org/markup-compatibility/2006">
                <mc:Choice xmlns:v="urn:schemas-microsoft-com:vml" Requires="v">
                  <p:oleObj spid="_x0000_s829875" name="Equation" r:id="rId17" imgW="228600" imgH="279400" progId="Equation.3">
                    <p:embed/>
                  </p:oleObj>
                </mc:Choice>
                <mc:Fallback>
                  <p:oleObj name="Equation" r:id="rId17" imgW="228600" imgH="2794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93" y="1458"/>
                          <a:ext cx="181"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657436" name="Object 28"/>
          <p:cNvGraphicFramePr>
            <a:graphicFrameLocks noChangeAspect="1"/>
          </p:cNvGraphicFramePr>
          <p:nvPr/>
        </p:nvGraphicFramePr>
        <p:xfrm>
          <a:off x="1949450" y="4652963"/>
          <a:ext cx="4318000" cy="635000"/>
        </p:xfrm>
        <a:graphic>
          <a:graphicData uri="http://schemas.openxmlformats.org/presentationml/2006/ole">
            <mc:AlternateContent xmlns:mc="http://schemas.openxmlformats.org/markup-compatibility/2006">
              <mc:Choice xmlns:v="urn:schemas-microsoft-com:vml" Requires="v">
                <p:oleObj spid="_x0000_s829876" name="Equation" r:id="rId19" imgW="2768600" imgH="406400" progId="Equation.3">
                  <p:embed/>
                </p:oleObj>
              </mc:Choice>
              <mc:Fallback>
                <p:oleObj name="Equation" r:id="rId19" imgW="2768600" imgH="4064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49450" y="4652963"/>
                        <a:ext cx="4318000" cy="63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7437" name="Object 29"/>
          <p:cNvGraphicFramePr>
            <a:graphicFrameLocks noChangeAspect="1"/>
          </p:cNvGraphicFramePr>
          <p:nvPr/>
        </p:nvGraphicFramePr>
        <p:xfrm>
          <a:off x="1095375" y="5148263"/>
          <a:ext cx="7329488" cy="635000"/>
        </p:xfrm>
        <a:graphic>
          <a:graphicData uri="http://schemas.openxmlformats.org/presentationml/2006/ole">
            <mc:AlternateContent xmlns:mc="http://schemas.openxmlformats.org/markup-compatibility/2006">
              <mc:Choice xmlns:v="urn:schemas-microsoft-com:vml" Requires="v">
                <p:oleObj spid="_x0000_s829877" name="Equation" r:id="rId21" imgW="4699000" imgH="406400" progId="Equation.3">
                  <p:embed/>
                </p:oleObj>
              </mc:Choice>
              <mc:Fallback>
                <p:oleObj name="Equation" r:id="rId21" imgW="4699000" imgH="4064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5375" y="5148263"/>
                        <a:ext cx="7329488" cy="63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7438" name="Object 30"/>
          <p:cNvGraphicFramePr>
            <a:graphicFrameLocks noChangeAspect="1"/>
          </p:cNvGraphicFramePr>
          <p:nvPr/>
        </p:nvGraphicFramePr>
        <p:xfrm>
          <a:off x="2092325" y="5605463"/>
          <a:ext cx="3979863" cy="635000"/>
        </p:xfrm>
        <a:graphic>
          <a:graphicData uri="http://schemas.openxmlformats.org/presentationml/2006/ole">
            <mc:AlternateContent xmlns:mc="http://schemas.openxmlformats.org/markup-compatibility/2006">
              <mc:Choice xmlns:v="urn:schemas-microsoft-com:vml" Requires="v">
                <p:oleObj spid="_x0000_s829878" name="Equation" r:id="rId23" imgW="2552700" imgH="406400" progId="Equation.DSMT4">
                  <p:embed/>
                </p:oleObj>
              </mc:Choice>
              <mc:Fallback>
                <p:oleObj name="Equation" r:id="rId23" imgW="2552700" imgH="4064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92325" y="5605463"/>
                        <a:ext cx="3979863" cy="63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 name="Rectangle 2"/>
          <p:cNvSpPr txBox="1">
            <a:spLocks noChangeArrowheads="1"/>
          </p:cNvSpPr>
          <p:nvPr/>
        </p:nvSpPr>
        <p:spPr>
          <a:xfrm>
            <a:off x="1" y="0"/>
            <a:ext cx="9144000" cy="1104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fr-CH" sz="3200">
                <a:solidFill>
                  <a:srgbClr val="FF6600"/>
                </a:solidFill>
                <a:latin typeface="Consolas"/>
                <a:ea typeface="+mn-ea"/>
                <a:cs typeface="Consolas"/>
              </a:rPr>
            </a:br>
            <a:r>
              <a:rPr lang="fr-CH" sz="2800">
                <a:solidFill>
                  <a:srgbClr val="FF6600"/>
                </a:solidFill>
                <a:latin typeface="Consolas"/>
                <a:ea typeface="+mn-ea"/>
                <a:cs typeface="Consolas"/>
              </a:rPr>
              <a:t>Exemple: circuit en régime triphasé non symétrique</a:t>
            </a:r>
            <a:endParaRPr lang="en-US" sz="2800" dirty="0">
              <a:solidFill>
                <a:srgbClr val="FF6600"/>
              </a:solidFill>
              <a:latin typeface="Consolas"/>
              <a:ea typeface="+mn-ea"/>
              <a:cs typeface="Consolas"/>
            </a:endParaRPr>
          </a:p>
        </p:txBody>
      </p:sp>
    </p:spTree>
    <p:extLst>
      <p:ext uri="{BB962C8B-B14F-4D97-AF65-F5344CB8AC3E}">
        <p14:creationId xmlns:p14="http://schemas.microsoft.com/office/powerpoint/2010/main" val="20344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57436"/>
                                        </p:tgtEl>
                                        <p:attrNameLst>
                                          <p:attrName>style.visibility</p:attrName>
                                        </p:attrNameLst>
                                      </p:cBhvr>
                                      <p:to>
                                        <p:strVal val="visible"/>
                                      </p:to>
                                    </p:set>
                                    <p:animEffect transition="in" filter="randombar(horizontal)">
                                      <p:cBhvr>
                                        <p:cTn id="7" dur="500"/>
                                        <p:tgtEl>
                                          <p:spTgt spid="657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657437"/>
                                        </p:tgtEl>
                                        <p:attrNameLst>
                                          <p:attrName>style.visibility</p:attrName>
                                        </p:attrNameLst>
                                      </p:cBhvr>
                                      <p:to>
                                        <p:strVal val="visible"/>
                                      </p:to>
                                    </p:set>
                                    <p:animEffect transition="in" filter="randombar(horizontal)">
                                      <p:cBhvr>
                                        <p:cTn id="12" dur="500"/>
                                        <p:tgtEl>
                                          <p:spTgt spid="657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657438"/>
                                        </p:tgtEl>
                                        <p:attrNameLst>
                                          <p:attrName>style.visibility</p:attrName>
                                        </p:attrNameLst>
                                      </p:cBhvr>
                                      <p:to>
                                        <p:strVal val="visible"/>
                                      </p:to>
                                    </p:set>
                                    <p:animEffect transition="in" filter="randombar(horizontal)">
                                      <p:cBhvr>
                                        <p:cTn id="17" dur="500"/>
                                        <p:tgtEl>
                                          <p:spTgt spid="657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8473" name="Object 41"/>
          <p:cNvGraphicFramePr>
            <a:graphicFrameLocks noChangeAspect="1"/>
          </p:cNvGraphicFramePr>
          <p:nvPr/>
        </p:nvGraphicFramePr>
        <p:xfrm>
          <a:off x="1063625" y="5072063"/>
          <a:ext cx="6573838" cy="635000"/>
        </p:xfrm>
        <a:graphic>
          <a:graphicData uri="http://schemas.openxmlformats.org/presentationml/2006/ole">
            <mc:AlternateContent xmlns:mc="http://schemas.openxmlformats.org/markup-compatibility/2006">
              <mc:Choice xmlns:v="urn:schemas-microsoft-com:vml" Requires="v">
                <p:oleObj spid="_x0000_s831878" name="Equation" r:id="rId4" imgW="4216400" imgH="406400" progId="Equation.3">
                  <p:embed/>
                </p:oleObj>
              </mc:Choice>
              <mc:Fallback>
                <p:oleObj name="Equation" r:id="rId4" imgW="42164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25" y="5072063"/>
                        <a:ext cx="6573838" cy="63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44037" name="Group 43"/>
          <p:cNvGrpSpPr>
            <a:grpSpLocks/>
          </p:cNvGrpSpPr>
          <p:nvPr/>
        </p:nvGrpSpPr>
        <p:grpSpPr bwMode="auto">
          <a:xfrm>
            <a:off x="1919288" y="1539875"/>
            <a:ext cx="5130800" cy="3394075"/>
            <a:chOff x="2441" y="1274"/>
            <a:chExt cx="3232" cy="2138"/>
          </a:xfrm>
        </p:grpSpPr>
        <p:grpSp>
          <p:nvGrpSpPr>
            <p:cNvPr id="44038" name="Group 44"/>
            <p:cNvGrpSpPr>
              <a:grpSpLocks/>
            </p:cNvGrpSpPr>
            <p:nvPr/>
          </p:nvGrpSpPr>
          <p:grpSpPr bwMode="auto">
            <a:xfrm rot="-5400000">
              <a:off x="3763" y="1488"/>
              <a:ext cx="1688" cy="1504"/>
              <a:chOff x="3232" y="1832"/>
              <a:chExt cx="1688" cy="1504"/>
            </a:xfrm>
          </p:grpSpPr>
          <p:sp>
            <p:nvSpPr>
              <p:cNvPr id="44065" name="AutoShape 45"/>
              <p:cNvSpPr>
                <a:spLocks noChangeArrowheads="1"/>
              </p:cNvSpPr>
              <p:nvPr/>
            </p:nvSpPr>
            <p:spPr bwMode="auto">
              <a:xfrm>
                <a:off x="3232" y="1832"/>
                <a:ext cx="1688" cy="1416"/>
              </a:xfrm>
              <a:prstGeom prst="triangle">
                <a:avLst>
                  <a:gd name="adj" fmla="val 50000"/>
                </a:avLst>
              </a:prstGeom>
              <a:noFill/>
              <a:ln w="12700">
                <a:solidFill>
                  <a:srgbClr val="CC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4066" name="Rectangle 46"/>
              <p:cNvSpPr>
                <a:spLocks noChangeArrowheads="1"/>
              </p:cNvSpPr>
              <p:nvPr/>
            </p:nvSpPr>
            <p:spPr bwMode="auto">
              <a:xfrm>
                <a:off x="3800" y="3136"/>
                <a:ext cx="616" cy="200"/>
              </a:xfrm>
              <a:prstGeom prst="rect">
                <a:avLst/>
              </a:prstGeom>
              <a:solidFill>
                <a:schemeClr val="bg1"/>
              </a:solidFill>
              <a:ln w="12700">
                <a:solidFill>
                  <a:srgbClr val="CC9900"/>
                </a:solidFill>
                <a:miter lim="800000"/>
                <a:headEnd/>
                <a:tailEnd/>
              </a:ln>
            </p:spPr>
            <p:txBody>
              <a:bodyPr wrap="none" anchor="ctr"/>
              <a:lstStyle/>
              <a:p>
                <a:endParaRPr lang="fr-CH"/>
              </a:p>
            </p:txBody>
          </p:sp>
          <p:sp>
            <p:nvSpPr>
              <p:cNvPr id="44067" name="Rectangle 47"/>
              <p:cNvSpPr>
                <a:spLocks noChangeArrowheads="1"/>
              </p:cNvSpPr>
              <p:nvPr/>
            </p:nvSpPr>
            <p:spPr bwMode="auto">
              <a:xfrm rot="-3561382">
                <a:off x="3344" y="2440"/>
                <a:ext cx="616" cy="200"/>
              </a:xfrm>
              <a:prstGeom prst="rect">
                <a:avLst/>
              </a:prstGeom>
              <a:solidFill>
                <a:schemeClr val="bg1"/>
              </a:solidFill>
              <a:ln w="12700">
                <a:solidFill>
                  <a:srgbClr val="CC9900"/>
                </a:solidFill>
                <a:miter lim="800000"/>
                <a:headEnd/>
                <a:tailEnd/>
              </a:ln>
            </p:spPr>
            <p:txBody>
              <a:bodyPr wrap="none" anchor="ctr"/>
              <a:lstStyle/>
              <a:p>
                <a:endParaRPr lang="fr-CH"/>
              </a:p>
            </p:txBody>
          </p:sp>
          <p:sp>
            <p:nvSpPr>
              <p:cNvPr id="44068" name="Rectangle 48"/>
              <p:cNvSpPr>
                <a:spLocks noChangeArrowheads="1"/>
              </p:cNvSpPr>
              <p:nvPr/>
            </p:nvSpPr>
            <p:spPr bwMode="auto">
              <a:xfrm rot="3561382" flipH="1">
                <a:off x="4184" y="2440"/>
                <a:ext cx="616" cy="200"/>
              </a:xfrm>
              <a:prstGeom prst="rect">
                <a:avLst/>
              </a:prstGeom>
              <a:solidFill>
                <a:schemeClr val="bg1"/>
              </a:solidFill>
              <a:ln w="12700">
                <a:solidFill>
                  <a:srgbClr val="CC9900"/>
                </a:solidFill>
                <a:miter lim="800000"/>
                <a:headEnd/>
                <a:tailEnd/>
              </a:ln>
            </p:spPr>
            <p:txBody>
              <a:bodyPr wrap="none" anchor="ctr"/>
              <a:lstStyle/>
              <a:p>
                <a:endParaRPr lang="fr-CH"/>
              </a:p>
            </p:txBody>
          </p:sp>
        </p:grpSp>
        <p:grpSp>
          <p:nvGrpSpPr>
            <p:cNvPr id="44039" name="Group 49"/>
            <p:cNvGrpSpPr>
              <a:grpSpLocks/>
            </p:cNvGrpSpPr>
            <p:nvPr/>
          </p:nvGrpSpPr>
          <p:grpSpPr bwMode="auto">
            <a:xfrm>
              <a:off x="2723" y="1360"/>
              <a:ext cx="2544" cy="80"/>
              <a:chOff x="2192" y="1704"/>
              <a:chExt cx="2544" cy="80"/>
            </a:xfrm>
          </p:grpSpPr>
          <p:sp>
            <p:nvSpPr>
              <p:cNvPr id="44063" name="Line 50"/>
              <p:cNvSpPr>
                <a:spLocks noChangeShapeType="1"/>
              </p:cNvSpPr>
              <p:nvPr/>
            </p:nvSpPr>
            <p:spPr bwMode="auto">
              <a:xfrm flipH="1">
                <a:off x="2256" y="1736"/>
                <a:ext cx="24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44064" name="Oval 51"/>
              <p:cNvSpPr>
                <a:spLocks noChangeArrowheads="1"/>
              </p:cNvSpPr>
              <p:nvPr/>
            </p:nvSpPr>
            <p:spPr bwMode="auto">
              <a:xfrm>
                <a:off x="2192" y="1704"/>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grpSp>
        <p:grpSp>
          <p:nvGrpSpPr>
            <p:cNvPr id="44040" name="Group 52"/>
            <p:cNvGrpSpPr>
              <a:grpSpLocks/>
            </p:cNvGrpSpPr>
            <p:nvPr/>
          </p:nvGrpSpPr>
          <p:grpSpPr bwMode="auto">
            <a:xfrm>
              <a:off x="2715" y="3048"/>
              <a:ext cx="2544" cy="80"/>
              <a:chOff x="2192" y="1704"/>
              <a:chExt cx="2544" cy="80"/>
            </a:xfrm>
          </p:grpSpPr>
          <p:sp>
            <p:nvSpPr>
              <p:cNvPr id="44061" name="Line 53"/>
              <p:cNvSpPr>
                <a:spLocks noChangeShapeType="1"/>
              </p:cNvSpPr>
              <p:nvPr/>
            </p:nvSpPr>
            <p:spPr bwMode="auto">
              <a:xfrm flipH="1">
                <a:off x="2256" y="1736"/>
                <a:ext cx="24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44062" name="Oval 54"/>
              <p:cNvSpPr>
                <a:spLocks noChangeArrowheads="1"/>
              </p:cNvSpPr>
              <p:nvPr/>
            </p:nvSpPr>
            <p:spPr bwMode="auto">
              <a:xfrm>
                <a:off x="2192" y="1704"/>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grpSp>
        <p:sp>
          <p:nvSpPr>
            <p:cNvPr id="44041" name="Line 55"/>
            <p:cNvSpPr>
              <a:spLocks noChangeShapeType="1"/>
            </p:cNvSpPr>
            <p:nvPr/>
          </p:nvSpPr>
          <p:spPr bwMode="auto">
            <a:xfrm flipH="1" flipV="1">
              <a:off x="2787" y="2232"/>
              <a:ext cx="108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a:p>
          </p:txBody>
        </p:sp>
        <p:sp>
          <p:nvSpPr>
            <p:cNvPr id="44042" name="Oval 56"/>
            <p:cNvSpPr>
              <a:spLocks noChangeArrowheads="1"/>
            </p:cNvSpPr>
            <p:nvPr/>
          </p:nvSpPr>
          <p:spPr bwMode="auto">
            <a:xfrm>
              <a:off x="2723" y="2200"/>
              <a:ext cx="80" cy="80"/>
            </a:xfrm>
            <a:prstGeom prst="ellipse">
              <a:avLst/>
            </a:prstGeom>
            <a:solidFill>
              <a:schemeClr val="tx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fr-CH"/>
            </a:p>
          </p:txBody>
        </p:sp>
        <p:sp>
          <p:nvSpPr>
            <p:cNvPr id="44043" name="Text Box 57"/>
            <p:cNvSpPr txBox="1">
              <a:spLocks noChangeArrowheads="1"/>
            </p:cNvSpPr>
            <p:nvPr/>
          </p:nvSpPr>
          <p:spPr bwMode="auto">
            <a:xfrm>
              <a:off x="2441" y="1274"/>
              <a:ext cx="24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t>R</a:t>
              </a:r>
              <a:endParaRPr lang="en-US"/>
            </a:p>
          </p:txBody>
        </p:sp>
        <p:sp>
          <p:nvSpPr>
            <p:cNvPr id="44044" name="Text Box 58"/>
            <p:cNvSpPr txBox="1">
              <a:spLocks noChangeArrowheads="1"/>
            </p:cNvSpPr>
            <p:nvPr/>
          </p:nvSpPr>
          <p:spPr bwMode="auto">
            <a:xfrm>
              <a:off x="2459" y="2066"/>
              <a:ext cx="22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t>S</a:t>
              </a:r>
              <a:endParaRPr lang="en-US"/>
            </a:p>
          </p:txBody>
        </p:sp>
        <p:sp>
          <p:nvSpPr>
            <p:cNvPr id="44045" name="Text Box 59"/>
            <p:cNvSpPr txBox="1">
              <a:spLocks noChangeArrowheads="1"/>
            </p:cNvSpPr>
            <p:nvPr/>
          </p:nvSpPr>
          <p:spPr bwMode="auto">
            <a:xfrm>
              <a:off x="2454" y="2938"/>
              <a:ext cx="2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t>T</a:t>
              </a:r>
              <a:endParaRPr lang="en-US"/>
            </a:p>
          </p:txBody>
        </p:sp>
        <p:graphicFrame>
          <p:nvGraphicFramePr>
            <p:cNvPr id="44046" name="Object 60"/>
            <p:cNvGraphicFramePr>
              <a:graphicFrameLocks noChangeAspect="1"/>
            </p:cNvGraphicFramePr>
            <p:nvPr/>
          </p:nvGraphicFramePr>
          <p:xfrm>
            <a:off x="4146" y="1505"/>
            <a:ext cx="237" cy="275"/>
          </p:xfrm>
          <a:graphic>
            <a:graphicData uri="http://schemas.openxmlformats.org/presentationml/2006/ole">
              <mc:AlternateContent xmlns:mc="http://schemas.openxmlformats.org/markup-compatibility/2006">
                <mc:Choice xmlns:v="urn:schemas-microsoft-com:vml" Requires="v">
                  <p:oleObj spid="_x0000_s831879" name="Equation" r:id="rId6" imgW="241195" imgH="279279" progId="Equation.3">
                    <p:embed/>
                  </p:oleObj>
                </mc:Choice>
                <mc:Fallback>
                  <p:oleObj name="Equation" r:id="rId6" imgW="241195" imgH="27927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 y="1505"/>
                          <a:ext cx="237"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047" name="Object 61"/>
            <p:cNvGraphicFramePr>
              <a:graphicFrameLocks noChangeAspect="1"/>
            </p:cNvGraphicFramePr>
            <p:nvPr/>
          </p:nvGraphicFramePr>
          <p:xfrm>
            <a:off x="4152" y="2665"/>
            <a:ext cx="274" cy="275"/>
          </p:xfrm>
          <a:graphic>
            <a:graphicData uri="http://schemas.openxmlformats.org/presentationml/2006/ole">
              <mc:AlternateContent xmlns:mc="http://schemas.openxmlformats.org/markup-compatibility/2006">
                <mc:Choice xmlns:v="urn:schemas-microsoft-com:vml" Requires="v">
                  <p:oleObj spid="_x0000_s831880" name="Equation" r:id="rId8" imgW="279400" imgH="279400" progId="Equation.3">
                    <p:embed/>
                  </p:oleObj>
                </mc:Choice>
                <mc:Fallback>
                  <p:oleObj name="Equation" r:id="rId8" imgW="279400" imgH="279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2" y="2665"/>
                          <a:ext cx="27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048" name="Object 62"/>
            <p:cNvGraphicFramePr>
              <a:graphicFrameLocks noChangeAspect="1"/>
            </p:cNvGraphicFramePr>
            <p:nvPr/>
          </p:nvGraphicFramePr>
          <p:xfrm>
            <a:off x="4806" y="2089"/>
            <a:ext cx="262" cy="275"/>
          </p:xfrm>
          <a:graphic>
            <a:graphicData uri="http://schemas.openxmlformats.org/presentationml/2006/ole">
              <mc:AlternateContent xmlns:mc="http://schemas.openxmlformats.org/markup-compatibility/2006">
                <mc:Choice xmlns:v="urn:schemas-microsoft-com:vml" Requires="v">
                  <p:oleObj spid="_x0000_s831881" name="Equation" r:id="rId10" imgW="266584" imgH="279279" progId="Equation.3">
                    <p:embed/>
                  </p:oleObj>
                </mc:Choice>
                <mc:Fallback>
                  <p:oleObj name="Equation" r:id="rId10" imgW="266584" imgH="27927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6" y="2089"/>
                          <a:ext cx="262"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049" name="Line 63"/>
            <p:cNvSpPr>
              <a:spLocks noChangeShapeType="1"/>
            </p:cNvSpPr>
            <p:nvPr/>
          </p:nvSpPr>
          <p:spPr bwMode="auto">
            <a:xfrm>
              <a:off x="3051" y="1392"/>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sp>
          <p:nvSpPr>
            <p:cNvPr id="44050" name="Line 64"/>
            <p:cNvSpPr>
              <a:spLocks noChangeShapeType="1"/>
            </p:cNvSpPr>
            <p:nvPr/>
          </p:nvSpPr>
          <p:spPr bwMode="auto">
            <a:xfrm>
              <a:off x="3051" y="2232"/>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sp>
          <p:nvSpPr>
            <p:cNvPr id="44051" name="Line 65"/>
            <p:cNvSpPr>
              <a:spLocks noChangeShapeType="1"/>
            </p:cNvSpPr>
            <p:nvPr/>
          </p:nvSpPr>
          <p:spPr bwMode="auto">
            <a:xfrm>
              <a:off x="3091" y="3080"/>
              <a:ext cx="240" cy="0"/>
            </a:xfrm>
            <a:prstGeom prst="line">
              <a:avLst/>
            </a:prstGeom>
            <a:noFill/>
            <a:ln w="127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4052" name="Object 66"/>
            <p:cNvGraphicFramePr>
              <a:graphicFrameLocks noChangeAspect="1"/>
            </p:cNvGraphicFramePr>
            <p:nvPr/>
          </p:nvGraphicFramePr>
          <p:xfrm>
            <a:off x="3136" y="1481"/>
            <a:ext cx="274" cy="275"/>
          </p:xfrm>
          <a:graphic>
            <a:graphicData uri="http://schemas.openxmlformats.org/presentationml/2006/ole">
              <mc:AlternateContent xmlns:mc="http://schemas.openxmlformats.org/markup-compatibility/2006">
                <mc:Choice xmlns:v="urn:schemas-microsoft-com:vml" Requires="v">
                  <p:oleObj spid="_x0000_s831882" name="Equation" r:id="rId12" imgW="279400" imgH="279400" progId="Equation.3">
                    <p:embed/>
                  </p:oleObj>
                </mc:Choice>
                <mc:Fallback>
                  <p:oleObj name="Equation" r:id="rId12" imgW="279400" imgH="2794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6" y="1481"/>
                          <a:ext cx="27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053" name="Object 67"/>
            <p:cNvGraphicFramePr>
              <a:graphicFrameLocks noChangeAspect="1"/>
            </p:cNvGraphicFramePr>
            <p:nvPr/>
          </p:nvGraphicFramePr>
          <p:xfrm>
            <a:off x="3155" y="2289"/>
            <a:ext cx="236" cy="275"/>
          </p:xfrm>
          <a:graphic>
            <a:graphicData uri="http://schemas.openxmlformats.org/presentationml/2006/ole">
              <mc:AlternateContent xmlns:mc="http://schemas.openxmlformats.org/markup-compatibility/2006">
                <mc:Choice xmlns:v="urn:schemas-microsoft-com:vml" Requires="v">
                  <p:oleObj spid="_x0000_s831883" name="Equation" r:id="rId14" imgW="241195" imgH="279279" progId="Equation.3">
                    <p:embed/>
                  </p:oleObj>
                </mc:Choice>
                <mc:Fallback>
                  <p:oleObj name="Equation" r:id="rId14" imgW="241195" imgH="27927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55" y="2289"/>
                          <a:ext cx="236"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054" name="Object 68"/>
            <p:cNvGraphicFramePr>
              <a:graphicFrameLocks noChangeAspect="1"/>
            </p:cNvGraphicFramePr>
            <p:nvPr/>
          </p:nvGraphicFramePr>
          <p:xfrm>
            <a:off x="3159" y="3137"/>
            <a:ext cx="261" cy="275"/>
          </p:xfrm>
          <a:graphic>
            <a:graphicData uri="http://schemas.openxmlformats.org/presentationml/2006/ole">
              <mc:AlternateContent xmlns:mc="http://schemas.openxmlformats.org/markup-compatibility/2006">
                <mc:Choice xmlns:v="urn:schemas-microsoft-com:vml" Requires="v">
                  <p:oleObj spid="_x0000_s831884" name="Equation" r:id="rId16" imgW="266584" imgH="279279" progId="Equation.3">
                    <p:embed/>
                  </p:oleObj>
                </mc:Choice>
                <mc:Fallback>
                  <p:oleObj name="Equation" r:id="rId16" imgW="266584" imgH="279279"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59" y="3137"/>
                          <a:ext cx="261"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055" name="Line 69"/>
            <p:cNvSpPr>
              <a:spLocks noChangeShapeType="1"/>
            </p:cNvSpPr>
            <p:nvPr/>
          </p:nvSpPr>
          <p:spPr bwMode="auto">
            <a:xfrm flipV="1">
              <a:off x="5267" y="2720"/>
              <a:ext cx="0" cy="216"/>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4056" name="Object 70"/>
            <p:cNvGraphicFramePr>
              <a:graphicFrameLocks noChangeAspect="1"/>
            </p:cNvGraphicFramePr>
            <p:nvPr/>
          </p:nvGraphicFramePr>
          <p:xfrm>
            <a:off x="5449" y="2657"/>
            <a:ext cx="224" cy="275"/>
          </p:xfrm>
          <a:graphic>
            <a:graphicData uri="http://schemas.openxmlformats.org/presentationml/2006/ole">
              <mc:AlternateContent xmlns:mc="http://schemas.openxmlformats.org/markup-compatibility/2006">
                <mc:Choice xmlns:v="urn:schemas-microsoft-com:vml" Requires="v">
                  <p:oleObj spid="_x0000_s831885" name="Equation" r:id="rId18" imgW="228600" imgH="279400" progId="Equation.3">
                    <p:embed/>
                  </p:oleObj>
                </mc:Choice>
                <mc:Fallback>
                  <p:oleObj name="Equation" r:id="rId18" imgW="228600" imgH="2794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49" y="2657"/>
                          <a:ext cx="224"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057" name="Line 71"/>
            <p:cNvSpPr>
              <a:spLocks noChangeShapeType="1"/>
            </p:cNvSpPr>
            <p:nvPr/>
          </p:nvSpPr>
          <p:spPr bwMode="auto">
            <a:xfrm>
              <a:off x="3979" y="2312"/>
              <a:ext cx="200" cy="128"/>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4058" name="Object 72"/>
            <p:cNvGraphicFramePr>
              <a:graphicFrameLocks noChangeAspect="1"/>
            </p:cNvGraphicFramePr>
            <p:nvPr/>
          </p:nvGraphicFramePr>
          <p:xfrm>
            <a:off x="3874" y="2393"/>
            <a:ext cx="237" cy="275"/>
          </p:xfrm>
          <a:graphic>
            <a:graphicData uri="http://schemas.openxmlformats.org/presentationml/2006/ole">
              <mc:AlternateContent xmlns:mc="http://schemas.openxmlformats.org/markup-compatibility/2006">
                <mc:Choice xmlns:v="urn:schemas-microsoft-com:vml" Requires="v">
                  <p:oleObj spid="_x0000_s831886" name="Equation" r:id="rId20" imgW="241195" imgH="279279" progId="Equation.3">
                    <p:embed/>
                  </p:oleObj>
                </mc:Choice>
                <mc:Fallback>
                  <p:oleObj name="Equation" r:id="rId20" imgW="241195" imgH="279279"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74" y="2393"/>
                          <a:ext cx="237"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059" name="Line 73"/>
            <p:cNvSpPr>
              <a:spLocks noChangeShapeType="1"/>
            </p:cNvSpPr>
            <p:nvPr/>
          </p:nvSpPr>
          <p:spPr bwMode="auto">
            <a:xfrm flipH="1">
              <a:off x="4011" y="2064"/>
              <a:ext cx="152" cy="80"/>
            </a:xfrm>
            <a:prstGeom prst="line">
              <a:avLst/>
            </a:prstGeom>
            <a:noFill/>
            <a:ln w="12700">
              <a:solidFill>
                <a:schemeClr val="folHlink"/>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4060" name="Object 74"/>
            <p:cNvGraphicFramePr>
              <a:graphicFrameLocks noChangeAspect="1"/>
            </p:cNvGraphicFramePr>
            <p:nvPr/>
          </p:nvGraphicFramePr>
          <p:xfrm>
            <a:off x="3836" y="1801"/>
            <a:ext cx="200" cy="275"/>
          </p:xfrm>
          <a:graphic>
            <a:graphicData uri="http://schemas.openxmlformats.org/presentationml/2006/ole">
              <mc:AlternateContent xmlns:mc="http://schemas.openxmlformats.org/markup-compatibility/2006">
                <mc:Choice xmlns:v="urn:schemas-microsoft-com:vml" Requires="v">
                  <p:oleObj spid="_x0000_s831887" name="Equation" r:id="rId22" imgW="203112" imgH="279279" progId="Equation.DSMT4">
                    <p:embed/>
                  </p:oleObj>
                </mc:Choice>
                <mc:Fallback>
                  <p:oleObj name="Equation" r:id="rId22" imgW="203112" imgH="279279"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36" y="1801"/>
                          <a:ext cx="200" cy="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9" name="Rectangle 2"/>
          <p:cNvSpPr>
            <a:spLocks noGrp="1" noChangeArrowheads="1"/>
          </p:cNvSpPr>
          <p:nvPr>
            <p:ph type="title"/>
          </p:nvPr>
        </p:nvSpPr>
        <p:spPr>
          <a:xfrm>
            <a:off x="1" y="0"/>
            <a:ext cx="9144000" cy="1104900"/>
          </a:xfrm>
        </p:spPr>
        <p:txBody>
          <a:bodyPr>
            <a:noAutofit/>
          </a:bodyPr>
          <a:lstStyle/>
          <a:p>
            <a:pPr>
              <a:defRPr/>
            </a:pPr>
            <a:br>
              <a:rPr lang="fr-CH" sz="3200" dirty="0">
                <a:solidFill>
                  <a:srgbClr val="FF6600"/>
                </a:solidFill>
                <a:latin typeface="Consolas"/>
                <a:ea typeface="+mn-ea"/>
                <a:cs typeface="Consolas"/>
              </a:rPr>
            </a:br>
            <a:r>
              <a:rPr lang="fr-CH" sz="2800" dirty="0">
                <a:solidFill>
                  <a:srgbClr val="FF6600"/>
                </a:solidFill>
                <a:latin typeface="Consolas"/>
                <a:ea typeface="+mn-ea"/>
                <a:cs typeface="Consolas"/>
              </a:rPr>
              <a:t>Exemple: circuit en régime triphasé non symétrique</a:t>
            </a:r>
            <a:endParaRPr lang="en-US" sz="2800" dirty="0">
              <a:solidFill>
                <a:srgbClr val="FF6600"/>
              </a:solidFill>
              <a:latin typeface="Consolas"/>
              <a:ea typeface="+mn-ea"/>
              <a:cs typeface="Consolas"/>
            </a:endParaRPr>
          </a:p>
        </p:txBody>
      </p:sp>
    </p:spTree>
    <p:extLst>
      <p:ext uri="{BB962C8B-B14F-4D97-AF65-F5344CB8AC3E}">
        <p14:creationId xmlns:p14="http://schemas.microsoft.com/office/powerpoint/2010/main" val="112577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58473"/>
                                        </p:tgtEl>
                                        <p:attrNameLst>
                                          <p:attrName>style.visibility</p:attrName>
                                        </p:attrNameLst>
                                      </p:cBhvr>
                                      <p:to>
                                        <p:strVal val="visible"/>
                                      </p:to>
                                    </p:set>
                                    <p:animEffect transition="in" filter="randombar(horizontal)">
                                      <p:cBhvr>
                                        <p:cTn id="7" dur="500"/>
                                        <p:tgtEl>
                                          <p:spTgt spid="658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3381"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Méthode des composantes symétriques</a:t>
            </a:r>
            <a:endParaRPr lang="en-US" sz="3200" dirty="0">
              <a:solidFill>
                <a:srgbClr val="FF6600"/>
              </a:solidFill>
              <a:latin typeface="Consolas"/>
              <a:ea typeface="+mn-ea"/>
              <a:cs typeface="Consolas"/>
            </a:endParaRPr>
          </a:p>
        </p:txBody>
      </p:sp>
      <p:sp>
        <p:nvSpPr>
          <p:cNvPr id="46084" name="Rectangle 4"/>
          <p:cNvSpPr txBox="1">
            <a:spLocks noChangeArrowheads="1"/>
          </p:cNvSpPr>
          <p:nvPr/>
        </p:nvSpPr>
        <p:spPr bwMode="auto">
          <a:xfrm>
            <a:off x="577850" y="1514475"/>
            <a:ext cx="8108950"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90000"/>
              </a:lnSpc>
              <a:spcBef>
                <a:spcPct val="20000"/>
              </a:spcBef>
              <a:buClr>
                <a:schemeClr val="accent2"/>
              </a:buClr>
              <a:buSzPct val="75000"/>
              <a:buFont typeface="Monotype Sorts" charset="0"/>
              <a:buChar char="u"/>
            </a:pPr>
            <a:r>
              <a:rPr lang="fr-CH" sz="2800" dirty="0">
                <a:latin typeface="+mj-lt"/>
              </a:rPr>
              <a:t>Un système non symétrique peut être décomposé en trois systèmes symétriques: un système direct, un système inverse et un système homopolaire.</a:t>
            </a:r>
          </a:p>
          <a:p>
            <a:pPr lvl="1" algn="l" eaLnBrk="1" hangingPunct="1">
              <a:lnSpc>
                <a:spcPct val="90000"/>
              </a:lnSpc>
              <a:spcBef>
                <a:spcPct val="20000"/>
              </a:spcBef>
              <a:buClr>
                <a:schemeClr val="tx1"/>
              </a:buClr>
            </a:pPr>
            <a:endParaRPr lang="en-US" dirty="0"/>
          </a:p>
        </p:txBody>
      </p:sp>
      <p:sp>
        <p:nvSpPr>
          <p:cNvPr id="46085" name="Oval 6"/>
          <p:cNvSpPr>
            <a:spLocks noChangeArrowheads="1"/>
          </p:cNvSpPr>
          <p:nvPr/>
        </p:nvSpPr>
        <p:spPr bwMode="auto">
          <a:xfrm>
            <a:off x="136525" y="3276600"/>
            <a:ext cx="2562225" cy="2543175"/>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6086" name="Line 7"/>
          <p:cNvSpPr>
            <a:spLocks noChangeShapeType="1"/>
          </p:cNvSpPr>
          <p:nvPr/>
        </p:nvSpPr>
        <p:spPr bwMode="auto">
          <a:xfrm>
            <a:off x="1422400" y="4533900"/>
            <a:ext cx="1282700" cy="165100"/>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6087" name="Line 8"/>
          <p:cNvSpPr>
            <a:spLocks noChangeShapeType="1"/>
          </p:cNvSpPr>
          <p:nvPr/>
        </p:nvSpPr>
        <p:spPr bwMode="auto">
          <a:xfrm flipH="1" flipV="1">
            <a:off x="850900" y="3429000"/>
            <a:ext cx="558800" cy="11017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6088" name="Line 9"/>
          <p:cNvSpPr>
            <a:spLocks noChangeShapeType="1"/>
          </p:cNvSpPr>
          <p:nvPr/>
        </p:nvSpPr>
        <p:spPr bwMode="auto">
          <a:xfrm flipH="1">
            <a:off x="647700" y="4537075"/>
            <a:ext cx="768350" cy="10509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6089" name="Object 12"/>
          <p:cNvGraphicFramePr>
            <a:graphicFrameLocks noChangeAspect="1"/>
          </p:cNvGraphicFramePr>
          <p:nvPr/>
        </p:nvGraphicFramePr>
        <p:xfrm>
          <a:off x="2701925" y="4662488"/>
          <a:ext cx="269875" cy="301625"/>
        </p:xfrm>
        <a:graphic>
          <a:graphicData uri="http://schemas.openxmlformats.org/presentationml/2006/ole">
            <mc:AlternateContent xmlns:mc="http://schemas.openxmlformats.org/markup-compatibility/2006">
              <mc:Choice xmlns:v="urn:schemas-microsoft-com:vml" Requires="v">
                <p:oleObj spid="_x0000_s834040" name="Equation" r:id="rId4" imgW="215713" imgH="241091" progId="Equation.3">
                  <p:embed/>
                </p:oleObj>
              </mc:Choice>
              <mc:Fallback>
                <p:oleObj name="Equation" r:id="rId4" imgW="215713" imgH="2410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4662488"/>
                        <a:ext cx="269875"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090" name="Object 13"/>
          <p:cNvGraphicFramePr>
            <a:graphicFrameLocks noChangeAspect="1"/>
          </p:cNvGraphicFramePr>
          <p:nvPr/>
        </p:nvGraphicFramePr>
        <p:xfrm>
          <a:off x="598488" y="3141663"/>
          <a:ext cx="285750" cy="301625"/>
        </p:xfrm>
        <a:graphic>
          <a:graphicData uri="http://schemas.openxmlformats.org/presentationml/2006/ole">
            <mc:AlternateContent xmlns:mc="http://schemas.openxmlformats.org/markup-compatibility/2006">
              <mc:Choice xmlns:v="urn:schemas-microsoft-com:vml" Requires="v">
                <p:oleObj spid="_x0000_s834041" name="Equation" r:id="rId6" imgW="228600" imgH="241300" progId="Equation.3">
                  <p:embed/>
                </p:oleObj>
              </mc:Choice>
              <mc:Fallback>
                <p:oleObj name="Equation" r:id="rId6" imgW="2286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88" y="3141663"/>
                        <a:ext cx="285750"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091" name="Object 14"/>
          <p:cNvGraphicFramePr>
            <a:graphicFrameLocks noChangeAspect="1"/>
          </p:cNvGraphicFramePr>
          <p:nvPr/>
        </p:nvGraphicFramePr>
        <p:xfrm>
          <a:off x="415925" y="5561013"/>
          <a:ext cx="303213" cy="301625"/>
        </p:xfrm>
        <a:graphic>
          <a:graphicData uri="http://schemas.openxmlformats.org/presentationml/2006/ole">
            <mc:AlternateContent xmlns:mc="http://schemas.openxmlformats.org/markup-compatibility/2006">
              <mc:Choice xmlns:v="urn:schemas-microsoft-com:vml" Requires="v">
                <p:oleObj spid="_x0000_s834042" name="Equation" r:id="rId8" imgW="241195" imgH="241195" progId="Equation.3">
                  <p:embed/>
                </p:oleObj>
              </mc:Choice>
              <mc:Fallback>
                <p:oleObj name="Equation" r:id="rId8" imgW="241195" imgH="24119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25" y="5561013"/>
                        <a:ext cx="303213"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092" name="Object 15"/>
          <p:cNvGraphicFramePr>
            <a:graphicFrameLocks noChangeAspect="1"/>
          </p:cNvGraphicFramePr>
          <p:nvPr/>
        </p:nvGraphicFramePr>
        <p:xfrm>
          <a:off x="2049463" y="4713288"/>
          <a:ext cx="160337" cy="206375"/>
        </p:xfrm>
        <a:graphic>
          <a:graphicData uri="http://schemas.openxmlformats.org/presentationml/2006/ole">
            <mc:AlternateContent xmlns:mc="http://schemas.openxmlformats.org/markup-compatibility/2006">
              <mc:Choice xmlns:v="urn:schemas-microsoft-com:vml" Requires="v">
                <p:oleObj spid="_x0000_s834043" name="Equation" r:id="rId10" imgW="126780" imgH="164814" progId="Equation.3">
                  <p:embed/>
                </p:oleObj>
              </mc:Choice>
              <mc:Fallback>
                <p:oleObj name="Equation" r:id="rId10" imgW="126780" imgH="16481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9463" y="4713288"/>
                        <a:ext cx="160337"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093" name="Object 16"/>
          <p:cNvGraphicFramePr>
            <a:graphicFrameLocks noChangeAspect="1"/>
          </p:cNvGraphicFramePr>
          <p:nvPr/>
        </p:nvGraphicFramePr>
        <p:xfrm>
          <a:off x="1476375" y="4708525"/>
          <a:ext cx="476250" cy="330200"/>
        </p:xfrm>
        <a:graphic>
          <a:graphicData uri="http://schemas.openxmlformats.org/presentationml/2006/ole">
            <mc:AlternateContent xmlns:mc="http://schemas.openxmlformats.org/markup-compatibility/2006">
              <mc:Choice xmlns:v="urn:schemas-microsoft-com:vml" Requires="v">
                <p:oleObj spid="_x0000_s834044" name="Equation" r:id="rId12" imgW="418918" imgH="291973" progId="Equation.3">
                  <p:embed/>
                </p:oleObj>
              </mc:Choice>
              <mc:Fallback>
                <p:oleObj name="Equation" r:id="rId12" imgW="418918" imgH="29197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6375" y="4708525"/>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094" name="Arc 15"/>
          <p:cNvSpPr>
            <a:spLocks/>
          </p:cNvSpPr>
          <p:nvPr/>
        </p:nvSpPr>
        <p:spPr bwMode="auto">
          <a:xfrm>
            <a:off x="1263650" y="4541838"/>
            <a:ext cx="406400" cy="207962"/>
          </a:xfrm>
          <a:custGeom>
            <a:avLst/>
            <a:gdLst>
              <a:gd name="T0" fmla="*/ 120391523 w 23604"/>
              <a:gd name="T1" fmla="*/ 0 h 22423"/>
              <a:gd name="T2" fmla="*/ 0 w 23604"/>
              <a:gd name="T3" fmla="*/ 17813884 h 22423"/>
              <a:gd name="T4" fmla="*/ 10228353 w 23604"/>
              <a:gd name="T5" fmla="*/ 656560 h 22423"/>
              <a:gd name="T6" fmla="*/ 0 60000 65536"/>
              <a:gd name="T7" fmla="*/ 0 60000 65536"/>
              <a:gd name="T8" fmla="*/ 0 60000 65536"/>
              <a:gd name="T9" fmla="*/ 0 w 23604"/>
              <a:gd name="T10" fmla="*/ 0 h 22423"/>
              <a:gd name="T11" fmla="*/ 23604 w 23604"/>
              <a:gd name="T12" fmla="*/ 22423 h 22423"/>
            </a:gdLst>
            <a:ahLst/>
            <a:cxnLst>
              <a:cxn ang="T6">
                <a:pos x="T0" y="T1"/>
              </a:cxn>
              <a:cxn ang="T7">
                <a:pos x="T2" y="T3"/>
              </a:cxn>
              <a:cxn ang="T8">
                <a:pos x="T4" y="T5"/>
              </a:cxn>
            </a:cxnLst>
            <a:rect l="T9" t="T10" r="T11" b="T12"/>
            <a:pathLst>
              <a:path w="23604" h="22423" fill="none" extrusionOk="0">
                <a:moveTo>
                  <a:pt x="23588" y="-1"/>
                </a:moveTo>
                <a:cubicBezTo>
                  <a:pt x="23598" y="274"/>
                  <a:pt x="23604" y="548"/>
                  <a:pt x="23604" y="823"/>
                </a:cubicBezTo>
                <a:cubicBezTo>
                  <a:pt x="23604" y="12752"/>
                  <a:pt x="13933" y="22423"/>
                  <a:pt x="2004" y="22423"/>
                </a:cubicBezTo>
                <a:cubicBezTo>
                  <a:pt x="1334" y="22423"/>
                  <a:pt x="666" y="22391"/>
                  <a:pt x="0" y="22329"/>
                </a:cubicBezTo>
              </a:path>
              <a:path w="23604" h="22423" stroke="0" extrusionOk="0">
                <a:moveTo>
                  <a:pt x="23588" y="-1"/>
                </a:moveTo>
                <a:cubicBezTo>
                  <a:pt x="23598" y="274"/>
                  <a:pt x="23604" y="548"/>
                  <a:pt x="23604" y="823"/>
                </a:cubicBezTo>
                <a:cubicBezTo>
                  <a:pt x="23604" y="12752"/>
                  <a:pt x="13933" y="22423"/>
                  <a:pt x="2004" y="22423"/>
                </a:cubicBezTo>
                <a:cubicBezTo>
                  <a:pt x="1334" y="22423"/>
                  <a:pt x="666" y="22391"/>
                  <a:pt x="0" y="22329"/>
                </a:cubicBezTo>
                <a:lnTo>
                  <a:pt x="2004" y="823"/>
                </a:lnTo>
                <a:lnTo>
                  <a:pt x="23588" y="-1"/>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6095" name="Oval 6"/>
          <p:cNvSpPr>
            <a:spLocks noChangeArrowheads="1"/>
          </p:cNvSpPr>
          <p:nvPr/>
        </p:nvSpPr>
        <p:spPr bwMode="auto">
          <a:xfrm>
            <a:off x="3260725" y="3289300"/>
            <a:ext cx="2562225" cy="2543175"/>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6096" name="Line 7"/>
          <p:cNvSpPr>
            <a:spLocks noChangeShapeType="1"/>
          </p:cNvSpPr>
          <p:nvPr/>
        </p:nvSpPr>
        <p:spPr bwMode="auto">
          <a:xfrm>
            <a:off x="4546600" y="4546600"/>
            <a:ext cx="1079500" cy="71120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6097" name="Line 8"/>
          <p:cNvSpPr>
            <a:spLocks noChangeShapeType="1"/>
          </p:cNvSpPr>
          <p:nvPr/>
        </p:nvSpPr>
        <p:spPr bwMode="auto">
          <a:xfrm flipV="1">
            <a:off x="4533900" y="3314700"/>
            <a:ext cx="101600" cy="12287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6098" name="Line 9"/>
          <p:cNvSpPr>
            <a:spLocks noChangeShapeType="1"/>
          </p:cNvSpPr>
          <p:nvPr/>
        </p:nvSpPr>
        <p:spPr bwMode="auto">
          <a:xfrm flipH="1">
            <a:off x="3429000" y="4549775"/>
            <a:ext cx="1111250" cy="6318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6099" name="Object 17"/>
          <p:cNvGraphicFramePr>
            <a:graphicFrameLocks noChangeAspect="1"/>
          </p:cNvGraphicFramePr>
          <p:nvPr/>
        </p:nvGraphicFramePr>
        <p:xfrm>
          <a:off x="5635625" y="5262563"/>
          <a:ext cx="271463" cy="269875"/>
        </p:xfrm>
        <a:graphic>
          <a:graphicData uri="http://schemas.openxmlformats.org/presentationml/2006/ole">
            <mc:AlternateContent xmlns:mc="http://schemas.openxmlformats.org/markup-compatibility/2006">
              <mc:Choice xmlns:v="urn:schemas-microsoft-com:vml" Requires="v">
                <p:oleObj spid="_x0000_s834045" name="Equation" r:id="rId14" imgW="215619" imgH="215619" progId="Equation.3">
                  <p:embed/>
                </p:oleObj>
              </mc:Choice>
              <mc:Fallback>
                <p:oleObj name="Equation" r:id="rId14" imgW="215619" imgH="21561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5625" y="5262563"/>
                        <a:ext cx="27146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100" name="Object 18"/>
          <p:cNvGraphicFramePr>
            <a:graphicFrameLocks noChangeAspect="1"/>
          </p:cNvGraphicFramePr>
          <p:nvPr/>
        </p:nvGraphicFramePr>
        <p:xfrm>
          <a:off x="4535488" y="2992438"/>
          <a:ext cx="285750" cy="269875"/>
        </p:xfrm>
        <a:graphic>
          <a:graphicData uri="http://schemas.openxmlformats.org/presentationml/2006/ole">
            <mc:AlternateContent xmlns:mc="http://schemas.openxmlformats.org/markup-compatibility/2006">
              <mc:Choice xmlns:v="urn:schemas-microsoft-com:vml" Requires="v">
                <p:oleObj spid="_x0000_s834046" name="Equation" r:id="rId16" imgW="228501" imgH="215806" progId="Equation.3">
                  <p:embed/>
                </p:oleObj>
              </mc:Choice>
              <mc:Fallback>
                <p:oleObj name="Equation" r:id="rId16" imgW="228501" imgH="215806"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35488" y="2992438"/>
                        <a:ext cx="285750"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101" name="Object 19"/>
          <p:cNvGraphicFramePr>
            <a:graphicFrameLocks noChangeAspect="1"/>
          </p:cNvGraphicFramePr>
          <p:nvPr/>
        </p:nvGraphicFramePr>
        <p:xfrm>
          <a:off x="3175000" y="5145088"/>
          <a:ext cx="271463" cy="269875"/>
        </p:xfrm>
        <a:graphic>
          <a:graphicData uri="http://schemas.openxmlformats.org/presentationml/2006/ole">
            <mc:AlternateContent xmlns:mc="http://schemas.openxmlformats.org/markup-compatibility/2006">
              <mc:Choice xmlns:v="urn:schemas-microsoft-com:vml" Requires="v">
                <p:oleObj spid="_x0000_s834047" name="Equation" r:id="rId18" imgW="215619" imgH="215619" progId="Equation.3">
                  <p:embed/>
                </p:oleObj>
              </mc:Choice>
              <mc:Fallback>
                <p:oleObj name="Equation" r:id="rId18" imgW="215619" imgH="215619"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5000" y="5145088"/>
                        <a:ext cx="27146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102" name="Object 20"/>
          <p:cNvGraphicFramePr>
            <a:graphicFrameLocks noChangeAspect="1"/>
          </p:cNvGraphicFramePr>
          <p:nvPr/>
        </p:nvGraphicFramePr>
        <p:xfrm>
          <a:off x="5199063" y="4725988"/>
          <a:ext cx="160337" cy="206375"/>
        </p:xfrm>
        <a:graphic>
          <a:graphicData uri="http://schemas.openxmlformats.org/presentationml/2006/ole">
            <mc:AlternateContent xmlns:mc="http://schemas.openxmlformats.org/markup-compatibility/2006">
              <mc:Choice xmlns:v="urn:schemas-microsoft-com:vml" Requires="v">
                <p:oleObj spid="_x0000_s834048" name="Equation" r:id="rId20" imgW="126780" imgH="164814" progId="Equation.3">
                  <p:embed/>
                </p:oleObj>
              </mc:Choice>
              <mc:Fallback>
                <p:oleObj name="Equation" r:id="rId20" imgW="126780" imgH="164814"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99063" y="4725988"/>
                        <a:ext cx="160337"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103" name="Object 21"/>
          <p:cNvGraphicFramePr>
            <a:graphicFrameLocks noChangeAspect="1"/>
          </p:cNvGraphicFramePr>
          <p:nvPr/>
        </p:nvGraphicFramePr>
        <p:xfrm>
          <a:off x="4610100" y="3968750"/>
          <a:ext cx="476250" cy="330200"/>
        </p:xfrm>
        <a:graphic>
          <a:graphicData uri="http://schemas.openxmlformats.org/presentationml/2006/ole">
            <mc:AlternateContent xmlns:mc="http://schemas.openxmlformats.org/markup-compatibility/2006">
              <mc:Choice xmlns:v="urn:schemas-microsoft-com:vml" Requires="v">
                <p:oleObj spid="_x0000_s834049" name="Equation" r:id="rId22" imgW="418918" imgH="291973" progId="Equation.3">
                  <p:embed/>
                </p:oleObj>
              </mc:Choice>
              <mc:Fallback>
                <p:oleObj name="Equation" r:id="rId22" imgW="418918" imgH="29197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10100" y="3968750"/>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104" name="Arc 15"/>
          <p:cNvSpPr>
            <a:spLocks/>
          </p:cNvSpPr>
          <p:nvPr/>
        </p:nvSpPr>
        <p:spPr bwMode="auto">
          <a:xfrm>
            <a:off x="4537075" y="4356100"/>
            <a:ext cx="327025" cy="355600"/>
          </a:xfrm>
          <a:custGeom>
            <a:avLst/>
            <a:gdLst>
              <a:gd name="T0" fmla="*/ 0 w 21600"/>
              <a:gd name="T1" fmla="*/ 0 h 21600"/>
              <a:gd name="T2" fmla="*/ 74961004 w 21600"/>
              <a:gd name="T3" fmla="*/ 96377972 h 21600"/>
              <a:gd name="T4" fmla="*/ 0 w 21600"/>
              <a:gd name="T5" fmla="*/ 9637797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6105" name="Oval 4"/>
          <p:cNvSpPr>
            <a:spLocks noChangeArrowheads="1"/>
          </p:cNvSpPr>
          <p:nvPr/>
        </p:nvSpPr>
        <p:spPr bwMode="auto">
          <a:xfrm>
            <a:off x="6134100" y="3276600"/>
            <a:ext cx="2562225" cy="2543175"/>
          </a:xfrm>
          <a:prstGeom prst="ellipse">
            <a:avLst/>
          </a:prstGeom>
          <a:noFill/>
          <a:ln w="3175">
            <a:solidFill>
              <a:srgbClr val="00CC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6106" name="Line 5"/>
          <p:cNvSpPr>
            <a:spLocks noChangeShapeType="1"/>
          </p:cNvSpPr>
          <p:nvPr/>
        </p:nvSpPr>
        <p:spPr bwMode="auto">
          <a:xfrm flipV="1">
            <a:off x="7419975" y="3562350"/>
            <a:ext cx="819150" cy="971550"/>
          </a:xfrm>
          <a:prstGeom prst="line">
            <a:avLst/>
          </a:prstGeom>
          <a:noFill/>
          <a:ln w="38100">
            <a:solidFill>
              <a:srgbClr val="00CC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6107" name="Object 22"/>
          <p:cNvGraphicFramePr>
            <a:graphicFrameLocks noChangeAspect="1"/>
          </p:cNvGraphicFramePr>
          <p:nvPr/>
        </p:nvGraphicFramePr>
        <p:xfrm>
          <a:off x="8115300" y="3259138"/>
          <a:ext cx="1133475" cy="269875"/>
        </p:xfrm>
        <a:graphic>
          <a:graphicData uri="http://schemas.openxmlformats.org/presentationml/2006/ole">
            <mc:AlternateContent xmlns:mc="http://schemas.openxmlformats.org/markup-compatibility/2006">
              <mc:Choice xmlns:v="urn:schemas-microsoft-com:vml" Requires="v">
                <p:oleObj spid="_x0000_s834050" name="Equation" r:id="rId23" imgW="901309" imgH="215806" progId="Equation.3">
                  <p:embed/>
                </p:oleObj>
              </mc:Choice>
              <mc:Fallback>
                <p:oleObj name="Equation" r:id="rId23" imgW="901309" imgH="215806"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15300" y="3259138"/>
                        <a:ext cx="1133475"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108" name="Object 23"/>
          <p:cNvGraphicFramePr>
            <a:graphicFrameLocks noChangeAspect="1"/>
          </p:cNvGraphicFramePr>
          <p:nvPr/>
        </p:nvGraphicFramePr>
        <p:xfrm>
          <a:off x="7704138" y="3751263"/>
          <a:ext cx="161925" cy="206375"/>
        </p:xfrm>
        <a:graphic>
          <a:graphicData uri="http://schemas.openxmlformats.org/presentationml/2006/ole">
            <mc:AlternateContent xmlns:mc="http://schemas.openxmlformats.org/markup-compatibility/2006">
              <mc:Choice xmlns:v="urn:schemas-microsoft-com:vml" Requires="v">
                <p:oleObj spid="_x0000_s834051" name="Equation" r:id="rId25" imgW="126780" imgH="164814" progId="Equation.3">
                  <p:embed/>
                </p:oleObj>
              </mc:Choice>
              <mc:Fallback>
                <p:oleObj name="Equation" r:id="rId25" imgW="126780" imgH="164814"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04138" y="3751263"/>
                        <a:ext cx="161925"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109" name="Object 24"/>
          <p:cNvGraphicFramePr>
            <a:graphicFrameLocks noChangeAspect="1"/>
          </p:cNvGraphicFramePr>
          <p:nvPr/>
        </p:nvGraphicFramePr>
        <p:xfrm>
          <a:off x="7705725" y="4265613"/>
          <a:ext cx="203200" cy="185737"/>
        </p:xfrm>
        <a:graphic>
          <a:graphicData uri="http://schemas.openxmlformats.org/presentationml/2006/ole">
            <mc:AlternateContent xmlns:mc="http://schemas.openxmlformats.org/markup-compatibility/2006">
              <mc:Choice xmlns:v="urn:schemas-microsoft-com:vml" Requires="v">
                <p:oleObj spid="_x0000_s834052" name="Equation" r:id="rId27" imgW="177492" imgH="164814" progId="Equation.DSMT4">
                  <p:embed/>
                </p:oleObj>
              </mc:Choice>
              <mc:Fallback>
                <p:oleObj name="Equation" r:id="rId27" imgW="177492" imgH="164814"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05725" y="4265613"/>
                        <a:ext cx="203200" cy="185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110" name="Arc 11"/>
          <p:cNvSpPr>
            <a:spLocks/>
          </p:cNvSpPr>
          <p:nvPr/>
        </p:nvSpPr>
        <p:spPr bwMode="auto">
          <a:xfrm>
            <a:off x="7277100" y="4360863"/>
            <a:ext cx="457200" cy="182562"/>
          </a:xfrm>
          <a:custGeom>
            <a:avLst/>
            <a:gdLst>
              <a:gd name="T0" fmla="*/ 131134612 w 21600"/>
              <a:gd name="T1" fmla="*/ 0 h 16594"/>
              <a:gd name="T2" fmla="*/ 204838279 w 21600"/>
              <a:gd name="T3" fmla="*/ 22096779 h 16594"/>
              <a:gd name="T4" fmla="*/ 0 w 21600"/>
              <a:gd name="T5" fmla="*/ 22096779 h 16594"/>
              <a:gd name="T6" fmla="*/ 0 60000 65536"/>
              <a:gd name="T7" fmla="*/ 0 60000 65536"/>
              <a:gd name="T8" fmla="*/ 0 60000 65536"/>
              <a:gd name="T9" fmla="*/ 0 w 21600"/>
              <a:gd name="T10" fmla="*/ 0 h 16594"/>
              <a:gd name="T11" fmla="*/ 21600 w 21600"/>
              <a:gd name="T12" fmla="*/ 16594 h 16594"/>
            </a:gdLst>
            <a:ahLst/>
            <a:cxnLst>
              <a:cxn ang="T6">
                <a:pos x="T0" y="T1"/>
              </a:cxn>
              <a:cxn ang="T7">
                <a:pos x="T2" y="T3"/>
              </a:cxn>
              <a:cxn ang="T8">
                <a:pos x="T4" y="T5"/>
              </a:cxn>
            </a:cxnLst>
            <a:rect l="T9" t="T10" r="T11" b="T12"/>
            <a:pathLst>
              <a:path w="21600" h="16594" fill="none" extrusionOk="0">
                <a:moveTo>
                  <a:pt x="13827" y="0"/>
                </a:moveTo>
                <a:cubicBezTo>
                  <a:pt x="18752" y="4104"/>
                  <a:pt x="21600" y="10183"/>
                  <a:pt x="21600" y="16594"/>
                </a:cubicBezTo>
              </a:path>
              <a:path w="21600" h="16594" stroke="0" extrusionOk="0">
                <a:moveTo>
                  <a:pt x="13827" y="0"/>
                </a:moveTo>
                <a:cubicBezTo>
                  <a:pt x="18752" y="4104"/>
                  <a:pt x="21600" y="10183"/>
                  <a:pt x="21600" y="16594"/>
                </a:cubicBezTo>
                <a:lnTo>
                  <a:pt x="0" y="16594"/>
                </a:lnTo>
                <a:lnTo>
                  <a:pt x="13827"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cxnSp>
        <p:nvCxnSpPr>
          <p:cNvPr id="46111" name="Straight Connector 67"/>
          <p:cNvCxnSpPr>
            <a:cxnSpLocks noChangeShapeType="1"/>
          </p:cNvCxnSpPr>
          <p:nvPr/>
        </p:nvCxnSpPr>
        <p:spPr bwMode="auto">
          <a:xfrm flipV="1">
            <a:off x="7086600" y="4533900"/>
            <a:ext cx="18288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83849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Oval 6"/>
          <p:cNvSpPr>
            <a:spLocks noChangeArrowheads="1"/>
          </p:cNvSpPr>
          <p:nvPr/>
        </p:nvSpPr>
        <p:spPr bwMode="auto">
          <a:xfrm>
            <a:off x="136525" y="1701800"/>
            <a:ext cx="2562225" cy="2543175"/>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8132" name="Line 7"/>
          <p:cNvSpPr>
            <a:spLocks noChangeShapeType="1"/>
          </p:cNvSpPr>
          <p:nvPr/>
        </p:nvSpPr>
        <p:spPr bwMode="auto">
          <a:xfrm>
            <a:off x="1422400" y="2959100"/>
            <a:ext cx="1282700" cy="165100"/>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8133" name="Line 8"/>
          <p:cNvSpPr>
            <a:spLocks noChangeShapeType="1"/>
          </p:cNvSpPr>
          <p:nvPr/>
        </p:nvSpPr>
        <p:spPr bwMode="auto">
          <a:xfrm flipH="1" flipV="1">
            <a:off x="850900" y="1854200"/>
            <a:ext cx="558800" cy="11017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8134" name="Line 9"/>
          <p:cNvSpPr>
            <a:spLocks noChangeShapeType="1"/>
          </p:cNvSpPr>
          <p:nvPr/>
        </p:nvSpPr>
        <p:spPr bwMode="auto">
          <a:xfrm flipH="1">
            <a:off x="647700" y="2962275"/>
            <a:ext cx="768350" cy="10509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8135" name="Object 29"/>
          <p:cNvGraphicFramePr>
            <a:graphicFrameLocks noChangeAspect="1"/>
          </p:cNvGraphicFramePr>
          <p:nvPr/>
        </p:nvGraphicFramePr>
        <p:xfrm>
          <a:off x="2682875" y="4122738"/>
          <a:ext cx="206375" cy="269875"/>
        </p:xfrm>
        <a:graphic>
          <a:graphicData uri="http://schemas.openxmlformats.org/presentationml/2006/ole">
            <mc:AlternateContent xmlns:mc="http://schemas.openxmlformats.org/markup-compatibility/2006">
              <mc:Choice xmlns:v="urn:schemas-microsoft-com:vml" Requires="v">
                <p:oleObj spid="_x0000_s1154" name="Equation" r:id="rId4" imgW="164885" imgH="215619" progId="Equation.3">
                  <p:embed/>
                </p:oleObj>
              </mc:Choice>
              <mc:Fallback>
                <p:oleObj name="Equation" r:id="rId4" imgW="164885"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5" y="4122738"/>
                        <a:ext cx="206375"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36" name="Object 31"/>
          <p:cNvGraphicFramePr>
            <a:graphicFrameLocks noChangeAspect="1"/>
          </p:cNvGraphicFramePr>
          <p:nvPr/>
        </p:nvGraphicFramePr>
        <p:xfrm>
          <a:off x="2049463" y="3138488"/>
          <a:ext cx="160337" cy="206375"/>
        </p:xfrm>
        <a:graphic>
          <a:graphicData uri="http://schemas.openxmlformats.org/presentationml/2006/ole">
            <mc:AlternateContent xmlns:mc="http://schemas.openxmlformats.org/markup-compatibility/2006">
              <mc:Choice xmlns:v="urn:schemas-microsoft-com:vml" Requires="v">
                <p:oleObj spid="_x0000_s1155" name="Equation" r:id="rId6" imgW="126780" imgH="164814" progId="Equation.3">
                  <p:embed/>
                </p:oleObj>
              </mc:Choice>
              <mc:Fallback>
                <p:oleObj name="Equation" r:id="rId6" imgW="126780" imgH="16481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9463" y="3138488"/>
                        <a:ext cx="160337"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37" name="Object 32"/>
          <p:cNvGraphicFramePr>
            <a:graphicFrameLocks noChangeAspect="1"/>
          </p:cNvGraphicFramePr>
          <p:nvPr/>
        </p:nvGraphicFramePr>
        <p:xfrm>
          <a:off x="1476375" y="3133725"/>
          <a:ext cx="476250" cy="330200"/>
        </p:xfrm>
        <a:graphic>
          <a:graphicData uri="http://schemas.openxmlformats.org/presentationml/2006/ole">
            <mc:AlternateContent xmlns:mc="http://schemas.openxmlformats.org/markup-compatibility/2006">
              <mc:Choice xmlns:v="urn:schemas-microsoft-com:vml" Requires="v">
                <p:oleObj spid="_x0000_s1156" name="Equation" r:id="rId8" imgW="418918" imgH="291973" progId="Equation.3">
                  <p:embed/>
                </p:oleObj>
              </mc:Choice>
              <mc:Fallback>
                <p:oleObj name="Equation" r:id="rId8" imgW="418918" imgH="29197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375" y="3133725"/>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138" name="Arc 15"/>
          <p:cNvSpPr>
            <a:spLocks/>
          </p:cNvSpPr>
          <p:nvPr/>
        </p:nvSpPr>
        <p:spPr bwMode="auto">
          <a:xfrm>
            <a:off x="1263650" y="2967038"/>
            <a:ext cx="406400" cy="207962"/>
          </a:xfrm>
          <a:custGeom>
            <a:avLst/>
            <a:gdLst>
              <a:gd name="T0" fmla="*/ 120391523 w 23604"/>
              <a:gd name="T1" fmla="*/ 0 h 22423"/>
              <a:gd name="T2" fmla="*/ 0 w 23604"/>
              <a:gd name="T3" fmla="*/ 17813884 h 22423"/>
              <a:gd name="T4" fmla="*/ 10228353 w 23604"/>
              <a:gd name="T5" fmla="*/ 656560 h 22423"/>
              <a:gd name="T6" fmla="*/ 0 60000 65536"/>
              <a:gd name="T7" fmla="*/ 0 60000 65536"/>
              <a:gd name="T8" fmla="*/ 0 60000 65536"/>
              <a:gd name="T9" fmla="*/ 0 w 23604"/>
              <a:gd name="T10" fmla="*/ 0 h 22423"/>
              <a:gd name="T11" fmla="*/ 23604 w 23604"/>
              <a:gd name="T12" fmla="*/ 22423 h 22423"/>
            </a:gdLst>
            <a:ahLst/>
            <a:cxnLst>
              <a:cxn ang="T6">
                <a:pos x="T0" y="T1"/>
              </a:cxn>
              <a:cxn ang="T7">
                <a:pos x="T2" y="T3"/>
              </a:cxn>
              <a:cxn ang="T8">
                <a:pos x="T4" y="T5"/>
              </a:cxn>
            </a:cxnLst>
            <a:rect l="T9" t="T10" r="T11" b="T12"/>
            <a:pathLst>
              <a:path w="23604" h="22423" fill="none" extrusionOk="0">
                <a:moveTo>
                  <a:pt x="23588" y="-1"/>
                </a:moveTo>
                <a:cubicBezTo>
                  <a:pt x="23598" y="274"/>
                  <a:pt x="23604" y="548"/>
                  <a:pt x="23604" y="823"/>
                </a:cubicBezTo>
                <a:cubicBezTo>
                  <a:pt x="23604" y="12752"/>
                  <a:pt x="13933" y="22423"/>
                  <a:pt x="2004" y="22423"/>
                </a:cubicBezTo>
                <a:cubicBezTo>
                  <a:pt x="1334" y="22423"/>
                  <a:pt x="666" y="22391"/>
                  <a:pt x="0" y="22329"/>
                </a:cubicBezTo>
              </a:path>
              <a:path w="23604" h="22423" stroke="0" extrusionOk="0">
                <a:moveTo>
                  <a:pt x="23588" y="-1"/>
                </a:moveTo>
                <a:cubicBezTo>
                  <a:pt x="23598" y="274"/>
                  <a:pt x="23604" y="548"/>
                  <a:pt x="23604" y="823"/>
                </a:cubicBezTo>
                <a:cubicBezTo>
                  <a:pt x="23604" y="12752"/>
                  <a:pt x="13933" y="22423"/>
                  <a:pt x="2004" y="22423"/>
                </a:cubicBezTo>
                <a:cubicBezTo>
                  <a:pt x="1334" y="22423"/>
                  <a:pt x="666" y="22391"/>
                  <a:pt x="0" y="22329"/>
                </a:cubicBezTo>
                <a:lnTo>
                  <a:pt x="2004" y="823"/>
                </a:lnTo>
                <a:lnTo>
                  <a:pt x="23588" y="-1"/>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8139" name="Oval 6"/>
          <p:cNvSpPr>
            <a:spLocks noChangeArrowheads="1"/>
          </p:cNvSpPr>
          <p:nvPr/>
        </p:nvSpPr>
        <p:spPr bwMode="auto">
          <a:xfrm>
            <a:off x="3260725" y="1714500"/>
            <a:ext cx="2562225" cy="2543175"/>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8140" name="Line 7"/>
          <p:cNvSpPr>
            <a:spLocks noChangeShapeType="1"/>
          </p:cNvSpPr>
          <p:nvPr/>
        </p:nvSpPr>
        <p:spPr bwMode="auto">
          <a:xfrm>
            <a:off x="4546600" y="2971800"/>
            <a:ext cx="1079500" cy="71120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8141" name="Line 8"/>
          <p:cNvSpPr>
            <a:spLocks noChangeShapeType="1"/>
          </p:cNvSpPr>
          <p:nvPr/>
        </p:nvSpPr>
        <p:spPr bwMode="auto">
          <a:xfrm flipV="1">
            <a:off x="4533900" y="1739900"/>
            <a:ext cx="101600" cy="12287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48142" name="Line 9"/>
          <p:cNvSpPr>
            <a:spLocks noChangeShapeType="1"/>
          </p:cNvSpPr>
          <p:nvPr/>
        </p:nvSpPr>
        <p:spPr bwMode="auto">
          <a:xfrm flipH="1">
            <a:off x="3429000" y="2974975"/>
            <a:ext cx="1111250" cy="6318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8143" name="Object 33"/>
          <p:cNvGraphicFramePr>
            <a:graphicFrameLocks noChangeAspect="1"/>
          </p:cNvGraphicFramePr>
          <p:nvPr/>
        </p:nvGraphicFramePr>
        <p:xfrm>
          <a:off x="6577013" y="5491163"/>
          <a:ext cx="192087" cy="269875"/>
        </p:xfrm>
        <a:graphic>
          <a:graphicData uri="http://schemas.openxmlformats.org/presentationml/2006/ole">
            <mc:AlternateContent xmlns:mc="http://schemas.openxmlformats.org/markup-compatibility/2006">
              <mc:Choice xmlns:v="urn:schemas-microsoft-com:vml" Requires="v">
                <p:oleObj spid="_x0000_s1157" name="Equation" r:id="rId10" imgW="152268" imgH="215713" progId="Equation.3">
                  <p:embed/>
                </p:oleObj>
              </mc:Choice>
              <mc:Fallback>
                <p:oleObj name="Equation" r:id="rId10" imgW="152268" imgH="2157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7013" y="5491163"/>
                        <a:ext cx="192087"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44" name="Object 36"/>
          <p:cNvGraphicFramePr>
            <a:graphicFrameLocks noChangeAspect="1"/>
          </p:cNvGraphicFramePr>
          <p:nvPr/>
        </p:nvGraphicFramePr>
        <p:xfrm>
          <a:off x="5199063" y="3151188"/>
          <a:ext cx="160337" cy="206375"/>
        </p:xfrm>
        <a:graphic>
          <a:graphicData uri="http://schemas.openxmlformats.org/presentationml/2006/ole">
            <mc:AlternateContent xmlns:mc="http://schemas.openxmlformats.org/markup-compatibility/2006">
              <mc:Choice xmlns:v="urn:schemas-microsoft-com:vml" Requires="v">
                <p:oleObj spid="_x0000_s1158" name="Equation" r:id="rId12" imgW="126780" imgH="164814" progId="Equation.3">
                  <p:embed/>
                </p:oleObj>
              </mc:Choice>
              <mc:Fallback>
                <p:oleObj name="Equation" r:id="rId12" imgW="126780" imgH="164814"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9063" y="3151188"/>
                        <a:ext cx="160337"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45" name="Object 37"/>
          <p:cNvGraphicFramePr>
            <a:graphicFrameLocks noChangeAspect="1"/>
          </p:cNvGraphicFramePr>
          <p:nvPr/>
        </p:nvGraphicFramePr>
        <p:xfrm>
          <a:off x="4610100" y="2393950"/>
          <a:ext cx="476250" cy="330200"/>
        </p:xfrm>
        <a:graphic>
          <a:graphicData uri="http://schemas.openxmlformats.org/presentationml/2006/ole">
            <mc:AlternateContent xmlns:mc="http://schemas.openxmlformats.org/markup-compatibility/2006">
              <mc:Choice xmlns:v="urn:schemas-microsoft-com:vml" Requires="v">
                <p:oleObj spid="_x0000_s1159" name="Equation" r:id="rId14" imgW="418918" imgH="291973" progId="Equation.3">
                  <p:embed/>
                </p:oleObj>
              </mc:Choice>
              <mc:Fallback>
                <p:oleObj name="Equation" r:id="rId14" imgW="418918" imgH="29197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0100" y="2393950"/>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146" name="Arc 15"/>
          <p:cNvSpPr>
            <a:spLocks/>
          </p:cNvSpPr>
          <p:nvPr/>
        </p:nvSpPr>
        <p:spPr bwMode="auto">
          <a:xfrm>
            <a:off x="4537075" y="2781300"/>
            <a:ext cx="327025" cy="355600"/>
          </a:xfrm>
          <a:custGeom>
            <a:avLst/>
            <a:gdLst>
              <a:gd name="T0" fmla="*/ 0 w 21600"/>
              <a:gd name="T1" fmla="*/ 0 h 21600"/>
              <a:gd name="T2" fmla="*/ 74961004 w 21600"/>
              <a:gd name="T3" fmla="*/ 96377972 h 21600"/>
              <a:gd name="T4" fmla="*/ 0 w 21600"/>
              <a:gd name="T5" fmla="*/ 9637797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8147" name="Oval 4"/>
          <p:cNvSpPr>
            <a:spLocks noChangeArrowheads="1"/>
          </p:cNvSpPr>
          <p:nvPr/>
        </p:nvSpPr>
        <p:spPr bwMode="auto">
          <a:xfrm>
            <a:off x="6134100" y="1701800"/>
            <a:ext cx="2562225" cy="2543175"/>
          </a:xfrm>
          <a:prstGeom prst="ellipse">
            <a:avLst/>
          </a:prstGeom>
          <a:noFill/>
          <a:ln w="3175">
            <a:solidFill>
              <a:srgbClr val="00CC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48148" name="Line 5"/>
          <p:cNvSpPr>
            <a:spLocks noChangeShapeType="1"/>
          </p:cNvSpPr>
          <p:nvPr/>
        </p:nvSpPr>
        <p:spPr bwMode="auto">
          <a:xfrm flipV="1">
            <a:off x="7419975" y="1987550"/>
            <a:ext cx="819150" cy="971550"/>
          </a:xfrm>
          <a:prstGeom prst="line">
            <a:avLst/>
          </a:prstGeom>
          <a:noFill/>
          <a:ln w="38100">
            <a:solidFill>
              <a:srgbClr val="00CC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48149" name="Object 38"/>
          <p:cNvGraphicFramePr>
            <a:graphicFrameLocks noChangeAspect="1"/>
          </p:cNvGraphicFramePr>
          <p:nvPr/>
        </p:nvGraphicFramePr>
        <p:xfrm>
          <a:off x="3578225" y="4516438"/>
          <a:ext cx="223838" cy="269875"/>
        </p:xfrm>
        <a:graphic>
          <a:graphicData uri="http://schemas.openxmlformats.org/presentationml/2006/ole">
            <mc:AlternateContent xmlns:mc="http://schemas.openxmlformats.org/markup-compatibility/2006">
              <mc:Choice xmlns:v="urn:schemas-microsoft-com:vml" Requires="v">
                <p:oleObj spid="_x0000_s1160" name="Equation" r:id="rId15" imgW="177569" imgH="215619" progId="Equation.3">
                  <p:embed/>
                </p:oleObj>
              </mc:Choice>
              <mc:Fallback>
                <p:oleObj name="Equation" r:id="rId15" imgW="177569" imgH="215619"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78225" y="4516438"/>
                        <a:ext cx="223838"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50" name="Object 39"/>
          <p:cNvGraphicFramePr>
            <a:graphicFrameLocks noChangeAspect="1"/>
          </p:cNvGraphicFramePr>
          <p:nvPr/>
        </p:nvGraphicFramePr>
        <p:xfrm>
          <a:off x="7704138" y="2176463"/>
          <a:ext cx="161925" cy="206375"/>
        </p:xfrm>
        <a:graphic>
          <a:graphicData uri="http://schemas.openxmlformats.org/presentationml/2006/ole">
            <mc:AlternateContent xmlns:mc="http://schemas.openxmlformats.org/markup-compatibility/2006">
              <mc:Choice xmlns:v="urn:schemas-microsoft-com:vml" Requires="v">
                <p:oleObj spid="_x0000_s1161"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04138" y="2176463"/>
                        <a:ext cx="161925"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51" name="Object 40"/>
          <p:cNvGraphicFramePr>
            <a:graphicFrameLocks noChangeAspect="1"/>
          </p:cNvGraphicFramePr>
          <p:nvPr/>
        </p:nvGraphicFramePr>
        <p:xfrm>
          <a:off x="7705725" y="2690813"/>
          <a:ext cx="203200" cy="185737"/>
        </p:xfrm>
        <a:graphic>
          <a:graphicData uri="http://schemas.openxmlformats.org/presentationml/2006/ole">
            <mc:AlternateContent xmlns:mc="http://schemas.openxmlformats.org/markup-compatibility/2006">
              <mc:Choice xmlns:v="urn:schemas-microsoft-com:vml" Requires="v">
                <p:oleObj spid="_x0000_s1162" name="Equation" r:id="rId19" imgW="177492" imgH="164814" progId="Equation.3">
                  <p:embed/>
                </p:oleObj>
              </mc:Choice>
              <mc:Fallback>
                <p:oleObj name="Equation" r:id="rId19" imgW="177492" imgH="164814"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05725" y="2690813"/>
                        <a:ext cx="203200" cy="185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152" name="Arc 11"/>
          <p:cNvSpPr>
            <a:spLocks/>
          </p:cNvSpPr>
          <p:nvPr/>
        </p:nvSpPr>
        <p:spPr bwMode="auto">
          <a:xfrm>
            <a:off x="7277100" y="2786063"/>
            <a:ext cx="457200" cy="182562"/>
          </a:xfrm>
          <a:custGeom>
            <a:avLst/>
            <a:gdLst>
              <a:gd name="T0" fmla="*/ 131134612 w 21600"/>
              <a:gd name="T1" fmla="*/ 0 h 16594"/>
              <a:gd name="T2" fmla="*/ 204838279 w 21600"/>
              <a:gd name="T3" fmla="*/ 22096779 h 16594"/>
              <a:gd name="T4" fmla="*/ 0 w 21600"/>
              <a:gd name="T5" fmla="*/ 22096779 h 16594"/>
              <a:gd name="T6" fmla="*/ 0 60000 65536"/>
              <a:gd name="T7" fmla="*/ 0 60000 65536"/>
              <a:gd name="T8" fmla="*/ 0 60000 65536"/>
              <a:gd name="T9" fmla="*/ 0 w 21600"/>
              <a:gd name="T10" fmla="*/ 0 h 16594"/>
              <a:gd name="T11" fmla="*/ 21600 w 21600"/>
              <a:gd name="T12" fmla="*/ 16594 h 16594"/>
            </a:gdLst>
            <a:ahLst/>
            <a:cxnLst>
              <a:cxn ang="T6">
                <a:pos x="T0" y="T1"/>
              </a:cxn>
              <a:cxn ang="T7">
                <a:pos x="T2" y="T3"/>
              </a:cxn>
              <a:cxn ang="T8">
                <a:pos x="T4" y="T5"/>
              </a:cxn>
            </a:cxnLst>
            <a:rect l="T9" t="T10" r="T11" b="T12"/>
            <a:pathLst>
              <a:path w="21600" h="16594" fill="none" extrusionOk="0">
                <a:moveTo>
                  <a:pt x="13827" y="0"/>
                </a:moveTo>
                <a:cubicBezTo>
                  <a:pt x="18752" y="4104"/>
                  <a:pt x="21600" y="10183"/>
                  <a:pt x="21600" y="16594"/>
                </a:cubicBezTo>
              </a:path>
              <a:path w="21600" h="16594" stroke="0" extrusionOk="0">
                <a:moveTo>
                  <a:pt x="13827" y="0"/>
                </a:moveTo>
                <a:cubicBezTo>
                  <a:pt x="18752" y="4104"/>
                  <a:pt x="21600" y="10183"/>
                  <a:pt x="21600" y="16594"/>
                </a:cubicBezTo>
                <a:lnTo>
                  <a:pt x="0" y="16594"/>
                </a:lnTo>
                <a:lnTo>
                  <a:pt x="13827"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cxnSp>
        <p:nvCxnSpPr>
          <p:cNvPr id="48153" name="Straight Connector 118"/>
          <p:cNvCxnSpPr>
            <a:cxnSpLocks noChangeShapeType="1"/>
          </p:cNvCxnSpPr>
          <p:nvPr/>
        </p:nvCxnSpPr>
        <p:spPr bwMode="auto">
          <a:xfrm flipV="1">
            <a:off x="7086600" y="2959100"/>
            <a:ext cx="18288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sp>
        <p:nvSpPr>
          <p:cNvPr id="120" name="Line 7"/>
          <p:cNvSpPr>
            <a:spLocks noChangeShapeType="1"/>
          </p:cNvSpPr>
          <p:nvPr/>
        </p:nvSpPr>
        <p:spPr bwMode="auto">
          <a:xfrm>
            <a:off x="3302000" y="5740400"/>
            <a:ext cx="1282700" cy="165100"/>
          </a:xfrm>
          <a:prstGeom prst="line">
            <a:avLst/>
          </a:prstGeom>
          <a:noFill/>
          <a:ln w="3175">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1" name="Line 7"/>
          <p:cNvSpPr>
            <a:spLocks noChangeShapeType="1"/>
          </p:cNvSpPr>
          <p:nvPr/>
        </p:nvSpPr>
        <p:spPr bwMode="auto">
          <a:xfrm>
            <a:off x="4572000" y="5905500"/>
            <a:ext cx="1079500" cy="711200"/>
          </a:xfrm>
          <a:prstGeom prst="line">
            <a:avLst/>
          </a:prstGeom>
          <a:noFill/>
          <a:ln w="3175">
            <a:solidFill>
              <a:srgbClr val="FF3300"/>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2" name="Line 5"/>
          <p:cNvSpPr>
            <a:spLocks noChangeShapeType="1"/>
          </p:cNvSpPr>
          <p:nvPr/>
        </p:nvSpPr>
        <p:spPr bwMode="auto">
          <a:xfrm flipV="1">
            <a:off x="5629275" y="5619750"/>
            <a:ext cx="819150" cy="971550"/>
          </a:xfrm>
          <a:prstGeom prst="line">
            <a:avLst/>
          </a:prstGeom>
          <a:noFill/>
          <a:ln w="3175">
            <a:solidFill>
              <a:srgbClr val="00CC00"/>
            </a:solidFill>
            <a:prstDash val="dash"/>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cxnSp>
        <p:nvCxnSpPr>
          <p:cNvPr id="124" name="Straight Arrow Connector 123"/>
          <p:cNvCxnSpPr>
            <a:cxnSpLocks noChangeShapeType="1"/>
            <a:endCxn id="122" idx="1"/>
          </p:cNvCxnSpPr>
          <p:nvPr/>
        </p:nvCxnSpPr>
        <p:spPr bwMode="auto">
          <a:xfrm flipV="1">
            <a:off x="3302000" y="5619750"/>
            <a:ext cx="3146425" cy="120650"/>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26" name="Line 9"/>
          <p:cNvSpPr>
            <a:spLocks noChangeShapeType="1"/>
          </p:cNvSpPr>
          <p:nvPr/>
        </p:nvSpPr>
        <p:spPr bwMode="auto">
          <a:xfrm flipH="1">
            <a:off x="2552700" y="5743575"/>
            <a:ext cx="768350" cy="1050925"/>
          </a:xfrm>
          <a:prstGeom prst="line">
            <a:avLst/>
          </a:prstGeom>
          <a:noFill/>
          <a:ln w="3175">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7" name="Line 8"/>
          <p:cNvSpPr>
            <a:spLocks noChangeShapeType="1"/>
          </p:cNvSpPr>
          <p:nvPr/>
        </p:nvSpPr>
        <p:spPr bwMode="auto">
          <a:xfrm flipV="1">
            <a:off x="2565400" y="5511800"/>
            <a:ext cx="101600" cy="1228725"/>
          </a:xfrm>
          <a:prstGeom prst="line">
            <a:avLst/>
          </a:prstGeom>
          <a:noFill/>
          <a:ln w="3175">
            <a:solidFill>
              <a:srgbClr val="FF3300"/>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8" name="Line 5"/>
          <p:cNvSpPr>
            <a:spLocks noChangeShapeType="1"/>
          </p:cNvSpPr>
          <p:nvPr/>
        </p:nvSpPr>
        <p:spPr bwMode="auto">
          <a:xfrm flipV="1">
            <a:off x="2670175" y="4552950"/>
            <a:ext cx="819150" cy="971550"/>
          </a:xfrm>
          <a:prstGeom prst="line">
            <a:avLst/>
          </a:prstGeom>
          <a:noFill/>
          <a:ln w="3175">
            <a:solidFill>
              <a:srgbClr val="00CC00"/>
            </a:solidFill>
            <a:prstDash val="dash"/>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cxnSp>
        <p:nvCxnSpPr>
          <p:cNvPr id="129" name="Straight Arrow Connector 128"/>
          <p:cNvCxnSpPr>
            <a:cxnSpLocks noChangeShapeType="1"/>
            <a:stCxn id="120" idx="0"/>
            <a:endCxn id="128" idx="1"/>
          </p:cNvCxnSpPr>
          <p:nvPr/>
        </p:nvCxnSpPr>
        <p:spPr bwMode="auto">
          <a:xfrm rot="5400000" flipH="1" flipV="1">
            <a:off x="2801938" y="5053012"/>
            <a:ext cx="1187450" cy="187325"/>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32" name="Line 8"/>
          <p:cNvSpPr>
            <a:spLocks noChangeShapeType="1"/>
          </p:cNvSpPr>
          <p:nvPr/>
        </p:nvSpPr>
        <p:spPr bwMode="auto">
          <a:xfrm flipH="1" flipV="1">
            <a:off x="2743200" y="4622800"/>
            <a:ext cx="558800" cy="1101725"/>
          </a:xfrm>
          <a:prstGeom prst="line">
            <a:avLst/>
          </a:prstGeom>
          <a:noFill/>
          <a:ln w="3175">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33" name="Line 9"/>
          <p:cNvSpPr>
            <a:spLocks noChangeShapeType="1"/>
          </p:cNvSpPr>
          <p:nvPr/>
        </p:nvSpPr>
        <p:spPr bwMode="auto">
          <a:xfrm flipH="1">
            <a:off x="1638300" y="4638675"/>
            <a:ext cx="1111250" cy="631825"/>
          </a:xfrm>
          <a:prstGeom prst="line">
            <a:avLst/>
          </a:prstGeom>
          <a:noFill/>
          <a:ln w="3175">
            <a:solidFill>
              <a:srgbClr val="FF3300"/>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34" name="Line 5"/>
          <p:cNvSpPr>
            <a:spLocks noChangeShapeType="1"/>
          </p:cNvSpPr>
          <p:nvPr/>
        </p:nvSpPr>
        <p:spPr bwMode="auto">
          <a:xfrm flipV="1">
            <a:off x="1666875" y="4248150"/>
            <a:ext cx="819150" cy="971550"/>
          </a:xfrm>
          <a:prstGeom prst="line">
            <a:avLst/>
          </a:prstGeom>
          <a:noFill/>
          <a:ln w="3175">
            <a:solidFill>
              <a:srgbClr val="00CC00"/>
            </a:solidFill>
            <a:prstDash val="dash"/>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cxnSp>
        <p:nvCxnSpPr>
          <p:cNvPr id="135" name="Straight Arrow Connector 134"/>
          <p:cNvCxnSpPr>
            <a:cxnSpLocks noChangeShapeType="1"/>
            <a:stCxn id="132" idx="0"/>
            <a:endCxn id="134" idx="1"/>
          </p:cNvCxnSpPr>
          <p:nvPr/>
        </p:nvCxnSpPr>
        <p:spPr bwMode="auto">
          <a:xfrm rot="16200000" flipV="1">
            <a:off x="2155825" y="4578350"/>
            <a:ext cx="1476375" cy="815975"/>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graphicFrame>
        <p:nvGraphicFramePr>
          <p:cNvPr id="48166" name="Object 42"/>
          <p:cNvGraphicFramePr>
            <a:graphicFrameLocks noChangeAspect="1"/>
          </p:cNvGraphicFramePr>
          <p:nvPr/>
        </p:nvGraphicFramePr>
        <p:xfrm>
          <a:off x="649288" y="1528763"/>
          <a:ext cx="285750" cy="301625"/>
        </p:xfrm>
        <a:graphic>
          <a:graphicData uri="http://schemas.openxmlformats.org/presentationml/2006/ole">
            <mc:AlternateContent xmlns:mc="http://schemas.openxmlformats.org/markup-compatibility/2006">
              <mc:Choice xmlns:v="urn:schemas-microsoft-com:vml" Requires="v">
                <p:oleObj spid="_x0000_s1163" name="Equation" r:id="rId21" imgW="228600" imgH="241300" progId="Equation.3">
                  <p:embed/>
                </p:oleObj>
              </mc:Choice>
              <mc:Fallback>
                <p:oleObj name="Equation" r:id="rId21" imgW="228600" imgH="2413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9288" y="1528763"/>
                        <a:ext cx="285750"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67" name="Object 44"/>
          <p:cNvGraphicFramePr>
            <a:graphicFrameLocks noChangeAspect="1"/>
          </p:cNvGraphicFramePr>
          <p:nvPr/>
        </p:nvGraphicFramePr>
        <p:xfrm>
          <a:off x="5673725" y="3662363"/>
          <a:ext cx="271463" cy="269875"/>
        </p:xfrm>
        <a:graphic>
          <a:graphicData uri="http://schemas.openxmlformats.org/presentationml/2006/ole">
            <mc:AlternateContent xmlns:mc="http://schemas.openxmlformats.org/markup-compatibility/2006">
              <mc:Choice xmlns:v="urn:schemas-microsoft-com:vml" Requires="v">
                <p:oleObj spid="_x0000_s1164" name="Equation" r:id="rId23" imgW="215619" imgH="215619" progId="Equation.3">
                  <p:embed/>
                </p:oleObj>
              </mc:Choice>
              <mc:Fallback>
                <p:oleObj name="Equation" r:id="rId23" imgW="215619" imgH="215619"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73725" y="3662363"/>
                        <a:ext cx="27146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68" name="Object 46"/>
          <p:cNvGraphicFramePr>
            <a:graphicFrameLocks noChangeAspect="1"/>
          </p:cNvGraphicFramePr>
          <p:nvPr/>
        </p:nvGraphicFramePr>
        <p:xfrm>
          <a:off x="7797800" y="1760538"/>
          <a:ext cx="1133475" cy="269875"/>
        </p:xfrm>
        <a:graphic>
          <a:graphicData uri="http://schemas.openxmlformats.org/presentationml/2006/ole">
            <mc:AlternateContent xmlns:mc="http://schemas.openxmlformats.org/markup-compatibility/2006">
              <mc:Choice xmlns:v="urn:schemas-microsoft-com:vml" Requires="v">
                <p:oleObj spid="_x0000_s1165" name="Equation" r:id="rId25" imgW="901309" imgH="215806" progId="Equation.3">
                  <p:embed/>
                </p:oleObj>
              </mc:Choice>
              <mc:Fallback>
                <p:oleObj name="Equation" r:id="rId25" imgW="901309" imgH="215806"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97800" y="1760538"/>
                        <a:ext cx="1133475"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69" name="Object 47"/>
          <p:cNvGraphicFramePr>
            <a:graphicFrameLocks noChangeAspect="1"/>
          </p:cNvGraphicFramePr>
          <p:nvPr/>
        </p:nvGraphicFramePr>
        <p:xfrm>
          <a:off x="3111500" y="3608388"/>
          <a:ext cx="271463" cy="269875"/>
        </p:xfrm>
        <a:graphic>
          <a:graphicData uri="http://schemas.openxmlformats.org/presentationml/2006/ole">
            <mc:AlternateContent xmlns:mc="http://schemas.openxmlformats.org/markup-compatibility/2006">
              <mc:Choice xmlns:v="urn:schemas-microsoft-com:vml" Requires="v">
                <p:oleObj spid="_x0000_s1166" name="Equation" r:id="rId27" imgW="215619" imgH="215619" progId="Equation.3">
                  <p:embed/>
                </p:oleObj>
              </mc:Choice>
              <mc:Fallback>
                <p:oleObj name="Equation" r:id="rId27" imgW="215619" imgH="215619"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11500" y="3608388"/>
                        <a:ext cx="27146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70" name="Object 48"/>
          <p:cNvGraphicFramePr>
            <a:graphicFrameLocks noChangeAspect="1"/>
          </p:cNvGraphicFramePr>
          <p:nvPr/>
        </p:nvGraphicFramePr>
        <p:xfrm>
          <a:off x="4522788" y="1443038"/>
          <a:ext cx="285750" cy="269875"/>
        </p:xfrm>
        <a:graphic>
          <a:graphicData uri="http://schemas.openxmlformats.org/presentationml/2006/ole">
            <mc:AlternateContent xmlns:mc="http://schemas.openxmlformats.org/markup-compatibility/2006">
              <mc:Choice xmlns:v="urn:schemas-microsoft-com:vml" Requires="v">
                <p:oleObj spid="_x0000_s1167" name="Equation" r:id="rId29" imgW="228501" imgH="215806" progId="Equation.3">
                  <p:embed/>
                </p:oleObj>
              </mc:Choice>
              <mc:Fallback>
                <p:oleObj name="Equation" r:id="rId29" imgW="228501" imgH="215806"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22788" y="1443038"/>
                        <a:ext cx="285750"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71" name="Object 49"/>
          <p:cNvGraphicFramePr>
            <a:graphicFrameLocks noChangeAspect="1"/>
          </p:cNvGraphicFramePr>
          <p:nvPr/>
        </p:nvGraphicFramePr>
        <p:xfrm>
          <a:off x="2752725" y="3087688"/>
          <a:ext cx="269875" cy="301625"/>
        </p:xfrm>
        <a:graphic>
          <a:graphicData uri="http://schemas.openxmlformats.org/presentationml/2006/ole">
            <mc:AlternateContent xmlns:mc="http://schemas.openxmlformats.org/markup-compatibility/2006">
              <mc:Choice xmlns:v="urn:schemas-microsoft-com:vml" Requires="v">
                <p:oleObj spid="_x0000_s1168" name="Equation" r:id="rId31" imgW="215713" imgH="241091" progId="Equation.3">
                  <p:embed/>
                </p:oleObj>
              </mc:Choice>
              <mc:Fallback>
                <p:oleObj name="Equation" r:id="rId31" imgW="215713" imgH="241091"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52725" y="3087688"/>
                        <a:ext cx="269875"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72" name="Object 50"/>
          <p:cNvGraphicFramePr>
            <a:graphicFrameLocks noChangeAspect="1"/>
          </p:cNvGraphicFramePr>
          <p:nvPr/>
        </p:nvGraphicFramePr>
        <p:xfrm>
          <a:off x="428625" y="4037013"/>
          <a:ext cx="303213" cy="301625"/>
        </p:xfrm>
        <a:graphic>
          <a:graphicData uri="http://schemas.openxmlformats.org/presentationml/2006/ole">
            <mc:AlternateContent xmlns:mc="http://schemas.openxmlformats.org/markup-compatibility/2006">
              <mc:Choice xmlns:v="urn:schemas-microsoft-com:vml" Requires="v">
                <p:oleObj spid="_x0000_s1169" name="Equation" r:id="rId33" imgW="241195" imgH="241195" progId="Equation.DSMT4">
                  <p:embed/>
                </p:oleObj>
              </mc:Choice>
              <mc:Fallback>
                <p:oleObj name="Equation" r:id="rId33" imgW="241195" imgH="241195"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28625" y="4037013"/>
                        <a:ext cx="303213"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Rectangle 2"/>
          <p:cNvSpPr>
            <a:spLocks noGrp="1" noChangeArrowheads="1"/>
          </p:cNvSpPr>
          <p:nvPr>
            <p:ph type="title"/>
          </p:nvPr>
        </p:nvSpPr>
        <p:spPr>
          <a:xfrm>
            <a:off x="0" y="0"/>
            <a:ext cx="9143381"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Méthode des composantes symétriques</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41209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randombar(horizontal)">
                                      <p:cBhvr>
                                        <p:cTn id="7" dur="500"/>
                                        <p:tgtEl>
                                          <p:spTgt spid="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randombar(horizontal)">
                                      <p:cBhvr>
                                        <p:cTn id="12" dur="500"/>
                                        <p:tgtEl>
                                          <p:spTgt spid="1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randombar(horizontal)">
                                      <p:cBhvr>
                                        <p:cTn id="17" dur="500"/>
                                        <p:tgtEl>
                                          <p:spTgt spid="1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randombar(horizontal)">
                                      <p:cBhvr>
                                        <p:cTn id="22" dur="500"/>
                                        <p:tgtEl>
                                          <p:spTgt spid="1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8143"/>
                                        </p:tgtEl>
                                        <p:attrNameLst>
                                          <p:attrName>style.visibility</p:attrName>
                                        </p:attrNameLst>
                                      </p:cBhvr>
                                      <p:to>
                                        <p:strVal val="visible"/>
                                      </p:to>
                                    </p:set>
                                    <p:animEffect transition="in" filter="fade">
                                      <p:cBhvr>
                                        <p:cTn id="27" dur="500"/>
                                        <p:tgtEl>
                                          <p:spTgt spid="4814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randombar(horizontal)">
                                      <p:cBhvr>
                                        <p:cTn id="32" dur="500"/>
                                        <p:tgtEl>
                                          <p:spTgt spid="1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randombar(horizontal)">
                                      <p:cBhvr>
                                        <p:cTn id="37" dur="500"/>
                                        <p:tgtEl>
                                          <p:spTgt spid="1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randombar(horizontal)">
                                      <p:cBhvr>
                                        <p:cTn id="42" dur="500"/>
                                        <p:tgtEl>
                                          <p:spTgt spid="1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randombar(horizontal)">
                                      <p:cBhvr>
                                        <p:cTn id="47" dur="500"/>
                                        <p:tgtEl>
                                          <p:spTgt spid="1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8149"/>
                                        </p:tgtEl>
                                        <p:attrNameLst>
                                          <p:attrName>style.visibility</p:attrName>
                                        </p:attrNameLst>
                                      </p:cBhvr>
                                      <p:to>
                                        <p:strVal val="visible"/>
                                      </p:to>
                                    </p:set>
                                    <p:animEffect transition="in" filter="fade">
                                      <p:cBhvr>
                                        <p:cTn id="52" dur="500"/>
                                        <p:tgtEl>
                                          <p:spTgt spid="4814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2"/>
                                        </p:tgtEl>
                                        <p:attrNameLst>
                                          <p:attrName>style.visibility</p:attrName>
                                        </p:attrNameLst>
                                      </p:cBhvr>
                                      <p:to>
                                        <p:strVal val="visible"/>
                                      </p:to>
                                    </p:set>
                                    <p:animEffect transition="in" filter="randombar(horizontal)">
                                      <p:cBhvr>
                                        <p:cTn id="57" dur="500"/>
                                        <p:tgtEl>
                                          <p:spTgt spid="13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33"/>
                                        </p:tgtEl>
                                        <p:attrNameLst>
                                          <p:attrName>style.visibility</p:attrName>
                                        </p:attrNameLst>
                                      </p:cBhvr>
                                      <p:to>
                                        <p:strVal val="visible"/>
                                      </p:to>
                                    </p:set>
                                    <p:animEffect transition="in" filter="randombar(horizontal)">
                                      <p:cBhvr>
                                        <p:cTn id="62" dur="500"/>
                                        <p:tgtEl>
                                          <p:spTgt spid="13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4"/>
                                        </p:tgtEl>
                                        <p:attrNameLst>
                                          <p:attrName>style.visibility</p:attrName>
                                        </p:attrNameLst>
                                      </p:cBhvr>
                                      <p:to>
                                        <p:strVal val="visible"/>
                                      </p:to>
                                    </p:set>
                                    <p:animEffect transition="in" filter="randombar(horizontal)">
                                      <p:cBhvr>
                                        <p:cTn id="67" dur="500"/>
                                        <p:tgtEl>
                                          <p:spTgt spid="13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nodeType="clickEffect">
                                  <p:stCondLst>
                                    <p:cond delay="0"/>
                                  </p:stCondLst>
                                  <p:childTnLst>
                                    <p:set>
                                      <p:cBhvr>
                                        <p:cTn id="71" dur="1" fill="hold">
                                          <p:stCondLst>
                                            <p:cond delay="0"/>
                                          </p:stCondLst>
                                        </p:cTn>
                                        <p:tgtEl>
                                          <p:spTgt spid="135"/>
                                        </p:tgtEl>
                                        <p:attrNameLst>
                                          <p:attrName>style.visibility</p:attrName>
                                        </p:attrNameLst>
                                      </p:cBhvr>
                                      <p:to>
                                        <p:strVal val="visible"/>
                                      </p:to>
                                    </p:set>
                                    <p:animEffect transition="in" filter="randombar(horizontal)">
                                      <p:cBhvr>
                                        <p:cTn id="72" dur="500"/>
                                        <p:tgtEl>
                                          <p:spTgt spid="1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8135"/>
                                        </p:tgtEl>
                                        <p:attrNameLst>
                                          <p:attrName>style.visibility</p:attrName>
                                        </p:attrNameLst>
                                      </p:cBhvr>
                                      <p:to>
                                        <p:strVal val="visible"/>
                                      </p:to>
                                    </p:set>
                                    <p:animEffect transition="in" filter="fade">
                                      <p:cBhvr>
                                        <p:cTn id="77" dur="5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animBg="1"/>
      <p:bldP spid="126" grpId="0" animBg="1"/>
      <p:bldP spid="127" grpId="0" animBg="1"/>
      <p:bldP spid="128" grpId="0" animBg="1"/>
      <p:bldP spid="132" grpId="0" animBg="1"/>
      <p:bldP spid="133" grpId="0" animBg="1"/>
      <p:bldP spid="13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15"/>
          <p:cNvGraphicFramePr>
            <a:graphicFrameLocks noChangeAspect="1"/>
          </p:cNvGraphicFramePr>
          <p:nvPr/>
        </p:nvGraphicFramePr>
        <p:xfrm>
          <a:off x="628650" y="1573213"/>
          <a:ext cx="2222500" cy="1335087"/>
        </p:xfrm>
        <a:graphic>
          <a:graphicData uri="http://schemas.openxmlformats.org/presentationml/2006/ole">
            <mc:AlternateContent xmlns:mc="http://schemas.openxmlformats.org/markup-compatibility/2006">
              <mc:Choice xmlns:v="urn:schemas-microsoft-com:vml" Requires="v">
                <p:oleObj spid="_x0000_s837794" name="Equation" r:id="rId4" imgW="1205977" imgH="723586" progId="Equation.3">
                  <p:embed/>
                </p:oleObj>
              </mc:Choice>
              <mc:Fallback>
                <p:oleObj name="Equation" r:id="rId4" imgW="1205977" imgH="72358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573213"/>
                        <a:ext cx="2222500" cy="13350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 name="Rectangle 4"/>
          <p:cNvSpPr txBox="1">
            <a:spLocks noChangeArrowheads="1"/>
          </p:cNvSpPr>
          <p:nvPr/>
        </p:nvSpPr>
        <p:spPr bwMode="auto">
          <a:xfrm>
            <a:off x="514350" y="2974975"/>
            <a:ext cx="19240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90000"/>
              </a:lnSpc>
              <a:spcBef>
                <a:spcPct val="20000"/>
              </a:spcBef>
              <a:buClr>
                <a:schemeClr val="accent2"/>
              </a:buClr>
              <a:buSzPct val="75000"/>
            </a:pPr>
            <a:r>
              <a:rPr lang="fr-CH" dirty="0">
                <a:latin typeface="+mj-lt"/>
              </a:rPr>
              <a:t>en dénotant</a:t>
            </a:r>
          </a:p>
          <a:p>
            <a:pPr lvl="1" algn="l" eaLnBrk="1" hangingPunct="1">
              <a:lnSpc>
                <a:spcPct val="90000"/>
              </a:lnSpc>
              <a:spcBef>
                <a:spcPct val="20000"/>
              </a:spcBef>
              <a:buClr>
                <a:schemeClr val="tx1"/>
              </a:buClr>
            </a:pPr>
            <a:endParaRPr lang="en-US" dirty="0">
              <a:latin typeface="+mj-lt"/>
            </a:endParaRPr>
          </a:p>
        </p:txBody>
      </p:sp>
      <p:graphicFrame>
        <p:nvGraphicFramePr>
          <p:cNvPr id="665616" name="Object 16"/>
          <p:cNvGraphicFramePr>
            <a:graphicFrameLocks noChangeAspect="1"/>
          </p:cNvGraphicFramePr>
          <p:nvPr>
            <p:extLst>
              <p:ext uri="{D42A27DB-BD31-4B8C-83A1-F6EECF244321}">
                <p14:modId xmlns:p14="http://schemas.microsoft.com/office/powerpoint/2010/main" val="260953472"/>
              </p:ext>
            </p:extLst>
          </p:nvPr>
        </p:nvGraphicFramePr>
        <p:xfrm>
          <a:off x="2225675" y="3017838"/>
          <a:ext cx="1871663" cy="374650"/>
        </p:xfrm>
        <a:graphic>
          <a:graphicData uri="http://schemas.openxmlformats.org/presentationml/2006/ole">
            <mc:AlternateContent xmlns:mc="http://schemas.openxmlformats.org/markup-compatibility/2006">
              <mc:Choice xmlns:v="urn:schemas-microsoft-com:vml" Requires="v">
                <p:oleObj spid="_x0000_s837795" name="Equation" r:id="rId6" imgW="1016000" imgH="203200" progId="Equation.3">
                  <p:embed/>
                </p:oleObj>
              </mc:Choice>
              <mc:Fallback>
                <p:oleObj name="Equation" r:id="rId6" imgW="10160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5675" y="3017838"/>
                        <a:ext cx="1871663" cy="3746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Rectangle 4"/>
          <p:cNvSpPr txBox="1">
            <a:spLocks noChangeArrowheads="1"/>
          </p:cNvSpPr>
          <p:nvPr/>
        </p:nvSpPr>
        <p:spPr bwMode="auto">
          <a:xfrm>
            <a:off x="514350" y="3495675"/>
            <a:ext cx="3778250" cy="542925"/>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Clr>
                <a:schemeClr val="accent2"/>
              </a:buClr>
              <a:buSzPct val="75000"/>
              <a:defRPr/>
            </a:pPr>
            <a:r>
              <a:rPr lang="fr-CH" sz="2400" kern="0" dirty="0">
                <a:latin typeface="+mj-lt"/>
                <a:ea typeface="+mn-ea"/>
                <a:cs typeface="+mn-cs"/>
              </a:rPr>
              <a:t>et en remarquant que</a:t>
            </a:r>
          </a:p>
          <a:p>
            <a:pPr marL="742950" lvl="1" indent="-285750" algn="l">
              <a:lnSpc>
                <a:spcPct val="90000"/>
              </a:lnSpc>
              <a:spcBef>
                <a:spcPct val="20000"/>
              </a:spcBef>
              <a:buClr>
                <a:schemeClr val="tx1"/>
              </a:buClr>
              <a:defRPr/>
            </a:pPr>
            <a:endParaRPr lang="en-US" sz="2400" kern="0" dirty="0">
              <a:latin typeface="+mj-lt"/>
              <a:ea typeface="+mn-ea"/>
              <a:cs typeface="+mn-cs"/>
            </a:endParaRPr>
          </a:p>
        </p:txBody>
      </p:sp>
      <p:graphicFrame>
        <p:nvGraphicFramePr>
          <p:cNvPr id="665617" name="Object 17"/>
          <p:cNvGraphicFramePr>
            <a:graphicFrameLocks noChangeAspect="1"/>
          </p:cNvGraphicFramePr>
          <p:nvPr>
            <p:extLst>
              <p:ext uri="{D42A27DB-BD31-4B8C-83A1-F6EECF244321}">
                <p14:modId xmlns:p14="http://schemas.microsoft.com/office/powerpoint/2010/main" val="2333568682"/>
              </p:ext>
            </p:extLst>
          </p:nvPr>
        </p:nvGraphicFramePr>
        <p:xfrm>
          <a:off x="3479800" y="3490913"/>
          <a:ext cx="5053013" cy="420687"/>
        </p:xfrm>
        <a:graphic>
          <a:graphicData uri="http://schemas.openxmlformats.org/presentationml/2006/ole">
            <mc:AlternateContent xmlns:mc="http://schemas.openxmlformats.org/markup-compatibility/2006">
              <mc:Choice xmlns:v="urn:schemas-microsoft-com:vml" Requires="v">
                <p:oleObj spid="_x0000_s837796" name="Equation" r:id="rId8" imgW="2743200" imgH="228600" progId="Equation.3">
                  <p:embed/>
                </p:oleObj>
              </mc:Choice>
              <mc:Fallback>
                <p:oleObj name="Equation" r:id="rId8" imgW="27432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9800" y="3490913"/>
                        <a:ext cx="5053013" cy="4206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9" name="Rectangle 4"/>
          <p:cNvSpPr txBox="1">
            <a:spLocks noChangeArrowheads="1"/>
          </p:cNvSpPr>
          <p:nvPr/>
        </p:nvSpPr>
        <p:spPr bwMode="auto">
          <a:xfrm>
            <a:off x="514350" y="4029075"/>
            <a:ext cx="53657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90000"/>
              </a:lnSpc>
              <a:spcBef>
                <a:spcPct val="20000"/>
              </a:spcBef>
              <a:buClr>
                <a:schemeClr val="accent2"/>
              </a:buClr>
              <a:buSzPct val="75000"/>
            </a:pPr>
            <a:r>
              <a:rPr lang="fr-CH">
                <a:latin typeface="+mj-lt"/>
              </a:rPr>
              <a:t>on peut établir les relations suivantes</a:t>
            </a:r>
          </a:p>
          <a:p>
            <a:pPr lvl="1" algn="l" eaLnBrk="1" hangingPunct="1">
              <a:lnSpc>
                <a:spcPct val="90000"/>
              </a:lnSpc>
              <a:spcBef>
                <a:spcPct val="20000"/>
              </a:spcBef>
              <a:buClr>
                <a:schemeClr val="tx1"/>
              </a:buClr>
            </a:pPr>
            <a:endParaRPr lang="en-US">
              <a:latin typeface="+mj-lt"/>
            </a:endParaRPr>
          </a:p>
        </p:txBody>
      </p:sp>
      <p:graphicFrame>
        <p:nvGraphicFramePr>
          <p:cNvPr id="665618" name="Object 18"/>
          <p:cNvGraphicFramePr>
            <a:graphicFrameLocks noChangeAspect="1"/>
          </p:cNvGraphicFramePr>
          <p:nvPr>
            <p:extLst>
              <p:ext uri="{D42A27DB-BD31-4B8C-83A1-F6EECF244321}">
                <p14:modId xmlns:p14="http://schemas.microsoft.com/office/powerpoint/2010/main" val="4204610325"/>
              </p:ext>
            </p:extLst>
          </p:nvPr>
        </p:nvGraphicFramePr>
        <p:xfrm>
          <a:off x="604838" y="4595813"/>
          <a:ext cx="2830512" cy="1335087"/>
        </p:xfrm>
        <a:graphic>
          <a:graphicData uri="http://schemas.openxmlformats.org/presentationml/2006/ole">
            <mc:AlternateContent xmlns:mc="http://schemas.openxmlformats.org/markup-compatibility/2006">
              <mc:Choice xmlns:v="urn:schemas-microsoft-com:vml" Requires="v">
                <p:oleObj spid="_x0000_s837797" name="Equation" r:id="rId10" imgW="1536033" imgH="723586" progId="Equation.DSMT4">
                  <p:embed/>
                </p:oleObj>
              </mc:Choice>
              <mc:Fallback>
                <p:oleObj name="Equation" r:id="rId10" imgW="1536033" imgH="723586"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838" y="4595813"/>
                        <a:ext cx="2830512" cy="13350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 name="Rectangle 2"/>
          <p:cNvSpPr>
            <a:spLocks noGrp="1" noChangeArrowheads="1"/>
          </p:cNvSpPr>
          <p:nvPr>
            <p:ph type="title"/>
          </p:nvPr>
        </p:nvSpPr>
        <p:spPr>
          <a:xfrm>
            <a:off x="0" y="0"/>
            <a:ext cx="9143381"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Méthode des composantes symétriques (suite)</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314964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665616"/>
                                        </p:tgtEl>
                                        <p:attrNameLst>
                                          <p:attrName>style.visibility</p:attrName>
                                        </p:attrNameLst>
                                      </p:cBhvr>
                                      <p:to>
                                        <p:strVal val="visible"/>
                                      </p:to>
                                    </p:set>
                                    <p:animEffect transition="in" filter="randombar(horizontal)">
                                      <p:cBhvr>
                                        <p:cTn id="10" dur="500"/>
                                        <p:tgtEl>
                                          <p:spTgt spid="6656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nodeType="withEffect">
                                  <p:stCondLst>
                                    <p:cond delay="0"/>
                                  </p:stCondLst>
                                  <p:childTnLst>
                                    <p:set>
                                      <p:cBhvr>
                                        <p:cTn id="17" dur="1" fill="hold">
                                          <p:stCondLst>
                                            <p:cond delay="0"/>
                                          </p:stCondLst>
                                        </p:cTn>
                                        <p:tgtEl>
                                          <p:spTgt spid="665617"/>
                                        </p:tgtEl>
                                        <p:attrNameLst>
                                          <p:attrName>style.visibility</p:attrName>
                                        </p:attrNameLst>
                                      </p:cBhvr>
                                      <p:to>
                                        <p:strVal val="visible"/>
                                      </p:to>
                                    </p:set>
                                    <p:animEffect transition="in" filter="randombar(horizontal)">
                                      <p:cBhvr>
                                        <p:cTn id="18" dur="500"/>
                                        <p:tgtEl>
                                          <p:spTgt spid="66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nodeType="withEffect">
                                  <p:stCondLst>
                                    <p:cond delay="0"/>
                                  </p:stCondLst>
                                  <p:childTnLst>
                                    <p:set>
                                      <p:cBhvr>
                                        <p:cTn id="25" dur="1" fill="hold">
                                          <p:stCondLst>
                                            <p:cond delay="0"/>
                                          </p:stCondLst>
                                        </p:cTn>
                                        <p:tgtEl>
                                          <p:spTgt spid="665618"/>
                                        </p:tgtEl>
                                        <p:attrNameLst>
                                          <p:attrName>style.visibility</p:attrName>
                                        </p:attrNameLst>
                                      </p:cBhvr>
                                      <p:to>
                                        <p:strVal val="visible"/>
                                      </p:to>
                                    </p:set>
                                    <p:animEffect transition="in" filter="randombar(horizontal)">
                                      <p:cBhvr>
                                        <p:cTn id="26" dur="500"/>
                                        <p:tgtEl>
                                          <p:spTgt spid="665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txBox="1">
            <a:spLocks noChangeArrowheads="1"/>
          </p:cNvSpPr>
          <p:nvPr/>
        </p:nvSpPr>
        <p:spPr bwMode="auto">
          <a:xfrm>
            <a:off x="438150" y="1679575"/>
            <a:ext cx="4349750" cy="542925"/>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Clr>
                <a:schemeClr val="accent2"/>
              </a:buClr>
              <a:buSzPct val="75000"/>
              <a:defRPr/>
            </a:pPr>
            <a:r>
              <a:rPr lang="fr-CH" sz="2400" kern="0" dirty="0"/>
              <a:t>E</a:t>
            </a:r>
            <a:r>
              <a:rPr lang="fr-CH" sz="2400" kern="0" dirty="0">
                <a:latin typeface="+mn-lt"/>
                <a:ea typeface="+mn-ea"/>
                <a:cs typeface="+mn-cs"/>
              </a:rPr>
              <a:t>n posant pour simplifier</a:t>
            </a:r>
          </a:p>
          <a:p>
            <a:pPr marL="742950" lvl="1" indent="-285750" algn="l">
              <a:lnSpc>
                <a:spcPct val="90000"/>
              </a:lnSpc>
              <a:spcBef>
                <a:spcPct val="20000"/>
              </a:spcBef>
              <a:buClr>
                <a:schemeClr val="tx1"/>
              </a:buClr>
              <a:defRPr/>
            </a:pPr>
            <a:endParaRPr lang="en-US" sz="2400" kern="0" dirty="0">
              <a:latin typeface="+mn-lt"/>
              <a:ea typeface="+mn-ea"/>
              <a:cs typeface="+mn-cs"/>
            </a:endParaRPr>
          </a:p>
        </p:txBody>
      </p:sp>
      <p:graphicFrame>
        <p:nvGraphicFramePr>
          <p:cNvPr id="665616" name="Object 3"/>
          <p:cNvGraphicFramePr>
            <a:graphicFrameLocks noChangeAspect="1"/>
          </p:cNvGraphicFramePr>
          <p:nvPr/>
        </p:nvGraphicFramePr>
        <p:xfrm>
          <a:off x="750888" y="2157413"/>
          <a:ext cx="3019425" cy="446087"/>
        </p:xfrm>
        <a:graphic>
          <a:graphicData uri="http://schemas.openxmlformats.org/presentationml/2006/ole">
            <mc:AlternateContent xmlns:mc="http://schemas.openxmlformats.org/markup-compatibility/2006">
              <mc:Choice xmlns:v="urn:schemas-microsoft-com:vml" Requires="v">
                <p:oleObj spid="_x0000_s839842" name="Equation" r:id="rId4" imgW="1638300" imgH="241300" progId="Equation.3">
                  <p:embed/>
                </p:oleObj>
              </mc:Choice>
              <mc:Fallback>
                <p:oleObj name="Equation" r:id="rId4" imgW="16383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88" y="2157413"/>
                        <a:ext cx="3019425" cy="4460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9" name="Rectangle 4"/>
          <p:cNvSpPr txBox="1">
            <a:spLocks noChangeArrowheads="1"/>
          </p:cNvSpPr>
          <p:nvPr/>
        </p:nvSpPr>
        <p:spPr bwMode="auto">
          <a:xfrm>
            <a:off x="425450" y="2720975"/>
            <a:ext cx="53657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90000"/>
              </a:lnSpc>
              <a:spcBef>
                <a:spcPct val="20000"/>
              </a:spcBef>
              <a:buClr>
                <a:schemeClr val="accent2"/>
              </a:buClr>
              <a:buSzPct val="75000"/>
            </a:pPr>
            <a:r>
              <a:rPr lang="fr-CH" dirty="0">
                <a:latin typeface="+mj-lt"/>
              </a:rPr>
              <a:t>Le système d’équations s’écrit alors:</a:t>
            </a:r>
          </a:p>
          <a:p>
            <a:pPr lvl="1" algn="l" eaLnBrk="1" hangingPunct="1">
              <a:lnSpc>
                <a:spcPct val="90000"/>
              </a:lnSpc>
              <a:spcBef>
                <a:spcPct val="20000"/>
              </a:spcBef>
              <a:buClr>
                <a:schemeClr val="tx1"/>
              </a:buClr>
            </a:pPr>
            <a:endParaRPr lang="en-US" dirty="0">
              <a:latin typeface="+mj-lt"/>
            </a:endParaRPr>
          </a:p>
        </p:txBody>
      </p:sp>
      <p:graphicFrame>
        <p:nvGraphicFramePr>
          <p:cNvPr id="666630" name="Object 6"/>
          <p:cNvGraphicFramePr>
            <a:graphicFrameLocks noChangeAspect="1"/>
          </p:cNvGraphicFramePr>
          <p:nvPr/>
        </p:nvGraphicFramePr>
        <p:xfrm>
          <a:off x="723900" y="3178175"/>
          <a:ext cx="2363788" cy="1428750"/>
        </p:xfrm>
        <a:graphic>
          <a:graphicData uri="http://schemas.openxmlformats.org/presentationml/2006/ole">
            <mc:AlternateContent xmlns:mc="http://schemas.openxmlformats.org/markup-compatibility/2006">
              <mc:Choice xmlns:v="urn:schemas-microsoft-com:vml" Requires="v">
                <p:oleObj spid="_x0000_s839843" name="Equation" r:id="rId6" imgW="1282700" imgH="774700" progId="Equation.3">
                  <p:embed/>
                </p:oleObj>
              </mc:Choice>
              <mc:Fallback>
                <p:oleObj name="Equation" r:id="rId6" imgW="1282700" imgH="774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 y="3178175"/>
                        <a:ext cx="2363788" cy="1428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Rectangle 4"/>
          <p:cNvSpPr txBox="1">
            <a:spLocks noChangeArrowheads="1"/>
          </p:cNvSpPr>
          <p:nvPr/>
        </p:nvSpPr>
        <p:spPr bwMode="auto">
          <a:xfrm>
            <a:off x="476250" y="4740275"/>
            <a:ext cx="53657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90000"/>
              </a:lnSpc>
              <a:spcBef>
                <a:spcPct val="20000"/>
              </a:spcBef>
              <a:buClr>
                <a:schemeClr val="accent2"/>
              </a:buClr>
              <a:buSzPct val="75000"/>
            </a:pPr>
            <a:r>
              <a:rPr lang="fr-CH" dirty="0">
                <a:latin typeface="+mj-lt"/>
              </a:rPr>
              <a:t>En écriture matricielle:</a:t>
            </a:r>
          </a:p>
          <a:p>
            <a:pPr lvl="1" algn="l" eaLnBrk="1" hangingPunct="1">
              <a:lnSpc>
                <a:spcPct val="90000"/>
              </a:lnSpc>
              <a:spcBef>
                <a:spcPct val="20000"/>
              </a:spcBef>
              <a:buClr>
                <a:schemeClr val="tx1"/>
              </a:buClr>
            </a:pPr>
            <a:endParaRPr lang="en-US" dirty="0">
              <a:latin typeface="+mj-lt"/>
            </a:endParaRPr>
          </a:p>
        </p:txBody>
      </p:sp>
      <p:graphicFrame>
        <p:nvGraphicFramePr>
          <p:cNvPr id="666631" name="Object 7"/>
          <p:cNvGraphicFramePr>
            <a:graphicFrameLocks noChangeAspect="1"/>
          </p:cNvGraphicFramePr>
          <p:nvPr/>
        </p:nvGraphicFramePr>
        <p:xfrm>
          <a:off x="657225" y="5241925"/>
          <a:ext cx="2879725" cy="1312863"/>
        </p:xfrm>
        <a:graphic>
          <a:graphicData uri="http://schemas.openxmlformats.org/presentationml/2006/ole">
            <mc:AlternateContent xmlns:mc="http://schemas.openxmlformats.org/markup-compatibility/2006">
              <mc:Choice xmlns:v="urn:schemas-microsoft-com:vml" Requires="v">
                <p:oleObj spid="_x0000_s839844" name="Equation" r:id="rId8" imgW="1562100" imgH="711200" progId="Equation.3">
                  <p:embed/>
                </p:oleObj>
              </mc:Choice>
              <mc:Fallback>
                <p:oleObj name="Equation" r:id="rId8" imgW="1562100" imgH="71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 y="5241925"/>
                        <a:ext cx="2879725" cy="1312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2232" name="Left-Right Arrow 12"/>
          <p:cNvSpPr>
            <a:spLocks noChangeArrowheads="1"/>
          </p:cNvSpPr>
          <p:nvPr/>
        </p:nvSpPr>
        <p:spPr bwMode="auto">
          <a:xfrm>
            <a:off x="3860800" y="5676900"/>
            <a:ext cx="889000" cy="292100"/>
          </a:xfrm>
          <a:prstGeom prst="leftRightArrow">
            <a:avLst>
              <a:gd name="adj1" fmla="val 50000"/>
              <a:gd name="adj2" fmla="val 50006"/>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graphicFrame>
        <p:nvGraphicFramePr>
          <p:cNvPr id="666632" name="Object 8"/>
          <p:cNvGraphicFramePr>
            <a:graphicFrameLocks noChangeAspect="1"/>
          </p:cNvGraphicFramePr>
          <p:nvPr/>
        </p:nvGraphicFramePr>
        <p:xfrm>
          <a:off x="5137150" y="5118100"/>
          <a:ext cx="3090863" cy="1358900"/>
        </p:xfrm>
        <a:graphic>
          <a:graphicData uri="http://schemas.openxmlformats.org/presentationml/2006/ole">
            <mc:AlternateContent xmlns:mc="http://schemas.openxmlformats.org/markup-compatibility/2006">
              <mc:Choice xmlns:v="urn:schemas-microsoft-com:vml" Requires="v">
                <p:oleObj spid="_x0000_s839845" name="Equation" r:id="rId10" imgW="1676400" imgH="736600" progId="Equation.DSMT4">
                  <p:embed/>
                </p:oleObj>
              </mc:Choice>
              <mc:Fallback>
                <p:oleObj name="Equation" r:id="rId10" imgW="1676400" imgH="736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7150" y="5118100"/>
                        <a:ext cx="3090863" cy="1358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 name="Rectangle 2"/>
          <p:cNvSpPr>
            <a:spLocks noGrp="1" noChangeArrowheads="1"/>
          </p:cNvSpPr>
          <p:nvPr>
            <p:ph type="title"/>
          </p:nvPr>
        </p:nvSpPr>
        <p:spPr>
          <a:xfrm>
            <a:off x="0" y="0"/>
            <a:ext cx="9143381"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Méthode des composantes symétriques</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13430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665616"/>
                                        </p:tgtEl>
                                        <p:attrNameLst>
                                          <p:attrName>style.visibility</p:attrName>
                                        </p:attrNameLst>
                                      </p:cBhvr>
                                      <p:to>
                                        <p:strVal val="visible"/>
                                      </p:to>
                                    </p:set>
                                    <p:animEffect transition="in" filter="randombar(horizontal)">
                                      <p:cBhvr>
                                        <p:cTn id="10" dur="500"/>
                                        <p:tgtEl>
                                          <p:spTgt spid="6656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randombar(horizontal)">
                                      <p:cBhvr>
                                        <p:cTn id="15" dur="500"/>
                                        <p:tgtEl>
                                          <p:spTgt spid="49"/>
                                        </p:tgtEl>
                                      </p:cBhvr>
                                    </p:animEffect>
                                  </p:childTnLst>
                                </p:cTn>
                              </p:par>
                              <p:par>
                                <p:cTn id="16" presetID="14" presetClass="entr" presetSubtype="10" fill="hold" nodeType="withEffect">
                                  <p:stCondLst>
                                    <p:cond delay="0"/>
                                  </p:stCondLst>
                                  <p:childTnLst>
                                    <p:set>
                                      <p:cBhvr>
                                        <p:cTn id="17" dur="1" fill="hold">
                                          <p:stCondLst>
                                            <p:cond delay="0"/>
                                          </p:stCondLst>
                                        </p:cTn>
                                        <p:tgtEl>
                                          <p:spTgt spid="666630"/>
                                        </p:tgtEl>
                                        <p:attrNameLst>
                                          <p:attrName>style.visibility</p:attrName>
                                        </p:attrNameLst>
                                      </p:cBhvr>
                                      <p:to>
                                        <p:strVal val="visible"/>
                                      </p:to>
                                    </p:set>
                                    <p:animEffect transition="in" filter="randombar(horizontal)">
                                      <p:cBhvr>
                                        <p:cTn id="18" dur="500"/>
                                        <p:tgtEl>
                                          <p:spTgt spid="6666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666631"/>
                                        </p:tgtEl>
                                        <p:attrNameLst>
                                          <p:attrName>style.visibility</p:attrName>
                                        </p:attrNameLst>
                                      </p:cBhvr>
                                      <p:to>
                                        <p:strVal val="visible"/>
                                      </p:to>
                                    </p:set>
                                    <p:animEffect transition="in" filter="randombar(horizontal)">
                                      <p:cBhvr>
                                        <p:cTn id="26" dur="500"/>
                                        <p:tgtEl>
                                          <p:spTgt spid="666631"/>
                                        </p:tgtEl>
                                      </p:cBhvr>
                                    </p:animEffect>
                                  </p:childTnLst>
                                </p:cTn>
                              </p:par>
                              <p:par>
                                <p:cTn id="27" presetID="14" presetClass="entr" presetSubtype="10" fill="hold" nodeType="withEffect">
                                  <p:stCondLst>
                                    <p:cond delay="0"/>
                                  </p:stCondLst>
                                  <p:childTnLst>
                                    <p:set>
                                      <p:cBhvr>
                                        <p:cTn id="28" dur="1" fill="hold">
                                          <p:stCondLst>
                                            <p:cond delay="0"/>
                                          </p:stCondLst>
                                        </p:cTn>
                                        <p:tgtEl>
                                          <p:spTgt spid="666632"/>
                                        </p:tgtEl>
                                        <p:attrNameLst>
                                          <p:attrName>style.visibility</p:attrName>
                                        </p:attrNameLst>
                                      </p:cBhvr>
                                      <p:to>
                                        <p:strVal val="visible"/>
                                      </p:to>
                                    </p:set>
                                    <p:animEffect transition="in" filter="randombar(horizontal)">
                                      <p:cBhvr>
                                        <p:cTn id="29" dur="500"/>
                                        <p:tgtEl>
                                          <p:spTgt spid="6666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232"/>
                                        </p:tgtEl>
                                        <p:attrNameLst>
                                          <p:attrName>style.visibility</p:attrName>
                                        </p:attrNameLst>
                                      </p:cBhvr>
                                      <p:to>
                                        <p:strVal val="visible"/>
                                      </p:to>
                                    </p:set>
                                    <p:animEffect transition="in" filter="fade">
                                      <p:cBhvr>
                                        <p:cTn id="32" dur="5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P spid="11" grpId="0"/>
      <p:bldP spid="522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F9C27-4D69-4C17-8F32-EDD96442AC39}" type="slidenum">
              <a:rPr lang="fr-CH" smtClean="0"/>
              <a:pPr/>
              <a:t>6</a:t>
            </a:fld>
            <a:endParaRPr lang="fr-CH"/>
          </a:p>
        </p:txBody>
      </p:sp>
      <p:pic>
        <p:nvPicPr>
          <p:cNvPr id="3" name="Picture 2"/>
          <p:cNvPicPr>
            <a:picLocks noChangeAspect="1"/>
          </p:cNvPicPr>
          <p:nvPr/>
        </p:nvPicPr>
        <p:blipFill>
          <a:blip r:embed="rId2"/>
          <a:stretch>
            <a:fillRect/>
          </a:stretch>
        </p:blipFill>
        <p:spPr>
          <a:xfrm>
            <a:off x="1295400" y="1143000"/>
            <a:ext cx="6705600" cy="4479341"/>
          </a:xfrm>
          <a:prstGeom prst="rect">
            <a:avLst/>
          </a:prstGeom>
          <a:effectLst>
            <a:outerShdw blurRad="50800" dist="38100" dir="2700000" algn="tl" rotWithShape="0">
              <a:prstClr val="black">
                <a:alpha val="40000"/>
              </a:prstClr>
            </a:outerShdw>
          </a:effectLst>
        </p:spPr>
      </p:pic>
      <p:sp>
        <p:nvSpPr>
          <p:cNvPr id="4" name="Oval 3"/>
          <p:cNvSpPr/>
          <p:nvPr/>
        </p:nvSpPr>
        <p:spPr>
          <a:xfrm>
            <a:off x="3124200" y="3352800"/>
            <a:ext cx="1295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val 4"/>
          <p:cNvSpPr/>
          <p:nvPr/>
        </p:nvSpPr>
        <p:spPr>
          <a:xfrm>
            <a:off x="4614081" y="3429000"/>
            <a:ext cx="110091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val 5"/>
          <p:cNvSpPr/>
          <p:nvPr/>
        </p:nvSpPr>
        <p:spPr>
          <a:xfrm>
            <a:off x="3221440" y="2286000"/>
            <a:ext cx="1100919"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4597590" y="2392070"/>
            <a:ext cx="1100919"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926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Oval 6"/>
          <p:cNvSpPr>
            <a:spLocks noChangeArrowheads="1"/>
          </p:cNvSpPr>
          <p:nvPr/>
        </p:nvSpPr>
        <p:spPr bwMode="auto">
          <a:xfrm>
            <a:off x="136525" y="1701800"/>
            <a:ext cx="2562225" cy="2543175"/>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4276" name="Line 7"/>
          <p:cNvSpPr>
            <a:spLocks noChangeShapeType="1"/>
          </p:cNvSpPr>
          <p:nvPr/>
        </p:nvSpPr>
        <p:spPr bwMode="auto">
          <a:xfrm>
            <a:off x="1422400" y="2959100"/>
            <a:ext cx="1282700" cy="165100"/>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4277" name="Line 8"/>
          <p:cNvSpPr>
            <a:spLocks noChangeShapeType="1"/>
          </p:cNvSpPr>
          <p:nvPr/>
        </p:nvSpPr>
        <p:spPr bwMode="auto">
          <a:xfrm flipH="1" flipV="1">
            <a:off x="850900" y="1854200"/>
            <a:ext cx="558800" cy="11017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4278" name="Line 9"/>
          <p:cNvSpPr>
            <a:spLocks noChangeShapeType="1"/>
          </p:cNvSpPr>
          <p:nvPr/>
        </p:nvSpPr>
        <p:spPr bwMode="auto">
          <a:xfrm flipH="1">
            <a:off x="647700" y="2962275"/>
            <a:ext cx="768350" cy="10509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4279" name="Object 29"/>
          <p:cNvGraphicFramePr>
            <a:graphicFrameLocks noChangeAspect="1"/>
          </p:cNvGraphicFramePr>
          <p:nvPr/>
        </p:nvGraphicFramePr>
        <p:xfrm>
          <a:off x="2682875" y="4122738"/>
          <a:ext cx="206375" cy="269875"/>
        </p:xfrm>
        <a:graphic>
          <a:graphicData uri="http://schemas.openxmlformats.org/presentationml/2006/ole">
            <mc:AlternateContent xmlns:mc="http://schemas.openxmlformats.org/markup-compatibility/2006">
              <mc:Choice xmlns:v="urn:schemas-microsoft-com:vml" Requires="v">
                <p:oleObj spid="_x0000_s842346" name="Equation" r:id="rId4" imgW="164885" imgH="215619" progId="Equation.3">
                  <p:embed/>
                </p:oleObj>
              </mc:Choice>
              <mc:Fallback>
                <p:oleObj name="Equation" r:id="rId4" imgW="164885"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5" y="4122738"/>
                        <a:ext cx="206375"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80" name="Object 31"/>
          <p:cNvGraphicFramePr>
            <a:graphicFrameLocks noChangeAspect="1"/>
          </p:cNvGraphicFramePr>
          <p:nvPr/>
        </p:nvGraphicFramePr>
        <p:xfrm>
          <a:off x="2049463" y="3138488"/>
          <a:ext cx="160337" cy="206375"/>
        </p:xfrm>
        <a:graphic>
          <a:graphicData uri="http://schemas.openxmlformats.org/presentationml/2006/ole">
            <mc:AlternateContent xmlns:mc="http://schemas.openxmlformats.org/markup-compatibility/2006">
              <mc:Choice xmlns:v="urn:schemas-microsoft-com:vml" Requires="v">
                <p:oleObj spid="_x0000_s842347" name="Equation" r:id="rId6" imgW="126780" imgH="164814" progId="Equation.3">
                  <p:embed/>
                </p:oleObj>
              </mc:Choice>
              <mc:Fallback>
                <p:oleObj name="Equation" r:id="rId6" imgW="126780" imgH="16481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9463" y="3138488"/>
                        <a:ext cx="160337"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81" name="Object 32"/>
          <p:cNvGraphicFramePr>
            <a:graphicFrameLocks noChangeAspect="1"/>
          </p:cNvGraphicFramePr>
          <p:nvPr/>
        </p:nvGraphicFramePr>
        <p:xfrm>
          <a:off x="1476375" y="3133725"/>
          <a:ext cx="476250" cy="330200"/>
        </p:xfrm>
        <a:graphic>
          <a:graphicData uri="http://schemas.openxmlformats.org/presentationml/2006/ole">
            <mc:AlternateContent xmlns:mc="http://schemas.openxmlformats.org/markup-compatibility/2006">
              <mc:Choice xmlns:v="urn:schemas-microsoft-com:vml" Requires="v">
                <p:oleObj spid="_x0000_s842348" name="Equation" r:id="rId8" imgW="418918" imgH="291973" progId="Equation.3">
                  <p:embed/>
                </p:oleObj>
              </mc:Choice>
              <mc:Fallback>
                <p:oleObj name="Equation" r:id="rId8" imgW="418918" imgH="29197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375" y="3133725"/>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82" name="Arc 15"/>
          <p:cNvSpPr>
            <a:spLocks/>
          </p:cNvSpPr>
          <p:nvPr/>
        </p:nvSpPr>
        <p:spPr bwMode="auto">
          <a:xfrm>
            <a:off x="1263650" y="2967038"/>
            <a:ext cx="406400" cy="207962"/>
          </a:xfrm>
          <a:custGeom>
            <a:avLst/>
            <a:gdLst>
              <a:gd name="T0" fmla="*/ 120391523 w 23604"/>
              <a:gd name="T1" fmla="*/ 0 h 22423"/>
              <a:gd name="T2" fmla="*/ 0 w 23604"/>
              <a:gd name="T3" fmla="*/ 17813884 h 22423"/>
              <a:gd name="T4" fmla="*/ 10228353 w 23604"/>
              <a:gd name="T5" fmla="*/ 656560 h 22423"/>
              <a:gd name="T6" fmla="*/ 0 60000 65536"/>
              <a:gd name="T7" fmla="*/ 0 60000 65536"/>
              <a:gd name="T8" fmla="*/ 0 60000 65536"/>
              <a:gd name="T9" fmla="*/ 0 w 23604"/>
              <a:gd name="T10" fmla="*/ 0 h 22423"/>
              <a:gd name="T11" fmla="*/ 23604 w 23604"/>
              <a:gd name="T12" fmla="*/ 22423 h 22423"/>
            </a:gdLst>
            <a:ahLst/>
            <a:cxnLst>
              <a:cxn ang="T6">
                <a:pos x="T0" y="T1"/>
              </a:cxn>
              <a:cxn ang="T7">
                <a:pos x="T2" y="T3"/>
              </a:cxn>
              <a:cxn ang="T8">
                <a:pos x="T4" y="T5"/>
              </a:cxn>
            </a:cxnLst>
            <a:rect l="T9" t="T10" r="T11" b="T12"/>
            <a:pathLst>
              <a:path w="23604" h="22423" fill="none" extrusionOk="0">
                <a:moveTo>
                  <a:pt x="23588" y="-1"/>
                </a:moveTo>
                <a:cubicBezTo>
                  <a:pt x="23598" y="274"/>
                  <a:pt x="23604" y="548"/>
                  <a:pt x="23604" y="823"/>
                </a:cubicBezTo>
                <a:cubicBezTo>
                  <a:pt x="23604" y="12752"/>
                  <a:pt x="13933" y="22423"/>
                  <a:pt x="2004" y="22423"/>
                </a:cubicBezTo>
                <a:cubicBezTo>
                  <a:pt x="1334" y="22423"/>
                  <a:pt x="666" y="22391"/>
                  <a:pt x="0" y="22329"/>
                </a:cubicBezTo>
              </a:path>
              <a:path w="23604" h="22423" stroke="0" extrusionOk="0">
                <a:moveTo>
                  <a:pt x="23588" y="-1"/>
                </a:moveTo>
                <a:cubicBezTo>
                  <a:pt x="23598" y="274"/>
                  <a:pt x="23604" y="548"/>
                  <a:pt x="23604" y="823"/>
                </a:cubicBezTo>
                <a:cubicBezTo>
                  <a:pt x="23604" y="12752"/>
                  <a:pt x="13933" y="22423"/>
                  <a:pt x="2004" y="22423"/>
                </a:cubicBezTo>
                <a:cubicBezTo>
                  <a:pt x="1334" y="22423"/>
                  <a:pt x="666" y="22391"/>
                  <a:pt x="0" y="22329"/>
                </a:cubicBezTo>
                <a:lnTo>
                  <a:pt x="2004" y="823"/>
                </a:lnTo>
                <a:lnTo>
                  <a:pt x="23588" y="-1"/>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4283" name="Oval 6"/>
          <p:cNvSpPr>
            <a:spLocks noChangeArrowheads="1"/>
          </p:cNvSpPr>
          <p:nvPr/>
        </p:nvSpPr>
        <p:spPr bwMode="auto">
          <a:xfrm>
            <a:off x="3260725" y="1714500"/>
            <a:ext cx="2562225" cy="2543175"/>
          </a:xfrm>
          <a:prstGeom prst="ellipse">
            <a:avLst/>
          </a:prstGeom>
          <a:noFill/>
          <a:ln w="3175">
            <a:solidFill>
              <a:schemeClr val="folHlink"/>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4284" name="Line 7"/>
          <p:cNvSpPr>
            <a:spLocks noChangeShapeType="1"/>
          </p:cNvSpPr>
          <p:nvPr/>
        </p:nvSpPr>
        <p:spPr bwMode="auto">
          <a:xfrm>
            <a:off x="4546600" y="2971800"/>
            <a:ext cx="1079500" cy="711200"/>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4285" name="Line 8"/>
          <p:cNvSpPr>
            <a:spLocks noChangeShapeType="1"/>
          </p:cNvSpPr>
          <p:nvPr/>
        </p:nvSpPr>
        <p:spPr bwMode="auto">
          <a:xfrm flipV="1">
            <a:off x="4533900" y="1739900"/>
            <a:ext cx="101600" cy="12287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54286" name="Line 9"/>
          <p:cNvSpPr>
            <a:spLocks noChangeShapeType="1"/>
          </p:cNvSpPr>
          <p:nvPr/>
        </p:nvSpPr>
        <p:spPr bwMode="auto">
          <a:xfrm flipH="1">
            <a:off x="3429000" y="2974975"/>
            <a:ext cx="1111250" cy="631825"/>
          </a:xfrm>
          <a:prstGeom prst="line">
            <a:avLst/>
          </a:prstGeom>
          <a:noFill/>
          <a:ln w="19050">
            <a:solidFill>
              <a:srgbClr val="FF33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4287" name="Object 33"/>
          <p:cNvGraphicFramePr>
            <a:graphicFrameLocks noChangeAspect="1"/>
          </p:cNvGraphicFramePr>
          <p:nvPr/>
        </p:nvGraphicFramePr>
        <p:xfrm>
          <a:off x="6577013" y="5491163"/>
          <a:ext cx="192087" cy="269875"/>
        </p:xfrm>
        <a:graphic>
          <a:graphicData uri="http://schemas.openxmlformats.org/presentationml/2006/ole">
            <mc:AlternateContent xmlns:mc="http://schemas.openxmlformats.org/markup-compatibility/2006">
              <mc:Choice xmlns:v="urn:schemas-microsoft-com:vml" Requires="v">
                <p:oleObj spid="_x0000_s842349" name="Equation" r:id="rId10" imgW="152268" imgH="215713" progId="Equation.3">
                  <p:embed/>
                </p:oleObj>
              </mc:Choice>
              <mc:Fallback>
                <p:oleObj name="Equation" r:id="rId10" imgW="152268" imgH="2157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7013" y="5491163"/>
                        <a:ext cx="192087"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88" name="Object 36"/>
          <p:cNvGraphicFramePr>
            <a:graphicFrameLocks noChangeAspect="1"/>
          </p:cNvGraphicFramePr>
          <p:nvPr/>
        </p:nvGraphicFramePr>
        <p:xfrm>
          <a:off x="5199063" y="3151188"/>
          <a:ext cx="160337" cy="206375"/>
        </p:xfrm>
        <a:graphic>
          <a:graphicData uri="http://schemas.openxmlformats.org/presentationml/2006/ole">
            <mc:AlternateContent xmlns:mc="http://schemas.openxmlformats.org/markup-compatibility/2006">
              <mc:Choice xmlns:v="urn:schemas-microsoft-com:vml" Requires="v">
                <p:oleObj spid="_x0000_s842350" name="Equation" r:id="rId12" imgW="126780" imgH="164814" progId="Equation.3">
                  <p:embed/>
                </p:oleObj>
              </mc:Choice>
              <mc:Fallback>
                <p:oleObj name="Equation" r:id="rId12" imgW="126780" imgH="164814"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9063" y="3151188"/>
                        <a:ext cx="160337"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89" name="Object 37"/>
          <p:cNvGraphicFramePr>
            <a:graphicFrameLocks noChangeAspect="1"/>
          </p:cNvGraphicFramePr>
          <p:nvPr/>
        </p:nvGraphicFramePr>
        <p:xfrm>
          <a:off x="4610100" y="2393950"/>
          <a:ext cx="476250" cy="330200"/>
        </p:xfrm>
        <a:graphic>
          <a:graphicData uri="http://schemas.openxmlformats.org/presentationml/2006/ole">
            <mc:AlternateContent xmlns:mc="http://schemas.openxmlformats.org/markup-compatibility/2006">
              <mc:Choice xmlns:v="urn:schemas-microsoft-com:vml" Requires="v">
                <p:oleObj spid="_x0000_s842351" name="Equation" r:id="rId14" imgW="418918" imgH="291973" progId="Equation.3">
                  <p:embed/>
                </p:oleObj>
              </mc:Choice>
              <mc:Fallback>
                <p:oleObj name="Equation" r:id="rId14" imgW="418918" imgH="29197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0100" y="2393950"/>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90" name="Arc 15"/>
          <p:cNvSpPr>
            <a:spLocks/>
          </p:cNvSpPr>
          <p:nvPr/>
        </p:nvSpPr>
        <p:spPr bwMode="auto">
          <a:xfrm>
            <a:off x="4537075" y="2781300"/>
            <a:ext cx="327025" cy="355600"/>
          </a:xfrm>
          <a:custGeom>
            <a:avLst/>
            <a:gdLst>
              <a:gd name="T0" fmla="*/ 0 w 21600"/>
              <a:gd name="T1" fmla="*/ 0 h 21600"/>
              <a:gd name="T2" fmla="*/ 74961004 w 21600"/>
              <a:gd name="T3" fmla="*/ 96377972 h 21600"/>
              <a:gd name="T4" fmla="*/ 0 w 21600"/>
              <a:gd name="T5" fmla="*/ 9637797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4291" name="Oval 4"/>
          <p:cNvSpPr>
            <a:spLocks noChangeArrowheads="1"/>
          </p:cNvSpPr>
          <p:nvPr/>
        </p:nvSpPr>
        <p:spPr bwMode="auto">
          <a:xfrm>
            <a:off x="6134100" y="1701800"/>
            <a:ext cx="2562225" cy="2543175"/>
          </a:xfrm>
          <a:prstGeom prst="ellipse">
            <a:avLst/>
          </a:prstGeom>
          <a:noFill/>
          <a:ln w="3175">
            <a:solidFill>
              <a:srgbClr val="00CC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54292" name="Line 5"/>
          <p:cNvSpPr>
            <a:spLocks noChangeShapeType="1"/>
          </p:cNvSpPr>
          <p:nvPr/>
        </p:nvSpPr>
        <p:spPr bwMode="auto">
          <a:xfrm flipV="1">
            <a:off x="7419975" y="1987550"/>
            <a:ext cx="819150" cy="971550"/>
          </a:xfrm>
          <a:prstGeom prst="line">
            <a:avLst/>
          </a:prstGeom>
          <a:noFill/>
          <a:ln w="38100">
            <a:solidFill>
              <a:srgbClr val="00CC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54293" name="Object 38"/>
          <p:cNvGraphicFramePr>
            <a:graphicFrameLocks noChangeAspect="1"/>
          </p:cNvGraphicFramePr>
          <p:nvPr/>
        </p:nvGraphicFramePr>
        <p:xfrm>
          <a:off x="3578225" y="4516438"/>
          <a:ext cx="223838" cy="269875"/>
        </p:xfrm>
        <a:graphic>
          <a:graphicData uri="http://schemas.openxmlformats.org/presentationml/2006/ole">
            <mc:AlternateContent xmlns:mc="http://schemas.openxmlformats.org/markup-compatibility/2006">
              <mc:Choice xmlns:v="urn:schemas-microsoft-com:vml" Requires="v">
                <p:oleObj spid="_x0000_s842352" name="Equation" r:id="rId15" imgW="177569" imgH="215619" progId="Equation.3">
                  <p:embed/>
                </p:oleObj>
              </mc:Choice>
              <mc:Fallback>
                <p:oleObj name="Equation" r:id="rId15" imgW="177569" imgH="215619"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78225" y="4516438"/>
                        <a:ext cx="223838"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94" name="Object 39"/>
          <p:cNvGraphicFramePr>
            <a:graphicFrameLocks noChangeAspect="1"/>
          </p:cNvGraphicFramePr>
          <p:nvPr/>
        </p:nvGraphicFramePr>
        <p:xfrm>
          <a:off x="7704138" y="2176463"/>
          <a:ext cx="161925" cy="206375"/>
        </p:xfrm>
        <a:graphic>
          <a:graphicData uri="http://schemas.openxmlformats.org/presentationml/2006/ole">
            <mc:AlternateContent xmlns:mc="http://schemas.openxmlformats.org/markup-compatibility/2006">
              <mc:Choice xmlns:v="urn:schemas-microsoft-com:vml" Requires="v">
                <p:oleObj spid="_x0000_s842353"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04138" y="2176463"/>
                        <a:ext cx="161925" cy="206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295" name="Object 40"/>
          <p:cNvGraphicFramePr>
            <a:graphicFrameLocks noChangeAspect="1"/>
          </p:cNvGraphicFramePr>
          <p:nvPr/>
        </p:nvGraphicFramePr>
        <p:xfrm>
          <a:off x="7705725" y="2690813"/>
          <a:ext cx="203200" cy="185737"/>
        </p:xfrm>
        <a:graphic>
          <a:graphicData uri="http://schemas.openxmlformats.org/presentationml/2006/ole">
            <mc:AlternateContent xmlns:mc="http://schemas.openxmlformats.org/markup-compatibility/2006">
              <mc:Choice xmlns:v="urn:schemas-microsoft-com:vml" Requires="v">
                <p:oleObj spid="_x0000_s842354" name="Equation" r:id="rId19" imgW="177492" imgH="164814" progId="Equation.3">
                  <p:embed/>
                </p:oleObj>
              </mc:Choice>
              <mc:Fallback>
                <p:oleObj name="Equation" r:id="rId19" imgW="177492" imgH="164814"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05725" y="2690813"/>
                        <a:ext cx="203200" cy="185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96" name="Arc 11"/>
          <p:cNvSpPr>
            <a:spLocks/>
          </p:cNvSpPr>
          <p:nvPr/>
        </p:nvSpPr>
        <p:spPr bwMode="auto">
          <a:xfrm>
            <a:off x="7277100" y="2786063"/>
            <a:ext cx="457200" cy="182562"/>
          </a:xfrm>
          <a:custGeom>
            <a:avLst/>
            <a:gdLst>
              <a:gd name="T0" fmla="*/ 131134612 w 21600"/>
              <a:gd name="T1" fmla="*/ 0 h 16594"/>
              <a:gd name="T2" fmla="*/ 204838279 w 21600"/>
              <a:gd name="T3" fmla="*/ 22096779 h 16594"/>
              <a:gd name="T4" fmla="*/ 0 w 21600"/>
              <a:gd name="T5" fmla="*/ 22096779 h 16594"/>
              <a:gd name="T6" fmla="*/ 0 60000 65536"/>
              <a:gd name="T7" fmla="*/ 0 60000 65536"/>
              <a:gd name="T8" fmla="*/ 0 60000 65536"/>
              <a:gd name="T9" fmla="*/ 0 w 21600"/>
              <a:gd name="T10" fmla="*/ 0 h 16594"/>
              <a:gd name="T11" fmla="*/ 21600 w 21600"/>
              <a:gd name="T12" fmla="*/ 16594 h 16594"/>
            </a:gdLst>
            <a:ahLst/>
            <a:cxnLst>
              <a:cxn ang="T6">
                <a:pos x="T0" y="T1"/>
              </a:cxn>
              <a:cxn ang="T7">
                <a:pos x="T2" y="T3"/>
              </a:cxn>
              <a:cxn ang="T8">
                <a:pos x="T4" y="T5"/>
              </a:cxn>
            </a:cxnLst>
            <a:rect l="T9" t="T10" r="T11" b="T12"/>
            <a:pathLst>
              <a:path w="21600" h="16594" fill="none" extrusionOk="0">
                <a:moveTo>
                  <a:pt x="13827" y="0"/>
                </a:moveTo>
                <a:cubicBezTo>
                  <a:pt x="18752" y="4104"/>
                  <a:pt x="21600" y="10183"/>
                  <a:pt x="21600" y="16594"/>
                </a:cubicBezTo>
              </a:path>
              <a:path w="21600" h="16594" stroke="0" extrusionOk="0">
                <a:moveTo>
                  <a:pt x="13827" y="0"/>
                </a:moveTo>
                <a:cubicBezTo>
                  <a:pt x="18752" y="4104"/>
                  <a:pt x="21600" y="10183"/>
                  <a:pt x="21600" y="16594"/>
                </a:cubicBezTo>
                <a:lnTo>
                  <a:pt x="0" y="16594"/>
                </a:lnTo>
                <a:lnTo>
                  <a:pt x="13827" y="0"/>
                </a:lnTo>
                <a:close/>
              </a:path>
            </a:pathLst>
          </a:cu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cxnSp>
        <p:nvCxnSpPr>
          <p:cNvPr id="54297" name="Straight Connector 118"/>
          <p:cNvCxnSpPr>
            <a:cxnSpLocks noChangeShapeType="1"/>
          </p:cNvCxnSpPr>
          <p:nvPr/>
        </p:nvCxnSpPr>
        <p:spPr bwMode="auto">
          <a:xfrm flipV="1">
            <a:off x="7086600" y="2959100"/>
            <a:ext cx="18288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sp>
        <p:nvSpPr>
          <p:cNvPr id="120" name="Line 7"/>
          <p:cNvSpPr>
            <a:spLocks noChangeShapeType="1"/>
          </p:cNvSpPr>
          <p:nvPr/>
        </p:nvSpPr>
        <p:spPr bwMode="auto">
          <a:xfrm>
            <a:off x="3302000" y="5740400"/>
            <a:ext cx="1282700" cy="165100"/>
          </a:xfrm>
          <a:prstGeom prst="line">
            <a:avLst/>
          </a:prstGeom>
          <a:noFill/>
          <a:ln w="3175">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1" name="Line 7"/>
          <p:cNvSpPr>
            <a:spLocks noChangeShapeType="1"/>
          </p:cNvSpPr>
          <p:nvPr/>
        </p:nvSpPr>
        <p:spPr bwMode="auto">
          <a:xfrm>
            <a:off x="4572000" y="5905500"/>
            <a:ext cx="1079500" cy="711200"/>
          </a:xfrm>
          <a:prstGeom prst="line">
            <a:avLst/>
          </a:prstGeom>
          <a:noFill/>
          <a:ln w="3175">
            <a:solidFill>
              <a:srgbClr val="FF3300"/>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2" name="Line 5"/>
          <p:cNvSpPr>
            <a:spLocks noChangeShapeType="1"/>
          </p:cNvSpPr>
          <p:nvPr/>
        </p:nvSpPr>
        <p:spPr bwMode="auto">
          <a:xfrm flipV="1">
            <a:off x="5629275" y="5619750"/>
            <a:ext cx="819150" cy="971550"/>
          </a:xfrm>
          <a:prstGeom prst="line">
            <a:avLst/>
          </a:prstGeom>
          <a:noFill/>
          <a:ln w="3175">
            <a:solidFill>
              <a:srgbClr val="00CC00"/>
            </a:solidFill>
            <a:prstDash val="dash"/>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cxnSp>
        <p:nvCxnSpPr>
          <p:cNvPr id="54301" name="Straight Arrow Connector 123"/>
          <p:cNvCxnSpPr>
            <a:cxnSpLocks noChangeShapeType="1"/>
            <a:endCxn id="122" idx="1"/>
          </p:cNvCxnSpPr>
          <p:nvPr/>
        </p:nvCxnSpPr>
        <p:spPr bwMode="auto">
          <a:xfrm flipV="1">
            <a:off x="3302000" y="5619750"/>
            <a:ext cx="3146425" cy="120650"/>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26" name="Line 9"/>
          <p:cNvSpPr>
            <a:spLocks noChangeShapeType="1"/>
          </p:cNvSpPr>
          <p:nvPr/>
        </p:nvSpPr>
        <p:spPr bwMode="auto">
          <a:xfrm flipH="1">
            <a:off x="2552700" y="5743575"/>
            <a:ext cx="768350" cy="1050925"/>
          </a:xfrm>
          <a:prstGeom prst="line">
            <a:avLst/>
          </a:prstGeom>
          <a:noFill/>
          <a:ln w="3175">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7" name="Line 8"/>
          <p:cNvSpPr>
            <a:spLocks noChangeShapeType="1"/>
          </p:cNvSpPr>
          <p:nvPr/>
        </p:nvSpPr>
        <p:spPr bwMode="auto">
          <a:xfrm flipV="1">
            <a:off x="2565400" y="5511800"/>
            <a:ext cx="101600" cy="1228725"/>
          </a:xfrm>
          <a:prstGeom prst="line">
            <a:avLst/>
          </a:prstGeom>
          <a:noFill/>
          <a:ln w="3175">
            <a:solidFill>
              <a:srgbClr val="FF3300"/>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28" name="Line 5"/>
          <p:cNvSpPr>
            <a:spLocks noChangeShapeType="1"/>
          </p:cNvSpPr>
          <p:nvPr/>
        </p:nvSpPr>
        <p:spPr bwMode="auto">
          <a:xfrm flipV="1">
            <a:off x="2670175" y="4552950"/>
            <a:ext cx="819150" cy="971550"/>
          </a:xfrm>
          <a:prstGeom prst="line">
            <a:avLst/>
          </a:prstGeom>
          <a:noFill/>
          <a:ln w="3175">
            <a:solidFill>
              <a:srgbClr val="00CC00"/>
            </a:solidFill>
            <a:prstDash val="dash"/>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cxnSp>
        <p:nvCxnSpPr>
          <p:cNvPr id="54305" name="Straight Arrow Connector 128"/>
          <p:cNvCxnSpPr>
            <a:cxnSpLocks noChangeShapeType="1"/>
            <a:stCxn id="120" idx="0"/>
            <a:endCxn id="128" idx="1"/>
          </p:cNvCxnSpPr>
          <p:nvPr/>
        </p:nvCxnSpPr>
        <p:spPr bwMode="auto">
          <a:xfrm rot="5400000" flipH="1" flipV="1">
            <a:off x="2801938" y="5053012"/>
            <a:ext cx="1187450" cy="187325"/>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32" name="Line 8"/>
          <p:cNvSpPr>
            <a:spLocks noChangeShapeType="1"/>
          </p:cNvSpPr>
          <p:nvPr/>
        </p:nvSpPr>
        <p:spPr bwMode="auto">
          <a:xfrm flipH="1" flipV="1">
            <a:off x="2743200" y="4622800"/>
            <a:ext cx="558800" cy="1101725"/>
          </a:xfrm>
          <a:prstGeom prst="line">
            <a:avLst/>
          </a:prstGeom>
          <a:noFill/>
          <a:ln w="3175">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33" name="Line 9"/>
          <p:cNvSpPr>
            <a:spLocks noChangeShapeType="1"/>
          </p:cNvSpPr>
          <p:nvPr/>
        </p:nvSpPr>
        <p:spPr bwMode="auto">
          <a:xfrm flipH="1">
            <a:off x="1638300" y="4638675"/>
            <a:ext cx="1111250" cy="631825"/>
          </a:xfrm>
          <a:prstGeom prst="line">
            <a:avLst/>
          </a:prstGeom>
          <a:noFill/>
          <a:ln w="3175">
            <a:solidFill>
              <a:srgbClr val="FF3300"/>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134" name="Line 5"/>
          <p:cNvSpPr>
            <a:spLocks noChangeShapeType="1"/>
          </p:cNvSpPr>
          <p:nvPr/>
        </p:nvSpPr>
        <p:spPr bwMode="auto">
          <a:xfrm flipV="1">
            <a:off x="1666875" y="4248150"/>
            <a:ext cx="819150" cy="971550"/>
          </a:xfrm>
          <a:prstGeom prst="line">
            <a:avLst/>
          </a:prstGeom>
          <a:noFill/>
          <a:ln w="3175">
            <a:solidFill>
              <a:srgbClr val="00CC00"/>
            </a:solidFill>
            <a:prstDash val="dash"/>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fr-CH"/>
          </a:p>
        </p:txBody>
      </p:sp>
      <p:cxnSp>
        <p:nvCxnSpPr>
          <p:cNvPr id="54309" name="Straight Arrow Connector 134"/>
          <p:cNvCxnSpPr>
            <a:cxnSpLocks noChangeShapeType="1"/>
            <a:stCxn id="132" idx="0"/>
            <a:endCxn id="134" idx="1"/>
          </p:cNvCxnSpPr>
          <p:nvPr/>
        </p:nvCxnSpPr>
        <p:spPr bwMode="auto">
          <a:xfrm rot="16200000" flipV="1">
            <a:off x="2155825" y="4578350"/>
            <a:ext cx="1476375" cy="815975"/>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graphicFrame>
        <p:nvGraphicFramePr>
          <p:cNvPr id="54310" name="Object 42"/>
          <p:cNvGraphicFramePr>
            <a:graphicFrameLocks noChangeAspect="1"/>
          </p:cNvGraphicFramePr>
          <p:nvPr/>
        </p:nvGraphicFramePr>
        <p:xfrm>
          <a:off x="649288" y="1528763"/>
          <a:ext cx="285750" cy="301625"/>
        </p:xfrm>
        <a:graphic>
          <a:graphicData uri="http://schemas.openxmlformats.org/presentationml/2006/ole">
            <mc:AlternateContent xmlns:mc="http://schemas.openxmlformats.org/markup-compatibility/2006">
              <mc:Choice xmlns:v="urn:schemas-microsoft-com:vml" Requires="v">
                <p:oleObj spid="_x0000_s842355" name="Equation" r:id="rId21" imgW="228600" imgH="241300" progId="Equation.3">
                  <p:embed/>
                </p:oleObj>
              </mc:Choice>
              <mc:Fallback>
                <p:oleObj name="Equation" r:id="rId21" imgW="228600" imgH="2413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9288" y="1528763"/>
                        <a:ext cx="285750"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311" name="Object 44"/>
          <p:cNvGraphicFramePr>
            <a:graphicFrameLocks noChangeAspect="1"/>
          </p:cNvGraphicFramePr>
          <p:nvPr/>
        </p:nvGraphicFramePr>
        <p:xfrm>
          <a:off x="5673725" y="3662363"/>
          <a:ext cx="271463" cy="269875"/>
        </p:xfrm>
        <a:graphic>
          <a:graphicData uri="http://schemas.openxmlformats.org/presentationml/2006/ole">
            <mc:AlternateContent xmlns:mc="http://schemas.openxmlformats.org/markup-compatibility/2006">
              <mc:Choice xmlns:v="urn:schemas-microsoft-com:vml" Requires="v">
                <p:oleObj spid="_x0000_s842356" name="Equation" r:id="rId23" imgW="215619" imgH="215619" progId="Equation.3">
                  <p:embed/>
                </p:oleObj>
              </mc:Choice>
              <mc:Fallback>
                <p:oleObj name="Equation" r:id="rId23" imgW="215619" imgH="215619"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73725" y="3662363"/>
                        <a:ext cx="27146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312" name="Object 46"/>
          <p:cNvGraphicFramePr>
            <a:graphicFrameLocks noChangeAspect="1"/>
          </p:cNvGraphicFramePr>
          <p:nvPr/>
        </p:nvGraphicFramePr>
        <p:xfrm>
          <a:off x="7797800" y="1760538"/>
          <a:ext cx="1133475" cy="269875"/>
        </p:xfrm>
        <a:graphic>
          <a:graphicData uri="http://schemas.openxmlformats.org/presentationml/2006/ole">
            <mc:AlternateContent xmlns:mc="http://schemas.openxmlformats.org/markup-compatibility/2006">
              <mc:Choice xmlns:v="urn:schemas-microsoft-com:vml" Requires="v">
                <p:oleObj spid="_x0000_s842357" name="Equation" r:id="rId25" imgW="901309" imgH="215806" progId="Equation.3">
                  <p:embed/>
                </p:oleObj>
              </mc:Choice>
              <mc:Fallback>
                <p:oleObj name="Equation" r:id="rId25" imgW="901309" imgH="215806"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97800" y="1760538"/>
                        <a:ext cx="1133475"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313" name="Object 47"/>
          <p:cNvGraphicFramePr>
            <a:graphicFrameLocks noChangeAspect="1"/>
          </p:cNvGraphicFramePr>
          <p:nvPr/>
        </p:nvGraphicFramePr>
        <p:xfrm>
          <a:off x="3111500" y="3608388"/>
          <a:ext cx="271463" cy="269875"/>
        </p:xfrm>
        <a:graphic>
          <a:graphicData uri="http://schemas.openxmlformats.org/presentationml/2006/ole">
            <mc:AlternateContent xmlns:mc="http://schemas.openxmlformats.org/markup-compatibility/2006">
              <mc:Choice xmlns:v="urn:schemas-microsoft-com:vml" Requires="v">
                <p:oleObj spid="_x0000_s842358" name="Equation" r:id="rId27" imgW="215619" imgH="215619" progId="Equation.3">
                  <p:embed/>
                </p:oleObj>
              </mc:Choice>
              <mc:Fallback>
                <p:oleObj name="Equation" r:id="rId27" imgW="215619" imgH="215619"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11500" y="3608388"/>
                        <a:ext cx="27146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314" name="Object 48"/>
          <p:cNvGraphicFramePr>
            <a:graphicFrameLocks noChangeAspect="1"/>
          </p:cNvGraphicFramePr>
          <p:nvPr/>
        </p:nvGraphicFramePr>
        <p:xfrm>
          <a:off x="4522788" y="1443038"/>
          <a:ext cx="285750" cy="269875"/>
        </p:xfrm>
        <a:graphic>
          <a:graphicData uri="http://schemas.openxmlformats.org/presentationml/2006/ole">
            <mc:AlternateContent xmlns:mc="http://schemas.openxmlformats.org/markup-compatibility/2006">
              <mc:Choice xmlns:v="urn:schemas-microsoft-com:vml" Requires="v">
                <p:oleObj spid="_x0000_s842359" name="Equation" r:id="rId29" imgW="228501" imgH="215806" progId="Equation.3">
                  <p:embed/>
                </p:oleObj>
              </mc:Choice>
              <mc:Fallback>
                <p:oleObj name="Equation" r:id="rId29" imgW="228501" imgH="215806"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22788" y="1443038"/>
                        <a:ext cx="285750"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315" name="Object 49"/>
          <p:cNvGraphicFramePr>
            <a:graphicFrameLocks noChangeAspect="1"/>
          </p:cNvGraphicFramePr>
          <p:nvPr/>
        </p:nvGraphicFramePr>
        <p:xfrm>
          <a:off x="2752725" y="3087688"/>
          <a:ext cx="269875" cy="301625"/>
        </p:xfrm>
        <a:graphic>
          <a:graphicData uri="http://schemas.openxmlformats.org/presentationml/2006/ole">
            <mc:AlternateContent xmlns:mc="http://schemas.openxmlformats.org/markup-compatibility/2006">
              <mc:Choice xmlns:v="urn:schemas-microsoft-com:vml" Requires="v">
                <p:oleObj spid="_x0000_s842360" name="Equation" r:id="rId31" imgW="215713" imgH="241091" progId="Equation.3">
                  <p:embed/>
                </p:oleObj>
              </mc:Choice>
              <mc:Fallback>
                <p:oleObj name="Equation" r:id="rId31" imgW="215713" imgH="241091"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52725" y="3087688"/>
                        <a:ext cx="269875"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316" name="Object 50"/>
          <p:cNvGraphicFramePr>
            <a:graphicFrameLocks noChangeAspect="1"/>
          </p:cNvGraphicFramePr>
          <p:nvPr/>
        </p:nvGraphicFramePr>
        <p:xfrm>
          <a:off x="428625" y="4037013"/>
          <a:ext cx="303213" cy="301625"/>
        </p:xfrm>
        <a:graphic>
          <a:graphicData uri="http://schemas.openxmlformats.org/presentationml/2006/ole">
            <mc:AlternateContent xmlns:mc="http://schemas.openxmlformats.org/markup-compatibility/2006">
              <mc:Choice xmlns:v="urn:schemas-microsoft-com:vml" Requires="v">
                <p:oleObj spid="_x0000_s842361" name="Equation" r:id="rId33" imgW="241195" imgH="241195" progId="Equation.DSMT4">
                  <p:embed/>
                </p:oleObj>
              </mc:Choice>
              <mc:Fallback>
                <p:oleObj name="Equation" r:id="rId33" imgW="241195" imgH="241195"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28625" y="4037013"/>
                        <a:ext cx="303213"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Rectangle 2"/>
          <p:cNvSpPr>
            <a:spLocks noGrp="1" noChangeArrowheads="1"/>
          </p:cNvSpPr>
          <p:nvPr>
            <p:ph type="title"/>
          </p:nvPr>
        </p:nvSpPr>
        <p:spPr>
          <a:xfrm>
            <a:off x="0" y="0"/>
            <a:ext cx="9143381" cy="1104900"/>
          </a:xfrm>
        </p:spPr>
        <p:txBody>
          <a:bodyPr>
            <a:noAutofit/>
          </a:bodyPr>
          <a:lstStyle/>
          <a:p>
            <a:pPr>
              <a:defRPr/>
            </a:pPr>
            <a:br>
              <a:rPr lang="fr-CH" sz="3200" dirty="0">
                <a:solidFill>
                  <a:srgbClr val="FF6600"/>
                </a:solidFill>
                <a:latin typeface="Consolas"/>
                <a:ea typeface="+mn-ea"/>
                <a:cs typeface="Consolas"/>
              </a:rPr>
            </a:br>
            <a:r>
              <a:rPr lang="fr-CH" sz="3200" dirty="0">
                <a:solidFill>
                  <a:srgbClr val="FF6600"/>
                </a:solidFill>
                <a:latin typeface="Consolas"/>
                <a:ea typeface="+mn-ea"/>
                <a:cs typeface="Consolas"/>
              </a:rPr>
              <a:t>Méthode des composantes symétriques</a:t>
            </a:r>
            <a:endParaRPr lang="en-US" sz="3200" dirty="0">
              <a:solidFill>
                <a:srgbClr val="FF6600"/>
              </a:solidFill>
              <a:latin typeface="Consolas"/>
              <a:ea typeface="+mn-ea"/>
              <a:cs typeface="Consolas"/>
            </a:endParaRPr>
          </a:p>
        </p:txBody>
      </p:sp>
    </p:spTree>
    <p:extLst>
      <p:ext uri="{BB962C8B-B14F-4D97-AF65-F5344CB8AC3E}">
        <p14:creationId xmlns:p14="http://schemas.microsoft.com/office/powerpoint/2010/main" val="409107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randombar(horizontal)">
                                      <p:cBhvr>
                                        <p:cTn id="7" dur="500"/>
                                        <p:tgtEl>
                                          <p:spTgt spid="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randombar(horizontal)">
                                      <p:cBhvr>
                                        <p:cTn id="12" dur="500"/>
                                        <p:tgtEl>
                                          <p:spTgt spid="1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randombar(horizontal)">
                                      <p:cBhvr>
                                        <p:cTn id="17" dur="500"/>
                                        <p:tgtEl>
                                          <p:spTgt spid="1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randombar(horizontal)">
                                      <p:cBhvr>
                                        <p:cTn id="22" dur="500"/>
                                        <p:tgtEl>
                                          <p:spTgt spid="1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randombar(horizontal)">
                                      <p:cBhvr>
                                        <p:cTn id="27" dur="500"/>
                                        <p:tgtEl>
                                          <p:spTgt spid="1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randombar(horizontal)">
                                      <p:cBhvr>
                                        <p:cTn id="32" dur="500"/>
                                        <p:tgtEl>
                                          <p:spTgt spid="1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randombar(horizontal)">
                                      <p:cBhvr>
                                        <p:cTn id="37" dur="500"/>
                                        <p:tgtEl>
                                          <p:spTgt spid="1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randombar(horizontal)">
                                      <p:cBhvr>
                                        <p:cTn id="42" dur="500"/>
                                        <p:tgtEl>
                                          <p:spTgt spid="1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4"/>
                                        </p:tgtEl>
                                        <p:attrNameLst>
                                          <p:attrName>style.visibility</p:attrName>
                                        </p:attrNameLst>
                                      </p:cBhvr>
                                      <p:to>
                                        <p:strVal val="visible"/>
                                      </p:to>
                                    </p:set>
                                    <p:animEffect transition="in" filter="randombar(horizontal)">
                                      <p:cBhvr>
                                        <p:cTn id="4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animBg="1"/>
      <p:bldP spid="126" grpId="0" animBg="1"/>
      <p:bldP spid="127" grpId="0" animBg="1"/>
      <p:bldP spid="128" grpId="0" animBg="1"/>
      <p:bldP spid="132" grpId="0" animBg="1"/>
      <p:bldP spid="133" grpId="0" animBg="1"/>
      <p:bldP spid="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F9C27-4D69-4C17-8F32-EDD96442AC39}" type="slidenum">
              <a:rPr lang="fr-CH" smtClean="0"/>
              <a:pPr/>
              <a:t>7</a:t>
            </a:fld>
            <a:endParaRPr lang="fr-CH"/>
          </a:p>
        </p:txBody>
      </p:sp>
      <p:pic>
        <p:nvPicPr>
          <p:cNvPr id="3" name="Picture 2"/>
          <p:cNvPicPr>
            <a:picLocks noChangeAspect="1"/>
          </p:cNvPicPr>
          <p:nvPr/>
        </p:nvPicPr>
        <p:blipFill>
          <a:blip r:embed="rId2"/>
          <a:stretch>
            <a:fillRect/>
          </a:stretch>
        </p:blipFill>
        <p:spPr>
          <a:xfrm>
            <a:off x="1295400" y="1143000"/>
            <a:ext cx="6705600" cy="4479341"/>
          </a:xfrm>
          <a:prstGeom prst="rect">
            <a:avLst/>
          </a:prstGeom>
          <a:effectLst>
            <a:outerShdw blurRad="50800" dist="38100" dir="2700000" algn="tl" rotWithShape="0">
              <a:prstClr val="black">
                <a:alpha val="40000"/>
              </a:prstClr>
            </a:outerShdw>
          </a:effectLst>
        </p:spPr>
      </p:pic>
      <p:cxnSp>
        <p:nvCxnSpPr>
          <p:cNvPr id="5" name="Straight Arrow Connector 4"/>
          <p:cNvCxnSpPr/>
          <p:nvPr/>
        </p:nvCxnSpPr>
        <p:spPr>
          <a:xfrm>
            <a:off x="3200400" y="1676400"/>
            <a:ext cx="1066800" cy="762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08332" y="1491734"/>
            <a:ext cx="292068" cy="369332"/>
          </a:xfrm>
          <a:prstGeom prst="rect">
            <a:avLst/>
          </a:prstGeom>
          <a:noFill/>
        </p:spPr>
        <p:txBody>
          <a:bodyPr wrap="none" rtlCol="0">
            <a:spAutoFit/>
          </a:bodyPr>
          <a:lstStyle/>
          <a:p>
            <a:r>
              <a:rPr lang="fr-FR">
                <a:solidFill>
                  <a:srgbClr val="FF0000"/>
                </a:solidFill>
              </a:rPr>
              <a:t>?</a:t>
            </a:r>
          </a:p>
        </p:txBody>
      </p:sp>
    </p:spTree>
    <p:extLst>
      <p:ext uri="{BB962C8B-B14F-4D97-AF65-F5344CB8AC3E}">
        <p14:creationId xmlns:p14="http://schemas.microsoft.com/office/powerpoint/2010/main" val="11098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a:defRPr/>
            </a:pPr>
            <a:r>
              <a:rPr lang="fr-CH" sz="3200" dirty="0">
                <a:solidFill>
                  <a:srgbClr val="FF6600"/>
                </a:solidFill>
                <a:latin typeface="Consolas"/>
                <a:ea typeface="+mn-ea"/>
                <a:cs typeface="Consolas"/>
              </a:rPr>
              <a:t>Systèmes triphasés symétriques</a:t>
            </a:r>
            <a:endParaRPr lang="en-US" sz="3200" dirty="0">
              <a:solidFill>
                <a:srgbClr val="FF6600"/>
              </a:solidFill>
              <a:latin typeface="Consolas"/>
              <a:ea typeface="+mn-ea"/>
              <a:cs typeface="Consolas"/>
            </a:endParaRPr>
          </a:p>
        </p:txBody>
      </p:sp>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163" y="2492375"/>
            <a:ext cx="6010275" cy="309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aphicFrame>
        <p:nvGraphicFramePr>
          <p:cNvPr id="21509" name="Object 6"/>
          <p:cNvGraphicFramePr>
            <a:graphicFrameLocks noChangeAspect="1"/>
          </p:cNvGraphicFramePr>
          <p:nvPr/>
        </p:nvGraphicFramePr>
        <p:xfrm>
          <a:off x="209550" y="1993900"/>
          <a:ext cx="8796338" cy="479425"/>
        </p:xfrm>
        <a:graphic>
          <a:graphicData uri="http://schemas.openxmlformats.org/presentationml/2006/ole">
            <mc:AlternateContent xmlns:mc="http://schemas.openxmlformats.org/markup-compatibility/2006">
              <mc:Choice xmlns:v="urn:schemas-microsoft-com:vml" Requires="v">
                <p:oleObj spid="_x0000_s746584" name="Equation" r:id="rId5" imgW="5562600" imgH="266700" progId="Equation.3">
                  <p:embed/>
                </p:oleObj>
              </mc:Choice>
              <mc:Fallback>
                <p:oleObj name="Equation" r:id="rId5" imgW="5562600" imgH="266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 y="1993900"/>
                        <a:ext cx="8796338" cy="479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510" name="Text Box 7"/>
          <p:cNvSpPr txBox="1">
            <a:spLocks noChangeArrowheads="1"/>
          </p:cNvSpPr>
          <p:nvPr/>
        </p:nvSpPr>
        <p:spPr bwMode="auto">
          <a:xfrm>
            <a:off x="460375" y="1489075"/>
            <a:ext cx="21189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dirty="0">
                <a:latin typeface="+mj-lt"/>
              </a:rPr>
              <a:t>Système direct:</a:t>
            </a:r>
            <a:endParaRPr lang="en-US" dirty="0">
              <a:latin typeface="+mj-lt"/>
            </a:endParaRPr>
          </a:p>
        </p:txBody>
      </p:sp>
      <p:graphicFrame>
        <p:nvGraphicFramePr>
          <p:cNvPr id="592904" name="Object 8"/>
          <p:cNvGraphicFramePr>
            <a:graphicFrameLocks noChangeAspect="1"/>
          </p:cNvGraphicFramePr>
          <p:nvPr/>
        </p:nvGraphicFramePr>
        <p:xfrm>
          <a:off x="2997200" y="5678488"/>
          <a:ext cx="2603500" cy="400050"/>
        </p:xfrm>
        <a:graphic>
          <a:graphicData uri="http://schemas.openxmlformats.org/presentationml/2006/ole">
            <mc:AlternateContent xmlns:mc="http://schemas.openxmlformats.org/markup-compatibility/2006">
              <mc:Choice xmlns:v="urn:schemas-microsoft-com:vml" Requires="v">
                <p:oleObj spid="_x0000_s746585" name="Equation" r:id="rId7" imgW="1625600" imgH="215900" progId="Equation.DSMT4">
                  <p:embed/>
                </p:oleObj>
              </mc:Choice>
              <mc:Fallback>
                <p:oleObj name="Equation" r:id="rId7" imgW="1625600" imgH="2159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5678488"/>
                        <a:ext cx="2603500" cy="400050"/>
                      </a:xfrm>
                      <a:prstGeom prst="rect">
                        <a:avLst/>
                      </a:prstGeom>
                      <a:solidFill>
                        <a:srgbClr val="FFFF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94465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592904"/>
                                        </p:tgtEl>
                                        <p:attrNameLst>
                                          <p:attrName>style.visibility</p:attrName>
                                        </p:attrNameLst>
                                      </p:cBhvr>
                                      <p:to>
                                        <p:strVal val="visible"/>
                                      </p:to>
                                    </p:set>
                                    <p:animEffect transition="in" filter="randombar(vertical)">
                                      <p:cBhvr>
                                        <p:cTn id="7" dur="500"/>
                                        <p:tgtEl>
                                          <p:spTgt spid="592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pPr>
              <a:defRPr/>
            </a:pPr>
            <a:r>
              <a:rPr lang="fr-CH" sz="3200" dirty="0">
                <a:solidFill>
                  <a:srgbClr val="FF6600"/>
                </a:solidFill>
                <a:latin typeface="Consolas"/>
                <a:ea typeface="+mn-ea"/>
                <a:cs typeface="Consolas"/>
              </a:rPr>
              <a:t>Systèmes triphasés symétriques</a:t>
            </a:r>
            <a:endParaRPr lang="en-US" sz="3200" dirty="0">
              <a:solidFill>
                <a:srgbClr val="FF6600"/>
              </a:solidFill>
              <a:latin typeface="Consolas"/>
              <a:ea typeface="+mn-ea"/>
              <a:cs typeface="Consolas"/>
            </a:endParaRPr>
          </a:p>
        </p:txBody>
      </p:sp>
      <p:graphicFrame>
        <p:nvGraphicFramePr>
          <p:cNvPr id="23556" name="Object 3"/>
          <p:cNvGraphicFramePr>
            <a:graphicFrameLocks noChangeAspect="1"/>
          </p:cNvGraphicFramePr>
          <p:nvPr/>
        </p:nvGraphicFramePr>
        <p:xfrm>
          <a:off x="1495425" y="1997075"/>
          <a:ext cx="5900738" cy="531813"/>
        </p:xfrm>
        <a:graphic>
          <a:graphicData uri="http://schemas.openxmlformats.org/presentationml/2006/ole">
            <mc:AlternateContent xmlns:mc="http://schemas.openxmlformats.org/markup-compatibility/2006">
              <mc:Choice xmlns:v="urn:schemas-microsoft-com:vml" Requires="v">
                <p:oleObj spid="_x0000_s748827" name="Equation" r:id="rId4" imgW="3721100" imgH="304800" progId="Equation.3">
                  <p:embed/>
                </p:oleObj>
              </mc:Choice>
              <mc:Fallback>
                <p:oleObj name="Equation" r:id="rId4" imgW="37211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425" y="1997075"/>
                        <a:ext cx="5900738" cy="53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557" name="Text Box 4"/>
          <p:cNvSpPr txBox="1">
            <a:spLocks noChangeArrowheads="1"/>
          </p:cNvSpPr>
          <p:nvPr/>
        </p:nvSpPr>
        <p:spPr bwMode="auto">
          <a:xfrm>
            <a:off x="460375" y="1489075"/>
            <a:ext cx="21189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H">
                <a:latin typeface="+mj-lt"/>
              </a:rPr>
              <a:t>Système direct:</a:t>
            </a:r>
            <a:endParaRPr lang="en-US">
              <a:latin typeface="+mj-lt"/>
            </a:endParaRPr>
          </a:p>
        </p:txBody>
      </p:sp>
      <p:graphicFrame>
        <p:nvGraphicFramePr>
          <p:cNvPr id="625669" name="Object 5"/>
          <p:cNvGraphicFramePr>
            <a:graphicFrameLocks noChangeAspect="1"/>
          </p:cNvGraphicFramePr>
          <p:nvPr/>
        </p:nvGraphicFramePr>
        <p:xfrm>
          <a:off x="6184900" y="3951288"/>
          <a:ext cx="2019300" cy="425450"/>
        </p:xfrm>
        <a:graphic>
          <a:graphicData uri="http://schemas.openxmlformats.org/presentationml/2006/ole">
            <mc:AlternateContent xmlns:mc="http://schemas.openxmlformats.org/markup-compatibility/2006">
              <mc:Choice xmlns:v="urn:schemas-microsoft-com:vml" Requires="v">
                <p:oleObj spid="_x0000_s748828" name="Equation" r:id="rId6" imgW="1244600" imgH="228600" progId="Equation.3">
                  <p:embed/>
                </p:oleObj>
              </mc:Choice>
              <mc:Fallback>
                <p:oleObj name="Equation" r:id="rId6" imgW="12446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4900" y="3951288"/>
                        <a:ext cx="2019300" cy="425450"/>
                      </a:xfrm>
                      <a:prstGeom prst="rect">
                        <a:avLst/>
                      </a:prstGeom>
                      <a:solidFill>
                        <a:srgbClr val="FFFF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559" name="Oval 6"/>
          <p:cNvSpPr>
            <a:spLocks noChangeArrowheads="1"/>
          </p:cNvSpPr>
          <p:nvPr/>
        </p:nvSpPr>
        <p:spPr bwMode="auto">
          <a:xfrm>
            <a:off x="2181225" y="2971800"/>
            <a:ext cx="2562225" cy="2543175"/>
          </a:xfrm>
          <a:prstGeom prst="ellipse">
            <a:avLst/>
          </a:prstGeom>
          <a:noFill/>
          <a:ln w="3175">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
        <p:nvSpPr>
          <p:cNvPr id="23560" name="Line 7"/>
          <p:cNvSpPr>
            <a:spLocks noChangeShapeType="1"/>
          </p:cNvSpPr>
          <p:nvPr/>
        </p:nvSpPr>
        <p:spPr bwMode="auto">
          <a:xfrm>
            <a:off x="3467100" y="4229100"/>
            <a:ext cx="1257300" cy="0"/>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23561" name="Line 8"/>
          <p:cNvSpPr>
            <a:spLocks noChangeShapeType="1"/>
          </p:cNvSpPr>
          <p:nvPr/>
        </p:nvSpPr>
        <p:spPr bwMode="auto">
          <a:xfrm flipH="1" flipV="1">
            <a:off x="2787650" y="3168650"/>
            <a:ext cx="666750" cy="105727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sp>
        <p:nvSpPr>
          <p:cNvPr id="23562" name="Line 9"/>
          <p:cNvSpPr>
            <a:spLocks noChangeShapeType="1"/>
          </p:cNvSpPr>
          <p:nvPr/>
        </p:nvSpPr>
        <p:spPr bwMode="auto">
          <a:xfrm flipH="1">
            <a:off x="2774950" y="4232275"/>
            <a:ext cx="685800" cy="1114425"/>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CH"/>
          </a:p>
        </p:txBody>
      </p:sp>
      <p:graphicFrame>
        <p:nvGraphicFramePr>
          <p:cNvPr id="23563" name="Object 10"/>
          <p:cNvGraphicFramePr>
            <a:graphicFrameLocks noChangeAspect="1"/>
          </p:cNvGraphicFramePr>
          <p:nvPr/>
        </p:nvGraphicFramePr>
        <p:xfrm>
          <a:off x="4905375" y="4092575"/>
          <a:ext cx="334963" cy="349250"/>
        </p:xfrm>
        <a:graphic>
          <a:graphicData uri="http://schemas.openxmlformats.org/presentationml/2006/ole">
            <mc:AlternateContent xmlns:mc="http://schemas.openxmlformats.org/markup-compatibility/2006">
              <mc:Choice xmlns:v="urn:schemas-microsoft-com:vml" Requires="v">
                <p:oleObj spid="_x0000_s748829" name="Equation" r:id="rId8" imgW="317500" imgH="330200" progId="Equation.3">
                  <p:embed/>
                </p:oleObj>
              </mc:Choice>
              <mc:Fallback>
                <p:oleObj name="Equation" r:id="rId8" imgW="317500" imgH="330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5375" y="4092575"/>
                        <a:ext cx="334963"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3564" name="Object 11"/>
          <p:cNvGraphicFramePr>
            <a:graphicFrameLocks noChangeAspect="1"/>
          </p:cNvGraphicFramePr>
          <p:nvPr/>
        </p:nvGraphicFramePr>
        <p:xfrm>
          <a:off x="2446338" y="2698750"/>
          <a:ext cx="350837" cy="349250"/>
        </p:xfrm>
        <a:graphic>
          <a:graphicData uri="http://schemas.openxmlformats.org/presentationml/2006/ole">
            <mc:AlternateContent xmlns:mc="http://schemas.openxmlformats.org/markup-compatibility/2006">
              <mc:Choice xmlns:v="urn:schemas-microsoft-com:vml" Requires="v">
                <p:oleObj spid="_x0000_s748830" name="Equation" r:id="rId10" imgW="330200" imgH="330200" progId="Equation.3">
                  <p:embed/>
                </p:oleObj>
              </mc:Choice>
              <mc:Fallback>
                <p:oleObj name="Equation" r:id="rId10" imgW="330200" imgH="330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6338" y="2698750"/>
                        <a:ext cx="350837"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3565" name="Object 12"/>
          <p:cNvGraphicFramePr>
            <a:graphicFrameLocks noChangeAspect="1"/>
          </p:cNvGraphicFramePr>
          <p:nvPr/>
        </p:nvGraphicFramePr>
        <p:xfrm>
          <a:off x="2416175" y="5410200"/>
          <a:ext cx="366713" cy="349250"/>
        </p:xfrm>
        <a:graphic>
          <a:graphicData uri="http://schemas.openxmlformats.org/presentationml/2006/ole">
            <mc:AlternateContent xmlns:mc="http://schemas.openxmlformats.org/markup-compatibility/2006">
              <mc:Choice xmlns:v="urn:schemas-microsoft-com:vml" Requires="v">
                <p:oleObj spid="_x0000_s748831" name="Equation" r:id="rId12" imgW="355600" imgH="330200" progId="Equation.3">
                  <p:embed/>
                </p:oleObj>
              </mc:Choice>
              <mc:Fallback>
                <p:oleObj name="Equation" r:id="rId12" imgW="355600" imgH="330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6175" y="5410200"/>
                        <a:ext cx="366713"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3566" name="Object 13"/>
          <p:cNvGraphicFramePr>
            <a:graphicFrameLocks noChangeAspect="1"/>
          </p:cNvGraphicFramePr>
          <p:nvPr/>
        </p:nvGraphicFramePr>
        <p:xfrm>
          <a:off x="3970338" y="4270375"/>
          <a:ext cx="257175" cy="254000"/>
        </p:xfrm>
        <a:graphic>
          <a:graphicData uri="http://schemas.openxmlformats.org/presentationml/2006/ole">
            <mc:AlternateContent xmlns:mc="http://schemas.openxmlformats.org/markup-compatibility/2006">
              <mc:Choice xmlns:v="urn:schemas-microsoft-com:vml" Requires="v">
                <p:oleObj spid="_x0000_s748832" name="Equation" r:id="rId14" imgW="228600" imgH="228600" progId="Equation.3">
                  <p:embed/>
                </p:oleObj>
              </mc:Choice>
              <mc:Fallback>
                <p:oleObj name="Equation" r:id="rId14" imgW="2286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70338" y="4270375"/>
                        <a:ext cx="257175"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3567" name="Object 14"/>
          <p:cNvGraphicFramePr>
            <a:graphicFrameLocks noChangeAspect="1"/>
          </p:cNvGraphicFramePr>
          <p:nvPr/>
        </p:nvGraphicFramePr>
        <p:xfrm>
          <a:off x="3521075" y="4403725"/>
          <a:ext cx="476250" cy="330200"/>
        </p:xfrm>
        <a:graphic>
          <a:graphicData uri="http://schemas.openxmlformats.org/presentationml/2006/ole">
            <mc:AlternateContent xmlns:mc="http://schemas.openxmlformats.org/markup-compatibility/2006">
              <mc:Choice xmlns:v="urn:schemas-microsoft-com:vml" Requires="v">
                <p:oleObj spid="_x0000_s748833" name="Equation" r:id="rId16" imgW="520700" imgH="355600" progId="Equation.DSMT4">
                  <p:embed/>
                </p:oleObj>
              </mc:Choice>
              <mc:Fallback>
                <p:oleObj name="Equation" r:id="rId16" imgW="520700" imgH="355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1075" y="4403725"/>
                        <a:ext cx="476250"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568" name="Arc 15"/>
          <p:cNvSpPr>
            <a:spLocks/>
          </p:cNvSpPr>
          <p:nvPr/>
        </p:nvSpPr>
        <p:spPr bwMode="auto">
          <a:xfrm>
            <a:off x="3346450" y="4249738"/>
            <a:ext cx="406400" cy="207962"/>
          </a:xfrm>
          <a:custGeom>
            <a:avLst/>
            <a:gdLst>
              <a:gd name="T0" fmla="*/ 2147483647 w 23604"/>
              <a:gd name="T1" fmla="*/ 0 h 22423"/>
              <a:gd name="T2" fmla="*/ 0 w 23604"/>
              <a:gd name="T3" fmla="*/ 2147483647 h 22423"/>
              <a:gd name="T4" fmla="*/ 2147483647 w 23604"/>
              <a:gd name="T5" fmla="*/ 2147483647 h 22423"/>
              <a:gd name="T6" fmla="*/ 0 60000 65536"/>
              <a:gd name="T7" fmla="*/ 0 60000 65536"/>
              <a:gd name="T8" fmla="*/ 0 60000 65536"/>
              <a:gd name="T9" fmla="*/ 0 w 23604"/>
              <a:gd name="T10" fmla="*/ 0 h 22423"/>
              <a:gd name="T11" fmla="*/ 23604 w 23604"/>
              <a:gd name="T12" fmla="*/ 22423 h 22423"/>
            </a:gdLst>
            <a:ahLst/>
            <a:cxnLst>
              <a:cxn ang="T6">
                <a:pos x="T0" y="T1"/>
              </a:cxn>
              <a:cxn ang="T7">
                <a:pos x="T2" y="T3"/>
              </a:cxn>
              <a:cxn ang="T8">
                <a:pos x="T4" y="T5"/>
              </a:cxn>
            </a:cxnLst>
            <a:rect l="T9" t="T10" r="T11" b="T12"/>
            <a:pathLst>
              <a:path w="23604" h="22423" fill="none" extrusionOk="0">
                <a:moveTo>
                  <a:pt x="23588" y="-1"/>
                </a:moveTo>
                <a:cubicBezTo>
                  <a:pt x="23598" y="274"/>
                  <a:pt x="23604" y="548"/>
                  <a:pt x="23604" y="823"/>
                </a:cubicBezTo>
                <a:cubicBezTo>
                  <a:pt x="23604" y="12752"/>
                  <a:pt x="13933" y="22423"/>
                  <a:pt x="2004" y="22423"/>
                </a:cubicBezTo>
                <a:cubicBezTo>
                  <a:pt x="1334" y="22423"/>
                  <a:pt x="666" y="22391"/>
                  <a:pt x="0" y="22329"/>
                </a:cubicBezTo>
              </a:path>
              <a:path w="23604" h="22423" stroke="0" extrusionOk="0">
                <a:moveTo>
                  <a:pt x="23588" y="-1"/>
                </a:moveTo>
                <a:cubicBezTo>
                  <a:pt x="23598" y="274"/>
                  <a:pt x="23604" y="548"/>
                  <a:pt x="23604" y="823"/>
                </a:cubicBezTo>
                <a:cubicBezTo>
                  <a:pt x="23604" y="12752"/>
                  <a:pt x="13933" y="22423"/>
                  <a:pt x="2004" y="22423"/>
                </a:cubicBezTo>
                <a:cubicBezTo>
                  <a:pt x="1334" y="22423"/>
                  <a:pt x="666" y="22391"/>
                  <a:pt x="0" y="22329"/>
                </a:cubicBezTo>
                <a:lnTo>
                  <a:pt x="2004" y="823"/>
                </a:lnTo>
                <a:lnTo>
                  <a:pt x="23588" y="-1"/>
                </a:lnTo>
                <a:close/>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fr-CH"/>
          </a:p>
        </p:txBody>
      </p:sp>
    </p:spTree>
    <p:extLst>
      <p:ext uri="{BB962C8B-B14F-4D97-AF65-F5344CB8AC3E}">
        <p14:creationId xmlns:p14="http://schemas.microsoft.com/office/powerpoint/2010/main" val="35376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25669"/>
                                        </p:tgtEl>
                                        <p:attrNameLst>
                                          <p:attrName>style.visibility</p:attrName>
                                        </p:attrNameLst>
                                      </p:cBhvr>
                                      <p:to>
                                        <p:strVal val="visible"/>
                                      </p:to>
                                    </p:set>
                                    <p:animEffect transition="in" filter="randombar(horizontal)">
                                      <p:cBhvr>
                                        <p:cTn id="7" dur="500"/>
                                        <p:tgtEl>
                                          <p:spTgt spid="625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11807</TotalTime>
  <Words>1250</Words>
  <Application>Microsoft Macintosh PowerPoint</Application>
  <PresentationFormat>On-screen Show (4:3)</PresentationFormat>
  <Paragraphs>235</Paragraphs>
  <Slides>60</Slides>
  <Notes>56</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ＭＳ Ｐゴシック</vt:lpstr>
      <vt:lpstr>Arial</vt:lpstr>
      <vt:lpstr>Calibri</vt:lpstr>
      <vt:lpstr>Consolas</vt:lpstr>
      <vt:lpstr>Monotype Sorts</vt:lpstr>
      <vt:lpstr>Symbol</vt:lpstr>
      <vt:lpstr>Times New Roman</vt:lpstr>
      <vt:lpstr>Office Theme</vt:lpstr>
      <vt:lpstr>Equation</vt:lpstr>
      <vt:lpstr>PowerPoint Presentation</vt:lpstr>
      <vt:lpstr>Systèmes triphasés</vt:lpstr>
      <vt:lpstr>Systèmes triphasés</vt:lpstr>
      <vt:lpstr>PowerPoint Presentation</vt:lpstr>
      <vt:lpstr>PowerPoint Presentation</vt:lpstr>
      <vt:lpstr>PowerPoint Presentation</vt:lpstr>
      <vt:lpstr>PowerPoint Presentation</vt:lpstr>
      <vt:lpstr>Systèmes triphasés symétriques</vt:lpstr>
      <vt:lpstr>Systèmes triphasés symétriques</vt:lpstr>
      <vt:lpstr>Systèmes triphasés symétriques</vt:lpstr>
      <vt:lpstr>Système homopolaire</vt:lpstr>
      <vt:lpstr>Comment on génère un système triphasé symétrique?</vt:lpstr>
      <vt:lpstr>Comment on génère un système triphasé symétrique?</vt:lpstr>
      <vt:lpstr>Comment on génère un système triphasé symétrique?</vt:lpstr>
      <vt:lpstr>Comment on génère un système triphasé symétrique?</vt:lpstr>
      <vt:lpstr>Comment on génère un système triphasé symétrique?</vt:lpstr>
      <vt:lpstr>Source triphasée (en étoile)</vt:lpstr>
      <vt:lpstr>Source triphasée Tensions simples et tensions de ligne</vt:lpstr>
      <vt:lpstr>PowerPoint Presentation</vt:lpstr>
      <vt:lpstr>Source triphasée Tensions simples et tensions de ligne</vt:lpstr>
      <vt:lpstr>Source triphasée Courants de ligne</vt:lpstr>
      <vt:lpstr>Charge triphasée équilibrée</vt:lpstr>
      <vt:lpstr>Charge triphasée équilibrée Connexion en étoile</vt:lpstr>
      <vt:lpstr>PowerPoint Presentation</vt:lpstr>
      <vt:lpstr>Charge triphasée équilibrée Connexion en étoile</vt:lpstr>
      <vt:lpstr>Charge triphasée équilibrée Connexion en étoile</vt:lpstr>
      <vt:lpstr>Charge triphasée équilibrée Connexion en étoile</vt:lpstr>
      <vt:lpstr>Charge triphasée équilibrée Connexion en triangle</vt:lpstr>
      <vt:lpstr>Charge triphasée équilibrée Connexion en triangle</vt:lpstr>
      <vt:lpstr>Charge triphasée équilibrée Connexion en triangle</vt:lpstr>
      <vt:lpstr>Charge triphasée équilibrée Connexion en triangle</vt:lpstr>
      <vt:lpstr> Résumé Grandeurs de phase en fonction des grandeurs de ligne</vt:lpstr>
      <vt:lpstr> Puissance en régime triphasé</vt:lpstr>
      <vt:lpstr> Puissance en régime triphasé  symétrique à charge équilibrée</vt:lpstr>
      <vt:lpstr> Puissance en régime triphasé  symétrique à charge équilibrée</vt:lpstr>
      <vt:lpstr> Puissance en régime triphasé symétrique à charge équilibrée Puissances active, réactive et apparente</vt:lpstr>
      <vt:lpstr> Puissance en régime triphasé symétrique à charge équilibrée Puissances active, réactive et apparente</vt:lpstr>
      <vt:lpstr> Puissance en régime triphasé symétrique à charge équilibrée Conversion triangle-étoile</vt:lpstr>
      <vt:lpstr> Puissance en régime triphasé symétrique à charge équilibrée Conversion triangle-étoile</vt:lpstr>
      <vt:lpstr> Puissance en régime triphasé symétrique à charge équilibrée Conversion triangle-étoile</vt:lpstr>
      <vt:lpstr> Exemple 1</vt:lpstr>
      <vt:lpstr>  Exemple 2</vt:lpstr>
      <vt:lpstr>  Exemple 3</vt:lpstr>
      <vt:lpstr>  Exemple 4</vt:lpstr>
      <vt:lpstr>  Systèmes triphasés non symétriques</vt:lpstr>
      <vt:lpstr>   Systèmes triphasés non symétriques Charge en triangle</vt:lpstr>
      <vt:lpstr>  Systèmes triphasés non symétriques Charge en étoile</vt:lpstr>
      <vt:lpstr>  Systèmes triphasés non symétriques Charge en étoile</vt:lpstr>
      <vt:lpstr>  Systèmes triphasés non symétriques Charge en étoile</vt:lpstr>
      <vt:lpstr>  Systèmes triphasés non symétriques Charge en étoile</vt:lpstr>
      <vt:lpstr> Exemple: circuit en régime triphasé non symétrique</vt:lpstr>
      <vt:lpstr> Exemple: circuit en régime triphasé non symétrique</vt:lpstr>
      <vt:lpstr>PowerPoint Presentation</vt:lpstr>
      <vt:lpstr>PowerPoint Presentation</vt:lpstr>
      <vt:lpstr> Exemple: circuit en régime triphasé non symétrique</vt:lpstr>
      <vt:lpstr> Méthode des composantes symétriques</vt:lpstr>
      <vt:lpstr> Méthode des composantes symétriques</vt:lpstr>
      <vt:lpstr> Méthode des composantes symétriques (suite)</vt:lpstr>
      <vt:lpstr> Méthode des composantes symétriques</vt:lpstr>
      <vt:lpstr> Méthode des composantes symétriques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Farhad Rachidi</dc:creator>
  <cp:lastModifiedBy>Farhad Rachidi</cp:lastModifiedBy>
  <cp:revision>875</cp:revision>
  <cp:lastPrinted>2014-10-22T10:12:31Z</cp:lastPrinted>
  <dcterms:created xsi:type="dcterms:W3CDTF">2009-04-22T09:32:54Z</dcterms:created>
  <dcterms:modified xsi:type="dcterms:W3CDTF">2018-11-22T15:10:38Z</dcterms:modified>
</cp:coreProperties>
</file>