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4"/>
  </p:sldMasterIdLst>
  <p:notesMasterIdLst>
    <p:notesMasterId r:id="rId56"/>
  </p:notesMasterIdLst>
  <p:handoutMasterIdLst>
    <p:handoutMasterId r:id="rId57"/>
  </p:handoutMasterIdLst>
  <p:sldIdLst>
    <p:sldId id="1229" r:id="rId5"/>
    <p:sldId id="992" r:id="rId6"/>
    <p:sldId id="1320" r:id="rId7"/>
    <p:sldId id="1017" r:id="rId8"/>
    <p:sldId id="1323" r:id="rId9"/>
    <p:sldId id="1018" r:id="rId10"/>
    <p:sldId id="1020" r:id="rId11"/>
    <p:sldId id="1324" r:id="rId12"/>
    <p:sldId id="1325" r:id="rId13"/>
    <p:sldId id="1309" r:id="rId14"/>
    <p:sldId id="1310" r:id="rId15"/>
    <p:sldId id="1311" r:id="rId16"/>
    <p:sldId id="1312" r:id="rId17"/>
    <p:sldId id="1313" r:id="rId18"/>
    <p:sldId id="1314" r:id="rId19"/>
    <p:sldId id="1315" r:id="rId20"/>
    <p:sldId id="1316" r:id="rId21"/>
    <p:sldId id="1317" r:id="rId22"/>
    <p:sldId id="1318" r:id="rId23"/>
    <p:sldId id="1243" r:id="rId24"/>
    <p:sldId id="1244" r:id="rId25"/>
    <p:sldId id="1245" r:id="rId26"/>
    <p:sldId id="1319" r:id="rId27"/>
    <p:sldId id="1248" r:id="rId28"/>
    <p:sldId id="1326" r:id="rId29"/>
    <p:sldId id="1000" r:id="rId30"/>
    <p:sldId id="1307" r:id="rId31"/>
    <p:sldId id="1001" r:id="rId32"/>
    <p:sldId id="1002" r:id="rId33"/>
    <p:sldId id="1014" r:id="rId34"/>
    <p:sldId id="1003" r:id="rId35"/>
    <p:sldId id="1004" r:id="rId36"/>
    <p:sldId id="1005" r:id="rId37"/>
    <p:sldId id="1006" r:id="rId38"/>
    <p:sldId id="1007" r:id="rId39"/>
    <p:sldId id="1012" r:id="rId40"/>
    <p:sldId id="1009" r:id="rId41"/>
    <p:sldId id="1010" r:id="rId42"/>
    <p:sldId id="1011" r:id="rId43"/>
    <p:sldId id="1016" r:id="rId44"/>
    <p:sldId id="1291" r:id="rId45"/>
    <p:sldId id="1289" r:id="rId46"/>
    <p:sldId id="1290" r:id="rId47"/>
    <p:sldId id="1292" r:id="rId48"/>
    <p:sldId id="1295" r:id="rId49"/>
    <p:sldId id="1296" r:id="rId50"/>
    <p:sldId id="1297" r:id="rId51"/>
    <p:sldId id="1298" r:id="rId52"/>
    <p:sldId id="1299" r:id="rId53"/>
    <p:sldId id="1321" r:id="rId54"/>
    <p:sldId id="1322" r:id="rId5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19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56127A"/>
    <a:srgbClr val="714F83"/>
    <a:srgbClr val="F6FD71"/>
    <a:srgbClr val="FF3333"/>
    <a:srgbClr val="FD7E71"/>
    <a:srgbClr val="CC3300"/>
    <a:srgbClr val="000000"/>
    <a:srgbClr val="DFBD2D"/>
    <a:srgbClr val="707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C5AF77-30EC-4970-87EB-7EC3DBDCB001}" v="1" dt="2024-03-10T19:41:22.9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54" autoAdjust="0"/>
    <p:restoredTop sz="89171" autoAdjust="0"/>
  </p:normalViewPr>
  <p:slideViewPr>
    <p:cSldViewPr snapToGrid="0">
      <p:cViewPr varScale="1">
        <p:scale>
          <a:sx n="142" d="100"/>
          <a:sy n="142" d="100"/>
        </p:scale>
        <p:origin x="1074" y="102"/>
      </p:cViewPr>
      <p:guideLst>
        <p:guide orient="horz" pos="2448"/>
        <p:guide pos="1968"/>
      </p:guideLst>
    </p:cSldViewPr>
  </p:slideViewPr>
  <p:outlineViewPr>
    <p:cViewPr>
      <p:scale>
        <a:sx n="33" d="100"/>
        <a:sy n="33" d="100"/>
      </p:scale>
      <p:origin x="0" y="-24028"/>
    </p:cViewPr>
    <p:sldLst>
      <p:sld r:id="rId1" collapse="1"/>
    </p:sldLst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>
        <p:scale>
          <a:sx n="75" d="100"/>
          <a:sy n="75" d="100"/>
        </p:scale>
        <p:origin x="-1404" y="73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presProps" Target="presProps.xml"/><Relationship Id="rId5" Type="http://schemas.openxmlformats.org/officeDocument/2006/relationships/slide" Target="slides/slide1.xml"/><Relationship Id="rId61" Type="http://schemas.openxmlformats.org/officeDocument/2006/relationships/tableStyles" Target="tableStyles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viewProps" Target="viewProp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1" rIns="96629" bIns="48311" numCol="1" anchor="t" anchorCtr="0" compatLnSpc="1">
            <a:prstTxWarp prst="textNoShape">
              <a:avLst/>
            </a:prstTxWarp>
          </a:bodyPr>
          <a:lstStyle>
            <a:lvl1pPr defTabSz="96520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60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1" rIns="96629" bIns="48311" numCol="1" anchor="t" anchorCtr="0" compatLnSpc="1">
            <a:prstTxWarp prst="textNoShape">
              <a:avLst/>
            </a:prstTxWarp>
          </a:bodyPr>
          <a:lstStyle>
            <a:lvl1pPr algn="r" defTabSz="96520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60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1" rIns="96629" bIns="48311" numCol="1" anchor="b" anchorCtr="0" compatLnSpc="1">
            <a:prstTxWarp prst="textNoShape">
              <a:avLst/>
            </a:prstTxWarp>
          </a:bodyPr>
          <a:lstStyle>
            <a:lvl1pPr defTabSz="96520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60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1" rIns="96629" bIns="48311" numCol="1" anchor="b" anchorCtr="0" compatLnSpc="1">
            <a:prstTxWarp prst="textNoShape">
              <a:avLst/>
            </a:prstTxWarp>
          </a:bodyPr>
          <a:lstStyle>
            <a:lvl1pPr algn="r" defTabSz="96520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fld id="{05BA0635-8B64-44CF-AA4A-79138B4106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5429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82" name="Rectangle 14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1" rIns="96629" bIns="48311" numCol="1" anchor="t" anchorCtr="0" compatLnSpc="1">
            <a:prstTxWarp prst="textNoShape">
              <a:avLst/>
            </a:prstTxWarp>
          </a:bodyPr>
          <a:lstStyle>
            <a:lvl1pPr defTabSz="965200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15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5584" name="Rectangle 1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1" rIns="96629" bIns="483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65585" name="Rectangle 17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1" rIns="96629" bIns="48311" numCol="1" anchor="t" anchorCtr="0" compatLnSpc="1">
            <a:prstTxWarp prst="textNoShape">
              <a:avLst/>
            </a:prstTxWarp>
          </a:bodyPr>
          <a:lstStyle>
            <a:lvl1pPr algn="r" defTabSz="965200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5586" name="Rectangle 18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1" rIns="96629" bIns="48311" numCol="1" anchor="b" anchorCtr="0" compatLnSpc="1">
            <a:prstTxWarp prst="textNoShape">
              <a:avLst/>
            </a:prstTxWarp>
          </a:bodyPr>
          <a:lstStyle>
            <a:lvl1pPr defTabSz="965200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5587" name="Rectangle 19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1" rIns="96629" bIns="48311" numCol="1" anchor="b" anchorCtr="0" compatLnSpc="1">
            <a:prstTxWarp prst="textNoShape">
              <a:avLst/>
            </a:prstTxWarp>
          </a:bodyPr>
          <a:lstStyle>
            <a:lvl1pPr algn="r" defTabSz="965200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fld id="{FAB5816E-92E6-4A70-B53F-671D7635E1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1894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B0DD2B-47E4-4465-BCE9-3DB57373C462}" type="slidenum">
              <a:rPr lang="en-US" smtClean="0">
                <a:latin typeface="Tahoma" pitchFamily="-96" charset="0"/>
              </a:rPr>
              <a:pPr/>
              <a:t>1</a:t>
            </a:fld>
            <a:endParaRPr lang="en-US">
              <a:latin typeface="Tahoma" pitchFamily="-96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34843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9"/>
          <p:cNvSpPr txBox="1">
            <a:spLocks noGrp="1" noChangeArrowheads="1"/>
          </p:cNvSpPr>
          <p:nvPr/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952" tIns="47974" rIns="95952" bIns="47974" anchor="b"/>
          <a:lstStyle/>
          <a:p>
            <a:pPr algn="r" defTabSz="958850" eaLnBrk="0" hangingPunct="0">
              <a:lnSpc>
                <a:spcPct val="90000"/>
              </a:lnSpc>
              <a:spcBef>
                <a:spcPct val="20000"/>
              </a:spcBef>
              <a:buClr>
                <a:schemeClr val="bg1"/>
              </a:buClr>
              <a:buSzPct val="100000"/>
              <a:buFont typeface="Wingdings" pitchFamily="2" charset="2"/>
              <a:buChar char="•"/>
            </a:pPr>
            <a:fld id="{E3BBCC08-A3CB-4908-98DA-247D3613B04E}" type="slidenum">
              <a:rPr lang="en-US" sz="1400">
                <a:latin typeface="Tahoma" pitchFamily="34" charset="0"/>
              </a:rPr>
              <a:pPr algn="r" defTabSz="958850" eaLnBrk="0" hangingPunct="0">
                <a:lnSpc>
                  <a:spcPct val="90000"/>
                </a:lnSpc>
                <a:spcBef>
                  <a:spcPct val="20000"/>
                </a:spcBef>
                <a:buClr>
                  <a:schemeClr val="bg1"/>
                </a:buClr>
                <a:buSzPct val="100000"/>
                <a:buFont typeface="Wingdings" pitchFamily="2" charset="2"/>
                <a:buChar char="•"/>
              </a:pPr>
              <a:t>20</a:t>
            </a:fld>
            <a:endParaRPr lang="en-US" sz="1400">
              <a:latin typeface="Tahoma" pitchFamily="34" charset="0"/>
            </a:endParaRPr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878" tIns="47440" rIns="94878" bIns="47440"/>
          <a:lstStyle/>
          <a:p>
            <a:r>
              <a:rPr lang="en-US" dirty="0"/>
              <a:t>ALU</a:t>
            </a:r>
            <a:r>
              <a:rPr lang="en-US" baseline="0" dirty="0"/>
              <a:t> should be split…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6117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 is the complete</a:t>
            </a:r>
            <a:r>
              <a:rPr lang="en-US" baseline="0" dirty="0"/>
              <a:t> </a:t>
            </a:r>
            <a:r>
              <a:rPr lang="en-US" baseline="0" dirty="0" err="1"/>
              <a:t>typedef</a:t>
            </a:r>
            <a:r>
              <a:rPr lang="en-US" baseline="0" dirty="0"/>
              <a:t>: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typedef</a:t>
            </a:r>
            <a:r>
              <a:rPr lang="en-US" dirty="0"/>
              <a:t> </a:t>
            </a:r>
            <a:r>
              <a:rPr lang="en-US" dirty="0" err="1"/>
              <a:t>struct</a:t>
            </a:r>
            <a:r>
              <a:rPr lang="en-US" dirty="0"/>
              <a:t> {</a:t>
            </a:r>
          </a:p>
          <a:p>
            <a:r>
              <a:rPr lang="en-US" dirty="0"/>
              <a:t>    </a:t>
            </a:r>
            <a:r>
              <a:rPr lang="en-US" dirty="0" err="1"/>
              <a:t>IType</a:t>
            </a:r>
            <a:r>
              <a:rPr lang="en-US" dirty="0"/>
              <a:t>            </a:t>
            </a:r>
            <a:r>
              <a:rPr lang="en-US" dirty="0" err="1"/>
              <a:t>iType</a:t>
            </a:r>
            <a:r>
              <a:rPr lang="en-US" dirty="0"/>
              <a:t>;</a:t>
            </a:r>
          </a:p>
          <a:p>
            <a:r>
              <a:rPr lang="en-US" dirty="0"/>
              <a:t>    Maybe#(</a:t>
            </a:r>
            <a:r>
              <a:rPr lang="en-US" dirty="0" err="1"/>
              <a:t>RIndx</a:t>
            </a:r>
            <a:r>
              <a:rPr lang="en-US" dirty="0"/>
              <a:t>)    </a:t>
            </a:r>
            <a:r>
              <a:rPr lang="en-US" dirty="0" err="1"/>
              <a:t>dst</a:t>
            </a:r>
            <a:r>
              <a:rPr lang="en-US" dirty="0"/>
              <a:t>;</a:t>
            </a:r>
          </a:p>
          <a:p>
            <a:r>
              <a:rPr lang="en-US" dirty="0"/>
              <a:t>        Maybe#(</a:t>
            </a:r>
            <a:r>
              <a:rPr lang="en-US" dirty="0" err="1"/>
              <a:t>CsrIndx</a:t>
            </a:r>
            <a:r>
              <a:rPr lang="en-US" dirty="0"/>
              <a:t>)  </a:t>
            </a:r>
            <a:r>
              <a:rPr lang="en-US" dirty="0" err="1"/>
              <a:t>csr</a:t>
            </a:r>
            <a:r>
              <a:rPr lang="en-US" dirty="0"/>
              <a:t>;</a:t>
            </a:r>
          </a:p>
          <a:p>
            <a:r>
              <a:rPr lang="en-US" dirty="0"/>
              <a:t>    Data             </a:t>
            </a:r>
            <a:r>
              <a:rPr lang="en-US" dirty="0" err="1"/>
              <a:t>data</a:t>
            </a:r>
            <a:r>
              <a:rPr lang="en-US" dirty="0"/>
              <a:t>;</a:t>
            </a:r>
          </a:p>
          <a:p>
            <a:r>
              <a:rPr lang="en-US" dirty="0"/>
              <a:t>    </a:t>
            </a:r>
            <a:r>
              <a:rPr lang="en-US" dirty="0" err="1"/>
              <a:t>Addr</a:t>
            </a:r>
            <a:r>
              <a:rPr lang="en-US" dirty="0"/>
              <a:t>             </a:t>
            </a:r>
            <a:r>
              <a:rPr lang="en-US" dirty="0" err="1"/>
              <a:t>addr</a:t>
            </a:r>
            <a:r>
              <a:rPr lang="en-US" dirty="0"/>
              <a:t>;</a:t>
            </a:r>
          </a:p>
          <a:p>
            <a:r>
              <a:rPr lang="en-US" dirty="0"/>
              <a:t>    Bool             </a:t>
            </a:r>
            <a:r>
              <a:rPr lang="en-US" dirty="0" err="1"/>
              <a:t>mispredict</a:t>
            </a:r>
            <a:r>
              <a:rPr lang="en-US" dirty="0"/>
              <a:t>;</a:t>
            </a:r>
          </a:p>
          <a:p>
            <a:r>
              <a:rPr lang="en-US" dirty="0"/>
              <a:t>    Bool             </a:t>
            </a:r>
            <a:r>
              <a:rPr lang="en-US" dirty="0" err="1"/>
              <a:t>brTaken</a:t>
            </a:r>
            <a:r>
              <a:rPr lang="en-US" dirty="0"/>
              <a:t>;</a:t>
            </a:r>
          </a:p>
          <a:p>
            <a:r>
              <a:rPr lang="en-US" dirty="0"/>
              <a:t>} </a:t>
            </a:r>
            <a:r>
              <a:rPr lang="en-US" dirty="0" err="1"/>
              <a:t>ExecInst</a:t>
            </a:r>
            <a:r>
              <a:rPr lang="en-US" dirty="0"/>
              <a:t> deriving(Bits, </a:t>
            </a:r>
            <a:r>
              <a:rPr lang="en-US" dirty="0" err="1"/>
              <a:t>Eq</a:t>
            </a:r>
            <a:r>
              <a:rPr lang="en-US" dirty="0"/>
              <a:t>, </a:t>
            </a:r>
            <a:r>
              <a:rPr lang="en-US" dirty="0" err="1"/>
              <a:t>FShow</a:t>
            </a:r>
            <a:r>
              <a:rPr lang="en-US" dirty="0"/>
              <a:t>);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B5816E-92E6-4A70-B53F-671D7635E10C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3897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 </a:t>
            </a:r>
            <a:r>
              <a:rPr lang="en-US" dirty="0" err="1"/>
              <a:t>Auipc</a:t>
            </a:r>
            <a:r>
              <a:rPr lang="en-US" dirty="0"/>
              <a:t> in </a:t>
            </a:r>
            <a:r>
              <a:rPr lang="en-US" dirty="0" err="1"/>
              <a:t>eInst.data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B5816E-92E6-4A70-B53F-671D7635E10C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596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9"/>
          <p:cNvSpPr txBox="1">
            <a:spLocks noGrp="1" noChangeArrowheads="1"/>
          </p:cNvSpPr>
          <p:nvPr/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952" tIns="47974" rIns="95952" bIns="47974" anchor="b"/>
          <a:lstStyle/>
          <a:p>
            <a:pPr algn="r" defTabSz="958850" eaLnBrk="0" hangingPunct="0">
              <a:lnSpc>
                <a:spcPct val="90000"/>
              </a:lnSpc>
              <a:spcBef>
                <a:spcPct val="20000"/>
              </a:spcBef>
              <a:buClr>
                <a:schemeClr val="bg1"/>
              </a:buClr>
              <a:buSzPct val="100000"/>
              <a:buFont typeface="Wingdings" pitchFamily="2" charset="2"/>
              <a:buChar char="•"/>
            </a:pPr>
            <a:fld id="{9F02CC8F-DDA7-4BD0-B1A6-0C9AF771FF33}" type="slidenum">
              <a:rPr lang="en-US" sz="1400">
                <a:latin typeface="Tahoma" pitchFamily="34" charset="0"/>
              </a:rPr>
              <a:pPr algn="r" defTabSz="958850" eaLnBrk="0" hangingPunct="0">
                <a:lnSpc>
                  <a:spcPct val="90000"/>
                </a:lnSpc>
                <a:spcBef>
                  <a:spcPct val="20000"/>
                </a:spcBef>
                <a:buClr>
                  <a:schemeClr val="bg1"/>
                </a:buClr>
                <a:buSzPct val="100000"/>
                <a:buFont typeface="Wingdings" pitchFamily="2" charset="2"/>
                <a:buChar char="•"/>
              </a:pPr>
              <a:t>23</a:t>
            </a:fld>
            <a:endParaRPr lang="en-US" sz="1400">
              <a:latin typeface="Tahoma" pitchFamily="34" charset="0"/>
            </a:endParaRPr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878" tIns="47440" rIns="94878" bIns="47440"/>
          <a:lstStyle/>
          <a:p>
            <a:r>
              <a:rPr lang="en-US" dirty="0"/>
              <a:t>Change last case to default</a:t>
            </a:r>
          </a:p>
          <a:p>
            <a:r>
              <a:rPr lang="en-US" dirty="0"/>
              <a:t>Br: </a:t>
            </a:r>
            <a:r>
              <a:rPr lang="en-US" dirty="0" err="1"/>
              <a:t>pc+imm</a:t>
            </a:r>
            <a:r>
              <a:rPr lang="en-US" baseline="0" dirty="0"/>
              <a:t> (not pc+4+imm)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3604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9"/>
          <p:cNvSpPr txBox="1">
            <a:spLocks noGrp="1" noChangeArrowheads="1"/>
          </p:cNvSpPr>
          <p:nvPr/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952" tIns="47974" rIns="95952" bIns="47974" anchor="b"/>
          <a:lstStyle/>
          <a:p>
            <a:pPr algn="r" defTabSz="958850" eaLnBrk="0" hangingPunct="0">
              <a:lnSpc>
                <a:spcPct val="90000"/>
              </a:lnSpc>
              <a:spcBef>
                <a:spcPct val="20000"/>
              </a:spcBef>
              <a:buClr>
                <a:schemeClr val="bg1"/>
              </a:buClr>
              <a:buSzPct val="100000"/>
              <a:buFont typeface="Wingdings" pitchFamily="2" charset="2"/>
              <a:buChar char="•"/>
            </a:pPr>
            <a:fld id="{8C61E778-C1AE-4AFC-9551-81C6F21AD4F8}" type="slidenum">
              <a:rPr lang="en-US" sz="1400">
                <a:latin typeface="Tahoma" pitchFamily="34" charset="0"/>
              </a:rPr>
              <a:pPr algn="r" defTabSz="958850" eaLnBrk="0" hangingPunct="0">
                <a:lnSpc>
                  <a:spcPct val="90000"/>
                </a:lnSpc>
                <a:spcBef>
                  <a:spcPct val="20000"/>
                </a:spcBef>
                <a:buClr>
                  <a:schemeClr val="bg1"/>
                </a:buClr>
                <a:buSzPct val="100000"/>
                <a:buFont typeface="Wingdings" pitchFamily="2" charset="2"/>
                <a:buChar char="•"/>
              </a:pPr>
              <a:t>24</a:t>
            </a:fld>
            <a:endParaRPr lang="en-US" sz="1400">
              <a:latin typeface="Tahoma" pitchFamily="34" charset="0"/>
            </a:endParaRPr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878" tIns="47440" rIns="94878" bIns="4744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9239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9"/>
          <p:cNvSpPr txBox="1">
            <a:spLocks noGrp="1" noChangeArrowheads="1"/>
          </p:cNvSpPr>
          <p:nvPr/>
        </p:nvSpPr>
        <p:spPr bwMode="auto">
          <a:xfrm>
            <a:off x="5440265" y="6948715"/>
            <a:ext cx="4160936" cy="366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952" tIns="47974" rIns="95952" bIns="47974" anchor="b"/>
          <a:lstStyle/>
          <a:p>
            <a:pPr algn="r" defTabSz="958850" eaLnBrk="0" hangingPunct="0">
              <a:spcBef>
                <a:spcPct val="20000"/>
              </a:spcBef>
            </a:pPr>
            <a:fld id="{24AFED0D-50B5-40A2-B558-94F4405CBBD2}" type="slidenum">
              <a:rPr lang="en-US" sz="1400">
                <a:latin typeface="Tahoma" pitchFamily="34" charset="0"/>
              </a:rPr>
              <a:pPr algn="r" defTabSz="958850" eaLnBrk="0" hangingPunct="0">
                <a:spcBef>
                  <a:spcPct val="20000"/>
                </a:spcBef>
              </a:pPr>
              <a:t>26</a:t>
            </a:fld>
            <a:endParaRPr lang="en-US" sz="1400">
              <a:latin typeface="Tahoma" pitchFamily="34" charset="0"/>
            </a:endParaRPr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878" tIns="47440" rIns="94878" bIns="4744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93447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9"/>
          <p:cNvSpPr txBox="1">
            <a:spLocks noGrp="1" noChangeArrowheads="1"/>
          </p:cNvSpPr>
          <p:nvPr/>
        </p:nvSpPr>
        <p:spPr bwMode="auto">
          <a:xfrm>
            <a:off x="5440265" y="6948715"/>
            <a:ext cx="4160936" cy="366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952" tIns="47974" rIns="95952" bIns="47974" anchor="b"/>
          <a:lstStyle/>
          <a:p>
            <a:pPr algn="r" defTabSz="958850" eaLnBrk="0" hangingPunct="0">
              <a:spcBef>
                <a:spcPct val="20000"/>
              </a:spcBef>
            </a:pPr>
            <a:fld id="{24AFED0D-50B5-40A2-B558-94F4405CBBD2}" type="slidenum">
              <a:rPr lang="en-US" sz="1400">
                <a:latin typeface="Tahoma" pitchFamily="34" charset="0"/>
              </a:rPr>
              <a:pPr algn="r" defTabSz="958850" eaLnBrk="0" hangingPunct="0">
                <a:spcBef>
                  <a:spcPct val="20000"/>
                </a:spcBef>
              </a:pPr>
              <a:t>27</a:t>
            </a:fld>
            <a:endParaRPr lang="en-US" sz="1400">
              <a:latin typeface="Tahoma" pitchFamily="34" charset="0"/>
            </a:endParaRPr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878" tIns="47440" rIns="94878" bIns="4744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34977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9"/>
          <p:cNvSpPr txBox="1">
            <a:spLocks noGrp="1" noChangeArrowheads="1"/>
          </p:cNvSpPr>
          <p:nvPr/>
        </p:nvSpPr>
        <p:spPr bwMode="auto">
          <a:xfrm>
            <a:off x="5440265" y="6948715"/>
            <a:ext cx="4160936" cy="366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952" tIns="47974" rIns="95952" bIns="47974" anchor="b"/>
          <a:lstStyle/>
          <a:p>
            <a:pPr algn="r" defTabSz="958850" eaLnBrk="0" hangingPunct="0">
              <a:spcBef>
                <a:spcPct val="20000"/>
              </a:spcBef>
            </a:pPr>
            <a:fld id="{24AFED0D-50B5-40A2-B558-94F4405CBBD2}" type="slidenum">
              <a:rPr lang="en-US" sz="1400">
                <a:latin typeface="Tahoma" pitchFamily="34" charset="0"/>
              </a:rPr>
              <a:pPr algn="r" defTabSz="958850" eaLnBrk="0" hangingPunct="0">
                <a:spcBef>
                  <a:spcPct val="20000"/>
                </a:spcBef>
              </a:pPr>
              <a:t>30</a:t>
            </a:fld>
            <a:endParaRPr lang="en-US" sz="1400">
              <a:latin typeface="Tahoma" pitchFamily="34" charset="0"/>
            </a:endParaRPr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878" tIns="47440" rIns="94878" bIns="47440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869610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9F7159-3BAA-4F4E-A7E9-6008000D4018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89870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9"/>
          <p:cNvSpPr txBox="1">
            <a:spLocks noGrp="1" noChangeArrowheads="1"/>
          </p:cNvSpPr>
          <p:nvPr/>
        </p:nvSpPr>
        <p:spPr bwMode="auto">
          <a:xfrm>
            <a:off x="5440265" y="6948715"/>
            <a:ext cx="4160936" cy="366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952" tIns="47974" rIns="95952" bIns="47974" anchor="b"/>
          <a:lstStyle/>
          <a:p>
            <a:pPr algn="r" defTabSz="958850" eaLnBrk="0" hangingPunct="0">
              <a:spcBef>
                <a:spcPct val="20000"/>
              </a:spcBef>
            </a:pPr>
            <a:fld id="{24AFED0D-50B5-40A2-B558-94F4405CBBD2}" type="slidenum">
              <a:rPr lang="en-US" sz="1400">
                <a:latin typeface="Tahoma" pitchFamily="34" charset="0"/>
              </a:rPr>
              <a:pPr algn="r" defTabSz="958850" eaLnBrk="0" hangingPunct="0">
                <a:spcBef>
                  <a:spcPct val="20000"/>
                </a:spcBef>
              </a:pPr>
              <a:t>34</a:t>
            </a:fld>
            <a:endParaRPr lang="en-US" sz="1400">
              <a:latin typeface="Tahoma" pitchFamily="34" charset="0"/>
            </a:endParaRPr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878" tIns="47440" rIns="94878" bIns="4744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1836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9"/>
          <p:cNvSpPr txBox="1">
            <a:spLocks noGrp="1" noChangeArrowheads="1"/>
          </p:cNvSpPr>
          <p:nvPr/>
        </p:nvSpPr>
        <p:spPr bwMode="auto">
          <a:xfrm>
            <a:off x="5223032" y="6737312"/>
            <a:ext cx="3994788" cy="355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632" tIns="46314" rIns="92632" bIns="46314" anchor="b"/>
          <a:lstStyle/>
          <a:p>
            <a:pPr algn="r" defTabSz="925674" eaLnBrk="0" hangingPunct="0">
              <a:spcBef>
                <a:spcPct val="20000"/>
              </a:spcBef>
            </a:pPr>
            <a:fld id="{24AFED0D-50B5-40A2-B558-94F4405CBBD2}" type="slidenum">
              <a:rPr lang="en-US" sz="1400">
                <a:latin typeface="Tahoma" pitchFamily="34" charset="0"/>
              </a:rPr>
              <a:pPr algn="r" defTabSz="925674" eaLnBrk="0" hangingPunct="0">
                <a:spcBef>
                  <a:spcPct val="20000"/>
                </a:spcBef>
              </a:pPr>
              <a:t>2</a:t>
            </a:fld>
            <a:endParaRPr lang="en-US" sz="1400">
              <a:latin typeface="Tahoma" pitchFamily="34" charset="0"/>
            </a:endParaRPr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1595" tIns="45799" rIns="91595" bIns="45799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20861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9"/>
          <p:cNvSpPr txBox="1">
            <a:spLocks noGrp="1" noChangeArrowheads="1"/>
          </p:cNvSpPr>
          <p:nvPr/>
        </p:nvSpPr>
        <p:spPr bwMode="auto">
          <a:xfrm>
            <a:off x="5440265" y="6948715"/>
            <a:ext cx="4160936" cy="366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952" tIns="47974" rIns="95952" bIns="47974" anchor="b"/>
          <a:lstStyle/>
          <a:p>
            <a:pPr algn="r" defTabSz="958850" eaLnBrk="0" hangingPunct="0">
              <a:spcBef>
                <a:spcPct val="20000"/>
              </a:spcBef>
            </a:pPr>
            <a:fld id="{24AFED0D-50B5-40A2-B558-94F4405CBBD2}" type="slidenum">
              <a:rPr lang="en-US" sz="1400">
                <a:latin typeface="Tahoma" pitchFamily="34" charset="0"/>
              </a:rPr>
              <a:pPr algn="r" defTabSz="958850" eaLnBrk="0" hangingPunct="0">
                <a:spcBef>
                  <a:spcPct val="20000"/>
                </a:spcBef>
              </a:pPr>
              <a:t>36</a:t>
            </a:fld>
            <a:endParaRPr lang="en-US" sz="1400">
              <a:latin typeface="Tahoma" pitchFamily="34" charset="0"/>
            </a:endParaRPr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878" tIns="47440" rIns="94878" bIns="4744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959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9"/>
          <p:cNvSpPr txBox="1">
            <a:spLocks noGrp="1" noChangeArrowheads="1"/>
          </p:cNvSpPr>
          <p:nvPr/>
        </p:nvSpPr>
        <p:spPr bwMode="auto">
          <a:xfrm>
            <a:off x="5440265" y="6948715"/>
            <a:ext cx="4160936" cy="366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952" tIns="47974" rIns="95952" bIns="47974" anchor="b"/>
          <a:lstStyle/>
          <a:p>
            <a:pPr algn="r" defTabSz="958850" eaLnBrk="0" hangingPunct="0">
              <a:spcBef>
                <a:spcPct val="20000"/>
              </a:spcBef>
            </a:pPr>
            <a:fld id="{24AFED0D-50B5-40A2-B558-94F4405CBBD2}" type="slidenum">
              <a:rPr lang="en-US" sz="1400">
                <a:latin typeface="Tahoma" pitchFamily="34" charset="0"/>
              </a:rPr>
              <a:pPr algn="r" defTabSz="958850" eaLnBrk="0" hangingPunct="0">
                <a:spcBef>
                  <a:spcPct val="20000"/>
                </a:spcBef>
              </a:pPr>
              <a:t>38</a:t>
            </a:fld>
            <a:endParaRPr lang="en-US" sz="1400">
              <a:latin typeface="Tahoma" pitchFamily="34" charset="0"/>
            </a:endParaRPr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878" tIns="47440" rIns="94878" bIns="4744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43989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B5816E-92E6-4A70-B53F-671D7635E10C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8058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is the role of </a:t>
            </a:r>
            <a:r>
              <a:rPr lang="en-US" sz="1200" dirty="0" err="1">
                <a:solidFill>
                  <a:srgbClr val="56127A"/>
                </a:solidFill>
                <a:sym typeface="Wingdings" panose="05000000000000000000" pitchFamily="2" charset="2"/>
              </a:rPr>
              <a:t>inst</a:t>
            </a:r>
            <a:r>
              <a:rPr lang="en-US" sz="1200" dirty="0">
                <a:solidFill>
                  <a:srgbClr val="56127A"/>
                </a:solidFill>
                <a:sym typeface="Wingdings" panose="05000000000000000000" pitchFamily="2" charset="2"/>
              </a:rPr>
              <a:t>[30]?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B5816E-92E6-4A70-B53F-671D7635E10C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42439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Effect of </a:t>
            </a:r>
            <a:r>
              <a:rPr lang="en-US" sz="2000" dirty="0">
                <a:solidFill>
                  <a:srgbClr val="56127A"/>
                </a:solidFill>
                <a:sym typeface="Wingdings" panose="05000000000000000000" pitchFamily="2" charset="2"/>
              </a:rPr>
              <a:t>~0x01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B5816E-92E6-4A70-B53F-671D7635E10C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86360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Ignore byte and half word instructions:  LB, LBU, LH, LHU, SB, SH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B5816E-92E6-4A70-B53F-671D7635E10C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87135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B5501D-E036-1173-F1D9-6E17371D19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7">
            <a:extLst>
              <a:ext uri="{FF2B5EF4-FFF2-40B4-BE49-F238E27FC236}">
                <a16:creationId xmlns:a16="http://schemas.microsoft.com/office/drawing/2014/main" id="{1132C48A-B7F8-30C6-2468-0AE9EF53E2C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5945"/>
            <a:fld id="{00C71819-C214-48DD-A2BA-CA229AB64060}" type="slidenum">
              <a:rPr lang="en-US" smtClean="0"/>
              <a:pPr defTabSz="925945"/>
              <a:t>50</a:t>
            </a:fld>
            <a:endParaRPr lang="en-US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A409926C-3BBC-44FA-BDEB-BC94B988733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D9EA0088-E684-E447-C851-E4226CAB7E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81231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403775-6C19-E486-E0CB-6844BEF8D0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590219A4-42D8-4305-7CC1-D6BA553C94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CA6CC7B1-B2CA-0714-7AC2-E782A88822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01D7AAF-FF6B-7E9C-15D5-7478C1AE1F8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9F7159-3BAA-4F4E-A7E9-6008000D4018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7906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B5816E-92E6-4A70-B53F-671D7635E10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0579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9"/>
          <p:cNvSpPr txBox="1">
            <a:spLocks noGrp="1" noChangeArrowheads="1"/>
          </p:cNvSpPr>
          <p:nvPr/>
        </p:nvSpPr>
        <p:spPr bwMode="auto">
          <a:xfrm>
            <a:off x="5440265" y="6948715"/>
            <a:ext cx="4160936" cy="366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952" tIns="47974" rIns="95952" bIns="47974" anchor="b"/>
          <a:lstStyle/>
          <a:p>
            <a:pPr algn="r" defTabSz="958850" eaLnBrk="0" hangingPunct="0">
              <a:lnSpc>
                <a:spcPct val="90000"/>
              </a:lnSpc>
              <a:spcBef>
                <a:spcPct val="20000"/>
              </a:spcBef>
              <a:buClr>
                <a:schemeClr val="bg1"/>
              </a:buClr>
              <a:buSzPct val="100000"/>
              <a:buFont typeface="Wingdings" pitchFamily="2" charset="2"/>
              <a:buChar char="•"/>
            </a:pPr>
            <a:fld id="{E3BBCC08-A3CB-4908-98DA-247D3613B04E}" type="slidenum">
              <a:rPr lang="en-US" sz="1400">
                <a:latin typeface="Tahoma" pitchFamily="34" charset="0"/>
              </a:rPr>
              <a:pPr algn="r" defTabSz="958850" eaLnBrk="0" hangingPunct="0">
                <a:lnSpc>
                  <a:spcPct val="90000"/>
                </a:lnSpc>
                <a:spcBef>
                  <a:spcPct val="20000"/>
                </a:spcBef>
                <a:buClr>
                  <a:schemeClr val="bg1"/>
                </a:buClr>
                <a:buSzPct val="100000"/>
                <a:buFont typeface="Wingdings" pitchFamily="2" charset="2"/>
                <a:buChar char="•"/>
              </a:pPr>
              <a:t>6</a:t>
            </a:fld>
            <a:endParaRPr lang="en-US" sz="1400">
              <a:latin typeface="Tahoma" pitchFamily="34" charset="0"/>
            </a:endParaRPr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878" tIns="47440" rIns="94878" bIns="47440"/>
          <a:lstStyle/>
          <a:p>
            <a:r>
              <a:rPr lang="en-US" dirty="0"/>
              <a:t>ALU</a:t>
            </a:r>
            <a:r>
              <a:rPr lang="en-US" baseline="0" dirty="0"/>
              <a:t> should be split…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9798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9"/>
          <p:cNvSpPr txBox="1">
            <a:spLocks noGrp="1" noChangeArrowheads="1"/>
          </p:cNvSpPr>
          <p:nvPr/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952" tIns="47974" rIns="95952" bIns="47974" anchor="b"/>
          <a:lstStyle/>
          <a:p>
            <a:pPr algn="r" defTabSz="958850" eaLnBrk="0" hangingPunct="0">
              <a:lnSpc>
                <a:spcPct val="90000"/>
              </a:lnSpc>
              <a:spcBef>
                <a:spcPct val="20000"/>
              </a:spcBef>
              <a:buClr>
                <a:schemeClr val="bg1"/>
              </a:buClr>
              <a:buSzPct val="100000"/>
              <a:buFont typeface="Wingdings" pitchFamily="2" charset="2"/>
              <a:buChar char="•"/>
            </a:pPr>
            <a:fld id="{FF55E8DD-999B-4C35-AC89-FC2D3EE6B85B}" type="slidenum">
              <a:rPr lang="en-US" sz="1400">
                <a:latin typeface="Tahoma" pitchFamily="34" charset="0"/>
              </a:rPr>
              <a:pPr algn="r" defTabSz="958850" eaLnBrk="0" hangingPunct="0">
                <a:lnSpc>
                  <a:spcPct val="90000"/>
                </a:lnSpc>
                <a:spcBef>
                  <a:spcPct val="20000"/>
                </a:spcBef>
                <a:buClr>
                  <a:schemeClr val="bg1"/>
                </a:buClr>
                <a:buSzPct val="100000"/>
                <a:buFont typeface="Wingdings" pitchFamily="2" charset="2"/>
                <a:buChar char="•"/>
              </a:pPr>
              <a:t>10</a:t>
            </a:fld>
            <a:endParaRPr lang="en-US" sz="1400">
              <a:latin typeface="Tahoma" pitchFamily="34" charset="0"/>
            </a:endParaRPr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878" tIns="47440" rIns="94878" bIns="47440"/>
          <a:lstStyle/>
          <a:p>
            <a:r>
              <a:rPr lang="en-US" dirty="0"/>
              <a:t>Green is type…</a:t>
            </a:r>
          </a:p>
        </p:txBody>
      </p:sp>
    </p:spTree>
    <p:extLst>
      <p:ext uri="{BB962C8B-B14F-4D97-AF65-F5344CB8AC3E}">
        <p14:creationId xmlns:p14="http://schemas.microsoft.com/office/powerpoint/2010/main" val="34922215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</a:t>
            </a:r>
            <a:r>
              <a:rPr lang="en-US" baseline="0" dirty="0"/>
              <a:t>e is the complete </a:t>
            </a:r>
            <a:r>
              <a:rPr lang="en-US" baseline="0" dirty="0" err="1"/>
              <a:t>typedef</a:t>
            </a:r>
            <a:r>
              <a:rPr lang="en-US" baseline="0" dirty="0"/>
              <a:t>: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typedef</a:t>
            </a:r>
            <a:r>
              <a:rPr lang="en-US" dirty="0"/>
              <a:t> </a:t>
            </a:r>
            <a:r>
              <a:rPr lang="en-US" dirty="0" err="1"/>
              <a:t>enum</a:t>
            </a:r>
            <a:r>
              <a:rPr lang="en-US" dirty="0"/>
              <a:t> {Unsupported, </a:t>
            </a:r>
            <a:r>
              <a:rPr lang="en-US" dirty="0" err="1"/>
              <a:t>Alu</a:t>
            </a:r>
            <a:r>
              <a:rPr lang="en-US" dirty="0"/>
              <a:t>, </a:t>
            </a:r>
            <a:r>
              <a:rPr lang="en-US" dirty="0" err="1"/>
              <a:t>Ld</a:t>
            </a:r>
            <a:r>
              <a:rPr lang="en-US" dirty="0"/>
              <a:t>, St, J, Jr, Br, </a:t>
            </a:r>
            <a:r>
              <a:rPr lang="en-US" dirty="0" err="1"/>
              <a:t>Csrr</a:t>
            </a:r>
            <a:r>
              <a:rPr lang="en-US" dirty="0"/>
              <a:t>, </a:t>
            </a:r>
            <a:r>
              <a:rPr lang="en-US" dirty="0" err="1"/>
              <a:t>Csrw</a:t>
            </a:r>
            <a:r>
              <a:rPr lang="en-US" dirty="0"/>
              <a:t>, </a:t>
            </a:r>
            <a:r>
              <a:rPr lang="en-US" dirty="0" err="1"/>
              <a:t>Auipc</a:t>
            </a:r>
            <a:r>
              <a:rPr lang="en-US" dirty="0"/>
              <a:t>} </a:t>
            </a:r>
            <a:r>
              <a:rPr lang="en-US" dirty="0" err="1"/>
              <a:t>IType</a:t>
            </a:r>
            <a:r>
              <a:rPr lang="en-US" dirty="0"/>
              <a:t> deriving(Bits, </a:t>
            </a:r>
            <a:r>
              <a:rPr lang="en-US" dirty="0" err="1"/>
              <a:t>Eq</a:t>
            </a:r>
            <a:r>
              <a:rPr lang="en-US" dirty="0"/>
              <a:t>, </a:t>
            </a:r>
            <a:r>
              <a:rPr lang="en-US" dirty="0" err="1"/>
              <a:t>FShow</a:t>
            </a:r>
            <a:r>
              <a:rPr lang="en-US" dirty="0"/>
              <a:t>);</a:t>
            </a:r>
          </a:p>
          <a:p>
            <a:endParaRPr lang="en-US" dirty="0"/>
          </a:p>
          <a:p>
            <a:r>
              <a:rPr lang="en-US" dirty="0" err="1"/>
              <a:t>typedef</a:t>
            </a:r>
            <a:r>
              <a:rPr lang="en-US" dirty="0"/>
              <a:t> </a:t>
            </a:r>
            <a:r>
              <a:rPr lang="en-US" dirty="0" err="1"/>
              <a:t>enum</a:t>
            </a:r>
            <a:r>
              <a:rPr lang="en-US" dirty="0"/>
              <a:t> {</a:t>
            </a:r>
            <a:r>
              <a:rPr lang="en-US" dirty="0" err="1"/>
              <a:t>Eq</a:t>
            </a:r>
            <a:r>
              <a:rPr lang="en-US" dirty="0"/>
              <a:t>, </a:t>
            </a:r>
            <a:r>
              <a:rPr lang="en-US" dirty="0" err="1"/>
              <a:t>Neq</a:t>
            </a:r>
            <a:r>
              <a:rPr lang="en-US" dirty="0"/>
              <a:t>, Lt, </a:t>
            </a:r>
            <a:r>
              <a:rPr lang="en-US" dirty="0" err="1"/>
              <a:t>Ltu</a:t>
            </a:r>
            <a:r>
              <a:rPr lang="en-US" dirty="0"/>
              <a:t>, Ge, </a:t>
            </a:r>
            <a:r>
              <a:rPr lang="en-US" dirty="0" err="1"/>
              <a:t>Geu</a:t>
            </a:r>
            <a:r>
              <a:rPr lang="en-US" dirty="0"/>
              <a:t>, AT, NT} </a:t>
            </a:r>
            <a:r>
              <a:rPr lang="en-US" dirty="0" err="1"/>
              <a:t>BrFunc</a:t>
            </a:r>
            <a:r>
              <a:rPr lang="en-US" dirty="0"/>
              <a:t> deriving(Bits, </a:t>
            </a:r>
            <a:r>
              <a:rPr lang="en-US" dirty="0" err="1"/>
              <a:t>Eq</a:t>
            </a:r>
            <a:r>
              <a:rPr lang="en-US" dirty="0"/>
              <a:t>, </a:t>
            </a:r>
            <a:r>
              <a:rPr lang="en-US" dirty="0" err="1"/>
              <a:t>FShow</a:t>
            </a:r>
            <a:r>
              <a:rPr lang="en-US" dirty="0"/>
              <a:t>);</a:t>
            </a:r>
          </a:p>
          <a:p>
            <a:endParaRPr lang="en-US" dirty="0"/>
          </a:p>
          <a:p>
            <a:r>
              <a:rPr lang="en-US" dirty="0" err="1"/>
              <a:t>typedef</a:t>
            </a:r>
            <a:r>
              <a:rPr lang="en-US" dirty="0"/>
              <a:t> </a:t>
            </a:r>
            <a:r>
              <a:rPr lang="en-US" dirty="0" err="1"/>
              <a:t>enum</a:t>
            </a:r>
            <a:r>
              <a:rPr lang="en-US" dirty="0"/>
              <a:t> {Add, Sub, And, Or, </a:t>
            </a:r>
            <a:r>
              <a:rPr lang="en-US" dirty="0" err="1"/>
              <a:t>Xor</a:t>
            </a:r>
            <a:r>
              <a:rPr lang="en-US" dirty="0"/>
              <a:t>, </a:t>
            </a:r>
            <a:r>
              <a:rPr lang="en-US" dirty="0" err="1"/>
              <a:t>Slt</a:t>
            </a:r>
            <a:r>
              <a:rPr lang="en-US" dirty="0"/>
              <a:t>, </a:t>
            </a:r>
            <a:r>
              <a:rPr lang="en-US" dirty="0" err="1"/>
              <a:t>Sltu</a:t>
            </a:r>
            <a:r>
              <a:rPr lang="en-US" dirty="0"/>
              <a:t>, </a:t>
            </a:r>
            <a:r>
              <a:rPr lang="en-US" dirty="0" err="1"/>
              <a:t>Sll</a:t>
            </a:r>
            <a:r>
              <a:rPr lang="en-US" dirty="0"/>
              <a:t>, </a:t>
            </a:r>
            <a:r>
              <a:rPr lang="en-US" dirty="0" err="1"/>
              <a:t>Sra</a:t>
            </a:r>
            <a:r>
              <a:rPr lang="en-US" dirty="0"/>
              <a:t>, </a:t>
            </a:r>
            <a:r>
              <a:rPr lang="en-US" dirty="0" err="1"/>
              <a:t>Srl</a:t>
            </a:r>
            <a:r>
              <a:rPr lang="en-US" dirty="0"/>
              <a:t>} </a:t>
            </a:r>
            <a:r>
              <a:rPr lang="en-US" dirty="0" err="1"/>
              <a:t>AluFunc</a:t>
            </a:r>
            <a:r>
              <a:rPr lang="en-US" dirty="0"/>
              <a:t> deriving(Bits, </a:t>
            </a:r>
            <a:r>
              <a:rPr lang="en-US" dirty="0" err="1"/>
              <a:t>Eq</a:t>
            </a:r>
            <a:r>
              <a:rPr lang="en-US" dirty="0"/>
              <a:t>, </a:t>
            </a:r>
            <a:r>
              <a:rPr lang="en-US" dirty="0" err="1"/>
              <a:t>FShow</a:t>
            </a:r>
            <a:r>
              <a:rPr lang="en-US" dirty="0"/>
              <a:t>);</a:t>
            </a:r>
          </a:p>
          <a:p>
            <a:endParaRPr lang="en-US" dirty="0"/>
          </a:p>
          <a:p>
            <a:r>
              <a:rPr lang="en-US" dirty="0" err="1"/>
              <a:t>typedef</a:t>
            </a:r>
            <a:r>
              <a:rPr lang="en-US" dirty="0"/>
              <a:t> </a:t>
            </a:r>
            <a:r>
              <a:rPr lang="en-US" dirty="0" err="1"/>
              <a:t>struct</a:t>
            </a:r>
            <a:r>
              <a:rPr lang="en-US" dirty="0"/>
              <a:t> {</a:t>
            </a:r>
          </a:p>
          <a:p>
            <a:r>
              <a:rPr lang="en-US" dirty="0"/>
              <a:t>    </a:t>
            </a:r>
            <a:r>
              <a:rPr lang="en-US" dirty="0" err="1"/>
              <a:t>IType</a:t>
            </a:r>
            <a:r>
              <a:rPr lang="en-US" dirty="0"/>
              <a:t>            </a:t>
            </a:r>
            <a:r>
              <a:rPr lang="en-US" dirty="0" err="1"/>
              <a:t>iType</a:t>
            </a:r>
            <a:r>
              <a:rPr lang="en-US" dirty="0"/>
              <a:t>;</a:t>
            </a:r>
          </a:p>
          <a:p>
            <a:r>
              <a:rPr lang="en-US" dirty="0"/>
              <a:t>    </a:t>
            </a:r>
            <a:r>
              <a:rPr lang="en-US" dirty="0" err="1"/>
              <a:t>AluFunc</a:t>
            </a:r>
            <a:r>
              <a:rPr lang="en-US" dirty="0"/>
              <a:t>          </a:t>
            </a:r>
            <a:r>
              <a:rPr lang="en-US" dirty="0" err="1"/>
              <a:t>aluFunc</a:t>
            </a:r>
            <a:r>
              <a:rPr lang="en-US" dirty="0"/>
              <a:t>;</a:t>
            </a:r>
          </a:p>
          <a:p>
            <a:r>
              <a:rPr lang="en-US" dirty="0"/>
              <a:t>    </a:t>
            </a:r>
            <a:r>
              <a:rPr lang="en-US" dirty="0" err="1"/>
              <a:t>BrFunc</a:t>
            </a:r>
            <a:r>
              <a:rPr lang="en-US" dirty="0"/>
              <a:t>           </a:t>
            </a:r>
            <a:r>
              <a:rPr lang="en-US" dirty="0" err="1"/>
              <a:t>brFunc</a:t>
            </a:r>
            <a:r>
              <a:rPr lang="en-US" dirty="0"/>
              <a:t>;</a:t>
            </a:r>
          </a:p>
          <a:p>
            <a:r>
              <a:rPr lang="en-US" dirty="0"/>
              <a:t>    Maybe#(</a:t>
            </a:r>
            <a:r>
              <a:rPr lang="en-US" dirty="0" err="1"/>
              <a:t>RIndx</a:t>
            </a:r>
            <a:r>
              <a:rPr lang="en-US" dirty="0"/>
              <a:t>)    </a:t>
            </a:r>
            <a:r>
              <a:rPr lang="en-US" dirty="0" err="1"/>
              <a:t>dst</a:t>
            </a:r>
            <a:r>
              <a:rPr lang="en-US" dirty="0"/>
              <a:t>;</a:t>
            </a:r>
          </a:p>
          <a:p>
            <a:r>
              <a:rPr lang="en-US" dirty="0"/>
              <a:t>    Maybe#(</a:t>
            </a:r>
            <a:r>
              <a:rPr lang="en-US" dirty="0" err="1"/>
              <a:t>RIndx</a:t>
            </a:r>
            <a:r>
              <a:rPr lang="en-US" dirty="0"/>
              <a:t>)    src1;</a:t>
            </a:r>
          </a:p>
          <a:p>
            <a:r>
              <a:rPr lang="en-US" dirty="0"/>
              <a:t>    Maybe#(</a:t>
            </a:r>
            <a:r>
              <a:rPr lang="en-US" dirty="0" err="1"/>
              <a:t>RIndx</a:t>
            </a:r>
            <a:r>
              <a:rPr lang="en-US" dirty="0"/>
              <a:t>)    src2;</a:t>
            </a:r>
          </a:p>
          <a:p>
            <a:r>
              <a:rPr lang="en-US" dirty="0"/>
              <a:t>    Maybe#(</a:t>
            </a:r>
            <a:r>
              <a:rPr lang="en-US" dirty="0" err="1"/>
              <a:t>CsrIndx</a:t>
            </a:r>
            <a:r>
              <a:rPr lang="en-US" dirty="0"/>
              <a:t>)  </a:t>
            </a:r>
            <a:r>
              <a:rPr lang="en-US" dirty="0" err="1"/>
              <a:t>csr</a:t>
            </a:r>
            <a:r>
              <a:rPr lang="en-US" dirty="0"/>
              <a:t>;</a:t>
            </a:r>
          </a:p>
          <a:p>
            <a:r>
              <a:rPr lang="en-US" dirty="0"/>
              <a:t>    Maybe#(Data)     </a:t>
            </a:r>
            <a:r>
              <a:rPr lang="en-US" dirty="0" err="1"/>
              <a:t>imm</a:t>
            </a:r>
            <a:r>
              <a:rPr lang="en-US" dirty="0"/>
              <a:t>;</a:t>
            </a:r>
          </a:p>
          <a:p>
            <a:r>
              <a:rPr lang="en-US" dirty="0"/>
              <a:t>} </a:t>
            </a:r>
            <a:r>
              <a:rPr lang="en-US" dirty="0" err="1"/>
              <a:t>DecodedInst</a:t>
            </a:r>
            <a:r>
              <a:rPr lang="en-US" dirty="0"/>
              <a:t> deriving(Bits, </a:t>
            </a:r>
            <a:r>
              <a:rPr lang="en-US" dirty="0" err="1"/>
              <a:t>Eq</a:t>
            </a:r>
            <a:r>
              <a:rPr lang="en-US" dirty="0"/>
              <a:t>, </a:t>
            </a:r>
            <a:r>
              <a:rPr lang="en-US" dirty="0" err="1"/>
              <a:t>FShow</a:t>
            </a:r>
            <a:r>
              <a:rPr lang="en-US" dirty="0"/>
              <a:t>);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B5816E-92E6-4A70-B53F-671D7635E10C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6947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Better as </a:t>
            </a:r>
            <a:r>
              <a:rPr lang="en-US" dirty="0" err="1"/>
              <a:t>enum</a:t>
            </a:r>
            <a:r>
              <a:rPr lang="en-US" dirty="0"/>
              <a:t>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D0B5DD-E471-468E-BF81-0C492E66EA7C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2243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B5816E-92E6-4A70-B53F-671D7635E10C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8039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9"/>
          <p:cNvSpPr txBox="1">
            <a:spLocks noGrp="1" noChangeArrowheads="1"/>
          </p:cNvSpPr>
          <p:nvPr/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952" tIns="47974" rIns="95952" bIns="47974" anchor="b"/>
          <a:lstStyle/>
          <a:p>
            <a:pPr algn="r" defTabSz="958850" eaLnBrk="0" hangingPunct="0">
              <a:lnSpc>
                <a:spcPct val="90000"/>
              </a:lnSpc>
              <a:spcBef>
                <a:spcPct val="20000"/>
              </a:spcBef>
              <a:buClr>
                <a:schemeClr val="bg1"/>
              </a:buClr>
              <a:buSzPct val="100000"/>
              <a:buFont typeface="Wingdings" pitchFamily="2" charset="2"/>
              <a:buChar char="•"/>
            </a:pPr>
            <a:fld id="{2D261AD1-172E-41A5-B66E-51657961091A}" type="slidenum">
              <a:rPr lang="en-US" sz="1400">
                <a:latin typeface="Tahoma" pitchFamily="34" charset="0"/>
              </a:rPr>
              <a:pPr algn="r" defTabSz="958850" eaLnBrk="0" hangingPunct="0">
                <a:lnSpc>
                  <a:spcPct val="90000"/>
                </a:lnSpc>
                <a:spcBef>
                  <a:spcPct val="20000"/>
                </a:spcBef>
                <a:buClr>
                  <a:schemeClr val="bg1"/>
                </a:buClr>
                <a:buSzPct val="100000"/>
                <a:buFont typeface="Wingdings" pitchFamily="2" charset="2"/>
                <a:buChar char="•"/>
              </a:pPr>
              <a:t>19</a:t>
            </a:fld>
            <a:endParaRPr lang="en-US" sz="1400">
              <a:latin typeface="Tahoma" pitchFamily="34" charset="0"/>
            </a:endParaRPr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4878" tIns="47440" rIns="94878" bIns="4744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449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4763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/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/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/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/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/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/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/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/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/>
              </a:p>
            </p:txBody>
          </p:sp>
        </p:grpSp>
      </p:grpSp>
      <p:sp>
        <p:nvSpPr>
          <p:cNvPr id="413763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3764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>
          <a:xfrm>
            <a:off x="4763" y="6400800"/>
            <a:ext cx="1905000" cy="457200"/>
          </a:xfrm>
        </p:spPr>
        <p:txBody>
          <a:bodyPr/>
          <a:lstStyle>
            <a:lvl1pPr>
              <a:defRPr sz="1200">
                <a:latin typeface="+mn-lt"/>
              </a:defRPr>
            </a:lvl1pPr>
          </a:lstStyle>
          <a:p>
            <a:pPr>
              <a:defRPr/>
            </a:pPr>
            <a:fld id="{82E19C44-EE9D-458F-B9E2-44E9F2C99545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70" name="Rectangle 71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US" dirty="0"/>
              <a:t>L06-</a:t>
            </a:r>
            <a:fld id="{CADB5FF0-9E4C-4A76-B146-CFD9F86D279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6FADBE-1ADB-473D-BB46-E2E375EDB9DB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L06-</a:t>
            </a:r>
            <a:fld id="{D02EE386-C9BD-4FB7-9577-6096B5320EC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412677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678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679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680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681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682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68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68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68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68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687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68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68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69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69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692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69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69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69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69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697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69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</p:grpSp>
          <p:grpSp>
            <p:nvGrpSpPr>
              <p:cNvPr id="1040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41270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0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0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0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0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0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0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0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0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0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1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1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1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1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1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1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1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1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1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1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2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2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2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2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2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2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2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2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  <p:sp>
              <p:nvSpPr>
                <p:cNvPr id="41272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/>
                </a:p>
              </p:txBody>
            </p:sp>
          </p:grpSp>
        </p:grpSp>
        <p:sp>
          <p:nvSpPr>
            <p:cNvPr id="412729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Char char="•"/>
                <a:defRPr/>
              </a:pPr>
              <a:endParaRPr lang="en-US"/>
            </a:p>
          </p:txBody>
        </p:sp>
        <p:sp>
          <p:nvSpPr>
            <p:cNvPr id="412730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Char char="•"/>
                <a:defRPr/>
              </a:pPr>
              <a:endParaRPr lang="en-US"/>
            </a:p>
          </p:txBody>
        </p:sp>
        <p:grpSp>
          <p:nvGrpSpPr>
            <p:cNvPr id="1035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412732" name="Line 60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/>
              </a:p>
            </p:txBody>
          </p:sp>
          <p:sp>
            <p:nvSpPr>
              <p:cNvPr id="412733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/>
              </a:p>
            </p:txBody>
          </p:sp>
          <p:sp>
            <p:nvSpPr>
              <p:cNvPr id="412734" name="Arc 62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/>
              </a:p>
            </p:txBody>
          </p:sp>
        </p:grpSp>
      </p:grpSp>
      <p:sp>
        <p:nvSpPr>
          <p:cNvPr id="102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2737" name="Rectangle 6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latin typeface="+mn-lt"/>
              </a:defRPr>
            </a:lvl1pPr>
          </a:lstStyle>
          <a:p>
            <a:pPr>
              <a:defRPr/>
            </a:pPr>
            <a:fld id="{1371A0C2-2979-4475-96A5-366B9DE598EA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412739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US" dirty="0"/>
              <a:t>L06-</a:t>
            </a:r>
            <a:fld id="{B7BB6FD0-6433-4498-9FC0-51B88F6D391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5" r:id="rId2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itchFamily="2" charset="2"/>
        <a:buBlip>
          <a:blip r:embed="rId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809625" y="1470025"/>
            <a:ext cx="7774817" cy="4651375"/>
          </a:xfrm>
        </p:spPr>
        <p:txBody>
          <a:bodyPr/>
          <a:lstStyle/>
          <a:p>
            <a:pPr lvl="0" eaLnBrk="1" hangingPunct="1">
              <a:lnSpc>
                <a:spcPct val="80000"/>
              </a:lnSpc>
              <a:buClr>
                <a:srgbClr val="6F89F7"/>
              </a:buClr>
            </a:pPr>
            <a:r>
              <a:rPr lang="en-US" sz="2400" dirty="0">
                <a:solidFill>
                  <a:srgbClr val="660066"/>
                </a:solidFill>
              </a:rPr>
              <a:t>Constructive Computer Architecture:</a:t>
            </a:r>
          </a:p>
          <a:p>
            <a:pPr lvl="0" eaLnBrk="1" hangingPunct="1">
              <a:lnSpc>
                <a:spcPct val="80000"/>
              </a:lnSpc>
              <a:buClr>
                <a:srgbClr val="6F89F7"/>
              </a:buClr>
            </a:pPr>
            <a:endParaRPr lang="en-US" sz="4000" dirty="0">
              <a:solidFill>
                <a:srgbClr val="660066"/>
              </a:solidFill>
            </a:endParaRPr>
          </a:p>
          <a:p>
            <a:pPr lvl="0" eaLnBrk="1" hangingPunct="1">
              <a:lnSpc>
                <a:spcPct val="80000"/>
              </a:lnSpc>
              <a:buClr>
                <a:srgbClr val="6F89F7"/>
              </a:buClr>
            </a:pPr>
            <a:r>
              <a:rPr lang="en-US" sz="4000" dirty="0">
                <a:solidFill>
                  <a:srgbClr val="660066"/>
                </a:solidFill>
              </a:rPr>
              <a:t>Non-Pipelined Processors</a:t>
            </a:r>
          </a:p>
          <a:p>
            <a:pPr eaLnBrk="1" hangingPunct="1">
              <a:lnSpc>
                <a:spcPct val="80000"/>
              </a:lnSpc>
              <a:buFont typeface="Wingdings" pitchFamily="-96" charset="2"/>
              <a:buNone/>
            </a:pPr>
            <a:endParaRPr lang="en-US" sz="18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Thomas Bourgeat – EPFL </a:t>
            </a:r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Slides Prepared with Arvind – 6.1920 spring 2023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107A88-00A4-47E0-94AE-D87192F0FA6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04B5AED-7A77-4F86-A490-B9C4E42C6B2F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965C84-D28C-6760-B589-1E1EE831ACB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L06-</a:t>
            </a:r>
            <a:fld id="{CADB5FF0-9E4C-4A76-B146-CFD9F86D279B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387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7"/>
          <p:cNvSpPr>
            <a:spLocks noChangeArrowheads="1"/>
          </p:cNvSpPr>
          <p:nvPr/>
        </p:nvSpPr>
        <p:spPr bwMode="auto">
          <a:xfrm>
            <a:off x="3349625" y="1754188"/>
            <a:ext cx="2020888" cy="468788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algn="ctr"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None/>
              <a:defRPr/>
            </a:pPr>
            <a:r>
              <a:rPr lang="en-US">
                <a:latin typeface="Verdana" pitchFamily="-96" charset="0"/>
              </a:rPr>
              <a:t>decode</a:t>
            </a:r>
          </a:p>
        </p:txBody>
      </p:sp>
      <p:sp>
        <p:nvSpPr>
          <p:cNvPr id="11266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600" dirty="0"/>
              <a:t>Decoding Instructions: </a:t>
            </a:r>
            <a:br>
              <a:rPr lang="en-US" sz="3600" dirty="0"/>
            </a:br>
            <a:r>
              <a:rPr lang="en-US" sz="2400" dirty="0"/>
              <a:t>extract fields needed for execution</a:t>
            </a:r>
            <a:endParaRPr lang="en-US" sz="2800" dirty="0"/>
          </a:p>
        </p:txBody>
      </p:sp>
      <p:sp>
        <p:nvSpPr>
          <p:cNvPr id="11267" name="Line 8"/>
          <p:cNvSpPr>
            <a:spLocks noChangeShapeType="1"/>
          </p:cNvSpPr>
          <p:nvPr/>
        </p:nvSpPr>
        <p:spPr bwMode="auto">
          <a:xfrm>
            <a:off x="2308225" y="3633788"/>
            <a:ext cx="124301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1268" name="Text Box 11"/>
          <p:cNvSpPr txBox="1">
            <a:spLocks noChangeArrowheads="1"/>
          </p:cNvSpPr>
          <p:nvPr/>
        </p:nvSpPr>
        <p:spPr bwMode="auto">
          <a:xfrm>
            <a:off x="735013" y="3425825"/>
            <a:ext cx="15446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/>
              <a:t>instruction</a:t>
            </a:r>
          </a:p>
        </p:txBody>
      </p:sp>
      <p:sp>
        <p:nvSpPr>
          <p:cNvPr id="11269" name="Text Box 11"/>
          <p:cNvSpPr txBox="1">
            <a:spLocks noChangeArrowheads="1"/>
          </p:cNvSpPr>
          <p:nvPr/>
        </p:nvSpPr>
        <p:spPr bwMode="auto">
          <a:xfrm>
            <a:off x="6362700" y="3732213"/>
            <a:ext cx="1200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/>
              <a:t>brComp</a:t>
            </a:r>
          </a:p>
        </p:txBody>
      </p:sp>
      <p:sp>
        <p:nvSpPr>
          <p:cNvPr id="11270" name="Line 10"/>
          <p:cNvSpPr>
            <a:spLocks noChangeShapeType="1"/>
          </p:cNvSpPr>
          <p:nvPr/>
        </p:nvSpPr>
        <p:spPr bwMode="auto">
          <a:xfrm>
            <a:off x="3569368" y="4576763"/>
            <a:ext cx="281079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1271" name="Text Box 11"/>
          <p:cNvSpPr txBox="1">
            <a:spLocks noChangeArrowheads="1"/>
          </p:cNvSpPr>
          <p:nvPr/>
        </p:nvSpPr>
        <p:spPr bwMode="auto">
          <a:xfrm>
            <a:off x="6359525" y="4379913"/>
            <a:ext cx="7191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/>
              <a:t>rDst</a:t>
            </a:r>
          </a:p>
        </p:txBody>
      </p:sp>
      <p:sp>
        <p:nvSpPr>
          <p:cNvPr id="11272" name="Line 10"/>
          <p:cNvSpPr>
            <a:spLocks noChangeShapeType="1"/>
          </p:cNvSpPr>
          <p:nvPr/>
        </p:nvSpPr>
        <p:spPr bwMode="auto">
          <a:xfrm>
            <a:off x="3567113" y="5005388"/>
            <a:ext cx="28162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1273" name="Text Box 11"/>
          <p:cNvSpPr txBox="1">
            <a:spLocks noChangeArrowheads="1"/>
          </p:cNvSpPr>
          <p:nvPr/>
        </p:nvSpPr>
        <p:spPr bwMode="auto">
          <a:xfrm>
            <a:off x="6356350" y="4808538"/>
            <a:ext cx="8667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/>
              <a:t>rSrc1</a:t>
            </a:r>
          </a:p>
        </p:txBody>
      </p:sp>
      <p:sp>
        <p:nvSpPr>
          <p:cNvPr id="11274" name="Line 10"/>
          <p:cNvSpPr>
            <a:spLocks noChangeShapeType="1"/>
          </p:cNvSpPr>
          <p:nvPr/>
        </p:nvSpPr>
        <p:spPr bwMode="auto">
          <a:xfrm>
            <a:off x="3575050" y="5430838"/>
            <a:ext cx="28162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6364288" y="5233988"/>
            <a:ext cx="8667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/>
              <a:t>rSrc2</a:t>
            </a:r>
          </a:p>
        </p:txBody>
      </p:sp>
      <p:sp>
        <p:nvSpPr>
          <p:cNvPr id="11276" name="Line 10"/>
          <p:cNvSpPr>
            <a:spLocks noChangeShapeType="1"/>
          </p:cNvSpPr>
          <p:nvPr/>
        </p:nvSpPr>
        <p:spPr bwMode="auto">
          <a:xfrm>
            <a:off x="5149850" y="5927725"/>
            <a:ext cx="124301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1277" name="Text Box 11"/>
          <p:cNvSpPr txBox="1">
            <a:spLocks noChangeArrowheads="1"/>
          </p:cNvSpPr>
          <p:nvPr/>
        </p:nvSpPr>
        <p:spPr bwMode="auto">
          <a:xfrm>
            <a:off x="6361113" y="5730875"/>
            <a:ext cx="7493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/>
              <a:t>imm</a:t>
            </a:r>
          </a:p>
        </p:txBody>
      </p:sp>
      <p:sp>
        <p:nvSpPr>
          <p:cNvPr id="11281" name="Rectangle 17"/>
          <p:cNvSpPr>
            <a:spLocks noChangeArrowheads="1"/>
          </p:cNvSpPr>
          <p:nvPr/>
        </p:nvSpPr>
        <p:spPr bwMode="auto">
          <a:xfrm>
            <a:off x="4540250" y="5883275"/>
            <a:ext cx="609600" cy="34925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/>
              <a:t>ext</a:t>
            </a:r>
          </a:p>
        </p:txBody>
      </p:sp>
      <p:sp>
        <p:nvSpPr>
          <p:cNvPr id="11282" name="Line 8"/>
          <p:cNvSpPr>
            <a:spLocks noChangeShapeType="1"/>
          </p:cNvSpPr>
          <p:nvPr/>
        </p:nvSpPr>
        <p:spPr bwMode="auto">
          <a:xfrm rot="-5400000" flipV="1">
            <a:off x="1760871" y="4287504"/>
            <a:ext cx="3597191" cy="3759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1284" name="Line 8"/>
          <p:cNvSpPr>
            <a:spLocks noChangeShapeType="1"/>
          </p:cNvSpPr>
          <p:nvPr/>
        </p:nvSpPr>
        <p:spPr bwMode="auto">
          <a:xfrm>
            <a:off x="3544804" y="6075445"/>
            <a:ext cx="337385" cy="1253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1287" name="Line 10"/>
          <p:cNvSpPr>
            <a:spLocks noChangeShapeType="1"/>
          </p:cNvSpPr>
          <p:nvPr/>
        </p:nvSpPr>
        <p:spPr bwMode="auto">
          <a:xfrm>
            <a:off x="5133975" y="3956050"/>
            <a:ext cx="124301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1288" name="Line 8"/>
          <p:cNvSpPr>
            <a:spLocks noChangeShapeType="1"/>
          </p:cNvSpPr>
          <p:nvPr/>
        </p:nvSpPr>
        <p:spPr bwMode="auto">
          <a:xfrm flipV="1">
            <a:off x="3557588" y="3954379"/>
            <a:ext cx="1070559" cy="9609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1289" name="Text Box 11"/>
          <p:cNvSpPr txBox="1">
            <a:spLocks noChangeArrowheads="1"/>
          </p:cNvSpPr>
          <p:nvPr/>
        </p:nvSpPr>
        <p:spPr bwMode="auto">
          <a:xfrm>
            <a:off x="6359525" y="2984500"/>
            <a:ext cx="1174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/>
              <a:t>aluFunc</a:t>
            </a:r>
          </a:p>
        </p:txBody>
      </p:sp>
      <p:sp>
        <p:nvSpPr>
          <p:cNvPr id="11291" name="Line 10"/>
          <p:cNvSpPr>
            <a:spLocks noChangeShapeType="1"/>
          </p:cNvSpPr>
          <p:nvPr/>
        </p:nvSpPr>
        <p:spPr bwMode="auto">
          <a:xfrm>
            <a:off x="5130800" y="3208338"/>
            <a:ext cx="124301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1293" name="Text Box 11"/>
          <p:cNvSpPr txBox="1">
            <a:spLocks noChangeArrowheads="1"/>
          </p:cNvSpPr>
          <p:nvPr/>
        </p:nvSpPr>
        <p:spPr bwMode="auto">
          <a:xfrm>
            <a:off x="6356350" y="2270125"/>
            <a:ext cx="8540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/>
              <a:t>iType</a:t>
            </a:r>
          </a:p>
        </p:txBody>
      </p:sp>
      <p:sp>
        <p:nvSpPr>
          <p:cNvPr id="11295" name="Line 10"/>
          <p:cNvSpPr>
            <a:spLocks noChangeShapeType="1"/>
          </p:cNvSpPr>
          <p:nvPr/>
        </p:nvSpPr>
        <p:spPr bwMode="auto">
          <a:xfrm>
            <a:off x="5127625" y="2493963"/>
            <a:ext cx="124301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1296" name="Line 8"/>
          <p:cNvSpPr>
            <a:spLocks noChangeShapeType="1"/>
          </p:cNvSpPr>
          <p:nvPr/>
        </p:nvSpPr>
        <p:spPr bwMode="auto">
          <a:xfrm>
            <a:off x="3551238" y="2501900"/>
            <a:ext cx="1052846" cy="66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1298" name="Line 8"/>
          <p:cNvSpPr>
            <a:spLocks noChangeShapeType="1"/>
          </p:cNvSpPr>
          <p:nvPr/>
        </p:nvSpPr>
        <p:spPr bwMode="auto">
          <a:xfrm>
            <a:off x="4356100" y="6057900"/>
            <a:ext cx="1825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1300" name="Line 8"/>
          <p:cNvSpPr>
            <a:spLocks noChangeShapeType="1"/>
          </p:cNvSpPr>
          <p:nvPr/>
        </p:nvSpPr>
        <p:spPr bwMode="auto">
          <a:xfrm flipV="1">
            <a:off x="3559259" y="3224463"/>
            <a:ext cx="1068888" cy="13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1301" name="Text Box 11"/>
          <p:cNvSpPr txBox="1">
            <a:spLocks noChangeArrowheads="1"/>
          </p:cNvSpPr>
          <p:nvPr/>
        </p:nvSpPr>
        <p:spPr bwMode="auto">
          <a:xfrm>
            <a:off x="3521075" y="2254250"/>
            <a:ext cx="450764" cy="25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sz="1200" dirty="0"/>
              <a:t>6:0</a:t>
            </a:r>
          </a:p>
        </p:txBody>
      </p:sp>
      <p:sp>
        <p:nvSpPr>
          <p:cNvPr id="11302" name="Text Box 11"/>
          <p:cNvSpPr txBox="1">
            <a:spLocks noChangeArrowheads="1"/>
          </p:cNvSpPr>
          <p:nvPr/>
        </p:nvSpPr>
        <p:spPr bwMode="auto">
          <a:xfrm>
            <a:off x="3558003" y="2941220"/>
            <a:ext cx="1535364" cy="25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</a:pPr>
            <a:r>
              <a:rPr lang="en-US" sz="1200" dirty="0"/>
              <a:t>6:0,14:12,30</a:t>
            </a:r>
          </a:p>
        </p:txBody>
      </p:sp>
      <p:sp>
        <p:nvSpPr>
          <p:cNvPr id="11304" name="Text Box 11"/>
          <p:cNvSpPr txBox="1">
            <a:spLocks noChangeArrowheads="1"/>
          </p:cNvSpPr>
          <p:nvPr/>
        </p:nvSpPr>
        <p:spPr bwMode="auto">
          <a:xfrm>
            <a:off x="3533775" y="3711575"/>
            <a:ext cx="1023037" cy="25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sz="1200" dirty="0"/>
              <a:t>6:0, 14:12</a:t>
            </a:r>
          </a:p>
        </p:txBody>
      </p:sp>
      <p:sp>
        <p:nvSpPr>
          <p:cNvPr id="11306" name="Text Box 11"/>
          <p:cNvSpPr txBox="1">
            <a:spLocks noChangeArrowheads="1"/>
          </p:cNvSpPr>
          <p:nvPr/>
        </p:nvSpPr>
        <p:spPr bwMode="auto">
          <a:xfrm>
            <a:off x="3508293" y="4293854"/>
            <a:ext cx="548548" cy="25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sz="1200" dirty="0"/>
              <a:t>11:7</a:t>
            </a:r>
          </a:p>
        </p:txBody>
      </p:sp>
      <p:sp>
        <p:nvSpPr>
          <p:cNvPr id="11307" name="Text Box 11"/>
          <p:cNvSpPr txBox="1">
            <a:spLocks noChangeArrowheads="1"/>
          </p:cNvSpPr>
          <p:nvPr/>
        </p:nvSpPr>
        <p:spPr bwMode="auto">
          <a:xfrm>
            <a:off x="3524250" y="4762500"/>
            <a:ext cx="646331" cy="25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sz="1200" dirty="0"/>
              <a:t>19:15</a:t>
            </a:r>
          </a:p>
        </p:txBody>
      </p:sp>
      <p:sp>
        <p:nvSpPr>
          <p:cNvPr id="11308" name="Text Box 11"/>
          <p:cNvSpPr txBox="1">
            <a:spLocks noChangeArrowheads="1"/>
          </p:cNvSpPr>
          <p:nvPr/>
        </p:nvSpPr>
        <p:spPr bwMode="auto">
          <a:xfrm>
            <a:off x="3509963" y="5187950"/>
            <a:ext cx="646331" cy="25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sz="1200" dirty="0"/>
              <a:t>24:20</a:t>
            </a:r>
          </a:p>
        </p:txBody>
      </p:sp>
      <p:sp>
        <p:nvSpPr>
          <p:cNvPr id="11310" name="Text Box 11"/>
          <p:cNvSpPr txBox="1">
            <a:spLocks noChangeArrowheads="1"/>
          </p:cNvSpPr>
          <p:nvPr/>
        </p:nvSpPr>
        <p:spPr bwMode="auto">
          <a:xfrm>
            <a:off x="3525837" y="5646655"/>
            <a:ext cx="548548" cy="25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sz="1200" dirty="0"/>
              <a:t>31:7</a:t>
            </a:r>
          </a:p>
        </p:txBody>
      </p:sp>
      <p:sp>
        <p:nvSpPr>
          <p:cNvPr id="11312" name="TextBox 56"/>
          <p:cNvSpPr txBox="1">
            <a:spLocks noChangeArrowheads="1"/>
          </p:cNvSpPr>
          <p:nvPr/>
        </p:nvSpPr>
        <p:spPr bwMode="auto">
          <a:xfrm rot="5400000">
            <a:off x="7389813" y="2910682"/>
            <a:ext cx="2489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dirty="0">
                <a:solidFill>
                  <a:srgbClr val="00B050"/>
                </a:solidFill>
              </a:rPr>
              <a:t>Type </a:t>
            </a:r>
            <a:r>
              <a:rPr lang="en-US" dirty="0" err="1">
                <a:solidFill>
                  <a:srgbClr val="00B050"/>
                </a:solidFill>
              </a:rPr>
              <a:t>DecodedInst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58" name="TextBox 57"/>
          <p:cNvSpPr txBox="1">
            <a:spLocks noChangeArrowheads="1"/>
          </p:cNvSpPr>
          <p:nvPr/>
        </p:nvSpPr>
        <p:spPr bwMode="auto">
          <a:xfrm>
            <a:off x="854075" y="3740150"/>
            <a:ext cx="1292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>
                <a:solidFill>
                  <a:srgbClr val="00B050"/>
                </a:solidFill>
              </a:rPr>
              <a:t>Bit#(32)</a:t>
            </a:r>
          </a:p>
        </p:txBody>
      </p: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6571016" y="2500313"/>
            <a:ext cx="908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>
                <a:solidFill>
                  <a:srgbClr val="00B050"/>
                </a:solidFill>
              </a:rPr>
              <a:t>IType</a:t>
            </a:r>
          </a:p>
        </p:txBody>
      </p:sp>
      <p:sp>
        <p:nvSpPr>
          <p:cNvPr id="60" name="TextBox 59"/>
          <p:cNvSpPr txBox="1">
            <a:spLocks noChangeArrowheads="1"/>
          </p:cNvSpPr>
          <p:nvPr/>
        </p:nvSpPr>
        <p:spPr bwMode="auto">
          <a:xfrm>
            <a:off x="6571016" y="3213100"/>
            <a:ext cx="11858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>
                <a:solidFill>
                  <a:srgbClr val="00B050"/>
                </a:solidFill>
              </a:rPr>
              <a:t>AluFunc</a:t>
            </a:r>
          </a:p>
        </p:txBody>
      </p:sp>
      <p:sp>
        <p:nvSpPr>
          <p:cNvPr id="61" name="TextBox 60"/>
          <p:cNvSpPr txBox="1">
            <a:spLocks noChangeArrowheads="1"/>
          </p:cNvSpPr>
          <p:nvPr/>
        </p:nvSpPr>
        <p:spPr bwMode="auto">
          <a:xfrm>
            <a:off x="6571016" y="4597400"/>
            <a:ext cx="22216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dirty="0">
                <a:solidFill>
                  <a:srgbClr val="00B050"/>
                </a:solidFill>
              </a:rPr>
              <a:t>Maybe#(</a:t>
            </a:r>
            <a:r>
              <a:rPr lang="en-US" dirty="0" err="1">
                <a:solidFill>
                  <a:srgbClr val="00B050"/>
                </a:solidFill>
              </a:rPr>
              <a:t>RIndx</a:t>
            </a:r>
            <a:r>
              <a:rPr lang="en-US" dirty="0">
                <a:solidFill>
                  <a:srgbClr val="00B050"/>
                </a:solidFill>
              </a:rPr>
              <a:t>)</a:t>
            </a:r>
          </a:p>
        </p:txBody>
      </p:sp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6571016" y="5019675"/>
            <a:ext cx="22216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dirty="0">
                <a:solidFill>
                  <a:srgbClr val="00B050"/>
                </a:solidFill>
              </a:rPr>
              <a:t>Maybe#(</a:t>
            </a:r>
            <a:r>
              <a:rPr lang="en-US" dirty="0" err="1">
                <a:solidFill>
                  <a:srgbClr val="00B050"/>
                </a:solidFill>
              </a:rPr>
              <a:t>RIndx</a:t>
            </a:r>
            <a:r>
              <a:rPr lang="en-US" dirty="0">
                <a:solidFill>
                  <a:srgbClr val="00B050"/>
                </a:solidFill>
              </a:rPr>
              <a:t>)</a:t>
            </a:r>
          </a:p>
        </p:txBody>
      </p:sp>
      <p:sp>
        <p:nvSpPr>
          <p:cNvPr id="63" name="TextBox 62"/>
          <p:cNvSpPr txBox="1">
            <a:spLocks noChangeArrowheads="1"/>
          </p:cNvSpPr>
          <p:nvPr/>
        </p:nvSpPr>
        <p:spPr bwMode="auto">
          <a:xfrm>
            <a:off x="6571016" y="5449888"/>
            <a:ext cx="22216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dirty="0">
                <a:solidFill>
                  <a:srgbClr val="00B050"/>
                </a:solidFill>
              </a:rPr>
              <a:t>Maybe#(</a:t>
            </a:r>
            <a:r>
              <a:rPr lang="en-US" dirty="0" err="1">
                <a:solidFill>
                  <a:srgbClr val="00B050"/>
                </a:solidFill>
              </a:rPr>
              <a:t>RIndx</a:t>
            </a:r>
            <a:r>
              <a:rPr lang="en-US" dirty="0">
                <a:solidFill>
                  <a:srgbClr val="00B050"/>
                </a:solidFill>
              </a:rPr>
              <a:t>)</a:t>
            </a:r>
          </a:p>
        </p:txBody>
      </p:sp>
      <p:sp>
        <p:nvSpPr>
          <p:cNvPr id="64" name="TextBox 63"/>
          <p:cNvSpPr txBox="1">
            <a:spLocks noChangeArrowheads="1"/>
          </p:cNvSpPr>
          <p:nvPr/>
        </p:nvSpPr>
        <p:spPr bwMode="auto">
          <a:xfrm>
            <a:off x="6571016" y="3971925"/>
            <a:ext cx="107433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dirty="0" err="1">
                <a:solidFill>
                  <a:srgbClr val="00B050"/>
                </a:solidFill>
              </a:rPr>
              <a:t>BrFunc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65" name="TextBox 64"/>
          <p:cNvSpPr txBox="1">
            <a:spLocks noChangeArrowheads="1"/>
          </p:cNvSpPr>
          <p:nvPr/>
        </p:nvSpPr>
        <p:spPr bwMode="auto">
          <a:xfrm>
            <a:off x="6571016" y="5989638"/>
            <a:ext cx="258077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dirty="0">
                <a:solidFill>
                  <a:srgbClr val="00B050"/>
                </a:solidFill>
              </a:rPr>
              <a:t>Maybe#(Bit#(32))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40931" y="4176286"/>
            <a:ext cx="2879680" cy="1631216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ctr">
            <a:spAutoFit/>
          </a:bodyPr>
          <a:lstStyle/>
          <a:p>
            <a:pPr>
              <a:buNone/>
            </a:pPr>
            <a:r>
              <a:rPr lang="en-US" dirty="0">
                <a:solidFill>
                  <a:schemeClr val="accent1"/>
                </a:solidFill>
              </a:rPr>
              <a:t>pure combinational logic: derived automatically from the high-level description</a:t>
            </a:r>
          </a:p>
        </p:txBody>
      </p:sp>
      <p:sp>
        <p:nvSpPr>
          <p:cNvPr id="6" name="Cloud 5"/>
          <p:cNvSpPr/>
          <p:nvPr/>
        </p:nvSpPr>
        <p:spPr bwMode="auto">
          <a:xfrm>
            <a:off x="3834063" y="5831305"/>
            <a:ext cx="521369" cy="473242"/>
          </a:xfrm>
          <a:prstGeom prst="cloud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7" name="Cloud 66"/>
          <p:cNvSpPr/>
          <p:nvPr/>
        </p:nvSpPr>
        <p:spPr bwMode="auto">
          <a:xfrm>
            <a:off x="4620126" y="3737811"/>
            <a:ext cx="521369" cy="473242"/>
          </a:xfrm>
          <a:prstGeom prst="cloud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8" name="Cloud 67"/>
          <p:cNvSpPr/>
          <p:nvPr/>
        </p:nvSpPr>
        <p:spPr bwMode="auto">
          <a:xfrm>
            <a:off x="4588042" y="3015917"/>
            <a:ext cx="521369" cy="473242"/>
          </a:xfrm>
          <a:prstGeom prst="cloud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9" name="Cloud 68"/>
          <p:cNvSpPr/>
          <p:nvPr/>
        </p:nvSpPr>
        <p:spPr bwMode="auto">
          <a:xfrm>
            <a:off x="4572001" y="2310064"/>
            <a:ext cx="521369" cy="473242"/>
          </a:xfrm>
          <a:prstGeom prst="cloud">
            <a:avLst/>
          </a:prstGeom>
          <a:solidFill>
            <a:schemeClr val="bg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D002BE-E7B9-5928-DF04-80DB49A8A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121B1B-5409-4293-8877-D3A7D5EF10B8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A366C9-E6D4-88D0-E810-5BABA8FE41A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L06-</a:t>
            </a:r>
            <a:fld id="{D02EE386-C9BD-4FB7-9577-6096B5320EC4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97279EC-C49D-6569-4232-167AC61DBC4A}"/>
              </a:ext>
            </a:extLst>
          </p:cNvPr>
          <p:cNvSpPr txBox="1"/>
          <p:nvPr/>
        </p:nvSpPr>
        <p:spPr>
          <a:xfrm>
            <a:off x="790607" y="1683342"/>
            <a:ext cx="2302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Maybe type allows marking as valid or invalid</a:t>
            </a:r>
          </a:p>
        </p:txBody>
      </p:sp>
    </p:spTree>
    <p:extLst>
      <p:ext uri="{BB962C8B-B14F-4D97-AF65-F5344CB8AC3E}">
        <p14:creationId xmlns:p14="http://schemas.microsoft.com/office/powerpoint/2010/main" val="230568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Decoded Instruction Type</a:t>
            </a:r>
          </a:p>
        </p:txBody>
      </p:sp>
      <p:sp>
        <p:nvSpPr>
          <p:cNvPr id="13314" name="TextBox 6"/>
          <p:cNvSpPr txBox="1">
            <a:spLocks noChangeArrowheads="1"/>
          </p:cNvSpPr>
          <p:nvPr/>
        </p:nvSpPr>
        <p:spPr bwMode="auto">
          <a:xfrm>
            <a:off x="630466" y="1524157"/>
            <a:ext cx="8030934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800" b="1" dirty="0" err="1">
                <a:latin typeface="Consolas" panose="020B0609020204030204" pitchFamily="49" charset="0"/>
                <a:cs typeface="Courier New" pitchFamily="49" charset="0"/>
              </a:rPr>
              <a:t>typedef</a:t>
            </a:r>
            <a:r>
              <a:rPr lang="en-US" sz="1800" b="1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sz="1800" b="1" dirty="0" err="1">
                <a:latin typeface="Consolas" panose="020B0609020204030204" pitchFamily="49" charset="0"/>
                <a:cs typeface="Courier New" pitchFamily="49" charset="0"/>
              </a:rPr>
              <a:t>struct</a:t>
            </a:r>
            <a:r>
              <a:rPr lang="en-US" sz="1800" b="1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IType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          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iType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AluFunc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        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aluFunc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BrFunc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         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brFunc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 Maybe#(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RIndx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)   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dst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 Maybe#(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RIndx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)    src1;</a:t>
            </a:r>
          </a:p>
          <a:p>
            <a:pPr>
              <a:buNone/>
            </a:pP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 Maybe#(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RIndx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)    src2;</a:t>
            </a:r>
          </a:p>
          <a:p>
            <a:pPr>
              <a:buNone/>
            </a:pP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 Maybe#(Data)    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imm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}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DecodedInst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sz="1800" b="1" dirty="0">
                <a:latin typeface="Consolas" panose="020B0609020204030204" pitchFamily="49" charset="0"/>
                <a:cs typeface="Courier New" pitchFamily="49" charset="0"/>
              </a:rPr>
              <a:t>deriving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(Bits,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Eq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endParaRPr lang="en-US" sz="1800" b="1" dirty="0">
              <a:latin typeface="Consolas" panose="020B0609020204030204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b="1" dirty="0" err="1">
                <a:latin typeface="Consolas" panose="020B0609020204030204" pitchFamily="49" charset="0"/>
                <a:cs typeface="Courier New" pitchFamily="49" charset="0"/>
              </a:rPr>
              <a:t>typedef</a:t>
            </a:r>
            <a:r>
              <a:rPr lang="en-US" sz="1800" b="1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sz="1800" b="1" dirty="0" err="1">
                <a:latin typeface="Consolas" panose="020B0609020204030204" pitchFamily="49" charset="0"/>
                <a:cs typeface="Courier New" pitchFamily="49" charset="0"/>
              </a:rPr>
              <a:t>enum</a:t>
            </a:r>
            <a:r>
              <a:rPr lang="en-US" sz="1800" b="1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{Unsupported,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Alu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,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Ld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, St, J, Jr, Br,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Auipc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}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IType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sz="1800" b="1" dirty="0">
                <a:latin typeface="Consolas" panose="020B0609020204030204" pitchFamily="49" charset="0"/>
                <a:cs typeface="Courier New" pitchFamily="49" charset="0"/>
              </a:rPr>
              <a:t>deriving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(Bits,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Eq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en-US" sz="1800" b="1" dirty="0" err="1">
                <a:latin typeface="Consolas" panose="020B0609020204030204" pitchFamily="49" charset="0"/>
                <a:cs typeface="Courier New" pitchFamily="49" charset="0"/>
              </a:rPr>
              <a:t>typedef</a:t>
            </a:r>
            <a:r>
              <a:rPr lang="en-US" sz="1800" b="1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sz="1800" b="1" dirty="0" err="1">
                <a:latin typeface="Consolas" panose="020B0609020204030204" pitchFamily="49" charset="0"/>
                <a:cs typeface="Courier New" pitchFamily="49" charset="0"/>
              </a:rPr>
              <a:t>enum</a:t>
            </a:r>
            <a:r>
              <a:rPr lang="en-US" sz="1800" b="1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{Add, Sub, And, Or,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Xor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,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Slt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,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Sltu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,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Sll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,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Sra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,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Srl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}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AluFunc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sz="1800" b="1" dirty="0">
                <a:latin typeface="Consolas" panose="020B0609020204030204" pitchFamily="49" charset="0"/>
                <a:cs typeface="Courier New" pitchFamily="49" charset="0"/>
              </a:rPr>
              <a:t>deriving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(Bits,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Eq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en-US" sz="1800" b="1" dirty="0" err="1">
                <a:latin typeface="Consolas" panose="020B0609020204030204" pitchFamily="49" charset="0"/>
                <a:cs typeface="Courier New" pitchFamily="49" charset="0"/>
              </a:rPr>
              <a:t>typedef</a:t>
            </a:r>
            <a:r>
              <a:rPr lang="en-US" sz="1800" b="1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sz="1800" b="1" dirty="0" err="1">
                <a:latin typeface="Consolas" panose="020B0609020204030204" pitchFamily="49" charset="0"/>
                <a:cs typeface="Courier New" pitchFamily="49" charset="0"/>
              </a:rPr>
              <a:t>enum</a:t>
            </a:r>
            <a:r>
              <a:rPr lang="en-US" sz="1800" b="1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{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Eq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,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Neq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, Lt,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Ltu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, Ge,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Geu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, AT, NT}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BrFunc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sz="1800" b="1" dirty="0">
                <a:latin typeface="Consolas" panose="020B0609020204030204" pitchFamily="49" charset="0"/>
                <a:cs typeface="Courier New" pitchFamily="49" charset="0"/>
              </a:rPr>
              <a:t>deriving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(Bits,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Eq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);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48247" y="3345759"/>
            <a:ext cx="24528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dirty="0">
                <a:latin typeface="Comic Sans MS" pitchFamily="66" charset="0"/>
              </a:rPr>
              <a:t>Instruction groups with similar executions paths</a:t>
            </a:r>
          </a:p>
        </p:txBody>
      </p:sp>
      <p:sp>
        <p:nvSpPr>
          <p:cNvPr id="6" name="Freeform 5"/>
          <p:cNvSpPr/>
          <p:nvPr/>
        </p:nvSpPr>
        <p:spPr>
          <a:xfrm>
            <a:off x="1152525" y="3959904"/>
            <a:ext cx="5395722" cy="657816"/>
          </a:xfrm>
          <a:custGeom>
            <a:avLst/>
            <a:gdLst>
              <a:gd name="connsiteX0" fmla="*/ 0 w 5314950"/>
              <a:gd name="connsiteY0" fmla="*/ 657816 h 657816"/>
              <a:gd name="connsiteX1" fmla="*/ 3733800 w 5314950"/>
              <a:gd name="connsiteY1" fmla="*/ 57741 h 657816"/>
              <a:gd name="connsiteX2" fmla="*/ 5314950 w 5314950"/>
              <a:gd name="connsiteY2" fmla="*/ 57741 h 657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4950" h="657816">
                <a:moveTo>
                  <a:pt x="0" y="657816"/>
                </a:moveTo>
                <a:cubicBezTo>
                  <a:pt x="1423987" y="407784"/>
                  <a:pt x="2847975" y="157753"/>
                  <a:pt x="3733800" y="57741"/>
                </a:cubicBezTo>
                <a:cubicBezTo>
                  <a:pt x="4619625" y="-42271"/>
                  <a:pt x="4967287" y="7735"/>
                  <a:pt x="5314950" y="57741"/>
                </a:cubicBezTo>
              </a:path>
            </a:pathLst>
          </a:custGeom>
          <a:ln>
            <a:solidFill>
              <a:srgbClr val="FF0000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548247" y="1875830"/>
            <a:ext cx="245287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dirty="0">
                <a:latin typeface="Comic Sans MS" pitchFamily="66" charset="0"/>
              </a:rPr>
              <a:t>Destination register 0 behaves like an Invalid destination</a:t>
            </a:r>
          </a:p>
        </p:txBody>
      </p:sp>
      <p:sp>
        <p:nvSpPr>
          <p:cNvPr id="8" name="Freeform 7"/>
          <p:cNvSpPr/>
          <p:nvPr/>
        </p:nvSpPr>
        <p:spPr>
          <a:xfrm>
            <a:off x="3838575" y="2560240"/>
            <a:ext cx="2647950" cy="268685"/>
          </a:xfrm>
          <a:custGeom>
            <a:avLst/>
            <a:gdLst>
              <a:gd name="connsiteX0" fmla="*/ 0 w 2647950"/>
              <a:gd name="connsiteY0" fmla="*/ 268685 h 268685"/>
              <a:gd name="connsiteX1" fmla="*/ 1724025 w 2647950"/>
              <a:gd name="connsiteY1" fmla="*/ 11510 h 268685"/>
              <a:gd name="connsiteX2" fmla="*/ 2647950 w 2647950"/>
              <a:gd name="connsiteY2" fmla="*/ 68660 h 2686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47950" h="268685">
                <a:moveTo>
                  <a:pt x="0" y="268685"/>
                </a:moveTo>
                <a:cubicBezTo>
                  <a:pt x="641350" y="156766"/>
                  <a:pt x="1282700" y="44847"/>
                  <a:pt x="1724025" y="11510"/>
                </a:cubicBezTo>
                <a:cubicBezTo>
                  <a:pt x="2165350" y="-21827"/>
                  <a:pt x="2406650" y="23416"/>
                  <a:pt x="2647950" y="68660"/>
                </a:cubicBezTo>
              </a:path>
            </a:pathLst>
          </a:custGeom>
          <a:ln>
            <a:solidFill>
              <a:srgbClr val="FF0000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" name="Freeform 2"/>
          <p:cNvSpPr/>
          <p:nvPr/>
        </p:nvSpPr>
        <p:spPr>
          <a:xfrm>
            <a:off x="609600" y="1981200"/>
            <a:ext cx="297180" cy="2453640"/>
          </a:xfrm>
          <a:custGeom>
            <a:avLst/>
            <a:gdLst>
              <a:gd name="connsiteX0" fmla="*/ 297180 w 297180"/>
              <a:gd name="connsiteY0" fmla="*/ 0 h 2453640"/>
              <a:gd name="connsiteX1" fmla="*/ 0 w 297180"/>
              <a:gd name="connsiteY1" fmla="*/ 0 h 2453640"/>
              <a:gd name="connsiteX2" fmla="*/ 0 w 297180"/>
              <a:gd name="connsiteY2" fmla="*/ 2453640 h 2453640"/>
              <a:gd name="connsiteX3" fmla="*/ 121920 w 297180"/>
              <a:gd name="connsiteY3" fmla="*/ 2453640 h 2453640"/>
              <a:gd name="connsiteX4" fmla="*/ 121920 w 297180"/>
              <a:gd name="connsiteY4" fmla="*/ 2453640 h 2453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7180" h="2453640">
                <a:moveTo>
                  <a:pt x="297180" y="0"/>
                </a:moveTo>
                <a:lnTo>
                  <a:pt x="0" y="0"/>
                </a:lnTo>
                <a:lnTo>
                  <a:pt x="0" y="2453640"/>
                </a:lnTo>
                <a:lnTo>
                  <a:pt x="121920" y="2453640"/>
                </a:lnTo>
                <a:lnTo>
                  <a:pt x="121920" y="2453640"/>
                </a:lnTo>
              </a:path>
            </a:pathLst>
          </a:custGeom>
          <a:ln>
            <a:solidFill>
              <a:srgbClr val="FF0000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7" name="Freeform 16"/>
          <p:cNvSpPr/>
          <p:nvPr/>
        </p:nvSpPr>
        <p:spPr>
          <a:xfrm>
            <a:off x="487680" y="2217998"/>
            <a:ext cx="439966" cy="2765481"/>
          </a:xfrm>
          <a:custGeom>
            <a:avLst/>
            <a:gdLst>
              <a:gd name="connsiteX0" fmla="*/ 297180 w 297180"/>
              <a:gd name="connsiteY0" fmla="*/ 0 h 2453640"/>
              <a:gd name="connsiteX1" fmla="*/ 0 w 297180"/>
              <a:gd name="connsiteY1" fmla="*/ 0 h 2453640"/>
              <a:gd name="connsiteX2" fmla="*/ 0 w 297180"/>
              <a:gd name="connsiteY2" fmla="*/ 2453640 h 2453640"/>
              <a:gd name="connsiteX3" fmla="*/ 121920 w 297180"/>
              <a:gd name="connsiteY3" fmla="*/ 2453640 h 2453640"/>
              <a:gd name="connsiteX4" fmla="*/ 121920 w 297180"/>
              <a:gd name="connsiteY4" fmla="*/ 2453640 h 2453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7180" h="2453640">
                <a:moveTo>
                  <a:pt x="297180" y="0"/>
                </a:moveTo>
                <a:lnTo>
                  <a:pt x="0" y="0"/>
                </a:lnTo>
                <a:lnTo>
                  <a:pt x="0" y="2453640"/>
                </a:lnTo>
                <a:lnTo>
                  <a:pt x="121920" y="2453640"/>
                </a:lnTo>
                <a:lnTo>
                  <a:pt x="121920" y="2453640"/>
                </a:lnTo>
              </a:path>
            </a:pathLst>
          </a:custGeom>
          <a:ln>
            <a:solidFill>
              <a:srgbClr val="FF0000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8" name="Freeform 17"/>
          <p:cNvSpPr/>
          <p:nvPr/>
        </p:nvSpPr>
        <p:spPr>
          <a:xfrm>
            <a:off x="350520" y="2538038"/>
            <a:ext cx="584746" cy="2986462"/>
          </a:xfrm>
          <a:custGeom>
            <a:avLst/>
            <a:gdLst>
              <a:gd name="connsiteX0" fmla="*/ 297180 w 297180"/>
              <a:gd name="connsiteY0" fmla="*/ 0 h 2453640"/>
              <a:gd name="connsiteX1" fmla="*/ 0 w 297180"/>
              <a:gd name="connsiteY1" fmla="*/ 0 h 2453640"/>
              <a:gd name="connsiteX2" fmla="*/ 0 w 297180"/>
              <a:gd name="connsiteY2" fmla="*/ 2453640 h 2453640"/>
              <a:gd name="connsiteX3" fmla="*/ 121920 w 297180"/>
              <a:gd name="connsiteY3" fmla="*/ 2453640 h 2453640"/>
              <a:gd name="connsiteX4" fmla="*/ 121920 w 297180"/>
              <a:gd name="connsiteY4" fmla="*/ 2453640 h 2453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7180" h="2453640">
                <a:moveTo>
                  <a:pt x="297180" y="0"/>
                </a:moveTo>
                <a:lnTo>
                  <a:pt x="0" y="0"/>
                </a:lnTo>
                <a:lnTo>
                  <a:pt x="0" y="2453640"/>
                </a:lnTo>
                <a:lnTo>
                  <a:pt x="121920" y="2453640"/>
                </a:lnTo>
                <a:lnTo>
                  <a:pt x="121920" y="2453640"/>
                </a:lnTo>
              </a:path>
            </a:pathLst>
          </a:custGeom>
          <a:ln>
            <a:solidFill>
              <a:srgbClr val="FF0000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6E2632-7256-CDCE-13B8-F6CBA4B08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56706A-0894-49E6-BEB3-D232CC2F04B5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53599A-2445-0C98-40BD-DF7272B04CA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L06-</a:t>
            </a:r>
            <a:fld id="{D02EE386-C9BD-4FB7-9577-6096B5320EC4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257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uiExpand="1" build="p"/>
      <p:bldP spid="5" grpId="0" uiExpand="1"/>
      <p:bldP spid="6" grpId="0" uiExpand="1" animBg="1"/>
      <p:bldP spid="11" grpId="0"/>
      <p:bldP spid="8" grpId="0" animBg="1"/>
      <p:bldP spid="3" grpId="0" animBg="1"/>
      <p:bldP spid="17" grpId="0" animBg="1"/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Internal names for various opcode and funct3 patterns</a:t>
            </a:r>
          </a:p>
        </p:txBody>
      </p:sp>
      <p:sp>
        <p:nvSpPr>
          <p:cNvPr id="14338" name="TextBox 6"/>
          <p:cNvSpPr txBox="1">
            <a:spLocks noChangeArrowheads="1"/>
          </p:cNvSpPr>
          <p:nvPr/>
        </p:nvSpPr>
        <p:spPr bwMode="auto">
          <a:xfrm>
            <a:off x="614363" y="1500689"/>
            <a:ext cx="8339137" cy="4970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// 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opcode</a:t>
            </a:r>
          </a:p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Bit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#(7)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opOpImm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= 7'b0010011; // OP-IMM</a:t>
            </a:r>
          </a:p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</a:pP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Bit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#(7)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opOp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   = 7'b0110011; // OP</a:t>
            </a:r>
          </a:p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</a:pP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Bit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#(7)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opLui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  = 7'b0110111; // LUI</a:t>
            </a:r>
          </a:p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Bit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#(7)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opAuipc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= 7'b0010111; // AUIPC</a:t>
            </a:r>
          </a:p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Bit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#(7)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opJal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  = 7'b1101111; // JAL</a:t>
            </a:r>
          </a:p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</a:pP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Bit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#(7)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opJalr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 = 7'b1100111; // JALR</a:t>
            </a:r>
          </a:p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</a:pP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Bit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#(7)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opBranch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= 7'b1100011; // BRANCH</a:t>
            </a:r>
          </a:p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</a:pP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Bit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#(7)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opLoad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 = 7'b0000011; // LOAD</a:t>
            </a:r>
          </a:p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Bit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#(7)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opStore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= 7'b0100011; // STORE</a:t>
            </a:r>
          </a:p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//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funct3</a:t>
            </a:r>
          </a:p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Bit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#(3)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fnADD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 = 3'b000; // ADD</a:t>
            </a:r>
          </a:p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Bit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#(3)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fnSLL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 = 3'b001; // SLL</a:t>
            </a:r>
          </a:p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Bit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#(3)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fnSLT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 = 3'b010; // SLT ……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396552" y="1746191"/>
            <a:ext cx="16645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dirty="0">
                <a:latin typeface="Comic Sans MS" panose="030F0702030302020204" pitchFamily="66" charset="0"/>
              </a:rPr>
              <a:t>Names and associated values are specified in the RISC-V ISA</a:t>
            </a: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6882063" y="1997242"/>
            <a:ext cx="433137" cy="192505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 flipV="1">
            <a:off x="6569242" y="2366211"/>
            <a:ext cx="753979" cy="16041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 flipV="1">
            <a:off x="6561221" y="2534655"/>
            <a:ext cx="737937" cy="192503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6801853" y="2831432"/>
            <a:ext cx="463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...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34641" y="1404851"/>
            <a:ext cx="23695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names given by us</a:t>
            </a:r>
          </a:p>
        </p:txBody>
      </p:sp>
      <p:cxnSp>
        <p:nvCxnSpPr>
          <p:cNvPr id="6" name="Straight Connector 5"/>
          <p:cNvCxnSpPr>
            <a:stCxn id="4" idx="1"/>
          </p:cNvCxnSpPr>
          <p:nvPr/>
        </p:nvCxnSpPr>
        <p:spPr bwMode="auto">
          <a:xfrm flipH="1">
            <a:off x="2319252" y="1604906"/>
            <a:ext cx="515389" cy="290395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F96431-8272-43C1-4329-5517F2D15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1D3EBD-1CAE-460C-A181-2CFC932EF468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CF0FF729-2E97-CAA7-9C57-29FAA044177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L06-</a:t>
            </a:r>
            <a:fld id="{D02EE386-C9BD-4FB7-9577-6096B5320EC4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168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Decode Function</a:t>
            </a:r>
          </a:p>
        </p:txBody>
      </p:sp>
      <p:sp>
        <p:nvSpPr>
          <p:cNvPr id="16386" name="Rectangle 3" descr="Rectangle: Click to edit Master text styles&#10;Second level&#10;Third level&#10;Fourth level&#10;Fifth level"/>
          <p:cNvSpPr txBox="1">
            <a:spLocks noChangeArrowheads="1"/>
          </p:cNvSpPr>
          <p:nvPr/>
        </p:nvSpPr>
        <p:spPr bwMode="auto">
          <a:xfrm>
            <a:off x="600075" y="1528512"/>
            <a:ext cx="8339626" cy="490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function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DecodedInst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decode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(Bit#(32)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inst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);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   let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opcode =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inst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[  6 :  0 ];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 </a:t>
            </a: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let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rd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   =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inst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[ 11 :  7 ];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 </a:t>
            </a: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let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funct3 =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inst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[ 14 : 12 ];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 </a:t>
            </a: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let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rs1    =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inst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[ 19 : 15 ];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 </a:t>
            </a: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let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rs2    =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inst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[ 24 : 20 ];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 </a:t>
            </a: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let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aluSel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=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inst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[ 30 ]; </a:t>
            </a: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//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Add/Sub,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Srl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/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Sra</a:t>
            </a:r>
            <a:endParaRPr lang="en-US" dirty="0">
              <a:latin typeface="Consolas" panose="020B0609020204030204" pitchFamily="49" charset="0"/>
              <a:cs typeface="Courier New" pitchFamily="49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 Bit#(32)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immI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=…; Bit#(32)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immS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=…; Bit#(32)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immB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=…;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 Bit#(32)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immU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=…; Bit#(32)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immJ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=…; </a:t>
            </a: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//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I/S/B/U/J-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imm</a:t>
            </a:r>
            <a:endParaRPr lang="en-US" dirty="0">
              <a:latin typeface="Consolas" panose="020B0609020204030204" pitchFamily="49" charset="0"/>
              <a:cs typeface="Courier New" pitchFamily="49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</a:pP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DecodedInst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dInst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= ?;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   case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(opcode)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   </a:t>
            </a:r>
            <a:r>
              <a:rPr lang="en-US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opOp</a:t>
            </a:r>
            <a:endParaRPr lang="en-US" dirty="0">
              <a:solidFill>
                <a:srgbClr val="40458C"/>
              </a:solidFill>
              <a:latin typeface="Consolas" panose="020B0609020204030204" pitchFamily="49" charset="0"/>
              <a:cs typeface="Courier New" pitchFamily="49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   ...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 </a:t>
            </a:r>
            <a:r>
              <a:rPr lang="en-US" b="1" dirty="0" err="1">
                <a:latin typeface="Consolas" panose="020B0609020204030204" pitchFamily="49" charset="0"/>
                <a:cs typeface="Courier New" pitchFamily="49" charset="0"/>
              </a:rPr>
              <a:t>endcase</a:t>
            </a:r>
            <a:endParaRPr lang="en-US" b="1" dirty="0">
              <a:latin typeface="Consolas" panose="020B0609020204030204" pitchFamily="49" charset="0"/>
              <a:cs typeface="Courier New" pitchFamily="49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   return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dInst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b="1" dirty="0" err="1">
                <a:latin typeface="Consolas" panose="020B0609020204030204" pitchFamily="49" charset="0"/>
                <a:cs typeface="Courier New" pitchFamily="49" charset="0"/>
              </a:rPr>
              <a:t>endfunction</a:t>
            </a:r>
            <a:endParaRPr lang="en-US" b="1" dirty="0">
              <a:latin typeface="Consolas" panose="020B0609020204030204" pitchFamily="49" charset="0"/>
              <a:cs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04567" y="1988288"/>
            <a:ext cx="15098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initially undefined</a:t>
            </a:r>
          </a:p>
        </p:txBody>
      </p:sp>
      <p:cxnSp>
        <p:nvCxnSpPr>
          <p:cNvPr id="9" name="Straight Arrow Connector 8"/>
          <p:cNvCxnSpPr>
            <a:cxnSpLocks/>
          </p:cNvCxnSpPr>
          <p:nvPr/>
        </p:nvCxnSpPr>
        <p:spPr bwMode="auto">
          <a:xfrm flipH="1">
            <a:off x="4050906" y="2477193"/>
            <a:ext cx="3231043" cy="1862459"/>
          </a:xfrm>
          <a:prstGeom prst="straightConnector1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grpSp>
        <p:nvGrpSpPr>
          <p:cNvPr id="10" name="Group 9"/>
          <p:cNvGrpSpPr/>
          <p:nvPr/>
        </p:nvGrpSpPr>
        <p:grpSpPr>
          <a:xfrm>
            <a:off x="2527763" y="4930516"/>
            <a:ext cx="6308666" cy="646103"/>
            <a:chOff x="723901" y="2124293"/>
            <a:chExt cx="8078702" cy="646103"/>
          </a:xfrm>
        </p:grpSpPr>
        <p:sp>
          <p:nvSpPr>
            <p:cNvPr id="11" name="TextBox 10"/>
            <p:cNvSpPr txBox="1"/>
            <p:nvPr/>
          </p:nvSpPr>
          <p:spPr>
            <a:xfrm>
              <a:off x="723901" y="2416453"/>
              <a:ext cx="1585225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56127A"/>
                  </a:solidFill>
                </a:rPr>
                <a:t>funct7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298480" y="2416453"/>
              <a:ext cx="1224181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56127A"/>
                  </a:solidFill>
                </a:rPr>
                <a:t>rs2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597811" y="2416453"/>
              <a:ext cx="1236249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56127A"/>
                  </a:solidFill>
                </a:rPr>
                <a:t>funct3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534441" y="2416453"/>
              <a:ext cx="1063374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56127A"/>
                  </a:solidFill>
                </a:rPr>
                <a:t>rs1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834060" y="2416453"/>
              <a:ext cx="1226262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 err="1">
                  <a:solidFill>
                    <a:srgbClr val="56127A"/>
                  </a:solidFill>
                </a:rPr>
                <a:t>rd</a:t>
              </a:r>
              <a:endParaRPr lang="en-US" sz="1700" dirty="0">
                <a:solidFill>
                  <a:srgbClr val="56127A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060322" y="2416453"/>
              <a:ext cx="1742281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56127A"/>
                  </a:solidFill>
                </a:rPr>
                <a:t>opcode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433778" y="2124293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7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674396" y="2124293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5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838110" y="2124293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5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053138" y="2124293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3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288878" y="2124293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5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770200" y="2124293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7</a:t>
              </a:r>
            </a:p>
          </p:txBody>
        </p:sp>
      </p:grp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BB9A6C-7CEA-EDEC-1723-1D4B8C541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75A9AEA-D271-48E8-B3DB-8198D22FBED3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CB83DC-A248-BFB5-6415-811FDF41C67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L06-</a:t>
            </a:r>
            <a:fld id="{D02EE386-C9BD-4FB7-9577-6096B5320EC4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036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Decoding Instructions</a:t>
            </a:r>
          </a:p>
        </p:txBody>
      </p:sp>
      <p:sp>
        <p:nvSpPr>
          <p:cNvPr id="15362" name="TextBox 6"/>
          <p:cNvSpPr txBox="1">
            <a:spLocks noChangeArrowheads="1"/>
          </p:cNvSpPr>
          <p:nvPr/>
        </p:nvSpPr>
        <p:spPr bwMode="auto">
          <a:xfrm>
            <a:off x="609600" y="1618666"/>
            <a:ext cx="8339138" cy="4395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sz="2400" b="1" dirty="0">
                <a:latin typeface="Consolas" panose="020B0609020204030204" pitchFamily="49" charset="0"/>
                <a:cs typeface="Courier New" pitchFamily="49" charset="0"/>
              </a:rPr>
              <a:t>case</a:t>
            </a:r>
            <a:r>
              <a:rPr lang="en-US" sz="2400" dirty="0">
                <a:latin typeface="Consolas" panose="020B0609020204030204" pitchFamily="49" charset="0"/>
                <a:cs typeface="Courier New" pitchFamily="49" charset="0"/>
              </a:rPr>
              <a:t> (</a:t>
            </a:r>
            <a:r>
              <a:rPr lang="en-US" sz="2400" dirty="0" err="1">
                <a:latin typeface="Consolas" panose="020B0609020204030204" pitchFamily="49" charset="0"/>
                <a:cs typeface="Courier New" pitchFamily="49" charset="0"/>
              </a:rPr>
              <a:t>opcode</a:t>
            </a:r>
            <a:r>
              <a:rPr lang="en-US" sz="2400" dirty="0">
                <a:latin typeface="Consolas" panose="020B0609020204030204" pitchFamily="49" charset="0"/>
                <a:cs typeface="Courier New" pitchFamily="49" charset="0"/>
              </a:rPr>
              <a:t>)</a:t>
            </a:r>
          </a:p>
          <a:p>
            <a:pPr>
              <a:lnSpc>
                <a:spcPct val="85000"/>
              </a:lnSpc>
              <a:buNone/>
            </a:pPr>
            <a:r>
              <a:rPr lang="en-US" sz="2400" dirty="0">
                <a:latin typeface="Consolas" panose="020B0609020204030204" pitchFamily="49" charset="0"/>
                <a:cs typeface="Courier New" pitchFamily="49" charset="0"/>
              </a:rPr>
              <a:t>    </a:t>
            </a:r>
            <a:r>
              <a:rPr lang="en-US" sz="2400" dirty="0" err="1">
                <a:latin typeface="Consolas" panose="020B0609020204030204" pitchFamily="49" charset="0"/>
                <a:cs typeface="Courier New" pitchFamily="49" charset="0"/>
              </a:rPr>
              <a:t>opOpImm</a:t>
            </a:r>
            <a:r>
              <a:rPr lang="en-US" sz="2400" dirty="0">
                <a:latin typeface="Consolas" panose="020B0609020204030204" pitchFamily="49" charset="0"/>
                <a:cs typeface="Courier New" pitchFamily="49" charset="0"/>
              </a:rPr>
              <a:t>: …</a:t>
            </a:r>
          </a:p>
          <a:p>
            <a:pPr>
              <a:lnSpc>
                <a:spcPct val="85000"/>
              </a:lnSpc>
              <a:buNone/>
            </a:pPr>
            <a:r>
              <a:rPr lang="en-US" sz="2400" dirty="0">
                <a:latin typeface="Consolas" panose="020B0609020204030204" pitchFamily="49" charset="0"/>
                <a:cs typeface="Courier New" pitchFamily="49" charset="0"/>
              </a:rPr>
              <a:t>    </a:t>
            </a:r>
            <a:r>
              <a:rPr lang="en-US" sz="2400" dirty="0" err="1">
                <a:latin typeface="Consolas" panose="020B0609020204030204" pitchFamily="49" charset="0"/>
                <a:cs typeface="Courier New" pitchFamily="49" charset="0"/>
              </a:rPr>
              <a:t>opOp</a:t>
            </a:r>
            <a:r>
              <a:rPr lang="en-US" sz="2400" dirty="0">
                <a:latin typeface="Consolas" panose="020B0609020204030204" pitchFamily="49" charset="0"/>
                <a:cs typeface="Courier New" pitchFamily="49" charset="0"/>
              </a:rPr>
              <a:t>: …</a:t>
            </a:r>
          </a:p>
          <a:p>
            <a:pPr>
              <a:lnSpc>
                <a:spcPct val="85000"/>
              </a:lnSpc>
              <a:buNone/>
            </a:pPr>
            <a:r>
              <a:rPr lang="en-US" sz="2400" dirty="0">
                <a:latin typeface="Consolas" panose="020B0609020204030204" pitchFamily="49" charset="0"/>
                <a:cs typeface="Courier New" pitchFamily="49" charset="0"/>
              </a:rPr>
              <a:t>    </a:t>
            </a:r>
            <a:r>
              <a:rPr lang="en-US" sz="2400" dirty="0" err="1">
                <a:latin typeface="Consolas" panose="020B0609020204030204" pitchFamily="49" charset="0"/>
                <a:cs typeface="Courier New" pitchFamily="49" charset="0"/>
              </a:rPr>
              <a:t>opLui</a:t>
            </a:r>
            <a:r>
              <a:rPr lang="en-US" sz="2400" dirty="0">
                <a:latin typeface="Consolas" panose="020B0609020204030204" pitchFamily="49" charset="0"/>
                <a:cs typeface="Courier New" pitchFamily="49" charset="0"/>
              </a:rPr>
              <a:t>: …</a:t>
            </a:r>
          </a:p>
          <a:p>
            <a:pPr>
              <a:lnSpc>
                <a:spcPct val="85000"/>
              </a:lnSpc>
              <a:buNone/>
            </a:pPr>
            <a:r>
              <a:rPr lang="en-US" sz="2400" dirty="0">
                <a:latin typeface="Consolas" panose="020B0609020204030204" pitchFamily="49" charset="0"/>
                <a:cs typeface="Courier New" pitchFamily="49" charset="0"/>
              </a:rPr>
              <a:t>    </a:t>
            </a:r>
            <a:r>
              <a:rPr lang="en-US" sz="2400" dirty="0" err="1">
                <a:latin typeface="Consolas" panose="020B0609020204030204" pitchFamily="49" charset="0"/>
                <a:cs typeface="Courier New" pitchFamily="49" charset="0"/>
              </a:rPr>
              <a:t>opAuipc</a:t>
            </a:r>
            <a:r>
              <a:rPr lang="en-US" sz="2400" dirty="0">
                <a:latin typeface="Consolas" panose="020B0609020204030204" pitchFamily="49" charset="0"/>
                <a:cs typeface="Courier New" pitchFamily="49" charset="0"/>
              </a:rPr>
              <a:t>: …</a:t>
            </a:r>
          </a:p>
          <a:p>
            <a:pPr>
              <a:lnSpc>
                <a:spcPct val="85000"/>
              </a:lnSpc>
              <a:spcBef>
                <a:spcPct val="20000"/>
              </a:spcBef>
              <a:buClr>
                <a:schemeClr val="hlink"/>
              </a:buClr>
              <a:buSzPct val="110000"/>
              <a:buNone/>
            </a:pPr>
            <a:r>
              <a:rPr lang="en-US" sz="2400" dirty="0">
                <a:latin typeface="Consolas" panose="020B0609020204030204" pitchFamily="49" charset="0"/>
                <a:cs typeface="Courier New" pitchFamily="49" charset="0"/>
              </a:rPr>
              <a:t>    </a:t>
            </a:r>
            <a:r>
              <a:rPr lang="en-US" sz="2400" dirty="0" err="1">
                <a:latin typeface="Consolas" panose="020B0609020204030204" pitchFamily="49" charset="0"/>
                <a:cs typeface="Courier New" pitchFamily="49" charset="0"/>
              </a:rPr>
              <a:t>opJal</a:t>
            </a:r>
            <a:r>
              <a:rPr lang="en-US" sz="2400" dirty="0">
                <a:latin typeface="Consolas" panose="020B0609020204030204" pitchFamily="49" charset="0"/>
                <a:cs typeface="Courier New" pitchFamily="49" charset="0"/>
              </a:rPr>
              <a:t>: …   </a:t>
            </a:r>
          </a:p>
          <a:p>
            <a:pPr>
              <a:lnSpc>
                <a:spcPct val="85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sz="2400" dirty="0">
                <a:latin typeface="Consolas" panose="020B0609020204030204" pitchFamily="49" charset="0"/>
                <a:cs typeface="Courier New" pitchFamily="49" charset="0"/>
              </a:rPr>
              <a:t>    </a:t>
            </a:r>
            <a:r>
              <a:rPr lang="en-US" sz="2400" dirty="0" err="1">
                <a:latin typeface="Consolas" panose="020B0609020204030204" pitchFamily="49" charset="0"/>
                <a:cs typeface="Courier New" pitchFamily="49" charset="0"/>
              </a:rPr>
              <a:t>opJalr</a:t>
            </a:r>
            <a:r>
              <a:rPr lang="en-US" sz="2400" dirty="0">
                <a:latin typeface="Consolas" panose="020B0609020204030204" pitchFamily="49" charset="0"/>
                <a:cs typeface="Courier New" pitchFamily="49" charset="0"/>
              </a:rPr>
              <a:t>: … </a:t>
            </a:r>
          </a:p>
          <a:p>
            <a:pPr>
              <a:lnSpc>
                <a:spcPct val="85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sz="2400" b="1" dirty="0">
                <a:latin typeface="Consolas" panose="020B0609020204030204" pitchFamily="49" charset="0"/>
                <a:cs typeface="Courier New" pitchFamily="49" charset="0"/>
              </a:rPr>
              <a:t>    </a:t>
            </a:r>
            <a:r>
              <a:rPr lang="en-US" sz="2400" dirty="0" err="1">
                <a:latin typeface="Consolas" panose="020B0609020204030204" pitchFamily="49" charset="0"/>
                <a:cs typeface="Courier New" pitchFamily="49" charset="0"/>
              </a:rPr>
              <a:t>opBranch</a:t>
            </a:r>
            <a:r>
              <a:rPr lang="en-US" sz="2400" dirty="0">
                <a:latin typeface="Consolas" panose="020B0609020204030204" pitchFamily="49" charset="0"/>
                <a:cs typeface="Courier New" pitchFamily="49" charset="0"/>
              </a:rPr>
              <a:t>: …</a:t>
            </a:r>
          </a:p>
          <a:p>
            <a:pPr>
              <a:lnSpc>
                <a:spcPct val="85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sz="2400" dirty="0">
                <a:latin typeface="Consolas" panose="020B0609020204030204" pitchFamily="49" charset="0"/>
                <a:cs typeface="Courier New" pitchFamily="49" charset="0"/>
              </a:rPr>
              <a:t>    </a:t>
            </a:r>
            <a:r>
              <a:rPr lang="en-US" sz="2400" dirty="0" err="1">
                <a:latin typeface="Consolas" panose="020B0609020204030204" pitchFamily="49" charset="0"/>
                <a:cs typeface="Courier New" pitchFamily="49" charset="0"/>
              </a:rPr>
              <a:t>opLoad</a:t>
            </a:r>
            <a:r>
              <a:rPr lang="en-US" sz="2400" dirty="0">
                <a:latin typeface="Consolas" panose="020B0609020204030204" pitchFamily="49" charset="0"/>
                <a:cs typeface="Courier New" pitchFamily="49" charset="0"/>
              </a:rPr>
              <a:t>: …</a:t>
            </a:r>
          </a:p>
          <a:p>
            <a:pPr>
              <a:lnSpc>
                <a:spcPct val="85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sz="2400" dirty="0">
                <a:latin typeface="Consolas" panose="020B0609020204030204" pitchFamily="49" charset="0"/>
                <a:cs typeface="Courier New" pitchFamily="49" charset="0"/>
              </a:rPr>
              <a:t>    </a:t>
            </a:r>
            <a:r>
              <a:rPr lang="en-US" sz="2400" dirty="0" err="1">
                <a:latin typeface="Consolas" panose="020B0609020204030204" pitchFamily="49" charset="0"/>
                <a:cs typeface="Courier New" pitchFamily="49" charset="0"/>
              </a:rPr>
              <a:t>opStore</a:t>
            </a:r>
            <a:r>
              <a:rPr lang="en-US" sz="2400" dirty="0">
                <a:latin typeface="Consolas" panose="020B0609020204030204" pitchFamily="49" charset="0"/>
                <a:cs typeface="Courier New" pitchFamily="49" charset="0"/>
              </a:rPr>
              <a:t>: …</a:t>
            </a:r>
          </a:p>
          <a:p>
            <a:pPr>
              <a:lnSpc>
                <a:spcPct val="85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sz="2400" b="1" dirty="0">
                <a:latin typeface="Consolas" panose="020B0609020204030204" pitchFamily="49" charset="0"/>
                <a:cs typeface="Courier New" pitchFamily="49" charset="0"/>
              </a:rPr>
              <a:t>    default: …</a:t>
            </a:r>
            <a:r>
              <a:rPr lang="en-US" sz="2400" dirty="0">
                <a:latin typeface="Consolas" panose="020B0609020204030204" pitchFamily="49" charset="0"/>
                <a:cs typeface="Courier New" pitchFamily="49" charset="0"/>
              </a:rPr>
              <a:t> // Unsupported </a:t>
            </a:r>
            <a:endParaRPr lang="en-US" sz="2400" b="1" dirty="0">
              <a:latin typeface="Consolas" panose="020B0609020204030204" pitchFamily="49" charset="0"/>
              <a:cs typeface="Courier New" pitchFamily="49" charset="0"/>
            </a:endParaRPr>
          </a:p>
          <a:p>
            <a:pPr>
              <a:lnSpc>
                <a:spcPct val="85000"/>
              </a:lnSpc>
              <a:buNone/>
            </a:pPr>
            <a:r>
              <a:rPr lang="en-US" sz="2400" b="1" dirty="0" err="1">
                <a:latin typeface="Consolas" panose="020B0609020204030204" pitchFamily="49" charset="0"/>
                <a:cs typeface="Courier New" pitchFamily="49" charset="0"/>
              </a:rPr>
              <a:t>endcase</a:t>
            </a:r>
            <a:r>
              <a:rPr lang="en-US" sz="2400" b="1" dirty="0">
                <a:latin typeface="Consolas" panose="020B0609020204030204" pitchFamily="49" charset="0"/>
                <a:cs typeface="Courier New" pitchFamily="49" charset="0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19600" y="1735228"/>
            <a:ext cx="3983783" cy="320857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sz="1800" b="1" dirty="0">
                <a:latin typeface="Consolas" panose="020B0609020204030204" pitchFamily="49" charset="0"/>
                <a:cs typeface="Courier New" pitchFamily="49" charset="0"/>
              </a:rPr>
              <a:t>// 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opcode</a:t>
            </a:r>
          </a:p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sz="1800" b="1" dirty="0">
                <a:latin typeface="Consolas" panose="020B0609020204030204" pitchFamily="49" charset="0"/>
                <a:cs typeface="Courier New" pitchFamily="49" charset="0"/>
              </a:rPr>
              <a:t>Bit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#(7)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opOpImm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 = 7'b0010011;</a:t>
            </a:r>
          </a:p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</a:pPr>
            <a:r>
              <a:rPr lang="en-US" sz="1800" b="1" dirty="0">
                <a:latin typeface="Consolas" panose="020B0609020204030204" pitchFamily="49" charset="0"/>
                <a:cs typeface="Courier New" pitchFamily="49" charset="0"/>
              </a:rPr>
              <a:t>Bit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#(7)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opOp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    = 7'b0110011;</a:t>
            </a:r>
          </a:p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</a:pPr>
            <a:r>
              <a:rPr lang="en-US" sz="1800" b="1" dirty="0">
                <a:latin typeface="Consolas" panose="020B0609020204030204" pitchFamily="49" charset="0"/>
                <a:cs typeface="Courier New" pitchFamily="49" charset="0"/>
              </a:rPr>
              <a:t>Bit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#(7)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opLui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   = 7'b0110111;</a:t>
            </a:r>
          </a:p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sz="1800" b="1" dirty="0">
                <a:latin typeface="Consolas" panose="020B0609020204030204" pitchFamily="49" charset="0"/>
                <a:cs typeface="Courier New" pitchFamily="49" charset="0"/>
              </a:rPr>
              <a:t>Bit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#(7)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opAuipc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 = 7'b0010111;</a:t>
            </a:r>
          </a:p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sz="1800" b="1" dirty="0">
                <a:latin typeface="Consolas" panose="020B0609020204030204" pitchFamily="49" charset="0"/>
                <a:cs typeface="Courier New" pitchFamily="49" charset="0"/>
              </a:rPr>
              <a:t>Bit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#(7)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opJal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   = 7'b1101111;</a:t>
            </a:r>
          </a:p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</a:pPr>
            <a:r>
              <a:rPr lang="en-US" sz="1800" b="1" dirty="0">
                <a:latin typeface="Consolas" panose="020B0609020204030204" pitchFamily="49" charset="0"/>
                <a:cs typeface="Courier New" pitchFamily="49" charset="0"/>
              </a:rPr>
              <a:t>Bit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#(7)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opJalr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  = 7'b1100111;</a:t>
            </a:r>
          </a:p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</a:pPr>
            <a:r>
              <a:rPr lang="en-US" sz="1800" b="1" dirty="0">
                <a:latin typeface="Consolas" panose="020B0609020204030204" pitchFamily="49" charset="0"/>
                <a:cs typeface="Courier New" pitchFamily="49" charset="0"/>
              </a:rPr>
              <a:t>Bit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#(7)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opBranch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= 7'b1100011;</a:t>
            </a:r>
          </a:p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</a:pPr>
            <a:r>
              <a:rPr lang="en-US" sz="1800" b="1" dirty="0">
                <a:latin typeface="Consolas" panose="020B0609020204030204" pitchFamily="49" charset="0"/>
                <a:cs typeface="Courier New" pitchFamily="49" charset="0"/>
              </a:rPr>
              <a:t>Bit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#(7)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opLoad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  = 7'b0000011;</a:t>
            </a:r>
          </a:p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sz="1800" b="1" dirty="0">
                <a:latin typeface="Consolas" panose="020B0609020204030204" pitchFamily="49" charset="0"/>
                <a:cs typeface="Courier New" pitchFamily="49" charset="0"/>
              </a:rPr>
              <a:t>Bit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#(7)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opStore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 = 7'b0100011;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1CB0B1-4BEE-9C0F-D2D7-73E0E3339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ABDA6A-CECC-4987-9E8F-EA442E51F79C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BAF9D8-E54C-F7C8-1B32-9E1E3CEDE14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L06-</a:t>
            </a:r>
            <a:fld id="{D02EE386-C9BD-4FB7-9577-6096B5320EC4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638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304800"/>
            <a:ext cx="8152263" cy="1143000"/>
          </a:xfrm>
        </p:spPr>
        <p:txBody>
          <a:bodyPr/>
          <a:lstStyle/>
          <a:p>
            <a:r>
              <a:rPr lang="en-US" sz="3600" dirty="0"/>
              <a:t>Decoding Instructions:</a:t>
            </a:r>
            <a:br>
              <a:rPr lang="en-US" sz="3600" dirty="0"/>
            </a:br>
            <a:r>
              <a:rPr lang="en-US" sz="3600" dirty="0"/>
              <a:t>Computational Instructions</a:t>
            </a:r>
            <a:endParaRPr lang="en-US" i="1" dirty="0"/>
          </a:p>
        </p:txBody>
      </p:sp>
      <p:sp>
        <p:nvSpPr>
          <p:cNvPr id="7" name="TextBox 6"/>
          <p:cNvSpPr txBox="1"/>
          <p:nvPr/>
        </p:nvSpPr>
        <p:spPr>
          <a:xfrm>
            <a:off x="1096775" y="1551087"/>
            <a:ext cx="5250155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opOp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: </a:t>
            </a:r>
            <a:r>
              <a:rPr lang="en-US" sz="1800" b="1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begin</a:t>
            </a: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dInst.iType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=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Alu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;</a:t>
            </a: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dInst.aluFunc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= </a:t>
            </a:r>
            <a:r>
              <a:rPr lang="en-US" sz="1800" b="1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case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(funct3)</a:t>
            </a: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   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fnAND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:  And;</a:t>
            </a: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   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fnSLTU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: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Sltu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;</a:t>
            </a: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    …</a:t>
            </a: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   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fnADD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: 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aluSel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== 0 ? Add : Sub;</a:t>
            </a: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   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fnSR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:  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aluSel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== 0 ?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Srl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: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Sra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;</a:t>
            </a:r>
            <a:endParaRPr lang="en-US" sz="1800" b="1" dirty="0">
              <a:solidFill>
                <a:srgbClr val="40458C"/>
              </a:solidFill>
              <a:latin typeface="Consolas" panose="020B0609020204030204" pitchFamily="49" charset="0"/>
              <a:cs typeface="Courier New" pitchFamily="49" charset="0"/>
            </a:endParaRP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</a:t>
            </a:r>
            <a:r>
              <a:rPr lang="en-US" sz="1800" b="1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endcase</a:t>
            </a:r>
            <a:r>
              <a:rPr lang="en-US" sz="1800" b="1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;</a:t>
            </a: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dInst.brFunc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= NT;</a:t>
            </a: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dInst.dst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= Valid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rd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;</a:t>
            </a: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dInst.src1 = Valid rs1;</a:t>
            </a: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dInst.src2 = Valid rs2;</a:t>
            </a: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dInst.imm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= Invalid;</a:t>
            </a:r>
          </a:p>
          <a:p>
            <a:r>
              <a:rPr lang="en-US" sz="1800" b="1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end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506023" y="4908740"/>
            <a:ext cx="323792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Decoding instructions with immediate operand (i.e., opcode = OP-IMM) is similar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193821" y="5141495"/>
            <a:ext cx="211755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Valid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ImmI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257989" y="4852737"/>
            <a:ext cx="211755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Invalid;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070446" y="3161625"/>
            <a:ext cx="338281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Add;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78374" y="1553168"/>
            <a:ext cx="128847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opOpImm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: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B54BB7-3DA2-27DC-E939-64AACD5EB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FE9795-D255-4EB1-AB07-1DB735271111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FAF56B70-39AF-736C-AB35-FCE3DFD4D3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L06-</a:t>
            </a:r>
            <a:fld id="{D02EE386-C9BD-4FB7-9577-6096B5320EC4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643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4" grpId="0" animBg="1"/>
      <p:bldP spid="15" grpId="0" animBg="1"/>
      <p:bldP spid="16" grpId="0" animBg="1"/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Decoding Instructions:</a:t>
            </a:r>
            <a:br>
              <a:rPr lang="en-US" sz="3600" dirty="0"/>
            </a:br>
            <a:r>
              <a:rPr lang="en-US" sz="3600" dirty="0"/>
              <a:t>Unconditional Jumps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1551087"/>
            <a:ext cx="3603872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opJal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: </a:t>
            </a:r>
            <a:r>
              <a:rPr lang="en-US" sz="1800" b="1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begin</a:t>
            </a: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dInst.iType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= J;</a:t>
            </a: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dInst.aluFunc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= ?;</a:t>
            </a: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dInst.brFunc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= AT;</a:t>
            </a: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dInst.dst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= Valid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rd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;</a:t>
            </a: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dInst.src1 = Invalid;</a:t>
            </a: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dInst.src2 = Invalid;</a:t>
            </a: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dInst.imm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= Valid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immJ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;</a:t>
            </a:r>
          </a:p>
          <a:p>
            <a:r>
              <a:rPr lang="en-US" sz="1800" b="1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end</a:t>
            </a:r>
          </a:p>
          <a:p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opJalr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: </a:t>
            </a:r>
            <a:r>
              <a:rPr lang="en-US" sz="1800" b="1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begin</a:t>
            </a: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dInst.iType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=</a:t>
            </a: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dInst.aluFunc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= </a:t>
            </a: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dInst.brFunc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= </a:t>
            </a: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dInst.dst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= </a:t>
            </a: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dInst.src1 =</a:t>
            </a: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dInst.src2 = </a:t>
            </a: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dInst.imm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= </a:t>
            </a:r>
          </a:p>
          <a:p>
            <a:r>
              <a:rPr lang="en-US" sz="1800" b="1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end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67650" y="4272741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Jr;</a:t>
            </a:r>
            <a:endParaRPr lang="en-US" sz="1800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58605" y="4549833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?;</a:t>
            </a:r>
            <a:endParaRPr lang="en-US" sz="1800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58605" y="4818612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AT;</a:t>
            </a:r>
            <a:endParaRPr lang="en-US" sz="1800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67650" y="5120641"/>
            <a:ext cx="1324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Valid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rd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;</a:t>
            </a:r>
            <a:endParaRPr lang="en-US" sz="1800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967650" y="5397734"/>
            <a:ext cx="1451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Valid rs1;</a:t>
            </a:r>
            <a:endParaRPr lang="en-US" sz="1800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967650" y="5641575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Invalid;</a:t>
            </a:r>
            <a:endParaRPr lang="en-US" sz="1800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967650" y="5949144"/>
            <a:ext cx="15776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Valid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immI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;</a:t>
            </a:r>
            <a:endParaRPr lang="en-US" sz="1800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81782" y="4174374"/>
            <a:ext cx="34211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Jump indirect through register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81782" y="2223654"/>
            <a:ext cx="2534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Jump to </a:t>
            </a:r>
            <a:r>
              <a:rPr lang="en-US" dirty="0" err="1"/>
              <a:t>pc+offset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EF1A899-8D46-118E-68D2-725471DA4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DE77DE-28B6-4F42-87C0-B9902592C901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62C5DF10-37CB-3DB9-86B9-02983453163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L06-</a:t>
            </a:r>
            <a:fld id="{D02EE386-C9BD-4FB7-9577-6096B5320EC4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678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  <p:bldP spid="11" grpId="0"/>
      <p:bldP spid="12" grpId="0"/>
      <p:bldP spid="13" grpId="0"/>
      <p:bldP spid="14" grpId="0"/>
      <p:bldP spid="15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Decoding Instructions:</a:t>
            </a:r>
            <a:br>
              <a:rPr lang="en-US" sz="3600" dirty="0"/>
            </a:br>
            <a:r>
              <a:rPr lang="en-US" sz="3600" dirty="0"/>
              <a:t>Conditional Branch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5632" y="1599486"/>
            <a:ext cx="3603872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opBranch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: </a:t>
            </a:r>
            <a:r>
              <a:rPr lang="en-US" sz="1800" b="1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begin</a:t>
            </a:r>
            <a:endParaRPr lang="en-US" sz="1800" dirty="0">
              <a:solidFill>
                <a:srgbClr val="40458C"/>
              </a:solidFill>
              <a:latin typeface="Consolas" panose="020B0609020204030204" pitchFamily="49" charset="0"/>
              <a:cs typeface="Courier New" pitchFamily="49" charset="0"/>
            </a:endParaRP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Maybe#(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BrFunc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)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brF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= </a:t>
            </a:r>
          </a:p>
          <a:p>
            <a:r>
              <a:rPr lang="en-US" sz="1800" b="1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    case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(funct3)</a:t>
            </a: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   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fnBEQ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:  Valid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Eq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;</a:t>
            </a: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    …</a:t>
            </a: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   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fnBGEU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: Valid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Geu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;</a:t>
            </a: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    </a:t>
            </a:r>
            <a:r>
              <a:rPr lang="en-US" sz="1800" b="1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default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: Invalid;</a:t>
            </a:r>
          </a:p>
          <a:p>
            <a:r>
              <a:rPr lang="en-US" sz="1800" b="1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</a:t>
            </a:r>
            <a:r>
              <a:rPr lang="en-US" sz="1800" b="1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endcase</a:t>
            </a:r>
            <a:r>
              <a:rPr lang="en-US" sz="1800" b="1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;</a:t>
            </a: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dInst.iType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= </a:t>
            </a: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dInst.aluFunc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= </a:t>
            </a: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dInst.brFunc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= </a:t>
            </a: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dInst.dst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= Invalid;</a:t>
            </a: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dInst.src1 = Valid rs1;</a:t>
            </a: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dInst.src2 = Valid rs2;</a:t>
            </a: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dInst.imm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= Valid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immB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;</a:t>
            </a:r>
          </a:p>
          <a:p>
            <a:r>
              <a:rPr lang="en-US" sz="1800" b="1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end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119617" y="3787886"/>
            <a:ext cx="4237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isValid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(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brF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) ? Br : Unsupported;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408948" y="4059884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?;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92379" y="4324580"/>
            <a:ext cx="24641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fromMaybe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(?,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brF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);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76AA86-1E89-00AA-4E75-C834D2E23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23A11EF-A60B-403B-AA56-64B72C3E53AF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AAFD36A1-1142-D34F-5A48-D7B6B69983F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L06-</a:t>
            </a:r>
            <a:fld id="{D02EE386-C9BD-4FB7-9577-6096B5320EC4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0584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Decoding Instructions:</a:t>
            </a:r>
            <a:br>
              <a:rPr lang="en-US" sz="3600" dirty="0"/>
            </a:br>
            <a:r>
              <a:rPr lang="en-US" sz="3600" dirty="0"/>
              <a:t>Load &amp; Store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17561" y="1555844"/>
            <a:ext cx="6769802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opLoad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: </a:t>
            </a:r>
            <a:r>
              <a:rPr lang="en-US" sz="1800" b="1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begin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//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only support LW</a:t>
            </a: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dInst.iType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= funct3 ==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fnLW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?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Ld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: Unsupported;</a:t>
            </a: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dInst.aluFunc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= Add; //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calc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effective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addr</a:t>
            </a:r>
            <a:endParaRPr lang="en-US" sz="1800" dirty="0">
              <a:solidFill>
                <a:srgbClr val="40458C"/>
              </a:solidFill>
              <a:latin typeface="Consolas" panose="020B0609020204030204" pitchFamily="49" charset="0"/>
              <a:cs typeface="Courier New" pitchFamily="49" charset="0"/>
            </a:endParaRP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dInst.brFunc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= NT;</a:t>
            </a: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dInst.dst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= Valid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rd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;</a:t>
            </a: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dInst.src1 = Valid rs1;</a:t>
            </a: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dInst.src2 = Invalid;</a:t>
            </a: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dInst.imm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= Valid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immI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;</a:t>
            </a:r>
          </a:p>
          <a:p>
            <a:r>
              <a:rPr lang="en-US" sz="1800" b="1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end</a:t>
            </a:r>
          </a:p>
          <a:p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opStore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: </a:t>
            </a:r>
            <a:r>
              <a:rPr lang="en-US" sz="1800" b="1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begin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sz="1800" b="1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//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only support SW</a:t>
            </a: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dInst.iType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= funct3 ==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fnSW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? St : Unsupported;</a:t>
            </a: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dInst.aluFunc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= Add; //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calc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effective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addr</a:t>
            </a:r>
            <a:endParaRPr lang="en-US" sz="1800" dirty="0">
              <a:solidFill>
                <a:srgbClr val="40458C"/>
              </a:solidFill>
              <a:latin typeface="Consolas" panose="020B0609020204030204" pitchFamily="49" charset="0"/>
              <a:cs typeface="Courier New" pitchFamily="49" charset="0"/>
            </a:endParaRP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dInst.brFunc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= NT;</a:t>
            </a: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dInst.dst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= </a:t>
            </a: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dInst.src1 = </a:t>
            </a: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dInst.src2 = </a:t>
            </a:r>
          </a:p>
          <a:p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   </a:t>
            </a:r>
            <a:r>
              <a:rPr lang="en-US" sz="1800" dirty="0" err="1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dInst.imm</a:t>
            </a:r>
            <a:r>
              <a:rPr lang="en-US" sz="1800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 = </a:t>
            </a:r>
          </a:p>
          <a:p>
            <a:r>
              <a:rPr lang="en-US" sz="1800" b="1" dirty="0">
                <a:solidFill>
                  <a:srgbClr val="40458C"/>
                </a:solidFill>
                <a:latin typeface="Consolas" panose="020B0609020204030204" pitchFamily="49" charset="0"/>
                <a:cs typeface="Courier New" pitchFamily="49" charset="0"/>
              </a:rPr>
              <a:t>end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09207" y="5112322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Invalid;</a:t>
            </a:r>
            <a:endParaRPr lang="en-US" sz="1800" dirty="0">
              <a:latin typeface="Consolas" panose="020B06090202040302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09207" y="5406038"/>
            <a:ext cx="1451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Valid rs1;</a:t>
            </a:r>
            <a:endParaRPr lang="en-US" sz="1800" dirty="0">
              <a:latin typeface="Consolas" panose="020B0609020204030204" pitchFamily="49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09207" y="5683123"/>
            <a:ext cx="1451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Valid rs2;</a:t>
            </a:r>
            <a:endParaRPr lang="en-US" sz="1800" dirty="0">
              <a:latin typeface="Consolas" panose="020B0609020204030204" pitchFamily="49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09207" y="5960212"/>
            <a:ext cx="15776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Valid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immS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;</a:t>
            </a:r>
            <a:endParaRPr lang="en-US" sz="1800" dirty="0">
              <a:latin typeface="Consolas" panose="020B0609020204030204" pitchFamily="49" charset="0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25D110-038E-C91C-DA89-0C583F903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F7165C-2512-45D7-BAEB-67F6CEA0A60C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7698653-6827-105F-A5CE-AFFA0BB5F47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L06-</a:t>
            </a:r>
            <a:fld id="{D02EE386-C9BD-4FB7-9577-6096B5320EC4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376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  <p:bldP spid="11" grpId="0"/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/>
              <a:t>Decoding instructions:</a:t>
            </a:r>
            <a:br>
              <a:rPr lang="en-US" sz="3600" dirty="0"/>
            </a:br>
            <a:r>
              <a:rPr lang="en-US" sz="3600" dirty="0"/>
              <a:t>Unsupported</a:t>
            </a:r>
          </a:p>
        </p:txBody>
      </p:sp>
      <p:sp>
        <p:nvSpPr>
          <p:cNvPr id="17410" name="Rectangle 3" descr="Rectangle: Click to edit Master text styles&#10;Second level&#10;Third level&#10;Fourth level&#10;Fifth level"/>
          <p:cNvSpPr txBox="1">
            <a:spLocks noChangeArrowheads="1"/>
          </p:cNvSpPr>
          <p:nvPr/>
        </p:nvSpPr>
        <p:spPr bwMode="auto">
          <a:xfrm>
            <a:off x="609600" y="1562953"/>
            <a:ext cx="6087328" cy="2777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latin typeface="Consolas" panose="020B0609020204030204" pitchFamily="49" charset="0"/>
                <a:ea typeface="Calibri"/>
              </a:rPr>
              <a:t>default</a:t>
            </a:r>
            <a:r>
              <a:rPr lang="en-US" sz="1800" dirty="0">
                <a:latin typeface="Consolas" panose="020B0609020204030204" pitchFamily="49" charset="0"/>
                <a:ea typeface="Calibri"/>
              </a:rPr>
              <a:t>: </a:t>
            </a:r>
            <a:r>
              <a:rPr lang="en-US" sz="1800" b="1" dirty="0">
                <a:latin typeface="Consolas" panose="020B0609020204030204" pitchFamily="49" charset="0"/>
                <a:ea typeface="Calibri"/>
              </a:rPr>
              <a:t>begin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latin typeface="Consolas" panose="020B0609020204030204" pitchFamily="49" charset="0"/>
                <a:ea typeface="Calibri"/>
              </a:rPr>
              <a:t>    </a:t>
            </a:r>
            <a:r>
              <a:rPr lang="en-US" sz="1800" dirty="0" err="1">
                <a:latin typeface="Consolas" panose="020B0609020204030204" pitchFamily="49" charset="0"/>
                <a:ea typeface="Calibri"/>
              </a:rPr>
              <a:t>dInst.iType</a:t>
            </a:r>
            <a:r>
              <a:rPr lang="en-US" sz="1800" dirty="0">
                <a:latin typeface="Consolas" panose="020B0609020204030204" pitchFamily="49" charset="0"/>
                <a:ea typeface="Calibri"/>
              </a:rPr>
              <a:t> = Unsupported;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latin typeface="Consolas" panose="020B0609020204030204" pitchFamily="49" charset="0"/>
                <a:ea typeface="Calibri"/>
              </a:rPr>
              <a:t>    </a:t>
            </a:r>
            <a:r>
              <a:rPr lang="en-US" sz="1800" dirty="0" err="1">
                <a:latin typeface="Consolas" panose="020B0609020204030204" pitchFamily="49" charset="0"/>
                <a:ea typeface="Calibri"/>
              </a:rPr>
              <a:t>dInst.aluFunc</a:t>
            </a:r>
            <a:r>
              <a:rPr lang="en-US" sz="1800" dirty="0">
                <a:latin typeface="Consolas" panose="020B0609020204030204" pitchFamily="49" charset="0"/>
                <a:ea typeface="Calibri"/>
              </a:rPr>
              <a:t> = ?;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latin typeface="Consolas" panose="020B0609020204030204" pitchFamily="49" charset="0"/>
                <a:ea typeface="Calibri"/>
              </a:rPr>
              <a:t>    </a:t>
            </a:r>
            <a:r>
              <a:rPr lang="en-US" sz="1800" dirty="0" err="1">
                <a:latin typeface="Consolas" panose="020B0609020204030204" pitchFamily="49" charset="0"/>
                <a:ea typeface="Calibri"/>
              </a:rPr>
              <a:t>dInst.brFunc</a:t>
            </a:r>
            <a:r>
              <a:rPr lang="en-US" sz="1800" dirty="0">
                <a:latin typeface="Consolas" panose="020B0609020204030204" pitchFamily="49" charset="0"/>
                <a:ea typeface="Calibri"/>
              </a:rPr>
              <a:t> = NT;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latin typeface="Consolas" panose="020B0609020204030204" pitchFamily="49" charset="0"/>
                <a:ea typeface="Calibri"/>
              </a:rPr>
              <a:t>    </a:t>
            </a:r>
            <a:r>
              <a:rPr lang="en-US" sz="1800" dirty="0" err="1">
                <a:latin typeface="Consolas" panose="020B0609020204030204" pitchFamily="49" charset="0"/>
                <a:ea typeface="Calibri"/>
              </a:rPr>
              <a:t>dInst.dst</a:t>
            </a:r>
            <a:r>
              <a:rPr lang="en-US" sz="1800" dirty="0">
                <a:latin typeface="Consolas" panose="020B0609020204030204" pitchFamily="49" charset="0"/>
                <a:ea typeface="Calibri"/>
              </a:rPr>
              <a:t> = Invalid;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latin typeface="Consolas" panose="020B0609020204030204" pitchFamily="49" charset="0"/>
                <a:ea typeface="Calibri"/>
              </a:rPr>
              <a:t>    dInst.src1 = Invalid;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latin typeface="Consolas" panose="020B0609020204030204" pitchFamily="49" charset="0"/>
                <a:ea typeface="Calibri"/>
              </a:rPr>
              <a:t>    dInst.src2 = Invalid;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latin typeface="Consolas" panose="020B0609020204030204" pitchFamily="49" charset="0"/>
                <a:ea typeface="Calibri"/>
              </a:rPr>
              <a:t>    </a:t>
            </a:r>
            <a:r>
              <a:rPr lang="en-US" sz="1800" dirty="0" err="1">
                <a:latin typeface="Consolas" panose="020B0609020204030204" pitchFamily="49" charset="0"/>
                <a:ea typeface="Calibri"/>
              </a:rPr>
              <a:t>dInst.imm</a:t>
            </a:r>
            <a:r>
              <a:rPr lang="en-US" sz="1800" dirty="0">
                <a:latin typeface="Consolas" panose="020B0609020204030204" pitchFamily="49" charset="0"/>
                <a:ea typeface="Calibri"/>
              </a:rPr>
              <a:t> = Invalid;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latin typeface="Consolas" panose="020B0609020204030204" pitchFamily="49" charset="0"/>
                <a:ea typeface="Calibri"/>
              </a:rPr>
              <a:t>end</a:t>
            </a:r>
            <a:endParaRPr lang="en-US" sz="1800" b="1" dirty="0">
              <a:latin typeface="Consolas" panose="020B0609020204030204" pitchFamily="49" charset="0"/>
              <a:cs typeface="Courier New" pitchFamily="49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A5E6F8-9DE8-81BA-2E74-1F9D56A30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7076A9-B21E-4BE5-80B4-97E1EC661A1B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85A19F-CF8C-C070-E614-418E31D57C1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L06-</a:t>
            </a:r>
            <a:fld id="{D02EE386-C9BD-4FB7-9577-6096B5320EC4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411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Single-Cycle RISC Processor</a:t>
            </a:r>
          </a:p>
        </p:txBody>
      </p:sp>
      <p:sp>
        <p:nvSpPr>
          <p:cNvPr id="45059" name="Rectangle 17"/>
          <p:cNvSpPr>
            <a:spLocks noChangeArrowheads="1"/>
          </p:cNvSpPr>
          <p:nvPr/>
        </p:nvSpPr>
        <p:spPr bwMode="auto">
          <a:xfrm>
            <a:off x="1674813" y="2908300"/>
            <a:ext cx="452437" cy="944563"/>
          </a:xfrm>
          <a:prstGeom prst="rect">
            <a:avLst/>
          </a:prstGeom>
          <a:solidFill>
            <a:srgbClr val="FFCC66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000">
                <a:latin typeface="+mj-lt"/>
              </a:rPr>
              <a:t>PC</a:t>
            </a:r>
          </a:p>
        </p:txBody>
      </p:sp>
      <p:sp>
        <p:nvSpPr>
          <p:cNvPr id="45060" name="Rectangle 17"/>
          <p:cNvSpPr>
            <a:spLocks noChangeArrowheads="1"/>
          </p:cNvSpPr>
          <p:nvPr/>
        </p:nvSpPr>
        <p:spPr bwMode="auto">
          <a:xfrm>
            <a:off x="2138363" y="4443413"/>
            <a:ext cx="1101725" cy="944562"/>
          </a:xfrm>
          <a:prstGeom prst="rect">
            <a:avLst/>
          </a:prstGeom>
          <a:solidFill>
            <a:srgbClr val="FFCC66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000">
                <a:latin typeface="+mj-lt"/>
              </a:rPr>
              <a:t>Inst</a:t>
            </a:r>
          </a:p>
          <a:p>
            <a:pPr algn="ctr">
              <a:defRPr/>
            </a:pPr>
            <a:r>
              <a:rPr lang="en-US" sz="2000">
                <a:latin typeface="+mj-lt"/>
              </a:rPr>
              <a:t>Memory</a:t>
            </a:r>
          </a:p>
        </p:txBody>
      </p:sp>
      <p:sp>
        <p:nvSpPr>
          <p:cNvPr id="13324" name="Rectangle 17"/>
          <p:cNvSpPr>
            <a:spLocks noChangeArrowheads="1"/>
          </p:cNvSpPr>
          <p:nvPr/>
        </p:nvSpPr>
        <p:spPr bwMode="auto">
          <a:xfrm>
            <a:off x="3273425" y="2917825"/>
            <a:ext cx="1101725" cy="944562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+mj-lt"/>
              </a:rPr>
              <a:t>Decode</a:t>
            </a:r>
          </a:p>
        </p:txBody>
      </p:sp>
      <p:sp>
        <p:nvSpPr>
          <p:cNvPr id="45062" name="Rectangle 17"/>
          <p:cNvSpPr>
            <a:spLocks noChangeArrowheads="1"/>
          </p:cNvSpPr>
          <p:nvPr/>
        </p:nvSpPr>
        <p:spPr bwMode="auto">
          <a:xfrm>
            <a:off x="4400550" y="1590675"/>
            <a:ext cx="3217863" cy="711200"/>
          </a:xfrm>
          <a:prstGeom prst="rect">
            <a:avLst/>
          </a:prstGeom>
          <a:solidFill>
            <a:srgbClr val="FFCC66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000">
                <a:latin typeface="+mj-lt"/>
              </a:rPr>
              <a:t>Register File</a:t>
            </a:r>
          </a:p>
        </p:txBody>
      </p:sp>
      <p:sp>
        <p:nvSpPr>
          <p:cNvPr id="13326" name="Rectangle 17"/>
          <p:cNvSpPr>
            <a:spLocks noChangeArrowheads="1"/>
          </p:cNvSpPr>
          <p:nvPr/>
        </p:nvSpPr>
        <p:spPr bwMode="auto">
          <a:xfrm>
            <a:off x="5411788" y="2911475"/>
            <a:ext cx="1101725" cy="944562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dirty="0">
                <a:latin typeface="+mj-lt"/>
              </a:rPr>
              <a:t>Execute</a:t>
            </a:r>
          </a:p>
          <a:p>
            <a:pPr algn="ctr"/>
            <a:endParaRPr lang="en-US" sz="2000" dirty="0">
              <a:latin typeface="+mj-lt"/>
            </a:endParaRPr>
          </a:p>
        </p:txBody>
      </p:sp>
      <p:sp>
        <p:nvSpPr>
          <p:cNvPr id="45064" name="Rectangle 17"/>
          <p:cNvSpPr>
            <a:spLocks noChangeArrowheads="1"/>
          </p:cNvSpPr>
          <p:nvPr/>
        </p:nvSpPr>
        <p:spPr bwMode="auto">
          <a:xfrm>
            <a:off x="6510338" y="4414838"/>
            <a:ext cx="1101725" cy="944562"/>
          </a:xfrm>
          <a:prstGeom prst="rect">
            <a:avLst/>
          </a:prstGeom>
          <a:solidFill>
            <a:srgbClr val="FFCC66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000" dirty="0">
                <a:latin typeface="+mj-lt"/>
              </a:rPr>
              <a:t>Data</a:t>
            </a:r>
          </a:p>
          <a:p>
            <a:pPr algn="ctr">
              <a:defRPr/>
            </a:pPr>
            <a:r>
              <a:rPr lang="en-US" sz="2000" dirty="0">
                <a:latin typeface="+mj-lt"/>
              </a:rPr>
              <a:t>Memory</a:t>
            </a:r>
          </a:p>
        </p:txBody>
      </p:sp>
      <p:sp>
        <p:nvSpPr>
          <p:cNvPr id="13329" name="Line 8"/>
          <p:cNvSpPr>
            <a:spLocks noChangeShapeType="1"/>
          </p:cNvSpPr>
          <p:nvPr/>
        </p:nvSpPr>
        <p:spPr bwMode="auto">
          <a:xfrm>
            <a:off x="4384675" y="3473450"/>
            <a:ext cx="10239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 sz="2000">
              <a:latin typeface="+mj-lt"/>
            </a:endParaRPr>
          </a:p>
        </p:txBody>
      </p:sp>
      <p:sp>
        <p:nvSpPr>
          <p:cNvPr id="13345" name="AutoShape 10"/>
          <p:cNvSpPr>
            <a:spLocks noChangeArrowheads="1"/>
          </p:cNvSpPr>
          <p:nvPr/>
        </p:nvSpPr>
        <p:spPr bwMode="auto">
          <a:xfrm rot="10800000" flipH="1">
            <a:off x="7110413" y="2630487"/>
            <a:ext cx="561975" cy="230188"/>
          </a:xfrm>
          <a:prstGeom prst="flowChartManualOperation">
            <a:avLst/>
          </a:prstGeom>
          <a:solidFill>
            <a:schemeClr val="tx1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endParaRPr lang="en-US" sz="800">
              <a:latin typeface="+mj-lt"/>
            </a:endParaRPr>
          </a:p>
        </p:txBody>
      </p:sp>
      <p:sp>
        <p:nvSpPr>
          <p:cNvPr id="13346" name="Line 38"/>
          <p:cNvSpPr>
            <a:spLocks noChangeShapeType="1"/>
          </p:cNvSpPr>
          <p:nvPr/>
        </p:nvSpPr>
        <p:spPr bwMode="auto">
          <a:xfrm flipH="1" flipV="1">
            <a:off x="7477125" y="2852737"/>
            <a:ext cx="0" cy="15541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 sz="2000">
              <a:latin typeface="+mj-lt"/>
            </a:endParaRPr>
          </a:p>
        </p:txBody>
      </p:sp>
      <p:sp>
        <p:nvSpPr>
          <p:cNvPr id="13347" name="Line 39"/>
          <p:cNvSpPr>
            <a:spLocks noChangeShapeType="1"/>
          </p:cNvSpPr>
          <p:nvPr/>
        </p:nvSpPr>
        <p:spPr bwMode="auto">
          <a:xfrm flipH="1" flipV="1">
            <a:off x="7391400" y="2298700"/>
            <a:ext cx="0" cy="3206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 sz="2000">
              <a:latin typeface="+mj-lt"/>
            </a:endParaRPr>
          </a:p>
        </p:txBody>
      </p:sp>
      <p:sp>
        <p:nvSpPr>
          <p:cNvPr id="13363" name="AutoShape 55"/>
          <p:cNvSpPr>
            <a:spLocks noChangeArrowheads="1"/>
          </p:cNvSpPr>
          <p:nvPr/>
        </p:nvSpPr>
        <p:spPr bwMode="auto">
          <a:xfrm>
            <a:off x="1774825" y="3686175"/>
            <a:ext cx="255588" cy="161925"/>
          </a:xfrm>
          <a:prstGeom prst="triangle">
            <a:avLst>
              <a:gd name="adj" fmla="val 50000"/>
            </a:avLst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+mj-lt"/>
            </a:endParaRPr>
          </a:p>
        </p:txBody>
      </p:sp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310480" y="5693301"/>
            <a:ext cx="8675517" cy="707886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C000"/>
                </a:solidFill>
                <a:latin typeface="+mj-lt"/>
              </a:rPr>
              <a:t>Datapath (arrows in this diagram) are conceptual; the real </a:t>
            </a:r>
            <a:r>
              <a:rPr lang="en-US" sz="2000" dirty="0" err="1">
                <a:solidFill>
                  <a:srgbClr val="FFC000"/>
                </a:solidFill>
                <a:latin typeface="+mj-lt"/>
              </a:rPr>
              <a:t>datapaths</a:t>
            </a:r>
            <a:r>
              <a:rPr lang="en-US" sz="2000" dirty="0">
                <a:solidFill>
                  <a:srgbClr val="FFC000"/>
                </a:solidFill>
                <a:latin typeface="+mj-lt"/>
              </a:rPr>
              <a:t> are derived automatically from the Bluespec description</a:t>
            </a:r>
          </a:p>
        </p:txBody>
      </p: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7742238" y="1412875"/>
            <a:ext cx="140176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+mj-lt"/>
              </a:rPr>
              <a:t>2 read &amp; 1 write ports</a:t>
            </a:r>
          </a:p>
        </p:txBody>
      </p:sp>
      <p:sp>
        <p:nvSpPr>
          <p:cNvPr id="58" name="TextBox 57"/>
          <p:cNvSpPr txBox="1">
            <a:spLocks noChangeArrowheads="1"/>
          </p:cNvSpPr>
          <p:nvPr/>
        </p:nvSpPr>
        <p:spPr bwMode="auto">
          <a:xfrm>
            <a:off x="3795783" y="4181170"/>
            <a:ext cx="225742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j-lt"/>
              </a:rPr>
              <a:t>separate Instruction &amp; Data memories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0340" y="1458588"/>
            <a:ext cx="360974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+mj-lt"/>
              </a:rPr>
              <a:t>As an illustrative example, we use a subset of RISC-V 32-bit ISA.</a:t>
            </a:r>
          </a:p>
        </p:txBody>
      </p:sp>
      <p:grpSp>
        <p:nvGrpSpPr>
          <p:cNvPr id="56" name="Group 55"/>
          <p:cNvGrpSpPr/>
          <p:nvPr/>
        </p:nvGrpSpPr>
        <p:grpSpPr>
          <a:xfrm>
            <a:off x="5986871" y="3420267"/>
            <a:ext cx="429676" cy="363538"/>
            <a:chOff x="4990090" y="2316580"/>
            <a:chExt cx="1466850" cy="1255713"/>
          </a:xfrm>
        </p:grpSpPr>
        <p:sp>
          <p:nvSpPr>
            <p:cNvPr id="57" name="Freeform 135"/>
            <p:cNvSpPr>
              <a:spLocks/>
            </p:cNvSpPr>
            <p:nvPr/>
          </p:nvSpPr>
          <p:spPr bwMode="auto">
            <a:xfrm flipV="1">
              <a:off x="5332990" y="2316580"/>
              <a:ext cx="765175" cy="1255713"/>
            </a:xfrm>
            <a:custGeom>
              <a:avLst/>
              <a:gdLst>
                <a:gd name="T0" fmla="*/ 0 w 961"/>
                <a:gd name="T1" fmla="*/ 0 h 1652"/>
                <a:gd name="T2" fmla="*/ 481 w 961"/>
                <a:gd name="T3" fmla="*/ 147 h 1652"/>
                <a:gd name="T4" fmla="*/ 481 w 961"/>
                <a:gd name="T5" fmla="*/ 570 h 1652"/>
                <a:gd name="T6" fmla="*/ 0 w 961"/>
                <a:gd name="T7" fmla="*/ 791 h 1652"/>
                <a:gd name="T8" fmla="*/ 0 w 961"/>
                <a:gd name="T9" fmla="*/ 460 h 1652"/>
                <a:gd name="T10" fmla="*/ 96 w 961"/>
                <a:gd name="T11" fmla="*/ 386 h 1652"/>
                <a:gd name="T12" fmla="*/ 0 w 961"/>
                <a:gd name="T13" fmla="*/ 331 h 1652"/>
                <a:gd name="T14" fmla="*/ 0 w 961"/>
                <a:gd name="T15" fmla="*/ 0 h 165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961"/>
                <a:gd name="T25" fmla="*/ 0 h 1652"/>
                <a:gd name="T26" fmla="*/ 961 w 961"/>
                <a:gd name="T27" fmla="*/ 1652 h 165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61" h="1652">
                  <a:moveTo>
                    <a:pt x="0" y="0"/>
                  </a:moveTo>
                  <a:lnTo>
                    <a:pt x="960" y="307"/>
                  </a:lnTo>
                  <a:lnTo>
                    <a:pt x="960" y="1190"/>
                  </a:lnTo>
                  <a:lnTo>
                    <a:pt x="0" y="1651"/>
                  </a:lnTo>
                  <a:lnTo>
                    <a:pt x="0" y="960"/>
                  </a:lnTo>
                  <a:lnTo>
                    <a:pt x="192" y="806"/>
                  </a:lnTo>
                  <a:lnTo>
                    <a:pt x="0" y="691"/>
                  </a:lnTo>
                  <a:lnTo>
                    <a:pt x="0" y="0"/>
                  </a:lnTo>
                </a:path>
              </a:pathLst>
            </a:custGeom>
            <a:solidFill>
              <a:schemeClr val="tx1">
                <a:lumMod val="40000"/>
                <a:lumOff val="60000"/>
              </a:schemeClr>
            </a:solidFill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59" name="Line 136"/>
            <p:cNvSpPr>
              <a:spLocks noChangeShapeType="1"/>
            </p:cNvSpPr>
            <p:nvPr/>
          </p:nvSpPr>
          <p:spPr bwMode="auto">
            <a:xfrm flipV="1">
              <a:off x="4990090" y="3243680"/>
              <a:ext cx="35401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60" name="Line 137"/>
            <p:cNvSpPr>
              <a:spLocks noChangeShapeType="1"/>
            </p:cNvSpPr>
            <p:nvPr/>
          </p:nvSpPr>
          <p:spPr bwMode="auto">
            <a:xfrm flipV="1">
              <a:off x="4990090" y="2584868"/>
              <a:ext cx="327025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61" name="Line 139"/>
            <p:cNvSpPr>
              <a:spLocks noChangeShapeType="1"/>
            </p:cNvSpPr>
            <p:nvPr/>
          </p:nvSpPr>
          <p:spPr bwMode="auto">
            <a:xfrm flipV="1">
              <a:off x="6101340" y="2956928"/>
              <a:ext cx="355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>
                <a:latin typeface="+mj-lt"/>
              </a:endParaRPr>
            </a:p>
          </p:txBody>
        </p:sp>
      </p:grpSp>
      <p:sp>
        <p:nvSpPr>
          <p:cNvPr id="9" name="Freeform 8"/>
          <p:cNvSpPr/>
          <p:nvPr/>
        </p:nvSpPr>
        <p:spPr bwMode="auto">
          <a:xfrm>
            <a:off x="2147888" y="3616779"/>
            <a:ext cx="228600" cy="816428"/>
          </a:xfrm>
          <a:custGeom>
            <a:avLst/>
            <a:gdLst>
              <a:gd name="connsiteX0" fmla="*/ 0 w 228600"/>
              <a:gd name="connsiteY0" fmla="*/ 0 h 816428"/>
              <a:gd name="connsiteX1" fmla="*/ 228600 w 228600"/>
              <a:gd name="connsiteY1" fmla="*/ 0 h 816428"/>
              <a:gd name="connsiteX2" fmla="*/ 228600 w 228600"/>
              <a:gd name="connsiteY2" fmla="*/ 816428 h 816428"/>
              <a:gd name="connsiteX3" fmla="*/ 228600 w 228600"/>
              <a:gd name="connsiteY3" fmla="*/ 816428 h 816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8600" h="816428">
                <a:moveTo>
                  <a:pt x="0" y="0"/>
                </a:moveTo>
                <a:lnTo>
                  <a:pt x="228600" y="0"/>
                </a:lnTo>
                <a:lnTo>
                  <a:pt x="228600" y="816428"/>
                </a:lnTo>
                <a:lnTo>
                  <a:pt x="228600" y="816428"/>
                </a:ln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11" name="Freeform 10"/>
          <p:cNvSpPr/>
          <p:nvPr/>
        </p:nvSpPr>
        <p:spPr bwMode="auto">
          <a:xfrm>
            <a:off x="2367643" y="3690257"/>
            <a:ext cx="3045278" cy="351064"/>
          </a:xfrm>
          <a:custGeom>
            <a:avLst/>
            <a:gdLst>
              <a:gd name="connsiteX0" fmla="*/ 0 w 3045278"/>
              <a:gd name="connsiteY0" fmla="*/ 342900 h 351064"/>
              <a:gd name="connsiteX1" fmla="*/ 2751364 w 3045278"/>
              <a:gd name="connsiteY1" fmla="*/ 351064 h 351064"/>
              <a:gd name="connsiteX2" fmla="*/ 2751364 w 3045278"/>
              <a:gd name="connsiteY2" fmla="*/ 8164 h 351064"/>
              <a:gd name="connsiteX3" fmla="*/ 3045278 w 3045278"/>
              <a:gd name="connsiteY3" fmla="*/ 0 h 351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45278" h="351064">
                <a:moveTo>
                  <a:pt x="0" y="342900"/>
                </a:moveTo>
                <a:lnTo>
                  <a:pt x="2751364" y="351064"/>
                </a:lnTo>
                <a:lnTo>
                  <a:pt x="2751364" y="8164"/>
                </a:lnTo>
                <a:lnTo>
                  <a:pt x="3045278" y="0"/>
                </a:ln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66" name="Freeform 65"/>
          <p:cNvSpPr/>
          <p:nvPr/>
        </p:nvSpPr>
        <p:spPr bwMode="auto">
          <a:xfrm>
            <a:off x="6521054" y="3603625"/>
            <a:ext cx="228600" cy="816428"/>
          </a:xfrm>
          <a:custGeom>
            <a:avLst/>
            <a:gdLst>
              <a:gd name="connsiteX0" fmla="*/ 0 w 228600"/>
              <a:gd name="connsiteY0" fmla="*/ 0 h 816428"/>
              <a:gd name="connsiteX1" fmla="*/ 228600 w 228600"/>
              <a:gd name="connsiteY1" fmla="*/ 0 h 816428"/>
              <a:gd name="connsiteX2" fmla="*/ 228600 w 228600"/>
              <a:gd name="connsiteY2" fmla="*/ 816428 h 816428"/>
              <a:gd name="connsiteX3" fmla="*/ 228600 w 228600"/>
              <a:gd name="connsiteY3" fmla="*/ 816428 h 816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8600" h="816428">
                <a:moveTo>
                  <a:pt x="0" y="0"/>
                </a:moveTo>
                <a:lnTo>
                  <a:pt x="228600" y="0"/>
                </a:lnTo>
                <a:lnTo>
                  <a:pt x="228600" y="816428"/>
                </a:lnTo>
                <a:lnTo>
                  <a:pt x="228600" y="816428"/>
                </a:ln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67" name="Freeform 66"/>
          <p:cNvSpPr/>
          <p:nvPr/>
        </p:nvSpPr>
        <p:spPr bwMode="auto">
          <a:xfrm flipH="1">
            <a:off x="3043895" y="3623581"/>
            <a:ext cx="228600" cy="816428"/>
          </a:xfrm>
          <a:custGeom>
            <a:avLst/>
            <a:gdLst>
              <a:gd name="connsiteX0" fmla="*/ 0 w 228600"/>
              <a:gd name="connsiteY0" fmla="*/ 0 h 816428"/>
              <a:gd name="connsiteX1" fmla="*/ 228600 w 228600"/>
              <a:gd name="connsiteY1" fmla="*/ 0 h 816428"/>
              <a:gd name="connsiteX2" fmla="*/ 228600 w 228600"/>
              <a:gd name="connsiteY2" fmla="*/ 816428 h 816428"/>
              <a:gd name="connsiteX3" fmla="*/ 228600 w 228600"/>
              <a:gd name="connsiteY3" fmla="*/ 816428 h 816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8600" h="816428">
                <a:moveTo>
                  <a:pt x="0" y="0"/>
                </a:moveTo>
                <a:lnTo>
                  <a:pt x="228600" y="0"/>
                </a:lnTo>
                <a:lnTo>
                  <a:pt x="228600" y="816428"/>
                </a:lnTo>
                <a:lnTo>
                  <a:pt x="228600" y="816428"/>
                </a:ln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68" name="Freeform 67"/>
          <p:cNvSpPr/>
          <p:nvPr/>
        </p:nvSpPr>
        <p:spPr bwMode="auto">
          <a:xfrm flipH="1" flipV="1">
            <a:off x="5170263" y="2318662"/>
            <a:ext cx="228600" cy="757234"/>
          </a:xfrm>
          <a:custGeom>
            <a:avLst/>
            <a:gdLst>
              <a:gd name="connsiteX0" fmla="*/ 0 w 228600"/>
              <a:gd name="connsiteY0" fmla="*/ 0 h 816428"/>
              <a:gd name="connsiteX1" fmla="*/ 228600 w 228600"/>
              <a:gd name="connsiteY1" fmla="*/ 0 h 816428"/>
              <a:gd name="connsiteX2" fmla="*/ 228600 w 228600"/>
              <a:gd name="connsiteY2" fmla="*/ 816428 h 816428"/>
              <a:gd name="connsiteX3" fmla="*/ 228600 w 228600"/>
              <a:gd name="connsiteY3" fmla="*/ 816428 h 816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8600" h="816428">
                <a:moveTo>
                  <a:pt x="0" y="0"/>
                </a:moveTo>
                <a:lnTo>
                  <a:pt x="228600" y="0"/>
                </a:lnTo>
                <a:lnTo>
                  <a:pt x="228600" y="816428"/>
                </a:lnTo>
                <a:lnTo>
                  <a:pt x="228600" y="816428"/>
                </a:ln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69" name="Freeform 68"/>
          <p:cNvSpPr/>
          <p:nvPr/>
        </p:nvSpPr>
        <p:spPr bwMode="auto">
          <a:xfrm flipH="1" flipV="1">
            <a:off x="4962083" y="2316959"/>
            <a:ext cx="440179" cy="936621"/>
          </a:xfrm>
          <a:custGeom>
            <a:avLst/>
            <a:gdLst>
              <a:gd name="connsiteX0" fmla="*/ 0 w 228600"/>
              <a:gd name="connsiteY0" fmla="*/ 0 h 816428"/>
              <a:gd name="connsiteX1" fmla="*/ 228600 w 228600"/>
              <a:gd name="connsiteY1" fmla="*/ 0 h 816428"/>
              <a:gd name="connsiteX2" fmla="*/ 228600 w 228600"/>
              <a:gd name="connsiteY2" fmla="*/ 816428 h 816428"/>
              <a:gd name="connsiteX3" fmla="*/ 228600 w 228600"/>
              <a:gd name="connsiteY3" fmla="*/ 816428 h 816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8600" h="816428">
                <a:moveTo>
                  <a:pt x="0" y="0"/>
                </a:moveTo>
                <a:lnTo>
                  <a:pt x="228600" y="0"/>
                </a:lnTo>
                <a:lnTo>
                  <a:pt x="228600" y="816428"/>
                </a:lnTo>
                <a:lnTo>
                  <a:pt x="228600" y="816428"/>
                </a:ln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70" name="Freeform 69"/>
          <p:cNvSpPr/>
          <p:nvPr/>
        </p:nvSpPr>
        <p:spPr bwMode="auto">
          <a:xfrm flipV="1">
            <a:off x="6533709" y="2316166"/>
            <a:ext cx="440179" cy="936621"/>
          </a:xfrm>
          <a:custGeom>
            <a:avLst/>
            <a:gdLst>
              <a:gd name="connsiteX0" fmla="*/ 0 w 228600"/>
              <a:gd name="connsiteY0" fmla="*/ 0 h 816428"/>
              <a:gd name="connsiteX1" fmla="*/ 228600 w 228600"/>
              <a:gd name="connsiteY1" fmla="*/ 0 h 816428"/>
              <a:gd name="connsiteX2" fmla="*/ 228600 w 228600"/>
              <a:gd name="connsiteY2" fmla="*/ 816428 h 816428"/>
              <a:gd name="connsiteX3" fmla="*/ 228600 w 228600"/>
              <a:gd name="connsiteY3" fmla="*/ 816428 h 816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8600" h="816428">
                <a:moveTo>
                  <a:pt x="0" y="0"/>
                </a:moveTo>
                <a:lnTo>
                  <a:pt x="228600" y="0"/>
                </a:lnTo>
                <a:lnTo>
                  <a:pt x="228600" y="816428"/>
                </a:lnTo>
                <a:lnTo>
                  <a:pt x="228600" y="816428"/>
                </a:ln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71" name="Freeform 70"/>
          <p:cNvSpPr/>
          <p:nvPr/>
        </p:nvSpPr>
        <p:spPr bwMode="auto">
          <a:xfrm flipV="1">
            <a:off x="6536884" y="2852736"/>
            <a:ext cx="735454" cy="566737"/>
          </a:xfrm>
          <a:custGeom>
            <a:avLst/>
            <a:gdLst>
              <a:gd name="connsiteX0" fmla="*/ 0 w 228600"/>
              <a:gd name="connsiteY0" fmla="*/ 0 h 816428"/>
              <a:gd name="connsiteX1" fmla="*/ 228600 w 228600"/>
              <a:gd name="connsiteY1" fmla="*/ 0 h 816428"/>
              <a:gd name="connsiteX2" fmla="*/ 228600 w 228600"/>
              <a:gd name="connsiteY2" fmla="*/ 816428 h 816428"/>
              <a:gd name="connsiteX3" fmla="*/ 228600 w 228600"/>
              <a:gd name="connsiteY3" fmla="*/ 816428 h 816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8600" h="816428">
                <a:moveTo>
                  <a:pt x="0" y="0"/>
                </a:moveTo>
                <a:lnTo>
                  <a:pt x="228600" y="0"/>
                </a:lnTo>
                <a:lnTo>
                  <a:pt x="228600" y="816428"/>
                </a:lnTo>
                <a:lnTo>
                  <a:pt x="228600" y="816428"/>
                </a:ln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73" name="Freeform 72"/>
          <p:cNvSpPr/>
          <p:nvPr/>
        </p:nvSpPr>
        <p:spPr bwMode="auto">
          <a:xfrm flipV="1">
            <a:off x="4379470" y="2312987"/>
            <a:ext cx="273493" cy="768235"/>
          </a:xfrm>
          <a:custGeom>
            <a:avLst/>
            <a:gdLst>
              <a:gd name="connsiteX0" fmla="*/ 0 w 228600"/>
              <a:gd name="connsiteY0" fmla="*/ 0 h 816428"/>
              <a:gd name="connsiteX1" fmla="*/ 228600 w 228600"/>
              <a:gd name="connsiteY1" fmla="*/ 0 h 816428"/>
              <a:gd name="connsiteX2" fmla="*/ 228600 w 228600"/>
              <a:gd name="connsiteY2" fmla="*/ 816428 h 816428"/>
              <a:gd name="connsiteX3" fmla="*/ 228600 w 228600"/>
              <a:gd name="connsiteY3" fmla="*/ 816428 h 816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8600" h="816428">
                <a:moveTo>
                  <a:pt x="0" y="0"/>
                </a:moveTo>
                <a:lnTo>
                  <a:pt x="228600" y="0"/>
                </a:lnTo>
                <a:lnTo>
                  <a:pt x="228600" y="816428"/>
                </a:lnTo>
                <a:lnTo>
                  <a:pt x="228600" y="816428"/>
                </a:ln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74" name="Freeform 73"/>
          <p:cNvSpPr/>
          <p:nvPr/>
        </p:nvSpPr>
        <p:spPr bwMode="auto">
          <a:xfrm flipV="1">
            <a:off x="4390805" y="2324102"/>
            <a:ext cx="428845" cy="938660"/>
          </a:xfrm>
          <a:custGeom>
            <a:avLst/>
            <a:gdLst>
              <a:gd name="connsiteX0" fmla="*/ 0 w 228600"/>
              <a:gd name="connsiteY0" fmla="*/ 0 h 816428"/>
              <a:gd name="connsiteX1" fmla="*/ 228600 w 228600"/>
              <a:gd name="connsiteY1" fmla="*/ 0 h 816428"/>
              <a:gd name="connsiteX2" fmla="*/ 228600 w 228600"/>
              <a:gd name="connsiteY2" fmla="*/ 816428 h 816428"/>
              <a:gd name="connsiteX3" fmla="*/ 228600 w 228600"/>
              <a:gd name="connsiteY3" fmla="*/ 816428 h 816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8600" h="816428">
                <a:moveTo>
                  <a:pt x="0" y="0"/>
                </a:moveTo>
                <a:lnTo>
                  <a:pt x="228600" y="0"/>
                </a:lnTo>
                <a:lnTo>
                  <a:pt x="228600" y="816428"/>
                </a:lnTo>
                <a:lnTo>
                  <a:pt x="228600" y="816428"/>
                </a:ln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12" name="Freeform 11"/>
          <p:cNvSpPr/>
          <p:nvPr/>
        </p:nvSpPr>
        <p:spPr bwMode="auto">
          <a:xfrm>
            <a:off x="2147889" y="2743200"/>
            <a:ext cx="4653984" cy="466725"/>
          </a:xfrm>
          <a:custGeom>
            <a:avLst/>
            <a:gdLst>
              <a:gd name="connsiteX0" fmla="*/ 4376057 w 4653643"/>
              <a:gd name="connsiteY0" fmla="*/ 334736 h 465364"/>
              <a:gd name="connsiteX1" fmla="*/ 4637314 w 4653643"/>
              <a:gd name="connsiteY1" fmla="*/ 334736 h 465364"/>
              <a:gd name="connsiteX2" fmla="*/ 4653643 w 4653643"/>
              <a:gd name="connsiteY2" fmla="*/ 8164 h 465364"/>
              <a:gd name="connsiteX3" fmla="*/ 579664 w 4653643"/>
              <a:gd name="connsiteY3" fmla="*/ 0 h 465364"/>
              <a:gd name="connsiteX4" fmla="*/ 604157 w 4653643"/>
              <a:gd name="connsiteY4" fmla="*/ 457200 h 465364"/>
              <a:gd name="connsiteX5" fmla="*/ 0 w 4653643"/>
              <a:gd name="connsiteY5" fmla="*/ 465364 h 465364"/>
              <a:gd name="connsiteX6" fmla="*/ 0 w 4653643"/>
              <a:gd name="connsiteY6" fmla="*/ 465364 h 465364"/>
              <a:gd name="connsiteX0" fmla="*/ 4376057 w 4653643"/>
              <a:gd name="connsiteY0" fmla="*/ 334736 h 476250"/>
              <a:gd name="connsiteX1" fmla="*/ 4637314 w 4653643"/>
              <a:gd name="connsiteY1" fmla="*/ 334736 h 476250"/>
              <a:gd name="connsiteX2" fmla="*/ 4653643 w 4653643"/>
              <a:gd name="connsiteY2" fmla="*/ 8164 h 476250"/>
              <a:gd name="connsiteX3" fmla="*/ 579664 w 4653643"/>
              <a:gd name="connsiteY3" fmla="*/ 0 h 476250"/>
              <a:gd name="connsiteX4" fmla="*/ 566057 w 4653643"/>
              <a:gd name="connsiteY4" fmla="*/ 476250 h 476250"/>
              <a:gd name="connsiteX5" fmla="*/ 0 w 4653643"/>
              <a:gd name="connsiteY5" fmla="*/ 465364 h 476250"/>
              <a:gd name="connsiteX6" fmla="*/ 0 w 4653643"/>
              <a:gd name="connsiteY6" fmla="*/ 465364 h 476250"/>
              <a:gd name="connsiteX0" fmla="*/ 4376057 w 4653643"/>
              <a:gd name="connsiteY0" fmla="*/ 334736 h 471488"/>
              <a:gd name="connsiteX1" fmla="*/ 4637314 w 4653643"/>
              <a:gd name="connsiteY1" fmla="*/ 334736 h 471488"/>
              <a:gd name="connsiteX2" fmla="*/ 4653643 w 4653643"/>
              <a:gd name="connsiteY2" fmla="*/ 8164 h 471488"/>
              <a:gd name="connsiteX3" fmla="*/ 579664 w 4653643"/>
              <a:gd name="connsiteY3" fmla="*/ 0 h 471488"/>
              <a:gd name="connsiteX4" fmla="*/ 580344 w 4653643"/>
              <a:gd name="connsiteY4" fmla="*/ 471488 h 471488"/>
              <a:gd name="connsiteX5" fmla="*/ 0 w 4653643"/>
              <a:gd name="connsiteY5" fmla="*/ 465364 h 471488"/>
              <a:gd name="connsiteX6" fmla="*/ 0 w 4653643"/>
              <a:gd name="connsiteY6" fmla="*/ 465364 h 471488"/>
              <a:gd name="connsiteX0" fmla="*/ 4376057 w 4653643"/>
              <a:gd name="connsiteY0" fmla="*/ 334736 h 465364"/>
              <a:gd name="connsiteX1" fmla="*/ 4637314 w 4653643"/>
              <a:gd name="connsiteY1" fmla="*/ 334736 h 465364"/>
              <a:gd name="connsiteX2" fmla="*/ 4653643 w 4653643"/>
              <a:gd name="connsiteY2" fmla="*/ 8164 h 465364"/>
              <a:gd name="connsiteX3" fmla="*/ 579664 w 4653643"/>
              <a:gd name="connsiteY3" fmla="*/ 0 h 465364"/>
              <a:gd name="connsiteX4" fmla="*/ 580344 w 4653643"/>
              <a:gd name="connsiteY4" fmla="*/ 457200 h 465364"/>
              <a:gd name="connsiteX5" fmla="*/ 0 w 4653643"/>
              <a:gd name="connsiteY5" fmla="*/ 465364 h 465364"/>
              <a:gd name="connsiteX6" fmla="*/ 0 w 4653643"/>
              <a:gd name="connsiteY6" fmla="*/ 465364 h 465364"/>
              <a:gd name="connsiteX0" fmla="*/ 4376057 w 4653643"/>
              <a:gd name="connsiteY0" fmla="*/ 334736 h 476250"/>
              <a:gd name="connsiteX1" fmla="*/ 4637314 w 4653643"/>
              <a:gd name="connsiteY1" fmla="*/ 334736 h 476250"/>
              <a:gd name="connsiteX2" fmla="*/ 4653643 w 4653643"/>
              <a:gd name="connsiteY2" fmla="*/ 8164 h 476250"/>
              <a:gd name="connsiteX3" fmla="*/ 579664 w 4653643"/>
              <a:gd name="connsiteY3" fmla="*/ 0 h 476250"/>
              <a:gd name="connsiteX4" fmla="*/ 566057 w 4653643"/>
              <a:gd name="connsiteY4" fmla="*/ 476250 h 476250"/>
              <a:gd name="connsiteX5" fmla="*/ 0 w 4653643"/>
              <a:gd name="connsiteY5" fmla="*/ 465364 h 476250"/>
              <a:gd name="connsiteX6" fmla="*/ 0 w 4653643"/>
              <a:gd name="connsiteY6" fmla="*/ 465364 h 476250"/>
              <a:gd name="connsiteX0" fmla="*/ 4376057 w 4653643"/>
              <a:gd name="connsiteY0" fmla="*/ 334736 h 465364"/>
              <a:gd name="connsiteX1" fmla="*/ 4637314 w 4653643"/>
              <a:gd name="connsiteY1" fmla="*/ 334736 h 465364"/>
              <a:gd name="connsiteX2" fmla="*/ 4653643 w 4653643"/>
              <a:gd name="connsiteY2" fmla="*/ 8164 h 465364"/>
              <a:gd name="connsiteX3" fmla="*/ 579664 w 4653643"/>
              <a:gd name="connsiteY3" fmla="*/ 0 h 465364"/>
              <a:gd name="connsiteX4" fmla="*/ 580345 w 4653643"/>
              <a:gd name="connsiteY4" fmla="*/ 457200 h 465364"/>
              <a:gd name="connsiteX5" fmla="*/ 0 w 4653643"/>
              <a:gd name="connsiteY5" fmla="*/ 465364 h 465364"/>
              <a:gd name="connsiteX6" fmla="*/ 0 w 4653643"/>
              <a:gd name="connsiteY6" fmla="*/ 465364 h 465364"/>
              <a:gd name="connsiteX0" fmla="*/ 4376057 w 4653643"/>
              <a:gd name="connsiteY0" fmla="*/ 334736 h 466725"/>
              <a:gd name="connsiteX1" fmla="*/ 4637314 w 4653643"/>
              <a:gd name="connsiteY1" fmla="*/ 334736 h 466725"/>
              <a:gd name="connsiteX2" fmla="*/ 4653643 w 4653643"/>
              <a:gd name="connsiteY2" fmla="*/ 8164 h 466725"/>
              <a:gd name="connsiteX3" fmla="*/ 579664 w 4653643"/>
              <a:gd name="connsiteY3" fmla="*/ 0 h 466725"/>
              <a:gd name="connsiteX4" fmla="*/ 580345 w 4653643"/>
              <a:gd name="connsiteY4" fmla="*/ 466725 h 466725"/>
              <a:gd name="connsiteX5" fmla="*/ 0 w 4653643"/>
              <a:gd name="connsiteY5" fmla="*/ 465364 h 466725"/>
              <a:gd name="connsiteX6" fmla="*/ 0 w 4653643"/>
              <a:gd name="connsiteY6" fmla="*/ 465364 h 466725"/>
              <a:gd name="connsiteX0" fmla="*/ 4376057 w 4658746"/>
              <a:gd name="connsiteY0" fmla="*/ 334736 h 466725"/>
              <a:gd name="connsiteX1" fmla="*/ 4658746 w 4658746"/>
              <a:gd name="connsiteY1" fmla="*/ 329973 h 466725"/>
              <a:gd name="connsiteX2" fmla="*/ 4653643 w 4658746"/>
              <a:gd name="connsiteY2" fmla="*/ 8164 h 466725"/>
              <a:gd name="connsiteX3" fmla="*/ 579664 w 4658746"/>
              <a:gd name="connsiteY3" fmla="*/ 0 h 466725"/>
              <a:gd name="connsiteX4" fmla="*/ 580345 w 4658746"/>
              <a:gd name="connsiteY4" fmla="*/ 466725 h 466725"/>
              <a:gd name="connsiteX5" fmla="*/ 0 w 4658746"/>
              <a:gd name="connsiteY5" fmla="*/ 465364 h 466725"/>
              <a:gd name="connsiteX6" fmla="*/ 0 w 4658746"/>
              <a:gd name="connsiteY6" fmla="*/ 465364 h 466725"/>
              <a:gd name="connsiteX0" fmla="*/ 4376057 w 4653643"/>
              <a:gd name="connsiteY0" fmla="*/ 334736 h 466725"/>
              <a:gd name="connsiteX1" fmla="*/ 4646840 w 4653643"/>
              <a:gd name="connsiteY1" fmla="*/ 337117 h 466725"/>
              <a:gd name="connsiteX2" fmla="*/ 4653643 w 4653643"/>
              <a:gd name="connsiteY2" fmla="*/ 8164 h 466725"/>
              <a:gd name="connsiteX3" fmla="*/ 579664 w 4653643"/>
              <a:gd name="connsiteY3" fmla="*/ 0 h 466725"/>
              <a:gd name="connsiteX4" fmla="*/ 580345 w 4653643"/>
              <a:gd name="connsiteY4" fmla="*/ 466725 h 466725"/>
              <a:gd name="connsiteX5" fmla="*/ 0 w 4653643"/>
              <a:gd name="connsiteY5" fmla="*/ 465364 h 466725"/>
              <a:gd name="connsiteX6" fmla="*/ 0 w 4653643"/>
              <a:gd name="connsiteY6" fmla="*/ 465364 h 466725"/>
              <a:gd name="connsiteX0" fmla="*/ 4376057 w 4653984"/>
              <a:gd name="connsiteY0" fmla="*/ 334736 h 466725"/>
              <a:gd name="connsiteX1" fmla="*/ 4653984 w 4653984"/>
              <a:gd name="connsiteY1" fmla="*/ 332354 h 466725"/>
              <a:gd name="connsiteX2" fmla="*/ 4653643 w 4653984"/>
              <a:gd name="connsiteY2" fmla="*/ 8164 h 466725"/>
              <a:gd name="connsiteX3" fmla="*/ 579664 w 4653984"/>
              <a:gd name="connsiteY3" fmla="*/ 0 h 466725"/>
              <a:gd name="connsiteX4" fmla="*/ 580345 w 4653984"/>
              <a:gd name="connsiteY4" fmla="*/ 466725 h 466725"/>
              <a:gd name="connsiteX5" fmla="*/ 0 w 4653984"/>
              <a:gd name="connsiteY5" fmla="*/ 465364 h 466725"/>
              <a:gd name="connsiteX6" fmla="*/ 0 w 4653984"/>
              <a:gd name="connsiteY6" fmla="*/ 465364 h 466725"/>
              <a:gd name="connsiteX0" fmla="*/ 4376057 w 4653984"/>
              <a:gd name="connsiteY0" fmla="*/ 334736 h 466725"/>
              <a:gd name="connsiteX1" fmla="*/ 4653984 w 4653984"/>
              <a:gd name="connsiteY1" fmla="*/ 332354 h 466725"/>
              <a:gd name="connsiteX2" fmla="*/ 4653643 w 4653984"/>
              <a:gd name="connsiteY2" fmla="*/ 8164 h 466725"/>
              <a:gd name="connsiteX3" fmla="*/ 579664 w 4653984"/>
              <a:gd name="connsiteY3" fmla="*/ 0 h 466725"/>
              <a:gd name="connsiteX4" fmla="*/ 580345 w 4653984"/>
              <a:gd name="connsiteY4" fmla="*/ 466725 h 466725"/>
              <a:gd name="connsiteX5" fmla="*/ 0 w 4653984"/>
              <a:gd name="connsiteY5" fmla="*/ 465364 h 466725"/>
              <a:gd name="connsiteX6" fmla="*/ 0 w 4653984"/>
              <a:gd name="connsiteY6" fmla="*/ 465364 h 466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653984" h="466725">
                <a:moveTo>
                  <a:pt x="4376057" y="334736"/>
                </a:moveTo>
                <a:lnTo>
                  <a:pt x="4653984" y="332354"/>
                </a:lnTo>
                <a:cubicBezTo>
                  <a:pt x="4653870" y="224291"/>
                  <a:pt x="4653757" y="116227"/>
                  <a:pt x="4653643" y="8164"/>
                </a:cubicBezTo>
                <a:lnTo>
                  <a:pt x="579664" y="0"/>
                </a:lnTo>
                <a:cubicBezTo>
                  <a:pt x="579891" y="157163"/>
                  <a:pt x="580118" y="309562"/>
                  <a:pt x="580345" y="466725"/>
                </a:cubicBezTo>
                <a:lnTo>
                  <a:pt x="0" y="465364"/>
                </a:lnTo>
                <a:lnTo>
                  <a:pt x="0" y="465364"/>
                </a:ln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cxnSp>
        <p:nvCxnSpPr>
          <p:cNvPr id="37" name="Straight Arrow Connector 36"/>
          <p:cNvCxnSpPr/>
          <p:nvPr/>
        </p:nvCxnSpPr>
        <p:spPr bwMode="auto">
          <a:xfrm>
            <a:off x="7272338" y="3419473"/>
            <a:ext cx="0" cy="1013734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4" name="TextBox 3"/>
          <p:cNvSpPr txBox="1"/>
          <p:nvPr/>
        </p:nvSpPr>
        <p:spPr>
          <a:xfrm>
            <a:off x="3553521" y="5125431"/>
            <a:ext cx="28598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+mj-lt"/>
              </a:rPr>
              <a:t>Harvard Architecture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5F9559D9-AFF8-087B-2EC2-FC4C36F25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E388E25-AB0A-4D06-9738-66F435B1205E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6E6C6F7D-FB90-B081-177B-36B8F13AFE3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L06-</a:t>
            </a:r>
            <a:fld id="{D02EE386-C9BD-4FB7-9577-6096B5320EC4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821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8" grpId="0"/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600" dirty="0"/>
              <a:t>Reading Registers and Executing Instructions</a:t>
            </a:r>
            <a:endParaRPr lang="en-US" sz="2800" dirty="0"/>
          </a:p>
        </p:txBody>
      </p:sp>
      <p:sp>
        <p:nvSpPr>
          <p:cNvPr id="39939" name="Rectangle 7"/>
          <p:cNvSpPr>
            <a:spLocks noChangeArrowheads="1"/>
          </p:cNvSpPr>
          <p:nvPr/>
        </p:nvSpPr>
        <p:spPr bwMode="auto">
          <a:xfrm>
            <a:off x="3089275" y="1754188"/>
            <a:ext cx="3116263" cy="4687887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algn="ctr"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None/>
              <a:defRPr/>
            </a:pPr>
            <a:r>
              <a:rPr lang="en-US">
                <a:latin typeface="Verdana" pitchFamily="-96" charset="0"/>
              </a:rPr>
              <a:t>execute</a:t>
            </a:r>
          </a:p>
        </p:txBody>
      </p:sp>
      <p:sp>
        <p:nvSpPr>
          <p:cNvPr id="27651" name="Text Box 11"/>
          <p:cNvSpPr txBox="1">
            <a:spLocks noChangeArrowheads="1"/>
          </p:cNvSpPr>
          <p:nvPr/>
        </p:nvSpPr>
        <p:spPr bwMode="auto">
          <a:xfrm>
            <a:off x="87312" y="2443950"/>
            <a:ext cx="8477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dirty="0" err="1"/>
              <a:t>dInst</a:t>
            </a:r>
            <a:endParaRPr lang="en-US" dirty="0"/>
          </a:p>
        </p:txBody>
      </p:sp>
      <p:sp>
        <p:nvSpPr>
          <p:cNvPr id="27652" name="Text Box 11"/>
          <p:cNvSpPr txBox="1">
            <a:spLocks noChangeArrowheads="1"/>
          </p:cNvSpPr>
          <p:nvPr/>
        </p:nvSpPr>
        <p:spPr bwMode="auto">
          <a:xfrm>
            <a:off x="6604000" y="4595813"/>
            <a:ext cx="7683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/>
              <a:t>addr</a:t>
            </a:r>
          </a:p>
        </p:txBody>
      </p:sp>
      <p:sp>
        <p:nvSpPr>
          <p:cNvPr id="27653" name="Text Box 11"/>
          <p:cNvSpPr txBox="1">
            <a:spLocks noChangeArrowheads="1"/>
          </p:cNvSpPr>
          <p:nvPr/>
        </p:nvSpPr>
        <p:spPr bwMode="auto">
          <a:xfrm>
            <a:off x="6605588" y="5497513"/>
            <a:ext cx="1200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dirty="0" err="1"/>
              <a:t>brTaken</a:t>
            </a:r>
            <a:endParaRPr lang="en-US" dirty="0"/>
          </a:p>
        </p:txBody>
      </p:sp>
      <p:sp>
        <p:nvSpPr>
          <p:cNvPr id="27654" name="Line 8"/>
          <p:cNvSpPr>
            <a:spLocks noChangeShapeType="1"/>
          </p:cNvSpPr>
          <p:nvPr/>
        </p:nvSpPr>
        <p:spPr bwMode="auto">
          <a:xfrm rot="-5400000">
            <a:off x="1524045" y="4046492"/>
            <a:ext cx="3438435" cy="63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7655" name="Text Box 11"/>
          <p:cNvSpPr txBox="1">
            <a:spLocks noChangeArrowheads="1"/>
          </p:cNvSpPr>
          <p:nvPr/>
        </p:nvSpPr>
        <p:spPr bwMode="auto">
          <a:xfrm>
            <a:off x="6604000" y="3184525"/>
            <a:ext cx="7540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/>
              <a:t>data</a:t>
            </a:r>
          </a:p>
        </p:txBody>
      </p:sp>
      <p:sp>
        <p:nvSpPr>
          <p:cNvPr id="27656" name="Text Box 11"/>
          <p:cNvSpPr txBox="1">
            <a:spLocks noChangeArrowheads="1"/>
          </p:cNvSpPr>
          <p:nvPr/>
        </p:nvSpPr>
        <p:spPr bwMode="auto">
          <a:xfrm>
            <a:off x="6600825" y="2103438"/>
            <a:ext cx="8540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/>
              <a:t>iType</a:t>
            </a:r>
          </a:p>
        </p:txBody>
      </p:sp>
      <p:sp>
        <p:nvSpPr>
          <p:cNvPr id="27657" name="AutoShape 10"/>
          <p:cNvSpPr>
            <a:spLocks noChangeArrowheads="1"/>
          </p:cNvSpPr>
          <p:nvPr/>
        </p:nvSpPr>
        <p:spPr bwMode="auto">
          <a:xfrm rot="16200000" flipH="1">
            <a:off x="3553619" y="3576220"/>
            <a:ext cx="625475" cy="230187"/>
          </a:xfrm>
          <a:prstGeom prst="flowChartManualOperation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endParaRPr lang="en-US" sz="900"/>
          </a:p>
        </p:txBody>
      </p:sp>
      <p:sp>
        <p:nvSpPr>
          <p:cNvPr id="27658" name="Line 8"/>
          <p:cNvSpPr>
            <a:spLocks noChangeShapeType="1"/>
          </p:cNvSpPr>
          <p:nvPr/>
        </p:nvSpPr>
        <p:spPr bwMode="auto">
          <a:xfrm>
            <a:off x="3243263" y="3843714"/>
            <a:ext cx="48418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7659" name="Line 8"/>
          <p:cNvSpPr>
            <a:spLocks noChangeShapeType="1"/>
          </p:cNvSpPr>
          <p:nvPr/>
        </p:nvSpPr>
        <p:spPr bwMode="auto">
          <a:xfrm>
            <a:off x="3417888" y="3551614"/>
            <a:ext cx="3111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7660" name="Line 10"/>
          <p:cNvSpPr>
            <a:spLocks noChangeShapeType="1"/>
          </p:cNvSpPr>
          <p:nvPr/>
        </p:nvSpPr>
        <p:spPr bwMode="auto">
          <a:xfrm>
            <a:off x="3248025" y="2338388"/>
            <a:ext cx="336391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7661" name="Text Box 11"/>
          <p:cNvSpPr txBox="1">
            <a:spLocks noChangeArrowheads="1"/>
          </p:cNvSpPr>
          <p:nvPr/>
        </p:nvSpPr>
        <p:spPr bwMode="auto">
          <a:xfrm>
            <a:off x="6608763" y="2566988"/>
            <a:ext cx="5790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dirty="0" err="1"/>
              <a:t>dst</a:t>
            </a:r>
            <a:endParaRPr lang="en-US" dirty="0"/>
          </a:p>
        </p:txBody>
      </p:sp>
      <p:sp>
        <p:nvSpPr>
          <p:cNvPr id="27662" name="Line 10"/>
          <p:cNvSpPr>
            <a:spLocks noChangeShapeType="1"/>
          </p:cNvSpPr>
          <p:nvPr/>
        </p:nvSpPr>
        <p:spPr bwMode="auto">
          <a:xfrm flipV="1">
            <a:off x="87312" y="2801937"/>
            <a:ext cx="6532563" cy="2031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7663" name="Rectangle 17"/>
          <p:cNvSpPr>
            <a:spLocks noChangeArrowheads="1"/>
          </p:cNvSpPr>
          <p:nvPr/>
        </p:nvSpPr>
        <p:spPr bwMode="auto">
          <a:xfrm>
            <a:off x="4265613" y="3472239"/>
            <a:ext cx="1101725" cy="94456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dirty="0"/>
              <a:t>ALU</a:t>
            </a:r>
          </a:p>
        </p:txBody>
      </p:sp>
      <p:sp>
        <p:nvSpPr>
          <p:cNvPr id="27664" name="Rectangle 17"/>
          <p:cNvSpPr>
            <a:spLocks noChangeArrowheads="1"/>
          </p:cNvSpPr>
          <p:nvPr/>
        </p:nvSpPr>
        <p:spPr bwMode="auto">
          <a:xfrm>
            <a:off x="4275138" y="5319464"/>
            <a:ext cx="1101725" cy="944563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/>
              <a:t>Branch</a:t>
            </a:r>
          </a:p>
          <a:p>
            <a:pPr algn="ctr"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/>
              <a:t>Address</a:t>
            </a:r>
          </a:p>
        </p:txBody>
      </p:sp>
      <p:sp>
        <p:nvSpPr>
          <p:cNvPr id="27665" name="Line 8"/>
          <p:cNvSpPr>
            <a:spLocks noChangeShapeType="1"/>
          </p:cNvSpPr>
          <p:nvPr/>
        </p:nvSpPr>
        <p:spPr bwMode="auto">
          <a:xfrm>
            <a:off x="3240088" y="5768885"/>
            <a:ext cx="10239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7666" name="Line 8"/>
          <p:cNvSpPr>
            <a:spLocks noChangeShapeType="1"/>
          </p:cNvSpPr>
          <p:nvPr/>
        </p:nvSpPr>
        <p:spPr bwMode="auto">
          <a:xfrm>
            <a:off x="2587625" y="6080035"/>
            <a:ext cx="16732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7667" name="Text Box 11"/>
          <p:cNvSpPr txBox="1">
            <a:spLocks noChangeArrowheads="1"/>
          </p:cNvSpPr>
          <p:nvPr/>
        </p:nvSpPr>
        <p:spPr bwMode="auto">
          <a:xfrm>
            <a:off x="2139950" y="5865723"/>
            <a:ext cx="4778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/>
              <a:t>pc</a:t>
            </a:r>
          </a:p>
        </p:txBody>
      </p:sp>
      <p:sp>
        <p:nvSpPr>
          <p:cNvPr id="27668" name="AutoShape 10"/>
          <p:cNvSpPr>
            <a:spLocks noChangeArrowheads="1"/>
          </p:cNvSpPr>
          <p:nvPr/>
        </p:nvSpPr>
        <p:spPr bwMode="auto">
          <a:xfrm rot="16200000" flipH="1">
            <a:off x="5630069" y="4683919"/>
            <a:ext cx="625475" cy="230187"/>
          </a:xfrm>
          <a:prstGeom prst="flowChartManualOperation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endParaRPr lang="en-US" sz="900"/>
          </a:p>
        </p:txBody>
      </p:sp>
      <p:sp>
        <p:nvSpPr>
          <p:cNvPr id="27669" name="AutoShape 10"/>
          <p:cNvSpPr>
            <a:spLocks noChangeArrowheads="1"/>
          </p:cNvSpPr>
          <p:nvPr/>
        </p:nvSpPr>
        <p:spPr bwMode="auto">
          <a:xfrm rot="16200000" flipH="1">
            <a:off x="5626894" y="3269457"/>
            <a:ext cx="625475" cy="230187"/>
          </a:xfrm>
          <a:prstGeom prst="flowChartManualOperation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endParaRPr lang="en-US" sz="900"/>
          </a:p>
        </p:txBody>
      </p:sp>
      <p:sp>
        <p:nvSpPr>
          <p:cNvPr id="27670" name="Line 8"/>
          <p:cNvSpPr>
            <a:spLocks noChangeShapeType="1"/>
          </p:cNvSpPr>
          <p:nvPr/>
        </p:nvSpPr>
        <p:spPr bwMode="auto">
          <a:xfrm rot="-5400000">
            <a:off x="2716879" y="3917531"/>
            <a:ext cx="1402683" cy="2506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7671" name="Line 8"/>
          <p:cNvSpPr>
            <a:spLocks noChangeShapeType="1"/>
          </p:cNvSpPr>
          <p:nvPr/>
        </p:nvSpPr>
        <p:spPr bwMode="auto">
          <a:xfrm>
            <a:off x="2085475" y="3191795"/>
            <a:ext cx="3731126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7672" name="Line 8"/>
          <p:cNvSpPr>
            <a:spLocks noChangeShapeType="1"/>
          </p:cNvSpPr>
          <p:nvPr/>
        </p:nvSpPr>
        <p:spPr bwMode="auto">
          <a:xfrm>
            <a:off x="3824153" y="5454559"/>
            <a:ext cx="422410" cy="1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7673" name="Line 8"/>
          <p:cNvSpPr>
            <a:spLocks noChangeShapeType="1"/>
          </p:cNvSpPr>
          <p:nvPr/>
        </p:nvSpPr>
        <p:spPr bwMode="auto">
          <a:xfrm rot="-5400000">
            <a:off x="3234631" y="4865036"/>
            <a:ext cx="117904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7674" name="Line 8"/>
          <p:cNvSpPr>
            <a:spLocks noChangeShapeType="1"/>
          </p:cNvSpPr>
          <p:nvPr/>
        </p:nvSpPr>
        <p:spPr bwMode="auto">
          <a:xfrm>
            <a:off x="2085474" y="4275514"/>
            <a:ext cx="2173789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7675" name="Line 8"/>
          <p:cNvSpPr>
            <a:spLocks noChangeShapeType="1"/>
          </p:cNvSpPr>
          <p:nvPr/>
        </p:nvSpPr>
        <p:spPr bwMode="auto">
          <a:xfrm rot="-5400000">
            <a:off x="5013325" y="4097338"/>
            <a:ext cx="11525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7676" name="Line 8"/>
          <p:cNvSpPr>
            <a:spLocks noChangeShapeType="1"/>
          </p:cNvSpPr>
          <p:nvPr/>
        </p:nvSpPr>
        <p:spPr bwMode="auto">
          <a:xfrm rot="-5400000" flipV="1">
            <a:off x="5149301" y="5388525"/>
            <a:ext cx="878986" cy="47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7677" name="Line 8"/>
          <p:cNvSpPr>
            <a:spLocks noChangeShapeType="1"/>
          </p:cNvSpPr>
          <p:nvPr/>
        </p:nvSpPr>
        <p:spPr bwMode="auto">
          <a:xfrm>
            <a:off x="5588000" y="3524250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7678" name="Line 8"/>
          <p:cNvSpPr>
            <a:spLocks noChangeShapeType="1"/>
          </p:cNvSpPr>
          <p:nvPr/>
        </p:nvSpPr>
        <p:spPr bwMode="auto">
          <a:xfrm>
            <a:off x="5602288" y="4665663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7679" name="Line 8"/>
          <p:cNvSpPr>
            <a:spLocks noChangeShapeType="1"/>
          </p:cNvSpPr>
          <p:nvPr/>
        </p:nvSpPr>
        <p:spPr bwMode="auto">
          <a:xfrm>
            <a:off x="5583238" y="4956175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7680" name="Line 8"/>
          <p:cNvSpPr>
            <a:spLocks noChangeShapeType="1"/>
          </p:cNvSpPr>
          <p:nvPr/>
        </p:nvSpPr>
        <p:spPr bwMode="auto">
          <a:xfrm>
            <a:off x="5362575" y="3959601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7681" name="Line 8"/>
          <p:cNvSpPr>
            <a:spLocks noChangeShapeType="1"/>
          </p:cNvSpPr>
          <p:nvPr/>
        </p:nvSpPr>
        <p:spPr bwMode="auto">
          <a:xfrm>
            <a:off x="5359400" y="5830399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7682" name="Text Box 11"/>
          <p:cNvSpPr txBox="1">
            <a:spLocks noChangeArrowheads="1"/>
          </p:cNvSpPr>
          <p:nvPr/>
        </p:nvSpPr>
        <p:spPr bwMode="auto">
          <a:xfrm>
            <a:off x="2211221" y="3206750"/>
            <a:ext cx="8445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dirty="0"/>
              <a:t>rVal2</a:t>
            </a:r>
          </a:p>
        </p:txBody>
      </p:sp>
      <p:sp>
        <p:nvSpPr>
          <p:cNvPr id="27683" name="Text Box 11"/>
          <p:cNvSpPr txBox="1">
            <a:spLocks noChangeArrowheads="1"/>
          </p:cNvSpPr>
          <p:nvPr/>
        </p:nvSpPr>
        <p:spPr bwMode="auto">
          <a:xfrm>
            <a:off x="2196350" y="4287294"/>
            <a:ext cx="8445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dirty="0"/>
              <a:t>rVal1</a:t>
            </a:r>
          </a:p>
        </p:txBody>
      </p:sp>
      <p:sp>
        <p:nvSpPr>
          <p:cNvPr id="27684" name="Line 8"/>
          <p:cNvSpPr>
            <a:spLocks noChangeShapeType="1"/>
          </p:cNvSpPr>
          <p:nvPr/>
        </p:nvSpPr>
        <p:spPr bwMode="auto">
          <a:xfrm>
            <a:off x="3973513" y="3684964"/>
            <a:ext cx="3016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7685" name="Line 8"/>
          <p:cNvSpPr>
            <a:spLocks noChangeShapeType="1"/>
          </p:cNvSpPr>
          <p:nvPr/>
        </p:nvSpPr>
        <p:spPr bwMode="auto">
          <a:xfrm>
            <a:off x="3251200" y="4096126"/>
            <a:ext cx="10048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7686" name="Line 8"/>
          <p:cNvSpPr>
            <a:spLocks noChangeShapeType="1"/>
          </p:cNvSpPr>
          <p:nvPr/>
        </p:nvSpPr>
        <p:spPr bwMode="auto">
          <a:xfrm>
            <a:off x="6061075" y="4797425"/>
            <a:ext cx="5302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7687" name="Line 8"/>
          <p:cNvSpPr>
            <a:spLocks noChangeShapeType="1"/>
          </p:cNvSpPr>
          <p:nvPr/>
        </p:nvSpPr>
        <p:spPr bwMode="auto">
          <a:xfrm>
            <a:off x="6054725" y="3387725"/>
            <a:ext cx="5302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103271" y="5047164"/>
            <a:ext cx="2128838" cy="923925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dirty="0">
                <a:solidFill>
                  <a:schemeClr val="accent1"/>
                </a:solidFill>
              </a:rPr>
              <a:t>Pure combinational logic</a:t>
            </a:r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7553325" y="4057650"/>
            <a:ext cx="156845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/>
              <a:t>either for memory reference or branch target</a:t>
            </a:r>
          </a:p>
        </p:txBody>
      </p:sp>
      <p:sp>
        <p:nvSpPr>
          <p:cNvPr id="48" name="Left Brace 47"/>
          <p:cNvSpPr>
            <a:spLocks/>
          </p:cNvSpPr>
          <p:nvPr/>
        </p:nvSpPr>
        <p:spPr bwMode="auto">
          <a:xfrm>
            <a:off x="7319963" y="4070350"/>
            <a:ext cx="369887" cy="1460500"/>
          </a:xfrm>
          <a:prstGeom prst="leftBrace">
            <a:avLst>
              <a:gd name="adj1" fmla="val 8299"/>
              <a:gd name="adj2" fmla="val 50000"/>
            </a:avLst>
          </a:prstGeom>
          <a:noFill/>
          <a:ln w="9525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Char char="•"/>
            </a:pPr>
            <a:endParaRPr lang="en-US"/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7573963" y="2959100"/>
            <a:ext cx="1570037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/>
              <a:t>either for rf write or St</a:t>
            </a:r>
          </a:p>
        </p:txBody>
      </p:sp>
      <p:sp>
        <p:nvSpPr>
          <p:cNvPr id="50" name="Left Brace 49"/>
          <p:cNvSpPr>
            <a:spLocks/>
          </p:cNvSpPr>
          <p:nvPr/>
        </p:nvSpPr>
        <p:spPr bwMode="auto">
          <a:xfrm>
            <a:off x="7277100" y="2997200"/>
            <a:ext cx="461963" cy="819150"/>
          </a:xfrm>
          <a:prstGeom prst="leftBrace">
            <a:avLst>
              <a:gd name="adj1" fmla="val 8332"/>
              <a:gd name="adj2" fmla="val 50000"/>
            </a:avLst>
          </a:prstGeom>
          <a:noFill/>
          <a:ln w="9525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Char char="•"/>
            </a:pPr>
            <a:endParaRPr lang="en-US"/>
          </a:p>
        </p:txBody>
      </p:sp>
      <p:sp>
        <p:nvSpPr>
          <p:cNvPr id="27698" name="Line 8"/>
          <p:cNvSpPr>
            <a:spLocks noChangeShapeType="1"/>
          </p:cNvSpPr>
          <p:nvPr/>
        </p:nvSpPr>
        <p:spPr bwMode="auto">
          <a:xfrm rot="-5400000" flipV="1">
            <a:off x="5028407" y="5245894"/>
            <a:ext cx="892176" cy="1586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7699" name="Line 8"/>
          <p:cNvSpPr>
            <a:spLocks noChangeShapeType="1"/>
          </p:cNvSpPr>
          <p:nvPr/>
        </p:nvSpPr>
        <p:spPr bwMode="auto">
          <a:xfrm>
            <a:off x="5468938" y="5684838"/>
            <a:ext cx="11144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7700" name="Line 8"/>
          <p:cNvSpPr>
            <a:spLocks noChangeShapeType="1"/>
          </p:cNvSpPr>
          <p:nvPr/>
        </p:nvSpPr>
        <p:spPr bwMode="auto">
          <a:xfrm>
            <a:off x="5372100" y="4805912"/>
            <a:ext cx="1095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52" name="Rectangle 17"/>
          <p:cNvSpPr>
            <a:spLocks noChangeArrowheads="1"/>
          </p:cNvSpPr>
          <p:nvPr/>
        </p:nvSpPr>
        <p:spPr bwMode="auto">
          <a:xfrm>
            <a:off x="4256088" y="4505325"/>
            <a:ext cx="1101725" cy="65087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dirty="0" err="1"/>
              <a:t>ALUBr</a:t>
            </a:r>
            <a:endParaRPr lang="en-US" dirty="0"/>
          </a:p>
        </p:txBody>
      </p:sp>
      <p:sp>
        <p:nvSpPr>
          <p:cNvPr id="53" name="Line 8"/>
          <p:cNvSpPr>
            <a:spLocks noChangeShapeType="1"/>
          </p:cNvSpPr>
          <p:nvPr/>
        </p:nvSpPr>
        <p:spPr bwMode="auto">
          <a:xfrm flipV="1">
            <a:off x="3824153" y="4951855"/>
            <a:ext cx="438330" cy="4319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54" name="Line 8"/>
          <p:cNvSpPr>
            <a:spLocks noChangeShapeType="1"/>
          </p:cNvSpPr>
          <p:nvPr/>
        </p:nvSpPr>
        <p:spPr bwMode="auto">
          <a:xfrm>
            <a:off x="3253472" y="4794446"/>
            <a:ext cx="10048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55" name="Line 8"/>
          <p:cNvSpPr>
            <a:spLocks noChangeShapeType="1"/>
          </p:cNvSpPr>
          <p:nvPr/>
        </p:nvSpPr>
        <p:spPr bwMode="auto">
          <a:xfrm>
            <a:off x="3420160" y="4604782"/>
            <a:ext cx="84133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4828674" y="5221705"/>
            <a:ext cx="641684" cy="104274"/>
          </a:xfrm>
          <a:custGeom>
            <a:avLst/>
            <a:gdLst>
              <a:gd name="connsiteX0" fmla="*/ 641684 w 641684"/>
              <a:gd name="connsiteY0" fmla="*/ 8021 h 104274"/>
              <a:gd name="connsiteX1" fmla="*/ 0 w 641684"/>
              <a:gd name="connsiteY1" fmla="*/ 0 h 104274"/>
              <a:gd name="connsiteX2" fmla="*/ 0 w 641684"/>
              <a:gd name="connsiteY2" fmla="*/ 104274 h 104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41684" h="104274">
                <a:moveTo>
                  <a:pt x="641684" y="8021"/>
                </a:moveTo>
                <a:lnTo>
                  <a:pt x="0" y="0"/>
                </a:lnTo>
                <a:lnTo>
                  <a:pt x="0" y="104274"/>
                </a:ln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0" name="Freeform 9"/>
          <p:cNvSpPr/>
          <p:nvPr/>
        </p:nvSpPr>
        <p:spPr bwMode="auto">
          <a:xfrm>
            <a:off x="3545305" y="3328737"/>
            <a:ext cx="2277979" cy="2751221"/>
          </a:xfrm>
          <a:custGeom>
            <a:avLst/>
            <a:gdLst>
              <a:gd name="connsiteX0" fmla="*/ 0 w 2277979"/>
              <a:gd name="connsiteY0" fmla="*/ 2751221 h 2751221"/>
              <a:gd name="connsiteX1" fmla="*/ 0 w 2277979"/>
              <a:gd name="connsiteY1" fmla="*/ 0 h 2751221"/>
              <a:gd name="connsiteX2" fmla="*/ 2277979 w 2277979"/>
              <a:gd name="connsiteY2" fmla="*/ 24063 h 2751221"/>
              <a:gd name="connsiteX0" fmla="*/ 0 w 2277979"/>
              <a:gd name="connsiteY0" fmla="*/ 2751221 h 2751221"/>
              <a:gd name="connsiteX1" fmla="*/ 0 w 2277979"/>
              <a:gd name="connsiteY1" fmla="*/ 0 h 2751221"/>
              <a:gd name="connsiteX2" fmla="*/ 2277979 w 2277979"/>
              <a:gd name="connsiteY2" fmla="*/ 0 h 2751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77979" h="2751221">
                <a:moveTo>
                  <a:pt x="0" y="2751221"/>
                </a:moveTo>
                <a:lnTo>
                  <a:pt x="0" y="0"/>
                </a:lnTo>
                <a:lnTo>
                  <a:pt x="2277979" y="0"/>
                </a:ln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3" name="Rectangle 17"/>
          <p:cNvSpPr>
            <a:spLocks noChangeArrowheads="1"/>
          </p:cNvSpPr>
          <p:nvPr/>
        </p:nvSpPr>
        <p:spPr bwMode="auto">
          <a:xfrm>
            <a:off x="1177509" y="3007979"/>
            <a:ext cx="891924" cy="146776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dirty="0"/>
              <a:t>RF</a:t>
            </a:r>
          </a:p>
        </p:txBody>
      </p:sp>
      <p:sp>
        <p:nvSpPr>
          <p:cNvPr id="64" name="Line 8"/>
          <p:cNvSpPr>
            <a:spLocks noChangeShapeType="1"/>
          </p:cNvSpPr>
          <p:nvPr/>
        </p:nvSpPr>
        <p:spPr bwMode="auto">
          <a:xfrm>
            <a:off x="553453" y="4275221"/>
            <a:ext cx="609691" cy="386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65" name="Line 8"/>
          <p:cNvSpPr>
            <a:spLocks noChangeShapeType="1"/>
          </p:cNvSpPr>
          <p:nvPr/>
        </p:nvSpPr>
        <p:spPr bwMode="auto">
          <a:xfrm flipV="1">
            <a:off x="553453" y="3197775"/>
            <a:ext cx="630580" cy="1064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72" name="Text Box 11"/>
          <p:cNvSpPr txBox="1">
            <a:spLocks noChangeArrowheads="1"/>
          </p:cNvSpPr>
          <p:nvPr/>
        </p:nvSpPr>
        <p:spPr bwMode="auto">
          <a:xfrm>
            <a:off x="447200" y="3214599"/>
            <a:ext cx="7232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dirty="0"/>
              <a:t>src2</a:t>
            </a:r>
          </a:p>
        </p:txBody>
      </p:sp>
      <p:sp>
        <p:nvSpPr>
          <p:cNvPr id="73" name="Text Box 11"/>
          <p:cNvSpPr txBox="1">
            <a:spLocks noChangeArrowheads="1"/>
          </p:cNvSpPr>
          <p:nvPr/>
        </p:nvSpPr>
        <p:spPr bwMode="auto">
          <a:xfrm>
            <a:off x="388516" y="4296479"/>
            <a:ext cx="7232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dirty="0"/>
              <a:t>src1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5B0789-B126-A0A7-218C-2F03C7A4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5240E55-3A0F-4710-903F-B7E26DB3B28F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729095-5C55-0FB8-6C94-DA4AB5132E6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L06-</a:t>
            </a:r>
            <a:fld id="{D02EE386-C9BD-4FB7-9577-6096B5320EC4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C145825-274D-845D-D006-0EFAD840EF7E}"/>
              </a:ext>
            </a:extLst>
          </p:cNvPr>
          <p:cNvCxnSpPr>
            <a:cxnSpLocks/>
          </p:cNvCxnSpPr>
          <p:nvPr/>
        </p:nvCxnSpPr>
        <p:spPr bwMode="auto">
          <a:xfrm>
            <a:off x="553453" y="2842790"/>
            <a:ext cx="0" cy="1467696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3683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7" grpId="0"/>
      <p:bldP spid="48" grpId="0" animBg="1"/>
      <p:bldP spid="49" grpId="0"/>
      <p:bldP spid="5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430" y="316523"/>
            <a:ext cx="7772400" cy="1143000"/>
          </a:xfrm>
        </p:spPr>
        <p:txBody>
          <a:bodyPr/>
          <a:lstStyle/>
          <a:p>
            <a:r>
              <a:rPr lang="en-US" sz="4000" dirty="0"/>
              <a:t>Output type of exec function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757450" y="1665689"/>
            <a:ext cx="598454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latin typeface="Consolas" panose="020B0609020204030204" pitchFamily="49" charset="0"/>
                <a:cs typeface="Courier New" pitchFamily="49" charset="0"/>
              </a:rPr>
              <a:t>typedef</a:t>
            </a: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nsolas" panose="020B0609020204030204" pitchFamily="49" charset="0"/>
                <a:cs typeface="Courier New" pitchFamily="49" charset="0"/>
              </a:rPr>
              <a:t>struct</a:t>
            </a: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{</a:t>
            </a:r>
          </a:p>
          <a:p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IType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         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iType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;</a:t>
            </a:r>
          </a:p>
          <a:p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Maybe#(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RIndx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)   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dst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;</a:t>
            </a:r>
          </a:p>
          <a:p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Data            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data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;</a:t>
            </a:r>
          </a:p>
          <a:p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Addr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          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addr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;</a:t>
            </a:r>
          </a:p>
          <a:p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Bool            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brTaken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;</a:t>
            </a:r>
          </a:p>
          <a:p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}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ExecInst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deriving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(Bits,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Eq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);</a:t>
            </a:r>
          </a:p>
          <a:p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 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E48029-A2EE-4061-DA6E-B26483495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47D704-9672-4CFB-8EF2-49FFED83D13E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5F47B3-2307-146F-3E45-01262496794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L06-</a:t>
            </a:r>
            <a:fld id="{D02EE386-C9BD-4FB7-9577-6096B5320EC4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8787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Execute Function</a:t>
            </a:r>
          </a:p>
        </p:txBody>
      </p:sp>
      <p:sp>
        <p:nvSpPr>
          <p:cNvPr id="26626" name="Rectangle 3" descr="Rectangle: Click to edit Master text styles&#10;Second level&#10;Third level&#10;Fourth level&#10;Fifth level"/>
          <p:cNvSpPr txBox="1">
            <a:spLocks noChangeArrowheads="1"/>
          </p:cNvSpPr>
          <p:nvPr/>
        </p:nvSpPr>
        <p:spPr bwMode="auto">
          <a:xfrm>
            <a:off x="604838" y="1509713"/>
            <a:ext cx="8539162" cy="4918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n-US" sz="1800" b="1" dirty="0">
                <a:latin typeface="Consolas" panose="020B0609020204030204" pitchFamily="49" charset="0"/>
                <a:cs typeface="Courier New" pitchFamily="49" charset="0"/>
              </a:rPr>
              <a:t>function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ExecInst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exec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(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DecodedInst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dInst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, Data rVal1, Data rVal2,</a:t>
            </a:r>
          </a:p>
          <a:p>
            <a:pPr>
              <a:lnSpc>
                <a:spcPct val="90000"/>
              </a:lnSpc>
              <a:buNone/>
            </a:pP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                     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Addr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pc);</a:t>
            </a:r>
          </a:p>
          <a:p>
            <a:pPr>
              <a:lnSpc>
                <a:spcPct val="90000"/>
              </a:lnSpc>
              <a:buNone/>
            </a:pP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ExecInst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eInst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= ?;</a:t>
            </a:r>
          </a:p>
          <a:p>
            <a:pPr>
              <a:lnSpc>
                <a:spcPct val="90000"/>
              </a:lnSpc>
              <a:buNone/>
            </a:pP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 Data aluVal2   = </a:t>
            </a:r>
          </a:p>
          <a:p>
            <a:pPr>
              <a:lnSpc>
                <a:spcPct val="90000"/>
              </a:lnSpc>
              <a:buNone/>
            </a:pPr>
            <a:endParaRPr lang="en-US" sz="1800" b="1" dirty="0">
              <a:latin typeface="Consolas" panose="020B0609020204030204" pitchFamily="49" charset="0"/>
              <a:cs typeface="Courier New" pitchFamily="49" charset="0"/>
            </a:endParaRPr>
          </a:p>
          <a:p>
            <a:pPr>
              <a:lnSpc>
                <a:spcPct val="90000"/>
              </a:lnSpc>
              <a:buNone/>
            </a:pPr>
            <a:r>
              <a:rPr lang="en-US" sz="1800" b="1" dirty="0">
                <a:latin typeface="Consolas" panose="020B0609020204030204" pitchFamily="49" charset="0"/>
                <a:cs typeface="Courier New" pitchFamily="49" charset="0"/>
              </a:rPr>
              <a:t>  let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aluRes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    = </a:t>
            </a:r>
          </a:p>
          <a:p>
            <a:pPr>
              <a:lnSpc>
                <a:spcPct val="90000"/>
              </a:lnSpc>
              <a:buNone/>
            </a:pP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eInst.iType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   =</a:t>
            </a:r>
          </a:p>
          <a:p>
            <a:pPr>
              <a:lnSpc>
                <a:spcPct val="90000"/>
              </a:lnSpc>
              <a:buNone/>
            </a:pP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eInst.data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    = </a:t>
            </a:r>
          </a:p>
          <a:p>
            <a:pPr>
              <a:lnSpc>
                <a:spcPct val="90000"/>
              </a:lnSpc>
              <a:buNone/>
            </a:pPr>
            <a:endParaRPr lang="en-US" sz="1800" b="1" dirty="0">
              <a:latin typeface="Consolas" panose="020B0609020204030204" pitchFamily="49" charset="0"/>
              <a:cs typeface="Courier New" pitchFamily="49" charset="0"/>
            </a:endParaRPr>
          </a:p>
          <a:p>
            <a:pPr>
              <a:lnSpc>
                <a:spcPct val="90000"/>
              </a:lnSpc>
              <a:buNone/>
            </a:pPr>
            <a:r>
              <a:rPr lang="en-US" sz="1800" b="1" dirty="0">
                <a:latin typeface="Consolas" panose="020B0609020204030204" pitchFamily="49" charset="0"/>
                <a:cs typeface="Courier New" pitchFamily="49" charset="0"/>
              </a:rPr>
              <a:t>  </a:t>
            </a:r>
          </a:p>
          <a:p>
            <a:pPr>
              <a:lnSpc>
                <a:spcPct val="90000"/>
              </a:lnSpc>
              <a:buNone/>
            </a:pPr>
            <a:r>
              <a:rPr lang="en-US" sz="1800" b="1" dirty="0">
                <a:latin typeface="Consolas" panose="020B0609020204030204" pitchFamily="49" charset="0"/>
                <a:cs typeface="Courier New" pitchFamily="49" charset="0"/>
              </a:rPr>
              <a:t>  </a:t>
            </a:r>
          </a:p>
          <a:p>
            <a:pPr>
              <a:lnSpc>
                <a:spcPct val="90000"/>
              </a:lnSpc>
              <a:buNone/>
            </a:pPr>
            <a:r>
              <a:rPr lang="en-US" sz="1800" b="1" dirty="0"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eInst.brTaken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 =</a:t>
            </a:r>
          </a:p>
          <a:p>
            <a:pPr>
              <a:lnSpc>
                <a:spcPct val="90000"/>
              </a:lnSpc>
              <a:buNone/>
            </a:pP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en-US" sz="1800" b="1" dirty="0">
                <a:latin typeface="Consolas" panose="020B0609020204030204" pitchFamily="49" charset="0"/>
                <a:cs typeface="Courier New" pitchFamily="49" charset="0"/>
              </a:rPr>
              <a:t>let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brAddr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    = </a:t>
            </a:r>
          </a:p>
          <a:p>
            <a:pPr>
              <a:lnSpc>
                <a:spcPct val="90000"/>
              </a:lnSpc>
              <a:buNone/>
            </a:pP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 </a:t>
            </a:r>
          </a:p>
          <a:p>
            <a:pPr>
              <a:lnSpc>
                <a:spcPct val="90000"/>
              </a:lnSpc>
              <a:buNone/>
            </a:pP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eInst.addr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    = </a:t>
            </a:r>
          </a:p>
          <a:p>
            <a:pPr>
              <a:lnSpc>
                <a:spcPct val="90000"/>
              </a:lnSpc>
              <a:buNone/>
            </a:pPr>
            <a:endParaRPr lang="en-US" sz="1800" dirty="0">
              <a:latin typeface="Consolas" panose="020B0609020204030204" pitchFamily="49" charset="0"/>
              <a:cs typeface="Courier New" pitchFamily="49" charset="0"/>
            </a:endParaRPr>
          </a:p>
          <a:p>
            <a:pPr>
              <a:lnSpc>
                <a:spcPct val="90000"/>
              </a:lnSpc>
              <a:buNone/>
            </a:pP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eInst.dst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     = </a:t>
            </a:r>
          </a:p>
          <a:p>
            <a:pPr>
              <a:lnSpc>
                <a:spcPct val="90000"/>
              </a:lnSpc>
              <a:buNone/>
            </a:pPr>
            <a:r>
              <a:rPr lang="en-US" sz="1800" b="1" dirty="0">
                <a:latin typeface="Consolas" panose="020B0609020204030204" pitchFamily="49" charset="0"/>
                <a:cs typeface="Courier New" pitchFamily="49" charset="0"/>
              </a:rPr>
              <a:t>  return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eInst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; </a:t>
            </a:r>
          </a:p>
          <a:p>
            <a:pPr>
              <a:lnSpc>
                <a:spcPct val="90000"/>
              </a:lnSpc>
              <a:buNone/>
            </a:pPr>
            <a:r>
              <a:rPr lang="en-US" sz="1800" b="1" dirty="0" err="1">
                <a:latin typeface="Consolas" panose="020B0609020204030204" pitchFamily="49" charset="0"/>
                <a:cs typeface="Courier New" pitchFamily="49" charset="0"/>
              </a:rPr>
              <a:t>endfunction</a:t>
            </a:r>
            <a:endParaRPr lang="en-US" sz="1800" b="1" dirty="0">
              <a:latin typeface="Consolas" panose="020B0609020204030204" pitchFamily="49" charset="0"/>
              <a:cs typeface="Courier New" pitchFamily="49" charset="0"/>
            </a:endParaRPr>
          </a:p>
          <a:p>
            <a:pPr indent="-342900">
              <a:lnSpc>
                <a:spcPct val="90000"/>
              </a:lnSpc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lang="en-US" sz="1800" b="1" dirty="0">
              <a:latin typeface="Consolas" panose="020B0609020204030204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54716" y="2258204"/>
            <a:ext cx="3730508" cy="3179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fromMaybe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(rVal2,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dInst.imm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);</a:t>
            </a:r>
            <a:endParaRPr lang="en-US" sz="1800" dirty="0">
              <a:latin typeface="Consolas" panose="020B06090202040302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14676" y="2709527"/>
            <a:ext cx="4616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alu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(rVal1, aluVal2,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dInst.aluFunc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);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14676" y="2953474"/>
            <a:ext cx="1704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dInst.iType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;</a:t>
            </a:r>
            <a:endParaRPr lang="en-US" sz="1800" dirty="0">
              <a:latin typeface="Consolas" panose="020B0609020204030204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14676" y="3249796"/>
            <a:ext cx="6029324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dInst.iType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==St? rVal2 :</a:t>
            </a:r>
          </a:p>
          <a:p>
            <a:pPr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(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dInst.iType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==J||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dInst.iType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==Jr)? (pc+4): </a:t>
            </a:r>
          </a:p>
          <a:p>
            <a:pPr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dInst.iType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==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Auipc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? </a:t>
            </a:r>
          </a:p>
          <a:p>
            <a:pPr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(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pc+fromMaybe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(?,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dInst.imm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)) :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aluRes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31297" y="4166235"/>
            <a:ext cx="44903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aluBr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(rVal1, rVal2,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dInst.brFunc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);</a:t>
            </a:r>
            <a:endParaRPr lang="en-US" sz="1800" dirty="0">
              <a:latin typeface="Consolas" panose="020B06090202040302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14676" y="4487908"/>
            <a:ext cx="4870244" cy="5395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brAddrCalc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(pc, rVal1,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dInst.iType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, </a:t>
            </a:r>
          </a:p>
          <a:p>
            <a:pPr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         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fromMaybe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(?,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dInst.imm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));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14676" y="4987693"/>
            <a:ext cx="5992832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(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dInst.iType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==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Ld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||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dInst.iType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==St)? </a:t>
            </a:r>
          </a:p>
          <a:p>
            <a:pPr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 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aluRes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: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brAddr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14676" y="5411731"/>
            <a:ext cx="1451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dInst.dst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;</a:t>
            </a:r>
            <a:endParaRPr lang="en-US" sz="1800" dirty="0">
              <a:latin typeface="Consolas" panose="020B0609020204030204" pitchFamily="49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12ABBC-6389-EC76-DAF2-619C0C8C6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E3C55B-DE78-47DF-BA79-FFAA92CB8203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0C026339-08AE-9AC5-F7D2-0F875186FD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L06-</a:t>
            </a:r>
            <a:fld id="{D02EE386-C9BD-4FB7-9577-6096B5320EC4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457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0" grpId="0"/>
      <p:bldP spid="12" grpId="0"/>
      <p:bldP spid="1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/>
              <a:t>Branch Address Calculation</a:t>
            </a:r>
            <a:endParaRPr lang="en-US" sz="2800"/>
          </a:p>
        </p:txBody>
      </p:sp>
      <p:sp>
        <p:nvSpPr>
          <p:cNvPr id="35842" name="Rectangle 3" descr="Rectangle: Click to edit Master text styles&#10;Second level&#10;Third level&#10;Fourth level&#10;Fifth level"/>
          <p:cNvSpPr txBox="1">
            <a:spLocks noChangeArrowheads="1"/>
          </p:cNvSpPr>
          <p:nvPr/>
        </p:nvSpPr>
        <p:spPr bwMode="auto">
          <a:xfrm>
            <a:off x="600075" y="1552575"/>
            <a:ext cx="8543925" cy="4002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buNone/>
            </a:pP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function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Addr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brAddrCalc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Addr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pc, Data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val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,</a:t>
            </a:r>
          </a:p>
          <a:p>
            <a:pPr>
              <a:buNone/>
            </a:pP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         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IType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iType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, Data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imm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Addr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targetAddr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= </a:t>
            </a: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case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(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iType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  J  : {pc +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imm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};</a:t>
            </a:r>
          </a:p>
          <a:p>
            <a:pPr>
              <a:buNone/>
            </a:pP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  Jr : {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truncateLSB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val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+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imm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), 1'b0};</a:t>
            </a:r>
          </a:p>
          <a:p>
            <a:pPr>
              <a:buNone/>
            </a:pP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  Br : pc +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imm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    default: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error;  //32’hAAAAAAAA</a:t>
            </a:r>
          </a:p>
          <a:p>
            <a:pPr>
              <a:buNone/>
            </a:pP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   </a:t>
            </a:r>
            <a:r>
              <a:rPr lang="en-US" b="1" dirty="0" err="1">
                <a:latin typeface="Consolas" panose="020B0609020204030204" pitchFamily="49" charset="0"/>
                <a:cs typeface="Courier New" pitchFamily="49" charset="0"/>
              </a:rPr>
              <a:t>endcase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return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targetAddr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b="1" dirty="0" err="1">
                <a:latin typeface="Consolas" panose="020B0609020204030204" pitchFamily="49" charset="0"/>
                <a:cs typeface="Courier New" pitchFamily="49" charset="0"/>
              </a:rPr>
              <a:t>endfunction</a:t>
            </a:r>
            <a:endParaRPr lang="en-US" b="1" dirty="0">
              <a:latin typeface="Consolas" panose="020B0609020204030204" pitchFamily="49" charset="0"/>
              <a:cs typeface="Courier New" pitchFamily="49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lang="en-US" b="1" dirty="0">
              <a:latin typeface="Consolas" panose="020B0609020204030204" pitchFamily="49" charset="0"/>
              <a:cs typeface="Courier New" pitchFamily="49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140511" y="3998939"/>
            <a:ext cx="38985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Half word aligned;</a:t>
            </a:r>
          </a:p>
          <a:p>
            <a:r>
              <a:rPr lang="en-US" dirty="0">
                <a:latin typeface="Comic Sans MS" panose="030F0702030302020204" pitchFamily="66" charset="0"/>
              </a:rPr>
              <a:t>Maybe needed to support compressed instruction format</a:t>
            </a:r>
          </a:p>
        </p:txBody>
      </p:sp>
      <p:cxnSp>
        <p:nvCxnSpPr>
          <p:cNvPr id="5" name="Straight Connector 4"/>
          <p:cNvCxnSpPr>
            <a:cxnSpLocks/>
            <a:endCxn id="3" idx="0"/>
          </p:cNvCxnSpPr>
          <p:nvPr/>
        </p:nvCxnSpPr>
        <p:spPr bwMode="auto">
          <a:xfrm>
            <a:off x="5733738" y="3140439"/>
            <a:ext cx="1356052" cy="858500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AB55F341-6FBD-8321-F7EF-AEB950D11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044FD55-8456-4A41-88BA-9E5EA7976470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E36135A-FCB9-E802-362B-476B96F73DE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L06-</a:t>
            </a:r>
            <a:fld id="{D02EE386-C9BD-4FB7-9577-6096B5320EC4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8614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/>
              <a:t>Single-Cycle RISC-V </a:t>
            </a:r>
            <a:br>
              <a:rPr lang="en-US" sz="3600" dirty="0"/>
            </a:br>
            <a:r>
              <a:rPr lang="en-US" sz="2400" i="1" dirty="0"/>
              <a:t>atomic state updates</a:t>
            </a:r>
            <a:endParaRPr lang="en-US" sz="2800" dirty="0"/>
          </a:p>
        </p:txBody>
      </p:sp>
      <p:sp>
        <p:nvSpPr>
          <p:cNvPr id="39938" name="Rectangle 3" descr="Rectangle: Click to edit Master text styles&#10;Second level&#10;Third level&#10;Fourth level&#10;Fifth level"/>
          <p:cNvSpPr txBox="1">
            <a:spLocks noChangeArrowheads="1"/>
          </p:cNvSpPr>
          <p:nvPr/>
        </p:nvSpPr>
        <p:spPr bwMode="auto">
          <a:xfrm>
            <a:off x="579068" y="1552575"/>
            <a:ext cx="7682430" cy="455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    if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eInst.iType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==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Ld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)</a:t>
            </a:r>
          </a:p>
          <a:p>
            <a:pPr marL="342900" indent="-342900"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   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eInst.data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&lt;-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dMem.req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MemReq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{op: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Ld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,</a:t>
            </a:r>
          </a:p>
          <a:p>
            <a:pPr marL="342900" indent="-342900"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                  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addr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: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eInst.addr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, data: ?});</a:t>
            </a:r>
          </a:p>
          <a:p>
            <a:pPr marL="342900" indent="-342900"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  </a:t>
            </a: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else if 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eInst.iType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== St)</a:t>
            </a:r>
            <a:br>
              <a:rPr lang="en-US" dirty="0">
                <a:latin typeface="Consolas" panose="020B0609020204030204" pitchFamily="49" charset="0"/>
                <a:cs typeface="Courier New" pitchFamily="49" charset="0"/>
              </a:rPr>
            </a:b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  </a:t>
            </a: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let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dummy &lt;-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dMem.req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MemReq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{op: St, </a:t>
            </a:r>
          </a:p>
          <a:p>
            <a:pPr marL="342900" indent="-342900"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                  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addr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: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eInst.addr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, data: data});</a:t>
            </a:r>
            <a:br>
              <a:rPr lang="en-US" dirty="0">
                <a:latin typeface="Consolas" panose="020B0609020204030204" pitchFamily="49" charset="0"/>
                <a:cs typeface="Courier New" pitchFamily="49" charset="0"/>
              </a:rPr>
            </a:br>
            <a:endParaRPr lang="en-US" dirty="0">
              <a:latin typeface="Consolas" panose="020B0609020204030204" pitchFamily="49" charset="0"/>
              <a:cs typeface="Courier New" pitchFamily="49" charset="0"/>
            </a:endParaRPr>
          </a:p>
          <a:p>
            <a:pPr marL="342900" indent="-342900">
              <a:buClr>
                <a:schemeClr val="hlink"/>
              </a:buClr>
              <a:buSzPct val="110000"/>
            </a:pP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  </a:t>
            </a: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if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isValid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eInst.dst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))</a:t>
            </a:r>
            <a:br>
              <a:rPr lang="en-US" dirty="0">
                <a:latin typeface="Consolas" panose="020B0609020204030204" pitchFamily="49" charset="0"/>
                <a:cs typeface="Courier New" pitchFamily="49" charset="0"/>
              </a:rPr>
            </a:b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   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rf.wr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fromMaybe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(?,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eInst.dst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),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eInst.data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);</a:t>
            </a:r>
            <a:br>
              <a:rPr lang="en-US" dirty="0">
                <a:latin typeface="Consolas" panose="020B0609020204030204" pitchFamily="49" charset="0"/>
                <a:cs typeface="Courier New" pitchFamily="49" charset="0"/>
              </a:rPr>
            </a:b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let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nextPC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=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eInst.brTaken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?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eInst.addr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: pc + 4;</a:t>
            </a:r>
            <a:endParaRPr lang="en-US" b="1" dirty="0">
              <a:latin typeface="Consolas" panose="020B0609020204030204" pitchFamily="49" charset="0"/>
              <a:cs typeface="Courier New" pitchFamily="49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  pc &lt;=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nextPC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;</a:t>
            </a:r>
            <a:endParaRPr lang="en-US" b="1" dirty="0">
              <a:latin typeface="Consolas" panose="020B0609020204030204" pitchFamily="49" charset="0"/>
              <a:cs typeface="Courier New" pitchFamily="49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b="1" dirty="0" err="1">
                <a:latin typeface="Consolas" panose="020B0609020204030204" pitchFamily="49" charset="0"/>
                <a:cs typeface="Courier New" pitchFamily="49" charset="0"/>
              </a:rPr>
              <a:t>endrule</a:t>
            </a: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b="1" dirty="0" err="1">
                <a:latin typeface="Consolas" panose="020B0609020204030204" pitchFamily="49" charset="0"/>
                <a:cs typeface="Courier New" pitchFamily="49" charset="0"/>
              </a:rPr>
              <a:t>endmodule</a:t>
            </a:r>
            <a:endParaRPr lang="en-US" b="1" dirty="0">
              <a:latin typeface="Consolas" panose="020B0609020204030204" pitchFamily="49" charset="0"/>
              <a:cs typeface="Courier New" pitchFamily="49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882502" y="1552575"/>
            <a:ext cx="7378996" cy="3493250"/>
          </a:xfrm>
          <a:prstGeom prst="roundRect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97305" y="5140661"/>
            <a:ext cx="19383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state updates</a:t>
            </a:r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6286819" y="5054669"/>
            <a:ext cx="703362" cy="286047"/>
          </a:xfrm>
          <a:prstGeom prst="lin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2216561" y="5582340"/>
            <a:ext cx="6552593" cy="707886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dirty="0">
                <a:solidFill>
                  <a:schemeClr val="accent1"/>
                </a:solidFill>
              </a:rPr>
              <a:t>The whole processor is described using one rule; lots of big combinational functions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3EA56A-5BDC-F977-F5E4-E5404A746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E1541F-533D-4F60-8196-38CCEAB2AF2D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5E9AF7-387F-F1A5-6A7C-D1FCF9EAA72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L06-</a:t>
            </a:r>
            <a:fld id="{D02EE386-C9BD-4FB7-9577-6096B5320EC4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763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 build="p"/>
      <p:bldP spid="8" grpId="0" animBg="1"/>
      <p:bldP spid="9" grpId="0"/>
      <p:bldP spid="1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A3E88-1F9E-83E5-F643-2532415749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Variations on non-pipelined microarchitectures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04D919-122F-DA49-4505-C5B28760C9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An exercise in construction </a:t>
            </a:r>
            <a:r>
              <a:rPr lang="en-US"/>
              <a:t>and deconstruction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15AF1E-57B9-E24C-FE2D-9A7EDD342F9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6DD825C-465D-46F1-9B53-94ED7764544A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31F01B-C211-581A-A202-01FD45C0482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L06-</a:t>
            </a:r>
            <a:fld id="{CADB5FF0-9E4C-4A76-B146-CFD9F86D279B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481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/>
              <a:t>Princeton Architecture</a:t>
            </a:r>
            <a:br>
              <a:rPr lang="en-US" sz="3600" dirty="0"/>
            </a:br>
            <a:r>
              <a:rPr lang="en-US" sz="2400" dirty="0"/>
              <a:t>instructions and data reside in the same memory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704793" y="1506512"/>
            <a:ext cx="5997575" cy="3476107"/>
            <a:chOff x="1674813" y="1295400"/>
            <a:chExt cx="5997575" cy="3624759"/>
          </a:xfrm>
        </p:grpSpPr>
        <p:sp>
          <p:nvSpPr>
            <p:cNvPr id="45059" name="Rectangle 17"/>
            <p:cNvSpPr>
              <a:spLocks noChangeArrowheads="1"/>
            </p:cNvSpPr>
            <p:nvPr/>
          </p:nvSpPr>
          <p:spPr bwMode="auto">
            <a:xfrm>
              <a:off x="1674813" y="2613025"/>
              <a:ext cx="452437" cy="944563"/>
            </a:xfrm>
            <a:prstGeom prst="rect">
              <a:avLst/>
            </a:prstGeom>
            <a:solidFill>
              <a:srgbClr val="FFCC66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000" dirty="0">
                  <a:latin typeface="+mj-lt"/>
                </a:rPr>
                <a:t>PC</a:t>
              </a:r>
            </a:p>
          </p:txBody>
        </p:sp>
        <p:sp>
          <p:nvSpPr>
            <p:cNvPr id="13324" name="Rectangle 17"/>
            <p:cNvSpPr>
              <a:spLocks noChangeArrowheads="1"/>
            </p:cNvSpPr>
            <p:nvPr/>
          </p:nvSpPr>
          <p:spPr bwMode="auto">
            <a:xfrm>
              <a:off x="3273425" y="2622550"/>
              <a:ext cx="1101725" cy="944562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>
                  <a:latin typeface="+mj-lt"/>
                </a:rPr>
                <a:t>Decode</a:t>
              </a:r>
            </a:p>
          </p:txBody>
        </p:sp>
        <p:sp>
          <p:nvSpPr>
            <p:cNvPr id="45062" name="Rectangle 17"/>
            <p:cNvSpPr>
              <a:spLocks noChangeArrowheads="1"/>
            </p:cNvSpPr>
            <p:nvPr/>
          </p:nvSpPr>
          <p:spPr bwMode="auto">
            <a:xfrm>
              <a:off x="4400550" y="1295400"/>
              <a:ext cx="3217863" cy="711200"/>
            </a:xfrm>
            <a:prstGeom prst="rect">
              <a:avLst/>
            </a:prstGeom>
            <a:solidFill>
              <a:srgbClr val="FFCC66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000">
                  <a:latin typeface="+mj-lt"/>
                </a:rPr>
                <a:t>Register File</a:t>
              </a:r>
            </a:p>
          </p:txBody>
        </p:sp>
        <p:sp>
          <p:nvSpPr>
            <p:cNvPr id="13326" name="Rectangle 17"/>
            <p:cNvSpPr>
              <a:spLocks noChangeArrowheads="1"/>
            </p:cNvSpPr>
            <p:nvPr/>
          </p:nvSpPr>
          <p:spPr bwMode="auto">
            <a:xfrm>
              <a:off x="5411788" y="2616200"/>
              <a:ext cx="1101725" cy="944562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dirty="0">
                  <a:latin typeface="+mj-lt"/>
                </a:rPr>
                <a:t>Execute</a:t>
              </a:r>
            </a:p>
            <a:p>
              <a:pPr algn="ctr"/>
              <a:endParaRPr lang="en-US" sz="2000" dirty="0">
                <a:latin typeface="+mj-lt"/>
              </a:endParaRPr>
            </a:p>
          </p:txBody>
        </p:sp>
        <p:sp>
          <p:nvSpPr>
            <p:cNvPr id="13329" name="Line 8"/>
            <p:cNvSpPr>
              <a:spLocks noChangeShapeType="1"/>
            </p:cNvSpPr>
            <p:nvPr/>
          </p:nvSpPr>
          <p:spPr bwMode="auto">
            <a:xfrm>
              <a:off x="4384675" y="3178175"/>
              <a:ext cx="102393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+mj-lt"/>
              </a:endParaRPr>
            </a:p>
          </p:txBody>
        </p:sp>
        <p:sp>
          <p:nvSpPr>
            <p:cNvPr id="13345" name="AutoShape 10"/>
            <p:cNvSpPr>
              <a:spLocks noChangeArrowheads="1"/>
            </p:cNvSpPr>
            <p:nvPr/>
          </p:nvSpPr>
          <p:spPr bwMode="auto">
            <a:xfrm rot="10800000" flipH="1">
              <a:off x="7110413" y="2335212"/>
              <a:ext cx="561975" cy="230188"/>
            </a:xfrm>
            <a:prstGeom prst="flowChartManualOperation">
              <a:avLst/>
            </a:prstGeom>
            <a:solidFill>
              <a:schemeClr val="tx1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en-US" sz="800">
                <a:latin typeface="+mj-lt"/>
              </a:endParaRPr>
            </a:p>
          </p:txBody>
        </p:sp>
        <p:sp>
          <p:nvSpPr>
            <p:cNvPr id="13347" name="Line 39"/>
            <p:cNvSpPr>
              <a:spLocks noChangeShapeType="1"/>
            </p:cNvSpPr>
            <p:nvPr/>
          </p:nvSpPr>
          <p:spPr bwMode="auto">
            <a:xfrm flipH="1" flipV="1">
              <a:off x="7391400" y="2003425"/>
              <a:ext cx="0" cy="32067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+mj-lt"/>
              </a:endParaRPr>
            </a:p>
          </p:txBody>
        </p:sp>
        <p:sp>
          <p:nvSpPr>
            <p:cNvPr id="13363" name="AutoShape 55"/>
            <p:cNvSpPr>
              <a:spLocks noChangeArrowheads="1"/>
            </p:cNvSpPr>
            <p:nvPr/>
          </p:nvSpPr>
          <p:spPr bwMode="auto">
            <a:xfrm>
              <a:off x="1774825" y="3390900"/>
              <a:ext cx="255588" cy="161925"/>
            </a:xfrm>
            <a:prstGeom prst="triangle">
              <a:avLst>
                <a:gd name="adj" fmla="val 50000"/>
              </a:avLst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+mj-lt"/>
              </a:endParaRPr>
            </a:p>
          </p:txBody>
        </p:sp>
        <p:grpSp>
          <p:nvGrpSpPr>
            <p:cNvPr id="56" name="Group 55"/>
            <p:cNvGrpSpPr/>
            <p:nvPr/>
          </p:nvGrpSpPr>
          <p:grpSpPr>
            <a:xfrm>
              <a:off x="5986871" y="3124992"/>
              <a:ext cx="429676" cy="363538"/>
              <a:chOff x="4990090" y="2316580"/>
              <a:chExt cx="1466850" cy="1255713"/>
            </a:xfrm>
          </p:grpSpPr>
          <p:sp>
            <p:nvSpPr>
              <p:cNvPr id="57" name="Freeform 135"/>
              <p:cNvSpPr>
                <a:spLocks/>
              </p:cNvSpPr>
              <p:nvPr/>
            </p:nvSpPr>
            <p:spPr bwMode="auto">
              <a:xfrm flipV="1">
                <a:off x="5332990" y="2316580"/>
                <a:ext cx="765175" cy="1255713"/>
              </a:xfrm>
              <a:custGeom>
                <a:avLst/>
                <a:gdLst>
                  <a:gd name="T0" fmla="*/ 0 w 961"/>
                  <a:gd name="T1" fmla="*/ 0 h 1652"/>
                  <a:gd name="T2" fmla="*/ 481 w 961"/>
                  <a:gd name="T3" fmla="*/ 147 h 1652"/>
                  <a:gd name="T4" fmla="*/ 481 w 961"/>
                  <a:gd name="T5" fmla="*/ 570 h 1652"/>
                  <a:gd name="T6" fmla="*/ 0 w 961"/>
                  <a:gd name="T7" fmla="*/ 791 h 1652"/>
                  <a:gd name="T8" fmla="*/ 0 w 961"/>
                  <a:gd name="T9" fmla="*/ 460 h 1652"/>
                  <a:gd name="T10" fmla="*/ 96 w 961"/>
                  <a:gd name="T11" fmla="*/ 386 h 1652"/>
                  <a:gd name="T12" fmla="*/ 0 w 961"/>
                  <a:gd name="T13" fmla="*/ 331 h 1652"/>
                  <a:gd name="T14" fmla="*/ 0 w 961"/>
                  <a:gd name="T15" fmla="*/ 0 h 165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961"/>
                  <a:gd name="T25" fmla="*/ 0 h 1652"/>
                  <a:gd name="T26" fmla="*/ 961 w 961"/>
                  <a:gd name="T27" fmla="*/ 1652 h 1652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961" h="1652">
                    <a:moveTo>
                      <a:pt x="0" y="0"/>
                    </a:moveTo>
                    <a:lnTo>
                      <a:pt x="960" y="307"/>
                    </a:lnTo>
                    <a:lnTo>
                      <a:pt x="960" y="1190"/>
                    </a:lnTo>
                    <a:lnTo>
                      <a:pt x="0" y="1651"/>
                    </a:lnTo>
                    <a:lnTo>
                      <a:pt x="0" y="960"/>
                    </a:lnTo>
                    <a:lnTo>
                      <a:pt x="192" y="806"/>
                    </a:lnTo>
                    <a:lnTo>
                      <a:pt x="0" y="691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tx1">
                  <a:lumMod val="40000"/>
                  <a:lumOff val="60000"/>
                </a:schemeClr>
              </a:solidFill>
              <a:ln w="254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9" name="Line 136"/>
              <p:cNvSpPr>
                <a:spLocks noChangeShapeType="1"/>
              </p:cNvSpPr>
              <p:nvPr/>
            </p:nvSpPr>
            <p:spPr bwMode="auto">
              <a:xfrm flipV="1">
                <a:off x="4990090" y="3243680"/>
                <a:ext cx="354013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0" name="Line 137"/>
              <p:cNvSpPr>
                <a:spLocks noChangeShapeType="1"/>
              </p:cNvSpPr>
              <p:nvPr/>
            </p:nvSpPr>
            <p:spPr bwMode="auto">
              <a:xfrm flipV="1">
                <a:off x="4990090" y="2584868"/>
                <a:ext cx="32702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1" name="Line 139"/>
              <p:cNvSpPr>
                <a:spLocks noChangeShapeType="1"/>
              </p:cNvSpPr>
              <p:nvPr/>
            </p:nvSpPr>
            <p:spPr bwMode="auto">
              <a:xfrm flipV="1">
                <a:off x="6101340" y="2956928"/>
                <a:ext cx="35560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>
                  <a:latin typeface="+mj-lt"/>
                </a:endParaRPr>
              </a:p>
            </p:txBody>
          </p:sp>
        </p:grpSp>
        <p:sp>
          <p:nvSpPr>
            <p:cNvPr id="11" name="Freeform 10"/>
            <p:cNvSpPr/>
            <p:nvPr/>
          </p:nvSpPr>
          <p:spPr bwMode="auto">
            <a:xfrm>
              <a:off x="2367643" y="3394982"/>
              <a:ext cx="3045278" cy="351064"/>
            </a:xfrm>
            <a:custGeom>
              <a:avLst/>
              <a:gdLst>
                <a:gd name="connsiteX0" fmla="*/ 0 w 3045278"/>
                <a:gd name="connsiteY0" fmla="*/ 342900 h 351064"/>
                <a:gd name="connsiteX1" fmla="*/ 2751364 w 3045278"/>
                <a:gd name="connsiteY1" fmla="*/ 351064 h 351064"/>
                <a:gd name="connsiteX2" fmla="*/ 2751364 w 3045278"/>
                <a:gd name="connsiteY2" fmla="*/ 8164 h 351064"/>
                <a:gd name="connsiteX3" fmla="*/ 3045278 w 3045278"/>
                <a:gd name="connsiteY3" fmla="*/ 0 h 351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45278" h="351064">
                  <a:moveTo>
                    <a:pt x="0" y="342900"/>
                  </a:moveTo>
                  <a:lnTo>
                    <a:pt x="2751364" y="351064"/>
                  </a:lnTo>
                  <a:lnTo>
                    <a:pt x="2751364" y="8164"/>
                  </a:lnTo>
                  <a:lnTo>
                    <a:pt x="3045278" y="0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68" name="Freeform 67"/>
            <p:cNvSpPr/>
            <p:nvPr/>
          </p:nvSpPr>
          <p:spPr bwMode="auto">
            <a:xfrm flipH="1" flipV="1">
              <a:off x="5170263" y="2023387"/>
              <a:ext cx="228600" cy="757234"/>
            </a:xfrm>
            <a:custGeom>
              <a:avLst/>
              <a:gdLst>
                <a:gd name="connsiteX0" fmla="*/ 0 w 228600"/>
                <a:gd name="connsiteY0" fmla="*/ 0 h 816428"/>
                <a:gd name="connsiteX1" fmla="*/ 228600 w 228600"/>
                <a:gd name="connsiteY1" fmla="*/ 0 h 816428"/>
                <a:gd name="connsiteX2" fmla="*/ 228600 w 228600"/>
                <a:gd name="connsiteY2" fmla="*/ 816428 h 816428"/>
                <a:gd name="connsiteX3" fmla="*/ 228600 w 228600"/>
                <a:gd name="connsiteY3" fmla="*/ 816428 h 816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600" h="816428">
                  <a:moveTo>
                    <a:pt x="0" y="0"/>
                  </a:moveTo>
                  <a:lnTo>
                    <a:pt x="228600" y="0"/>
                  </a:lnTo>
                  <a:lnTo>
                    <a:pt x="228600" y="816428"/>
                  </a:lnTo>
                  <a:lnTo>
                    <a:pt x="228600" y="816428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69" name="Freeform 68"/>
            <p:cNvSpPr/>
            <p:nvPr/>
          </p:nvSpPr>
          <p:spPr bwMode="auto">
            <a:xfrm flipH="1" flipV="1">
              <a:off x="4962083" y="2021684"/>
              <a:ext cx="440179" cy="936621"/>
            </a:xfrm>
            <a:custGeom>
              <a:avLst/>
              <a:gdLst>
                <a:gd name="connsiteX0" fmla="*/ 0 w 228600"/>
                <a:gd name="connsiteY0" fmla="*/ 0 h 816428"/>
                <a:gd name="connsiteX1" fmla="*/ 228600 w 228600"/>
                <a:gd name="connsiteY1" fmla="*/ 0 h 816428"/>
                <a:gd name="connsiteX2" fmla="*/ 228600 w 228600"/>
                <a:gd name="connsiteY2" fmla="*/ 816428 h 816428"/>
                <a:gd name="connsiteX3" fmla="*/ 228600 w 228600"/>
                <a:gd name="connsiteY3" fmla="*/ 816428 h 816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600" h="816428">
                  <a:moveTo>
                    <a:pt x="0" y="0"/>
                  </a:moveTo>
                  <a:lnTo>
                    <a:pt x="228600" y="0"/>
                  </a:lnTo>
                  <a:lnTo>
                    <a:pt x="228600" y="816428"/>
                  </a:lnTo>
                  <a:lnTo>
                    <a:pt x="228600" y="816428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70" name="Freeform 69"/>
            <p:cNvSpPr/>
            <p:nvPr/>
          </p:nvSpPr>
          <p:spPr bwMode="auto">
            <a:xfrm flipV="1">
              <a:off x="6533709" y="2020891"/>
              <a:ext cx="440179" cy="936621"/>
            </a:xfrm>
            <a:custGeom>
              <a:avLst/>
              <a:gdLst>
                <a:gd name="connsiteX0" fmla="*/ 0 w 228600"/>
                <a:gd name="connsiteY0" fmla="*/ 0 h 816428"/>
                <a:gd name="connsiteX1" fmla="*/ 228600 w 228600"/>
                <a:gd name="connsiteY1" fmla="*/ 0 h 816428"/>
                <a:gd name="connsiteX2" fmla="*/ 228600 w 228600"/>
                <a:gd name="connsiteY2" fmla="*/ 816428 h 816428"/>
                <a:gd name="connsiteX3" fmla="*/ 228600 w 228600"/>
                <a:gd name="connsiteY3" fmla="*/ 816428 h 816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600" h="816428">
                  <a:moveTo>
                    <a:pt x="0" y="0"/>
                  </a:moveTo>
                  <a:lnTo>
                    <a:pt x="228600" y="0"/>
                  </a:lnTo>
                  <a:lnTo>
                    <a:pt x="228600" y="816428"/>
                  </a:lnTo>
                  <a:lnTo>
                    <a:pt x="228600" y="816428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71" name="Freeform 70"/>
            <p:cNvSpPr/>
            <p:nvPr/>
          </p:nvSpPr>
          <p:spPr bwMode="auto">
            <a:xfrm flipV="1">
              <a:off x="6536884" y="2557461"/>
              <a:ext cx="735454" cy="566737"/>
            </a:xfrm>
            <a:custGeom>
              <a:avLst/>
              <a:gdLst>
                <a:gd name="connsiteX0" fmla="*/ 0 w 228600"/>
                <a:gd name="connsiteY0" fmla="*/ 0 h 816428"/>
                <a:gd name="connsiteX1" fmla="*/ 228600 w 228600"/>
                <a:gd name="connsiteY1" fmla="*/ 0 h 816428"/>
                <a:gd name="connsiteX2" fmla="*/ 228600 w 228600"/>
                <a:gd name="connsiteY2" fmla="*/ 816428 h 816428"/>
                <a:gd name="connsiteX3" fmla="*/ 228600 w 228600"/>
                <a:gd name="connsiteY3" fmla="*/ 816428 h 816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600" h="816428">
                  <a:moveTo>
                    <a:pt x="0" y="0"/>
                  </a:moveTo>
                  <a:lnTo>
                    <a:pt x="228600" y="0"/>
                  </a:lnTo>
                  <a:lnTo>
                    <a:pt x="228600" y="816428"/>
                  </a:lnTo>
                  <a:lnTo>
                    <a:pt x="228600" y="816428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73" name="Freeform 72"/>
            <p:cNvSpPr/>
            <p:nvPr/>
          </p:nvSpPr>
          <p:spPr bwMode="auto">
            <a:xfrm flipV="1">
              <a:off x="4379470" y="2017712"/>
              <a:ext cx="273493" cy="768235"/>
            </a:xfrm>
            <a:custGeom>
              <a:avLst/>
              <a:gdLst>
                <a:gd name="connsiteX0" fmla="*/ 0 w 228600"/>
                <a:gd name="connsiteY0" fmla="*/ 0 h 816428"/>
                <a:gd name="connsiteX1" fmla="*/ 228600 w 228600"/>
                <a:gd name="connsiteY1" fmla="*/ 0 h 816428"/>
                <a:gd name="connsiteX2" fmla="*/ 228600 w 228600"/>
                <a:gd name="connsiteY2" fmla="*/ 816428 h 816428"/>
                <a:gd name="connsiteX3" fmla="*/ 228600 w 228600"/>
                <a:gd name="connsiteY3" fmla="*/ 816428 h 816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600" h="816428">
                  <a:moveTo>
                    <a:pt x="0" y="0"/>
                  </a:moveTo>
                  <a:lnTo>
                    <a:pt x="228600" y="0"/>
                  </a:lnTo>
                  <a:lnTo>
                    <a:pt x="228600" y="816428"/>
                  </a:lnTo>
                  <a:lnTo>
                    <a:pt x="228600" y="816428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74" name="Freeform 73"/>
            <p:cNvSpPr/>
            <p:nvPr/>
          </p:nvSpPr>
          <p:spPr bwMode="auto">
            <a:xfrm flipV="1">
              <a:off x="4390805" y="2028827"/>
              <a:ext cx="428845" cy="938660"/>
            </a:xfrm>
            <a:custGeom>
              <a:avLst/>
              <a:gdLst>
                <a:gd name="connsiteX0" fmla="*/ 0 w 228600"/>
                <a:gd name="connsiteY0" fmla="*/ 0 h 816428"/>
                <a:gd name="connsiteX1" fmla="*/ 228600 w 228600"/>
                <a:gd name="connsiteY1" fmla="*/ 0 h 816428"/>
                <a:gd name="connsiteX2" fmla="*/ 228600 w 228600"/>
                <a:gd name="connsiteY2" fmla="*/ 816428 h 816428"/>
                <a:gd name="connsiteX3" fmla="*/ 228600 w 228600"/>
                <a:gd name="connsiteY3" fmla="*/ 816428 h 816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600" h="816428">
                  <a:moveTo>
                    <a:pt x="0" y="0"/>
                  </a:moveTo>
                  <a:lnTo>
                    <a:pt x="228600" y="0"/>
                  </a:lnTo>
                  <a:lnTo>
                    <a:pt x="228600" y="816428"/>
                  </a:lnTo>
                  <a:lnTo>
                    <a:pt x="228600" y="816428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12" name="Freeform 11"/>
            <p:cNvSpPr/>
            <p:nvPr/>
          </p:nvSpPr>
          <p:spPr bwMode="auto">
            <a:xfrm>
              <a:off x="2147889" y="2447925"/>
              <a:ext cx="4653984" cy="466725"/>
            </a:xfrm>
            <a:custGeom>
              <a:avLst/>
              <a:gdLst>
                <a:gd name="connsiteX0" fmla="*/ 4376057 w 4653643"/>
                <a:gd name="connsiteY0" fmla="*/ 334736 h 465364"/>
                <a:gd name="connsiteX1" fmla="*/ 4637314 w 4653643"/>
                <a:gd name="connsiteY1" fmla="*/ 334736 h 465364"/>
                <a:gd name="connsiteX2" fmla="*/ 4653643 w 4653643"/>
                <a:gd name="connsiteY2" fmla="*/ 8164 h 465364"/>
                <a:gd name="connsiteX3" fmla="*/ 579664 w 4653643"/>
                <a:gd name="connsiteY3" fmla="*/ 0 h 465364"/>
                <a:gd name="connsiteX4" fmla="*/ 604157 w 4653643"/>
                <a:gd name="connsiteY4" fmla="*/ 457200 h 465364"/>
                <a:gd name="connsiteX5" fmla="*/ 0 w 4653643"/>
                <a:gd name="connsiteY5" fmla="*/ 465364 h 465364"/>
                <a:gd name="connsiteX6" fmla="*/ 0 w 4653643"/>
                <a:gd name="connsiteY6" fmla="*/ 465364 h 465364"/>
                <a:gd name="connsiteX0" fmla="*/ 4376057 w 4653643"/>
                <a:gd name="connsiteY0" fmla="*/ 334736 h 476250"/>
                <a:gd name="connsiteX1" fmla="*/ 4637314 w 4653643"/>
                <a:gd name="connsiteY1" fmla="*/ 334736 h 476250"/>
                <a:gd name="connsiteX2" fmla="*/ 4653643 w 4653643"/>
                <a:gd name="connsiteY2" fmla="*/ 8164 h 476250"/>
                <a:gd name="connsiteX3" fmla="*/ 579664 w 4653643"/>
                <a:gd name="connsiteY3" fmla="*/ 0 h 476250"/>
                <a:gd name="connsiteX4" fmla="*/ 566057 w 4653643"/>
                <a:gd name="connsiteY4" fmla="*/ 476250 h 476250"/>
                <a:gd name="connsiteX5" fmla="*/ 0 w 4653643"/>
                <a:gd name="connsiteY5" fmla="*/ 465364 h 476250"/>
                <a:gd name="connsiteX6" fmla="*/ 0 w 4653643"/>
                <a:gd name="connsiteY6" fmla="*/ 465364 h 476250"/>
                <a:gd name="connsiteX0" fmla="*/ 4376057 w 4653643"/>
                <a:gd name="connsiteY0" fmla="*/ 334736 h 471488"/>
                <a:gd name="connsiteX1" fmla="*/ 4637314 w 4653643"/>
                <a:gd name="connsiteY1" fmla="*/ 334736 h 471488"/>
                <a:gd name="connsiteX2" fmla="*/ 4653643 w 4653643"/>
                <a:gd name="connsiteY2" fmla="*/ 8164 h 471488"/>
                <a:gd name="connsiteX3" fmla="*/ 579664 w 4653643"/>
                <a:gd name="connsiteY3" fmla="*/ 0 h 471488"/>
                <a:gd name="connsiteX4" fmla="*/ 580344 w 4653643"/>
                <a:gd name="connsiteY4" fmla="*/ 471488 h 471488"/>
                <a:gd name="connsiteX5" fmla="*/ 0 w 4653643"/>
                <a:gd name="connsiteY5" fmla="*/ 465364 h 471488"/>
                <a:gd name="connsiteX6" fmla="*/ 0 w 4653643"/>
                <a:gd name="connsiteY6" fmla="*/ 465364 h 471488"/>
                <a:gd name="connsiteX0" fmla="*/ 4376057 w 4653643"/>
                <a:gd name="connsiteY0" fmla="*/ 334736 h 465364"/>
                <a:gd name="connsiteX1" fmla="*/ 4637314 w 4653643"/>
                <a:gd name="connsiteY1" fmla="*/ 334736 h 465364"/>
                <a:gd name="connsiteX2" fmla="*/ 4653643 w 4653643"/>
                <a:gd name="connsiteY2" fmla="*/ 8164 h 465364"/>
                <a:gd name="connsiteX3" fmla="*/ 579664 w 4653643"/>
                <a:gd name="connsiteY3" fmla="*/ 0 h 465364"/>
                <a:gd name="connsiteX4" fmla="*/ 580344 w 4653643"/>
                <a:gd name="connsiteY4" fmla="*/ 457200 h 465364"/>
                <a:gd name="connsiteX5" fmla="*/ 0 w 4653643"/>
                <a:gd name="connsiteY5" fmla="*/ 465364 h 465364"/>
                <a:gd name="connsiteX6" fmla="*/ 0 w 4653643"/>
                <a:gd name="connsiteY6" fmla="*/ 465364 h 465364"/>
                <a:gd name="connsiteX0" fmla="*/ 4376057 w 4653643"/>
                <a:gd name="connsiteY0" fmla="*/ 334736 h 476250"/>
                <a:gd name="connsiteX1" fmla="*/ 4637314 w 4653643"/>
                <a:gd name="connsiteY1" fmla="*/ 334736 h 476250"/>
                <a:gd name="connsiteX2" fmla="*/ 4653643 w 4653643"/>
                <a:gd name="connsiteY2" fmla="*/ 8164 h 476250"/>
                <a:gd name="connsiteX3" fmla="*/ 579664 w 4653643"/>
                <a:gd name="connsiteY3" fmla="*/ 0 h 476250"/>
                <a:gd name="connsiteX4" fmla="*/ 566057 w 4653643"/>
                <a:gd name="connsiteY4" fmla="*/ 476250 h 476250"/>
                <a:gd name="connsiteX5" fmla="*/ 0 w 4653643"/>
                <a:gd name="connsiteY5" fmla="*/ 465364 h 476250"/>
                <a:gd name="connsiteX6" fmla="*/ 0 w 4653643"/>
                <a:gd name="connsiteY6" fmla="*/ 465364 h 476250"/>
                <a:gd name="connsiteX0" fmla="*/ 4376057 w 4653643"/>
                <a:gd name="connsiteY0" fmla="*/ 334736 h 465364"/>
                <a:gd name="connsiteX1" fmla="*/ 4637314 w 4653643"/>
                <a:gd name="connsiteY1" fmla="*/ 334736 h 465364"/>
                <a:gd name="connsiteX2" fmla="*/ 4653643 w 4653643"/>
                <a:gd name="connsiteY2" fmla="*/ 8164 h 465364"/>
                <a:gd name="connsiteX3" fmla="*/ 579664 w 4653643"/>
                <a:gd name="connsiteY3" fmla="*/ 0 h 465364"/>
                <a:gd name="connsiteX4" fmla="*/ 580345 w 4653643"/>
                <a:gd name="connsiteY4" fmla="*/ 457200 h 465364"/>
                <a:gd name="connsiteX5" fmla="*/ 0 w 4653643"/>
                <a:gd name="connsiteY5" fmla="*/ 465364 h 465364"/>
                <a:gd name="connsiteX6" fmla="*/ 0 w 4653643"/>
                <a:gd name="connsiteY6" fmla="*/ 465364 h 465364"/>
                <a:gd name="connsiteX0" fmla="*/ 4376057 w 4653643"/>
                <a:gd name="connsiteY0" fmla="*/ 334736 h 466725"/>
                <a:gd name="connsiteX1" fmla="*/ 4637314 w 4653643"/>
                <a:gd name="connsiteY1" fmla="*/ 334736 h 466725"/>
                <a:gd name="connsiteX2" fmla="*/ 4653643 w 4653643"/>
                <a:gd name="connsiteY2" fmla="*/ 8164 h 466725"/>
                <a:gd name="connsiteX3" fmla="*/ 579664 w 4653643"/>
                <a:gd name="connsiteY3" fmla="*/ 0 h 466725"/>
                <a:gd name="connsiteX4" fmla="*/ 580345 w 4653643"/>
                <a:gd name="connsiteY4" fmla="*/ 466725 h 466725"/>
                <a:gd name="connsiteX5" fmla="*/ 0 w 4653643"/>
                <a:gd name="connsiteY5" fmla="*/ 465364 h 466725"/>
                <a:gd name="connsiteX6" fmla="*/ 0 w 4653643"/>
                <a:gd name="connsiteY6" fmla="*/ 465364 h 466725"/>
                <a:gd name="connsiteX0" fmla="*/ 4376057 w 4658746"/>
                <a:gd name="connsiteY0" fmla="*/ 334736 h 466725"/>
                <a:gd name="connsiteX1" fmla="*/ 4658746 w 4658746"/>
                <a:gd name="connsiteY1" fmla="*/ 329973 h 466725"/>
                <a:gd name="connsiteX2" fmla="*/ 4653643 w 4658746"/>
                <a:gd name="connsiteY2" fmla="*/ 8164 h 466725"/>
                <a:gd name="connsiteX3" fmla="*/ 579664 w 4658746"/>
                <a:gd name="connsiteY3" fmla="*/ 0 h 466725"/>
                <a:gd name="connsiteX4" fmla="*/ 580345 w 4658746"/>
                <a:gd name="connsiteY4" fmla="*/ 466725 h 466725"/>
                <a:gd name="connsiteX5" fmla="*/ 0 w 4658746"/>
                <a:gd name="connsiteY5" fmla="*/ 465364 h 466725"/>
                <a:gd name="connsiteX6" fmla="*/ 0 w 4658746"/>
                <a:gd name="connsiteY6" fmla="*/ 465364 h 466725"/>
                <a:gd name="connsiteX0" fmla="*/ 4376057 w 4653643"/>
                <a:gd name="connsiteY0" fmla="*/ 334736 h 466725"/>
                <a:gd name="connsiteX1" fmla="*/ 4646840 w 4653643"/>
                <a:gd name="connsiteY1" fmla="*/ 337117 h 466725"/>
                <a:gd name="connsiteX2" fmla="*/ 4653643 w 4653643"/>
                <a:gd name="connsiteY2" fmla="*/ 8164 h 466725"/>
                <a:gd name="connsiteX3" fmla="*/ 579664 w 4653643"/>
                <a:gd name="connsiteY3" fmla="*/ 0 h 466725"/>
                <a:gd name="connsiteX4" fmla="*/ 580345 w 4653643"/>
                <a:gd name="connsiteY4" fmla="*/ 466725 h 466725"/>
                <a:gd name="connsiteX5" fmla="*/ 0 w 4653643"/>
                <a:gd name="connsiteY5" fmla="*/ 465364 h 466725"/>
                <a:gd name="connsiteX6" fmla="*/ 0 w 4653643"/>
                <a:gd name="connsiteY6" fmla="*/ 465364 h 466725"/>
                <a:gd name="connsiteX0" fmla="*/ 4376057 w 4653984"/>
                <a:gd name="connsiteY0" fmla="*/ 334736 h 466725"/>
                <a:gd name="connsiteX1" fmla="*/ 4653984 w 4653984"/>
                <a:gd name="connsiteY1" fmla="*/ 332354 h 466725"/>
                <a:gd name="connsiteX2" fmla="*/ 4653643 w 4653984"/>
                <a:gd name="connsiteY2" fmla="*/ 8164 h 466725"/>
                <a:gd name="connsiteX3" fmla="*/ 579664 w 4653984"/>
                <a:gd name="connsiteY3" fmla="*/ 0 h 466725"/>
                <a:gd name="connsiteX4" fmla="*/ 580345 w 4653984"/>
                <a:gd name="connsiteY4" fmla="*/ 466725 h 466725"/>
                <a:gd name="connsiteX5" fmla="*/ 0 w 4653984"/>
                <a:gd name="connsiteY5" fmla="*/ 465364 h 466725"/>
                <a:gd name="connsiteX6" fmla="*/ 0 w 4653984"/>
                <a:gd name="connsiteY6" fmla="*/ 465364 h 466725"/>
                <a:gd name="connsiteX0" fmla="*/ 4376057 w 4653984"/>
                <a:gd name="connsiteY0" fmla="*/ 334736 h 466725"/>
                <a:gd name="connsiteX1" fmla="*/ 4653984 w 4653984"/>
                <a:gd name="connsiteY1" fmla="*/ 332354 h 466725"/>
                <a:gd name="connsiteX2" fmla="*/ 4653643 w 4653984"/>
                <a:gd name="connsiteY2" fmla="*/ 8164 h 466725"/>
                <a:gd name="connsiteX3" fmla="*/ 579664 w 4653984"/>
                <a:gd name="connsiteY3" fmla="*/ 0 h 466725"/>
                <a:gd name="connsiteX4" fmla="*/ 580345 w 4653984"/>
                <a:gd name="connsiteY4" fmla="*/ 466725 h 466725"/>
                <a:gd name="connsiteX5" fmla="*/ 0 w 4653984"/>
                <a:gd name="connsiteY5" fmla="*/ 465364 h 466725"/>
                <a:gd name="connsiteX6" fmla="*/ 0 w 4653984"/>
                <a:gd name="connsiteY6" fmla="*/ 465364 h 466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653984" h="466725">
                  <a:moveTo>
                    <a:pt x="4376057" y="334736"/>
                  </a:moveTo>
                  <a:lnTo>
                    <a:pt x="4653984" y="332354"/>
                  </a:lnTo>
                  <a:cubicBezTo>
                    <a:pt x="4653870" y="224291"/>
                    <a:pt x="4653757" y="116227"/>
                    <a:pt x="4653643" y="8164"/>
                  </a:cubicBezTo>
                  <a:lnTo>
                    <a:pt x="579664" y="0"/>
                  </a:lnTo>
                  <a:cubicBezTo>
                    <a:pt x="579891" y="157163"/>
                    <a:pt x="580118" y="309562"/>
                    <a:pt x="580345" y="466725"/>
                  </a:cubicBezTo>
                  <a:lnTo>
                    <a:pt x="0" y="465364"/>
                  </a:lnTo>
                  <a:lnTo>
                    <a:pt x="0" y="465364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35" name="Rectangle 17"/>
            <p:cNvSpPr>
              <a:spLocks noChangeArrowheads="1"/>
            </p:cNvSpPr>
            <p:nvPr/>
          </p:nvSpPr>
          <p:spPr bwMode="auto">
            <a:xfrm>
              <a:off x="4047127" y="3975597"/>
              <a:ext cx="1101725" cy="944562"/>
            </a:xfrm>
            <a:prstGeom prst="rect">
              <a:avLst/>
            </a:prstGeom>
            <a:solidFill>
              <a:srgbClr val="FFCC66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None/>
                <a:defRPr/>
              </a:pPr>
              <a:r>
                <a:rPr lang="en-US" sz="2000" dirty="0">
                  <a:latin typeface="+mj-lt"/>
                </a:rPr>
                <a:t>Magic</a:t>
              </a:r>
            </a:p>
            <a:p>
              <a:pPr algn="ctr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None/>
                <a:defRPr/>
              </a:pPr>
              <a:r>
                <a:rPr lang="en-US" sz="2000" dirty="0">
                  <a:latin typeface="+mj-lt"/>
                </a:rPr>
                <a:t>Memory</a:t>
              </a:r>
            </a:p>
          </p:txBody>
        </p:sp>
        <p:sp>
          <p:nvSpPr>
            <p:cNvPr id="36" name="AutoShape 10"/>
            <p:cNvSpPr>
              <a:spLocks noChangeArrowheads="1"/>
            </p:cNvSpPr>
            <p:nvPr/>
          </p:nvSpPr>
          <p:spPr bwMode="auto">
            <a:xfrm rot="16200000" flipH="1">
              <a:off x="3425032" y="4325393"/>
              <a:ext cx="561975" cy="230187"/>
            </a:xfrm>
            <a:prstGeom prst="flowChartManualOperation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endParaRPr lang="en-US" sz="800">
                <a:latin typeface="+mj-lt"/>
              </a:endParaRPr>
            </a:p>
          </p:txBody>
        </p:sp>
        <p:cxnSp>
          <p:nvCxnSpPr>
            <p:cNvPr id="37" name="Straight Connector 36"/>
            <p:cNvCxnSpPr>
              <a:stCxn id="36" idx="2"/>
              <a:endCxn id="35" idx="1"/>
            </p:cNvCxnSpPr>
            <p:nvPr/>
          </p:nvCxnSpPr>
          <p:spPr bwMode="auto">
            <a:xfrm>
              <a:off x="3821113" y="4440487"/>
              <a:ext cx="226014" cy="7391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2" name="Freeform 1"/>
            <p:cNvSpPr/>
            <p:nvPr/>
          </p:nvSpPr>
          <p:spPr bwMode="auto">
            <a:xfrm>
              <a:off x="2112579" y="3322911"/>
              <a:ext cx="1474076" cy="1261242"/>
            </a:xfrm>
            <a:custGeom>
              <a:avLst/>
              <a:gdLst>
                <a:gd name="connsiteX0" fmla="*/ 0 w 1474076"/>
                <a:gd name="connsiteY0" fmla="*/ 0 h 1261242"/>
                <a:gd name="connsiteX1" fmla="*/ 252249 w 1474076"/>
                <a:gd name="connsiteY1" fmla="*/ 0 h 1261242"/>
                <a:gd name="connsiteX2" fmla="*/ 252249 w 1474076"/>
                <a:gd name="connsiteY2" fmla="*/ 1261242 h 1261242"/>
                <a:gd name="connsiteX3" fmla="*/ 1474076 w 1474076"/>
                <a:gd name="connsiteY3" fmla="*/ 1261242 h 12612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74076" h="1261242">
                  <a:moveTo>
                    <a:pt x="0" y="0"/>
                  </a:moveTo>
                  <a:lnTo>
                    <a:pt x="252249" y="0"/>
                  </a:lnTo>
                  <a:lnTo>
                    <a:pt x="252249" y="1261242"/>
                  </a:lnTo>
                  <a:lnTo>
                    <a:pt x="1474076" y="1261242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6" name="Freeform 5"/>
            <p:cNvSpPr/>
            <p:nvPr/>
          </p:nvSpPr>
          <p:spPr bwMode="auto">
            <a:xfrm>
              <a:off x="5171090" y="2574049"/>
              <a:ext cx="2309648" cy="1868214"/>
            </a:xfrm>
            <a:custGeom>
              <a:avLst/>
              <a:gdLst>
                <a:gd name="connsiteX0" fmla="*/ 0 w 2309648"/>
                <a:gd name="connsiteY0" fmla="*/ 1868214 h 1868214"/>
                <a:gd name="connsiteX1" fmla="*/ 2309648 w 2309648"/>
                <a:gd name="connsiteY1" fmla="*/ 1868214 h 1868214"/>
                <a:gd name="connsiteX2" fmla="*/ 2309648 w 2309648"/>
                <a:gd name="connsiteY2" fmla="*/ 0 h 18682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09648" h="1868214">
                  <a:moveTo>
                    <a:pt x="0" y="1868214"/>
                  </a:moveTo>
                  <a:lnTo>
                    <a:pt x="2309648" y="1868214"/>
                  </a:lnTo>
                  <a:lnTo>
                    <a:pt x="2309648" y="0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8" name="Freeform 7"/>
            <p:cNvSpPr/>
            <p:nvPr/>
          </p:nvSpPr>
          <p:spPr bwMode="auto">
            <a:xfrm>
              <a:off x="2782614" y="3330794"/>
              <a:ext cx="2585545" cy="1111469"/>
            </a:xfrm>
            <a:custGeom>
              <a:avLst/>
              <a:gdLst>
                <a:gd name="connsiteX0" fmla="*/ 2585545 w 2585545"/>
                <a:gd name="connsiteY0" fmla="*/ 1111469 h 1111469"/>
                <a:gd name="connsiteX1" fmla="*/ 2585545 w 2585545"/>
                <a:gd name="connsiteY1" fmla="*/ 512379 h 1111469"/>
                <a:gd name="connsiteX2" fmla="*/ 0 w 2585545"/>
                <a:gd name="connsiteY2" fmla="*/ 512379 h 1111469"/>
                <a:gd name="connsiteX3" fmla="*/ 0 w 2585545"/>
                <a:gd name="connsiteY3" fmla="*/ 0 h 1111469"/>
                <a:gd name="connsiteX4" fmla="*/ 457200 w 2585545"/>
                <a:gd name="connsiteY4" fmla="*/ 0 h 1111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85545" h="1111469">
                  <a:moveTo>
                    <a:pt x="2585545" y="1111469"/>
                  </a:moveTo>
                  <a:lnTo>
                    <a:pt x="2585545" y="512379"/>
                  </a:lnTo>
                  <a:lnTo>
                    <a:pt x="0" y="512379"/>
                  </a:lnTo>
                  <a:lnTo>
                    <a:pt x="0" y="0"/>
                  </a:lnTo>
                  <a:lnTo>
                    <a:pt x="457200" y="0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3405809" y="3124198"/>
              <a:ext cx="3985591" cy="1119397"/>
              <a:chOff x="3405809" y="3419473"/>
              <a:chExt cx="3985591" cy="1119397"/>
            </a:xfrm>
          </p:grpSpPr>
          <p:cxnSp>
            <p:nvCxnSpPr>
              <p:cNvPr id="39" name="Straight Arrow Connector 38"/>
              <p:cNvCxnSpPr/>
              <p:nvPr/>
            </p:nvCxnSpPr>
            <p:spPr bwMode="auto">
              <a:xfrm>
                <a:off x="7272338" y="3419473"/>
                <a:ext cx="0" cy="442914"/>
              </a:xfrm>
              <a:prstGeom prst="straightConnector1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cxnSp>
            <p:nvCxnSpPr>
              <p:cNvPr id="15" name="Straight Connector 14"/>
              <p:cNvCxnSpPr/>
              <p:nvPr/>
            </p:nvCxnSpPr>
            <p:spPr bwMode="auto">
              <a:xfrm flipV="1">
                <a:off x="6973888" y="3847993"/>
                <a:ext cx="417512" cy="7432"/>
              </a:xfrm>
              <a:prstGeom prst="line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7" name="Freeform 16"/>
              <p:cNvSpPr/>
              <p:nvPr/>
            </p:nvSpPr>
            <p:spPr bwMode="auto">
              <a:xfrm>
                <a:off x="6520070" y="3657600"/>
                <a:ext cx="563217" cy="185530"/>
              </a:xfrm>
              <a:custGeom>
                <a:avLst/>
                <a:gdLst>
                  <a:gd name="connsiteX0" fmla="*/ 0 w 563217"/>
                  <a:gd name="connsiteY0" fmla="*/ 0 h 185530"/>
                  <a:gd name="connsiteX1" fmla="*/ 563217 w 563217"/>
                  <a:gd name="connsiteY1" fmla="*/ 0 h 185530"/>
                  <a:gd name="connsiteX2" fmla="*/ 563217 w 563217"/>
                  <a:gd name="connsiteY2" fmla="*/ 185530 h 1855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217" h="185530">
                    <a:moveTo>
                      <a:pt x="0" y="0"/>
                    </a:moveTo>
                    <a:lnTo>
                      <a:pt x="563217" y="0"/>
                    </a:lnTo>
                    <a:lnTo>
                      <a:pt x="563217" y="185530"/>
                    </a:lnTo>
                  </a:path>
                </a:pathLst>
              </a:cu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tabLst/>
                </a:pPr>
                <a:endParaRPr kumimoji="0" 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endParaRPr>
              </a:p>
            </p:txBody>
          </p:sp>
          <p:sp>
            <p:nvSpPr>
              <p:cNvPr id="18" name="Freeform 17"/>
              <p:cNvSpPr/>
              <p:nvPr/>
            </p:nvSpPr>
            <p:spPr bwMode="auto">
              <a:xfrm>
                <a:off x="3405809" y="3856383"/>
                <a:ext cx="3783495" cy="682487"/>
              </a:xfrm>
              <a:custGeom>
                <a:avLst/>
                <a:gdLst>
                  <a:gd name="connsiteX0" fmla="*/ 3783495 w 3783495"/>
                  <a:gd name="connsiteY0" fmla="*/ 0 h 682487"/>
                  <a:gd name="connsiteX1" fmla="*/ 3783495 w 3783495"/>
                  <a:gd name="connsiteY1" fmla="*/ 238539 h 682487"/>
                  <a:gd name="connsiteX2" fmla="*/ 0 w 3783495"/>
                  <a:gd name="connsiteY2" fmla="*/ 238539 h 682487"/>
                  <a:gd name="connsiteX3" fmla="*/ 0 w 3783495"/>
                  <a:gd name="connsiteY3" fmla="*/ 682487 h 682487"/>
                  <a:gd name="connsiteX4" fmla="*/ 185530 w 3783495"/>
                  <a:gd name="connsiteY4" fmla="*/ 682487 h 682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783495" h="682487">
                    <a:moveTo>
                      <a:pt x="3783495" y="0"/>
                    </a:moveTo>
                    <a:lnTo>
                      <a:pt x="3783495" y="238539"/>
                    </a:lnTo>
                    <a:lnTo>
                      <a:pt x="0" y="238539"/>
                    </a:lnTo>
                    <a:lnTo>
                      <a:pt x="0" y="682487"/>
                    </a:lnTo>
                    <a:lnTo>
                      <a:pt x="185530" y="682487"/>
                    </a:lnTo>
                  </a:path>
                </a:pathLst>
              </a:cu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tabLst/>
                </a:pPr>
                <a:endParaRPr kumimoji="0" 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endParaRPr>
              </a:p>
            </p:txBody>
          </p:sp>
        </p:grp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0DEFEE-FF95-B53E-705C-640C03B24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99A56D-9512-438F-8EF4-C9246AF0D888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21" name="Slide Number Placeholder 20">
            <a:extLst>
              <a:ext uri="{FF2B5EF4-FFF2-40B4-BE49-F238E27FC236}">
                <a16:creationId xmlns:a16="http://schemas.microsoft.com/office/drawing/2014/main" id="{FAB65ED0-FB77-5E85-C668-B29F7D198F3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L06-</a:t>
            </a:r>
            <a:fld id="{D02EE386-C9BD-4FB7-9577-6096B5320EC4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D45CE06F-3E11-9982-0FC6-9B0E56BAE89B}"/>
              </a:ext>
            </a:extLst>
          </p:cNvPr>
          <p:cNvSpPr txBox="1">
            <a:spLocks/>
          </p:cNvSpPr>
          <p:nvPr/>
        </p:nvSpPr>
        <p:spPr bwMode="auto">
          <a:xfrm>
            <a:off x="947113" y="5088411"/>
            <a:ext cx="7772400" cy="1575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itchFamily="2" charset="2"/>
              <a:buChar char="w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1800" kern="0" dirty="0"/>
              <a:t>We can’t do instruction fetch and LD/ST at the same time because there is only one memory</a:t>
            </a:r>
          </a:p>
          <a:p>
            <a:r>
              <a:rPr lang="en-US" sz="1800" kern="0" dirty="0"/>
              <a:t>Such resource conflicts are known as  </a:t>
            </a:r>
            <a:r>
              <a:rPr lang="en-US" sz="1800" i="1" kern="0" dirty="0"/>
              <a:t>structural hazards </a:t>
            </a:r>
            <a:r>
              <a:rPr lang="en-US" sz="1800" kern="0" dirty="0"/>
              <a:t>and require multicycle implementation</a:t>
            </a:r>
            <a:endParaRPr lang="en-US" sz="1800" i="1" kern="0" dirty="0"/>
          </a:p>
          <a:p>
            <a:r>
              <a:rPr lang="en-US" sz="1800" kern="0" dirty="0"/>
              <a:t>Extra registers are required to hold values between cycles</a:t>
            </a:r>
          </a:p>
          <a:p>
            <a:pPr lvl="1"/>
            <a:endParaRPr lang="en-US" sz="1600" kern="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C129E02-F090-A46C-B710-13EEA07826BF}"/>
              </a:ext>
            </a:extLst>
          </p:cNvPr>
          <p:cNvSpPr txBox="1"/>
          <p:nvPr/>
        </p:nvSpPr>
        <p:spPr>
          <a:xfrm>
            <a:off x="721978" y="1732551"/>
            <a:ext cx="3430480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</a:rPr>
              <a:t>Memory instructions can’t be executed in one cycle!</a:t>
            </a:r>
          </a:p>
        </p:txBody>
      </p:sp>
    </p:spTree>
    <p:extLst>
      <p:ext uri="{BB962C8B-B14F-4D97-AF65-F5344CB8AC3E}">
        <p14:creationId xmlns:p14="http://schemas.microsoft.com/office/powerpoint/2010/main" val="1803604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Princeton Architecture</a:t>
            </a:r>
            <a:br>
              <a:rPr lang="en-US" sz="3600" dirty="0"/>
            </a:br>
            <a:r>
              <a:rPr lang="en-US" sz="2400" dirty="0"/>
              <a:t>introduce intermediate state</a:t>
            </a:r>
          </a:p>
        </p:txBody>
      </p:sp>
      <p:sp>
        <p:nvSpPr>
          <p:cNvPr id="78" name="Content Placeholder 2"/>
          <p:cNvSpPr>
            <a:spLocks noGrp="1"/>
          </p:cNvSpPr>
          <p:nvPr>
            <p:ph idx="1"/>
          </p:nvPr>
        </p:nvSpPr>
        <p:spPr>
          <a:xfrm>
            <a:off x="952500" y="5064485"/>
            <a:ext cx="7772400" cy="1062340"/>
          </a:xfrm>
        </p:spPr>
        <p:txBody>
          <a:bodyPr/>
          <a:lstStyle/>
          <a:p>
            <a:r>
              <a:rPr lang="en-US" sz="1800" dirty="0"/>
              <a:t>Every instruction takes two cycles: Fetch followed by Execute</a:t>
            </a:r>
          </a:p>
          <a:p>
            <a:r>
              <a:rPr lang="en-US" sz="1800" dirty="0"/>
              <a:t>Insert f2d register to hold the fetched instruction </a:t>
            </a:r>
          </a:p>
          <a:p>
            <a:r>
              <a:rPr lang="en-US" sz="1800" dirty="0"/>
              <a:t>A one bit register to record the state of the instruction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2375425" y="3075364"/>
            <a:ext cx="731344" cy="704121"/>
            <a:chOff x="2323744" y="2947013"/>
            <a:chExt cx="731344" cy="704121"/>
          </a:xfrm>
        </p:grpSpPr>
        <p:sp>
          <p:nvSpPr>
            <p:cNvPr id="10" name="Rectangle 9"/>
            <p:cNvSpPr/>
            <p:nvPr/>
          </p:nvSpPr>
          <p:spPr bwMode="auto">
            <a:xfrm>
              <a:off x="2849617" y="2995210"/>
              <a:ext cx="205471" cy="655924"/>
            </a:xfrm>
            <a:prstGeom prst="rect">
              <a:avLst/>
            </a:prstGeom>
            <a:solidFill>
              <a:srgbClr val="FFCC66"/>
            </a:solidFill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323744" y="2947013"/>
              <a:ext cx="598241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latin typeface="+mj-lt"/>
                </a:rPr>
                <a:t>f2d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1975794" y="1662834"/>
            <a:ext cx="1074859" cy="400110"/>
            <a:chOff x="1975794" y="1662834"/>
            <a:chExt cx="1074859" cy="400110"/>
          </a:xfrm>
        </p:grpSpPr>
        <p:sp>
          <p:nvSpPr>
            <p:cNvPr id="44" name="Rectangle 43"/>
            <p:cNvSpPr/>
            <p:nvPr/>
          </p:nvSpPr>
          <p:spPr bwMode="auto">
            <a:xfrm>
              <a:off x="2849617" y="1786906"/>
              <a:ext cx="201036" cy="183123"/>
            </a:xfrm>
            <a:prstGeom prst="rect">
              <a:avLst/>
            </a:prstGeom>
            <a:solidFill>
              <a:srgbClr val="FFCC66"/>
            </a:solidFill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1975794" y="1662834"/>
              <a:ext cx="825867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latin typeface="+mj-lt"/>
                </a:rPr>
                <a:t>state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674813" y="1519963"/>
            <a:ext cx="5997575" cy="3472359"/>
            <a:chOff x="1674813" y="1295400"/>
            <a:chExt cx="5997575" cy="3624759"/>
          </a:xfrm>
        </p:grpSpPr>
        <p:sp>
          <p:nvSpPr>
            <p:cNvPr id="45059" name="Rectangle 17"/>
            <p:cNvSpPr>
              <a:spLocks noChangeArrowheads="1"/>
            </p:cNvSpPr>
            <p:nvPr/>
          </p:nvSpPr>
          <p:spPr bwMode="auto">
            <a:xfrm>
              <a:off x="1674813" y="2613025"/>
              <a:ext cx="452437" cy="944563"/>
            </a:xfrm>
            <a:prstGeom prst="rect">
              <a:avLst/>
            </a:prstGeom>
            <a:solidFill>
              <a:srgbClr val="FFCC66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000" dirty="0">
                  <a:latin typeface="+mj-lt"/>
                </a:rPr>
                <a:t>PC</a:t>
              </a:r>
            </a:p>
          </p:txBody>
        </p:sp>
        <p:sp>
          <p:nvSpPr>
            <p:cNvPr id="13324" name="Rectangle 17"/>
            <p:cNvSpPr>
              <a:spLocks noChangeArrowheads="1"/>
            </p:cNvSpPr>
            <p:nvPr/>
          </p:nvSpPr>
          <p:spPr bwMode="auto">
            <a:xfrm>
              <a:off x="3273425" y="2622550"/>
              <a:ext cx="1101725" cy="944562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>
                  <a:latin typeface="+mj-lt"/>
                </a:rPr>
                <a:t>Decode</a:t>
              </a:r>
            </a:p>
          </p:txBody>
        </p:sp>
        <p:sp>
          <p:nvSpPr>
            <p:cNvPr id="45062" name="Rectangle 17"/>
            <p:cNvSpPr>
              <a:spLocks noChangeArrowheads="1"/>
            </p:cNvSpPr>
            <p:nvPr/>
          </p:nvSpPr>
          <p:spPr bwMode="auto">
            <a:xfrm>
              <a:off x="4400550" y="1295400"/>
              <a:ext cx="3217863" cy="711200"/>
            </a:xfrm>
            <a:prstGeom prst="rect">
              <a:avLst/>
            </a:prstGeom>
            <a:solidFill>
              <a:srgbClr val="FFCC66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000" dirty="0">
                  <a:latin typeface="+mj-lt"/>
                </a:rPr>
                <a:t>Register File</a:t>
              </a:r>
            </a:p>
          </p:txBody>
        </p:sp>
        <p:sp>
          <p:nvSpPr>
            <p:cNvPr id="13326" name="Rectangle 17"/>
            <p:cNvSpPr>
              <a:spLocks noChangeArrowheads="1"/>
            </p:cNvSpPr>
            <p:nvPr/>
          </p:nvSpPr>
          <p:spPr bwMode="auto">
            <a:xfrm>
              <a:off x="5411788" y="2616200"/>
              <a:ext cx="1101725" cy="944562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dirty="0">
                  <a:latin typeface="+mj-lt"/>
                </a:rPr>
                <a:t>Execute</a:t>
              </a:r>
            </a:p>
            <a:p>
              <a:pPr algn="ctr"/>
              <a:endParaRPr lang="en-US" sz="2000" dirty="0">
                <a:latin typeface="+mj-lt"/>
              </a:endParaRPr>
            </a:p>
          </p:txBody>
        </p:sp>
        <p:sp>
          <p:nvSpPr>
            <p:cNvPr id="13329" name="Line 8"/>
            <p:cNvSpPr>
              <a:spLocks noChangeShapeType="1"/>
            </p:cNvSpPr>
            <p:nvPr/>
          </p:nvSpPr>
          <p:spPr bwMode="auto">
            <a:xfrm>
              <a:off x="4384675" y="3178175"/>
              <a:ext cx="102393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+mj-lt"/>
              </a:endParaRPr>
            </a:p>
          </p:txBody>
        </p:sp>
        <p:sp>
          <p:nvSpPr>
            <p:cNvPr id="13345" name="AutoShape 10"/>
            <p:cNvSpPr>
              <a:spLocks noChangeArrowheads="1"/>
            </p:cNvSpPr>
            <p:nvPr/>
          </p:nvSpPr>
          <p:spPr bwMode="auto">
            <a:xfrm rot="10800000" flipH="1">
              <a:off x="7110413" y="2335212"/>
              <a:ext cx="561975" cy="230188"/>
            </a:xfrm>
            <a:prstGeom prst="flowChartManualOperation">
              <a:avLst/>
            </a:prstGeom>
            <a:solidFill>
              <a:schemeClr val="tx1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en-US" sz="800">
                <a:latin typeface="+mj-lt"/>
              </a:endParaRPr>
            </a:p>
          </p:txBody>
        </p:sp>
        <p:sp>
          <p:nvSpPr>
            <p:cNvPr id="13347" name="Line 39"/>
            <p:cNvSpPr>
              <a:spLocks noChangeShapeType="1"/>
            </p:cNvSpPr>
            <p:nvPr/>
          </p:nvSpPr>
          <p:spPr bwMode="auto">
            <a:xfrm flipH="1" flipV="1">
              <a:off x="7391400" y="2003425"/>
              <a:ext cx="0" cy="32067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+mj-lt"/>
              </a:endParaRPr>
            </a:p>
          </p:txBody>
        </p:sp>
        <p:sp>
          <p:nvSpPr>
            <p:cNvPr id="13363" name="AutoShape 55"/>
            <p:cNvSpPr>
              <a:spLocks noChangeArrowheads="1"/>
            </p:cNvSpPr>
            <p:nvPr/>
          </p:nvSpPr>
          <p:spPr bwMode="auto">
            <a:xfrm>
              <a:off x="1774825" y="3390900"/>
              <a:ext cx="255588" cy="161925"/>
            </a:xfrm>
            <a:prstGeom prst="triangle">
              <a:avLst>
                <a:gd name="adj" fmla="val 50000"/>
              </a:avLst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+mj-lt"/>
              </a:endParaRPr>
            </a:p>
          </p:txBody>
        </p:sp>
        <p:grpSp>
          <p:nvGrpSpPr>
            <p:cNvPr id="56" name="Group 55"/>
            <p:cNvGrpSpPr/>
            <p:nvPr/>
          </p:nvGrpSpPr>
          <p:grpSpPr>
            <a:xfrm>
              <a:off x="5986871" y="3124992"/>
              <a:ext cx="429676" cy="363538"/>
              <a:chOff x="4990090" y="2316580"/>
              <a:chExt cx="1466850" cy="1255713"/>
            </a:xfrm>
          </p:grpSpPr>
          <p:sp>
            <p:nvSpPr>
              <p:cNvPr id="57" name="Freeform 135"/>
              <p:cNvSpPr>
                <a:spLocks/>
              </p:cNvSpPr>
              <p:nvPr/>
            </p:nvSpPr>
            <p:spPr bwMode="auto">
              <a:xfrm flipV="1">
                <a:off x="5332990" y="2316580"/>
                <a:ext cx="765175" cy="1255713"/>
              </a:xfrm>
              <a:custGeom>
                <a:avLst/>
                <a:gdLst>
                  <a:gd name="T0" fmla="*/ 0 w 961"/>
                  <a:gd name="T1" fmla="*/ 0 h 1652"/>
                  <a:gd name="T2" fmla="*/ 481 w 961"/>
                  <a:gd name="T3" fmla="*/ 147 h 1652"/>
                  <a:gd name="T4" fmla="*/ 481 w 961"/>
                  <a:gd name="T5" fmla="*/ 570 h 1652"/>
                  <a:gd name="T6" fmla="*/ 0 w 961"/>
                  <a:gd name="T7" fmla="*/ 791 h 1652"/>
                  <a:gd name="T8" fmla="*/ 0 w 961"/>
                  <a:gd name="T9" fmla="*/ 460 h 1652"/>
                  <a:gd name="T10" fmla="*/ 96 w 961"/>
                  <a:gd name="T11" fmla="*/ 386 h 1652"/>
                  <a:gd name="T12" fmla="*/ 0 w 961"/>
                  <a:gd name="T13" fmla="*/ 331 h 1652"/>
                  <a:gd name="T14" fmla="*/ 0 w 961"/>
                  <a:gd name="T15" fmla="*/ 0 h 165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961"/>
                  <a:gd name="T25" fmla="*/ 0 h 1652"/>
                  <a:gd name="T26" fmla="*/ 961 w 961"/>
                  <a:gd name="T27" fmla="*/ 1652 h 1652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961" h="1652">
                    <a:moveTo>
                      <a:pt x="0" y="0"/>
                    </a:moveTo>
                    <a:lnTo>
                      <a:pt x="960" y="307"/>
                    </a:lnTo>
                    <a:lnTo>
                      <a:pt x="960" y="1190"/>
                    </a:lnTo>
                    <a:lnTo>
                      <a:pt x="0" y="1651"/>
                    </a:lnTo>
                    <a:lnTo>
                      <a:pt x="0" y="960"/>
                    </a:lnTo>
                    <a:lnTo>
                      <a:pt x="192" y="806"/>
                    </a:lnTo>
                    <a:lnTo>
                      <a:pt x="0" y="691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tx1">
                  <a:lumMod val="40000"/>
                  <a:lumOff val="60000"/>
                </a:schemeClr>
              </a:solidFill>
              <a:ln w="254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9" name="Line 136"/>
              <p:cNvSpPr>
                <a:spLocks noChangeShapeType="1"/>
              </p:cNvSpPr>
              <p:nvPr/>
            </p:nvSpPr>
            <p:spPr bwMode="auto">
              <a:xfrm flipV="1">
                <a:off x="4990090" y="3243680"/>
                <a:ext cx="354013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0" name="Line 137"/>
              <p:cNvSpPr>
                <a:spLocks noChangeShapeType="1"/>
              </p:cNvSpPr>
              <p:nvPr/>
            </p:nvSpPr>
            <p:spPr bwMode="auto">
              <a:xfrm flipV="1">
                <a:off x="4990090" y="2584868"/>
                <a:ext cx="32702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1" name="Line 139"/>
              <p:cNvSpPr>
                <a:spLocks noChangeShapeType="1"/>
              </p:cNvSpPr>
              <p:nvPr/>
            </p:nvSpPr>
            <p:spPr bwMode="auto">
              <a:xfrm flipV="1">
                <a:off x="6101340" y="2956928"/>
                <a:ext cx="35560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>
                  <a:latin typeface="+mj-lt"/>
                </a:endParaRPr>
              </a:p>
            </p:txBody>
          </p:sp>
        </p:grpSp>
        <p:sp>
          <p:nvSpPr>
            <p:cNvPr id="11" name="Freeform 10"/>
            <p:cNvSpPr/>
            <p:nvPr/>
          </p:nvSpPr>
          <p:spPr bwMode="auto">
            <a:xfrm>
              <a:off x="2367643" y="3394982"/>
              <a:ext cx="3045278" cy="351064"/>
            </a:xfrm>
            <a:custGeom>
              <a:avLst/>
              <a:gdLst>
                <a:gd name="connsiteX0" fmla="*/ 0 w 3045278"/>
                <a:gd name="connsiteY0" fmla="*/ 342900 h 351064"/>
                <a:gd name="connsiteX1" fmla="*/ 2751364 w 3045278"/>
                <a:gd name="connsiteY1" fmla="*/ 351064 h 351064"/>
                <a:gd name="connsiteX2" fmla="*/ 2751364 w 3045278"/>
                <a:gd name="connsiteY2" fmla="*/ 8164 h 351064"/>
                <a:gd name="connsiteX3" fmla="*/ 3045278 w 3045278"/>
                <a:gd name="connsiteY3" fmla="*/ 0 h 351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45278" h="351064">
                  <a:moveTo>
                    <a:pt x="0" y="342900"/>
                  </a:moveTo>
                  <a:lnTo>
                    <a:pt x="2751364" y="351064"/>
                  </a:lnTo>
                  <a:lnTo>
                    <a:pt x="2751364" y="8164"/>
                  </a:lnTo>
                  <a:lnTo>
                    <a:pt x="3045278" y="0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68" name="Freeform 67"/>
            <p:cNvSpPr/>
            <p:nvPr/>
          </p:nvSpPr>
          <p:spPr bwMode="auto">
            <a:xfrm flipH="1" flipV="1">
              <a:off x="5170263" y="2023387"/>
              <a:ext cx="228600" cy="757234"/>
            </a:xfrm>
            <a:custGeom>
              <a:avLst/>
              <a:gdLst>
                <a:gd name="connsiteX0" fmla="*/ 0 w 228600"/>
                <a:gd name="connsiteY0" fmla="*/ 0 h 816428"/>
                <a:gd name="connsiteX1" fmla="*/ 228600 w 228600"/>
                <a:gd name="connsiteY1" fmla="*/ 0 h 816428"/>
                <a:gd name="connsiteX2" fmla="*/ 228600 w 228600"/>
                <a:gd name="connsiteY2" fmla="*/ 816428 h 816428"/>
                <a:gd name="connsiteX3" fmla="*/ 228600 w 228600"/>
                <a:gd name="connsiteY3" fmla="*/ 816428 h 816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600" h="816428">
                  <a:moveTo>
                    <a:pt x="0" y="0"/>
                  </a:moveTo>
                  <a:lnTo>
                    <a:pt x="228600" y="0"/>
                  </a:lnTo>
                  <a:lnTo>
                    <a:pt x="228600" y="816428"/>
                  </a:lnTo>
                  <a:lnTo>
                    <a:pt x="228600" y="816428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69" name="Freeform 68"/>
            <p:cNvSpPr/>
            <p:nvPr/>
          </p:nvSpPr>
          <p:spPr bwMode="auto">
            <a:xfrm flipH="1" flipV="1">
              <a:off x="4962083" y="2021684"/>
              <a:ext cx="440179" cy="936621"/>
            </a:xfrm>
            <a:custGeom>
              <a:avLst/>
              <a:gdLst>
                <a:gd name="connsiteX0" fmla="*/ 0 w 228600"/>
                <a:gd name="connsiteY0" fmla="*/ 0 h 816428"/>
                <a:gd name="connsiteX1" fmla="*/ 228600 w 228600"/>
                <a:gd name="connsiteY1" fmla="*/ 0 h 816428"/>
                <a:gd name="connsiteX2" fmla="*/ 228600 w 228600"/>
                <a:gd name="connsiteY2" fmla="*/ 816428 h 816428"/>
                <a:gd name="connsiteX3" fmla="*/ 228600 w 228600"/>
                <a:gd name="connsiteY3" fmla="*/ 816428 h 816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600" h="816428">
                  <a:moveTo>
                    <a:pt x="0" y="0"/>
                  </a:moveTo>
                  <a:lnTo>
                    <a:pt x="228600" y="0"/>
                  </a:lnTo>
                  <a:lnTo>
                    <a:pt x="228600" y="816428"/>
                  </a:lnTo>
                  <a:lnTo>
                    <a:pt x="228600" y="816428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70" name="Freeform 69"/>
            <p:cNvSpPr/>
            <p:nvPr/>
          </p:nvSpPr>
          <p:spPr bwMode="auto">
            <a:xfrm flipV="1">
              <a:off x="6533709" y="2020891"/>
              <a:ext cx="440179" cy="936621"/>
            </a:xfrm>
            <a:custGeom>
              <a:avLst/>
              <a:gdLst>
                <a:gd name="connsiteX0" fmla="*/ 0 w 228600"/>
                <a:gd name="connsiteY0" fmla="*/ 0 h 816428"/>
                <a:gd name="connsiteX1" fmla="*/ 228600 w 228600"/>
                <a:gd name="connsiteY1" fmla="*/ 0 h 816428"/>
                <a:gd name="connsiteX2" fmla="*/ 228600 w 228600"/>
                <a:gd name="connsiteY2" fmla="*/ 816428 h 816428"/>
                <a:gd name="connsiteX3" fmla="*/ 228600 w 228600"/>
                <a:gd name="connsiteY3" fmla="*/ 816428 h 816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600" h="816428">
                  <a:moveTo>
                    <a:pt x="0" y="0"/>
                  </a:moveTo>
                  <a:lnTo>
                    <a:pt x="228600" y="0"/>
                  </a:lnTo>
                  <a:lnTo>
                    <a:pt x="228600" y="816428"/>
                  </a:lnTo>
                  <a:lnTo>
                    <a:pt x="228600" y="816428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71" name="Freeform 70"/>
            <p:cNvSpPr/>
            <p:nvPr/>
          </p:nvSpPr>
          <p:spPr bwMode="auto">
            <a:xfrm flipV="1">
              <a:off x="6536884" y="2557461"/>
              <a:ext cx="735454" cy="566737"/>
            </a:xfrm>
            <a:custGeom>
              <a:avLst/>
              <a:gdLst>
                <a:gd name="connsiteX0" fmla="*/ 0 w 228600"/>
                <a:gd name="connsiteY0" fmla="*/ 0 h 816428"/>
                <a:gd name="connsiteX1" fmla="*/ 228600 w 228600"/>
                <a:gd name="connsiteY1" fmla="*/ 0 h 816428"/>
                <a:gd name="connsiteX2" fmla="*/ 228600 w 228600"/>
                <a:gd name="connsiteY2" fmla="*/ 816428 h 816428"/>
                <a:gd name="connsiteX3" fmla="*/ 228600 w 228600"/>
                <a:gd name="connsiteY3" fmla="*/ 816428 h 816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600" h="816428">
                  <a:moveTo>
                    <a:pt x="0" y="0"/>
                  </a:moveTo>
                  <a:lnTo>
                    <a:pt x="228600" y="0"/>
                  </a:lnTo>
                  <a:lnTo>
                    <a:pt x="228600" y="816428"/>
                  </a:lnTo>
                  <a:lnTo>
                    <a:pt x="228600" y="816428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73" name="Freeform 72"/>
            <p:cNvSpPr/>
            <p:nvPr/>
          </p:nvSpPr>
          <p:spPr bwMode="auto">
            <a:xfrm flipV="1">
              <a:off x="4379470" y="2017712"/>
              <a:ext cx="273493" cy="768235"/>
            </a:xfrm>
            <a:custGeom>
              <a:avLst/>
              <a:gdLst>
                <a:gd name="connsiteX0" fmla="*/ 0 w 228600"/>
                <a:gd name="connsiteY0" fmla="*/ 0 h 816428"/>
                <a:gd name="connsiteX1" fmla="*/ 228600 w 228600"/>
                <a:gd name="connsiteY1" fmla="*/ 0 h 816428"/>
                <a:gd name="connsiteX2" fmla="*/ 228600 w 228600"/>
                <a:gd name="connsiteY2" fmla="*/ 816428 h 816428"/>
                <a:gd name="connsiteX3" fmla="*/ 228600 w 228600"/>
                <a:gd name="connsiteY3" fmla="*/ 816428 h 816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600" h="816428">
                  <a:moveTo>
                    <a:pt x="0" y="0"/>
                  </a:moveTo>
                  <a:lnTo>
                    <a:pt x="228600" y="0"/>
                  </a:lnTo>
                  <a:lnTo>
                    <a:pt x="228600" y="816428"/>
                  </a:lnTo>
                  <a:lnTo>
                    <a:pt x="228600" y="816428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74" name="Freeform 73"/>
            <p:cNvSpPr/>
            <p:nvPr/>
          </p:nvSpPr>
          <p:spPr bwMode="auto">
            <a:xfrm flipV="1">
              <a:off x="4390805" y="2028827"/>
              <a:ext cx="428845" cy="938660"/>
            </a:xfrm>
            <a:custGeom>
              <a:avLst/>
              <a:gdLst>
                <a:gd name="connsiteX0" fmla="*/ 0 w 228600"/>
                <a:gd name="connsiteY0" fmla="*/ 0 h 816428"/>
                <a:gd name="connsiteX1" fmla="*/ 228600 w 228600"/>
                <a:gd name="connsiteY1" fmla="*/ 0 h 816428"/>
                <a:gd name="connsiteX2" fmla="*/ 228600 w 228600"/>
                <a:gd name="connsiteY2" fmla="*/ 816428 h 816428"/>
                <a:gd name="connsiteX3" fmla="*/ 228600 w 228600"/>
                <a:gd name="connsiteY3" fmla="*/ 816428 h 816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600" h="816428">
                  <a:moveTo>
                    <a:pt x="0" y="0"/>
                  </a:moveTo>
                  <a:lnTo>
                    <a:pt x="228600" y="0"/>
                  </a:lnTo>
                  <a:lnTo>
                    <a:pt x="228600" y="816428"/>
                  </a:lnTo>
                  <a:lnTo>
                    <a:pt x="228600" y="816428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12" name="Freeform 11"/>
            <p:cNvSpPr/>
            <p:nvPr/>
          </p:nvSpPr>
          <p:spPr bwMode="auto">
            <a:xfrm>
              <a:off x="2147889" y="2447925"/>
              <a:ext cx="4653984" cy="466725"/>
            </a:xfrm>
            <a:custGeom>
              <a:avLst/>
              <a:gdLst>
                <a:gd name="connsiteX0" fmla="*/ 4376057 w 4653643"/>
                <a:gd name="connsiteY0" fmla="*/ 334736 h 465364"/>
                <a:gd name="connsiteX1" fmla="*/ 4637314 w 4653643"/>
                <a:gd name="connsiteY1" fmla="*/ 334736 h 465364"/>
                <a:gd name="connsiteX2" fmla="*/ 4653643 w 4653643"/>
                <a:gd name="connsiteY2" fmla="*/ 8164 h 465364"/>
                <a:gd name="connsiteX3" fmla="*/ 579664 w 4653643"/>
                <a:gd name="connsiteY3" fmla="*/ 0 h 465364"/>
                <a:gd name="connsiteX4" fmla="*/ 604157 w 4653643"/>
                <a:gd name="connsiteY4" fmla="*/ 457200 h 465364"/>
                <a:gd name="connsiteX5" fmla="*/ 0 w 4653643"/>
                <a:gd name="connsiteY5" fmla="*/ 465364 h 465364"/>
                <a:gd name="connsiteX6" fmla="*/ 0 w 4653643"/>
                <a:gd name="connsiteY6" fmla="*/ 465364 h 465364"/>
                <a:gd name="connsiteX0" fmla="*/ 4376057 w 4653643"/>
                <a:gd name="connsiteY0" fmla="*/ 334736 h 476250"/>
                <a:gd name="connsiteX1" fmla="*/ 4637314 w 4653643"/>
                <a:gd name="connsiteY1" fmla="*/ 334736 h 476250"/>
                <a:gd name="connsiteX2" fmla="*/ 4653643 w 4653643"/>
                <a:gd name="connsiteY2" fmla="*/ 8164 h 476250"/>
                <a:gd name="connsiteX3" fmla="*/ 579664 w 4653643"/>
                <a:gd name="connsiteY3" fmla="*/ 0 h 476250"/>
                <a:gd name="connsiteX4" fmla="*/ 566057 w 4653643"/>
                <a:gd name="connsiteY4" fmla="*/ 476250 h 476250"/>
                <a:gd name="connsiteX5" fmla="*/ 0 w 4653643"/>
                <a:gd name="connsiteY5" fmla="*/ 465364 h 476250"/>
                <a:gd name="connsiteX6" fmla="*/ 0 w 4653643"/>
                <a:gd name="connsiteY6" fmla="*/ 465364 h 476250"/>
                <a:gd name="connsiteX0" fmla="*/ 4376057 w 4653643"/>
                <a:gd name="connsiteY0" fmla="*/ 334736 h 471488"/>
                <a:gd name="connsiteX1" fmla="*/ 4637314 w 4653643"/>
                <a:gd name="connsiteY1" fmla="*/ 334736 h 471488"/>
                <a:gd name="connsiteX2" fmla="*/ 4653643 w 4653643"/>
                <a:gd name="connsiteY2" fmla="*/ 8164 h 471488"/>
                <a:gd name="connsiteX3" fmla="*/ 579664 w 4653643"/>
                <a:gd name="connsiteY3" fmla="*/ 0 h 471488"/>
                <a:gd name="connsiteX4" fmla="*/ 580344 w 4653643"/>
                <a:gd name="connsiteY4" fmla="*/ 471488 h 471488"/>
                <a:gd name="connsiteX5" fmla="*/ 0 w 4653643"/>
                <a:gd name="connsiteY5" fmla="*/ 465364 h 471488"/>
                <a:gd name="connsiteX6" fmla="*/ 0 w 4653643"/>
                <a:gd name="connsiteY6" fmla="*/ 465364 h 471488"/>
                <a:gd name="connsiteX0" fmla="*/ 4376057 w 4653643"/>
                <a:gd name="connsiteY0" fmla="*/ 334736 h 465364"/>
                <a:gd name="connsiteX1" fmla="*/ 4637314 w 4653643"/>
                <a:gd name="connsiteY1" fmla="*/ 334736 h 465364"/>
                <a:gd name="connsiteX2" fmla="*/ 4653643 w 4653643"/>
                <a:gd name="connsiteY2" fmla="*/ 8164 h 465364"/>
                <a:gd name="connsiteX3" fmla="*/ 579664 w 4653643"/>
                <a:gd name="connsiteY3" fmla="*/ 0 h 465364"/>
                <a:gd name="connsiteX4" fmla="*/ 580344 w 4653643"/>
                <a:gd name="connsiteY4" fmla="*/ 457200 h 465364"/>
                <a:gd name="connsiteX5" fmla="*/ 0 w 4653643"/>
                <a:gd name="connsiteY5" fmla="*/ 465364 h 465364"/>
                <a:gd name="connsiteX6" fmla="*/ 0 w 4653643"/>
                <a:gd name="connsiteY6" fmla="*/ 465364 h 465364"/>
                <a:gd name="connsiteX0" fmla="*/ 4376057 w 4653643"/>
                <a:gd name="connsiteY0" fmla="*/ 334736 h 476250"/>
                <a:gd name="connsiteX1" fmla="*/ 4637314 w 4653643"/>
                <a:gd name="connsiteY1" fmla="*/ 334736 h 476250"/>
                <a:gd name="connsiteX2" fmla="*/ 4653643 w 4653643"/>
                <a:gd name="connsiteY2" fmla="*/ 8164 h 476250"/>
                <a:gd name="connsiteX3" fmla="*/ 579664 w 4653643"/>
                <a:gd name="connsiteY3" fmla="*/ 0 h 476250"/>
                <a:gd name="connsiteX4" fmla="*/ 566057 w 4653643"/>
                <a:gd name="connsiteY4" fmla="*/ 476250 h 476250"/>
                <a:gd name="connsiteX5" fmla="*/ 0 w 4653643"/>
                <a:gd name="connsiteY5" fmla="*/ 465364 h 476250"/>
                <a:gd name="connsiteX6" fmla="*/ 0 w 4653643"/>
                <a:gd name="connsiteY6" fmla="*/ 465364 h 476250"/>
                <a:gd name="connsiteX0" fmla="*/ 4376057 w 4653643"/>
                <a:gd name="connsiteY0" fmla="*/ 334736 h 465364"/>
                <a:gd name="connsiteX1" fmla="*/ 4637314 w 4653643"/>
                <a:gd name="connsiteY1" fmla="*/ 334736 h 465364"/>
                <a:gd name="connsiteX2" fmla="*/ 4653643 w 4653643"/>
                <a:gd name="connsiteY2" fmla="*/ 8164 h 465364"/>
                <a:gd name="connsiteX3" fmla="*/ 579664 w 4653643"/>
                <a:gd name="connsiteY3" fmla="*/ 0 h 465364"/>
                <a:gd name="connsiteX4" fmla="*/ 580345 w 4653643"/>
                <a:gd name="connsiteY4" fmla="*/ 457200 h 465364"/>
                <a:gd name="connsiteX5" fmla="*/ 0 w 4653643"/>
                <a:gd name="connsiteY5" fmla="*/ 465364 h 465364"/>
                <a:gd name="connsiteX6" fmla="*/ 0 w 4653643"/>
                <a:gd name="connsiteY6" fmla="*/ 465364 h 465364"/>
                <a:gd name="connsiteX0" fmla="*/ 4376057 w 4653643"/>
                <a:gd name="connsiteY0" fmla="*/ 334736 h 466725"/>
                <a:gd name="connsiteX1" fmla="*/ 4637314 w 4653643"/>
                <a:gd name="connsiteY1" fmla="*/ 334736 h 466725"/>
                <a:gd name="connsiteX2" fmla="*/ 4653643 w 4653643"/>
                <a:gd name="connsiteY2" fmla="*/ 8164 h 466725"/>
                <a:gd name="connsiteX3" fmla="*/ 579664 w 4653643"/>
                <a:gd name="connsiteY3" fmla="*/ 0 h 466725"/>
                <a:gd name="connsiteX4" fmla="*/ 580345 w 4653643"/>
                <a:gd name="connsiteY4" fmla="*/ 466725 h 466725"/>
                <a:gd name="connsiteX5" fmla="*/ 0 w 4653643"/>
                <a:gd name="connsiteY5" fmla="*/ 465364 h 466725"/>
                <a:gd name="connsiteX6" fmla="*/ 0 w 4653643"/>
                <a:gd name="connsiteY6" fmla="*/ 465364 h 466725"/>
                <a:gd name="connsiteX0" fmla="*/ 4376057 w 4658746"/>
                <a:gd name="connsiteY0" fmla="*/ 334736 h 466725"/>
                <a:gd name="connsiteX1" fmla="*/ 4658746 w 4658746"/>
                <a:gd name="connsiteY1" fmla="*/ 329973 h 466725"/>
                <a:gd name="connsiteX2" fmla="*/ 4653643 w 4658746"/>
                <a:gd name="connsiteY2" fmla="*/ 8164 h 466725"/>
                <a:gd name="connsiteX3" fmla="*/ 579664 w 4658746"/>
                <a:gd name="connsiteY3" fmla="*/ 0 h 466725"/>
                <a:gd name="connsiteX4" fmla="*/ 580345 w 4658746"/>
                <a:gd name="connsiteY4" fmla="*/ 466725 h 466725"/>
                <a:gd name="connsiteX5" fmla="*/ 0 w 4658746"/>
                <a:gd name="connsiteY5" fmla="*/ 465364 h 466725"/>
                <a:gd name="connsiteX6" fmla="*/ 0 w 4658746"/>
                <a:gd name="connsiteY6" fmla="*/ 465364 h 466725"/>
                <a:gd name="connsiteX0" fmla="*/ 4376057 w 4653643"/>
                <a:gd name="connsiteY0" fmla="*/ 334736 h 466725"/>
                <a:gd name="connsiteX1" fmla="*/ 4646840 w 4653643"/>
                <a:gd name="connsiteY1" fmla="*/ 337117 h 466725"/>
                <a:gd name="connsiteX2" fmla="*/ 4653643 w 4653643"/>
                <a:gd name="connsiteY2" fmla="*/ 8164 h 466725"/>
                <a:gd name="connsiteX3" fmla="*/ 579664 w 4653643"/>
                <a:gd name="connsiteY3" fmla="*/ 0 h 466725"/>
                <a:gd name="connsiteX4" fmla="*/ 580345 w 4653643"/>
                <a:gd name="connsiteY4" fmla="*/ 466725 h 466725"/>
                <a:gd name="connsiteX5" fmla="*/ 0 w 4653643"/>
                <a:gd name="connsiteY5" fmla="*/ 465364 h 466725"/>
                <a:gd name="connsiteX6" fmla="*/ 0 w 4653643"/>
                <a:gd name="connsiteY6" fmla="*/ 465364 h 466725"/>
                <a:gd name="connsiteX0" fmla="*/ 4376057 w 4653984"/>
                <a:gd name="connsiteY0" fmla="*/ 334736 h 466725"/>
                <a:gd name="connsiteX1" fmla="*/ 4653984 w 4653984"/>
                <a:gd name="connsiteY1" fmla="*/ 332354 h 466725"/>
                <a:gd name="connsiteX2" fmla="*/ 4653643 w 4653984"/>
                <a:gd name="connsiteY2" fmla="*/ 8164 h 466725"/>
                <a:gd name="connsiteX3" fmla="*/ 579664 w 4653984"/>
                <a:gd name="connsiteY3" fmla="*/ 0 h 466725"/>
                <a:gd name="connsiteX4" fmla="*/ 580345 w 4653984"/>
                <a:gd name="connsiteY4" fmla="*/ 466725 h 466725"/>
                <a:gd name="connsiteX5" fmla="*/ 0 w 4653984"/>
                <a:gd name="connsiteY5" fmla="*/ 465364 h 466725"/>
                <a:gd name="connsiteX6" fmla="*/ 0 w 4653984"/>
                <a:gd name="connsiteY6" fmla="*/ 465364 h 466725"/>
                <a:gd name="connsiteX0" fmla="*/ 4376057 w 4653984"/>
                <a:gd name="connsiteY0" fmla="*/ 334736 h 466725"/>
                <a:gd name="connsiteX1" fmla="*/ 4653984 w 4653984"/>
                <a:gd name="connsiteY1" fmla="*/ 332354 h 466725"/>
                <a:gd name="connsiteX2" fmla="*/ 4653643 w 4653984"/>
                <a:gd name="connsiteY2" fmla="*/ 8164 h 466725"/>
                <a:gd name="connsiteX3" fmla="*/ 579664 w 4653984"/>
                <a:gd name="connsiteY3" fmla="*/ 0 h 466725"/>
                <a:gd name="connsiteX4" fmla="*/ 580345 w 4653984"/>
                <a:gd name="connsiteY4" fmla="*/ 466725 h 466725"/>
                <a:gd name="connsiteX5" fmla="*/ 0 w 4653984"/>
                <a:gd name="connsiteY5" fmla="*/ 465364 h 466725"/>
                <a:gd name="connsiteX6" fmla="*/ 0 w 4653984"/>
                <a:gd name="connsiteY6" fmla="*/ 465364 h 466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653984" h="466725">
                  <a:moveTo>
                    <a:pt x="4376057" y="334736"/>
                  </a:moveTo>
                  <a:lnTo>
                    <a:pt x="4653984" y="332354"/>
                  </a:lnTo>
                  <a:cubicBezTo>
                    <a:pt x="4653870" y="224291"/>
                    <a:pt x="4653757" y="116227"/>
                    <a:pt x="4653643" y="8164"/>
                  </a:cubicBezTo>
                  <a:lnTo>
                    <a:pt x="579664" y="0"/>
                  </a:lnTo>
                  <a:cubicBezTo>
                    <a:pt x="579891" y="157163"/>
                    <a:pt x="580118" y="309562"/>
                    <a:pt x="580345" y="466725"/>
                  </a:cubicBezTo>
                  <a:lnTo>
                    <a:pt x="0" y="465364"/>
                  </a:lnTo>
                  <a:lnTo>
                    <a:pt x="0" y="465364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35" name="Rectangle 17"/>
            <p:cNvSpPr>
              <a:spLocks noChangeArrowheads="1"/>
            </p:cNvSpPr>
            <p:nvPr/>
          </p:nvSpPr>
          <p:spPr bwMode="auto">
            <a:xfrm>
              <a:off x="4047127" y="3975597"/>
              <a:ext cx="1101725" cy="944562"/>
            </a:xfrm>
            <a:prstGeom prst="rect">
              <a:avLst/>
            </a:prstGeom>
            <a:solidFill>
              <a:srgbClr val="FFCC66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None/>
                <a:defRPr/>
              </a:pPr>
              <a:r>
                <a:rPr lang="en-US" sz="2000" dirty="0">
                  <a:latin typeface="+mj-lt"/>
                </a:rPr>
                <a:t>Magic</a:t>
              </a:r>
            </a:p>
            <a:p>
              <a:pPr algn="ctr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None/>
                <a:defRPr/>
              </a:pPr>
              <a:r>
                <a:rPr lang="en-US" sz="2000" dirty="0">
                  <a:latin typeface="+mj-lt"/>
                </a:rPr>
                <a:t>Memory</a:t>
              </a:r>
            </a:p>
          </p:txBody>
        </p:sp>
        <p:sp>
          <p:nvSpPr>
            <p:cNvPr id="36" name="AutoShape 10"/>
            <p:cNvSpPr>
              <a:spLocks noChangeArrowheads="1"/>
            </p:cNvSpPr>
            <p:nvPr/>
          </p:nvSpPr>
          <p:spPr bwMode="auto">
            <a:xfrm rot="16200000" flipH="1">
              <a:off x="3425032" y="4325393"/>
              <a:ext cx="561975" cy="230187"/>
            </a:xfrm>
            <a:prstGeom prst="flowChartManualOperation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endParaRPr lang="en-US" sz="800">
                <a:latin typeface="+mj-lt"/>
              </a:endParaRPr>
            </a:p>
          </p:txBody>
        </p:sp>
        <p:cxnSp>
          <p:nvCxnSpPr>
            <p:cNvPr id="37" name="Straight Connector 36"/>
            <p:cNvCxnSpPr>
              <a:stCxn id="36" idx="2"/>
              <a:endCxn id="35" idx="1"/>
            </p:cNvCxnSpPr>
            <p:nvPr/>
          </p:nvCxnSpPr>
          <p:spPr bwMode="auto">
            <a:xfrm>
              <a:off x="3821113" y="4440487"/>
              <a:ext cx="226014" cy="7391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2" name="Freeform 1"/>
            <p:cNvSpPr/>
            <p:nvPr/>
          </p:nvSpPr>
          <p:spPr bwMode="auto">
            <a:xfrm>
              <a:off x="2112579" y="3322911"/>
              <a:ext cx="1474076" cy="1261242"/>
            </a:xfrm>
            <a:custGeom>
              <a:avLst/>
              <a:gdLst>
                <a:gd name="connsiteX0" fmla="*/ 0 w 1474076"/>
                <a:gd name="connsiteY0" fmla="*/ 0 h 1261242"/>
                <a:gd name="connsiteX1" fmla="*/ 252249 w 1474076"/>
                <a:gd name="connsiteY1" fmla="*/ 0 h 1261242"/>
                <a:gd name="connsiteX2" fmla="*/ 252249 w 1474076"/>
                <a:gd name="connsiteY2" fmla="*/ 1261242 h 1261242"/>
                <a:gd name="connsiteX3" fmla="*/ 1474076 w 1474076"/>
                <a:gd name="connsiteY3" fmla="*/ 1261242 h 12612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74076" h="1261242">
                  <a:moveTo>
                    <a:pt x="0" y="0"/>
                  </a:moveTo>
                  <a:lnTo>
                    <a:pt x="252249" y="0"/>
                  </a:lnTo>
                  <a:lnTo>
                    <a:pt x="252249" y="1261242"/>
                  </a:lnTo>
                  <a:lnTo>
                    <a:pt x="1474076" y="1261242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6" name="Freeform 5"/>
            <p:cNvSpPr/>
            <p:nvPr/>
          </p:nvSpPr>
          <p:spPr bwMode="auto">
            <a:xfrm>
              <a:off x="5171090" y="2574049"/>
              <a:ext cx="2309648" cy="1868214"/>
            </a:xfrm>
            <a:custGeom>
              <a:avLst/>
              <a:gdLst>
                <a:gd name="connsiteX0" fmla="*/ 0 w 2309648"/>
                <a:gd name="connsiteY0" fmla="*/ 1868214 h 1868214"/>
                <a:gd name="connsiteX1" fmla="*/ 2309648 w 2309648"/>
                <a:gd name="connsiteY1" fmla="*/ 1868214 h 1868214"/>
                <a:gd name="connsiteX2" fmla="*/ 2309648 w 2309648"/>
                <a:gd name="connsiteY2" fmla="*/ 0 h 18682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09648" h="1868214">
                  <a:moveTo>
                    <a:pt x="0" y="1868214"/>
                  </a:moveTo>
                  <a:lnTo>
                    <a:pt x="2309648" y="1868214"/>
                  </a:lnTo>
                  <a:lnTo>
                    <a:pt x="2309648" y="0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8" name="Freeform 7"/>
            <p:cNvSpPr/>
            <p:nvPr/>
          </p:nvSpPr>
          <p:spPr bwMode="auto">
            <a:xfrm>
              <a:off x="2782614" y="3330794"/>
              <a:ext cx="2585545" cy="1111469"/>
            </a:xfrm>
            <a:custGeom>
              <a:avLst/>
              <a:gdLst>
                <a:gd name="connsiteX0" fmla="*/ 2585545 w 2585545"/>
                <a:gd name="connsiteY0" fmla="*/ 1111469 h 1111469"/>
                <a:gd name="connsiteX1" fmla="*/ 2585545 w 2585545"/>
                <a:gd name="connsiteY1" fmla="*/ 512379 h 1111469"/>
                <a:gd name="connsiteX2" fmla="*/ 0 w 2585545"/>
                <a:gd name="connsiteY2" fmla="*/ 512379 h 1111469"/>
                <a:gd name="connsiteX3" fmla="*/ 0 w 2585545"/>
                <a:gd name="connsiteY3" fmla="*/ 0 h 1111469"/>
                <a:gd name="connsiteX4" fmla="*/ 457200 w 2585545"/>
                <a:gd name="connsiteY4" fmla="*/ 0 h 1111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85545" h="1111469">
                  <a:moveTo>
                    <a:pt x="2585545" y="1111469"/>
                  </a:moveTo>
                  <a:lnTo>
                    <a:pt x="2585545" y="512379"/>
                  </a:lnTo>
                  <a:lnTo>
                    <a:pt x="0" y="512379"/>
                  </a:lnTo>
                  <a:lnTo>
                    <a:pt x="0" y="0"/>
                  </a:lnTo>
                  <a:lnTo>
                    <a:pt x="457200" y="0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3405809" y="3124198"/>
              <a:ext cx="3985591" cy="1119397"/>
              <a:chOff x="3405809" y="3419473"/>
              <a:chExt cx="3985591" cy="1119397"/>
            </a:xfrm>
          </p:grpSpPr>
          <p:cxnSp>
            <p:nvCxnSpPr>
              <p:cNvPr id="39" name="Straight Arrow Connector 38"/>
              <p:cNvCxnSpPr/>
              <p:nvPr/>
            </p:nvCxnSpPr>
            <p:spPr bwMode="auto">
              <a:xfrm>
                <a:off x="7272338" y="3419473"/>
                <a:ext cx="0" cy="442914"/>
              </a:xfrm>
              <a:prstGeom prst="straightConnector1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cxnSp>
            <p:nvCxnSpPr>
              <p:cNvPr id="15" name="Straight Connector 14"/>
              <p:cNvCxnSpPr/>
              <p:nvPr/>
            </p:nvCxnSpPr>
            <p:spPr bwMode="auto">
              <a:xfrm flipV="1">
                <a:off x="6973888" y="3847993"/>
                <a:ext cx="417512" cy="7432"/>
              </a:xfrm>
              <a:prstGeom prst="line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7" name="Freeform 16"/>
              <p:cNvSpPr/>
              <p:nvPr/>
            </p:nvSpPr>
            <p:spPr bwMode="auto">
              <a:xfrm>
                <a:off x="6520070" y="3657600"/>
                <a:ext cx="563217" cy="185530"/>
              </a:xfrm>
              <a:custGeom>
                <a:avLst/>
                <a:gdLst>
                  <a:gd name="connsiteX0" fmla="*/ 0 w 563217"/>
                  <a:gd name="connsiteY0" fmla="*/ 0 h 185530"/>
                  <a:gd name="connsiteX1" fmla="*/ 563217 w 563217"/>
                  <a:gd name="connsiteY1" fmla="*/ 0 h 185530"/>
                  <a:gd name="connsiteX2" fmla="*/ 563217 w 563217"/>
                  <a:gd name="connsiteY2" fmla="*/ 185530 h 1855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217" h="185530">
                    <a:moveTo>
                      <a:pt x="0" y="0"/>
                    </a:moveTo>
                    <a:lnTo>
                      <a:pt x="563217" y="0"/>
                    </a:lnTo>
                    <a:lnTo>
                      <a:pt x="563217" y="185530"/>
                    </a:lnTo>
                  </a:path>
                </a:pathLst>
              </a:cu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tabLst/>
                </a:pPr>
                <a:endParaRPr kumimoji="0" 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endParaRPr>
              </a:p>
            </p:txBody>
          </p:sp>
          <p:sp>
            <p:nvSpPr>
              <p:cNvPr id="18" name="Freeform 17"/>
              <p:cNvSpPr/>
              <p:nvPr/>
            </p:nvSpPr>
            <p:spPr bwMode="auto">
              <a:xfrm>
                <a:off x="3405809" y="3856383"/>
                <a:ext cx="3783495" cy="682487"/>
              </a:xfrm>
              <a:custGeom>
                <a:avLst/>
                <a:gdLst>
                  <a:gd name="connsiteX0" fmla="*/ 3783495 w 3783495"/>
                  <a:gd name="connsiteY0" fmla="*/ 0 h 682487"/>
                  <a:gd name="connsiteX1" fmla="*/ 3783495 w 3783495"/>
                  <a:gd name="connsiteY1" fmla="*/ 238539 h 682487"/>
                  <a:gd name="connsiteX2" fmla="*/ 0 w 3783495"/>
                  <a:gd name="connsiteY2" fmla="*/ 238539 h 682487"/>
                  <a:gd name="connsiteX3" fmla="*/ 0 w 3783495"/>
                  <a:gd name="connsiteY3" fmla="*/ 682487 h 682487"/>
                  <a:gd name="connsiteX4" fmla="*/ 185530 w 3783495"/>
                  <a:gd name="connsiteY4" fmla="*/ 682487 h 682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783495" h="682487">
                    <a:moveTo>
                      <a:pt x="3783495" y="0"/>
                    </a:moveTo>
                    <a:lnTo>
                      <a:pt x="3783495" y="238539"/>
                    </a:lnTo>
                    <a:lnTo>
                      <a:pt x="0" y="238539"/>
                    </a:lnTo>
                    <a:lnTo>
                      <a:pt x="0" y="682487"/>
                    </a:lnTo>
                    <a:lnTo>
                      <a:pt x="185530" y="682487"/>
                    </a:lnTo>
                  </a:path>
                </a:pathLst>
              </a:cu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tabLst/>
                </a:pPr>
                <a:endParaRPr kumimoji="0" 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endParaRPr>
              </a:p>
            </p:txBody>
          </p:sp>
        </p:grpSp>
      </p:grpSp>
      <p:sp>
        <p:nvSpPr>
          <p:cNvPr id="5" name="Rectangle 4"/>
          <p:cNvSpPr/>
          <p:nvPr/>
        </p:nvSpPr>
        <p:spPr>
          <a:xfrm>
            <a:off x="841598" y="6111981"/>
            <a:ext cx="81100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spcBef>
                <a:spcPts val="100"/>
              </a:spcBef>
              <a:buNone/>
            </a:pPr>
            <a:r>
              <a:rPr lang="en-US" sz="2000" b="1" dirty="0" err="1">
                <a:latin typeface="Consolas" panose="020B0609020204030204" pitchFamily="49" charset="0"/>
                <a:cs typeface="Courier New" panose="02070309020205020404" pitchFamily="49" charset="0"/>
              </a:rPr>
              <a:t>typedef</a:t>
            </a:r>
            <a:r>
              <a:rPr lang="en-US" sz="20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latin typeface="Consolas" panose="020B0609020204030204" pitchFamily="49" charset="0"/>
                <a:cs typeface="Courier New" panose="02070309020205020404" pitchFamily="49" charset="0"/>
              </a:rPr>
              <a:t>enum</a:t>
            </a:r>
            <a:r>
              <a:rPr lang="en-US" sz="2000" dirty="0">
                <a:latin typeface="Consolas" panose="020B0609020204030204" pitchFamily="49" charset="0"/>
                <a:cs typeface="Courier New" panose="02070309020205020404" pitchFamily="49" charset="0"/>
              </a:rPr>
              <a:t> {Fetch, Execute} </a:t>
            </a: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State</a:t>
            </a:r>
            <a:r>
              <a:rPr lang="en-US" sz="20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>
                <a:latin typeface="Consolas" panose="020B0609020204030204" pitchFamily="49" charset="0"/>
                <a:cs typeface="Courier New" panose="02070309020205020404" pitchFamily="49" charset="0"/>
              </a:rPr>
              <a:t>deriving</a:t>
            </a:r>
            <a:r>
              <a:rPr lang="en-US" sz="2000" dirty="0">
                <a:latin typeface="Consolas" panose="020B0609020204030204" pitchFamily="49" charset="0"/>
                <a:cs typeface="Courier New" panose="02070309020205020404" pitchFamily="49" charset="0"/>
              </a:rPr>
              <a:t> (Bits, </a:t>
            </a:r>
            <a:r>
              <a:rPr lang="en-US" sz="2000" dirty="0" err="1">
                <a:latin typeface="Consolas" panose="020B0609020204030204" pitchFamily="49" charset="0"/>
                <a:cs typeface="Courier New" panose="02070309020205020404" pitchFamily="49" charset="0"/>
              </a:rPr>
              <a:t>Eq</a:t>
            </a:r>
            <a:r>
              <a:rPr lang="en-US" sz="2000" dirty="0">
                <a:latin typeface="Consolas" panose="020B0609020204030204" pitchFamily="49" charset="0"/>
                <a:cs typeface="Courier New" panose="02070309020205020404" pitchFamily="49" charset="0"/>
              </a:rPr>
              <a:t>);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0DEFEE-FF95-B53E-705C-640C03B24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70B606-DA7C-462E-BE1A-0383F193B871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21" name="Slide Number Placeholder 20">
            <a:extLst>
              <a:ext uri="{FF2B5EF4-FFF2-40B4-BE49-F238E27FC236}">
                <a16:creationId xmlns:a16="http://schemas.microsoft.com/office/drawing/2014/main" id="{FAB65ED0-FB77-5E85-C668-B29F7D198F3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L06-</a:t>
            </a:r>
            <a:fld id="{D02EE386-C9BD-4FB7-9577-6096B5320EC4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04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Princeton Architecture</a:t>
            </a:r>
            <a:br>
              <a:rPr lang="en-US" dirty="0"/>
            </a:br>
            <a:r>
              <a:rPr lang="en-US" sz="2400" dirty="0"/>
              <a:t>Two-cycle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79030"/>
            <a:ext cx="7772400" cy="4839324"/>
          </a:xfrm>
        </p:spPr>
        <p:txBody>
          <a:bodyPr/>
          <a:lstStyle/>
          <a:p>
            <a:pPr marL="0" indent="0">
              <a:spcBef>
                <a:spcPts val="10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module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mkProcPrincetonTwoCycle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(Empty);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Code to instantiate pc,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rf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, magic mem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Reg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#(Word)  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f2d &lt;-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mkRegU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Reg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#(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State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)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state &lt;-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mkReg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(Fetch);</a:t>
            </a:r>
          </a:p>
          <a:p>
            <a:pPr marL="0" indent="0">
              <a:spcBef>
                <a:spcPts val="100"/>
              </a:spcBef>
              <a:buNone/>
            </a:pPr>
            <a:endParaRPr lang="en-US" sz="1000" dirty="0">
              <a:latin typeface="Consolas" panose="020B06090202040302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100"/>
              </a:spcBef>
              <a:buNone/>
            </a:pP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 </a:t>
            </a:r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rule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doFetch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if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(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state == Fetch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   Code to fetch the instruction at pc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f2d &lt;=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inst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state &lt;= Execute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 </a:t>
            </a:r>
            <a:r>
              <a:rPr lang="en-US" sz="1800" b="1" dirty="0" err="1">
                <a:latin typeface="Consolas" panose="020B0609020204030204" pitchFamily="49" charset="0"/>
                <a:cs typeface="Courier New" panose="02070309020205020404" pitchFamily="49" charset="0"/>
              </a:rPr>
              <a:t>endrule</a:t>
            </a:r>
            <a:endParaRPr lang="en-US" sz="1800" b="1" dirty="0">
              <a:latin typeface="Consolas" panose="020B06090202040302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100"/>
              </a:spcBef>
              <a:buNone/>
            </a:pPr>
            <a:endParaRPr lang="en-US" sz="1000" b="1" dirty="0">
              <a:latin typeface="Consolas" panose="020B06090202040302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100"/>
              </a:spcBef>
              <a:buNone/>
            </a:pPr>
            <a:endParaRPr lang="en-US" sz="1000" b="1" dirty="0">
              <a:latin typeface="Consolas" panose="020B06090202040302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100"/>
              </a:spcBef>
              <a:buNone/>
            </a:pP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 </a:t>
            </a:r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rule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doExecute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if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(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state == Execute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    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Code to decode the instruction in f2d, execute,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updateState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   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    state &lt;= Fetch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 </a:t>
            </a:r>
            <a:r>
              <a:rPr lang="en-US" sz="1800" b="1" dirty="0" err="1">
                <a:latin typeface="Consolas" panose="020B0609020204030204" pitchFamily="49" charset="0"/>
                <a:cs typeface="Courier New" panose="02070309020205020404" pitchFamily="49" charset="0"/>
              </a:rPr>
              <a:t>endrule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800" b="1" dirty="0" err="1">
                <a:latin typeface="Consolas" panose="020B0609020204030204" pitchFamily="49" charset="0"/>
                <a:cs typeface="Courier New" panose="02070309020205020404" pitchFamily="49" charset="0"/>
              </a:rPr>
              <a:t>endmodule</a:t>
            </a:r>
            <a:endParaRPr lang="en-US" sz="1800" b="1" dirty="0">
              <a:latin typeface="Consolas" panose="020B06090202040302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55565" y="3390860"/>
            <a:ext cx="4170250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</a:rPr>
              <a:t>If state is Fetch then fetch the instruction and put it in f2d, and change the state to Execute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17314" y="5207833"/>
            <a:ext cx="4046752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</a:rPr>
              <a:t>If state is Execute then execute the instruction in f2d, and change the state to Fetch 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D5A65C1-7FAE-DF50-E006-4C59119C6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0F922F-E8A5-4705-B6A1-DC1013F5C0C3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3732377F-5ECE-99C8-5131-B1EECE91C0F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L06-</a:t>
            </a:r>
            <a:fld id="{D02EE386-C9BD-4FB7-9577-6096B5320EC4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8022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/>
          <p:cNvSpPr/>
          <p:nvPr/>
        </p:nvSpPr>
        <p:spPr bwMode="auto">
          <a:xfrm>
            <a:off x="639852" y="3952972"/>
            <a:ext cx="7822697" cy="16250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doExecute</a:t>
            </a:r>
            <a:r>
              <a:rPr lang="en-US" dirty="0"/>
              <a:t> rule reexamined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9226" y="1525108"/>
            <a:ext cx="7772400" cy="4114800"/>
          </a:xfrm>
        </p:spPr>
        <p:txBody>
          <a:bodyPr/>
          <a:lstStyle/>
          <a:p>
            <a:pPr marL="0" indent="0">
              <a:spcBef>
                <a:spcPts val="60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rule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doExecute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if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(state == Execute);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 </a:t>
            </a:r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let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inst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= f2d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  let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dInst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= 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decode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inst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 </a:t>
            </a:r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let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rVal1 = rf.rd1(dInst.src1);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 </a:t>
            </a:r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let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rVal2 = rf.rd2(dInst.src2);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 </a:t>
            </a:r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let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eInst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= 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execute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dInst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, rVal1, rVal2, pc);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 //Extract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fileds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of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eInst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: data,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addr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,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dst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// memory access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 </a:t>
            </a:r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if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(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eInst.iType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== LOAD) </a:t>
            </a:r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begin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    data &lt;-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dMem.req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MemReq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{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op:Ld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,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addr:addr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, data: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dwv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});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 </a:t>
            </a:r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end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else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if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(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eInst.iType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== STORE) </a:t>
            </a:r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begin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    </a:t>
            </a:r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let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dummy &lt;-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dMem.req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MemReq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{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op:St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,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addr:addr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,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data:data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});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  end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  </a:t>
            </a:r>
            <a:r>
              <a:rPr lang="en-US" sz="1800" b="1" dirty="0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// register file write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  if 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dst.valid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)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rf.wr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dst.index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, data);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// pc update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 pc &lt;=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eInst.nextPc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; 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state &lt;= Fetch;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1800" b="1" dirty="0" err="1">
                <a:latin typeface="Consolas" panose="020B0609020204030204" pitchFamily="49" charset="0"/>
                <a:cs typeface="Courier New" panose="02070309020205020404" pitchFamily="49" charset="0"/>
              </a:rPr>
              <a:t>endrule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   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39608" y="5563431"/>
            <a:ext cx="319416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</a:rPr>
              <a:t>Execution of all instructions except LD/ST can be completed in the Fetch cycle</a:t>
            </a:r>
          </a:p>
        </p:txBody>
      </p:sp>
      <p:pic>
        <p:nvPicPr>
          <p:cNvPr id="8" name="Picture 7" descr="HartwigEnglish - Eng 2R Sem.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8014" y="3274873"/>
            <a:ext cx="671262" cy="747978"/>
          </a:xfrm>
          <a:prstGeom prst="rect">
            <a:avLst/>
          </a:prstGeom>
        </p:spPr>
      </p:pic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5682327" y="760699"/>
            <a:ext cx="3297109" cy="1992677"/>
            <a:chOff x="1674813" y="1295400"/>
            <a:chExt cx="5997575" cy="3624759"/>
          </a:xfrm>
        </p:grpSpPr>
        <p:sp>
          <p:nvSpPr>
            <p:cNvPr id="10" name="Rectangle 17"/>
            <p:cNvSpPr>
              <a:spLocks noChangeArrowheads="1"/>
            </p:cNvSpPr>
            <p:nvPr/>
          </p:nvSpPr>
          <p:spPr bwMode="auto">
            <a:xfrm>
              <a:off x="1674813" y="2613025"/>
              <a:ext cx="452437" cy="944563"/>
            </a:xfrm>
            <a:prstGeom prst="rect">
              <a:avLst/>
            </a:prstGeom>
            <a:solidFill>
              <a:srgbClr val="FFCC66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200" dirty="0">
                  <a:latin typeface="+mj-lt"/>
                </a:rPr>
                <a:t>PC</a:t>
              </a:r>
            </a:p>
          </p:txBody>
        </p:sp>
        <p:sp>
          <p:nvSpPr>
            <p:cNvPr id="12" name="Rectangle 17"/>
            <p:cNvSpPr>
              <a:spLocks noChangeArrowheads="1"/>
            </p:cNvSpPr>
            <p:nvPr/>
          </p:nvSpPr>
          <p:spPr bwMode="auto">
            <a:xfrm>
              <a:off x="3273425" y="2622550"/>
              <a:ext cx="1101725" cy="944562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>
                  <a:latin typeface="+mj-lt"/>
                </a:rPr>
                <a:t>Decode</a:t>
              </a:r>
            </a:p>
          </p:txBody>
        </p:sp>
        <p:sp>
          <p:nvSpPr>
            <p:cNvPr id="13" name="Rectangle 17"/>
            <p:cNvSpPr>
              <a:spLocks noChangeArrowheads="1"/>
            </p:cNvSpPr>
            <p:nvPr/>
          </p:nvSpPr>
          <p:spPr bwMode="auto">
            <a:xfrm>
              <a:off x="4400550" y="1295400"/>
              <a:ext cx="3217863" cy="711200"/>
            </a:xfrm>
            <a:prstGeom prst="rect">
              <a:avLst/>
            </a:prstGeom>
            <a:solidFill>
              <a:srgbClr val="FFCC66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200">
                  <a:latin typeface="+mj-lt"/>
                </a:rPr>
                <a:t>Register File</a:t>
              </a:r>
            </a:p>
          </p:txBody>
        </p:sp>
        <p:sp>
          <p:nvSpPr>
            <p:cNvPr id="14" name="Rectangle 17"/>
            <p:cNvSpPr>
              <a:spLocks noChangeArrowheads="1"/>
            </p:cNvSpPr>
            <p:nvPr/>
          </p:nvSpPr>
          <p:spPr bwMode="auto">
            <a:xfrm>
              <a:off x="5411788" y="2616200"/>
              <a:ext cx="1101725" cy="944562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 dirty="0">
                  <a:latin typeface="+mj-lt"/>
                </a:rPr>
                <a:t>Execute</a:t>
              </a:r>
            </a:p>
            <a:p>
              <a:pPr algn="ctr"/>
              <a:endParaRPr lang="en-US" sz="1200" dirty="0">
                <a:latin typeface="+mj-lt"/>
              </a:endParaRPr>
            </a:p>
          </p:txBody>
        </p:sp>
        <p:sp>
          <p:nvSpPr>
            <p:cNvPr id="15" name="Line 8"/>
            <p:cNvSpPr>
              <a:spLocks noChangeShapeType="1"/>
            </p:cNvSpPr>
            <p:nvPr/>
          </p:nvSpPr>
          <p:spPr bwMode="auto">
            <a:xfrm>
              <a:off x="4384675" y="3178175"/>
              <a:ext cx="102393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 sz="1200">
                <a:latin typeface="+mj-lt"/>
              </a:endParaRPr>
            </a:p>
          </p:txBody>
        </p:sp>
        <p:sp>
          <p:nvSpPr>
            <p:cNvPr id="16" name="AutoShape 10"/>
            <p:cNvSpPr>
              <a:spLocks noChangeArrowheads="1"/>
            </p:cNvSpPr>
            <p:nvPr/>
          </p:nvSpPr>
          <p:spPr bwMode="auto">
            <a:xfrm rot="10800000" flipH="1">
              <a:off x="7110413" y="2335212"/>
              <a:ext cx="561975" cy="230188"/>
            </a:xfrm>
            <a:prstGeom prst="flowChartManualOperation">
              <a:avLst/>
            </a:prstGeom>
            <a:solidFill>
              <a:schemeClr val="tx1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en-US" sz="400">
                <a:latin typeface="+mj-lt"/>
              </a:endParaRPr>
            </a:p>
          </p:txBody>
        </p:sp>
        <p:sp>
          <p:nvSpPr>
            <p:cNvPr id="17" name="Line 39"/>
            <p:cNvSpPr>
              <a:spLocks noChangeShapeType="1"/>
            </p:cNvSpPr>
            <p:nvPr/>
          </p:nvSpPr>
          <p:spPr bwMode="auto">
            <a:xfrm flipH="1" flipV="1">
              <a:off x="7391400" y="2003425"/>
              <a:ext cx="0" cy="32067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 sz="1200">
                <a:latin typeface="+mj-lt"/>
              </a:endParaRPr>
            </a:p>
          </p:txBody>
        </p:sp>
        <p:sp>
          <p:nvSpPr>
            <p:cNvPr id="18" name="AutoShape 55"/>
            <p:cNvSpPr>
              <a:spLocks noChangeArrowheads="1"/>
            </p:cNvSpPr>
            <p:nvPr/>
          </p:nvSpPr>
          <p:spPr bwMode="auto">
            <a:xfrm>
              <a:off x="1774825" y="3390900"/>
              <a:ext cx="255588" cy="161925"/>
            </a:xfrm>
            <a:prstGeom prst="triangle">
              <a:avLst>
                <a:gd name="adj" fmla="val 50000"/>
              </a:avLst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200">
                <a:latin typeface="+mj-lt"/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5986871" y="3124992"/>
              <a:ext cx="429676" cy="363538"/>
              <a:chOff x="4990090" y="2316580"/>
              <a:chExt cx="1466850" cy="1255713"/>
            </a:xfrm>
          </p:grpSpPr>
          <p:sp>
            <p:nvSpPr>
              <p:cNvPr id="43" name="Freeform 135"/>
              <p:cNvSpPr>
                <a:spLocks/>
              </p:cNvSpPr>
              <p:nvPr/>
            </p:nvSpPr>
            <p:spPr bwMode="auto">
              <a:xfrm flipV="1">
                <a:off x="5332990" y="2316580"/>
                <a:ext cx="765175" cy="1255713"/>
              </a:xfrm>
              <a:custGeom>
                <a:avLst/>
                <a:gdLst>
                  <a:gd name="T0" fmla="*/ 0 w 961"/>
                  <a:gd name="T1" fmla="*/ 0 h 1652"/>
                  <a:gd name="T2" fmla="*/ 481 w 961"/>
                  <a:gd name="T3" fmla="*/ 147 h 1652"/>
                  <a:gd name="T4" fmla="*/ 481 w 961"/>
                  <a:gd name="T5" fmla="*/ 570 h 1652"/>
                  <a:gd name="T6" fmla="*/ 0 w 961"/>
                  <a:gd name="T7" fmla="*/ 791 h 1652"/>
                  <a:gd name="T8" fmla="*/ 0 w 961"/>
                  <a:gd name="T9" fmla="*/ 460 h 1652"/>
                  <a:gd name="T10" fmla="*/ 96 w 961"/>
                  <a:gd name="T11" fmla="*/ 386 h 1652"/>
                  <a:gd name="T12" fmla="*/ 0 w 961"/>
                  <a:gd name="T13" fmla="*/ 331 h 1652"/>
                  <a:gd name="T14" fmla="*/ 0 w 961"/>
                  <a:gd name="T15" fmla="*/ 0 h 165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961"/>
                  <a:gd name="T25" fmla="*/ 0 h 1652"/>
                  <a:gd name="T26" fmla="*/ 961 w 961"/>
                  <a:gd name="T27" fmla="*/ 1652 h 1652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961" h="1652">
                    <a:moveTo>
                      <a:pt x="0" y="0"/>
                    </a:moveTo>
                    <a:lnTo>
                      <a:pt x="960" y="307"/>
                    </a:lnTo>
                    <a:lnTo>
                      <a:pt x="960" y="1190"/>
                    </a:lnTo>
                    <a:lnTo>
                      <a:pt x="0" y="1651"/>
                    </a:lnTo>
                    <a:lnTo>
                      <a:pt x="0" y="960"/>
                    </a:lnTo>
                    <a:lnTo>
                      <a:pt x="192" y="806"/>
                    </a:lnTo>
                    <a:lnTo>
                      <a:pt x="0" y="691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tx1">
                  <a:lumMod val="40000"/>
                  <a:lumOff val="60000"/>
                </a:schemeClr>
              </a:solidFill>
              <a:ln w="254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400">
                  <a:latin typeface="+mj-lt"/>
                </a:endParaRPr>
              </a:p>
            </p:txBody>
          </p:sp>
          <p:sp>
            <p:nvSpPr>
              <p:cNvPr id="44" name="Line 136"/>
              <p:cNvSpPr>
                <a:spLocks noChangeShapeType="1"/>
              </p:cNvSpPr>
              <p:nvPr/>
            </p:nvSpPr>
            <p:spPr bwMode="auto">
              <a:xfrm flipV="1">
                <a:off x="4990090" y="3243680"/>
                <a:ext cx="354013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 sz="1400">
                  <a:latin typeface="+mj-lt"/>
                </a:endParaRPr>
              </a:p>
            </p:txBody>
          </p:sp>
          <p:sp>
            <p:nvSpPr>
              <p:cNvPr id="45" name="Line 137"/>
              <p:cNvSpPr>
                <a:spLocks noChangeShapeType="1"/>
              </p:cNvSpPr>
              <p:nvPr/>
            </p:nvSpPr>
            <p:spPr bwMode="auto">
              <a:xfrm flipV="1">
                <a:off x="4990090" y="2584868"/>
                <a:ext cx="32702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 sz="1400">
                  <a:latin typeface="+mj-lt"/>
                </a:endParaRPr>
              </a:p>
            </p:txBody>
          </p:sp>
          <p:sp>
            <p:nvSpPr>
              <p:cNvPr id="46" name="Line 139"/>
              <p:cNvSpPr>
                <a:spLocks noChangeShapeType="1"/>
              </p:cNvSpPr>
              <p:nvPr/>
            </p:nvSpPr>
            <p:spPr bwMode="auto">
              <a:xfrm flipV="1">
                <a:off x="6101340" y="2956928"/>
                <a:ext cx="35560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 sz="1400">
                  <a:latin typeface="+mj-lt"/>
                </a:endParaRPr>
              </a:p>
            </p:txBody>
          </p:sp>
        </p:grpSp>
        <p:sp>
          <p:nvSpPr>
            <p:cNvPr id="20" name="Freeform 19"/>
            <p:cNvSpPr/>
            <p:nvPr/>
          </p:nvSpPr>
          <p:spPr bwMode="auto">
            <a:xfrm>
              <a:off x="2367643" y="3394982"/>
              <a:ext cx="3045278" cy="351064"/>
            </a:xfrm>
            <a:custGeom>
              <a:avLst/>
              <a:gdLst>
                <a:gd name="connsiteX0" fmla="*/ 0 w 3045278"/>
                <a:gd name="connsiteY0" fmla="*/ 342900 h 351064"/>
                <a:gd name="connsiteX1" fmla="*/ 2751364 w 3045278"/>
                <a:gd name="connsiteY1" fmla="*/ 351064 h 351064"/>
                <a:gd name="connsiteX2" fmla="*/ 2751364 w 3045278"/>
                <a:gd name="connsiteY2" fmla="*/ 8164 h 351064"/>
                <a:gd name="connsiteX3" fmla="*/ 3045278 w 3045278"/>
                <a:gd name="connsiteY3" fmla="*/ 0 h 351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45278" h="351064">
                  <a:moveTo>
                    <a:pt x="0" y="342900"/>
                  </a:moveTo>
                  <a:lnTo>
                    <a:pt x="2751364" y="351064"/>
                  </a:lnTo>
                  <a:lnTo>
                    <a:pt x="2751364" y="8164"/>
                  </a:lnTo>
                  <a:lnTo>
                    <a:pt x="3045278" y="0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21" name="Freeform 20"/>
            <p:cNvSpPr/>
            <p:nvPr/>
          </p:nvSpPr>
          <p:spPr bwMode="auto">
            <a:xfrm flipH="1" flipV="1">
              <a:off x="5170263" y="2023387"/>
              <a:ext cx="228600" cy="757234"/>
            </a:xfrm>
            <a:custGeom>
              <a:avLst/>
              <a:gdLst>
                <a:gd name="connsiteX0" fmla="*/ 0 w 228600"/>
                <a:gd name="connsiteY0" fmla="*/ 0 h 816428"/>
                <a:gd name="connsiteX1" fmla="*/ 228600 w 228600"/>
                <a:gd name="connsiteY1" fmla="*/ 0 h 816428"/>
                <a:gd name="connsiteX2" fmla="*/ 228600 w 228600"/>
                <a:gd name="connsiteY2" fmla="*/ 816428 h 816428"/>
                <a:gd name="connsiteX3" fmla="*/ 228600 w 228600"/>
                <a:gd name="connsiteY3" fmla="*/ 816428 h 816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600" h="816428">
                  <a:moveTo>
                    <a:pt x="0" y="0"/>
                  </a:moveTo>
                  <a:lnTo>
                    <a:pt x="228600" y="0"/>
                  </a:lnTo>
                  <a:lnTo>
                    <a:pt x="228600" y="816428"/>
                  </a:lnTo>
                  <a:lnTo>
                    <a:pt x="228600" y="816428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22" name="Freeform 21"/>
            <p:cNvSpPr/>
            <p:nvPr/>
          </p:nvSpPr>
          <p:spPr bwMode="auto">
            <a:xfrm flipH="1" flipV="1">
              <a:off x="4962083" y="2021684"/>
              <a:ext cx="440179" cy="936621"/>
            </a:xfrm>
            <a:custGeom>
              <a:avLst/>
              <a:gdLst>
                <a:gd name="connsiteX0" fmla="*/ 0 w 228600"/>
                <a:gd name="connsiteY0" fmla="*/ 0 h 816428"/>
                <a:gd name="connsiteX1" fmla="*/ 228600 w 228600"/>
                <a:gd name="connsiteY1" fmla="*/ 0 h 816428"/>
                <a:gd name="connsiteX2" fmla="*/ 228600 w 228600"/>
                <a:gd name="connsiteY2" fmla="*/ 816428 h 816428"/>
                <a:gd name="connsiteX3" fmla="*/ 228600 w 228600"/>
                <a:gd name="connsiteY3" fmla="*/ 816428 h 816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600" h="816428">
                  <a:moveTo>
                    <a:pt x="0" y="0"/>
                  </a:moveTo>
                  <a:lnTo>
                    <a:pt x="228600" y="0"/>
                  </a:lnTo>
                  <a:lnTo>
                    <a:pt x="228600" y="816428"/>
                  </a:lnTo>
                  <a:lnTo>
                    <a:pt x="228600" y="816428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23" name="Freeform 22"/>
            <p:cNvSpPr/>
            <p:nvPr/>
          </p:nvSpPr>
          <p:spPr bwMode="auto">
            <a:xfrm flipV="1">
              <a:off x="6533709" y="2020891"/>
              <a:ext cx="440179" cy="936621"/>
            </a:xfrm>
            <a:custGeom>
              <a:avLst/>
              <a:gdLst>
                <a:gd name="connsiteX0" fmla="*/ 0 w 228600"/>
                <a:gd name="connsiteY0" fmla="*/ 0 h 816428"/>
                <a:gd name="connsiteX1" fmla="*/ 228600 w 228600"/>
                <a:gd name="connsiteY1" fmla="*/ 0 h 816428"/>
                <a:gd name="connsiteX2" fmla="*/ 228600 w 228600"/>
                <a:gd name="connsiteY2" fmla="*/ 816428 h 816428"/>
                <a:gd name="connsiteX3" fmla="*/ 228600 w 228600"/>
                <a:gd name="connsiteY3" fmla="*/ 816428 h 816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600" h="816428">
                  <a:moveTo>
                    <a:pt x="0" y="0"/>
                  </a:moveTo>
                  <a:lnTo>
                    <a:pt x="228600" y="0"/>
                  </a:lnTo>
                  <a:lnTo>
                    <a:pt x="228600" y="816428"/>
                  </a:lnTo>
                  <a:lnTo>
                    <a:pt x="228600" y="816428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24" name="Freeform 23"/>
            <p:cNvSpPr/>
            <p:nvPr/>
          </p:nvSpPr>
          <p:spPr bwMode="auto">
            <a:xfrm flipV="1">
              <a:off x="6536884" y="2557461"/>
              <a:ext cx="735454" cy="566737"/>
            </a:xfrm>
            <a:custGeom>
              <a:avLst/>
              <a:gdLst>
                <a:gd name="connsiteX0" fmla="*/ 0 w 228600"/>
                <a:gd name="connsiteY0" fmla="*/ 0 h 816428"/>
                <a:gd name="connsiteX1" fmla="*/ 228600 w 228600"/>
                <a:gd name="connsiteY1" fmla="*/ 0 h 816428"/>
                <a:gd name="connsiteX2" fmla="*/ 228600 w 228600"/>
                <a:gd name="connsiteY2" fmla="*/ 816428 h 816428"/>
                <a:gd name="connsiteX3" fmla="*/ 228600 w 228600"/>
                <a:gd name="connsiteY3" fmla="*/ 816428 h 816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600" h="816428">
                  <a:moveTo>
                    <a:pt x="0" y="0"/>
                  </a:moveTo>
                  <a:lnTo>
                    <a:pt x="228600" y="0"/>
                  </a:lnTo>
                  <a:lnTo>
                    <a:pt x="228600" y="816428"/>
                  </a:lnTo>
                  <a:lnTo>
                    <a:pt x="228600" y="816428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25" name="Freeform 24"/>
            <p:cNvSpPr/>
            <p:nvPr/>
          </p:nvSpPr>
          <p:spPr bwMode="auto">
            <a:xfrm flipV="1">
              <a:off x="4379470" y="2017712"/>
              <a:ext cx="273493" cy="768235"/>
            </a:xfrm>
            <a:custGeom>
              <a:avLst/>
              <a:gdLst>
                <a:gd name="connsiteX0" fmla="*/ 0 w 228600"/>
                <a:gd name="connsiteY0" fmla="*/ 0 h 816428"/>
                <a:gd name="connsiteX1" fmla="*/ 228600 w 228600"/>
                <a:gd name="connsiteY1" fmla="*/ 0 h 816428"/>
                <a:gd name="connsiteX2" fmla="*/ 228600 w 228600"/>
                <a:gd name="connsiteY2" fmla="*/ 816428 h 816428"/>
                <a:gd name="connsiteX3" fmla="*/ 228600 w 228600"/>
                <a:gd name="connsiteY3" fmla="*/ 816428 h 816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600" h="816428">
                  <a:moveTo>
                    <a:pt x="0" y="0"/>
                  </a:moveTo>
                  <a:lnTo>
                    <a:pt x="228600" y="0"/>
                  </a:lnTo>
                  <a:lnTo>
                    <a:pt x="228600" y="816428"/>
                  </a:lnTo>
                  <a:lnTo>
                    <a:pt x="228600" y="816428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26" name="Freeform 25"/>
            <p:cNvSpPr/>
            <p:nvPr/>
          </p:nvSpPr>
          <p:spPr bwMode="auto">
            <a:xfrm flipV="1">
              <a:off x="4390805" y="2028827"/>
              <a:ext cx="428845" cy="938660"/>
            </a:xfrm>
            <a:custGeom>
              <a:avLst/>
              <a:gdLst>
                <a:gd name="connsiteX0" fmla="*/ 0 w 228600"/>
                <a:gd name="connsiteY0" fmla="*/ 0 h 816428"/>
                <a:gd name="connsiteX1" fmla="*/ 228600 w 228600"/>
                <a:gd name="connsiteY1" fmla="*/ 0 h 816428"/>
                <a:gd name="connsiteX2" fmla="*/ 228600 w 228600"/>
                <a:gd name="connsiteY2" fmla="*/ 816428 h 816428"/>
                <a:gd name="connsiteX3" fmla="*/ 228600 w 228600"/>
                <a:gd name="connsiteY3" fmla="*/ 816428 h 816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600" h="816428">
                  <a:moveTo>
                    <a:pt x="0" y="0"/>
                  </a:moveTo>
                  <a:lnTo>
                    <a:pt x="228600" y="0"/>
                  </a:lnTo>
                  <a:lnTo>
                    <a:pt x="228600" y="816428"/>
                  </a:lnTo>
                  <a:lnTo>
                    <a:pt x="228600" y="816428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27" name="Freeform 26"/>
            <p:cNvSpPr/>
            <p:nvPr/>
          </p:nvSpPr>
          <p:spPr bwMode="auto">
            <a:xfrm>
              <a:off x="2147889" y="2447925"/>
              <a:ext cx="4653984" cy="466725"/>
            </a:xfrm>
            <a:custGeom>
              <a:avLst/>
              <a:gdLst>
                <a:gd name="connsiteX0" fmla="*/ 4376057 w 4653643"/>
                <a:gd name="connsiteY0" fmla="*/ 334736 h 465364"/>
                <a:gd name="connsiteX1" fmla="*/ 4637314 w 4653643"/>
                <a:gd name="connsiteY1" fmla="*/ 334736 h 465364"/>
                <a:gd name="connsiteX2" fmla="*/ 4653643 w 4653643"/>
                <a:gd name="connsiteY2" fmla="*/ 8164 h 465364"/>
                <a:gd name="connsiteX3" fmla="*/ 579664 w 4653643"/>
                <a:gd name="connsiteY3" fmla="*/ 0 h 465364"/>
                <a:gd name="connsiteX4" fmla="*/ 604157 w 4653643"/>
                <a:gd name="connsiteY4" fmla="*/ 457200 h 465364"/>
                <a:gd name="connsiteX5" fmla="*/ 0 w 4653643"/>
                <a:gd name="connsiteY5" fmla="*/ 465364 h 465364"/>
                <a:gd name="connsiteX6" fmla="*/ 0 w 4653643"/>
                <a:gd name="connsiteY6" fmla="*/ 465364 h 465364"/>
                <a:gd name="connsiteX0" fmla="*/ 4376057 w 4653643"/>
                <a:gd name="connsiteY0" fmla="*/ 334736 h 476250"/>
                <a:gd name="connsiteX1" fmla="*/ 4637314 w 4653643"/>
                <a:gd name="connsiteY1" fmla="*/ 334736 h 476250"/>
                <a:gd name="connsiteX2" fmla="*/ 4653643 w 4653643"/>
                <a:gd name="connsiteY2" fmla="*/ 8164 h 476250"/>
                <a:gd name="connsiteX3" fmla="*/ 579664 w 4653643"/>
                <a:gd name="connsiteY3" fmla="*/ 0 h 476250"/>
                <a:gd name="connsiteX4" fmla="*/ 566057 w 4653643"/>
                <a:gd name="connsiteY4" fmla="*/ 476250 h 476250"/>
                <a:gd name="connsiteX5" fmla="*/ 0 w 4653643"/>
                <a:gd name="connsiteY5" fmla="*/ 465364 h 476250"/>
                <a:gd name="connsiteX6" fmla="*/ 0 w 4653643"/>
                <a:gd name="connsiteY6" fmla="*/ 465364 h 476250"/>
                <a:gd name="connsiteX0" fmla="*/ 4376057 w 4653643"/>
                <a:gd name="connsiteY0" fmla="*/ 334736 h 471488"/>
                <a:gd name="connsiteX1" fmla="*/ 4637314 w 4653643"/>
                <a:gd name="connsiteY1" fmla="*/ 334736 h 471488"/>
                <a:gd name="connsiteX2" fmla="*/ 4653643 w 4653643"/>
                <a:gd name="connsiteY2" fmla="*/ 8164 h 471488"/>
                <a:gd name="connsiteX3" fmla="*/ 579664 w 4653643"/>
                <a:gd name="connsiteY3" fmla="*/ 0 h 471488"/>
                <a:gd name="connsiteX4" fmla="*/ 580344 w 4653643"/>
                <a:gd name="connsiteY4" fmla="*/ 471488 h 471488"/>
                <a:gd name="connsiteX5" fmla="*/ 0 w 4653643"/>
                <a:gd name="connsiteY5" fmla="*/ 465364 h 471488"/>
                <a:gd name="connsiteX6" fmla="*/ 0 w 4653643"/>
                <a:gd name="connsiteY6" fmla="*/ 465364 h 471488"/>
                <a:gd name="connsiteX0" fmla="*/ 4376057 w 4653643"/>
                <a:gd name="connsiteY0" fmla="*/ 334736 h 465364"/>
                <a:gd name="connsiteX1" fmla="*/ 4637314 w 4653643"/>
                <a:gd name="connsiteY1" fmla="*/ 334736 h 465364"/>
                <a:gd name="connsiteX2" fmla="*/ 4653643 w 4653643"/>
                <a:gd name="connsiteY2" fmla="*/ 8164 h 465364"/>
                <a:gd name="connsiteX3" fmla="*/ 579664 w 4653643"/>
                <a:gd name="connsiteY3" fmla="*/ 0 h 465364"/>
                <a:gd name="connsiteX4" fmla="*/ 580344 w 4653643"/>
                <a:gd name="connsiteY4" fmla="*/ 457200 h 465364"/>
                <a:gd name="connsiteX5" fmla="*/ 0 w 4653643"/>
                <a:gd name="connsiteY5" fmla="*/ 465364 h 465364"/>
                <a:gd name="connsiteX6" fmla="*/ 0 w 4653643"/>
                <a:gd name="connsiteY6" fmla="*/ 465364 h 465364"/>
                <a:gd name="connsiteX0" fmla="*/ 4376057 w 4653643"/>
                <a:gd name="connsiteY0" fmla="*/ 334736 h 476250"/>
                <a:gd name="connsiteX1" fmla="*/ 4637314 w 4653643"/>
                <a:gd name="connsiteY1" fmla="*/ 334736 h 476250"/>
                <a:gd name="connsiteX2" fmla="*/ 4653643 w 4653643"/>
                <a:gd name="connsiteY2" fmla="*/ 8164 h 476250"/>
                <a:gd name="connsiteX3" fmla="*/ 579664 w 4653643"/>
                <a:gd name="connsiteY3" fmla="*/ 0 h 476250"/>
                <a:gd name="connsiteX4" fmla="*/ 566057 w 4653643"/>
                <a:gd name="connsiteY4" fmla="*/ 476250 h 476250"/>
                <a:gd name="connsiteX5" fmla="*/ 0 w 4653643"/>
                <a:gd name="connsiteY5" fmla="*/ 465364 h 476250"/>
                <a:gd name="connsiteX6" fmla="*/ 0 w 4653643"/>
                <a:gd name="connsiteY6" fmla="*/ 465364 h 476250"/>
                <a:gd name="connsiteX0" fmla="*/ 4376057 w 4653643"/>
                <a:gd name="connsiteY0" fmla="*/ 334736 h 465364"/>
                <a:gd name="connsiteX1" fmla="*/ 4637314 w 4653643"/>
                <a:gd name="connsiteY1" fmla="*/ 334736 h 465364"/>
                <a:gd name="connsiteX2" fmla="*/ 4653643 w 4653643"/>
                <a:gd name="connsiteY2" fmla="*/ 8164 h 465364"/>
                <a:gd name="connsiteX3" fmla="*/ 579664 w 4653643"/>
                <a:gd name="connsiteY3" fmla="*/ 0 h 465364"/>
                <a:gd name="connsiteX4" fmla="*/ 580345 w 4653643"/>
                <a:gd name="connsiteY4" fmla="*/ 457200 h 465364"/>
                <a:gd name="connsiteX5" fmla="*/ 0 w 4653643"/>
                <a:gd name="connsiteY5" fmla="*/ 465364 h 465364"/>
                <a:gd name="connsiteX6" fmla="*/ 0 w 4653643"/>
                <a:gd name="connsiteY6" fmla="*/ 465364 h 465364"/>
                <a:gd name="connsiteX0" fmla="*/ 4376057 w 4653643"/>
                <a:gd name="connsiteY0" fmla="*/ 334736 h 466725"/>
                <a:gd name="connsiteX1" fmla="*/ 4637314 w 4653643"/>
                <a:gd name="connsiteY1" fmla="*/ 334736 h 466725"/>
                <a:gd name="connsiteX2" fmla="*/ 4653643 w 4653643"/>
                <a:gd name="connsiteY2" fmla="*/ 8164 h 466725"/>
                <a:gd name="connsiteX3" fmla="*/ 579664 w 4653643"/>
                <a:gd name="connsiteY3" fmla="*/ 0 h 466725"/>
                <a:gd name="connsiteX4" fmla="*/ 580345 w 4653643"/>
                <a:gd name="connsiteY4" fmla="*/ 466725 h 466725"/>
                <a:gd name="connsiteX5" fmla="*/ 0 w 4653643"/>
                <a:gd name="connsiteY5" fmla="*/ 465364 h 466725"/>
                <a:gd name="connsiteX6" fmla="*/ 0 w 4653643"/>
                <a:gd name="connsiteY6" fmla="*/ 465364 h 466725"/>
                <a:gd name="connsiteX0" fmla="*/ 4376057 w 4658746"/>
                <a:gd name="connsiteY0" fmla="*/ 334736 h 466725"/>
                <a:gd name="connsiteX1" fmla="*/ 4658746 w 4658746"/>
                <a:gd name="connsiteY1" fmla="*/ 329973 h 466725"/>
                <a:gd name="connsiteX2" fmla="*/ 4653643 w 4658746"/>
                <a:gd name="connsiteY2" fmla="*/ 8164 h 466725"/>
                <a:gd name="connsiteX3" fmla="*/ 579664 w 4658746"/>
                <a:gd name="connsiteY3" fmla="*/ 0 h 466725"/>
                <a:gd name="connsiteX4" fmla="*/ 580345 w 4658746"/>
                <a:gd name="connsiteY4" fmla="*/ 466725 h 466725"/>
                <a:gd name="connsiteX5" fmla="*/ 0 w 4658746"/>
                <a:gd name="connsiteY5" fmla="*/ 465364 h 466725"/>
                <a:gd name="connsiteX6" fmla="*/ 0 w 4658746"/>
                <a:gd name="connsiteY6" fmla="*/ 465364 h 466725"/>
                <a:gd name="connsiteX0" fmla="*/ 4376057 w 4653643"/>
                <a:gd name="connsiteY0" fmla="*/ 334736 h 466725"/>
                <a:gd name="connsiteX1" fmla="*/ 4646840 w 4653643"/>
                <a:gd name="connsiteY1" fmla="*/ 337117 h 466725"/>
                <a:gd name="connsiteX2" fmla="*/ 4653643 w 4653643"/>
                <a:gd name="connsiteY2" fmla="*/ 8164 h 466725"/>
                <a:gd name="connsiteX3" fmla="*/ 579664 w 4653643"/>
                <a:gd name="connsiteY3" fmla="*/ 0 h 466725"/>
                <a:gd name="connsiteX4" fmla="*/ 580345 w 4653643"/>
                <a:gd name="connsiteY4" fmla="*/ 466725 h 466725"/>
                <a:gd name="connsiteX5" fmla="*/ 0 w 4653643"/>
                <a:gd name="connsiteY5" fmla="*/ 465364 h 466725"/>
                <a:gd name="connsiteX6" fmla="*/ 0 w 4653643"/>
                <a:gd name="connsiteY6" fmla="*/ 465364 h 466725"/>
                <a:gd name="connsiteX0" fmla="*/ 4376057 w 4653984"/>
                <a:gd name="connsiteY0" fmla="*/ 334736 h 466725"/>
                <a:gd name="connsiteX1" fmla="*/ 4653984 w 4653984"/>
                <a:gd name="connsiteY1" fmla="*/ 332354 h 466725"/>
                <a:gd name="connsiteX2" fmla="*/ 4653643 w 4653984"/>
                <a:gd name="connsiteY2" fmla="*/ 8164 h 466725"/>
                <a:gd name="connsiteX3" fmla="*/ 579664 w 4653984"/>
                <a:gd name="connsiteY3" fmla="*/ 0 h 466725"/>
                <a:gd name="connsiteX4" fmla="*/ 580345 w 4653984"/>
                <a:gd name="connsiteY4" fmla="*/ 466725 h 466725"/>
                <a:gd name="connsiteX5" fmla="*/ 0 w 4653984"/>
                <a:gd name="connsiteY5" fmla="*/ 465364 h 466725"/>
                <a:gd name="connsiteX6" fmla="*/ 0 w 4653984"/>
                <a:gd name="connsiteY6" fmla="*/ 465364 h 466725"/>
                <a:gd name="connsiteX0" fmla="*/ 4376057 w 4653984"/>
                <a:gd name="connsiteY0" fmla="*/ 334736 h 466725"/>
                <a:gd name="connsiteX1" fmla="*/ 4653984 w 4653984"/>
                <a:gd name="connsiteY1" fmla="*/ 332354 h 466725"/>
                <a:gd name="connsiteX2" fmla="*/ 4653643 w 4653984"/>
                <a:gd name="connsiteY2" fmla="*/ 8164 h 466725"/>
                <a:gd name="connsiteX3" fmla="*/ 579664 w 4653984"/>
                <a:gd name="connsiteY3" fmla="*/ 0 h 466725"/>
                <a:gd name="connsiteX4" fmla="*/ 580345 w 4653984"/>
                <a:gd name="connsiteY4" fmla="*/ 466725 h 466725"/>
                <a:gd name="connsiteX5" fmla="*/ 0 w 4653984"/>
                <a:gd name="connsiteY5" fmla="*/ 465364 h 466725"/>
                <a:gd name="connsiteX6" fmla="*/ 0 w 4653984"/>
                <a:gd name="connsiteY6" fmla="*/ 465364 h 466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653984" h="466725">
                  <a:moveTo>
                    <a:pt x="4376057" y="334736"/>
                  </a:moveTo>
                  <a:lnTo>
                    <a:pt x="4653984" y="332354"/>
                  </a:lnTo>
                  <a:cubicBezTo>
                    <a:pt x="4653870" y="224291"/>
                    <a:pt x="4653757" y="116227"/>
                    <a:pt x="4653643" y="8164"/>
                  </a:cubicBezTo>
                  <a:lnTo>
                    <a:pt x="579664" y="0"/>
                  </a:lnTo>
                  <a:cubicBezTo>
                    <a:pt x="579891" y="157163"/>
                    <a:pt x="580118" y="309562"/>
                    <a:pt x="580345" y="466725"/>
                  </a:cubicBezTo>
                  <a:lnTo>
                    <a:pt x="0" y="465364"/>
                  </a:lnTo>
                  <a:lnTo>
                    <a:pt x="0" y="465364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28" name="Rectangle 17"/>
            <p:cNvSpPr>
              <a:spLocks noChangeArrowheads="1"/>
            </p:cNvSpPr>
            <p:nvPr/>
          </p:nvSpPr>
          <p:spPr bwMode="auto">
            <a:xfrm>
              <a:off x="4047127" y="3975597"/>
              <a:ext cx="1101725" cy="944562"/>
            </a:xfrm>
            <a:prstGeom prst="rect">
              <a:avLst/>
            </a:prstGeom>
            <a:solidFill>
              <a:srgbClr val="FFCC66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None/>
                <a:defRPr/>
              </a:pPr>
              <a:r>
                <a:rPr lang="en-US" sz="1200" dirty="0">
                  <a:latin typeface="+mj-lt"/>
                </a:rPr>
                <a:t>Magic</a:t>
              </a:r>
            </a:p>
            <a:p>
              <a:pPr algn="ctr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None/>
                <a:defRPr/>
              </a:pPr>
              <a:r>
                <a:rPr lang="en-US" sz="1200" dirty="0">
                  <a:latin typeface="+mj-lt"/>
                </a:rPr>
                <a:t>Memory</a:t>
              </a:r>
            </a:p>
          </p:txBody>
        </p:sp>
        <p:sp>
          <p:nvSpPr>
            <p:cNvPr id="29" name="AutoShape 10"/>
            <p:cNvSpPr>
              <a:spLocks noChangeArrowheads="1"/>
            </p:cNvSpPr>
            <p:nvPr/>
          </p:nvSpPr>
          <p:spPr bwMode="auto">
            <a:xfrm rot="16200000" flipH="1">
              <a:off x="3425032" y="4325393"/>
              <a:ext cx="561975" cy="230187"/>
            </a:xfrm>
            <a:prstGeom prst="flowChartManualOperation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endParaRPr lang="en-US" sz="400">
                <a:latin typeface="+mj-lt"/>
              </a:endParaRPr>
            </a:p>
          </p:txBody>
        </p:sp>
        <p:cxnSp>
          <p:nvCxnSpPr>
            <p:cNvPr id="30" name="Straight Connector 29"/>
            <p:cNvCxnSpPr>
              <a:stCxn id="29" idx="2"/>
              <a:endCxn id="28" idx="1"/>
            </p:cNvCxnSpPr>
            <p:nvPr/>
          </p:nvCxnSpPr>
          <p:spPr bwMode="auto">
            <a:xfrm>
              <a:off x="3821113" y="4440487"/>
              <a:ext cx="226014" cy="7391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31" name="Freeform 30"/>
            <p:cNvSpPr/>
            <p:nvPr/>
          </p:nvSpPr>
          <p:spPr bwMode="auto">
            <a:xfrm>
              <a:off x="2112579" y="3322911"/>
              <a:ext cx="1474076" cy="1261242"/>
            </a:xfrm>
            <a:custGeom>
              <a:avLst/>
              <a:gdLst>
                <a:gd name="connsiteX0" fmla="*/ 0 w 1474076"/>
                <a:gd name="connsiteY0" fmla="*/ 0 h 1261242"/>
                <a:gd name="connsiteX1" fmla="*/ 252249 w 1474076"/>
                <a:gd name="connsiteY1" fmla="*/ 0 h 1261242"/>
                <a:gd name="connsiteX2" fmla="*/ 252249 w 1474076"/>
                <a:gd name="connsiteY2" fmla="*/ 1261242 h 1261242"/>
                <a:gd name="connsiteX3" fmla="*/ 1474076 w 1474076"/>
                <a:gd name="connsiteY3" fmla="*/ 1261242 h 12612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74076" h="1261242">
                  <a:moveTo>
                    <a:pt x="0" y="0"/>
                  </a:moveTo>
                  <a:lnTo>
                    <a:pt x="252249" y="0"/>
                  </a:lnTo>
                  <a:lnTo>
                    <a:pt x="252249" y="1261242"/>
                  </a:lnTo>
                  <a:lnTo>
                    <a:pt x="1474076" y="1261242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32" name="Freeform 31"/>
            <p:cNvSpPr/>
            <p:nvPr/>
          </p:nvSpPr>
          <p:spPr bwMode="auto">
            <a:xfrm>
              <a:off x="5171090" y="2574049"/>
              <a:ext cx="2309648" cy="1868214"/>
            </a:xfrm>
            <a:custGeom>
              <a:avLst/>
              <a:gdLst>
                <a:gd name="connsiteX0" fmla="*/ 0 w 2309648"/>
                <a:gd name="connsiteY0" fmla="*/ 1868214 h 1868214"/>
                <a:gd name="connsiteX1" fmla="*/ 2309648 w 2309648"/>
                <a:gd name="connsiteY1" fmla="*/ 1868214 h 1868214"/>
                <a:gd name="connsiteX2" fmla="*/ 2309648 w 2309648"/>
                <a:gd name="connsiteY2" fmla="*/ 0 h 18682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09648" h="1868214">
                  <a:moveTo>
                    <a:pt x="0" y="1868214"/>
                  </a:moveTo>
                  <a:lnTo>
                    <a:pt x="2309648" y="1868214"/>
                  </a:lnTo>
                  <a:lnTo>
                    <a:pt x="2309648" y="0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33" name="Freeform 32"/>
            <p:cNvSpPr/>
            <p:nvPr/>
          </p:nvSpPr>
          <p:spPr bwMode="auto">
            <a:xfrm>
              <a:off x="2782614" y="3330794"/>
              <a:ext cx="2585545" cy="1111469"/>
            </a:xfrm>
            <a:custGeom>
              <a:avLst/>
              <a:gdLst>
                <a:gd name="connsiteX0" fmla="*/ 2585545 w 2585545"/>
                <a:gd name="connsiteY0" fmla="*/ 1111469 h 1111469"/>
                <a:gd name="connsiteX1" fmla="*/ 2585545 w 2585545"/>
                <a:gd name="connsiteY1" fmla="*/ 512379 h 1111469"/>
                <a:gd name="connsiteX2" fmla="*/ 0 w 2585545"/>
                <a:gd name="connsiteY2" fmla="*/ 512379 h 1111469"/>
                <a:gd name="connsiteX3" fmla="*/ 0 w 2585545"/>
                <a:gd name="connsiteY3" fmla="*/ 0 h 1111469"/>
                <a:gd name="connsiteX4" fmla="*/ 457200 w 2585545"/>
                <a:gd name="connsiteY4" fmla="*/ 0 h 1111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85545" h="1111469">
                  <a:moveTo>
                    <a:pt x="2585545" y="1111469"/>
                  </a:moveTo>
                  <a:lnTo>
                    <a:pt x="2585545" y="512379"/>
                  </a:lnTo>
                  <a:lnTo>
                    <a:pt x="0" y="512379"/>
                  </a:lnTo>
                  <a:lnTo>
                    <a:pt x="0" y="0"/>
                  </a:lnTo>
                  <a:lnTo>
                    <a:pt x="457200" y="0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34" name="Rectangle 33"/>
            <p:cNvSpPr/>
            <p:nvPr/>
          </p:nvSpPr>
          <p:spPr bwMode="auto">
            <a:xfrm>
              <a:off x="2849617" y="2995210"/>
              <a:ext cx="205471" cy="655924"/>
            </a:xfrm>
            <a:prstGeom prst="rect">
              <a:avLst/>
            </a:prstGeom>
            <a:solidFill>
              <a:srgbClr val="FFCC66"/>
            </a:solidFill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2187408" y="2947014"/>
              <a:ext cx="787885" cy="50387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solidFill>
                    <a:srgbClr val="FF0000"/>
                  </a:solidFill>
                  <a:latin typeface="+mj-lt"/>
                </a:rPr>
                <a:t>f2d</a:t>
              </a: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2849617" y="1786906"/>
              <a:ext cx="201036" cy="183123"/>
            </a:xfrm>
            <a:prstGeom prst="rect">
              <a:avLst/>
            </a:prstGeom>
            <a:solidFill>
              <a:srgbClr val="FFCC66"/>
            </a:solidFill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975793" y="1662833"/>
              <a:ext cx="1038654" cy="50387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solidFill>
                    <a:srgbClr val="FF0000"/>
                  </a:solidFill>
                  <a:latin typeface="+mj-lt"/>
                </a:rPr>
                <a:t>state</a:t>
              </a:r>
            </a:p>
          </p:txBody>
        </p:sp>
        <p:grpSp>
          <p:nvGrpSpPr>
            <p:cNvPr id="38" name="Group 37"/>
            <p:cNvGrpSpPr/>
            <p:nvPr/>
          </p:nvGrpSpPr>
          <p:grpSpPr>
            <a:xfrm>
              <a:off x="3405809" y="3124198"/>
              <a:ext cx="3985591" cy="1119397"/>
              <a:chOff x="3405809" y="3419473"/>
              <a:chExt cx="3985591" cy="1119397"/>
            </a:xfrm>
          </p:grpSpPr>
          <p:cxnSp>
            <p:nvCxnSpPr>
              <p:cNvPr id="39" name="Straight Arrow Connector 38"/>
              <p:cNvCxnSpPr/>
              <p:nvPr/>
            </p:nvCxnSpPr>
            <p:spPr bwMode="auto">
              <a:xfrm>
                <a:off x="7272338" y="3419473"/>
                <a:ext cx="0" cy="442914"/>
              </a:xfrm>
              <a:prstGeom prst="straightConnector1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cxnSp>
            <p:nvCxnSpPr>
              <p:cNvPr id="40" name="Straight Connector 39"/>
              <p:cNvCxnSpPr/>
              <p:nvPr/>
            </p:nvCxnSpPr>
            <p:spPr bwMode="auto">
              <a:xfrm flipV="1">
                <a:off x="6973888" y="3847993"/>
                <a:ext cx="417512" cy="7432"/>
              </a:xfrm>
              <a:prstGeom prst="line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41" name="Freeform 40"/>
              <p:cNvSpPr/>
              <p:nvPr/>
            </p:nvSpPr>
            <p:spPr bwMode="auto">
              <a:xfrm>
                <a:off x="6520070" y="3657600"/>
                <a:ext cx="563217" cy="185530"/>
              </a:xfrm>
              <a:custGeom>
                <a:avLst/>
                <a:gdLst>
                  <a:gd name="connsiteX0" fmla="*/ 0 w 563217"/>
                  <a:gd name="connsiteY0" fmla="*/ 0 h 185530"/>
                  <a:gd name="connsiteX1" fmla="*/ 563217 w 563217"/>
                  <a:gd name="connsiteY1" fmla="*/ 0 h 185530"/>
                  <a:gd name="connsiteX2" fmla="*/ 563217 w 563217"/>
                  <a:gd name="connsiteY2" fmla="*/ 185530 h 1855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217" h="185530">
                    <a:moveTo>
                      <a:pt x="0" y="0"/>
                    </a:moveTo>
                    <a:lnTo>
                      <a:pt x="563217" y="0"/>
                    </a:lnTo>
                    <a:lnTo>
                      <a:pt x="563217" y="185530"/>
                    </a:lnTo>
                  </a:path>
                </a:pathLst>
              </a:cu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endParaRPr>
              </a:p>
            </p:txBody>
          </p:sp>
          <p:sp>
            <p:nvSpPr>
              <p:cNvPr id="42" name="Freeform 41"/>
              <p:cNvSpPr/>
              <p:nvPr/>
            </p:nvSpPr>
            <p:spPr bwMode="auto">
              <a:xfrm>
                <a:off x="3405809" y="3856383"/>
                <a:ext cx="3783495" cy="682487"/>
              </a:xfrm>
              <a:custGeom>
                <a:avLst/>
                <a:gdLst>
                  <a:gd name="connsiteX0" fmla="*/ 3783495 w 3783495"/>
                  <a:gd name="connsiteY0" fmla="*/ 0 h 682487"/>
                  <a:gd name="connsiteX1" fmla="*/ 3783495 w 3783495"/>
                  <a:gd name="connsiteY1" fmla="*/ 238539 h 682487"/>
                  <a:gd name="connsiteX2" fmla="*/ 0 w 3783495"/>
                  <a:gd name="connsiteY2" fmla="*/ 238539 h 682487"/>
                  <a:gd name="connsiteX3" fmla="*/ 0 w 3783495"/>
                  <a:gd name="connsiteY3" fmla="*/ 682487 h 682487"/>
                  <a:gd name="connsiteX4" fmla="*/ 185530 w 3783495"/>
                  <a:gd name="connsiteY4" fmla="*/ 682487 h 682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783495" h="682487">
                    <a:moveTo>
                      <a:pt x="3783495" y="0"/>
                    </a:moveTo>
                    <a:lnTo>
                      <a:pt x="3783495" y="238539"/>
                    </a:lnTo>
                    <a:lnTo>
                      <a:pt x="0" y="238539"/>
                    </a:lnTo>
                    <a:lnTo>
                      <a:pt x="0" y="682487"/>
                    </a:lnTo>
                    <a:lnTo>
                      <a:pt x="185530" y="682487"/>
                    </a:lnTo>
                  </a:path>
                </a:pathLst>
              </a:cu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endParaRPr>
              </a:p>
            </p:txBody>
          </p:sp>
        </p:grpSp>
      </p:grpSp>
      <p:sp>
        <p:nvSpPr>
          <p:cNvPr id="6" name="Left Brace 5"/>
          <p:cNvSpPr/>
          <p:nvPr/>
        </p:nvSpPr>
        <p:spPr bwMode="auto">
          <a:xfrm>
            <a:off x="397680" y="3546456"/>
            <a:ext cx="264318" cy="2768076"/>
          </a:xfrm>
          <a:prstGeom prst="lef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</a:endParaRPr>
          </a:p>
        </p:txBody>
      </p:sp>
      <p:sp>
        <p:nvSpPr>
          <p:cNvPr id="48" name="Rectangle 47"/>
          <p:cNvSpPr/>
          <p:nvPr/>
        </p:nvSpPr>
        <p:spPr>
          <a:xfrm rot="16200000">
            <a:off x="-1679070" y="4077884"/>
            <a:ext cx="38734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updateState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eInst,pc,rf,dMem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) </a:t>
            </a:r>
            <a:r>
              <a:rPr lang="en-US" sz="1800" dirty="0">
                <a:latin typeface="Comic Sans MS" panose="030F0702030302020204" pitchFamily="66" charset="0"/>
                <a:cs typeface="Courier New" panose="02070309020205020404" pitchFamily="49" charset="0"/>
              </a:rPr>
              <a:t>expanded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E1396268-FD3A-E0AB-D2F8-83E8E8112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78402F-1AC9-4DE2-A5C5-96B75156B9EF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50" name="Slide Number Placeholder 49">
            <a:extLst>
              <a:ext uri="{FF2B5EF4-FFF2-40B4-BE49-F238E27FC236}">
                <a16:creationId xmlns:a16="http://schemas.microsoft.com/office/drawing/2014/main" id="{E1C01574-23D1-1423-126B-003F2C4B635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L06-</a:t>
            </a:r>
            <a:fld id="{D02EE386-C9BD-4FB7-9577-6096B5320EC4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454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RISC-V Register States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9730" y="1564934"/>
            <a:ext cx="7772400" cy="4114800"/>
          </a:xfrm>
        </p:spPr>
        <p:txBody>
          <a:bodyPr/>
          <a:lstStyle/>
          <a:p>
            <a:r>
              <a:rPr lang="en-US" sz="2400" dirty="0"/>
              <a:t>32 general purpose registers (GPR)</a:t>
            </a:r>
          </a:p>
          <a:p>
            <a:pPr lvl="1"/>
            <a:r>
              <a:rPr lang="en-US" sz="2000" dirty="0"/>
              <a:t>x0, x1, …, x31</a:t>
            </a:r>
          </a:p>
          <a:p>
            <a:pPr lvl="1"/>
            <a:r>
              <a:rPr lang="en-US" sz="2000" dirty="0"/>
              <a:t>32-bit wide integer registers</a:t>
            </a:r>
          </a:p>
          <a:p>
            <a:pPr lvl="1"/>
            <a:r>
              <a:rPr lang="en-US" sz="2000" dirty="0"/>
              <a:t>x0 is hard-wired to zero</a:t>
            </a:r>
          </a:p>
          <a:p>
            <a:r>
              <a:rPr lang="en-US" sz="2400" dirty="0"/>
              <a:t>Program counter (PC)</a:t>
            </a:r>
          </a:p>
          <a:p>
            <a:pPr lvl="1"/>
            <a:r>
              <a:rPr lang="en-US" sz="2000" dirty="0"/>
              <a:t>32-bit wide</a:t>
            </a:r>
          </a:p>
          <a:p>
            <a:r>
              <a:rPr lang="en-US" sz="2400" dirty="0"/>
              <a:t>CSR (Control and Status Registers)</a:t>
            </a:r>
          </a:p>
          <a:p>
            <a:pPr lvl="1"/>
            <a:r>
              <a:rPr lang="en-US" sz="2000" dirty="0" err="1"/>
              <a:t>mcycle</a:t>
            </a:r>
            <a:endParaRPr lang="en-US" sz="2000" dirty="0"/>
          </a:p>
          <a:p>
            <a:pPr lvl="1"/>
            <a:r>
              <a:rPr lang="en-US" sz="2000" dirty="0" err="1"/>
              <a:t>minstret</a:t>
            </a:r>
            <a:endParaRPr lang="en-US" sz="2000" dirty="0"/>
          </a:p>
          <a:p>
            <a:pPr lvl="1"/>
            <a:r>
              <a:rPr lang="en-US" sz="2000" dirty="0" err="1"/>
              <a:t>mhartid</a:t>
            </a:r>
            <a:endParaRPr lang="en-US" sz="2000" dirty="0"/>
          </a:p>
          <a:p>
            <a:pPr lvl="1"/>
            <a:r>
              <a:rPr lang="en-US" sz="2000" dirty="0" err="1"/>
              <a:t>mtohost</a:t>
            </a:r>
            <a:endParaRPr lang="en-US" sz="2000" dirty="0"/>
          </a:p>
          <a:p>
            <a:pPr lvl="1"/>
            <a:r>
              <a:rPr lang="en-US" sz="2000" dirty="0"/>
              <a:t>...</a:t>
            </a:r>
          </a:p>
          <a:p>
            <a:endParaRPr lang="en-US" sz="24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endParaRPr lang="en-US" sz="2400" dirty="0"/>
          </a:p>
        </p:txBody>
      </p:sp>
      <p:sp>
        <p:nvSpPr>
          <p:cNvPr id="7" name="Right Brace 6"/>
          <p:cNvSpPr/>
          <p:nvPr/>
        </p:nvSpPr>
        <p:spPr bwMode="auto">
          <a:xfrm>
            <a:off x="6725752" y="4035451"/>
            <a:ext cx="362737" cy="2047954"/>
          </a:xfrm>
          <a:prstGeom prst="rightBrac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79174" y="4307504"/>
            <a:ext cx="182124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We will not deal with CSRs in this subject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651A78-ADD4-254A-C87D-6DEACF8CA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43D3FBB-17D4-4FE3-95C0-0BDAED11E275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5779CE-60D4-6FCB-5BDA-446BBA3C5F7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L06-</a:t>
            </a:r>
            <a:fld id="{D02EE386-C9BD-4FB7-9577-6096B5320EC4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299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4"/>
          <p:cNvSpPr>
            <a:spLocks noGrp="1" noChangeArrowheads="1"/>
          </p:cNvSpPr>
          <p:nvPr>
            <p:ph type="title"/>
          </p:nvPr>
        </p:nvSpPr>
        <p:spPr>
          <a:xfrm>
            <a:off x="609599" y="304800"/>
            <a:ext cx="8220005" cy="1143000"/>
          </a:xfrm>
        </p:spPr>
        <p:txBody>
          <a:bodyPr/>
          <a:lstStyle/>
          <a:p>
            <a:pPr eaLnBrk="1" hangingPunct="1"/>
            <a:r>
              <a:rPr lang="en-US" sz="3600" dirty="0"/>
              <a:t>Another Princeton Architecture:</a:t>
            </a:r>
            <a:br>
              <a:rPr lang="en-US" sz="3600" dirty="0"/>
            </a:br>
            <a:r>
              <a:rPr lang="en-US" sz="2400" dirty="0"/>
              <a:t>where non-memory instructions take one cycle</a:t>
            </a:r>
            <a:endParaRPr lang="en-US" sz="2000" dirty="0"/>
          </a:p>
        </p:txBody>
      </p:sp>
      <p:sp>
        <p:nvSpPr>
          <p:cNvPr id="78" name="Content Placeholder 2"/>
          <p:cNvSpPr>
            <a:spLocks noGrp="1"/>
          </p:cNvSpPr>
          <p:nvPr>
            <p:ph idx="1"/>
          </p:nvPr>
        </p:nvSpPr>
        <p:spPr>
          <a:xfrm>
            <a:off x="1093430" y="4372561"/>
            <a:ext cx="7772400" cy="2300001"/>
          </a:xfrm>
        </p:spPr>
        <p:txBody>
          <a:bodyPr/>
          <a:lstStyle/>
          <a:p>
            <a:r>
              <a:rPr lang="en-US" sz="2000" dirty="0"/>
              <a:t>Do fetch, decode, and execute in one cycle for all non-memory instructions; no need for </a:t>
            </a:r>
            <a:r>
              <a:rPr lang="en-US" sz="2000" dirty="0">
                <a:solidFill>
                  <a:srgbClr val="FF0000"/>
                </a:solidFill>
              </a:rPr>
              <a:t>f2d</a:t>
            </a:r>
          </a:p>
          <a:p>
            <a:r>
              <a:rPr lang="en-US" sz="2000" dirty="0"/>
              <a:t>For a memory instruction: </a:t>
            </a:r>
          </a:p>
          <a:p>
            <a:pPr lvl="1"/>
            <a:r>
              <a:rPr lang="en-US" sz="1800" dirty="0"/>
              <a:t>after fetch, decode and execute, put the partially executed instruction in a register </a:t>
            </a:r>
            <a:r>
              <a:rPr lang="en-US" sz="1800" dirty="0">
                <a:solidFill>
                  <a:srgbClr val="FF0000"/>
                </a:solidFill>
              </a:rPr>
              <a:t>(e2m)</a:t>
            </a:r>
            <a:endParaRPr lang="en-US" sz="1800" dirty="0"/>
          </a:p>
          <a:p>
            <a:pPr lvl="1"/>
            <a:r>
              <a:rPr lang="en-US" sz="1800" dirty="0"/>
              <a:t>In the next cycle, do the memory operation, update the register file and pc 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6194343" y="2201585"/>
            <a:ext cx="930390" cy="655924"/>
            <a:chOff x="6547472" y="2649467"/>
            <a:chExt cx="930390" cy="655924"/>
          </a:xfrm>
        </p:grpSpPr>
        <p:sp>
          <p:nvSpPr>
            <p:cNvPr id="46" name="Rectangle 45"/>
            <p:cNvSpPr/>
            <p:nvPr/>
          </p:nvSpPr>
          <p:spPr bwMode="auto">
            <a:xfrm>
              <a:off x="6547472" y="2649467"/>
              <a:ext cx="205471" cy="655924"/>
            </a:xfrm>
            <a:prstGeom prst="rect">
              <a:avLst/>
            </a:prstGeom>
            <a:solidFill>
              <a:srgbClr val="FFCC66"/>
            </a:solidFill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6783441" y="2830914"/>
              <a:ext cx="69442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800" dirty="0">
                  <a:solidFill>
                    <a:srgbClr val="FF0000"/>
                  </a:solidFill>
                  <a:latin typeface="+mj-lt"/>
                </a:rPr>
                <a:t>e2m</a:t>
              </a: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7138313" y="2270979"/>
            <a:ext cx="18769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</a:rPr>
              <a:t>The </a:t>
            </a:r>
            <a:r>
              <a:rPr lang="en-US" sz="2000" dirty="0" err="1">
                <a:latin typeface="Comic Sans MS" panose="030F0702030302020204" pitchFamily="66" charset="0"/>
              </a:rPr>
              <a:t>datapath</a:t>
            </a:r>
            <a:r>
              <a:rPr lang="en-US" sz="2000" dirty="0">
                <a:latin typeface="Comic Sans MS" panose="030F0702030302020204" pitchFamily="66" charset="0"/>
              </a:rPr>
              <a:t> for e2m is not accurate</a:t>
            </a: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>
          <a:xfrm>
            <a:off x="2201235" y="1419093"/>
            <a:ext cx="4850857" cy="2931717"/>
            <a:chOff x="1674813" y="1295400"/>
            <a:chExt cx="5997575" cy="3624759"/>
          </a:xfrm>
        </p:grpSpPr>
        <p:sp>
          <p:nvSpPr>
            <p:cNvPr id="16" name="Rectangle 17"/>
            <p:cNvSpPr>
              <a:spLocks noChangeArrowheads="1"/>
            </p:cNvSpPr>
            <p:nvPr/>
          </p:nvSpPr>
          <p:spPr bwMode="auto">
            <a:xfrm>
              <a:off x="1674813" y="2613025"/>
              <a:ext cx="452437" cy="944563"/>
            </a:xfrm>
            <a:prstGeom prst="rect">
              <a:avLst/>
            </a:prstGeom>
            <a:solidFill>
              <a:srgbClr val="FFCC66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600" dirty="0">
                  <a:latin typeface="+mj-lt"/>
                </a:rPr>
                <a:t>PC</a:t>
              </a:r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3273425" y="2622550"/>
              <a:ext cx="1101725" cy="944562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>
                  <a:latin typeface="+mj-lt"/>
                </a:rPr>
                <a:t>Decode</a:t>
              </a:r>
            </a:p>
          </p:txBody>
        </p: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4400550" y="1295400"/>
              <a:ext cx="3217863" cy="711200"/>
            </a:xfrm>
            <a:prstGeom prst="rect">
              <a:avLst/>
            </a:prstGeom>
            <a:solidFill>
              <a:srgbClr val="FFCC66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600">
                  <a:latin typeface="+mj-lt"/>
                </a:rPr>
                <a:t>Register File</a:t>
              </a:r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5411788" y="2616200"/>
              <a:ext cx="1101725" cy="944562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dirty="0">
                  <a:latin typeface="+mj-lt"/>
                </a:rPr>
                <a:t>Execute</a:t>
              </a:r>
            </a:p>
            <a:p>
              <a:pPr algn="ctr"/>
              <a:endParaRPr lang="en-US" sz="1600" dirty="0">
                <a:latin typeface="+mj-lt"/>
              </a:endParaRPr>
            </a:p>
          </p:txBody>
        </p:sp>
        <p:sp>
          <p:nvSpPr>
            <p:cNvPr id="25" name="Line 8"/>
            <p:cNvSpPr>
              <a:spLocks noChangeShapeType="1"/>
            </p:cNvSpPr>
            <p:nvPr/>
          </p:nvSpPr>
          <p:spPr bwMode="auto">
            <a:xfrm>
              <a:off x="4384675" y="3178175"/>
              <a:ext cx="102393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 sz="1600">
                <a:latin typeface="+mj-lt"/>
              </a:endParaRPr>
            </a:p>
          </p:txBody>
        </p:sp>
        <p:sp>
          <p:nvSpPr>
            <p:cNvPr id="26" name="AutoShape 10"/>
            <p:cNvSpPr>
              <a:spLocks noChangeArrowheads="1"/>
            </p:cNvSpPr>
            <p:nvPr/>
          </p:nvSpPr>
          <p:spPr bwMode="auto">
            <a:xfrm rot="10800000" flipH="1">
              <a:off x="7110413" y="2335212"/>
              <a:ext cx="561975" cy="230188"/>
            </a:xfrm>
            <a:prstGeom prst="flowChartManualOperation">
              <a:avLst/>
            </a:prstGeom>
            <a:solidFill>
              <a:schemeClr val="tx1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en-US" sz="600">
                <a:latin typeface="+mj-lt"/>
              </a:endParaRPr>
            </a:p>
          </p:txBody>
        </p:sp>
        <p:sp>
          <p:nvSpPr>
            <p:cNvPr id="27" name="Line 39"/>
            <p:cNvSpPr>
              <a:spLocks noChangeShapeType="1"/>
            </p:cNvSpPr>
            <p:nvPr/>
          </p:nvSpPr>
          <p:spPr bwMode="auto">
            <a:xfrm flipH="1" flipV="1">
              <a:off x="7391400" y="2003425"/>
              <a:ext cx="0" cy="32067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 sz="1600">
                <a:latin typeface="+mj-lt"/>
              </a:endParaRPr>
            </a:p>
          </p:txBody>
        </p:sp>
        <p:sp>
          <p:nvSpPr>
            <p:cNvPr id="28" name="AutoShape 55"/>
            <p:cNvSpPr>
              <a:spLocks noChangeArrowheads="1"/>
            </p:cNvSpPr>
            <p:nvPr/>
          </p:nvSpPr>
          <p:spPr bwMode="auto">
            <a:xfrm>
              <a:off x="1774825" y="3390900"/>
              <a:ext cx="255588" cy="161925"/>
            </a:xfrm>
            <a:prstGeom prst="triangle">
              <a:avLst>
                <a:gd name="adj" fmla="val 50000"/>
              </a:avLst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>
                <a:latin typeface="+mj-lt"/>
              </a:endParaRPr>
            </a:p>
          </p:txBody>
        </p:sp>
        <p:grpSp>
          <p:nvGrpSpPr>
            <p:cNvPr id="29" name="Group 28"/>
            <p:cNvGrpSpPr/>
            <p:nvPr/>
          </p:nvGrpSpPr>
          <p:grpSpPr>
            <a:xfrm>
              <a:off x="5986871" y="3124992"/>
              <a:ext cx="429676" cy="363538"/>
              <a:chOff x="4990090" y="2316580"/>
              <a:chExt cx="1466850" cy="1255713"/>
            </a:xfrm>
          </p:grpSpPr>
          <p:sp>
            <p:nvSpPr>
              <p:cNvPr id="55" name="Freeform 135"/>
              <p:cNvSpPr>
                <a:spLocks/>
              </p:cNvSpPr>
              <p:nvPr/>
            </p:nvSpPr>
            <p:spPr bwMode="auto">
              <a:xfrm flipV="1">
                <a:off x="5332990" y="2316580"/>
                <a:ext cx="765175" cy="1255713"/>
              </a:xfrm>
              <a:custGeom>
                <a:avLst/>
                <a:gdLst>
                  <a:gd name="T0" fmla="*/ 0 w 961"/>
                  <a:gd name="T1" fmla="*/ 0 h 1652"/>
                  <a:gd name="T2" fmla="*/ 481 w 961"/>
                  <a:gd name="T3" fmla="*/ 147 h 1652"/>
                  <a:gd name="T4" fmla="*/ 481 w 961"/>
                  <a:gd name="T5" fmla="*/ 570 h 1652"/>
                  <a:gd name="T6" fmla="*/ 0 w 961"/>
                  <a:gd name="T7" fmla="*/ 791 h 1652"/>
                  <a:gd name="T8" fmla="*/ 0 w 961"/>
                  <a:gd name="T9" fmla="*/ 460 h 1652"/>
                  <a:gd name="T10" fmla="*/ 96 w 961"/>
                  <a:gd name="T11" fmla="*/ 386 h 1652"/>
                  <a:gd name="T12" fmla="*/ 0 w 961"/>
                  <a:gd name="T13" fmla="*/ 331 h 1652"/>
                  <a:gd name="T14" fmla="*/ 0 w 961"/>
                  <a:gd name="T15" fmla="*/ 0 h 165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961"/>
                  <a:gd name="T25" fmla="*/ 0 h 1652"/>
                  <a:gd name="T26" fmla="*/ 961 w 961"/>
                  <a:gd name="T27" fmla="*/ 1652 h 1652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961" h="1652">
                    <a:moveTo>
                      <a:pt x="0" y="0"/>
                    </a:moveTo>
                    <a:lnTo>
                      <a:pt x="960" y="307"/>
                    </a:lnTo>
                    <a:lnTo>
                      <a:pt x="960" y="1190"/>
                    </a:lnTo>
                    <a:lnTo>
                      <a:pt x="0" y="1651"/>
                    </a:lnTo>
                    <a:lnTo>
                      <a:pt x="0" y="960"/>
                    </a:lnTo>
                    <a:lnTo>
                      <a:pt x="192" y="806"/>
                    </a:lnTo>
                    <a:lnTo>
                      <a:pt x="0" y="691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tx1">
                  <a:lumMod val="40000"/>
                  <a:lumOff val="60000"/>
                </a:schemeClr>
              </a:solidFill>
              <a:ln w="254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>
                  <a:latin typeface="+mj-lt"/>
                </a:endParaRPr>
              </a:p>
            </p:txBody>
          </p:sp>
          <p:sp>
            <p:nvSpPr>
              <p:cNvPr id="56" name="Line 136"/>
              <p:cNvSpPr>
                <a:spLocks noChangeShapeType="1"/>
              </p:cNvSpPr>
              <p:nvPr/>
            </p:nvSpPr>
            <p:spPr bwMode="auto">
              <a:xfrm flipV="1">
                <a:off x="4990090" y="3243680"/>
                <a:ext cx="354013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 sz="1800">
                  <a:latin typeface="+mj-lt"/>
                </a:endParaRPr>
              </a:p>
            </p:txBody>
          </p:sp>
          <p:sp>
            <p:nvSpPr>
              <p:cNvPr id="57" name="Line 137"/>
              <p:cNvSpPr>
                <a:spLocks noChangeShapeType="1"/>
              </p:cNvSpPr>
              <p:nvPr/>
            </p:nvSpPr>
            <p:spPr bwMode="auto">
              <a:xfrm flipV="1">
                <a:off x="4990090" y="2584868"/>
                <a:ext cx="32702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 sz="1800">
                  <a:latin typeface="+mj-lt"/>
                </a:endParaRPr>
              </a:p>
            </p:txBody>
          </p:sp>
          <p:sp>
            <p:nvSpPr>
              <p:cNvPr id="58" name="Line 139"/>
              <p:cNvSpPr>
                <a:spLocks noChangeShapeType="1"/>
              </p:cNvSpPr>
              <p:nvPr/>
            </p:nvSpPr>
            <p:spPr bwMode="auto">
              <a:xfrm flipV="1">
                <a:off x="6101340" y="2956928"/>
                <a:ext cx="35560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 sz="1800">
                  <a:latin typeface="+mj-lt"/>
                </a:endParaRPr>
              </a:p>
            </p:txBody>
          </p:sp>
        </p:grpSp>
        <p:sp>
          <p:nvSpPr>
            <p:cNvPr id="30" name="Freeform 29"/>
            <p:cNvSpPr/>
            <p:nvPr/>
          </p:nvSpPr>
          <p:spPr bwMode="auto">
            <a:xfrm>
              <a:off x="2367643" y="3394982"/>
              <a:ext cx="3045278" cy="351064"/>
            </a:xfrm>
            <a:custGeom>
              <a:avLst/>
              <a:gdLst>
                <a:gd name="connsiteX0" fmla="*/ 0 w 3045278"/>
                <a:gd name="connsiteY0" fmla="*/ 342900 h 351064"/>
                <a:gd name="connsiteX1" fmla="*/ 2751364 w 3045278"/>
                <a:gd name="connsiteY1" fmla="*/ 351064 h 351064"/>
                <a:gd name="connsiteX2" fmla="*/ 2751364 w 3045278"/>
                <a:gd name="connsiteY2" fmla="*/ 8164 h 351064"/>
                <a:gd name="connsiteX3" fmla="*/ 3045278 w 3045278"/>
                <a:gd name="connsiteY3" fmla="*/ 0 h 351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45278" h="351064">
                  <a:moveTo>
                    <a:pt x="0" y="342900"/>
                  </a:moveTo>
                  <a:lnTo>
                    <a:pt x="2751364" y="351064"/>
                  </a:lnTo>
                  <a:lnTo>
                    <a:pt x="2751364" y="8164"/>
                  </a:lnTo>
                  <a:lnTo>
                    <a:pt x="3045278" y="0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31" name="Freeform 30"/>
            <p:cNvSpPr/>
            <p:nvPr/>
          </p:nvSpPr>
          <p:spPr bwMode="auto">
            <a:xfrm flipH="1" flipV="1">
              <a:off x="5170263" y="2023387"/>
              <a:ext cx="228600" cy="757234"/>
            </a:xfrm>
            <a:custGeom>
              <a:avLst/>
              <a:gdLst>
                <a:gd name="connsiteX0" fmla="*/ 0 w 228600"/>
                <a:gd name="connsiteY0" fmla="*/ 0 h 816428"/>
                <a:gd name="connsiteX1" fmla="*/ 228600 w 228600"/>
                <a:gd name="connsiteY1" fmla="*/ 0 h 816428"/>
                <a:gd name="connsiteX2" fmla="*/ 228600 w 228600"/>
                <a:gd name="connsiteY2" fmla="*/ 816428 h 816428"/>
                <a:gd name="connsiteX3" fmla="*/ 228600 w 228600"/>
                <a:gd name="connsiteY3" fmla="*/ 816428 h 816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600" h="816428">
                  <a:moveTo>
                    <a:pt x="0" y="0"/>
                  </a:moveTo>
                  <a:lnTo>
                    <a:pt x="228600" y="0"/>
                  </a:lnTo>
                  <a:lnTo>
                    <a:pt x="228600" y="816428"/>
                  </a:lnTo>
                  <a:lnTo>
                    <a:pt x="228600" y="816428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32" name="Freeform 31"/>
            <p:cNvSpPr/>
            <p:nvPr/>
          </p:nvSpPr>
          <p:spPr bwMode="auto">
            <a:xfrm flipH="1" flipV="1">
              <a:off x="4962083" y="2021684"/>
              <a:ext cx="440179" cy="936621"/>
            </a:xfrm>
            <a:custGeom>
              <a:avLst/>
              <a:gdLst>
                <a:gd name="connsiteX0" fmla="*/ 0 w 228600"/>
                <a:gd name="connsiteY0" fmla="*/ 0 h 816428"/>
                <a:gd name="connsiteX1" fmla="*/ 228600 w 228600"/>
                <a:gd name="connsiteY1" fmla="*/ 0 h 816428"/>
                <a:gd name="connsiteX2" fmla="*/ 228600 w 228600"/>
                <a:gd name="connsiteY2" fmla="*/ 816428 h 816428"/>
                <a:gd name="connsiteX3" fmla="*/ 228600 w 228600"/>
                <a:gd name="connsiteY3" fmla="*/ 816428 h 816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600" h="816428">
                  <a:moveTo>
                    <a:pt x="0" y="0"/>
                  </a:moveTo>
                  <a:lnTo>
                    <a:pt x="228600" y="0"/>
                  </a:lnTo>
                  <a:lnTo>
                    <a:pt x="228600" y="816428"/>
                  </a:lnTo>
                  <a:lnTo>
                    <a:pt x="228600" y="816428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33" name="Freeform 32"/>
            <p:cNvSpPr/>
            <p:nvPr/>
          </p:nvSpPr>
          <p:spPr bwMode="auto">
            <a:xfrm flipV="1">
              <a:off x="6533709" y="2020891"/>
              <a:ext cx="440179" cy="936621"/>
            </a:xfrm>
            <a:custGeom>
              <a:avLst/>
              <a:gdLst>
                <a:gd name="connsiteX0" fmla="*/ 0 w 228600"/>
                <a:gd name="connsiteY0" fmla="*/ 0 h 816428"/>
                <a:gd name="connsiteX1" fmla="*/ 228600 w 228600"/>
                <a:gd name="connsiteY1" fmla="*/ 0 h 816428"/>
                <a:gd name="connsiteX2" fmla="*/ 228600 w 228600"/>
                <a:gd name="connsiteY2" fmla="*/ 816428 h 816428"/>
                <a:gd name="connsiteX3" fmla="*/ 228600 w 228600"/>
                <a:gd name="connsiteY3" fmla="*/ 816428 h 816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600" h="816428">
                  <a:moveTo>
                    <a:pt x="0" y="0"/>
                  </a:moveTo>
                  <a:lnTo>
                    <a:pt x="228600" y="0"/>
                  </a:lnTo>
                  <a:lnTo>
                    <a:pt x="228600" y="816428"/>
                  </a:lnTo>
                  <a:lnTo>
                    <a:pt x="228600" y="816428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34" name="Freeform 33"/>
            <p:cNvSpPr/>
            <p:nvPr/>
          </p:nvSpPr>
          <p:spPr bwMode="auto">
            <a:xfrm flipV="1">
              <a:off x="6536884" y="2557461"/>
              <a:ext cx="735454" cy="566737"/>
            </a:xfrm>
            <a:custGeom>
              <a:avLst/>
              <a:gdLst>
                <a:gd name="connsiteX0" fmla="*/ 0 w 228600"/>
                <a:gd name="connsiteY0" fmla="*/ 0 h 816428"/>
                <a:gd name="connsiteX1" fmla="*/ 228600 w 228600"/>
                <a:gd name="connsiteY1" fmla="*/ 0 h 816428"/>
                <a:gd name="connsiteX2" fmla="*/ 228600 w 228600"/>
                <a:gd name="connsiteY2" fmla="*/ 816428 h 816428"/>
                <a:gd name="connsiteX3" fmla="*/ 228600 w 228600"/>
                <a:gd name="connsiteY3" fmla="*/ 816428 h 816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600" h="816428">
                  <a:moveTo>
                    <a:pt x="0" y="0"/>
                  </a:moveTo>
                  <a:lnTo>
                    <a:pt x="228600" y="0"/>
                  </a:lnTo>
                  <a:lnTo>
                    <a:pt x="228600" y="816428"/>
                  </a:lnTo>
                  <a:lnTo>
                    <a:pt x="228600" y="816428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35" name="Freeform 34"/>
            <p:cNvSpPr/>
            <p:nvPr/>
          </p:nvSpPr>
          <p:spPr bwMode="auto">
            <a:xfrm flipV="1">
              <a:off x="4379470" y="2017712"/>
              <a:ext cx="273493" cy="768235"/>
            </a:xfrm>
            <a:custGeom>
              <a:avLst/>
              <a:gdLst>
                <a:gd name="connsiteX0" fmla="*/ 0 w 228600"/>
                <a:gd name="connsiteY0" fmla="*/ 0 h 816428"/>
                <a:gd name="connsiteX1" fmla="*/ 228600 w 228600"/>
                <a:gd name="connsiteY1" fmla="*/ 0 h 816428"/>
                <a:gd name="connsiteX2" fmla="*/ 228600 w 228600"/>
                <a:gd name="connsiteY2" fmla="*/ 816428 h 816428"/>
                <a:gd name="connsiteX3" fmla="*/ 228600 w 228600"/>
                <a:gd name="connsiteY3" fmla="*/ 816428 h 816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600" h="816428">
                  <a:moveTo>
                    <a:pt x="0" y="0"/>
                  </a:moveTo>
                  <a:lnTo>
                    <a:pt x="228600" y="0"/>
                  </a:lnTo>
                  <a:lnTo>
                    <a:pt x="228600" y="816428"/>
                  </a:lnTo>
                  <a:lnTo>
                    <a:pt x="228600" y="816428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36" name="Freeform 35"/>
            <p:cNvSpPr/>
            <p:nvPr/>
          </p:nvSpPr>
          <p:spPr bwMode="auto">
            <a:xfrm flipV="1">
              <a:off x="4390805" y="2028827"/>
              <a:ext cx="428845" cy="938660"/>
            </a:xfrm>
            <a:custGeom>
              <a:avLst/>
              <a:gdLst>
                <a:gd name="connsiteX0" fmla="*/ 0 w 228600"/>
                <a:gd name="connsiteY0" fmla="*/ 0 h 816428"/>
                <a:gd name="connsiteX1" fmla="*/ 228600 w 228600"/>
                <a:gd name="connsiteY1" fmla="*/ 0 h 816428"/>
                <a:gd name="connsiteX2" fmla="*/ 228600 w 228600"/>
                <a:gd name="connsiteY2" fmla="*/ 816428 h 816428"/>
                <a:gd name="connsiteX3" fmla="*/ 228600 w 228600"/>
                <a:gd name="connsiteY3" fmla="*/ 816428 h 816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600" h="816428">
                  <a:moveTo>
                    <a:pt x="0" y="0"/>
                  </a:moveTo>
                  <a:lnTo>
                    <a:pt x="228600" y="0"/>
                  </a:lnTo>
                  <a:lnTo>
                    <a:pt x="228600" y="816428"/>
                  </a:lnTo>
                  <a:lnTo>
                    <a:pt x="228600" y="816428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37" name="Freeform 36"/>
            <p:cNvSpPr/>
            <p:nvPr/>
          </p:nvSpPr>
          <p:spPr bwMode="auto">
            <a:xfrm>
              <a:off x="2147889" y="2447925"/>
              <a:ext cx="4653984" cy="466725"/>
            </a:xfrm>
            <a:custGeom>
              <a:avLst/>
              <a:gdLst>
                <a:gd name="connsiteX0" fmla="*/ 4376057 w 4653643"/>
                <a:gd name="connsiteY0" fmla="*/ 334736 h 465364"/>
                <a:gd name="connsiteX1" fmla="*/ 4637314 w 4653643"/>
                <a:gd name="connsiteY1" fmla="*/ 334736 h 465364"/>
                <a:gd name="connsiteX2" fmla="*/ 4653643 w 4653643"/>
                <a:gd name="connsiteY2" fmla="*/ 8164 h 465364"/>
                <a:gd name="connsiteX3" fmla="*/ 579664 w 4653643"/>
                <a:gd name="connsiteY3" fmla="*/ 0 h 465364"/>
                <a:gd name="connsiteX4" fmla="*/ 604157 w 4653643"/>
                <a:gd name="connsiteY4" fmla="*/ 457200 h 465364"/>
                <a:gd name="connsiteX5" fmla="*/ 0 w 4653643"/>
                <a:gd name="connsiteY5" fmla="*/ 465364 h 465364"/>
                <a:gd name="connsiteX6" fmla="*/ 0 w 4653643"/>
                <a:gd name="connsiteY6" fmla="*/ 465364 h 465364"/>
                <a:gd name="connsiteX0" fmla="*/ 4376057 w 4653643"/>
                <a:gd name="connsiteY0" fmla="*/ 334736 h 476250"/>
                <a:gd name="connsiteX1" fmla="*/ 4637314 w 4653643"/>
                <a:gd name="connsiteY1" fmla="*/ 334736 h 476250"/>
                <a:gd name="connsiteX2" fmla="*/ 4653643 w 4653643"/>
                <a:gd name="connsiteY2" fmla="*/ 8164 h 476250"/>
                <a:gd name="connsiteX3" fmla="*/ 579664 w 4653643"/>
                <a:gd name="connsiteY3" fmla="*/ 0 h 476250"/>
                <a:gd name="connsiteX4" fmla="*/ 566057 w 4653643"/>
                <a:gd name="connsiteY4" fmla="*/ 476250 h 476250"/>
                <a:gd name="connsiteX5" fmla="*/ 0 w 4653643"/>
                <a:gd name="connsiteY5" fmla="*/ 465364 h 476250"/>
                <a:gd name="connsiteX6" fmla="*/ 0 w 4653643"/>
                <a:gd name="connsiteY6" fmla="*/ 465364 h 476250"/>
                <a:gd name="connsiteX0" fmla="*/ 4376057 w 4653643"/>
                <a:gd name="connsiteY0" fmla="*/ 334736 h 471488"/>
                <a:gd name="connsiteX1" fmla="*/ 4637314 w 4653643"/>
                <a:gd name="connsiteY1" fmla="*/ 334736 h 471488"/>
                <a:gd name="connsiteX2" fmla="*/ 4653643 w 4653643"/>
                <a:gd name="connsiteY2" fmla="*/ 8164 h 471488"/>
                <a:gd name="connsiteX3" fmla="*/ 579664 w 4653643"/>
                <a:gd name="connsiteY3" fmla="*/ 0 h 471488"/>
                <a:gd name="connsiteX4" fmla="*/ 580344 w 4653643"/>
                <a:gd name="connsiteY4" fmla="*/ 471488 h 471488"/>
                <a:gd name="connsiteX5" fmla="*/ 0 w 4653643"/>
                <a:gd name="connsiteY5" fmla="*/ 465364 h 471488"/>
                <a:gd name="connsiteX6" fmla="*/ 0 w 4653643"/>
                <a:gd name="connsiteY6" fmla="*/ 465364 h 471488"/>
                <a:gd name="connsiteX0" fmla="*/ 4376057 w 4653643"/>
                <a:gd name="connsiteY0" fmla="*/ 334736 h 465364"/>
                <a:gd name="connsiteX1" fmla="*/ 4637314 w 4653643"/>
                <a:gd name="connsiteY1" fmla="*/ 334736 h 465364"/>
                <a:gd name="connsiteX2" fmla="*/ 4653643 w 4653643"/>
                <a:gd name="connsiteY2" fmla="*/ 8164 h 465364"/>
                <a:gd name="connsiteX3" fmla="*/ 579664 w 4653643"/>
                <a:gd name="connsiteY3" fmla="*/ 0 h 465364"/>
                <a:gd name="connsiteX4" fmla="*/ 580344 w 4653643"/>
                <a:gd name="connsiteY4" fmla="*/ 457200 h 465364"/>
                <a:gd name="connsiteX5" fmla="*/ 0 w 4653643"/>
                <a:gd name="connsiteY5" fmla="*/ 465364 h 465364"/>
                <a:gd name="connsiteX6" fmla="*/ 0 w 4653643"/>
                <a:gd name="connsiteY6" fmla="*/ 465364 h 465364"/>
                <a:gd name="connsiteX0" fmla="*/ 4376057 w 4653643"/>
                <a:gd name="connsiteY0" fmla="*/ 334736 h 476250"/>
                <a:gd name="connsiteX1" fmla="*/ 4637314 w 4653643"/>
                <a:gd name="connsiteY1" fmla="*/ 334736 h 476250"/>
                <a:gd name="connsiteX2" fmla="*/ 4653643 w 4653643"/>
                <a:gd name="connsiteY2" fmla="*/ 8164 h 476250"/>
                <a:gd name="connsiteX3" fmla="*/ 579664 w 4653643"/>
                <a:gd name="connsiteY3" fmla="*/ 0 h 476250"/>
                <a:gd name="connsiteX4" fmla="*/ 566057 w 4653643"/>
                <a:gd name="connsiteY4" fmla="*/ 476250 h 476250"/>
                <a:gd name="connsiteX5" fmla="*/ 0 w 4653643"/>
                <a:gd name="connsiteY5" fmla="*/ 465364 h 476250"/>
                <a:gd name="connsiteX6" fmla="*/ 0 w 4653643"/>
                <a:gd name="connsiteY6" fmla="*/ 465364 h 476250"/>
                <a:gd name="connsiteX0" fmla="*/ 4376057 w 4653643"/>
                <a:gd name="connsiteY0" fmla="*/ 334736 h 465364"/>
                <a:gd name="connsiteX1" fmla="*/ 4637314 w 4653643"/>
                <a:gd name="connsiteY1" fmla="*/ 334736 h 465364"/>
                <a:gd name="connsiteX2" fmla="*/ 4653643 w 4653643"/>
                <a:gd name="connsiteY2" fmla="*/ 8164 h 465364"/>
                <a:gd name="connsiteX3" fmla="*/ 579664 w 4653643"/>
                <a:gd name="connsiteY3" fmla="*/ 0 h 465364"/>
                <a:gd name="connsiteX4" fmla="*/ 580345 w 4653643"/>
                <a:gd name="connsiteY4" fmla="*/ 457200 h 465364"/>
                <a:gd name="connsiteX5" fmla="*/ 0 w 4653643"/>
                <a:gd name="connsiteY5" fmla="*/ 465364 h 465364"/>
                <a:gd name="connsiteX6" fmla="*/ 0 w 4653643"/>
                <a:gd name="connsiteY6" fmla="*/ 465364 h 465364"/>
                <a:gd name="connsiteX0" fmla="*/ 4376057 w 4653643"/>
                <a:gd name="connsiteY0" fmla="*/ 334736 h 466725"/>
                <a:gd name="connsiteX1" fmla="*/ 4637314 w 4653643"/>
                <a:gd name="connsiteY1" fmla="*/ 334736 h 466725"/>
                <a:gd name="connsiteX2" fmla="*/ 4653643 w 4653643"/>
                <a:gd name="connsiteY2" fmla="*/ 8164 h 466725"/>
                <a:gd name="connsiteX3" fmla="*/ 579664 w 4653643"/>
                <a:gd name="connsiteY3" fmla="*/ 0 h 466725"/>
                <a:gd name="connsiteX4" fmla="*/ 580345 w 4653643"/>
                <a:gd name="connsiteY4" fmla="*/ 466725 h 466725"/>
                <a:gd name="connsiteX5" fmla="*/ 0 w 4653643"/>
                <a:gd name="connsiteY5" fmla="*/ 465364 h 466725"/>
                <a:gd name="connsiteX6" fmla="*/ 0 w 4653643"/>
                <a:gd name="connsiteY6" fmla="*/ 465364 h 466725"/>
                <a:gd name="connsiteX0" fmla="*/ 4376057 w 4658746"/>
                <a:gd name="connsiteY0" fmla="*/ 334736 h 466725"/>
                <a:gd name="connsiteX1" fmla="*/ 4658746 w 4658746"/>
                <a:gd name="connsiteY1" fmla="*/ 329973 h 466725"/>
                <a:gd name="connsiteX2" fmla="*/ 4653643 w 4658746"/>
                <a:gd name="connsiteY2" fmla="*/ 8164 h 466725"/>
                <a:gd name="connsiteX3" fmla="*/ 579664 w 4658746"/>
                <a:gd name="connsiteY3" fmla="*/ 0 h 466725"/>
                <a:gd name="connsiteX4" fmla="*/ 580345 w 4658746"/>
                <a:gd name="connsiteY4" fmla="*/ 466725 h 466725"/>
                <a:gd name="connsiteX5" fmla="*/ 0 w 4658746"/>
                <a:gd name="connsiteY5" fmla="*/ 465364 h 466725"/>
                <a:gd name="connsiteX6" fmla="*/ 0 w 4658746"/>
                <a:gd name="connsiteY6" fmla="*/ 465364 h 466725"/>
                <a:gd name="connsiteX0" fmla="*/ 4376057 w 4653643"/>
                <a:gd name="connsiteY0" fmla="*/ 334736 h 466725"/>
                <a:gd name="connsiteX1" fmla="*/ 4646840 w 4653643"/>
                <a:gd name="connsiteY1" fmla="*/ 337117 h 466725"/>
                <a:gd name="connsiteX2" fmla="*/ 4653643 w 4653643"/>
                <a:gd name="connsiteY2" fmla="*/ 8164 h 466725"/>
                <a:gd name="connsiteX3" fmla="*/ 579664 w 4653643"/>
                <a:gd name="connsiteY3" fmla="*/ 0 h 466725"/>
                <a:gd name="connsiteX4" fmla="*/ 580345 w 4653643"/>
                <a:gd name="connsiteY4" fmla="*/ 466725 h 466725"/>
                <a:gd name="connsiteX5" fmla="*/ 0 w 4653643"/>
                <a:gd name="connsiteY5" fmla="*/ 465364 h 466725"/>
                <a:gd name="connsiteX6" fmla="*/ 0 w 4653643"/>
                <a:gd name="connsiteY6" fmla="*/ 465364 h 466725"/>
                <a:gd name="connsiteX0" fmla="*/ 4376057 w 4653984"/>
                <a:gd name="connsiteY0" fmla="*/ 334736 h 466725"/>
                <a:gd name="connsiteX1" fmla="*/ 4653984 w 4653984"/>
                <a:gd name="connsiteY1" fmla="*/ 332354 h 466725"/>
                <a:gd name="connsiteX2" fmla="*/ 4653643 w 4653984"/>
                <a:gd name="connsiteY2" fmla="*/ 8164 h 466725"/>
                <a:gd name="connsiteX3" fmla="*/ 579664 w 4653984"/>
                <a:gd name="connsiteY3" fmla="*/ 0 h 466725"/>
                <a:gd name="connsiteX4" fmla="*/ 580345 w 4653984"/>
                <a:gd name="connsiteY4" fmla="*/ 466725 h 466725"/>
                <a:gd name="connsiteX5" fmla="*/ 0 w 4653984"/>
                <a:gd name="connsiteY5" fmla="*/ 465364 h 466725"/>
                <a:gd name="connsiteX6" fmla="*/ 0 w 4653984"/>
                <a:gd name="connsiteY6" fmla="*/ 465364 h 466725"/>
                <a:gd name="connsiteX0" fmla="*/ 4376057 w 4653984"/>
                <a:gd name="connsiteY0" fmla="*/ 334736 h 466725"/>
                <a:gd name="connsiteX1" fmla="*/ 4653984 w 4653984"/>
                <a:gd name="connsiteY1" fmla="*/ 332354 h 466725"/>
                <a:gd name="connsiteX2" fmla="*/ 4653643 w 4653984"/>
                <a:gd name="connsiteY2" fmla="*/ 8164 h 466725"/>
                <a:gd name="connsiteX3" fmla="*/ 579664 w 4653984"/>
                <a:gd name="connsiteY3" fmla="*/ 0 h 466725"/>
                <a:gd name="connsiteX4" fmla="*/ 580345 w 4653984"/>
                <a:gd name="connsiteY4" fmla="*/ 466725 h 466725"/>
                <a:gd name="connsiteX5" fmla="*/ 0 w 4653984"/>
                <a:gd name="connsiteY5" fmla="*/ 465364 h 466725"/>
                <a:gd name="connsiteX6" fmla="*/ 0 w 4653984"/>
                <a:gd name="connsiteY6" fmla="*/ 465364 h 466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653984" h="466725">
                  <a:moveTo>
                    <a:pt x="4376057" y="334736"/>
                  </a:moveTo>
                  <a:lnTo>
                    <a:pt x="4653984" y="332354"/>
                  </a:lnTo>
                  <a:cubicBezTo>
                    <a:pt x="4653870" y="224291"/>
                    <a:pt x="4653757" y="116227"/>
                    <a:pt x="4653643" y="8164"/>
                  </a:cubicBezTo>
                  <a:lnTo>
                    <a:pt x="579664" y="0"/>
                  </a:lnTo>
                  <a:cubicBezTo>
                    <a:pt x="579891" y="157163"/>
                    <a:pt x="580118" y="309562"/>
                    <a:pt x="580345" y="466725"/>
                  </a:cubicBezTo>
                  <a:lnTo>
                    <a:pt x="0" y="465364"/>
                  </a:lnTo>
                  <a:lnTo>
                    <a:pt x="0" y="465364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38" name="Rectangle 17"/>
            <p:cNvSpPr>
              <a:spLocks noChangeArrowheads="1"/>
            </p:cNvSpPr>
            <p:nvPr/>
          </p:nvSpPr>
          <p:spPr bwMode="auto">
            <a:xfrm>
              <a:off x="4047127" y="3975597"/>
              <a:ext cx="1101725" cy="944562"/>
            </a:xfrm>
            <a:prstGeom prst="rect">
              <a:avLst/>
            </a:prstGeom>
            <a:solidFill>
              <a:srgbClr val="FFCC66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None/>
                <a:defRPr/>
              </a:pPr>
              <a:r>
                <a:rPr lang="en-US" sz="1600" dirty="0">
                  <a:latin typeface="+mj-lt"/>
                </a:rPr>
                <a:t>Magic</a:t>
              </a:r>
            </a:p>
            <a:p>
              <a:pPr algn="ctr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None/>
                <a:defRPr/>
              </a:pPr>
              <a:r>
                <a:rPr lang="en-US" sz="1600" dirty="0">
                  <a:latin typeface="+mj-lt"/>
                </a:rPr>
                <a:t>Memory</a:t>
              </a:r>
            </a:p>
          </p:txBody>
        </p:sp>
        <p:sp>
          <p:nvSpPr>
            <p:cNvPr id="39" name="AutoShape 10"/>
            <p:cNvSpPr>
              <a:spLocks noChangeArrowheads="1"/>
            </p:cNvSpPr>
            <p:nvPr/>
          </p:nvSpPr>
          <p:spPr bwMode="auto">
            <a:xfrm rot="16200000" flipH="1">
              <a:off x="3425032" y="4325393"/>
              <a:ext cx="561975" cy="230187"/>
            </a:xfrm>
            <a:prstGeom prst="flowChartManualOperation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endParaRPr lang="en-US" sz="600">
                <a:latin typeface="+mj-lt"/>
              </a:endParaRPr>
            </a:p>
          </p:txBody>
        </p:sp>
        <p:cxnSp>
          <p:nvCxnSpPr>
            <p:cNvPr id="40" name="Straight Connector 39"/>
            <p:cNvCxnSpPr>
              <a:stCxn id="39" idx="2"/>
              <a:endCxn id="38" idx="1"/>
            </p:cNvCxnSpPr>
            <p:nvPr/>
          </p:nvCxnSpPr>
          <p:spPr bwMode="auto">
            <a:xfrm>
              <a:off x="3821113" y="4440487"/>
              <a:ext cx="226014" cy="7391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41" name="Freeform 40"/>
            <p:cNvSpPr/>
            <p:nvPr/>
          </p:nvSpPr>
          <p:spPr bwMode="auto">
            <a:xfrm>
              <a:off x="2112579" y="3322911"/>
              <a:ext cx="1474076" cy="1261242"/>
            </a:xfrm>
            <a:custGeom>
              <a:avLst/>
              <a:gdLst>
                <a:gd name="connsiteX0" fmla="*/ 0 w 1474076"/>
                <a:gd name="connsiteY0" fmla="*/ 0 h 1261242"/>
                <a:gd name="connsiteX1" fmla="*/ 252249 w 1474076"/>
                <a:gd name="connsiteY1" fmla="*/ 0 h 1261242"/>
                <a:gd name="connsiteX2" fmla="*/ 252249 w 1474076"/>
                <a:gd name="connsiteY2" fmla="*/ 1261242 h 1261242"/>
                <a:gd name="connsiteX3" fmla="*/ 1474076 w 1474076"/>
                <a:gd name="connsiteY3" fmla="*/ 1261242 h 12612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74076" h="1261242">
                  <a:moveTo>
                    <a:pt x="0" y="0"/>
                  </a:moveTo>
                  <a:lnTo>
                    <a:pt x="252249" y="0"/>
                  </a:lnTo>
                  <a:lnTo>
                    <a:pt x="252249" y="1261242"/>
                  </a:lnTo>
                  <a:lnTo>
                    <a:pt x="1474076" y="1261242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42" name="Freeform 41"/>
            <p:cNvSpPr/>
            <p:nvPr/>
          </p:nvSpPr>
          <p:spPr bwMode="auto">
            <a:xfrm>
              <a:off x="5171090" y="2574049"/>
              <a:ext cx="2309648" cy="1868214"/>
            </a:xfrm>
            <a:custGeom>
              <a:avLst/>
              <a:gdLst>
                <a:gd name="connsiteX0" fmla="*/ 0 w 2309648"/>
                <a:gd name="connsiteY0" fmla="*/ 1868214 h 1868214"/>
                <a:gd name="connsiteX1" fmla="*/ 2309648 w 2309648"/>
                <a:gd name="connsiteY1" fmla="*/ 1868214 h 1868214"/>
                <a:gd name="connsiteX2" fmla="*/ 2309648 w 2309648"/>
                <a:gd name="connsiteY2" fmla="*/ 0 h 18682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09648" h="1868214">
                  <a:moveTo>
                    <a:pt x="0" y="1868214"/>
                  </a:moveTo>
                  <a:lnTo>
                    <a:pt x="2309648" y="1868214"/>
                  </a:lnTo>
                  <a:lnTo>
                    <a:pt x="2309648" y="0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43" name="Freeform 42"/>
            <p:cNvSpPr/>
            <p:nvPr/>
          </p:nvSpPr>
          <p:spPr bwMode="auto">
            <a:xfrm>
              <a:off x="2782614" y="3330794"/>
              <a:ext cx="2585545" cy="1111469"/>
            </a:xfrm>
            <a:custGeom>
              <a:avLst/>
              <a:gdLst>
                <a:gd name="connsiteX0" fmla="*/ 2585545 w 2585545"/>
                <a:gd name="connsiteY0" fmla="*/ 1111469 h 1111469"/>
                <a:gd name="connsiteX1" fmla="*/ 2585545 w 2585545"/>
                <a:gd name="connsiteY1" fmla="*/ 512379 h 1111469"/>
                <a:gd name="connsiteX2" fmla="*/ 0 w 2585545"/>
                <a:gd name="connsiteY2" fmla="*/ 512379 h 1111469"/>
                <a:gd name="connsiteX3" fmla="*/ 0 w 2585545"/>
                <a:gd name="connsiteY3" fmla="*/ 0 h 1111469"/>
                <a:gd name="connsiteX4" fmla="*/ 457200 w 2585545"/>
                <a:gd name="connsiteY4" fmla="*/ 0 h 1111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85545" h="1111469">
                  <a:moveTo>
                    <a:pt x="2585545" y="1111469"/>
                  </a:moveTo>
                  <a:lnTo>
                    <a:pt x="2585545" y="512379"/>
                  </a:lnTo>
                  <a:lnTo>
                    <a:pt x="0" y="512379"/>
                  </a:lnTo>
                  <a:lnTo>
                    <a:pt x="0" y="0"/>
                  </a:lnTo>
                  <a:lnTo>
                    <a:pt x="457200" y="0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44" name="Rectangle 43"/>
            <p:cNvSpPr/>
            <p:nvPr/>
          </p:nvSpPr>
          <p:spPr bwMode="auto">
            <a:xfrm>
              <a:off x="2849617" y="2995210"/>
              <a:ext cx="205471" cy="655924"/>
            </a:xfrm>
            <a:prstGeom prst="rect">
              <a:avLst/>
            </a:prstGeom>
            <a:solidFill>
              <a:srgbClr val="FFCC66"/>
            </a:solidFill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2323745" y="2947014"/>
              <a:ext cx="636601" cy="4185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solidFill>
                    <a:srgbClr val="FF0000"/>
                  </a:solidFill>
                  <a:latin typeface="+mj-lt"/>
                </a:rPr>
                <a:t>f2d</a:t>
              </a:r>
            </a:p>
          </p:txBody>
        </p:sp>
        <p:sp>
          <p:nvSpPr>
            <p:cNvPr id="48" name="Rectangle 47"/>
            <p:cNvSpPr/>
            <p:nvPr/>
          </p:nvSpPr>
          <p:spPr bwMode="auto">
            <a:xfrm>
              <a:off x="2849617" y="1786906"/>
              <a:ext cx="201036" cy="183123"/>
            </a:xfrm>
            <a:prstGeom prst="rect">
              <a:avLst/>
            </a:prstGeom>
            <a:solidFill>
              <a:srgbClr val="FFCC66"/>
            </a:solidFill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1975794" y="1662833"/>
              <a:ext cx="862542" cy="4185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solidFill>
                    <a:srgbClr val="FF0000"/>
                  </a:solidFill>
                  <a:latin typeface="+mj-lt"/>
                </a:rPr>
                <a:t>state</a:t>
              </a:r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3405809" y="3124198"/>
              <a:ext cx="3985591" cy="1119397"/>
              <a:chOff x="3405809" y="3419473"/>
              <a:chExt cx="3985591" cy="1119397"/>
            </a:xfrm>
          </p:grpSpPr>
          <p:cxnSp>
            <p:nvCxnSpPr>
              <p:cNvPr id="51" name="Straight Arrow Connector 50"/>
              <p:cNvCxnSpPr/>
              <p:nvPr/>
            </p:nvCxnSpPr>
            <p:spPr bwMode="auto">
              <a:xfrm>
                <a:off x="7272338" y="3419473"/>
                <a:ext cx="0" cy="442914"/>
              </a:xfrm>
              <a:prstGeom prst="straightConnector1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cxnSp>
            <p:nvCxnSpPr>
              <p:cNvPr id="52" name="Straight Connector 51"/>
              <p:cNvCxnSpPr/>
              <p:nvPr/>
            </p:nvCxnSpPr>
            <p:spPr bwMode="auto">
              <a:xfrm flipV="1">
                <a:off x="6973888" y="3847993"/>
                <a:ext cx="417512" cy="7432"/>
              </a:xfrm>
              <a:prstGeom prst="line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53" name="Freeform 52"/>
              <p:cNvSpPr/>
              <p:nvPr/>
            </p:nvSpPr>
            <p:spPr bwMode="auto">
              <a:xfrm>
                <a:off x="6520070" y="3657600"/>
                <a:ext cx="563217" cy="185530"/>
              </a:xfrm>
              <a:custGeom>
                <a:avLst/>
                <a:gdLst>
                  <a:gd name="connsiteX0" fmla="*/ 0 w 563217"/>
                  <a:gd name="connsiteY0" fmla="*/ 0 h 185530"/>
                  <a:gd name="connsiteX1" fmla="*/ 563217 w 563217"/>
                  <a:gd name="connsiteY1" fmla="*/ 0 h 185530"/>
                  <a:gd name="connsiteX2" fmla="*/ 563217 w 563217"/>
                  <a:gd name="connsiteY2" fmla="*/ 185530 h 1855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217" h="185530">
                    <a:moveTo>
                      <a:pt x="0" y="0"/>
                    </a:moveTo>
                    <a:lnTo>
                      <a:pt x="563217" y="0"/>
                    </a:lnTo>
                    <a:lnTo>
                      <a:pt x="563217" y="185530"/>
                    </a:lnTo>
                  </a:path>
                </a:pathLst>
              </a:cu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tabLst/>
                </a:pPr>
                <a:endParaRPr kumimoji="0" lang="en-US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endParaRPr>
              </a:p>
            </p:txBody>
          </p:sp>
          <p:sp>
            <p:nvSpPr>
              <p:cNvPr id="54" name="Freeform 53"/>
              <p:cNvSpPr/>
              <p:nvPr/>
            </p:nvSpPr>
            <p:spPr bwMode="auto">
              <a:xfrm>
                <a:off x="3405809" y="3856383"/>
                <a:ext cx="3783495" cy="682487"/>
              </a:xfrm>
              <a:custGeom>
                <a:avLst/>
                <a:gdLst>
                  <a:gd name="connsiteX0" fmla="*/ 3783495 w 3783495"/>
                  <a:gd name="connsiteY0" fmla="*/ 0 h 682487"/>
                  <a:gd name="connsiteX1" fmla="*/ 3783495 w 3783495"/>
                  <a:gd name="connsiteY1" fmla="*/ 238539 h 682487"/>
                  <a:gd name="connsiteX2" fmla="*/ 0 w 3783495"/>
                  <a:gd name="connsiteY2" fmla="*/ 238539 h 682487"/>
                  <a:gd name="connsiteX3" fmla="*/ 0 w 3783495"/>
                  <a:gd name="connsiteY3" fmla="*/ 682487 h 682487"/>
                  <a:gd name="connsiteX4" fmla="*/ 185530 w 3783495"/>
                  <a:gd name="connsiteY4" fmla="*/ 682487 h 682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783495" h="682487">
                    <a:moveTo>
                      <a:pt x="3783495" y="0"/>
                    </a:moveTo>
                    <a:lnTo>
                      <a:pt x="3783495" y="238539"/>
                    </a:lnTo>
                    <a:lnTo>
                      <a:pt x="0" y="238539"/>
                    </a:lnTo>
                    <a:lnTo>
                      <a:pt x="0" y="682487"/>
                    </a:lnTo>
                    <a:lnTo>
                      <a:pt x="185530" y="682487"/>
                    </a:lnTo>
                  </a:path>
                </a:pathLst>
              </a:cu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tabLst/>
                </a:pPr>
                <a:endParaRPr kumimoji="0" lang="en-US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endParaRPr>
              </a:p>
            </p:txBody>
          </p:sp>
        </p:grpSp>
      </p:grpSp>
      <p:grpSp>
        <p:nvGrpSpPr>
          <p:cNvPr id="21" name="Group 20"/>
          <p:cNvGrpSpPr/>
          <p:nvPr/>
        </p:nvGrpSpPr>
        <p:grpSpPr>
          <a:xfrm>
            <a:off x="3026734" y="2860270"/>
            <a:ext cx="430044" cy="391055"/>
            <a:chOff x="2579774" y="2950480"/>
            <a:chExt cx="561408" cy="485444"/>
          </a:xfrm>
        </p:grpSpPr>
        <p:cxnSp>
          <p:nvCxnSpPr>
            <p:cNvPr id="20" name="Straight Connector 19"/>
            <p:cNvCxnSpPr/>
            <p:nvPr/>
          </p:nvCxnSpPr>
          <p:spPr bwMode="auto">
            <a:xfrm>
              <a:off x="2579774" y="2950480"/>
              <a:ext cx="561408" cy="485444"/>
            </a:xfrm>
            <a:prstGeom prst="line">
              <a:avLst/>
            </a:prstGeom>
            <a:solidFill>
              <a:srgbClr val="000000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7" name="Straight Connector 96"/>
            <p:cNvCxnSpPr/>
            <p:nvPr/>
          </p:nvCxnSpPr>
          <p:spPr bwMode="auto">
            <a:xfrm flipH="1">
              <a:off x="2579774" y="2950480"/>
              <a:ext cx="561408" cy="485444"/>
            </a:xfrm>
            <a:prstGeom prst="line">
              <a:avLst/>
            </a:prstGeom>
            <a:solidFill>
              <a:srgbClr val="000000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F8C79B-BEB9-9E0D-76F1-3BF69FE31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22840EC-CF53-479C-A255-149EB85FA0F9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8A734A-B6D5-8553-B301-44865A49431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L06-</a:t>
            </a:r>
            <a:fld id="{D02EE386-C9BD-4FB7-9577-6096B5320EC4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169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Princeton Architecture</a:t>
            </a:r>
            <a:br>
              <a:rPr lang="en-US" dirty="0"/>
            </a:br>
            <a:r>
              <a:rPr lang="en-US" sz="2400" dirty="0"/>
              <a:t>where non-memory instructions take one cycle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90206"/>
            <a:ext cx="7772400" cy="4114800"/>
          </a:xfrm>
        </p:spPr>
        <p:txBody>
          <a:bodyPr/>
          <a:lstStyle/>
          <a:p>
            <a:pPr marL="0" indent="0">
              <a:spcBef>
                <a:spcPts val="2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rule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doFetch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if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(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state ==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FetchExecute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spcBef>
                <a:spcPts val="20"/>
              </a:spcBef>
              <a:buNone/>
            </a:pP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 </a:t>
            </a:r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let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inst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&lt;-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mem.req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MemReq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{op: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Ld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,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addr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: pc, data: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dwv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});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  let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dInst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= decode(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inst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 </a:t>
            </a:r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let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rVal1 = rf.rd1(dInst.src1); //similarly rVal2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  let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eInst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= execute(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dInst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, rVal1, rVal2, pc); </a:t>
            </a:r>
          </a:p>
          <a:p>
            <a:pPr marL="0" indent="0">
              <a:spcBef>
                <a:spcPts val="20"/>
              </a:spcBef>
              <a:buNone/>
            </a:pP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 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if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(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eInst.iType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==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Ld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) || (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eInst.iType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==St) 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begin</a:t>
            </a:r>
            <a:endParaRPr lang="en-US" sz="1800" dirty="0">
              <a:solidFill>
                <a:srgbClr val="FF0000"/>
              </a:solidFill>
              <a:latin typeface="Consolas" panose="020B06090202040302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20"/>
              </a:spcBef>
              <a:buNone/>
            </a:pP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   e2m &lt;=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eInst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spcBef>
                <a:spcPts val="20"/>
              </a:spcBef>
              <a:buNone/>
            </a:pP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   state &lt;=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MemoryAccess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spcBef>
                <a:spcPts val="20"/>
              </a:spcBef>
              <a:buNone/>
            </a:pP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 end </a:t>
            </a:r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else begin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 </a:t>
            </a:r>
            <a:endParaRPr lang="en-US" sz="1800" dirty="0"/>
          </a:p>
          <a:p>
            <a:pPr marL="0" indent="0">
              <a:spcBef>
                <a:spcPts val="2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  if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(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eInst.dst.valid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)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rf.wr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eInst.dst.index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,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eInst.data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   pc &lt;=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eInst.nextPc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;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   state &lt;=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FetchExecute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 </a:t>
            </a:r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end</a:t>
            </a:r>
            <a:endParaRPr lang="en-US" sz="1800" dirty="0">
              <a:latin typeface="Consolas" panose="020B06090202040302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20"/>
              </a:spcBef>
              <a:buNone/>
            </a:pPr>
            <a:r>
              <a:rPr lang="en-US" sz="1800" b="1" dirty="0" err="1">
                <a:latin typeface="Consolas" panose="020B0609020204030204" pitchFamily="49" charset="0"/>
                <a:cs typeface="Courier New" panose="02070309020205020404" pitchFamily="49" charset="0"/>
              </a:rPr>
              <a:t>Endrule</a:t>
            </a:r>
            <a:endParaRPr lang="en-US" sz="1800" b="1" dirty="0">
              <a:latin typeface="Consolas" panose="020B06090202040302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2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rule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doMemoryAccess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if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(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state ==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MemoryAccess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spcBef>
                <a:spcPts val="20"/>
              </a:spcBef>
              <a:buNone/>
            </a:pP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updateState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e2m, pc,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rf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, mem);</a:t>
            </a:r>
            <a:endParaRPr lang="en-US" sz="1800" dirty="0">
              <a:solidFill>
                <a:srgbClr val="FF0000"/>
              </a:solidFill>
              <a:latin typeface="Consolas" panose="020B06090202040302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   state &lt;=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FetchExecute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 err="1">
                <a:latin typeface="Consolas" panose="020B0609020204030204" pitchFamily="49" charset="0"/>
                <a:cs typeface="Courier New" panose="02070309020205020404" pitchFamily="49" charset="0"/>
              </a:rPr>
              <a:t>endrule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>
              <a:latin typeface="Consolas" panose="020B0609020204030204" pitchFamily="49" charset="0"/>
              <a:cs typeface="Courier New" panose="02070309020205020404" pitchFamily="49" charset="0"/>
            </a:endParaRPr>
          </a:p>
        </p:txBody>
      </p:sp>
      <p:pic>
        <p:nvPicPr>
          <p:cNvPr id="13" name="Picture 12" descr="sherry hegstrom | ETMOOC Blog Hub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6913" y="5583181"/>
            <a:ext cx="851470" cy="731896"/>
          </a:xfrm>
          <a:prstGeom prst="rect">
            <a:avLst/>
          </a:prstGeom>
        </p:spPr>
      </p:pic>
      <p:grpSp>
        <p:nvGrpSpPr>
          <p:cNvPr id="14" name="Group 13"/>
          <p:cNvGrpSpPr/>
          <p:nvPr/>
        </p:nvGrpSpPr>
        <p:grpSpPr>
          <a:xfrm>
            <a:off x="1189219" y="3232751"/>
            <a:ext cx="7358484" cy="707886"/>
            <a:chOff x="1080297" y="3211716"/>
            <a:chExt cx="7358484" cy="707886"/>
          </a:xfrm>
        </p:grpSpPr>
        <p:sp>
          <p:nvSpPr>
            <p:cNvPr id="15" name="Freeform 14"/>
            <p:cNvSpPr/>
            <p:nvPr/>
          </p:nvSpPr>
          <p:spPr bwMode="auto">
            <a:xfrm>
              <a:off x="1080297" y="3243761"/>
              <a:ext cx="1990150" cy="338959"/>
            </a:xfrm>
            <a:custGeom>
              <a:avLst/>
              <a:gdLst>
                <a:gd name="connsiteX0" fmla="*/ 244366 w 1990150"/>
                <a:gd name="connsiteY0" fmla="*/ 299545 h 338959"/>
                <a:gd name="connsiteX1" fmla="*/ 173421 w 1990150"/>
                <a:gd name="connsiteY1" fmla="*/ 283780 h 338959"/>
                <a:gd name="connsiteX2" fmla="*/ 149772 w 1990150"/>
                <a:gd name="connsiteY2" fmla="*/ 268014 h 338959"/>
                <a:gd name="connsiteX3" fmla="*/ 102476 w 1990150"/>
                <a:gd name="connsiteY3" fmla="*/ 244366 h 338959"/>
                <a:gd name="connsiteX4" fmla="*/ 86710 w 1990150"/>
                <a:gd name="connsiteY4" fmla="*/ 220718 h 338959"/>
                <a:gd name="connsiteX5" fmla="*/ 78828 w 1990150"/>
                <a:gd name="connsiteY5" fmla="*/ 197069 h 338959"/>
                <a:gd name="connsiteX6" fmla="*/ 55179 w 1990150"/>
                <a:gd name="connsiteY6" fmla="*/ 189187 h 338959"/>
                <a:gd name="connsiteX7" fmla="*/ 23648 w 1990150"/>
                <a:gd name="connsiteY7" fmla="*/ 165538 h 338959"/>
                <a:gd name="connsiteX8" fmla="*/ 0 w 1990150"/>
                <a:gd name="connsiteY8" fmla="*/ 118242 h 338959"/>
                <a:gd name="connsiteX9" fmla="*/ 15766 w 1990150"/>
                <a:gd name="connsiteY9" fmla="*/ 94594 h 338959"/>
                <a:gd name="connsiteX10" fmla="*/ 86710 w 1990150"/>
                <a:gd name="connsiteY10" fmla="*/ 39414 h 338959"/>
                <a:gd name="connsiteX11" fmla="*/ 118241 w 1990150"/>
                <a:gd name="connsiteY11" fmla="*/ 23649 h 338959"/>
                <a:gd name="connsiteX12" fmla="*/ 157655 w 1990150"/>
                <a:gd name="connsiteY12" fmla="*/ 15766 h 338959"/>
                <a:gd name="connsiteX13" fmla="*/ 236483 w 1990150"/>
                <a:gd name="connsiteY13" fmla="*/ 0 h 338959"/>
                <a:gd name="connsiteX14" fmla="*/ 977462 w 1990150"/>
                <a:gd name="connsiteY14" fmla="*/ 7883 h 338959"/>
                <a:gd name="connsiteX15" fmla="*/ 1008993 w 1990150"/>
                <a:gd name="connsiteY15" fmla="*/ 15766 h 338959"/>
                <a:gd name="connsiteX16" fmla="*/ 1111469 w 1990150"/>
                <a:gd name="connsiteY16" fmla="*/ 23649 h 338959"/>
                <a:gd name="connsiteX17" fmla="*/ 1300655 w 1990150"/>
                <a:gd name="connsiteY17" fmla="*/ 15766 h 338959"/>
                <a:gd name="connsiteX18" fmla="*/ 1332186 w 1990150"/>
                <a:gd name="connsiteY18" fmla="*/ 7883 h 338959"/>
                <a:gd name="connsiteX19" fmla="*/ 1513490 w 1990150"/>
                <a:gd name="connsiteY19" fmla="*/ 15766 h 338959"/>
                <a:gd name="connsiteX20" fmla="*/ 1615966 w 1990150"/>
                <a:gd name="connsiteY20" fmla="*/ 31531 h 338959"/>
                <a:gd name="connsiteX21" fmla="*/ 1749972 w 1990150"/>
                <a:gd name="connsiteY21" fmla="*/ 39414 h 338959"/>
                <a:gd name="connsiteX22" fmla="*/ 1844566 w 1990150"/>
                <a:gd name="connsiteY22" fmla="*/ 47297 h 338959"/>
                <a:gd name="connsiteX23" fmla="*/ 1868214 w 1990150"/>
                <a:gd name="connsiteY23" fmla="*/ 55180 h 338959"/>
                <a:gd name="connsiteX24" fmla="*/ 1891862 w 1990150"/>
                <a:gd name="connsiteY24" fmla="*/ 78828 h 338959"/>
                <a:gd name="connsiteX25" fmla="*/ 1931276 w 1990150"/>
                <a:gd name="connsiteY25" fmla="*/ 86711 h 338959"/>
                <a:gd name="connsiteX26" fmla="*/ 1947041 w 1990150"/>
                <a:gd name="connsiteY26" fmla="*/ 110359 h 338959"/>
                <a:gd name="connsiteX27" fmla="*/ 1962807 w 1990150"/>
                <a:gd name="connsiteY27" fmla="*/ 181304 h 338959"/>
                <a:gd name="connsiteX28" fmla="*/ 1915510 w 1990150"/>
                <a:gd name="connsiteY28" fmla="*/ 197069 h 338959"/>
                <a:gd name="connsiteX29" fmla="*/ 1891862 w 1990150"/>
                <a:gd name="connsiteY29" fmla="*/ 204952 h 338959"/>
                <a:gd name="connsiteX30" fmla="*/ 1868214 w 1990150"/>
                <a:gd name="connsiteY30" fmla="*/ 212835 h 338959"/>
                <a:gd name="connsiteX31" fmla="*/ 1844566 w 1990150"/>
                <a:gd name="connsiteY31" fmla="*/ 220718 h 338959"/>
                <a:gd name="connsiteX32" fmla="*/ 1749972 w 1990150"/>
                <a:gd name="connsiteY32" fmla="*/ 283780 h 338959"/>
                <a:gd name="connsiteX33" fmla="*/ 1702676 w 1990150"/>
                <a:gd name="connsiteY33" fmla="*/ 299545 h 338959"/>
                <a:gd name="connsiteX34" fmla="*/ 1679028 w 1990150"/>
                <a:gd name="connsiteY34" fmla="*/ 307428 h 338959"/>
                <a:gd name="connsiteX35" fmla="*/ 551793 w 1990150"/>
                <a:gd name="connsiteY35" fmla="*/ 291662 h 338959"/>
                <a:gd name="connsiteX36" fmla="*/ 520262 w 1990150"/>
                <a:gd name="connsiteY36" fmla="*/ 283780 h 338959"/>
                <a:gd name="connsiteX37" fmla="*/ 394138 w 1990150"/>
                <a:gd name="connsiteY37" fmla="*/ 268014 h 338959"/>
                <a:gd name="connsiteX38" fmla="*/ 244366 w 1990150"/>
                <a:gd name="connsiteY38" fmla="*/ 275897 h 338959"/>
                <a:gd name="connsiteX39" fmla="*/ 212835 w 1990150"/>
                <a:gd name="connsiteY39" fmla="*/ 283780 h 338959"/>
                <a:gd name="connsiteX40" fmla="*/ 149772 w 1990150"/>
                <a:gd name="connsiteY40" fmla="*/ 291662 h 338959"/>
                <a:gd name="connsiteX41" fmla="*/ 102476 w 1990150"/>
                <a:gd name="connsiteY41" fmla="*/ 323194 h 338959"/>
                <a:gd name="connsiteX42" fmla="*/ 102476 w 1990150"/>
                <a:gd name="connsiteY42" fmla="*/ 338959 h 338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1990150" h="338959">
                  <a:moveTo>
                    <a:pt x="244366" y="299545"/>
                  </a:moveTo>
                  <a:cubicBezTo>
                    <a:pt x="226207" y="296518"/>
                    <a:pt x="192824" y="293481"/>
                    <a:pt x="173421" y="283780"/>
                  </a:cubicBezTo>
                  <a:cubicBezTo>
                    <a:pt x="164947" y="279543"/>
                    <a:pt x="158246" y="272251"/>
                    <a:pt x="149772" y="268014"/>
                  </a:cubicBezTo>
                  <a:cubicBezTo>
                    <a:pt x="84497" y="235376"/>
                    <a:pt x="170252" y="289549"/>
                    <a:pt x="102476" y="244366"/>
                  </a:cubicBezTo>
                  <a:cubicBezTo>
                    <a:pt x="97221" y="236483"/>
                    <a:pt x="90947" y="229192"/>
                    <a:pt x="86710" y="220718"/>
                  </a:cubicBezTo>
                  <a:cubicBezTo>
                    <a:pt x="82994" y="213286"/>
                    <a:pt x="84704" y="202945"/>
                    <a:pt x="78828" y="197069"/>
                  </a:cubicBezTo>
                  <a:cubicBezTo>
                    <a:pt x="72952" y="191193"/>
                    <a:pt x="63062" y="191814"/>
                    <a:pt x="55179" y="189187"/>
                  </a:cubicBezTo>
                  <a:cubicBezTo>
                    <a:pt x="44669" y="181304"/>
                    <a:pt x="32938" y="174828"/>
                    <a:pt x="23648" y="165538"/>
                  </a:cubicBezTo>
                  <a:cubicBezTo>
                    <a:pt x="8368" y="150258"/>
                    <a:pt x="6411" y="137475"/>
                    <a:pt x="0" y="118242"/>
                  </a:cubicBezTo>
                  <a:cubicBezTo>
                    <a:pt x="5255" y="110359"/>
                    <a:pt x="9701" y="101872"/>
                    <a:pt x="15766" y="94594"/>
                  </a:cubicBezTo>
                  <a:cubicBezTo>
                    <a:pt x="34304" y="72349"/>
                    <a:pt x="61595" y="51971"/>
                    <a:pt x="86710" y="39414"/>
                  </a:cubicBezTo>
                  <a:cubicBezTo>
                    <a:pt x="97220" y="34159"/>
                    <a:pt x="107093" y="27365"/>
                    <a:pt x="118241" y="23649"/>
                  </a:cubicBezTo>
                  <a:cubicBezTo>
                    <a:pt x="130952" y="19412"/>
                    <a:pt x="144576" y="18673"/>
                    <a:pt x="157655" y="15766"/>
                  </a:cubicBezTo>
                  <a:cubicBezTo>
                    <a:pt x="228211" y="87"/>
                    <a:pt x="143802" y="15447"/>
                    <a:pt x="236483" y="0"/>
                  </a:cubicBezTo>
                  <a:lnTo>
                    <a:pt x="977462" y="7883"/>
                  </a:lnTo>
                  <a:cubicBezTo>
                    <a:pt x="988294" y="8104"/>
                    <a:pt x="998233" y="14500"/>
                    <a:pt x="1008993" y="15766"/>
                  </a:cubicBezTo>
                  <a:cubicBezTo>
                    <a:pt x="1043018" y="19769"/>
                    <a:pt x="1077310" y="21021"/>
                    <a:pt x="1111469" y="23649"/>
                  </a:cubicBezTo>
                  <a:cubicBezTo>
                    <a:pt x="1174531" y="21021"/>
                    <a:pt x="1237699" y="20263"/>
                    <a:pt x="1300655" y="15766"/>
                  </a:cubicBezTo>
                  <a:cubicBezTo>
                    <a:pt x="1311461" y="14994"/>
                    <a:pt x="1321352" y="7883"/>
                    <a:pt x="1332186" y="7883"/>
                  </a:cubicBezTo>
                  <a:cubicBezTo>
                    <a:pt x="1392678" y="7883"/>
                    <a:pt x="1453055" y="13138"/>
                    <a:pt x="1513490" y="15766"/>
                  </a:cubicBezTo>
                  <a:cubicBezTo>
                    <a:pt x="1555573" y="24183"/>
                    <a:pt x="1568232" y="27712"/>
                    <a:pt x="1615966" y="31531"/>
                  </a:cubicBezTo>
                  <a:cubicBezTo>
                    <a:pt x="1660569" y="35099"/>
                    <a:pt x="1705332" y="36335"/>
                    <a:pt x="1749972" y="39414"/>
                  </a:cubicBezTo>
                  <a:cubicBezTo>
                    <a:pt x="1781538" y="41591"/>
                    <a:pt x="1813035" y="44669"/>
                    <a:pt x="1844566" y="47297"/>
                  </a:cubicBezTo>
                  <a:cubicBezTo>
                    <a:pt x="1852449" y="49925"/>
                    <a:pt x="1861300" y="50571"/>
                    <a:pt x="1868214" y="55180"/>
                  </a:cubicBezTo>
                  <a:cubicBezTo>
                    <a:pt x="1877489" y="61364"/>
                    <a:pt x="1881891" y="73843"/>
                    <a:pt x="1891862" y="78828"/>
                  </a:cubicBezTo>
                  <a:cubicBezTo>
                    <a:pt x="1903846" y="84820"/>
                    <a:pt x="1918138" y="84083"/>
                    <a:pt x="1931276" y="86711"/>
                  </a:cubicBezTo>
                  <a:cubicBezTo>
                    <a:pt x="1936531" y="94594"/>
                    <a:pt x="1939643" y="104441"/>
                    <a:pt x="1947041" y="110359"/>
                  </a:cubicBezTo>
                  <a:cubicBezTo>
                    <a:pt x="1971317" y="129780"/>
                    <a:pt x="2021358" y="97661"/>
                    <a:pt x="1962807" y="181304"/>
                  </a:cubicBezTo>
                  <a:cubicBezTo>
                    <a:pt x="1953277" y="194918"/>
                    <a:pt x="1931276" y="191814"/>
                    <a:pt x="1915510" y="197069"/>
                  </a:cubicBezTo>
                  <a:lnTo>
                    <a:pt x="1891862" y="204952"/>
                  </a:lnTo>
                  <a:lnTo>
                    <a:pt x="1868214" y="212835"/>
                  </a:lnTo>
                  <a:lnTo>
                    <a:pt x="1844566" y="220718"/>
                  </a:lnTo>
                  <a:cubicBezTo>
                    <a:pt x="1785519" y="279763"/>
                    <a:pt x="1818419" y="260965"/>
                    <a:pt x="1749972" y="283780"/>
                  </a:cubicBezTo>
                  <a:lnTo>
                    <a:pt x="1702676" y="299545"/>
                  </a:lnTo>
                  <a:lnTo>
                    <a:pt x="1679028" y="307428"/>
                  </a:lnTo>
                  <a:cubicBezTo>
                    <a:pt x="1658241" y="307234"/>
                    <a:pt x="807900" y="304467"/>
                    <a:pt x="551793" y="291662"/>
                  </a:cubicBezTo>
                  <a:cubicBezTo>
                    <a:pt x="540973" y="291121"/>
                    <a:pt x="530885" y="285905"/>
                    <a:pt x="520262" y="283780"/>
                  </a:cubicBezTo>
                  <a:cubicBezTo>
                    <a:pt x="471359" y="274000"/>
                    <a:pt x="448488" y="273449"/>
                    <a:pt x="394138" y="268014"/>
                  </a:cubicBezTo>
                  <a:cubicBezTo>
                    <a:pt x="344214" y="270642"/>
                    <a:pt x="294171" y="271566"/>
                    <a:pt x="244366" y="275897"/>
                  </a:cubicBezTo>
                  <a:cubicBezTo>
                    <a:pt x="233573" y="276836"/>
                    <a:pt x="223521" y="281999"/>
                    <a:pt x="212835" y="283780"/>
                  </a:cubicBezTo>
                  <a:cubicBezTo>
                    <a:pt x="191939" y="287263"/>
                    <a:pt x="170793" y="289035"/>
                    <a:pt x="149772" y="291662"/>
                  </a:cubicBezTo>
                  <a:cubicBezTo>
                    <a:pt x="126550" y="299403"/>
                    <a:pt x="117238" y="298590"/>
                    <a:pt x="102476" y="323194"/>
                  </a:cubicBezTo>
                  <a:cubicBezTo>
                    <a:pt x="99772" y="327700"/>
                    <a:pt x="102476" y="333704"/>
                    <a:pt x="102476" y="338959"/>
                  </a:cubicBezTo>
                </a:path>
              </a:pathLst>
            </a:cu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 bwMode="auto">
            <a:xfrm>
              <a:off x="3070447" y="3401509"/>
              <a:ext cx="1916167" cy="184709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7" name="TextBox 16"/>
            <p:cNvSpPr txBox="1"/>
            <p:nvPr/>
          </p:nvSpPr>
          <p:spPr>
            <a:xfrm>
              <a:off x="4606843" y="3211716"/>
              <a:ext cx="383193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anose="030F0702030302020204" pitchFamily="66" charset="0"/>
                </a:rPr>
                <a:t>Save the executed instruction state in e2m register</a:t>
              </a: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7436913" y="-14932"/>
            <a:ext cx="15023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The code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7AC0AB-7A8A-4AA9-E3D8-9120C2E78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88E8CA-59A1-45CB-94B2-4C056850E48C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D576B4-EB1F-F604-A61C-3D271980F9E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L06-</a:t>
            </a:r>
            <a:fld id="{D02EE386-C9BD-4FB7-9577-6096B5320EC4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999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 implications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87926"/>
            <a:ext cx="7772400" cy="4114800"/>
          </a:xfrm>
        </p:spPr>
        <p:txBody>
          <a:bodyPr/>
          <a:lstStyle/>
          <a:p>
            <a:r>
              <a:rPr lang="en-US" sz="2400" dirty="0"/>
              <a:t>Suppose fraction </a:t>
            </a:r>
            <a:r>
              <a:rPr lang="en-US" sz="2400" dirty="0">
                <a:solidFill>
                  <a:srgbClr val="FF0000"/>
                </a:solidFill>
              </a:rPr>
              <a:t>f</a:t>
            </a:r>
            <a:r>
              <a:rPr lang="en-US" sz="2400" dirty="0"/>
              <a:t> of N executed instructions are memory access instructions</a:t>
            </a:r>
          </a:p>
          <a:p>
            <a:pPr lvl="1"/>
            <a:r>
              <a:rPr lang="en-US" sz="2000" dirty="0"/>
              <a:t>Two-cycle Princeton architecture will take 2N cycles </a:t>
            </a:r>
          </a:p>
          <a:p>
            <a:pPr lvl="1"/>
            <a:r>
              <a:rPr lang="en-US" sz="2000" dirty="0"/>
              <a:t>How many cycles will the variable-cycle Princeton architecture take?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958586" y="3429000"/>
            <a:ext cx="286174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+mj-lt"/>
              </a:rPr>
              <a:t>f*2*N + (1-f)*N </a:t>
            </a:r>
          </a:p>
          <a:p>
            <a:r>
              <a:rPr lang="en-US" dirty="0">
                <a:solidFill>
                  <a:srgbClr val="FF0000"/>
                </a:solidFill>
                <a:latin typeface="+mj-lt"/>
              </a:rPr>
              <a:t>= (1+f)*N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981200" y="4308719"/>
            <a:ext cx="554433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As far as the performance is concerned</a:t>
            </a:r>
            <a:r>
              <a:rPr lang="en-US" sz="2000" dirty="0">
                <a:latin typeface="Comic Sans MS" panose="030F0702030302020204" pitchFamily="66" charset="0"/>
              </a:rPr>
              <a:t>, cycle counts in not the whole story; one needs to compare the cycle times of the two designs as </a:t>
            </a:r>
            <a:r>
              <a:rPr lang="en-US" dirty="0">
                <a:latin typeface="Comic Sans MS" panose="030F0702030302020204" pitchFamily="66" charset="0"/>
              </a:rPr>
              <a:t>well</a:t>
            </a:r>
            <a:endParaRPr lang="en-US" sz="2000" dirty="0"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89459" y="5933807"/>
            <a:ext cx="31004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More to come later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6958F621-C00E-3962-EA96-AADAA0AD5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D311F3-FE08-48B3-B0B7-BD3682463ABB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D788F18-1DDD-F22B-0F5C-D5E497358AA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L06-</a:t>
            </a:r>
            <a:fld id="{D02EE386-C9BD-4FB7-9577-6096B5320EC4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787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Realistic Memory Interface</a:t>
            </a:r>
            <a:br>
              <a:rPr lang="en-US" dirty="0"/>
            </a:br>
            <a:r>
              <a:rPr lang="en-US" sz="2400" dirty="0"/>
              <a:t>Request/Response methods</a:t>
            </a:r>
            <a:endParaRPr lang="en-US" dirty="0"/>
          </a:p>
        </p:txBody>
      </p:sp>
      <p:sp>
        <p:nvSpPr>
          <p:cNvPr id="60" name="Text Box 3"/>
          <p:cNvSpPr txBox="1">
            <a:spLocks noChangeArrowheads="1"/>
          </p:cNvSpPr>
          <p:nvPr/>
        </p:nvSpPr>
        <p:spPr bwMode="auto">
          <a:xfrm>
            <a:off x="803255" y="3216075"/>
            <a:ext cx="7096815" cy="238526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>
                <a:latin typeface="Consolas" panose="020B0609020204030204" pitchFamily="49" charset="0"/>
                <a:cs typeface="Courier New" pitchFamily="49" charset="0"/>
              </a:rPr>
              <a:t>interface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 Memory</a:t>
            </a:r>
            <a:r>
              <a:rPr lang="en-US" sz="2000" b="0" dirty="0">
                <a:latin typeface="Consolas" panose="020B0609020204030204" pitchFamily="49" charset="0"/>
                <a:cs typeface="Courier New" pitchFamily="49" charset="0"/>
              </a:rPr>
              <a:t>;</a:t>
            </a:r>
            <a:endParaRPr lang="en-US" sz="2000" b="0" dirty="0">
              <a:latin typeface="Consolas" panose="020B0609020204030204" pitchFamily="49" charset="0"/>
              <a:cs typeface="Times New Roman" pitchFamily="-96" charset="0"/>
            </a:endParaRPr>
          </a:p>
          <a:p>
            <a:r>
              <a:rPr lang="en-US" sz="2000" b="1" dirty="0">
                <a:latin typeface="Consolas" panose="020B0609020204030204" pitchFamily="49" charset="0"/>
                <a:cs typeface="Courier New" pitchFamily="49" charset="0"/>
              </a:rPr>
              <a:t>   method Action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sz="2000" dirty="0" err="1">
                <a:latin typeface="Consolas" panose="020B0609020204030204" pitchFamily="49" charset="0"/>
                <a:cs typeface="Courier New" pitchFamily="49" charset="0"/>
              </a:rPr>
              <a:t>req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(</a:t>
            </a:r>
            <a:r>
              <a:rPr lang="en-US" sz="2000" dirty="0" err="1">
                <a:latin typeface="Consolas" panose="020B0609020204030204" pitchFamily="49" charset="0"/>
                <a:cs typeface="Courier New" pitchFamily="49" charset="0"/>
              </a:rPr>
              <a:t>MemReq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sz="2000" dirty="0" err="1">
                <a:latin typeface="Consolas" panose="020B0609020204030204" pitchFamily="49" charset="0"/>
                <a:cs typeface="Courier New" pitchFamily="49" charset="0"/>
              </a:rPr>
              <a:t>req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); </a:t>
            </a:r>
          </a:p>
          <a:p>
            <a:r>
              <a:rPr lang="en-US" sz="2000" b="1" dirty="0">
                <a:latin typeface="Consolas" panose="020B0609020204030204" pitchFamily="49" charset="0"/>
                <a:cs typeface="Courier New" pitchFamily="49" charset="0"/>
              </a:rPr>
              <a:t>   method </a:t>
            </a:r>
            <a:r>
              <a:rPr lang="en-US" sz="2000" b="1" dirty="0" err="1">
                <a:latin typeface="Consolas" panose="020B0609020204030204" pitchFamily="49" charset="0"/>
                <a:cs typeface="Courier New" pitchFamily="49" charset="0"/>
              </a:rPr>
              <a:t>ActionValue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#(Word) </a:t>
            </a:r>
            <a:r>
              <a:rPr lang="en-US" sz="2000" dirty="0" err="1">
                <a:latin typeface="Consolas" panose="020B0609020204030204" pitchFamily="49" charset="0"/>
                <a:cs typeface="Courier New" pitchFamily="49" charset="0"/>
              </a:rPr>
              <a:t>resp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(); </a:t>
            </a:r>
          </a:p>
          <a:p>
            <a:r>
              <a:rPr lang="en-US" sz="2000" b="1" dirty="0" err="1">
                <a:latin typeface="Consolas" panose="020B0609020204030204" pitchFamily="49" charset="0"/>
                <a:cs typeface="Courier New" pitchFamily="49" charset="0"/>
              </a:rPr>
              <a:t>endinterface</a:t>
            </a:r>
            <a:endParaRPr lang="en-US" sz="2000" b="1" dirty="0">
              <a:latin typeface="Consolas" panose="020B0609020204030204" pitchFamily="49" charset="0"/>
              <a:cs typeface="Courier New" pitchFamily="49" charset="0"/>
            </a:endParaRPr>
          </a:p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sz="2000" b="1" dirty="0" err="1">
                <a:latin typeface="Consolas" panose="020B0609020204030204" pitchFamily="49" charset="0"/>
                <a:cs typeface="Courier New" pitchFamily="49" charset="0"/>
              </a:rPr>
              <a:t>typedef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nsolas" panose="020B0609020204030204" pitchFamily="49" charset="0"/>
                <a:cs typeface="Courier New" pitchFamily="49" charset="0"/>
              </a:rPr>
              <a:t>struct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 {</a:t>
            </a:r>
            <a:r>
              <a:rPr lang="en-US" sz="2000" dirty="0" err="1">
                <a:latin typeface="Consolas" panose="020B0609020204030204" pitchFamily="49" charset="0"/>
                <a:cs typeface="Courier New" pitchFamily="49" charset="0"/>
              </a:rPr>
              <a:t>MemOp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 op; Word </a:t>
            </a:r>
            <a:r>
              <a:rPr lang="en-US" sz="2000" dirty="0" err="1">
                <a:latin typeface="Consolas" panose="020B0609020204030204" pitchFamily="49" charset="0"/>
                <a:cs typeface="Courier New" pitchFamily="49" charset="0"/>
              </a:rPr>
              <a:t>addr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; Word data;} </a:t>
            </a:r>
          </a:p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        </a:t>
            </a:r>
            <a:r>
              <a:rPr lang="en-US" sz="2000" dirty="0" err="1">
                <a:latin typeface="Consolas" panose="020B0609020204030204" pitchFamily="49" charset="0"/>
                <a:cs typeface="Courier New" pitchFamily="49" charset="0"/>
              </a:rPr>
              <a:t>MemReq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sz="2000" b="1" dirty="0">
                <a:latin typeface="Consolas" panose="020B0609020204030204" pitchFamily="49" charset="0"/>
                <a:cs typeface="Courier New" pitchFamily="49" charset="0"/>
              </a:rPr>
              <a:t>deriving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(Bits, </a:t>
            </a:r>
            <a:r>
              <a:rPr lang="en-US" sz="2000" dirty="0" err="1">
                <a:latin typeface="Consolas" panose="020B0609020204030204" pitchFamily="49" charset="0"/>
                <a:cs typeface="Courier New" pitchFamily="49" charset="0"/>
              </a:rPr>
              <a:t>Eq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);</a:t>
            </a:r>
          </a:p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sz="2000" b="1" dirty="0" err="1">
                <a:latin typeface="Consolas" panose="020B0609020204030204" pitchFamily="49" charset="0"/>
                <a:cs typeface="Courier New" pitchFamily="49" charset="0"/>
              </a:rPr>
              <a:t>typedef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nsolas" panose="020B0609020204030204" pitchFamily="49" charset="0"/>
                <a:cs typeface="Courier New" pitchFamily="49" charset="0"/>
              </a:rPr>
              <a:t>enum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 {</a:t>
            </a:r>
            <a:r>
              <a:rPr lang="en-US" sz="2000" dirty="0" err="1">
                <a:latin typeface="Consolas" panose="020B0609020204030204" pitchFamily="49" charset="0"/>
                <a:cs typeface="Courier New" pitchFamily="49" charset="0"/>
              </a:rPr>
              <a:t>Ld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, St} </a:t>
            </a:r>
            <a:r>
              <a:rPr lang="en-US" sz="2000" dirty="0" err="1">
                <a:latin typeface="Consolas" panose="020B0609020204030204" pitchFamily="49" charset="0"/>
                <a:cs typeface="Courier New" pitchFamily="49" charset="0"/>
              </a:rPr>
              <a:t>MemOp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sz="2000" b="1" dirty="0">
                <a:latin typeface="Consolas" panose="020B0609020204030204" pitchFamily="49" charset="0"/>
                <a:cs typeface="Courier New" pitchFamily="49" charset="0"/>
              </a:rPr>
              <a:t>deriving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(Bits, </a:t>
            </a:r>
            <a:r>
              <a:rPr lang="en-US" sz="2000" dirty="0" err="1">
                <a:latin typeface="Consolas" panose="020B0609020204030204" pitchFamily="49" charset="0"/>
                <a:cs typeface="Courier New" pitchFamily="49" charset="0"/>
              </a:rPr>
              <a:t>Eq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);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6416128" y="1429803"/>
            <a:ext cx="249650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+mj-lt"/>
              </a:rPr>
              <a:t>No response for Stores;</a:t>
            </a:r>
          </a:p>
          <a:p>
            <a:r>
              <a:rPr lang="en-US" sz="2000" dirty="0">
                <a:latin typeface="+mj-lt"/>
              </a:rPr>
              <a:t>Load responses come back in the requested order</a:t>
            </a:r>
            <a:endParaRPr lang="en-US" sz="2000" i="1" dirty="0">
              <a:latin typeface="+mj-lt"/>
            </a:endParaRPr>
          </a:p>
        </p:txBody>
      </p:sp>
      <p:cxnSp>
        <p:nvCxnSpPr>
          <p:cNvPr id="47" name="Straight Arrow Connector 46"/>
          <p:cNvCxnSpPr/>
          <p:nvPr/>
        </p:nvCxnSpPr>
        <p:spPr bwMode="auto">
          <a:xfrm>
            <a:off x="1929223" y="1898967"/>
            <a:ext cx="508079" cy="1"/>
          </a:xfrm>
          <a:prstGeom prst="straightConnector1">
            <a:avLst/>
          </a:prstGeom>
          <a:noFill/>
          <a:ln w="28575" cap="flat" cmpd="sng" algn="ctr">
            <a:solidFill>
              <a:srgbClr val="00206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0" name="Text Box 5"/>
          <p:cNvSpPr txBox="1">
            <a:spLocks noChangeArrowheads="1"/>
          </p:cNvSpPr>
          <p:nvPr/>
        </p:nvSpPr>
        <p:spPr bwMode="auto">
          <a:xfrm>
            <a:off x="508889" y="1709436"/>
            <a:ext cx="134844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n-US" sz="1600" i="1" dirty="0">
                <a:latin typeface="+mn-lt"/>
                <a:cs typeface="Arial" charset="0"/>
              </a:rPr>
              <a:t>op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n-US" sz="1600" i="1" dirty="0">
                <a:latin typeface="+mn-lt"/>
                <a:cs typeface="Arial" charset="0"/>
              </a:rPr>
              <a:t>address</a:t>
            </a:r>
          </a:p>
          <a:p>
            <a:pPr algn="r"/>
            <a:r>
              <a:rPr lang="en-US" sz="1600" i="1" dirty="0">
                <a:latin typeface="+mn-lt"/>
                <a:cs typeface="Arial" charset="0"/>
              </a:rPr>
              <a:t>data(store)</a:t>
            </a:r>
          </a:p>
        </p:txBody>
      </p:sp>
      <p:cxnSp>
        <p:nvCxnSpPr>
          <p:cNvPr id="53" name="Straight Arrow Connector 52"/>
          <p:cNvCxnSpPr/>
          <p:nvPr/>
        </p:nvCxnSpPr>
        <p:spPr bwMode="auto">
          <a:xfrm>
            <a:off x="1925975" y="2547002"/>
            <a:ext cx="484852" cy="3782"/>
          </a:xfrm>
          <a:prstGeom prst="straightConnector1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4" name="Text Box 5"/>
          <p:cNvSpPr txBox="1">
            <a:spLocks noChangeArrowheads="1"/>
          </p:cNvSpPr>
          <p:nvPr/>
        </p:nvSpPr>
        <p:spPr bwMode="auto">
          <a:xfrm>
            <a:off x="1311771" y="2410880"/>
            <a:ext cx="522899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70000"/>
              </a:lnSpc>
              <a:spcBef>
                <a:spcPct val="0"/>
              </a:spcBef>
              <a:buClrTx/>
              <a:buSzTx/>
              <a:buNone/>
            </a:pPr>
            <a:r>
              <a:rPr lang="en-US" sz="1600" i="1" dirty="0" err="1">
                <a:solidFill>
                  <a:srgbClr val="FF0000"/>
                </a:solidFill>
                <a:latin typeface="+mn-lt"/>
                <a:cs typeface="Arial" charset="0"/>
              </a:rPr>
              <a:t>en</a:t>
            </a:r>
            <a:endParaRPr lang="en-US" sz="1600" i="1" dirty="0">
              <a:solidFill>
                <a:srgbClr val="FF0000"/>
              </a:solidFill>
              <a:latin typeface="+mn-lt"/>
              <a:cs typeface="Arial" charset="0"/>
            </a:endParaRPr>
          </a:p>
          <a:p>
            <a:pPr algn="ctr">
              <a:lnSpc>
                <a:spcPct val="70000"/>
              </a:lnSpc>
              <a:spcBef>
                <a:spcPct val="0"/>
              </a:spcBef>
              <a:buClrTx/>
              <a:buSzTx/>
              <a:buNone/>
            </a:pPr>
            <a:r>
              <a:rPr lang="en-US" sz="1600" i="1" dirty="0" err="1">
                <a:solidFill>
                  <a:srgbClr val="00B050"/>
                </a:solidFill>
                <a:latin typeface="+mn-lt"/>
                <a:cs typeface="Arial" charset="0"/>
              </a:rPr>
              <a:t>rdy</a:t>
            </a:r>
            <a:endParaRPr lang="en-US" sz="1600" i="1" dirty="0">
              <a:solidFill>
                <a:srgbClr val="00B050"/>
              </a:solidFill>
              <a:latin typeface="+mn-lt"/>
              <a:cs typeface="Arial" charset="0"/>
            </a:endParaRPr>
          </a:p>
        </p:txBody>
      </p:sp>
      <p:cxnSp>
        <p:nvCxnSpPr>
          <p:cNvPr id="56" name="Straight Arrow Connector 55"/>
          <p:cNvCxnSpPr/>
          <p:nvPr/>
        </p:nvCxnSpPr>
        <p:spPr bwMode="auto">
          <a:xfrm>
            <a:off x="1925676" y="2130892"/>
            <a:ext cx="508079" cy="1"/>
          </a:xfrm>
          <a:prstGeom prst="straightConnector1">
            <a:avLst/>
          </a:prstGeom>
          <a:noFill/>
          <a:ln w="28575" cap="flat" cmpd="sng" algn="ctr">
            <a:solidFill>
              <a:srgbClr val="00206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7" name="Straight Arrow Connector 56"/>
          <p:cNvCxnSpPr/>
          <p:nvPr/>
        </p:nvCxnSpPr>
        <p:spPr bwMode="auto">
          <a:xfrm>
            <a:off x="1919695" y="2352918"/>
            <a:ext cx="508079" cy="1"/>
          </a:xfrm>
          <a:prstGeom prst="straightConnector1">
            <a:avLst/>
          </a:prstGeom>
          <a:noFill/>
          <a:ln w="28575" cap="flat" cmpd="sng" algn="ctr">
            <a:solidFill>
              <a:srgbClr val="00206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9" name="Left Brace 58"/>
          <p:cNvSpPr/>
          <p:nvPr/>
        </p:nvSpPr>
        <p:spPr bwMode="auto">
          <a:xfrm>
            <a:off x="1722401" y="1790704"/>
            <a:ext cx="274752" cy="614614"/>
          </a:xfrm>
          <a:prstGeom prst="leftBrac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62" name="Straight Arrow Connector 61"/>
          <p:cNvCxnSpPr/>
          <p:nvPr/>
        </p:nvCxnSpPr>
        <p:spPr bwMode="auto">
          <a:xfrm flipH="1">
            <a:off x="1934517" y="2715225"/>
            <a:ext cx="484852" cy="3782"/>
          </a:xfrm>
          <a:prstGeom prst="straightConnector1">
            <a:avLst/>
          </a:prstGeom>
          <a:noFill/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</p:spPr>
      </p:cxnSp>
      <p:grpSp>
        <p:nvGrpSpPr>
          <p:cNvPr id="3" name="Group 2"/>
          <p:cNvGrpSpPr/>
          <p:nvPr/>
        </p:nvGrpSpPr>
        <p:grpSpPr>
          <a:xfrm>
            <a:off x="2427774" y="1524713"/>
            <a:ext cx="2131911" cy="1570548"/>
            <a:chOff x="2427774" y="1524713"/>
            <a:chExt cx="2131911" cy="1570548"/>
          </a:xfrm>
        </p:grpSpPr>
        <p:sp>
          <p:nvSpPr>
            <p:cNvPr id="37" name="Rectangle 8"/>
            <p:cNvSpPr>
              <a:spLocks noChangeArrowheads="1"/>
            </p:cNvSpPr>
            <p:nvPr/>
          </p:nvSpPr>
          <p:spPr bwMode="auto">
            <a:xfrm>
              <a:off x="2427774" y="1524713"/>
              <a:ext cx="2131911" cy="157054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buNone/>
              </a:pPr>
              <a:endParaRPr lang="en-US">
                <a:latin typeface="+mn-lt"/>
              </a:endParaRPr>
            </a:p>
          </p:txBody>
        </p:sp>
        <p:sp>
          <p:nvSpPr>
            <p:cNvPr id="44" name="Rectangle 9"/>
            <p:cNvSpPr>
              <a:spLocks noChangeArrowheads="1"/>
            </p:cNvSpPr>
            <p:nvPr/>
          </p:nvSpPr>
          <p:spPr bwMode="auto">
            <a:xfrm>
              <a:off x="2429109" y="1824499"/>
              <a:ext cx="331525" cy="970977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buNone/>
              </a:pPr>
              <a:endParaRPr lang="en-US">
                <a:latin typeface="+mn-lt"/>
              </a:endParaRPr>
            </a:p>
          </p:txBody>
        </p:sp>
        <p:sp>
          <p:nvSpPr>
            <p:cNvPr id="45" name="Text Box 29"/>
            <p:cNvSpPr txBox="1">
              <a:spLocks noChangeArrowheads="1"/>
            </p:cNvSpPr>
            <p:nvPr/>
          </p:nvSpPr>
          <p:spPr bwMode="auto">
            <a:xfrm rot="16200000">
              <a:off x="2348232" y="2147124"/>
              <a:ext cx="481222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None/>
              </a:pPr>
              <a:r>
                <a:rPr lang="en-US" sz="1400" dirty="0" err="1">
                  <a:latin typeface="+mn-lt"/>
                  <a:cs typeface="Arial" charset="0"/>
                </a:rPr>
                <a:t>req</a:t>
              </a:r>
              <a:endParaRPr lang="en-US" sz="1400" dirty="0">
                <a:latin typeface="+mn-lt"/>
                <a:cs typeface="Arial" charset="0"/>
              </a:endParaRPr>
            </a:p>
          </p:txBody>
        </p:sp>
        <p:sp>
          <p:nvSpPr>
            <p:cNvPr id="46" name="Text Box 32"/>
            <p:cNvSpPr txBox="1">
              <a:spLocks noChangeArrowheads="1"/>
            </p:cNvSpPr>
            <p:nvPr/>
          </p:nvSpPr>
          <p:spPr bwMode="auto">
            <a:xfrm>
              <a:off x="2924942" y="2090223"/>
              <a:ext cx="1149592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None/>
              </a:pPr>
              <a:r>
                <a:rPr lang="en-US" sz="1800" dirty="0">
                  <a:latin typeface="+mn-lt"/>
                  <a:cs typeface="Arial" charset="0"/>
                </a:rPr>
                <a:t>memory</a:t>
              </a:r>
            </a:p>
          </p:txBody>
        </p:sp>
        <p:sp>
          <p:nvSpPr>
            <p:cNvPr id="63" name="Rectangle 9"/>
            <p:cNvSpPr>
              <a:spLocks noChangeArrowheads="1"/>
            </p:cNvSpPr>
            <p:nvPr/>
          </p:nvSpPr>
          <p:spPr bwMode="auto">
            <a:xfrm>
              <a:off x="4228160" y="1833754"/>
              <a:ext cx="331525" cy="970977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buNone/>
              </a:pPr>
              <a:endParaRPr lang="en-US">
                <a:latin typeface="+mn-lt"/>
              </a:endParaRPr>
            </a:p>
          </p:txBody>
        </p:sp>
        <p:sp>
          <p:nvSpPr>
            <p:cNvPr id="64" name="Text Box 29"/>
            <p:cNvSpPr txBox="1">
              <a:spLocks noChangeArrowheads="1"/>
            </p:cNvSpPr>
            <p:nvPr/>
          </p:nvSpPr>
          <p:spPr bwMode="auto">
            <a:xfrm rot="16200000">
              <a:off x="4100796" y="2156379"/>
              <a:ext cx="574196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None/>
              </a:pPr>
              <a:r>
                <a:rPr lang="en-US" sz="1400" dirty="0" err="1">
                  <a:latin typeface="+mn-lt"/>
                  <a:cs typeface="Arial" charset="0"/>
                </a:rPr>
                <a:t>resp</a:t>
              </a:r>
              <a:endParaRPr lang="en-US" sz="1400" dirty="0">
                <a:latin typeface="+mn-lt"/>
                <a:cs typeface="Arial" charset="0"/>
              </a:endParaRPr>
            </a:p>
          </p:txBody>
        </p:sp>
      </p:grpSp>
      <p:cxnSp>
        <p:nvCxnSpPr>
          <p:cNvPr id="66" name="Straight Arrow Connector 65"/>
          <p:cNvCxnSpPr/>
          <p:nvPr/>
        </p:nvCxnSpPr>
        <p:spPr bwMode="auto">
          <a:xfrm flipH="1">
            <a:off x="4556437" y="2474405"/>
            <a:ext cx="484852" cy="3782"/>
          </a:xfrm>
          <a:prstGeom prst="straightConnector1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7" name="Straight Arrow Connector 66"/>
          <p:cNvCxnSpPr/>
          <p:nvPr/>
        </p:nvCxnSpPr>
        <p:spPr bwMode="auto">
          <a:xfrm>
            <a:off x="4556138" y="2160655"/>
            <a:ext cx="508079" cy="1"/>
          </a:xfrm>
          <a:prstGeom prst="straightConnector1">
            <a:avLst/>
          </a:prstGeom>
          <a:noFill/>
          <a:ln w="28575" cap="flat" cmpd="sng" algn="ctr">
            <a:solidFill>
              <a:srgbClr val="00206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9" name="Straight Arrow Connector 68"/>
          <p:cNvCxnSpPr/>
          <p:nvPr/>
        </p:nvCxnSpPr>
        <p:spPr bwMode="auto">
          <a:xfrm>
            <a:off x="4564979" y="2642628"/>
            <a:ext cx="484852" cy="3782"/>
          </a:xfrm>
          <a:prstGeom prst="straightConnector1">
            <a:avLst/>
          </a:prstGeom>
          <a:noFill/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0" name="Text Box 5"/>
          <p:cNvSpPr txBox="1">
            <a:spLocks noChangeArrowheads="1"/>
          </p:cNvSpPr>
          <p:nvPr/>
        </p:nvSpPr>
        <p:spPr bwMode="auto">
          <a:xfrm>
            <a:off x="5063995" y="1959149"/>
            <a:ext cx="133081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n-US" sz="1600" i="1" dirty="0">
                <a:latin typeface="+mn-lt"/>
                <a:cs typeface="Arial" charset="0"/>
              </a:rPr>
              <a:t>data (load)</a:t>
            </a:r>
          </a:p>
        </p:txBody>
      </p:sp>
      <p:sp>
        <p:nvSpPr>
          <p:cNvPr id="71" name="Text Box 5"/>
          <p:cNvSpPr txBox="1">
            <a:spLocks noChangeArrowheads="1"/>
          </p:cNvSpPr>
          <p:nvPr/>
        </p:nvSpPr>
        <p:spPr bwMode="auto">
          <a:xfrm>
            <a:off x="5071150" y="2312431"/>
            <a:ext cx="522899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70000"/>
              </a:lnSpc>
              <a:spcBef>
                <a:spcPct val="0"/>
              </a:spcBef>
              <a:buClrTx/>
              <a:buSzTx/>
              <a:buNone/>
            </a:pPr>
            <a:r>
              <a:rPr lang="en-US" sz="1600" i="1" dirty="0" err="1">
                <a:solidFill>
                  <a:srgbClr val="FF0000"/>
                </a:solidFill>
                <a:latin typeface="+mn-lt"/>
                <a:cs typeface="Arial" charset="0"/>
              </a:rPr>
              <a:t>en</a:t>
            </a:r>
            <a:endParaRPr lang="en-US" sz="1600" i="1" dirty="0">
              <a:solidFill>
                <a:srgbClr val="FF0000"/>
              </a:solidFill>
              <a:latin typeface="+mn-lt"/>
              <a:cs typeface="Arial" charset="0"/>
            </a:endParaRPr>
          </a:p>
          <a:p>
            <a:pPr>
              <a:lnSpc>
                <a:spcPct val="70000"/>
              </a:lnSpc>
              <a:spcBef>
                <a:spcPct val="0"/>
              </a:spcBef>
              <a:buClrTx/>
              <a:buSzTx/>
              <a:buNone/>
            </a:pPr>
            <a:r>
              <a:rPr lang="en-US" sz="1600" i="1" dirty="0" err="1">
                <a:solidFill>
                  <a:srgbClr val="00B050"/>
                </a:solidFill>
                <a:latin typeface="+mn-lt"/>
                <a:cs typeface="Arial" charset="0"/>
              </a:rPr>
              <a:t>rdy</a:t>
            </a:r>
            <a:endParaRPr lang="en-US" sz="1600" i="1" dirty="0">
              <a:solidFill>
                <a:srgbClr val="00B050"/>
              </a:solidFill>
              <a:latin typeface="+mn-lt"/>
              <a:cs typeface="Arial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034361" y="5622454"/>
            <a:ext cx="568617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sz="2000" dirty="0" err="1">
                <a:latin typeface="Consolas" panose="020B0609020204030204" pitchFamily="49" charset="0"/>
                <a:cs typeface="Courier New" pitchFamily="49" charset="0"/>
              </a:rPr>
              <a:t>m.req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(</a:t>
            </a:r>
            <a:r>
              <a:rPr lang="en-US" sz="2000" dirty="0" err="1">
                <a:latin typeface="Consolas" panose="020B0609020204030204" pitchFamily="49" charset="0"/>
                <a:cs typeface="Courier New" pitchFamily="49" charset="0"/>
              </a:rPr>
              <a:t>MemReq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{</a:t>
            </a:r>
            <a:r>
              <a:rPr lang="en-US" sz="2000" dirty="0" err="1">
                <a:latin typeface="Consolas" panose="020B0609020204030204" pitchFamily="49" charset="0"/>
                <a:cs typeface="Courier New" pitchFamily="49" charset="0"/>
              </a:rPr>
              <a:t>op:Ld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, </a:t>
            </a:r>
            <a:r>
              <a:rPr lang="en-US" sz="2000" dirty="0" err="1">
                <a:latin typeface="Consolas" panose="020B0609020204030204" pitchFamily="49" charset="0"/>
                <a:cs typeface="Courier New" pitchFamily="49" charset="0"/>
              </a:rPr>
              <a:t>addr:a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, </a:t>
            </a:r>
            <a:r>
              <a:rPr lang="en-US" sz="2000" dirty="0" err="1">
                <a:latin typeface="Consolas" panose="020B0609020204030204" pitchFamily="49" charset="0"/>
                <a:cs typeface="Courier New" pitchFamily="49" charset="0"/>
              </a:rPr>
              <a:t>data:dwv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});</a:t>
            </a:r>
          </a:p>
          <a:p>
            <a:pPr marL="342900" indent="-342900"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sz="2000" dirty="0" err="1">
                <a:latin typeface="Consolas" panose="020B0609020204030204" pitchFamily="49" charset="0"/>
                <a:cs typeface="Courier New" pitchFamily="49" charset="0"/>
              </a:rPr>
              <a:t>m.req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(</a:t>
            </a:r>
            <a:r>
              <a:rPr lang="en-US" sz="2000" dirty="0" err="1">
                <a:latin typeface="Consolas" panose="020B0609020204030204" pitchFamily="49" charset="0"/>
                <a:cs typeface="Courier New" pitchFamily="49" charset="0"/>
              </a:rPr>
              <a:t>MemReq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{</a:t>
            </a:r>
            <a:r>
              <a:rPr lang="en-US" sz="2000" dirty="0" err="1">
                <a:latin typeface="Consolas" panose="020B0609020204030204" pitchFamily="49" charset="0"/>
                <a:cs typeface="Courier New" pitchFamily="49" charset="0"/>
              </a:rPr>
              <a:t>op:St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, </a:t>
            </a:r>
            <a:r>
              <a:rPr lang="en-US" sz="2000" dirty="0" err="1">
                <a:latin typeface="Consolas" panose="020B0609020204030204" pitchFamily="49" charset="0"/>
                <a:cs typeface="Courier New" pitchFamily="49" charset="0"/>
              </a:rPr>
              <a:t>addr:a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, </a:t>
            </a:r>
            <a:r>
              <a:rPr lang="en-US" sz="2000" dirty="0" err="1">
                <a:latin typeface="Consolas" panose="020B0609020204030204" pitchFamily="49" charset="0"/>
                <a:cs typeface="Courier New" pitchFamily="49" charset="0"/>
              </a:rPr>
              <a:t>data:v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});</a:t>
            </a:r>
          </a:p>
          <a:p>
            <a:pPr marL="342900" indent="-342900"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sz="2000" b="1" dirty="0">
                <a:latin typeface="Consolas" panose="020B0609020204030204" pitchFamily="49" charset="0"/>
                <a:cs typeface="Courier New" pitchFamily="49" charset="0"/>
              </a:rPr>
              <a:t>let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 data &lt;- </a:t>
            </a:r>
            <a:r>
              <a:rPr lang="en-US" sz="2000" dirty="0" err="1">
                <a:latin typeface="Consolas" panose="020B0609020204030204" pitchFamily="49" charset="0"/>
                <a:cs typeface="Courier New" pitchFamily="49" charset="0"/>
              </a:rPr>
              <a:t>m.resp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();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17E6F4-FCAD-338A-28C4-F3531DE81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E4B95A7-FFAC-4986-AD4E-82167F44A8F3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4B15F3-F79C-1632-02C2-A12BD7592F0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L06-</a:t>
            </a:r>
            <a:fld id="{D02EE386-C9BD-4FB7-9577-6096B5320EC4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079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61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/>
              <a:t>Princeton architecture with a realistic memory</a:t>
            </a:r>
            <a:endParaRPr lang="en-US" sz="2000" dirty="0"/>
          </a:p>
        </p:txBody>
      </p:sp>
      <p:sp>
        <p:nvSpPr>
          <p:cNvPr id="78" name="Content Placeholder 2"/>
          <p:cNvSpPr>
            <a:spLocks noGrp="1"/>
          </p:cNvSpPr>
          <p:nvPr>
            <p:ph idx="1"/>
          </p:nvPr>
        </p:nvSpPr>
        <p:spPr>
          <a:xfrm>
            <a:off x="809106" y="4797095"/>
            <a:ext cx="7772400" cy="1929646"/>
          </a:xfrm>
        </p:spPr>
        <p:txBody>
          <a:bodyPr/>
          <a:lstStyle/>
          <a:p>
            <a:r>
              <a:rPr lang="en-US" sz="2000" dirty="0"/>
              <a:t>With request/response memory even instruction fetch cannot be completed in one cycle</a:t>
            </a:r>
          </a:p>
          <a:p>
            <a:pPr lvl="1"/>
            <a:r>
              <a:rPr lang="en-US" sz="1800" dirty="0"/>
              <a:t>Instruction fetch must be split into two rules – send request and receive response</a:t>
            </a:r>
          </a:p>
          <a:p>
            <a:pPr lvl="1"/>
            <a:r>
              <a:rPr lang="en-US" sz="1800" dirty="0"/>
              <a:t>Need registers to hold the state of a partially executed instructions</a:t>
            </a:r>
            <a:endParaRPr lang="en-US" sz="2400" dirty="0"/>
          </a:p>
        </p:txBody>
      </p:sp>
      <p:grpSp>
        <p:nvGrpSpPr>
          <p:cNvPr id="9" name="Group 8"/>
          <p:cNvGrpSpPr/>
          <p:nvPr/>
        </p:nvGrpSpPr>
        <p:grpSpPr>
          <a:xfrm>
            <a:off x="1717156" y="1447800"/>
            <a:ext cx="5997575" cy="3313686"/>
            <a:chOff x="1674813" y="1590675"/>
            <a:chExt cx="5997575" cy="3624759"/>
          </a:xfrm>
        </p:grpSpPr>
        <p:sp>
          <p:nvSpPr>
            <p:cNvPr id="45059" name="Rectangle 17"/>
            <p:cNvSpPr>
              <a:spLocks noChangeArrowheads="1"/>
            </p:cNvSpPr>
            <p:nvPr/>
          </p:nvSpPr>
          <p:spPr bwMode="auto">
            <a:xfrm>
              <a:off x="1674813" y="2908300"/>
              <a:ext cx="452437" cy="944563"/>
            </a:xfrm>
            <a:prstGeom prst="rect">
              <a:avLst/>
            </a:prstGeom>
            <a:solidFill>
              <a:srgbClr val="FFCC66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000" dirty="0">
                  <a:latin typeface="+mj-lt"/>
                </a:rPr>
                <a:t>PC</a:t>
              </a:r>
            </a:p>
          </p:txBody>
        </p:sp>
        <p:sp>
          <p:nvSpPr>
            <p:cNvPr id="13324" name="Rectangle 17"/>
            <p:cNvSpPr>
              <a:spLocks noChangeArrowheads="1"/>
            </p:cNvSpPr>
            <p:nvPr/>
          </p:nvSpPr>
          <p:spPr bwMode="auto">
            <a:xfrm>
              <a:off x="3273425" y="2917825"/>
              <a:ext cx="1101725" cy="944562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>
                  <a:latin typeface="+mj-lt"/>
                </a:rPr>
                <a:t>Decode</a:t>
              </a:r>
            </a:p>
          </p:txBody>
        </p:sp>
        <p:sp>
          <p:nvSpPr>
            <p:cNvPr id="45062" name="Rectangle 17"/>
            <p:cNvSpPr>
              <a:spLocks noChangeArrowheads="1"/>
            </p:cNvSpPr>
            <p:nvPr/>
          </p:nvSpPr>
          <p:spPr bwMode="auto">
            <a:xfrm>
              <a:off x="4400550" y="1590675"/>
              <a:ext cx="3217863" cy="711200"/>
            </a:xfrm>
            <a:prstGeom prst="rect">
              <a:avLst/>
            </a:prstGeom>
            <a:solidFill>
              <a:srgbClr val="FFCC66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000">
                  <a:latin typeface="+mj-lt"/>
                </a:rPr>
                <a:t>Register File</a:t>
              </a:r>
            </a:p>
          </p:txBody>
        </p:sp>
        <p:sp>
          <p:nvSpPr>
            <p:cNvPr id="13326" name="Rectangle 17"/>
            <p:cNvSpPr>
              <a:spLocks noChangeArrowheads="1"/>
            </p:cNvSpPr>
            <p:nvPr/>
          </p:nvSpPr>
          <p:spPr bwMode="auto">
            <a:xfrm>
              <a:off x="5411788" y="2911475"/>
              <a:ext cx="1101725" cy="944562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dirty="0">
                  <a:latin typeface="+mj-lt"/>
                </a:rPr>
                <a:t>Execute</a:t>
              </a:r>
            </a:p>
            <a:p>
              <a:pPr algn="ctr"/>
              <a:endParaRPr lang="en-US" sz="2000" dirty="0">
                <a:latin typeface="+mj-lt"/>
              </a:endParaRPr>
            </a:p>
          </p:txBody>
        </p:sp>
        <p:sp>
          <p:nvSpPr>
            <p:cNvPr id="13329" name="Line 8"/>
            <p:cNvSpPr>
              <a:spLocks noChangeShapeType="1"/>
            </p:cNvSpPr>
            <p:nvPr/>
          </p:nvSpPr>
          <p:spPr bwMode="auto">
            <a:xfrm>
              <a:off x="4384675" y="3473450"/>
              <a:ext cx="102393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+mj-lt"/>
              </a:endParaRPr>
            </a:p>
          </p:txBody>
        </p:sp>
        <p:sp>
          <p:nvSpPr>
            <p:cNvPr id="13345" name="AutoShape 10"/>
            <p:cNvSpPr>
              <a:spLocks noChangeArrowheads="1"/>
            </p:cNvSpPr>
            <p:nvPr/>
          </p:nvSpPr>
          <p:spPr bwMode="auto">
            <a:xfrm rot="10800000" flipH="1">
              <a:off x="7110413" y="2630487"/>
              <a:ext cx="561975" cy="230188"/>
            </a:xfrm>
            <a:prstGeom prst="flowChartManualOperation">
              <a:avLst/>
            </a:prstGeom>
            <a:solidFill>
              <a:schemeClr val="tx1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en-US" sz="800">
                <a:latin typeface="+mj-lt"/>
              </a:endParaRPr>
            </a:p>
          </p:txBody>
        </p:sp>
        <p:sp>
          <p:nvSpPr>
            <p:cNvPr id="13347" name="Line 39"/>
            <p:cNvSpPr>
              <a:spLocks noChangeShapeType="1"/>
            </p:cNvSpPr>
            <p:nvPr/>
          </p:nvSpPr>
          <p:spPr bwMode="auto">
            <a:xfrm flipH="1" flipV="1">
              <a:off x="7391400" y="2298700"/>
              <a:ext cx="0" cy="32067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+mj-lt"/>
              </a:endParaRPr>
            </a:p>
          </p:txBody>
        </p:sp>
        <p:sp>
          <p:nvSpPr>
            <p:cNvPr id="13363" name="AutoShape 55"/>
            <p:cNvSpPr>
              <a:spLocks noChangeArrowheads="1"/>
            </p:cNvSpPr>
            <p:nvPr/>
          </p:nvSpPr>
          <p:spPr bwMode="auto">
            <a:xfrm>
              <a:off x="1774825" y="3686175"/>
              <a:ext cx="255588" cy="161925"/>
            </a:xfrm>
            <a:prstGeom prst="triangle">
              <a:avLst>
                <a:gd name="adj" fmla="val 50000"/>
              </a:avLst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+mj-lt"/>
              </a:endParaRPr>
            </a:p>
          </p:txBody>
        </p:sp>
        <p:grpSp>
          <p:nvGrpSpPr>
            <p:cNvPr id="56" name="Group 55"/>
            <p:cNvGrpSpPr/>
            <p:nvPr/>
          </p:nvGrpSpPr>
          <p:grpSpPr>
            <a:xfrm>
              <a:off x="5986871" y="3420267"/>
              <a:ext cx="429676" cy="363538"/>
              <a:chOff x="4990090" y="2316580"/>
              <a:chExt cx="1466850" cy="1255713"/>
            </a:xfrm>
          </p:grpSpPr>
          <p:sp>
            <p:nvSpPr>
              <p:cNvPr id="57" name="Freeform 135"/>
              <p:cNvSpPr>
                <a:spLocks/>
              </p:cNvSpPr>
              <p:nvPr/>
            </p:nvSpPr>
            <p:spPr bwMode="auto">
              <a:xfrm flipV="1">
                <a:off x="5332990" y="2316580"/>
                <a:ext cx="765175" cy="1255713"/>
              </a:xfrm>
              <a:custGeom>
                <a:avLst/>
                <a:gdLst>
                  <a:gd name="T0" fmla="*/ 0 w 961"/>
                  <a:gd name="T1" fmla="*/ 0 h 1652"/>
                  <a:gd name="T2" fmla="*/ 481 w 961"/>
                  <a:gd name="T3" fmla="*/ 147 h 1652"/>
                  <a:gd name="T4" fmla="*/ 481 w 961"/>
                  <a:gd name="T5" fmla="*/ 570 h 1652"/>
                  <a:gd name="T6" fmla="*/ 0 w 961"/>
                  <a:gd name="T7" fmla="*/ 791 h 1652"/>
                  <a:gd name="T8" fmla="*/ 0 w 961"/>
                  <a:gd name="T9" fmla="*/ 460 h 1652"/>
                  <a:gd name="T10" fmla="*/ 96 w 961"/>
                  <a:gd name="T11" fmla="*/ 386 h 1652"/>
                  <a:gd name="T12" fmla="*/ 0 w 961"/>
                  <a:gd name="T13" fmla="*/ 331 h 1652"/>
                  <a:gd name="T14" fmla="*/ 0 w 961"/>
                  <a:gd name="T15" fmla="*/ 0 h 165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961"/>
                  <a:gd name="T25" fmla="*/ 0 h 1652"/>
                  <a:gd name="T26" fmla="*/ 961 w 961"/>
                  <a:gd name="T27" fmla="*/ 1652 h 1652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961" h="1652">
                    <a:moveTo>
                      <a:pt x="0" y="0"/>
                    </a:moveTo>
                    <a:lnTo>
                      <a:pt x="960" y="307"/>
                    </a:lnTo>
                    <a:lnTo>
                      <a:pt x="960" y="1190"/>
                    </a:lnTo>
                    <a:lnTo>
                      <a:pt x="0" y="1651"/>
                    </a:lnTo>
                    <a:lnTo>
                      <a:pt x="0" y="960"/>
                    </a:lnTo>
                    <a:lnTo>
                      <a:pt x="192" y="806"/>
                    </a:lnTo>
                    <a:lnTo>
                      <a:pt x="0" y="691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tx1">
                  <a:lumMod val="40000"/>
                  <a:lumOff val="60000"/>
                </a:schemeClr>
              </a:solidFill>
              <a:ln w="254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9" name="Line 136"/>
              <p:cNvSpPr>
                <a:spLocks noChangeShapeType="1"/>
              </p:cNvSpPr>
              <p:nvPr/>
            </p:nvSpPr>
            <p:spPr bwMode="auto">
              <a:xfrm flipV="1">
                <a:off x="4990090" y="3243680"/>
                <a:ext cx="354013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0" name="Line 137"/>
              <p:cNvSpPr>
                <a:spLocks noChangeShapeType="1"/>
              </p:cNvSpPr>
              <p:nvPr/>
            </p:nvSpPr>
            <p:spPr bwMode="auto">
              <a:xfrm flipV="1">
                <a:off x="4990090" y="2584868"/>
                <a:ext cx="32702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1" name="Line 139"/>
              <p:cNvSpPr>
                <a:spLocks noChangeShapeType="1"/>
              </p:cNvSpPr>
              <p:nvPr/>
            </p:nvSpPr>
            <p:spPr bwMode="auto">
              <a:xfrm flipV="1">
                <a:off x="6101340" y="2956928"/>
                <a:ext cx="35560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>
                  <a:latin typeface="+mj-lt"/>
                </a:endParaRPr>
              </a:p>
            </p:txBody>
          </p:sp>
        </p:grpSp>
        <p:sp>
          <p:nvSpPr>
            <p:cNvPr id="11" name="Freeform 10"/>
            <p:cNvSpPr/>
            <p:nvPr/>
          </p:nvSpPr>
          <p:spPr bwMode="auto">
            <a:xfrm>
              <a:off x="2367643" y="3690257"/>
              <a:ext cx="3045278" cy="351064"/>
            </a:xfrm>
            <a:custGeom>
              <a:avLst/>
              <a:gdLst>
                <a:gd name="connsiteX0" fmla="*/ 0 w 3045278"/>
                <a:gd name="connsiteY0" fmla="*/ 342900 h 351064"/>
                <a:gd name="connsiteX1" fmla="*/ 2751364 w 3045278"/>
                <a:gd name="connsiteY1" fmla="*/ 351064 h 351064"/>
                <a:gd name="connsiteX2" fmla="*/ 2751364 w 3045278"/>
                <a:gd name="connsiteY2" fmla="*/ 8164 h 351064"/>
                <a:gd name="connsiteX3" fmla="*/ 3045278 w 3045278"/>
                <a:gd name="connsiteY3" fmla="*/ 0 h 351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45278" h="351064">
                  <a:moveTo>
                    <a:pt x="0" y="342900"/>
                  </a:moveTo>
                  <a:lnTo>
                    <a:pt x="2751364" y="351064"/>
                  </a:lnTo>
                  <a:lnTo>
                    <a:pt x="2751364" y="8164"/>
                  </a:lnTo>
                  <a:lnTo>
                    <a:pt x="3045278" y="0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68" name="Freeform 67"/>
            <p:cNvSpPr/>
            <p:nvPr/>
          </p:nvSpPr>
          <p:spPr bwMode="auto">
            <a:xfrm flipH="1" flipV="1">
              <a:off x="5170263" y="2318662"/>
              <a:ext cx="228600" cy="757234"/>
            </a:xfrm>
            <a:custGeom>
              <a:avLst/>
              <a:gdLst>
                <a:gd name="connsiteX0" fmla="*/ 0 w 228600"/>
                <a:gd name="connsiteY0" fmla="*/ 0 h 816428"/>
                <a:gd name="connsiteX1" fmla="*/ 228600 w 228600"/>
                <a:gd name="connsiteY1" fmla="*/ 0 h 816428"/>
                <a:gd name="connsiteX2" fmla="*/ 228600 w 228600"/>
                <a:gd name="connsiteY2" fmla="*/ 816428 h 816428"/>
                <a:gd name="connsiteX3" fmla="*/ 228600 w 228600"/>
                <a:gd name="connsiteY3" fmla="*/ 816428 h 816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600" h="816428">
                  <a:moveTo>
                    <a:pt x="0" y="0"/>
                  </a:moveTo>
                  <a:lnTo>
                    <a:pt x="228600" y="0"/>
                  </a:lnTo>
                  <a:lnTo>
                    <a:pt x="228600" y="816428"/>
                  </a:lnTo>
                  <a:lnTo>
                    <a:pt x="228600" y="816428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69" name="Freeform 68"/>
            <p:cNvSpPr/>
            <p:nvPr/>
          </p:nvSpPr>
          <p:spPr bwMode="auto">
            <a:xfrm flipH="1" flipV="1">
              <a:off x="4962083" y="2316959"/>
              <a:ext cx="440179" cy="936621"/>
            </a:xfrm>
            <a:custGeom>
              <a:avLst/>
              <a:gdLst>
                <a:gd name="connsiteX0" fmla="*/ 0 w 228600"/>
                <a:gd name="connsiteY0" fmla="*/ 0 h 816428"/>
                <a:gd name="connsiteX1" fmla="*/ 228600 w 228600"/>
                <a:gd name="connsiteY1" fmla="*/ 0 h 816428"/>
                <a:gd name="connsiteX2" fmla="*/ 228600 w 228600"/>
                <a:gd name="connsiteY2" fmla="*/ 816428 h 816428"/>
                <a:gd name="connsiteX3" fmla="*/ 228600 w 228600"/>
                <a:gd name="connsiteY3" fmla="*/ 816428 h 816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600" h="816428">
                  <a:moveTo>
                    <a:pt x="0" y="0"/>
                  </a:moveTo>
                  <a:lnTo>
                    <a:pt x="228600" y="0"/>
                  </a:lnTo>
                  <a:lnTo>
                    <a:pt x="228600" y="816428"/>
                  </a:lnTo>
                  <a:lnTo>
                    <a:pt x="228600" y="816428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70" name="Freeform 69"/>
            <p:cNvSpPr/>
            <p:nvPr/>
          </p:nvSpPr>
          <p:spPr bwMode="auto">
            <a:xfrm flipV="1">
              <a:off x="6533709" y="2316166"/>
              <a:ext cx="440179" cy="936621"/>
            </a:xfrm>
            <a:custGeom>
              <a:avLst/>
              <a:gdLst>
                <a:gd name="connsiteX0" fmla="*/ 0 w 228600"/>
                <a:gd name="connsiteY0" fmla="*/ 0 h 816428"/>
                <a:gd name="connsiteX1" fmla="*/ 228600 w 228600"/>
                <a:gd name="connsiteY1" fmla="*/ 0 h 816428"/>
                <a:gd name="connsiteX2" fmla="*/ 228600 w 228600"/>
                <a:gd name="connsiteY2" fmla="*/ 816428 h 816428"/>
                <a:gd name="connsiteX3" fmla="*/ 228600 w 228600"/>
                <a:gd name="connsiteY3" fmla="*/ 816428 h 816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600" h="816428">
                  <a:moveTo>
                    <a:pt x="0" y="0"/>
                  </a:moveTo>
                  <a:lnTo>
                    <a:pt x="228600" y="0"/>
                  </a:lnTo>
                  <a:lnTo>
                    <a:pt x="228600" y="816428"/>
                  </a:lnTo>
                  <a:lnTo>
                    <a:pt x="228600" y="816428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71" name="Freeform 70"/>
            <p:cNvSpPr/>
            <p:nvPr/>
          </p:nvSpPr>
          <p:spPr bwMode="auto">
            <a:xfrm flipV="1">
              <a:off x="6536884" y="2852736"/>
              <a:ext cx="735454" cy="566737"/>
            </a:xfrm>
            <a:custGeom>
              <a:avLst/>
              <a:gdLst>
                <a:gd name="connsiteX0" fmla="*/ 0 w 228600"/>
                <a:gd name="connsiteY0" fmla="*/ 0 h 816428"/>
                <a:gd name="connsiteX1" fmla="*/ 228600 w 228600"/>
                <a:gd name="connsiteY1" fmla="*/ 0 h 816428"/>
                <a:gd name="connsiteX2" fmla="*/ 228600 w 228600"/>
                <a:gd name="connsiteY2" fmla="*/ 816428 h 816428"/>
                <a:gd name="connsiteX3" fmla="*/ 228600 w 228600"/>
                <a:gd name="connsiteY3" fmla="*/ 816428 h 816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600" h="816428">
                  <a:moveTo>
                    <a:pt x="0" y="0"/>
                  </a:moveTo>
                  <a:lnTo>
                    <a:pt x="228600" y="0"/>
                  </a:lnTo>
                  <a:lnTo>
                    <a:pt x="228600" y="816428"/>
                  </a:lnTo>
                  <a:lnTo>
                    <a:pt x="228600" y="816428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73" name="Freeform 72"/>
            <p:cNvSpPr/>
            <p:nvPr/>
          </p:nvSpPr>
          <p:spPr bwMode="auto">
            <a:xfrm flipV="1">
              <a:off x="4379470" y="2312987"/>
              <a:ext cx="273493" cy="768235"/>
            </a:xfrm>
            <a:custGeom>
              <a:avLst/>
              <a:gdLst>
                <a:gd name="connsiteX0" fmla="*/ 0 w 228600"/>
                <a:gd name="connsiteY0" fmla="*/ 0 h 816428"/>
                <a:gd name="connsiteX1" fmla="*/ 228600 w 228600"/>
                <a:gd name="connsiteY1" fmla="*/ 0 h 816428"/>
                <a:gd name="connsiteX2" fmla="*/ 228600 w 228600"/>
                <a:gd name="connsiteY2" fmla="*/ 816428 h 816428"/>
                <a:gd name="connsiteX3" fmla="*/ 228600 w 228600"/>
                <a:gd name="connsiteY3" fmla="*/ 816428 h 816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600" h="816428">
                  <a:moveTo>
                    <a:pt x="0" y="0"/>
                  </a:moveTo>
                  <a:lnTo>
                    <a:pt x="228600" y="0"/>
                  </a:lnTo>
                  <a:lnTo>
                    <a:pt x="228600" y="816428"/>
                  </a:lnTo>
                  <a:lnTo>
                    <a:pt x="228600" y="816428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74" name="Freeform 73"/>
            <p:cNvSpPr/>
            <p:nvPr/>
          </p:nvSpPr>
          <p:spPr bwMode="auto">
            <a:xfrm flipV="1">
              <a:off x="4390805" y="2324102"/>
              <a:ext cx="428845" cy="938660"/>
            </a:xfrm>
            <a:custGeom>
              <a:avLst/>
              <a:gdLst>
                <a:gd name="connsiteX0" fmla="*/ 0 w 228600"/>
                <a:gd name="connsiteY0" fmla="*/ 0 h 816428"/>
                <a:gd name="connsiteX1" fmla="*/ 228600 w 228600"/>
                <a:gd name="connsiteY1" fmla="*/ 0 h 816428"/>
                <a:gd name="connsiteX2" fmla="*/ 228600 w 228600"/>
                <a:gd name="connsiteY2" fmla="*/ 816428 h 816428"/>
                <a:gd name="connsiteX3" fmla="*/ 228600 w 228600"/>
                <a:gd name="connsiteY3" fmla="*/ 816428 h 816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600" h="816428">
                  <a:moveTo>
                    <a:pt x="0" y="0"/>
                  </a:moveTo>
                  <a:lnTo>
                    <a:pt x="228600" y="0"/>
                  </a:lnTo>
                  <a:lnTo>
                    <a:pt x="228600" y="816428"/>
                  </a:lnTo>
                  <a:lnTo>
                    <a:pt x="228600" y="816428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12" name="Freeform 11"/>
            <p:cNvSpPr/>
            <p:nvPr/>
          </p:nvSpPr>
          <p:spPr bwMode="auto">
            <a:xfrm>
              <a:off x="2147889" y="2743200"/>
              <a:ext cx="4653984" cy="466725"/>
            </a:xfrm>
            <a:custGeom>
              <a:avLst/>
              <a:gdLst>
                <a:gd name="connsiteX0" fmla="*/ 4376057 w 4653643"/>
                <a:gd name="connsiteY0" fmla="*/ 334736 h 465364"/>
                <a:gd name="connsiteX1" fmla="*/ 4637314 w 4653643"/>
                <a:gd name="connsiteY1" fmla="*/ 334736 h 465364"/>
                <a:gd name="connsiteX2" fmla="*/ 4653643 w 4653643"/>
                <a:gd name="connsiteY2" fmla="*/ 8164 h 465364"/>
                <a:gd name="connsiteX3" fmla="*/ 579664 w 4653643"/>
                <a:gd name="connsiteY3" fmla="*/ 0 h 465364"/>
                <a:gd name="connsiteX4" fmla="*/ 604157 w 4653643"/>
                <a:gd name="connsiteY4" fmla="*/ 457200 h 465364"/>
                <a:gd name="connsiteX5" fmla="*/ 0 w 4653643"/>
                <a:gd name="connsiteY5" fmla="*/ 465364 h 465364"/>
                <a:gd name="connsiteX6" fmla="*/ 0 w 4653643"/>
                <a:gd name="connsiteY6" fmla="*/ 465364 h 465364"/>
                <a:gd name="connsiteX0" fmla="*/ 4376057 w 4653643"/>
                <a:gd name="connsiteY0" fmla="*/ 334736 h 476250"/>
                <a:gd name="connsiteX1" fmla="*/ 4637314 w 4653643"/>
                <a:gd name="connsiteY1" fmla="*/ 334736 h 476250"/>
                <a:gd name="connsiteX2" fmla="*/ 4653643 w 4653643"/>
                <a:gd name="connsiteY2" fmla="*/ 8164 h 476250"/>
                <a:gd name="connsiteX3" fmla="*/ 579664 w 4653643"/>
                <a:gd name="connsiteY3" fmla="*/ 0 h 476250"/>
                <a:gd name="connsiteX4" fmla="*/ 566057 w 4653643"/>
                <a:gd name="connsiteY4" fmla="*/ 476250 h 476250"/>
                <a:gd name="connsiteX5" fmla="*/ 0 w 4653643"/>
                <a:gd name="connsiteY5" fmla="*/ 465364 h 476250"/>
                <a:gd name="connsiteX6" fmla="*/ 0 w 4653643"/>
                <a:gd name="connsiteY6" fmla="*/ 465364 h 476250"/>
                <a:gd name="connsiteX0" fmla="*/ 4376057 w 4653643"/>
                <a:gd name="connsiteY0" fmla="*/ 334736 h 471488"/>
                <a:gd name="connsiteX1" fmla="*/ 4637314 w 4653643"/>
                <a:gd name="connsiteY1" fmla="*/ 334736 h 471488"/>
                <a:gd name="connsiteX2" fmla="*/ 4653643 w 4653643"/>
                <a:gd name="connsiteY2" fmla="*/ 8164 h 471488"/>
                <a:gd name="connsiteX3" fmla="*/ 579664 w 4653643"/>
                <a:gd name="connsiteY3" fmla="*/ 0 h 471488"/>
                <a:gd name="connsiteX4" fmla="*/ 580344 w 4653643"/>
                <a:gd name="connsiteY4" fmla="*/ 471488 h 471488"/>
                <a:gd name="connsiteX5" fmla="*/ 0 w 4653643"/>
                <a:gd name="connsiteY5" fmla="*/ 465364 h 471488"/>
                <a:gd name="connsiteX6" fmla="*/ 0 w 4653643"/>
                <a:gd name="connsiteY6" fmla="*/ 465364 h 471488"/>
                <a:gd name="connsiteX0" fmla="*/ 4376057 w 4653643"/>
                <a:gd name="connsiteY0" fmla="*/ 334736 h 465364"/>
                <a:gd name="connsiteX1" fmla="*/ 4637314 w 4653643"/>
                <a:gd name="connsiteY1" fmla="*/ 334736 h 465364"/>
                <a:gd name="connsiteX2" fmla="*/ 4653643 w 4653643"/>
                <a:gd name="connsiteY2" fmla="*/ 8164 h 465364"/>
                <a:gd name="connsiteX3" fmla="*/ 579664 w 4653643"/>
                <a:gd name="connsiteY3" fmla="*/ 0 h 465364"/>
                <a:gd name="connsiteX4" fmla="*/ 580344 w 4653643"/>
                <a:gd name="connsiteY4" fmla="*/ 457200 h 465364"/>
                <a:gd name="connsiteX5" fmla="*/ 0 w 4653643"/>
                <a:gd name="connsiteY5" fmla="*/ 465364 h 465364"/>
                <a:gd name="connsiteX6" fmla="*/ 0 w 4653643"/>
                <a:gd name="connsiteY6" fmla="*/ 465364 h 465364"/>
                <a:gd name="connsiteX0" fmla="*/ 4376057 w 4653643"/>
                <a:gd name="connsiteY0" fmla="*/ 334736 h 476250"/>
                <a:gd name="connsiteX1" fmla="*/ 4637314 w 4653643"/>
                <a:gd name="connsiteY1" fmla="*/ 334736 h 476250"/>
                <a:gd name="connsiteX2" fmla="*/ 4653643 w 4653643"/>
                <a:gd name="connsiteY2" fmla="*/ 8164 h 476250"/>
                <a:gd name="connsiteX3" fmla="*/ 579664 w 4653643"/>
                <a:gd name="connsiteY3" fmla="*/ 0 h 476250"/>
                <a:gd name="connsiteX4" fmla="*/ 566057 w 4653643"/>
                <a:gd name="connsiteY4" fmla="*/ 476250 h 476250"/>
                <a:gd name="connsiteX5" fmla="*/ 0 w 4653643"/>
                <a:gd name="connsiteY5" fmla="*/ 465364 h 476250"/>
                <a:gd name="connsiteX6" fmla="*/ 0 w 4653643"/>
                <a:gd name="connsiteY6" fmla="*/ 465364 h 476250"/>
                <a:gd name="connsiteX0" fmla="*/ 4376057 w 4653643"/>
                <a:gd name="connsiteY0" fmla="*/ 334736 h 465364"/>
                <a:gd name="connsiteX1" fmla="*/ 4637314 w 4653643"/>
                <a:gd name="connsiteY1" fmla="*/ 334736 h 465364"/>
                <a:gd name="connsiteX2" fmla="*/ 4653643 w 4653643"/>
                <a:gd name="connsiteY2" fmla="*/ 8164 h 465364"/>
                <a:gd name="connsiteX3" fmla="*/ 579664 w 4653643"/>
                <a:gd name="connsiteY3" fmla="*/ 0 h 465364"/>
                <a:gd name="connsiteX4" fmla="*/ 580345 w 4653643"/>
                <a:gd name="connsiteY4" fmla="*/ 457200 h 465364"/>
                <a:gd name="connsiteX5" fmla="*/ 0 w 4653643"/>
                <a:gd name="connsiteY5" fmla="*/ 465364 h 465364"/>
                <a:gd name="connsiteX6" fmla="*/ 0 w 4653643"/>
                <a:gd name="connsiteY6" fmla="*/ 465364 h 465364"/>
                <a:gd name="connsiteX0" fmla="*/ 4376057 w 4653643"/>
                <a:gd name="connsiteY0" fmla="*/ 334736 h 466725"/>
                <a:gd name="connsiteX1" fmla="*/ 4637314 w 4653643"/>
                <a:gd name="connsiteY1" fmla="*/ 334736 h 466725"/>
                <a:gd name="connsiteX2" fmla="*/ 4653643 w 4653643"/>
                <a:gd name="connsiteY2" fmla="*/ 8164 h 466725"/>
                <a:gd name="connsiteX3" fmla="*/ 579664 w 4653643"/>
                <a:gd name="connsiteY3" fmla="*/ 0 h 466725"/>
                <a:gd name="connsiteX4" fmla="*/ 580345 w 4653643"/>
                <a:gd name="connsiteY4" fmla="*/ 466725 h 466725"/>
                <a:gd name="connsiteX5" fmla="*/ 0 w 4653643"/>
                <a:gd name="connsiteY5" fmla="*/ 465364 h 466725"/>
                <a:gd name="connsiteX6" fmla="*/ 0 w 4653643"/>
                <a:gd name="connsiteY6" fmla="*/ 465364 h 466725"/>
                <a:gd name="connsiteX0" fmla="*/ 4376057 w 4658746"/>
                <a:gd name="connsiteY0" fmla="*/ 334736 h 466725"/>
                <a:gd name="connsiteX1" fmla="*/ 4658746 w 4658746"/>
                <a:gd name="connsiteY1" fmla="*/ 329973 h 466725"/>
                <a:gd name="connsiteX2" fmla="*/ 4653643 w 4658746"/>
                <a:gd name="connsiteY2" fmla="*/ 8164 h 466725"/>
                <a:gd name="connsiteX3" fmla="*/ 579664 w 4658746"/>
                <a:gd name="connsiteY3" fmla="*/ 0 h 466725"/>
                <a:gd name="connsiteX4" fmla="*/ 580345 w 4658746"/>
                <a:gd name="connsiteY4" fmla="*/ 466725 h 466725"/>
                <a:gd name="connsiteX5" fmla="*/ 0 w 4658746"/>
                <a:gd name="connsiteY5" fmla="*/ 465364 h 466725"/>
                <a:gd name="connsiteX6" fmla="*/ 0 w 4658746"/>
                <a:gd name="connsiteY6" fmla="*/ 465364 h 466725"/>
                <a:gd name="connsiteX0" fmla="*/ 4376057 w 4653643"/>
                <a:gd name="connsiteY0" fmla="*/ 334736 h 466725"/>
                <a:gd name="connsiteX1" fmla="*/ 4646840 w 4653643"/>
                <a:gd name="connsiteY1" fmla="*/ 337117 h 466725"/>
                <a:gd name="connsiteX2" fmla="*/ 4653643 w 4653643"/>
                <a:gd name="connsiteY2" fmla="*/ 8164 h 466725"/>
                <a:gd name="connsiteX3" fmla="*/ 579664 w 4653643"/>
                <a:gd name="connsiteY3" fmla="*/ 0 h 466725"/>
                <a:gd name="connsiteX4" fmla="*/ 580345 w 4653643"/>
                <a:gd name="connsiteY4" fmla="*/ 466725 h 466725"/>
                <a:gd name="connsiteX5" fmla="*/ 0 w 4653643"/>
                <a:gd name="connsiteY5" fmla="*/ 465364 h 466725"/>
                <a:gd name="connsiteX6" fmla="*/ 0 w 4653643"/>
                <a:gd name="connsiteY6" fmla="*/ 465364 h 466725"/>
                <a:gd name="connsiteX0" fmla="*/ 4376057 w 4653984"/>
                <a:gd name="connsiteY0" fmla="*/ 334736 h 466725"/>
                <a:gd name="connsiteX1" fmla="*/ 4653984 w 4653984"/>
                <a:gd name="connsiteY1" fmla="*/ 332354 h 466725"/>
                <a:gd name="connsiteX2" fmla="*/ 4653643 w 4653984"/>
                <a:gd name="connsiteY2" fmla="*/ 8164 h 466725"/>
                <a:gd name="connsiteX3" fmla="*/ 579664 w 4653984"/>
                <a:gd name="connsiteY3" fmla="*/ 0 h 466725"/>
                <a:gd name="connsiteX4" fmla="*/ 580345 w 4653984"/>
                <a:gd name="connsiteY4" fmla="*/ 466725 h 466725"/>
                <a:gd name="connsiteX5" fmla="*/ 0 w 4653984"/>
                <a:gd name="connsiteY5" fmla="*/ 465364 h 466725"/>
                <a:gd name="connsiteX6" fmla="*/ 0 w 4653984"/>
                <a:gd name="connsiteY6" fmla="*/ 465364 h 466725"/>
                <a:gd name="connsiteX0" fmla="*/ 4376057 w 4653984"/>
                <a:gd name="connsiteY0" fmla="*/ 334736 h 466725"/>
                <a:gd name="connsiteX1" fmla="*/ 4653984 w 4653984"/>
                <a:gd name="connsiteY1" fmla="*/ 332354 h 466725"/>
                <a:gd name="connsiteX2" fmla="*/ 4653643 w 4653984"/>
                <a:gd name="connsiteY2" fmla="*/ 8164 h 466725"/>
                <a:gd name="connsiteX3" fmla="*/ 579664 w 4653984"/>
                <a:gd name="connsiteY3" fmla="*/ 0 h 466725"/>
                <a:gd name="connsiteX4" fmla="*/ 580345 w 4653984"/>
                <a:gd name="connsiteY4" fmla="*/ 466725 h 466725"/>
                <a:gd name="connsiteX5" fmla="*/ 0 w 4653984"/>
                <a:gd name="connsiteY5" fmla="*/ 465364 h 466725"/>
                <a:gd name="connsiteX6" fmla="*/ 0 w 4653984"/>
                <a:gd name="connsiteY6" fmla="*/ 465364 h 466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653984" h="466725">
                  <a:moveTo>
                    <a:pt x="4376057" y="334736"/>
                  </a:moveTo>
                  <a:lnTo>
                    <a:pt x="4653984" y="332354"/>
                  </a:lnTo>
                  <a:cubicBezTo>
                    <a:pt x="4653870" y="224291"/>
                    <a:pt x="4653757" y="116227"/>
                    <a:pt x="4653643" y="8164"/>
                  </a:cubicBezTo>
                  <a:lnTo>
                    <a:pt x="579664" y="0"/>
                  </a:lnTo>
                  <a:cubicBezTo>
                    <a:pt x="579891" y="157163"/>
                    <a:pt x="580118" y="309562"/>
                    <a:pt x="580345" y="466725"/>
                  </a:cubicBezTo>
                  <a:lnTo>
                    <a:pt x="0" y="465364"/>
                  </a:lnTo>
                  <a:lnTo>
                    <a:pt x="0" y="465364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35" name="Rectangle 17"/>
            <p:cNvSpPr>
              <a:spLocks noChangeArrowheads="1"/>
            </p:cNvSpPr>
            <p:nvPr/>
          </p:nvSpPr>
          <p:spPr bwMode="auto">
            <a:xfrm>
              <a:off x="4023757" y="4270872"/>
              <a:ext cx="1486706" cy="94456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None/>
                <a:defRPr/>
              </a:pPr>
              <a:r>
                <a:rPr lang="en-US" sz="2000" dirty="0">
                  <a:latin typeface="+mj-lt"/>
                </a:rPr>
                <a:t>Memory</a:t>
              </a:r>
            </a:p>
          </p:txBody>
        </p:sp>
        <p:sp>
          <p:nvSpPr>
            <p:cNvPr id="36" name="AutoShape 10"/>
            <p:cNvSpPr>
              <a:spLocks noChangeArrowheads="1"/>
            </p:cNvSpPr>
            <p:nvPr/>
          </p:nvSpPr>
          <p:spPr bwMode="auto">
            <a:xfrm rot="16200000" flipH="1">
              <a:off x="3425032" y="4620668"/>
              <a:ext cx="561975" cy="230187"/>
            </a:xfrm>
            <a:prstGeom prst="flowChartManualOperation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endParaRPr lang="en-US" sz="800">
                <a:latin typeface="+mj-lt"/>
              </a:endParaRPr>
            </a:p>
          </p:txBody>
        </p:sp>
        <p:cxnSp>
          <p:nvCxnSpPr>
            <p:cNvPr id="37" name="Straight Connector 36"/>
            <p:cNvCxnSpPr>
              <a:stCxn id="36" idx="2"/>
              <a:endCxn id="35" idx="1"/>
            </p:cNvCxnSpPr>
            <p:nvPr/>
          </p:nvCxnSpPr>
          <p:spPr bwMode="auto">
            <a:xfrm>
              <a:off x="3821113" y="4735762"/>
              <a:ext cx="226014" cy="7391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2" name="Freeform 1"/>
            <p:cNvSpPr/>
            <p:nvPr/>
          </p:nvSpPr>
          <p:spPr bwMode="auto">
            <a:xfrm>
              <a:off x="2112579" y="3618186"/>
              <a:ext cx="1474076" cy="1261242"/>
            </a:xfrm>
            <a:custGeom>
              <a:avLst/>
              <a:gdLst>
                <a:gd name="connsiteX0" fmla="*/ 0 w 1474076"/>
                <a:gd name="connsiteY0" fmla="*/ 0 h 1261242"/>
                <a:gd name="connsiteX1" fmla="*/ 252249 w 1474076"/>
                <a:gd name="connsiteY1" fmla="*/ 0 h 1261242"/>
                <a:gd name="connsiteX2" fmla="*/ 252249 w 1474076"/>
                <a:gd name="connsiteY2" fmla="*/ 1261242 h 1261242"/>
                <a:gd name="connsiteX3" fmla="*/ 1474076 w 1474076"/>
                <a:gd name="connsiteY3" fmla="*/ 1261242 h 12612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74076" h="1261242">
                  <a:moveTo>
                    <a:pt x="0" y="0"/>
                  </a:moveTo>
                  <a:lnTo>
                    <a:pt x="252249" y="0"/>
                  </a:lnTo>
                  <a:lnTo>
                    <a:pt x="252249" y="1261242"/>
                  </a:lnTo>
                  <a:lnTo>
                    <a:pt x="1474076" y="1261242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6" name="Freeform 5"/>
            <p:cNvSpPr/>
            <p:nvPr/>
          </p:nvSpPr>
          <p:spPr bwMode="auto">
            <a:xfrm>
              <a:off x="5519988" y="2869324"/>
              <a:ext cx="1960750" cy="1868214"/>
            </a:xfrm>
            <a:custGeom>
              <a:avLst/>
              <a:gdLst>
                <a:gd name="connsiteX0" fmla="*/ 0 w 2309648"/>
                <a:gd name="connsiteY0" fmla="*/ 1868214 h 1868214"/>
                <a:gd name="connsiteX1" fmla="*/ 2309648 w 2309648"/>
                <a:gd name="connsiteY1" fmla="*/ 1868214 h 1868214"/>
                <a:gd name="connsiteX2" fmla="*/ 2309648 w 2309648"/>
                <a:gd name="connsiteY2" fmla="*/ 0 h 18682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09648" h="1868214">
                  <a:moveTo>
                    <a:pt x="0" y="1868214"/>
                  </a:moveTo>
                  <a:lnTo>
                    <a:pt x="2309648" y="1868214"/>
                  </a:lnTo>
                  <a:lnTo>
                    <a:pt x="2309648" y="0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8" name="Freeform 7"/>
            <p:cNvSpPr/>
            <p:nvPr/>
          </p:nvSpPr>
          <p:spPr bwMode="auto">
            <a:xfrm>
              <a:off x="2782614" y="3626069"/>
              <a:ext cx="2885371" cy="1111469"/>
            </a:xfrm>
            <a:custGeom>
              <a:avLst/>
              <a:gdLst>
                <a:gd name="connsiteX0" fmla="*/ 2585545 w 2585545"/>
                <a:gd name="connsiteY0" fmla="*/ 1111469 h 1111469"/>
                <a:gd name="connsiteX1" fmla="*/ 2585545 w 2585545"/>
                <a:gd name="connsiteY1" fmla="*/ 512379 h 1111469"/>
                <a:gd name="connsiteX2" fmla="*/ 0 w 2585545"/>
                <a:gd name="connsiteY2" fmla="*/ 512379 h 1111469"/>
                <a:gd name="connsiteX3" fmla="*/ 0 w 2585545"/>
                <a:gd name="connsiteY3" fmla="*/ 0 h 1111469"/>
                <a:gd name="connsiteX4" fmla="*/ 457200 w 2585545"/>
                <a:gd name="connsiteY4" fmla="*/ 0 h 1111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85545" h="1111469">
                  <a:moveTo>
                    <a:pt x="2585545" y="1111469"/>
                  </a:moveTo>
                  <a:lnTo>
                    <a:pt x="2585545" y="512379"/>
                  </a:lnTo>
                  <a:lnTo>
                    <a:pt x="0" y="512379"/>
                  </a:lnTo>
                  <a:lnTo>
                    <a:pt x="0" y="0"/>
                  </a:lnTo>
                  <a:lnTo>
                    <a:pt x="457200" y="0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 rot="5400000">
              <a:off x="3419705" y="1925696"/>
              <a:ext cx="205471" cy="655924"/>
            </a:xfrm>
            <a:prstGeom prst="rect">
              <a:avLst/>
            </a:prstGeom>
            <a:solidFill>
              <a:srgbClr val="FFCC66"/>
            </a:solidFill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44" name="Rectangle 43"/>
            <p:cNvSpPr/>
            <p:nvPr/>
          </p:nvSpPr>
          <p:spPr bwMode="auto">
            <a:xfrm>
              <a:off x="2849617" y="2082181"/>
              <a:ext cx="201036" cy="183123"/>
            </a:xfrm>
            <a:prstGeom prst="rect">
              <a:avLst/>
            </a:prstGeom>
            <a:solidFill>
              <a:srgbClr val="FFCC66"/>
            </a:solidFill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1975794" y="1958109"/>
              <a:ext cx="825867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latin typeface="+mj-lt"/>
                </a:rPr>
                <a:t>state</a:t>
              </a:r>
            </a:p>
          </p:txBody>
        </p:sp>
        <p:sp>
          <p:nvSpPr>
            <p:cNvPr id="39" name="Rectangle 9"/>
            <p:cNvSpPr>
              <a:spLocks noChangeArrowheads="1"/>
            </p:cNvSpPr>
            <p:nvPr/>
          </p:nvSpPr>
          <p:spPr bwMode="auto">
            <a:xfrm>
              <a:off x="4030816" y="4438446"/>
              <a:ext cx="210694" cy="661246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buNone/>
              </a:pPr>
              <a:endParaRPr lang="en-US" sz="2000">
                <a:latin typeface="+mj-lt"/>
              </a:endParaRPr>
            </a:p>
          </p:txBody>
        </p:sp>
        <p:sp>
          <p:nvSpPr>
            <p:cNvPr id="40" name="Rectangle 9"/>
            <p:cNvSpPr>
              <a:spLocks noChangeArrowheads="1"/>
            </p:cNvSpPr>
            <p:nvPr/>
          </p:nvSpPr>
          <p:spPr bwMode="auto">
            <a:xfrm>
              <a:off x="5293516" y="4426648"/>
              <a:ext cx="210694" cy="661246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buNone/>
              </a:pPr>
              <a:endParaRPr lang="en-US" sz="2000">
                <a:latin typeface="+mj-lt"/>
              </a:endParaRPr>
            </a:p>
          </p:txBody>
        </p:sp>
        <p:sp>
          <p:nvSpPr>
            <p:cNvPr id="41" name="Text Box 29"/>
            <p:cNvSpPr txBox="1">
              <a:spLocks noChangeArrowheads="1"/>
            </p:cNvSpPr>
            <p:nvPr/>
          </p:nvSpPr>
          <p:spPr bwMode="auto">
            <a:xfrm rot="16200000">
              <a:off x="3911108" y="4616257"/>
              <a:ext cx="437940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None/>
              </a:pPr>
              <a:r>
                <a:rPr lang="en-US" sz="1200" dirty="0" err="1">
                  <a:latin typeface="+mj-lt"/>
                  <a:cs typeface="Arial" charset="0"/>
                </a:rPr>
                <a:t>req</a:t>
              </a:r>
              <a:endParaRPr lang="en-US" sz="1200" dirty="0">
                <a:latin typeface="+mj-lt"/>
                <a:cs typeface="Arial" charset="0"/>
              </a:endParaRPr>
            </a:p>
          </p:txBody>
        </p:sp>
        <p:sp>
          <p:nvSpPr>
            <p:cNvPr id="43" name="Text Box 29"/>
            <p:cNvSpPr txBox="1">
              <a:spLocks noChangeArrowheads="1"/>
            </p:cNvSpPr>
            <p:nvPr/>
          </p:nvSpPr>
          <p:spPr bwMode="auto">
            <a:xfrm rot="16200000">
              <a:off x="5119634" y="4591156"/>
              <a:ext cx="518091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None/>
              </a:pPr>
              <a:r>
                <a:rPr lang="en-US" sz="1200" dirty="0" err="1">
                  <a:latin typeface="+mj-lt"/>
                  <a:cs typeface="Arial" charset="0"/>
                </a:rPr>
                <a:t>resp</a:t>
              </a:r>
              <a:endParaRPr lang="en-US" sz="1200" dirty="0">
                <a:latin typeface="+mj-lt"/>
                <a:cs typeface="Arial" charset="0"/>
              </a:endParaRPr>
            </a:p>
          </p:txBody>
        </p:sp>
        <p:sp>
          <p:nvSpPr>
            <p:cNvPr id="46" name="Rectangle 45"/>
            <p:cNvSpPr/>
            <p:nvPr/>
          </p:nvSpPr>
          <p:spPr bwMode="auto">
            <a:xfrm rot="5400000">
              <a:off x="3419705" y="2190659"/>
              <a:ext cx="205471" cy="655924"/>
            </a:xfrm>
            <a:prstGeom prst="rect">
              <a:avLst/>
            </a:prstGeom>
            <a:solidFill>
              <a:srgbClr val="FFCC66"/>
            </a:solidFill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3328489" y="3090183"/>
            <a:ext cx="3985591" cy="1119397"/>
            <a:chOff x="3405809" y="3419473"/>
            <a:chExt cx="3985591" cy="1119397"/>
          </a:xfrm>
        </p:grpSpPr>
        <p:cxnSp>
          <p:nvCxnSpPr>
            <p:cNvPr id="48" name="Straight Arrow Connector 47"/>
            <p:cNvCxnSpPr/>
            <p:nvPr/>
          </p:nvCxnSpPr>
          <p:spPr bwMode="auto">
            <a:xfrm>
              <a:off x="7272338" y="3419473"/>
              <a:ext cx="0" cy="442914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49" name="Straight Connector 48"/>
            <p:cNvCxnSpPr/>
            <p:nvPr/>
          </p:nvCxnSpPr>
          <p:spPr bwMode="auto">
            <a:xfrm flipV="1">
              <a:off x="6973888" y="3847993"/>
              <a:ext cx="417512" cy="7432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0" name="Freeform 49"/>
            <p:cNvSpPr/>
            <p:nvPr/>
          </p:nvSpPr>
          <p:spPr bwMode="auto">
            <a:xfrm>
              <a:off x="6520070" y="3657600"/>
              <a:ext cx="563217" cy="185530"/>
            </a:xfrm>
            <a:custGeom>
              <a:avLst/>
              <a:gdLst>
                <a:gd name="connsiteX0" fmla="*/ 0 w 563217"/>
                <a:gd name="connsiteY0" fmla="*/ 0 h 185530"/>
                <a:gd name="connsiteX1" fmla="*/ 563217 w 563217"/>
                <a:gd name="connsiteY1" fmla="*/ 0 h 185530"/>
                <a:gd name="connsiteX2" fmla="*/ 563217 w 563217"/>
                <a:gd name="connsiteY2" fmla="*/ 185530 h 1855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63217" h="185530">
                  <a:moveTo>
                    <a:pt x="0" y="0"/>
                  </a:moveTo>
                  <a:lnTo>
                    <a:pt x="563217" y="0"/>
                  </a:lnTo>
                  <a:lnTo>
                    <a:pt x="563217" y="185530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51" name="Freeform 50"/>
            <p:cNvSpPr/>
            <p:nvPr/>
          </p:nvSpPr>
          <p:spPr bwMode="auto">
            <a:xfrm>
              <a:off x="3405809" y="3856383"/>
              <a:ext cx="3783495" cy="682487"/>
            </a:xfrm>
            <a:custGeom>
              <a:avLst/>
              <a:gdLst>
                <a:gd name="connsiteX0" fmla="*/ 3783495 w 3783495"/>
                <a:gd name="connsiteY0" fmla="*/ 0 h 682487"/>
                <a:gd name="connsiteX1" fmla="*/ 3783495 w 3783495"/>
                <a:gd name="connsiteY1" fmla="*/ 238539 h 682487"/>
                <a:gd name="connsiteX2" fmla="*/ 0 w 3783495"/>
                <a:gd name="connsiteY2" fmla="*/ 238539 h 682487"/>
                <a:gd name="connsiteX3" fmla="*/ 0 w 3783495"/>
                <a:gd name="connsiteY3" fmla="*/ 682487 h 682487"/>
                <a:gd name="connsiteX4" fmla="*/ 185530 w 3783495"/>
                <a:gd name="connsiteY4" fmla="*/ 682487 h 6824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83495" h="682487">
                  <a:moveTo>
                    <a:pt x="3783495" y="0"/>
                  </a:moveTo>
                  <a:lnTo>
                    <a:pt x="3783495" y="238539"/>
                  </a:lnTo>
                  <a:lnTo>
                    <a:pt x="0" y="238539"/>
                  </a:lnTo>
                  <a:lnTo>
                    <a:pt x="0" y="682487"/>
                  </a:lnTo>
                  <a:lnTo>
                    <a:pt x="185530" y="682487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</p:grp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35A43C-0481-D7E1-B5F1-B086BD655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15B115D-02A9-4417-84B2-0560B3842EA8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3CD3652A-33B3-53E3-E836-76F0DB52FFD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L06-</a:t>
            </a:r>
            <a:fld id="{D02EE386-C9BD-4FB7-9577-6096B5320EC4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02413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Processor with realistic memory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685799" y="1569539"/>
            <a:ext cx="8060961" cy="4114800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module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mkProcPrincetonMulticycle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(Empty);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   Code to instantiate pc, rf, mem, and registers that hold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   the state of a partially executed instruction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   </a:t>
            </a:r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rule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doFetch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if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(state == Fetch);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      Code to initiate instruction fetch; go to Execute</a:t>
            </a:r>
            <a:endParaRPr lang="en-US" sz="1000" dirty="0">
              <a:solidFill>
                <a:srgbClr val="00B050"/>
              </a:solidFill>
              <a:latin typeface="Consolas" panose="020B06090202040302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   </a:t>
            </a:r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rule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doExecute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if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(state == Execute); 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      </a:t>
            </a:r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let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inst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&lt;-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mem.resp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      Code to 1. execute all instructions except memory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        instructions; go to Fetch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      Or 2. initiate memory access;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            go to Fetch (Store) OR go to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LoadWait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(Load)</a:t>
            </a:r>
            <a:endParaRPr lang="en-US" sz="1000" dirty="0">
              <a:solidFill>
                <a:srgbClr val="00B050"/>
              </a:solidFill>
              <a:latin typeface="Consolas" panose="020B06090202040302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   </a:t>
            </a:r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rule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doLoadWait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if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(state ==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LoadWait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);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      Code to wait for the load value, update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rf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, go to Fetch</a:t>
            </a:r>
          </a:p>
          <a:p>
            <a:pPr marL="0" indent="0">
              <a:buNone/>
            </a:pPr>
            <a:r>
              <a:rPr lang="en-US" sz="1800" b="1" dirty="0" err="1">
                <a:latin typeface="Consolas" panose="020B0609020204030204" pitchFamily="49" charset="0"/>
                <a:cs typeface="Courier New" panose="02070309020205020404" pitchFamily="49" charset="0"/>
              </a:rPr>
              <a:t>endmodule</a:t>
            </a:r>
            <a:endParaRPr lang="en-US" sz="1800" b="1" dirty="0">
              <a:latin typeface="Consolas" panose="020B06090202040302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637FEB9D-5E3F-D0D8-0F2A-67824A2B5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ACD277-0B94-480F-9321-0A218BCB8AB7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5363914E-604E-AAB9-AC07-1E0C8EE7107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L06-</a:t>
            </a:r>
            <a:fld id="{D02EE386-C9BD-4FB7-9577-6096B5320EC4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665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4"/>
          <p:cNvSpPr>
            <a:spLocks noGrp="1" noChangeArrowheads="1"/>
          </p:cNvSpPr>
          <p:nvPr>
            <p:ph type="title"/>
          </p:nvPr>
        </p:nvSpPr>
        <p:spPr>
          <a:xfrm>
            <a:off x="609599" y="304800"/>
            <a:ext cx="8182131" cy="1143000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en-US" sz="4000" dirty="0"/>
              <a:t>Multicycle ALU’s</a:t>
            </a:r>
            <a:br>
              <a:rPr lang="en-US" dirty="0"/>
            </a:br>
            <a:r>
              <a:rPr lang="en-US" sz="2800" dirty="0"/>
              <a:t>multicycle or floating point ALU operations</a:t>
            </a:r>
            <a:endParaRPr lang="en-US" sz="1800" dirty="0"/>
          </a:p>
        </p:txBody>
      </p:sp>
      <p:sp>
        <p:nvSpPr>
          <p:cNvPr id="78" name="Content Placeholder 2"/>
          <p:cNvSpPr>
            <a:spLocks noGrp="1"/>
          </p:cNvSpPr>
          <p:nvPr>
            <p:ph idx="1"/>
          </p:nvPr>
        </p:nvSpPr>
        <p:spPr>
          <a:xfrm>
            <a:off x="814464" y="4850409"/>
            <a:ext cx="7772400" cy="1742759"/>
          </a:xfrm>
        </p:spPr>
        <p:txBody>
          <a:bodyPr/>
          <a:lstStyle/>
          <a:p>
            <a:r>
              <a:rPr lang="en-US" sz="2000" dirty="0"/>
              <a:t>Multicycle ALU’s can be viewed as request/response modules</a:t>
            </a:r>
          </a:p>
          <a:p>
            <a:r>
              <a:rPr lang="en-US" sz="2000" dirty="0"/>
              <a:t>Instructions can be further classified after decoding as simple 1 cycle, multicycle (e.g., multiply) or memory access 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573212" y="1447800"/>
            <a:ext cx="5997575" cy="3351161"/>
            <a:chOff x="1674813" y="1590675"/>
            <a:chExt cx="5997575" cy="3624759"/>
          </a:xfrm>
        </p:grpSpPr>
        <p:sp>
          <p:nvSpPr>
            <p:cNvPr id="45059" name="Rectangle 17"/>
            <p:cNvSpPr>
              <a:spLocks noChangeArrowheads="1"/>
            </p:cNvSpPr>
            <p:nvPr/>
          </p:nvSpPr>
          <p:spPr bwMode="auto">
            <a:xfrm>
              <a:off x="1674813" y="2908300"/>
              <a:ext cx="452437" cy="944563"/>
            </a:xfrm>
            <a:prstGeom prst="rect">
              <a:avLst/>
            </a:prstGeom>
            <a:solidFill>
              <a:srgbClr val="FFCC66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000" dirty="0">
                  <a:latin typeface="+mj-lt"/>
                </a:rPr>
                <a:t>PC</a:t>
              </a:r>
            </a:p>
          </p:txBody>
        </p:sp>
        <p:sp>
          <p:nvSpPr>
            <p:cNvPr id="13324" name="Rectangle 17"/>
            <p:cNvSpPr>
              <a:spLocks noChangeArrowheads="1"/>
            </p:cNvSpPr>
            <p:nvPr/>
          </p:nvSpPr>
          <p:spPr bwMode="auto">
            <a:xfrm>
              <a:off x="3273425" y="2917825"/>
              <a:ext cx="1101725" cy="944562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>
                  <a:latin typeface="+mj-lt"/>
                </a:rPr>
                <a:t>Decode</a:t>
              </a:r>
            </a:p>
          </p:txBody>
        </p:sp>
        <p:sp>
          <p:nvSpPr>
            <p:cNvPr id="45062" name="Rectangle 17"/>
            <p:cNvSpPr>
              <a:spLocks noChangeArrowheads="1"/>
            </p:cNvSpPr>
            <p:nvPr/>
          </p:nvSpPr>
          <p:spPr bwMode="auto">
            <a:xfrm>
              <a:off x="4400550" y="1590675"/>
              <a:ext cx="3217863" cy="711200"/>
            </a:xfrm>
            <a:prstGeom prst="rect">
              <a:avLst/>
            </a:prstGeom>
            <a:solidFill>
              <a:srgbClr val="FFCC66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000">
                  <a:latin typeface="+mj-lt"/>
                </a:rPr>
                <a:t>Register File</a:t>
              </a:r>
            </a:p>
          </p:txBody>
        </p:sp>
        <p:sp>
          <p:nvSpPr>
            <p:cNvPr id="13326" name="Rectangle 17"/>
            <p:cNvSpPr>
              <a:spLocks noChangeArrowheads="1"/>
            </p:cNvSpPr>
            <p:nvPr/>
          </p:nvSpPr>
          <p:spPr bwMode="auto">
            <a:xfrm>
              <a:off x="5411788" y="2911475"/>
              <a:ext cx="1101725" cy="944562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dirty="0">
                  <a:latin typeface="+mj-lt"/>
                </a:rPr>
                <a:t>Execute</a:t>
              </a:r>
            </a:p>
            <a:p>
              <a:pPr algn="ctr"/>
              <a:endParaRPr lang="en-US" sz="2000" dirty="0">
                <a:latin typeface="+mj-lt"/>
              </a:endParaRPr>
            </a:p>
          </p:txBody>
        </p:sp>
        <p:sp>
          <p:nvSpPr>
            <p:cNvPr id="13329" name="Line 8"/>
            <p:cNvSpPr>
              <a:spLocks noChangeShapeType="1"/>
            </p:cNvSpPr>
            <p:nvPr/>
          </p:nvSpPr>
          <p:spPr bwMode="auto">
            <a:xfrm>
              <a:off x="4384675" y="3473450"/>
              <a:ext cx="102393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+mj-lt"/>
              </a:endParaRPr>
            </a:p>
          </p:txBody>
        </p:sp>
        <p:sp>
          <p:nvSpPr>
            <p:cNvPr id="13345" name="AutoShape 10"/>
            <p:cNvSpPr>
              <a:spLocks noChangeArrowheads="1"/>
            </p:cNvSpPr>
            <p:nvPr/>
          </p:nvSpPr>
          <p:spPr bwMode="auto">
            <a:xfrm rot="10800000" flipH="1">
              <a:off x="7110413" y="2630487"/>
              <a:ext cx="561975" cy="230188"/>
            </a:xfrm>
            <a:prstGeom prst="flowChartManualOperation">
              <a:avLst/>
            </a:prstGeom>
            <a:solidFill>
              <a:schemeClr val="tx1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en-US" sz="800">
                <a:latin typeface="+mj-lt"/>
              </a:endParaRPr>
            </a:p>
          </p:txBody>
        </p:sp>
        <p:sp>
          <p:nvSpPr>
            <p:cNvPr id="13347" name="Line 39"/>
            <p:cNvSpPr>
              <a:spLocks noChangeShapeType="1"/>
            </p:cNvSpPr>
            <p:nvPr/>
          </p:nvSpPr>
          <p:spPr bwMode="auto">
            <a:xfrm flipH="1" flipV="1">
              <a:off x="7391400" y="2298700"/>
              <a:ext cx="0" cy="32067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+mj-lt"/>
              </a:endParaRPr>
            </a:p>
          </p:txBody>
        </p:sp>
        <p:sp>
          <p:nvSpPr>
            <p:cNvPr id="13363" name="AutoShape 55"/>
            <p:cNvSpPr>
              <a:spLocks noChangeArrowheads="1"/>
            </p:cNvSpPr>
            <p:nvPr/>
          </p:nvSpPr>
          <p:spPr bwMode="auto">
            <a:xfrm>
              <a:off x="1774825" y="3686175"/>
              <a:ext cx="255588" cy="161925"/>
            </a:xfrm>
            <a:prstGeom prst="triangle">
              <a:avLst>
                <a:gd name="adj" fmla="val 50000"/>
              </a:avLst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+mj-lt"/>
              </a:endParaRPr>
            </a:p>
          </p:txBody>
        </p:sp>
        <p:grpSp>
          <p:nvGrpSpPr>
            <p:cNvPr id="56" name="Group 55"/>
            <p:cNvGrpSpPr/>
            <p:nvPr/>
          </p:nvGrpSpPr>
          <p:grpSpPr>
            <a:xfrm>
              <a:off x="5986871" y="3420267"/>
              <a:ext cx="429676" cy="363538"/>
              <a:chOff x="4990090" y="2316580"/>
              <a:chExt cx="1466850" cy="1255713"/>
            </a:xfrm>
          </p:grpSpPr>
          <p:sp>
            <p:nvSpPr>
              <p:cNvPr id="57" name="Freeform 135"/>
              <p:cNvSpPr>
                <a:spLocks/>
              </p:cNvSpPr>
              <p:nvPr/>
            </p:nvSpPr>
            <p:spPr bwMode="auto">
              <a:xfrm flipV="1">
                <a:off x="5332990" y="2316580"/>
                <a:ext cx="765175" cy="1255713"/>
              </a:xfrm>
              <a:custGeom>
                <a:avLst/>
                <a:gdLst>
                  <a:gd name="T0" fmla="*/ 0 w 961"/>
                  <a:gd name="T1" fmla="*/ 0 h 1652"/>
                  <a:gd name="T2" fmla="*/ 481 w 961"/>
                  <a:gd name="T3" fmla="*/ 147 h 1652"/>
                  <a:gd name="T4" fmla="*/ 481 w 961"/>
                  <a:gd name="T5" fmla="*/ 570 h 1652"/>
                  <a:gd name="T6" fmla="*/ 0 w 961"/>
                  <a:gd name="T7" fmla="*/ 791 h 1652"/>
                  <a:gd name="T8" fmla="*/ 0 w 961"/>
                  <a:gd name="T9" fmla="*/ 460 h 1652"/>
                  <a:gd name="T10" fmla="*/ 96 w 961"/>
                  <a:gd name="T11" fmla="*/ 386 h 1652"/>
                  <a:gd name="T12" fmla="*/ 0 w 961"/>
                  <a:gd name="T13" fmla="*/ 331 h 1652"/>
                  <a:gd name="T14" fmla="*/ 0 w 961"/>
                  <a:gd name="T15" fmla="*/ 0 h 165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961"/>
                  <a:gd name="T25" fmla="*/ 0 h 1652"/>
                  <a:gd name="T26" fmla="*/ 961 w 961"/>
                  <a:gd name="T27" fmla="*/ 1652 h 1652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961" h="1652">
                    <a:moveTo>
                      <a:pt x="0" y="0"/>
                    </a:moveTo>
                    <a:lnTo>
                      <a:pt x="960" y="307"/>
                    </a:lnTo>
                    <a:lnTo>
                      <a:pt x="960" y="1190"/>
                    </a:lnTo>
                    <a:lnTo>
                      <a:pt x="0" y="1651"/>
                    </a:lnTo>
                    <a:lnTo>
                      <a:pt x="0" y="960"/>
                    </a:lnTo>
                    <a:lnTo>
                      <a:pt x="192" y="806"/>
                    </a:lnTo>
                    <a:lnTo>
                      <a:pt x="0" y="691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tx1">
                  <a:lumMod val="40000"/>
                  <a:lumOff val="60000"/>
                </a:schemeClr>
              </a:solidFill>
              <a:ln w="25400" cap="rnd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9" name="Line 136"/>
              <p:cNvSpPr>
                <a:spLocks noChangeShapeType="1"/>
              </p:cNvSpPr>
              <p:nvPr/>
            </p:nvSpPr>
            <p:spPr bwMode="auto">
              <a:xfrm flipV="1">
                <a:off x="4990090" y="3243680"/>
                <a:ext cx="354013" cy="0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0" name="Line 137"/>
              <p:cNvSpPr>
                <a:spLocks noChangeShapeType="1"/>
              </p:cNvSpPr>
              <p:nvPr/>
            </p:nvSpPr>
            <p:spPr bwMode="auto">
              <a:xfrm flipV="1">
                <a:off x="4990090" y="2584868"/>
                <a:ext cx="327025" cy="0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61" name="Line 139"/>
              <p:cNvSpPr>
                <a:spLocks noChangeShapeType="1"/>
              </p:cNvSpPr>
              <p:nvPr/>
            </p:nvSpPr>
            <p:spPr bwMode="auto">
              <a:xfrm flipV="1">
                <a:off x="6101340" y="2956928"/>
                <a:ext cx="355600" cy="0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>
                  <a:latin typeface="+mj-lt"/>
                </a:endParaRPr>
              </a:p>
            </p:txBody>
          </p:sp>
        </p:grpSp>
        <p:sp>
          <p:nvSpPr>
            <p:cNvPr id="11" name="Freeform 10"/>
            <p:cNvSpPr/>
            <p:nvPr/>
          </p:nvSpPr>
          <p:spPr bwMode="auto">
            <a:xfrm>
              <a:off x="2367643" y="3690257"/>
              <a:ext cx="3045278" cy="351064"/>
            </a:xfrm>
            <a:custGeom>
              <a:avLst/>
              <a:gdLst>
                <a:gd name="connsiteX0" fmla="*/ 0 w 3045278"/>
                <a:gd name="connsiteY0" fmla="*/ 342900 h 351064"/>
                <a:gd name="connsiteX1" fmla="*/ 2751364 w 3045278"/>
                <a:gd name="connsiteY1" fmla="*/ 351064 h 351064"/>
                <a:gd name="connsiteX2" fmla="*/ 2751364 w 3045278"/>
                <a:gd name="connsiteY2" fmla="*/ 8164 h 351064"/>
                <a:gd name="connsiteX3" fmla="*/ 3045278 w 3045278"/>
                <a:gd name="connsiteY3" fmla="*/ 0 h 351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45278" h="351064">
                  <a:moveTo>
                    <a:pt x="0" y="342900"/>
                  </a:moveTo>
                  <a:lnTo>
                    <a:pt x="2751364" y="351064"/>
                  </a:lnTo>
                  <a:lnTo>
                    <a:pt x="2751364" y="8164"/>
                  </a:lnTo>
                  <a:lnTo>
                    <a:pt x="3045278" y="0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68" name="Freeform 67"/>
            <p:cNvSpPr/>
            <p:nvPr/>
          </p:nvSpPr>
          <p:spPr bwMode="auto">
            <a:xfrm flipH="1" flipV="1">
              <a:off x="5170263" y="2318662"/>
              <a:ext cx="228600" cy="757234"/>
            </a:xfrm>
            <a:custGeom>
              <a:avLst/>
              <a:gdLst>
                <a:gd name="connsiteX0" fmla="*/ 0 w 228600"/>
                <a:gd name="connsiteY0" fmla="*/ 0 h 816428"/>
                <a:gd name="connsiteX1" fmla="*/ 228600 w 228600"/>
                <a:gd name="connsiteY1" fmla="*/ 0 h 816428"/>
                <a:gd name="connsiteX2" fmla="*/ 228600 w 228600"/>
                <a:gd name="connsiteY2" fmla="*/ 816428 h 816428"/>
                <a:gd name="connsiteX3" fmla="*/ 228600 w 228600"/>
                <a:gd name="connsiteY3" fmla="*/ 816428 h 816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600" h="816428">
                  <a:moveTo>
                    <a:pt x="0" y="0"/>
                  </a:moveTo>
                  <a:lnTo>
                    <a:pt x="228600" y="0"/>
                  </a:lnTo>
                  <a:lnTo>
                    <a:pt x="228600" y="816428"/>
                  </a:lnTo>
                  <a:lnTo>
                    <a:pt x="228600" y="816428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69" name="Freeform 68"/>
            <p:cNvSpPr/>
            <p:nvPr/>
          </p:nvSpPr>
          <p:spPr bwMode="auto">
            <a:xfrm flipH="1" flipV="1">
              <a:off x="4962083" y="2316959"/>
              <a:ext cx="440179" cy="936621"/>
            </a:xfrm>
            <a:custGeom>
              <a:avLst/>
              <a:gdLst>
                <a:gd name="connsiteX0" fmla="*/ 0 w 228600"/>
                <a:gd name="connsiteY0" fmla="*/ 0 h 816428"/>
                <a:gd name="connsiteX1" fmla="*/ 228600 w 228600"/>
                <a:gd name="connsiteY1" fmla="*/ 0 h 816428"/>
                <a:gd name="connsiteX2" fmla="*/ 228600 w 228600"/>
                <a:gd name="connsiteY2" fmla="*/ 816428 h 816428"/>
                <a:gd name="connsiteX3" fmla="*/ 228600 w 228600"/>
                <a:gd name="connsiteY3" fmla="*/ 816428 h 816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600" h="816428">
                  <a:moveTo>
                    <a:pt x="0" y="0"/>
                  </a:moveTo>
                  <a:lnTo>
                    <a:pt x="228600" y="0"/>
                  </a:lnTo>
                  <a:lnTo>
                    <a:pt x="228600" y="816428"/>
                  </a:lnTo>
                  <a:lnTo>
                    <a:pt x="228600" y="816428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70" name="Freeform 69"/>
            <p:cNvSpPr/>
            <p:nvPr/>
          </p:nvSpPr>
          <p:spPr bwMode="auto">
            <a:xfrm flipV="1">
              <a:off x="6533709" y="2316166"/>
              <a:ext cx="440179" cy="936621"/>
            </a:xfrm>
            <a:custGeom>
              <a:avLst/>
              <a:gdLst>
                <a:gd name="connsiteX0" fmla="*/ 0 w 228600"/>
                <a:gd name="connsiteY0" fmla="*/ 0 h 816428"/>
                <a:gd name="connsiteX1" fmla="*/ 228600 w 228600"/>
                <a:gd name="connsiteY1" fmla="*/ 0 h 816428"/>
                <a:gd name="connsiteX2" fmla="*/ 228600 w 228600"/>
                <a:gd name="connsiteY2" fmla="*/ 816428 h 816428"/>
                <a:gd name="connsiteX3" fmla="*/ 228600 w 228600"/>
                <a:gd name="connsiteY3" fmla="*/ 816428 h 816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600" h="816428">
                  <a:moveTo>
                    <a:pt x="0" y="0"/>
                  </a:moveTo>
                  <a:lnTo>
                    <a:pt x="228600" y="0"/>
                  </a:lnTo>
                  <a:lnTo>
                    <a:pt x="228600" y="816428"/>
                  </a:lnTo>
                  <a:lnTo>
                    <a:pt x="228600" y="816428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71" name="Freeform 70"/>
            <p:cNvSpPr/>
            <p:nvPr/>
          </p:nvSpPr>
          <p:spPr bwMode="auto">
            <a:xfrm flipV="1">
              <a:off x="6536884" y="2852736"/>
              <a:ext cx="735454" cy="566737"/>
            </a:xfrm>
            <a:custGeom>
              <a:avLst/>
              <a:gdLst>
                <a:gd name="connsiteX0" fmla="*/ 0 w 228600"/>
                <a:gd name="connsiteY0" fmla="*/ 0 h 816428"/>
                <a:gd name="connsiteX1" fmla="*/ 228600 w 228600"/>
                <a:gd name="connsiteY1" fmla="*/ 0 h 816428"/>
                <a:gd name="connsiteX2" fmla="*/ 228600 w 228600"/>
                <a:gd name="connsiteY2" fmla="*/ 816428 h 816428"/>
                <a:gd name="connsiteX3" fmla="*/ 228600 w 228600"/>
                <a:gd name="connsiteY3" fmla="*/ 816428 h 816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600" h="816428">
                  <a:moveTo>
                    <a:pt x="0" y="0"/>
                  </a:moveTo>
                  <a:lnTo>
                    <a:pt x="228600" y="0"/>
                  </a:lnTo>
                  <a:lnTo>
                    <a:pt x="228600" y="816428"/>
                  </a:lnTo>
                  <a:lnTo>
                    <a:pt x="228600" y="816428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73" name="Freeform 72"/>
            <p:cNvSpPr/>
            <p:nvPr/>
          </p:nvSpPr>
          <p:spPr bwMode="auto">
            <a:xfrm flipV="1">
              <a:off x="4379470" y="2312987"/>
              <a:ext cx="273493" cy="768235"/>
            </a:xfrm>
            <a:custGeom>
              <a:avLst/>
              <a:gdLst>
                <a:gd name="connsiteX0" fmla="*/ 0 w 228600"/>
                <a:gd name="connsiteY0" fmla="*/ 0 h 816428"/>
                <a:gd name="connsiteX1" fmla="*/ 228600 w 228600"/>
                <a:gd name="connsiteY1" fmla="*/ 0 h 816428"/>
                <a:gd name="connsiteX2" fmla="*/ 228600 w 228600"/>
                <a:gd name="connsiteY2" fmla="*/ 816428 h 816428"/>
                <a:gd name="connsiteX3" fmla="*/ 228600 w 228600"/>
                <a:gd name="connsiteY3" fmla="*/ 816428 h 816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600" h="816428">
                  <a:moveTo>
                    <a:pt x="0" y="0"/>
                  </a:moveTo>
                  <a:lnTo>
                    <a:pt x="228600" y="0"/>
                  </a:lnTo>
                  <a:lnTo>
                    <a:pt x="228600" y="816428"/>
                  </a:lnTo>
                  <a:lnTo>
                    <a:pt x="228600" y="816428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74" name="Freeform 73"/>
            <p:cNvSpPr/>
            <p:nvPr/>
          </p:nvSpPr>
          <p:spPr bwMode="auto">
            <a:xfrm flipV="1">
              <a:off x="4390805" y="2324102"/>
              <a:ext cx="428845" cy="938660"/>
            </a:xfrm>
            <a:custGeom>
              <a:avLst/>
              <a:gdLst>
                <a:gd name="connsiteX0" fmla="*/ 0 w 228600"/>
                <a:gd name="connsiteY0" fmla="*/ 0 h 816428"/>
                <a:gd name="connsiteX1" fmla="*/ 228600 w 228600"/>
                <a:gd name="connsiteY1" fmla="*/ 0 h 816428"/>
                <a:gd name="connsiteX2" fmla="*/ 228600 w 228600"/>
                <a:gd name="connsiteY2" fmla="*/ 816428 h 816428"/>
                <a:gd name="connsiteX3" fmla="*/ 228600 w 228600"/>
                <a:gd name="connsiteY3" fmla="*/ 816428 h 816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600" h="816428">
                  <a:moveTo>
                    <a:pt x="0" y="0"/>
                  </a:moveTo>
                  <a:lnTo>
                    <a:pt x="228600" y="0"/>
                  </a:lnTo>
                  <a:lnTo>
                    <a:pt x="228600" y="816428"/>
                  </a:lnTo>
                  <a:lnTo>
                    <a:pt x="228600" y="816428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12" name="Freeform 11"/>
            <p:cNvSpPr/>
            <p:nvPr/>
          </p:nvSpPr>
          <p:spPr bwMode="auto">
            <a:xfrm>
              <a:off x="2147889" y="2743200"/>
              <a:ext cx="4653984" cy="466725"/>
            </a:xfrm>
            <a:custGeom>
              <a:avLst/>
              <a:gdLst>
                <a:gd name="connsiteX0" fmla="*/ 4376057 w 4653643"/>
                <a:gd name="connsiteY0" fmla="*/ 334736 h 465364"/>
                <a:gd name="connsiteX1" fmla="*/ 4637314 w 4653643"/>
                <a:gd name="connsiteY1" fmla="*/ 334736 h 465364"/>
                <a:gd name="connsiteX2" fmla="*/ 4653643 w 4653643"/>
                <a:gd name="connsiteY2" fmla="*/ 8164 h 465364"/>
                <a:gd name="connsiteX3" fmla="*/ 579664 w 4653643"/>
                <a:gd name="connsiteY3" fmla="*/ 0 h 465364"/>
                <a:gd name="connsiteX4" fmla="*/ 604157 w 4653643"/>
                <a:gd name="connsiteY4" fmla="*/ 457200 h 465364"/>
                <a:gd name="connsiteX5" fmla="*/ 0 w 4653643"/>
                <a:gd name="connsiteY5" fmla="*/ 465364 h 465364"/>
                <a:gd name="connsiteX6" fmla="*/ 0 w 4653643"/>
                <a:gd name="connsiteY6" fmla="*/ 465364 h 465364"/>
                <a:gd name="connsiteX0" fmla="*/ 4376057 w 4653643"/>
                <a:gd name="connsiteY0" fmla="*/ 334736 h 476250"/>
                <a:gd name="connsiteX1" fmla="*/ 4637314 w 4653643"/>
                <a:gd name="connsiteY1" fmla="*/ 334736 h 476250"/>
                <a:gd name="connsiteX2" fmla="*/ 4653643 w 4653643"/>
                <a:gd name="connsiteY2" fmla="*/ 8164 h 476250"/>
                <a:gd name="connsiteX3" fmla="*/ 579664 w 4653643"/>
                <a:gd name="connsiteY3" fmla="*/ 0 h 476250"/>
                <a:gd name="connsiteX4" fmla="*/ 566057 w 4653643"/>
                <a:gd name="connsiteY4" fmla="*/ 476250 h 476250"/>
                <a:gd name="connsiteX5" fmla="*/ 0 w 4653643"/>
                <a:gd name="connsiteY5" fmla="*/ 465364 h 476250"/>
                <a:gd name="connsiteX6" fmla="*/ 0 w 4653643"/>
                <a:gd name="connsiteY6" fmla="*/ 465364 h 476250"/>
                <a:gd name="connsiteX0" fmla="*/ 4376057 w 4653643"/>
                <a:gd name="connsiteY0" fmla="*/ 334736 h 471488"/>
                <a:gd name="connsiteX1" fmla="*/ 4637314 w 4653643"/>
                <a:gd name="connsiteY1" fmla="*/ 334736 h 471488"/>
                <a:gd name="connsiteX2" fmla="*/ 4653643 w 4653643"/>
                <a:gd name="connsiteY2" fmla="*/ 8164 h 471488"/>
                <a:gd name="connsiteX3" fmla="*/ 579664 w 4653643"/>
                <a:gd name="connsiteY3" fmla="*/ 0 h 471488"/>
                <a:gd name="connsiteX4" fmla="*/ 580344 w 4653643"/>
                <a:gd name="connsiteY4" fmla="*/ 471488 h 471488"/>
                <a:gd name="connsiteX5" fmla="*/ 0 w 4653643"/>
                <a:gd name="connsiteY5" fmla="*/ 465364 h 471488"/>
                <a:gd name="connsiteX6" fmla="*/ 0 w 4653643"/>
                <a:gd name="connsiteY6" fmla="*/ 465364 h 471488"/>
                <a:gd name="connsiteX0" fmla="*/ 4376057 w 4653643"/>
                <a:gd name="connsiteY0" fmla="*/ 334736 h 465364"/>
                <a:gd name="connsiteX1" fmla="*/ 4637314 w 4653643"/>
                <a:gd name="connsiteY1" fmla="*/ 334736 h 465364"/>
                <a:gd name="connsiteX2" fmla="*/ 4653643 w 4653643"/>
                <a:gd name="connsiteY2" fmla="*/ 8164 h 465364"/>
                <a:gd name="connsiteX3" fmla="*/ 579664 w 4653643"/>
                <a:gd name="connsiteY3" fmla="*/ 0 h 465364"/>
                <a:gd name="connsiteX4" fmla="*/ 580344 w 4653643"/>
                <a:gd name="connsiteY4" fmla="*/ 457200 h 465364"/>
                <a:gd name="connsiteX5" fmla="*/ 0 w 4653643"/>
                <a:gd name="connsiteY5" fmla="*/ 465364 h 465364"/>
                <a:gd name="connsiteX6" fmla="*/ 0 w 4653643"/>
                <a:gd name="connsiteY6" fmla="*/ 465364 h 465364"/>
                <a:gd name="connsiteX0" fmla="*/ 4376057 w 4653643"/>
                <a:gd name="connsiteY0" fmla="*/ 334736 h 476250"/>
                <a:gd name="connsiteX1" fmla="*/ 4637314 w 4653643"/>
                <a:gd name="connsiteY1" fmla="*/ 334736 h 476250"/>
                <a:gd name="connsiteX2" fmla="*/ 4653643 w 4653643"/>
                <a:gd name="connsiteY2" fmla="*/ 8164 h 476250"/>
                <a:gd name="connsiteX3" fmla="*/ 579664 w 4653643"/>
                <a:gd name="connsiteY3" fmla="*/ 0 h 476250"/>
                <a:gd name="connsiteX4" fmla="*/ 566057 w 4653643"/>
                <a:gd name="connsiteY4" fmla="*/ 476250 h 476250"/>
                <a:gd name="connsiteX5" fmla="*/ 0 w 4653643"/>
                <a:gd name="connsiteY5" fmla="*/ 465364 h 476250"/>
                <a:gd name="connsiteX6" fmla="*/ 0 w 4653643"/>
                <a:gd name="connsiteY6" fmla="*/ 465364 h 476250"/>
                <a:gd name="connsiteX0" fmla="*/ 4376057 w 4653643"/>
                <a:gd name="connsiteY0" fmla="*/ 334736 h 465364"/>
                <a:gd name="connsiteX1" fmla="*/ 4637314 w 4653643"/>
                <a:gd name="connsiteY1" fmla="*/ 334736 h 465364"/>
                <a:gd name="connsiteX2" fmla="*/ 4653643 w 4653643"/>
                <a:gd name="connsiteY2" fmla="*/ 8164 h 465364"/>
                <a:gd name="connsiteX3" fmla="*/ 579664 w 4653643"/>
                <a:gd name="connsiteY3" fmla="*/ 0 h 465364"/>
                <a:gd name="connsiteX4" fmla="*/ 580345 w 4653643"/>
                <a:gd name="connsiteY4" fmla="*/ 457200 h 465364"/>
                <a:gd name="connsiteX5" fmla="*/ 0 w 4653643"/>
                <a:gd name="connsiteY5" fmla="*/ 465364 h 465364"/>
                <a:gd name="connsiteX6" fmla="*/ 0 w 4653643"/>
                <a:gd name="connsiteY6" fmla="*/ 465364 h 465364"/>
                <a:gd name="connsiteX0" fmla="*/ 4376057 w 4653643"/>
                <a:gd name="connsiteY0" fmla="*/ 334736 h 466725"/>
                <a:gd name="connsiteX1" fmla="*/ 4637314 w 4653643"/>
                <a:gd name="connsiteY1" fmla="*/ 334736 h 466725"/>
                <a:gd name="connsiteX2" fmla="*/ 4653643 w 4653643"/>
                <a:gd name="connsiteY2" fmla="*/ 8164 h 466725"/>
                <a:gd name="connsiteX3" fmla="*/ 579664 w 4653643"/>
                <a:gd name="connsiteY3" fmla="*/ 0 h 466725"/>
                <a:gd name="connsiteX4" fmla="*/ 580345 w 4653643"/>
                <a:gd name="connsiteY4" fmla="*/ 466725 h 466725"/>
                <a:gd name="connsiteX5" fmla="*/ 0 w 4653643"/>
                <a:gd name="connsiteY5" fmla="*/ 465364 h 466725"/>
                <a:gd name="connsiteX6" fmla="*/ 0 w 4653643"/>
                <a:gd name="connsiteY6" fmla="*/ 465364 h 466725"/>
                <a:gd name="connsiteX0" fmla="*/ 4376057 w 4658746"/>
                <a:gd name="connsiteY0" fmla="*/ 334736 h 466725"/>
                <a:gd name="connsiteX1" fmla="*/ 4658746 w 4658746"/>
                <a:gd name="connsiteY1" fmla="*/ 329973 h 466725"/>
                <a:gd name="connsiteX2" fmla="*/ 4653643 w 4658746"/>
                <a:gd name="connsiteY2" fmla="*/ 8164 h 466725"/>
                <a:gd name="connsiteX3" fmla="*/ 579664 w 4658746"/>
                <a:gd name="connsiteY3" fmla="*/ 0 h 466725"/>
                <a:gd name="connsiteX4" fmla="*/ 580345 w 4658746"/>
                <a:gd name="connsiteY4" fmla="*/ 466725 h 466725"/>
                <a:gd name="connsiteX5" fmla="*/ 0 w 4658746"/>
                <a:gd name="connsiteY5" fmla="*/ 465364 h 466725"/>
                <a:gd name="connsiteX6" fmla="*/ 0 w 4658746"/>
                <a:gd name="connsiteY6" fmla="*/ 465364 h 466725"/>
                <a:gd name="connsiteX0" fmla="*/ 4376057 w 4653643"/>
                <a:gd name="connsiteY0" fmla="*/ 334736 h 466725"/>
                <a:gd name="connsiteX1" fmla="*/ 4646840 w 4653643"/>
                <a:gd name="connsiteY1" fmla="*/ 337117 h 466725"/>
                <a:gd name="connsiteX2" fmla="*/ 4653643 w 4653643"/>
                <a:gd name="connsiteY2" fmla="*/ 8164 h 466725"/>
                <a:gd name="connsiteX3" fmla="*/ 579664 w 4653643"/>
                <a:gd name="connsiteY3" fmla="*/ 0 h 466725"/>
                <a:gd name="connsiteX4" fmla="*/ 580345 w 4653643"/>
                <a:gd name="connsiteY4" fmla="*/ 466725 h 466725"/>
                <a:gd name="connsiteX5" fmla="*/ 0 w 4653643"/>
                <a:gd name="connsiteY5" fmla="*/ 465364 h 466725"/>
                <a:gd name="connsiteX6" fmla="*/ 0 w 4653643"/>
                <a:gd name="connsiteY6" fmla="*/ 465364 h 466725"/>
                <a:gd name="connsiteX0" fmla="*/ 4376057 w 4653984"/>
                <a:gd name="connsiteY0" fmla="*/ 334736 h 466725"/>
                <a:gd name="connsiteX1" fmla="*/ 4653984 w 4653984"/>
                <a:gd name="connsiteY1" fmla="*/ 332354 h 466725"/>
                <a:gd name="connsiteX2" fmla="*/ 4653643 w 4653984"/>
                <a:gd name="connsiteY2" fmla="*/ 8164 h 466725"/>
                <a:gd name="connsiteX3" fmla="*/ 579664 w 4653984"/>
                <a:gd name="connsiteY3" fmla="*/ 0 h 466725"/>
                <a:gd name="connsiteX4" fmla="*/ 580345 w 4653984"/>
                <a:gd name="connsiteY4" fmla="*/ 466725 h 466725"/>
                <a:gd name="connsiteX5" fmla="*/ 0 w 4653984"/>
                <a:gd name="connsiteY5" fmla="*/ 465364 h 466725"/>
                <a:gd name="connsiteX6" fmla="*/ 0 w 4653984"/>
                <a:gd name="connsiteY6" fmla="*/ 465364 h 466725"/>
                <a:gd name="connsiteX0" fmla="*/ 4376057 w 4653984"/>
                <a:gd name="connsiteY0" fmla="*/ 334736 h 466725"/>
                <a:gd name="connsiteX1" fmla="*/ 4653984 w 4653984"/>
                <a:gd name="connsiteY1" fmla="*/ 332354 h 466725"/>
                <a:gd name="connsiteX2" fmla="*/ 4653643 w 4653984"/>
                <a:gd name="connsiteY2" fmla="*/ 8164 h 466725"/>
                <a:gd name="connsiteX3" fmla="*/ 579664 w 4653984"/>
                <a:gd name="connsiteY3" fmla="*/ 0 h 466725"/>
                <a:gd name="connsiteX4" fmla="*/ 580345 w 4653984"/>
                <a:gd name="connsiteY4" fmla="*/ 466725 h 466725"/>
                <a:gd name="connsiteX5" fmla="*/ 0 w 4653984"/>
                <a:gd name="connsiteY5" fmla="*/ 465364 h 466725"/>
                <a:gd name="connsiteX6" fmla="*/ 0 w 4653984"/>
                <a:gd name="connsiteY6" fmla="*/ 465364 h 466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653984" h="466725">
                  <a:moveTo>
                    <a:pt x="4376057" y="334736"/>
                  </a:moveTo>
                  <a:lnTo>
                    <a:pt x="4653984" y="332354"/>
                  </a:lnTo>
                  <a:cubicBezTo>
                    <a:pt x="4653870" y="224291"/>
                    <a:pt x="4653757" y="116227"/>
                    <a:pt x="4653643" y="8164"/>
                  </a:cubicBezTo>
                  <a:lnTo>
                    <a:pt x="579664" y="0"/>
                  </a:lnTo>
                  <a:cubicBezTo>
                    <a:pt x="579891" y="157163"/>
                    <a:pt x="580118" y="309562"/>
                    <a:pt x="580345" y="466725"/>
                  </a:cubicBezTo>
                  <a:lnTo>
                    <a:pt x="0" y="465364"/>
                  </a:lnTo>
                  <a:lnTo>
                    <a:pt x="0" y="465364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35" name="Rectangle 17"/>
            <p:cNvSpPr>
              <a:spLocks noChangeArrowheads="1"/>
            </p:cNvSpPr>
            <p:nvPr/>
          </p:nvSpPr>
          <p:spPr bwMode="auto">
            <a:xfrm>
              <a:off x="4023757" y="4270872"/>
              <a:ext cx="1486706" cy="944562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None/>
                <a:defRPr/>
              </a:pPr>
              <a:r>
                <a:rPr lang="en-US" sz="2000" dirty="0">
                  <a:latin typeface="+mj-lt"/>
                </a:rPr>
                <a:t>Memory</a:t>
              </a:r>
            </a:p>
          </p:txBody>
        </p:sp>
        <p:sp>
          <p:nvSpPr>
            <p:cNvPr id="36" name="AutoShape 10"/>
            <p:cNvSpPr>
              <a:spLocks noChangeArrowheads="1"/>
            </p:cNvSpPr>
            <p:nvPr/>
          </p:nvSpPr>
          <p:spPr bwMode="auto">
            <a:xfrm rot="16200000" flipH="1">
              <a:off x="3425032" y="4620668"/>
              <a:ext cx="561975" cy="230187"/>
            </a:xfrm>
            <a:prstGeom prst="flowChartManualOperation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endParaRPr lang="en-US" sz="800">
                <a:latin typeface="+mj-lt"/>
              </a:endParaRPr>
            </a:p>
          </p:txBody>
        </p:sp>
        <p:cxnSp>
          <p:nvCxnSpPr>
            <p:cNvPr id="37" name="Straight Connector 36"/>
            <p:cNvCxnSpPr>
              <a:stCxn id="36" idx="2"/>
              <a:endCxn id="35" idx="1"/>
            </p:cNvCxnSpPr>
            <p:nvPr/>
          </p:nvCxnSpPr>
          <p:spPr bwMode="auto">
            <a:xfrm>
              <a:off x="3821113" y="4735762"/>
              <a:ext cx="226014" cy="7391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2" name="Freeform 1"/>
            <p:cNvSpPr/>
            <p:nvPr/>
          </p:nvSpPr>
          <p:spPr bwMode="auto">
            <a:xfrm>
              <a:off x="2112579" y="3618186"/>
              <a:ext cx="1474076" cy="1261242"/>
            </a:xfrm>
            <a:custGeom>
              <a:avLst/>
              <a:gdLst>
                <a:gd name="connsiteX0" fmla="*/ 0 w 1474076"/>
                <a:gd name="connsiteY0" fmla="*/ 0 h 1261242"/>
                <a:gd name="connsiteX1" fmla="*/ 252249 w 1474076"/>
                <a:gd name="connsiteY1" fmla="*/ 0 h 1261242"/>
                <a:gd name="connsiteX2" fmla="*/ 252249 w 1474076"/>
                <a:gd name="connsiteY2" fmla="*/ 1261242 h 1261242"/>
                <a:gd name="connsiteX3" fmla="*/ 1474076 w 1474076"/>
                <a:gd name="connsiteY3" fmla="*/ 1261242 h 12612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74076" h="1261242">
                  <a:moveTo>
                    <a:pt x="0" y="0"/>
                  </a:moveTo>
                  <a:lnTo>
                    <a:pt x="252249" y="0"/>
                  </a:lnTo>
                  <a:lnTo>
                    <a:pt x="252249" y="1261242"/>
                  </a:lnTo>
                  <a:lnTo>
                    <a:pt x="1474076" y="1261242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6" name="Freeform 5"/>
            <p:cNvSpPr/>
            <p:nvPr/>
          </p:nvSpPr>
          <p:spPr bwMode="auto">
            <a:xfrm>
              <a:off x="5519988" y="2869324"/>
              <a:ext cx="1960750" cy="1868214"/>
            </a:xfrm>
            <a:custGeom>
              <a:avLst/>
              <a:gdLst>
                <a:gd name="connsiteX0" fmla="*/ 0 w 2309648"/>
                <a:gd name="connsiteY0" fmla="*/ 1868214 h 1868214"/>
                <a:gd name="connsiteX1" fmla="*/ 2309648 w 2309648"/>
                <a:gd name="connsiteY1" fmla="*/ 1868214 h 1868214"/>
                <a:gd name="connsiteX2" fmla="*/ 2309648 w 2309648"/>
                <a:gd name="connsiteY2" fmla="*/ 0 h 18682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09648" h="1868214">
                  <a:moveTo>
                    <a:pt x="0" y="1868214"/>
                  </a:moveTo>
                  <a:lnTo>
                    <a:pt x="2309648" y="1868214"/>
                  </a:lnTo>
                  <a:lnTo>
                    <a:pt x="2309648" y="0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8" name="Freeform 7"/>
            <p:cNvSpPr/>
            <p:nvPr/>
          </p:nvSpPr>
          <p:spPr bwMode="auto">
            <a:xfrm>
              <a:off x="2782614" y="3626069"/>
              <a:ext cx="2885371" cy="1111469"/>
            </a:xfrm>
            <a:custGeom>
              <a:avLst/>
              <a:gdLst>
                <a:gd name="connsiteX0" fmla="*/ 2585545 w 2585545"/>
                <a:gd name="connsiteY0" fmla="*/ 1111469 h 1111469"/>
                <a:gd name="connsiteX1" fmla="*/ 2585545 w 2585545"/>
                <a:gd name="connsiteY1" fmla="*/ 512379 h 1111469"/>
                <a:gd name="connsiteX2" fmla="*/ 0 w 2585545"/>
                <a:gd name="connsiteY2" fmla="*/ 512379 h 1111469"/>
                <a:gd name="connsiteX3" fmla="*/ 0 w 2585545"/>
                <a:gd name="connsiteY3" fmla="*/ 0 h 1111469"/>
                <a:gd name="connsiteX4" fmla="*/ 457200 w 2585545"/>
                <a:gd name="connsiteY4" fmla="*/ 0 h 1111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85545" h="1111469">
                  <a:moveTo>
                    <a:pt x="2585545" y="1111469"/>
                  </a:moveTo>
                  <a:lnTo>
                    <a:pt x="2585545" y="512379"/>
                  </a:lnTo>
                  <a:lnTo>
                    <a:pt x="0" y="512379"/>
                  </a:lnTo>
                  <a:lnTo>
                    <a:pt x="0" y="0"/>
                  </a:lnTo>
                  <a:lnTo>
                    <a:pt x="457200" y="0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 rot="5400000">
              <a:off x="3419705" y="1925696"/>
              <a:ext cx="205471" cy="655924"/>
            </a:xfrm>
            <a:prstGeom prst="rect">
              <a:avLst/>
            </a:prstGeom>
            <a:solidFill>
              <a:srgbClr val="FFCC66"/>
            </a:solidFill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44" name="Rectangle 43"/>
            <p:cNvSpPr/>
            <p:nvPr/>
          </p:nvSpPr>
          <p:spPr bwMode="auto">
            <a:xfrm>
              <a:off x="2849617" y="2082181"/>
              <a:ext cx="201036" cy="183123"/>
            </a:xfrm>
            <a:prstGeom prst="rect">
              <a:avLst/>
            </a:prstGeom>
            <a:solidFill>
              <a:srgbClr val="FFCC66"/>
            </a:solidFill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1975794" y="1958109"/>
              <a:ext cx="825867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latin typeface="+mj-lt"/>
                </a:rPr>
                <a:t>state</a:t>
              </a:r>
            </a:p>
          </p:txBody>
        </p:sp>
        <p:sp>
          <p:nvSpPr>
            <p:cNvPr id="39" name="Rectangle 9"/>
            <p:cNvSpPr>
              <a:spLocks noChangeArrowheads="1"/>
            </p:cNvSpPr>
            <p:nvPr/>
          </p:nvSpPr>
          <p:spPr bwMode="auto">
            <a:xfrm>
              <a:off x="4030816" y="4438446"/>
              <a:ext cx="210694" cy="661246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buNone/>
              </a:pPr>
              <a:endParaRPr lang="en-US" sz="2000">
                <a:latin typeface="+mj-lt"/>
              </a:endParaRPr>
            </a:p>
          </p:txBody>
        </p:sp>
        <p:sp>
          <p:nvSpPr>
            <p:cNvPr id="40" name="Rectangle 9"/>
            <p:cNvSpPr>
              <a:spLocks noChangeArrowheads="1"/>
            </p:cNvSpPr>
            <p:nvPr/>
          </p:nvSpPr>
          <p:spPr bwMode="auto">
            <a:xfrm>
              <a:off x="5293516" y="4426648"/>
              <a:ext cx="210694" cy="661246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buNone/>
              </a:pPr>
              <a:endParaRPr lang="en-US" sz="2000">
                <a:latin typeface="+mj-lt"/>
              </a:endParaRPr>
            </a:p>
          </p:txBody>
        </p:sp>
        <p:sp>
          <p:nvSpPr>
            <p:cNvPr id="41" name="Text Box 29"/>
            <p:cNvSpPr txBox="1">
              <a:spLocks noChangeArrowheads="1"/>
            </p:cNvSpPr>
            <p:nvPr/>
          </p:nvSpPr>
          <p:spPr bwMode="auto">
            <a:xfrm rot="16200000">
              <a:off x="3911108" y="4616257"/>
              <a:ext cx="437940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None/>
              </a:pPr>
              <a:r>
                <a:rPr lang="en-US" sz="1200" dirty="0" err="1">
                  <a:latin typeface="+mj-lt"/>
                  <a:cs typeface="Arial" charset="0"/>
                </a:rPr>
                <a:t>req</a:t>
              </a:r>
              <a:endParaRPr lang="en-US" sz="1200" dirty="0">
                <a:latin typeface="+mj-lt"/>
                <a:cs typeface="Arial" charset="0"/>
              </a:endParaRPr>
            </a:p>
          </p:txBody>
        </p:sp>
        <p:sp>
          <p:nvSpPr>
            <p:cNvPr id="43" name="Text Box 29"/>
            <p:cNvSpPr txBox="1">
              <a:spLocks noChangeArrowheads="1"/>
            </p:cNvSpPr>
            <p:nvPr/>
          </p:nvSpPr>
          <p:spPr bwMode="auto">
            <a:xfrm rot="16200000">
              <a:off x="5119634" y="4591156"/>
              <a:ext cx="518091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None/>
              </a:pPr>
              <a:r>
                <a:rPr lang="en-US" sz="1200" dirty="0" err="1">
                  <a:latin typeface="+mj-lt"/>
                  <a:cs typeface="Arial" charset="0"/>
                </a:rPr>
                <a:t>resp</a:t>
              </a:r>
              <a:endParaRPr lang="en-US" sz="1200" dirty="0">
                <a:latin typeface="+mj-lt"/>
                <a:cs typeface="Arial" charset="0"/>
              </a:endParaRPr>
            </a:p>
          </p:txBody>
        </p:sp>
        <p:sp>
          <p:nvSpPr>
            <p:cNvPr id="46" name="Rectangle 45"/>
            <p:cNvSpPr/>
            <p:nvPr/>
          </p:nvSpPr>
          <p:spPr bwMode="auto">
            <a:xfrm rot="5400000">
              <a:off x="3419705" y="2190659"/>
              <a:ext cx="205471" cy="655924"/>
            </a:xfrm>
            <a:prstGeom prst="rect">
              <a:avLst/>
            </a:prstGeom>
            <a:solidFill>
              <a:srgbClr val="FFCC66"/>
            </a:solidFill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3328489" y="3090183"/>
            <a:ext cx="3985591" cy="1119397"/>
            <a:chOff x="3405809" y="3419473"/>
            <a:chExt cx="3985591" cy="1119397"/>
          </a:xfrm>
        </p:grpSpPr>
        <p:cxnSp>
          <p:nvCxnSpPr>
            <p:cNvPr id="48" name="Straight Arrow Connector 47"/>
            <p:cNvCxnSpPr/>
            <p:nvPr/>
          </p:nvCxnSpPr>
          <p:spPr bwMode="auto">
            <a:xfrm>
              <a:off x="7272338" y="3419473"/>
              <a:ext cx="0" cy="442914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49" name="Straight Connector 48"/>
            <p:cNvCxnSpPr/>
            <p:nvPr/>
          </p:nvCxnSpPr>
          <p:spPr bwMode="auto">
            <a:xfrm flipV="1">
              <a:off x="6973888" y="3847993"/>
              <a:ext cx="417512" cy="7432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0" name="Freeform 49"/>
            <p:cNvSpPr/>
            <p:nvPr/>
          </p:nvSpPr>
          <p:spPr bwMode="auto">
            <a:xfrm>
              <a:off x="6520070" y="3657600"/>
              <a:ext cx="563217" cy="185530"/>
            </a:xfrm>
            <a:custGeom>
              <a:avLst/>
              <a:gdLst>
                <a:gd name="connsiteX0" fmla="*/ 0 w 563217"/>
                <a:gd name="connsiteY0" fmla="*/ 0 h 185530"/>
                <a:gd name="connsiteX1" fmla="*/ 563217 w 563217"/>
                <a:gd name="connsiteY1" fmla="*/ 0 h 185530"/>
                <a:gd name="connsiteX2" fmla="*/ 563217 w 563217"/>
                <a:gd name="connsiteY2" fmla="*/ 185530 h 1855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63217" h="185530">
                  <a:moveTo>
                    <a:pt x="0" y="0"/>
                  </a:moveTo>
                  <a:lnTo>
                    <a:pt x="563217" y="0"/>
                  </a:lnTo>
                  <a:lnTo>
                    <a:pt x="563217" y="185530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51" name="Freeform 50"/>
            <p:cNvSpPr/>
            <p:nvPr/>
          </p:nvSpPr>
          <p:spPr bwMode="auto">
            <a:xfrm>
              <a:off x="3405809" y="3856383"/>
              <a:ext cx="3783495" cy="682487"/>
            </a:xfrm>
            <a:custGeom>
              <a:avLst/>
              <a:gdLst>
                <a:gd name="connsiteX0" fmla="*/ 3783495 w 3783495"/>
                <a:gd name="connsiteY0" fmla="*/ 0 h 682487"/>
                <a:gd name="connsiteX1" fmla="*/ 3783495 w 3783495"/>
                <a:gd name="connsiteY1" fmla="*/ 238539 h 682487"/>
                <a:gd name="connsiteX2" fmla="*/ 0 w 3783495"/>
                <a:gd name="connsiteY2" fmla="*/ 238539 h 682487"/>
                <a:gd name="connsiteX3" fmla="*/ 0 w 3783495"/>
                <a:gd name="connsiteY3" fmla="*/ 682487 h 682487"/>
                <a:gd name="connsiteX4" fmla="*/ 185530 w 3783495"/>
                <a:gd name="connsiteY4" fmla="*/ 682487 h 6824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83495" h="682487">
                  <a:moveTo>
                    <a:pt x="3783495" y="0"/>
                  </a:moveTo>
                  <a:lnTo>
                    <a:pt x="3783495" y="238539"/>
                  </a:lnTo>
                  <a:lnTo>
                    <a:pt x="0" y="238539"/>
                  </a:lnTo>
                  <a:lnTo>
                    <a:pt x="0" y="682487"/>
                  </a:lnTo>
                  <a:lnTo>
                    <a:pt x="185530" y="682487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</p:grp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8BD674-61F3-63AA-5DB2-C06966D3C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626C01C-645F-44FD-B0E1-AF21BCDBDCE9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02DBA694-15E3-4331-CA0C-B9C0E19096A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L06-</a:t>
            </a:r>
            <a:fld id="{D02EE386-C9BD-4FB7-9577-6096B5320EC4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961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Processor with realistic memory and multicycle ALUs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580428" y="1447800"/>
            <a:ext cx="7998501" cy="4114800"/>
          </a:xfrm>
        </p:spPr>
        <p:txBody>
          <a:bodyPr/>
          <a:lstStyle/>
          <a:p>
            <a:pPr marL="0" indent="0">
              <a:buNone/>
            </a:pPr>
            <a:r>
              <a:rPr lang="en-US" sz="1600" b="1" dirty="0">
                <a:latin typeface="Consolas" panose="020B0609020204030204" pitchFamily="49" charset="0"/>
                <a:cs typeface="Courier New" panose="02070309020205020404" pitchFamily="49" charset="0"/>
              </a:rPr>
              <a:t>module</a:t>
            </a:r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nsolas" panose="020B0609020204030204" pitchFamily="49" charset="0"/>
                <a:cs typeface="Courier New" panose="02070309020205020404" pitchFamily="49" charset="0"/>
              </a:rPr>
              <a:t>mkProcMulticycle</a:t>
            </a:r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(Empty);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Code to instantiate pc, </a:t>
            </a:r>
            <a:r>
              <a:rPr lang="en-US" sz="1600" dirty="0" err="1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rf</a:t>
            </a:r>
            <a:r>
              <a:rPr lang="en-US" sz="1600" dirty="0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, mem, and registers to hold the 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   state of a partially executed instruction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>
                <a:latin typeface="Consolas" panose="020B0609020204030204" pitchFamily="49" charset="0"/>
                <a:cs typeface="Courier New" panose="02070309020205020404" pitchFamily="49" charset="0"/>
              </a:rPr>
              <a:t>rule</a:t>
            </a:r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nsolas" panose="020B0609020204030204" pitchFamily="49" charset="0"/>
                <a:cs typeface="Courier New" panose="02070309020205020404" pitchFamily="49" charset="0"/>
              </a:rPr>
              <a:t>doFetch</a:t>
            </a:r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latin typeface="Consolas" panose="020B0609020204030204" pitchFamily="49" charset="0"/>
                <a:cs typeface="Courier New" panose="02070309020205020404" pitchFamily="49" charset="0"/>
              </a:rPr>
              <a:t>if </a:t>
            </a:r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(state == Fetch); 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      Code to initiate instruction fetch; go to Execute</a:t>
            </a:r>
            <a:endParaRPr lang="en-US" sz="900" dirty="0">
              <a:solidFill>
                <a:srgbClr val="00B050"/>
              </a:solidFill>
              <a:latin typeface="Consolas" panose="020B06090202040302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>
                <a:latin typeface="Consolas" panose="020B0609020204030204" pitchFamily="49" charset="0"/>
                <a:cs typeface="Courier New" panose="02070309020205020404" pitchFamily="49" charset="0"/>
              </a:rPr>
              <a:t>rule</a:t>
            </a:r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nsolas" panose="020B0609020204030204" pitchFamily="49" charset="0"/>
                <a:cs typeface="Courier New" panose="02070309020205020404" pitchFamily="49" charset="0"/>
              </a:rPr>
              <a:t>doExecute</a:t>
            </a:r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latin typeface="Consolas" panose="020B06090202040302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 (state == Execute); 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       </a:t>
            </a:r>
            <a:r>
              <a:rPr lang="en-US" sz="1600" b="1" dirty="0">
                <a:latin typeface="Consolas" panose="020B0609020204030204" pitchFamily="49" charset="0"/>
                <a:cs typeface="Courier New" panose="02070309020205020404" pitchFamily="49" charset="0"/>
              </a:rPr>
              <a:t>let</a:t>
            </a:r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nsolas" panose="020B0609020204030204" pitchFamily="49" charset="0"/>
                <a:cs typeface="Courier New" panose="02070309020205020404" pitchFamily="49" charset="0"/>
              </a:rPr>
              <a:t>inst</a:t>
            </a:r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 &lt;- </a:t>
            </a:r>
            <a:r>
              <a:rPr lang="en-US" sz="1600" dirty="0" err="1">
                <a:latin typeface="Consolas" panose="020B0609020204030204" pitchFamily="49" charset="0"/>
                <a:cs typeface="Courier New" panose="02070309020205020404" pitchFamily="49" charset="0"/>
              </a:rPr>
              <a:t>mem.resp</a:t>
            </a:r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;      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       </a:t>
            </a:r>
            <a:r>
              <a:rPr lang="en-US" sz="1600" dirty="0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Code to 1. execute all instructions except 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              memory and multicycle instructions; go to Fetch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      Or 2. initiate memory access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            go to Fetch (Store) OR go to </a:t>
            </a:r>
            <a:r>
              <a:rPr lang="en-US" sz="1600" dirty="0" err="1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LoadWait</a:t>
            </a:r>
            <a:r>
              <a:rPr lang="en-US" sz="1600" dirty="0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(Load)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      Or 3. initiate multicycle instruction; go to </a:t>
            </a:r>
            <a:r>
              <a:rPr lang="en-US" sz="1600" dirty="0" err="1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MCWait</a:t>
            </a:r>
            <a:endParaRPr lang="en-US" sz="900" dirty="0">
              <a:solidFill>
                <a:srgbClr val="00B050"/>
              </a:solidFill>
              <a:latin typeface="Consolas" panose="020B06090202040302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>
                <a:latin typeface="Consolas" panose="020B0609020204030204" pitchFamily="49" charset="0"/>
                <a:cs typeface="Courier New" panose="02070309020205020404" pitchFamily="49" charset="0"/>
              </a:rPr>
              <a:t>rule</a:t>
            </a:r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nsolas" panose="020B0609020204030204" pitchFamily="49" charset="0"/>
                <a:cs typeface="Courier New" panose="02070309020205020404" pitchFamily="49" charset="0"/>
              </a:rPr>
              <a:t>doLoadWait</a:t>
            </a:r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latin typeface="Consolas" panose="020B06090202040302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 (state == </a:t>
            </a:r>
            <a:r>
              <a:rPr lang="en-US" sz="1600" dirty="0" err="1">
                <a:latin typeface="Consolas" panose="020B0609020204030204" pitchFamily="49" charset="0"/>
                <a:cs typeface="Courier New" panose="02070309020205020404" pitchFamily="49" charset="0"/>
              </a:rPr>
              <a:t>LoadWait</a:t>
            </a:r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); 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      Code to wait for the load value, update </a:t>
            </a:r>
            <a:r>
              <a:rPr lang="en-US" sz="1600" dirty="0" err="1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rf</a:t>
            </a:r>
            <a:r>
              <a:rPr lang="en-US" sz="1600" dirty="0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, go to Fetch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>
                <a:latin typeface="Consolas" panose="020B0609020204030204" pitchFamily="49" charset="0"/>
                <a:cs typeface="Courier New" panose="02070309020205020404" pitchFamily="49" charset="0"/>
              </a:rPr>
              <a:t>rule</a:t>
            </a:r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nsolas" panose="020B0609020204030204" pitchFamily="49" charset="0"/>
                <a:cs typeface="Courier New" panose="02070309020205020404" pitchFamily="49" charset="0"/>
              </a:rPr>
              <a:t>doMCWait</a:t>
            </a:r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latin typeface="Consolas" panose="020B06090202040302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 (state == </a:t>
            </a:r>
            <a:r>
              <a:rPr lang="en-US" sz="1600" dirty="0" err="1">
                <a:latin typeface="Consolas" panose="020B0609020204030204" pitchFamily="49" charset="0"/>
                <a:cs typeface="Courier New" panose="02070309020205020404" pitchFamily="49" charset="0"/>
              </a:rPr>
              <a:t>MCWait</a:t>
            </a:r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); 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      Code to wait for MC value, update </a:t>
            </a:r>
            <a:r>
              <a:rPr lang="en-US" sz="1600" dirty="0" err="1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rf</a:t>
            </a:r>
            <a:r>
              <a:rPr lang="en-US" sz="1600" dirty="0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, go to Fetch</a:t>
            </a:r>
          </a:p>
          <a:p>
            <a:pPr marL="0" indent="0">
              <a:buNone/>
            </a:pPr>
            <a:r>
              <a:rPr lang="en-US" sz="1600" b="1" dirty="0" err="1">
                <a:latin typeface="Consolas" panose="020B0609020204030204" pitchFamily="49" charset="0"/>
                <a:cs typeface="Courier New" panose="02070309020205020404" pitchFamily="49" charset="0"/>
              </a:rPr>
              <a:t>endmodule</a:t>
            </a:r>
            <a:endParaRPr lang="en-US" sz="1600" b="1" dirty="0">
              <a:latin typeface="Consolas" panose="020B06090202040302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AD4C51-6F43-BB3A-292C-737F34BC8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BC17A27-3AC3-4CDA-95CA-360F2D0B5058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F9E425-EB97-6BE5-60F1-99699B49771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L06-</a:t>
            </a:r>
            <a:fld id="{D02EE386-C9BD-4FB7-9577-6096B5320EC4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448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Clock speed</a:t>
            </a:r>
            <a:endParaRPr lang="en-US" sz="2400" dirty="0"/>
          </a:p>
        </p:txBody>
      </p:sp>
      <p:sp>
        <p:nvSpPr>
          <p:cNvPr id="78" name="Content Placeholder 2"/>
          <p:cNvSpPr>
            <a:spLocks noGrp="1"/>
          </p:cNvSpPr>
          <p:nvPr>
            <p:ph idx="1"/>
          </p:nvPr>
        </p:nvSpPr>
        <p:spPr>
          <a:xfrm>
            <a:off x="1010052" y="3588088"/>
            <a:ext cx="7772400" cy="1873218"/>
          </a:xfrm>
        </p:spPr>
        <p:txBody>
          <a:bodyPr/>
          <a:lstStyle/>
          <a:p>
            <a:r>
              <a:rPr lang="en-US" sz="2000" dirty="0"/>
              <a:t>Clock speed depends upon the longest combinational path between two state elements. Thus, in a single cycle implementation</a:t>
            </a:r>
          </a:p>
          <a:p>
            <a:endParaRPr lang="en-US" sz="2000" dirty="0"/>
          </a:p>
          <a:p>
            <a:r>
              <a:rPr lang="en-US" sz="2000" dirty="0"/>
              <a:t>Clock in a two-cycle implementation may be faster</a:t>
            </a:r>
          </a:p>
        </p:txBody>
      </p:sp>
      <p:sp>
        <p:nvSpPr>
          <p:cNvPr id="47" name="Rectangle 55"/>
          <p:cNvSpPr>
            <a:spLocks noChangeArrowheads="1"/>
          </p:cNvSpPr>
          <p:nvPr/>
        </p:nvSpPr>
        <p:spPr bwMode="auto">
          <a:xfrm>
            <a:off x="1846221" y="4513172"/>
            <a:ext cx="510166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2000" dirty="0" err="1">
                <a:solidFill>
                  <a:srgbClr val="56127A"/>
                </a:solidFill>
                <a:latin typeface="+mj-lt"/>
              </a:rPr>
              <a:t>t</a:t>
            </a:r>
            <a:r>
              <a:rPr lang="en-US" sz="2000" baseline="-25000" dirty="0" err="1">
                <a:solidFill>
                  <a:srgbClr val="56127A"/>
                </a:solidFill>
                <a:latin typeface="+mj-lt"/>
              </a:rPr>
              <a:t>Clock</a:t>
            </a:r>
            <a:r>
              <a:rPr lang="en-US" sz="2000" dirty="0">
                <a:solidFill>
                  <a:srgbClr val="56127A"/>
                </a:solidFill>
                <a:latin typeface="+mj-lt"/>
              </a:rPr>
              <a:t> &gt;  </a:t>
            </a:r>
            <a:r>
              <a:rPr lang="en-US" sz="2000" dirty="0" err="1">
                <a:solidFill>
                  <a:srgbClr val="56127A"/>
                </a:solidFill>
                <a:latin typeface="+mj-lt"/>
              </a:rPr>
              <a:t>t</a:t>
            </a:r>
            <a:r>
              <a:rPr lang="en-US" sz="2000" baseline="-25000" dirty="0" err="1">
                <a:solidFill>
                  <a:srgbClr val="56127A"/>
                </a:solidFill>
                <a:latin typeface="+mj-lt"/>
              </a:rPr>
              <a:t>M</a:t>
            </a:r>
            <a:r>
              <a:rPr lang="en-US" sz="2000" dirty="0">
                <a:solidFill>
                  <a:srgbClr val="56127A"/>
                </a:solidFill>
                <a:latin typeface="+mj-lt"/>
              </a:rPr>
              <a:t> + </a:t>
            </a:r>
            <a:r>
              <a:rPr lang="en-US" sz="2000" dirty="0" err="1">
                <a:solidFill>
                  <a:srgbClr val="56127A"/>
                </a:solidFill>
                <a:latin typeface="+mj-lt"/>
              </a:rPr>
              <a:t>t</a:t>
            </a:r>
            <a:r>
              <a:rPr lang="en-US" sz="2000" baseline="-25000" dirty="0" err="1">
                <a:solidFill>
                  <a:srgbClr val="56127A"/>
                </a:solidFill>
                <a:latin typeface="+mj-lt"/>
              </a:rPr>
              <a:t>DEC</a:t>
            </a:r>
            <a:r>
              <a:rPr lang="en-US" sz="2000" dirty="0">
                <a:solidFill>
                  <a:srgbClr val="56127A"/>
                </a:solidFill>
                <a:latin typeface="+mj-lt"/>
              </a:rPr>
              <a:t> + </a:t>
            </a:r>
            <a:r>
              <a:rPr lang="en-US" sz="2000" dirty="0" err="1">
                <a:solidFill>
                  <a:srgbClr val="56127A"/>
                </a:solidFill>
                <a:latin typeface="+mj-lt"/>
              </a:rPr>
              <a:t>t</a:t>
            </a:r>
            <a:r>
              <a:rPr lang="en-US" sz="2000" baseline="-25000" dirty="0" err="1">
                <a:solidFill>
                  <a:srgbClr val="56127A"/>
                </a:solidFill>
                <a:latin typeface="+mj-lt"/>
              </a:rPr>
              <a:t>RF</a:t>
            </a:r>
            <a:r>
              <a:rPr lang="en-US" sz="2000" baseline="-25000" dirty="0">
                <a:solidFill>
                  <a:srgbClr val="56127A"/>
                </a:solidFill>
                <a:latin typeface="+mj-lt"/>
              </a:rPr>
              <a:t> </a:t>
            </a:r>
            <a:r>
              <a:rPr lang="en-US" sz="2000" dirty="0">
                <a:solidFill>
                  <a:srgbClr val="56127A"/>
                </a:solidFill>
                <a:latin typeface="+mj-lt"/>
              </a:rPr>
              <a:t>+ </a:t>
            </a:r>
            <a:r>
              <a:rPr lang="en-US" sz="2000" dirty="0" err="1">
                <a:solidFill>
                  <a:srgbClr val="56127A"/>
                </a:solidFill>
                <a:latin typeface="+mj-lt"/>
              </a:rPr>
              <a:t>t</a:t>
            </a:r>
            <a:r>
              <a:rPr lang="en-US" sz="2000" baseline="-25000" dirty="0" err="1">
                <a:solidFill>
                  <a:srgbClr val="56127A"/>
                </a:solidFill>
                <a:latin typeface="+mj-lt"/>
              </a:rPr>
              <a:t>ALU</a:t>
            </a:r>
            <a:r>
              <a:rPr lang="en-US" sz="2000" dirty="0">
                <a:solidFill>
                  <a:srgbClr val="56127A"/>
                </a:solidFill>
                <a:latin typeface="+mj-lt"/>
              </a:rPr>
              <a:t>+ </a:t>
            </a:r>
            <a:r>
              <a:rPr lang="en-US" sz="2000" dirty="0" err="1">
                <a:solidFill>
                  <a:srgbClr val="56127A"/>
                </a:solidFill>
                <a:latin typeface="+mj-lt"/>
              </a:rPr>
              <a:t>t</a:t>
            </a:r>
            <a:r>
              <a:rPr lang="en-US" sz="2000" baseline="-25000" dirty="0" err="1">
                <a:solidFill>
                  <a:srgbClr val="56127A"/>
                </a:solidFill>
                <a:latin typeface="+mj-lt"/>
              </a:rPr>
              <a:t>M</a:t>
            </a:r>
            <a:r>
              <a:rPr lang="en-US" sz="2000" dirty="0">
                <a:solidFill>
                  <a:srgbClr val="56127A"/>
                </a:solidFill>
                <a:latin typeface="+mj-lt"/>
              </a:rPr>
              <a:t>+ </a:t>
            </a:r>
            <a:r>
              <a:rPr lang="en-US" sz="2000" dirty="0" err="1">
                <a:solidFill>
                  <a:srgbClr val="56127A"/>
                </a:solidFill>
                <a:latin typeface="+mj-lt"/>
              </a:rPr>
              <a:t>t</a:t>
            </a:r>
            <a:r>
              <a:rPr lang="en-US" sz="2000" baseline="-25000" dirty="0" err="1">
                <a:solidFill>
                  <a:srgbClr val="56127A"/>
                </a:solidFill>
                <a:latin typeface="+mj-lt"/>
              </a:rPr>
              <a:t>WB</a:t>
            </a:r>
            <a:endParaRPr lang="en-US" sz="2000" baseline="-25000" dirty="0">
              <a:solidFill>
                <a:srgbClr val="56127A"/>
              </a:solidFill>
              <a:latin typeface="+mj-lt"/>
            </a:endParaRPr>
          </a:p>
        </p:txBody>
      </p:sp>
      <p:sp>
        <p:nvSpPr>
          <p:cNvPr id="48" name="Rectangle 47"/>
          <p:cNvSpPr>
            <a:spLocks noChangeArrowheads="1"/>
          </p:cNvSpPr>
          <p:nvPr/>
        </p:nvSpPr>
        <p:spPr bwMode="auto">
          <a:xfrm>
            <a:off x="1821624" y="5270555"/>
            <a:ext cx="638990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2000" dirty="0" err="1">
                <a:solidFill>
                  <a:srgbClr val="56127A"/>
                </a:solidFill>
                <a:latin typeface="+mj-lt"/>
              </a:rPr>
              <a:t>t</a:t>
            </a:r>
            <a:r>
              <a:rPr lang="en-US" sz="2000" baseline="-25000" dirty="0" err="1">
                <a:solidFill>
                  <a:srgbClr val="56127A"/>
                </a:solidFill>
                <a:latin typeface="+mj-lt"/>
              </a:rPr>
              <a:t>Clock</a:t>
            </a:r>
            <a:r>
              <a:rPr lang="en-US" sz="2000" dirty="0">
                <a:solidFill>
                  <a:srgbClr val="56127A"/>
                </a:solidFill>
                <a:latin typeface="+mj-lt"/>
              </a:rPr>
              <a:t> &gt;  max {</a:t>
            </a:r>
            <a:r>
              <a:rPr lang="en-US" sz="2000" dirty="0" err="1">
                <a:solidFill>
                  <a:srgbClr val="56127A"/>
                </a:solidFill>
                <a:latin typeface="+mj-lt"/>
              </a:rPr>
              <a:t>t</a:t>
            </a:r>
            <a:r>
              <a:rPr lang="en-US" sz="2000" baseline="-25000" dirty="0" err="1">
                <a:solidFill>
                  <a:srgbClr val="56127A"/>
                </a:solidFill>
                <a:latin typeface="+mj-lt"/>
              </a:rPr>
              <a:t>M</a:t>
            </a:r>
            <a:r>
              <a:rPr lang="en-US" sz="2000" dirty="0">
                <a:solidFill>
                  <a:srgbClr val="56127A"/>
                </a:solidFill>
                <a:latin typeface="+mj-lt"/>
              </a:rPr>
              <a:t> , (</a:t>
            </a:r>
            <a:r>
              <a:rPr lang="en-US" sz="2000" dirty="0" err="1">
                <a:solidFill>
                  <a:srgbClr val="56127A"/>
                </a:solidFill>
                <a:latin typeface="+mj-lt"/>
              </a:rPr>
              <a:t>t</a:t>
            </a:r>
            <a:r>
              <a:rPr lang="en-US" sz="2000" baseline="-25000" dirty="0" err="1">
                <a:solidFill>
                  <a:srgbClr val="56127A"/>
                </a:solidFill>
                <a:latin typeface="+mj-lt"/>
              </a:rPr>
              <a:t>DEC</a:t>
            </a:r>
            <a:r>
              <a:rPr lang="en-US" sz="2000" dirty="0">
                <a:solidFill>
                  <a:srgbClr val="56127A"/>
                </a:solidFill>
                <a:latin typeface="+mj-lt"/>
              </a:rPr>
              <a:t> +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solidFill>
                  <a:srgbClr val="56127A"/>
                </a:solidFill>
                <a:latin typeface="+mj-lt"/>
              </a:rPr>
              <a:t>t</a:t>
            </a:r>
            <a:r>
              <a:rPr lang="en-US" sz="2000" baseline="-25000" dirty="0" err="1">
                <a:solidFill>
                  <a:srgbClr val="56127A"/>
                </a:solidFill>
                <a:latin typeface="+mj-lt"/>
              </a:rPr>
              <a:t>RF</a:t>
            </a:r>
            <a:r>
              <a:rPr lang="en-US" sz="2000" baseline="-25000" dirty="0">
                <a:solidFill>
                  <a:srgbClr val="56127A"/>
                </a:solidFill>
                <a:latin typeface="+mj-lt"/>
              </a:rPr>
              <a:t> </a:t>
            </a:r>
            <a:r>
              <a:rPr lang="en-US" sz="2000" dirty="0">
                <a:solidFill>
                  <a:srgbClr val="56127A"/>
                </a:solidFill>
                <a:latin typeface="+mj-lt"/>
              </a:rPr>
              <a:t>+ </a:t>
            </a:r>
            <a:r>
              <a:rPr lang="en-US" sz="2000" dirty="0" err="1">
                <a:solidFill>
                  <a:srgbClr val="56127A"/>
                </a:solidFill>
                <a:latin typeface="+mj-lt"/>
              </a:rPr>
              <a:t>t</a:t>
            </a:r>
            <a:r>
              <a:rPr lang="en-US" sz="2000" baseline="-25000" dirty="0" err="1">
                <a:solidFill>
                  <a:srgbClr val="56127A"/>
                </a:solidFill>
                <a:latin typeface="+mj-lt"/>
              </a:rPr>
              <a:t>ALU</a:t>
            </a:r>
            <a:r>
              <a:rPr lang="en-US" sz="2000" dirty="0">
                <a:solidFill>
                  <a:srgbClr val="56127A"/>
                </a:solidFill>
                <a:latin typeface="+mj-lt"/>
              </a:rPr>
              <a:t>+ </a:t>
            </a:r>
            <a:r>
              <a:rPr lang="en-US" sz="2000" dirty="0" err="1">
                <a:solidFill>
                  <a:srgbClr val="56127A"/>
                </a:solidFill>
                <a:latin typeface="+mj-lt"/>
              </a:rPr>
              <a:t>t</a:t>
            </a:r>
            <a:r>
              <a:rPr lang="en-US" sz="2000" baseline="-25000" dirty="0" err="1">
                <a:solidFill>
                  <a:srgbClr val="56127A"/>
                </a:solidFill>
                <a:latin typeface="+mj-lt"/>
              </a:rPr>
              <a:t>M</a:t>
            </a:r>
            <a:r>
              <a:rPr lang="en-US" sz="2000" dirty="0">
                <a:solidFill>
                  <a:srgbClr val="56127A"/>
                </a:solidFill>
                <a:latin typeface="+mj-lt"/>
              </a:rPr>
              <a:t>+ </a:t>
            </a:r>
            <a:r>
              <a:rPr lang="en-US" sz="2000" dirty="0" err="1">
                <a:solidFill>
                  <a:srgbClr val="56127A"/>
                </a:solidFill>
                <a:latin typeface="+mj-lt"/>
              </a:rPr>
              <a:t>t</a:t>
            </a:r>
            <a:r>
              <a:rPr lang="en-US" sz="2000" baseline="-25000" dirty="0" err="1">
                <a:solidFill>
                  <a:srgbClr val="56127A"/>
                </a:solidFill>
                <a:latin typeface="+mj-lt"/>
              </a:rPr>
              <a:t>WB</a:t>
            </a:r>
            <a:r>
              <a:rPr lang="en-US" sz="2000" baseline="30000" dirty="0">
                <a:solidFill>
                  <a:srgbClr val="56127A"/>
                </a:solidFill>
                <a:latin typeface="+mj-lt"/>
              </a:rPr>
              <a:t> </a:t>
            </a:r>
            <a:r>
              <a:rPr lang="en-US" sz="2000" dirty="0">
                <a:solidFill>
                  <a:srgbClr val="56127A"/>
                </a:solidFill>
                <a:latin typeface="+mj-lt"/>
              </a:rPr>
              <a:t>)}</a:t>
            </a: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1475430" y="5754469"/>
            <a:ext cx="635643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Comic Sans MS" panose="030F0702030302020204" pitchFamily="66" charset="0"/>
              </a:rPr>
              <a:t>However, this may not improve the performance because now some instructions will take two cycles to execute</a:t>
            </a:r>
          </a:p>
        </p:txBody>
      </p:sp>
      <p:grpSp>
        <p:nvGrpSpPr>
          <p:cNvPr id="55" name="Group 54"/>
          <p:cNvGrpSpPr/>
          <p:nvPr/>
        </p:nvGrpSpPr>
        <p:grpSpPr>
          <a:xfrm>
            <a:off x="3309735" y="1161764"/>
            <a:ext cx="3638148" cy="2335597"/>
            <a:chOff x="1597235" y="1277884"/>
            <a:chExt cx="5997575" cy="3624759"/>
          </a:xfrm>
        </p:grpSpPr>
        <p:grpSp>
          <p:nvGrpSpPr>
            <p:cNvPr id="58" name="Group 57"/>
            <p:cNvGrpSpPr/>
            <p:nvPr/>
          </p:nvGrpSpPr>
          <p:grpSpPr>
            <a:xfrm>
              <a:off x="1597235" y="1277884"/>
              <a:ext cx="5997575" cy="3624759"/>
              <a:chOff x="1674813" y="1590675"/>
              <a:chExt cx="5997575" cy="3624759"/>
            </a:xfrm>
          </p:grpSpPr>
          <p:sp>
            <p:nvSpPr>
              <p:cNvPr id="67" name="Rectangle 17"/>
              <p:cNvSpPr>
                <a:spLocks noChangeArrowheads="1"/>
              </p:cNvSpPr>
              <p:nvPr/>
            </p:nvSpPr>
            <p:spPr bwMode="auto">
              <a:xfrm>
                <a:off x="1674813" y="2908300"/>
                <a:ext cx="452437" cy="944563"/>
              </a:xfrm>
              <a:prstGeom prst="rect">
                <a:avLst/>
              </a:prstGeom>
              <a:solidFill>
                <a:srgbClr val="FFCC66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100" dirty="0">
                    <a:latin typeface="+mj-lt"/>
                  </a:rPr>
                  <a:t>PC</a:t>
                </a:r>
              </a:p>
            </p:txBody>
          </p:sp>
          <p:sp>
            <p:nvSpPr>
              <p:cNvPr id="72" name="Rectangle 17"/>
              <p:cNvSpPr>
                <a:spLocks noChangeArrowheads="1"/>
              </p:cNvSpPr>
              <p:nvPr/>
            </p:nvSpPr>
            <p:spPr bwMode="auto">
              <a:xfrm>
                <a:off x="3273425" y="2917825"/>
                <a:ext cx="1101725" cy="944562"/>
              </a:xfrm>
              <a:prstGeom prst="rect">
                <a:avLst/>
              </a:prstGeom>
              <a:solidFill>
                <a:schemeClr val="tx1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1100">
                    <a:latin typeface="+mj-lt"/>
                  </a:rPr>
                  <a:t>Decode</a:t>
                </a:r>
              </a:p>
            </p:txBody>
          </p:sp>
          <p:sp>
            <p:nvSpPr>
              <p:cNvPr id="75" name="Rectangle 17"/>
              <p:cNvSpPr>
                <a:spLocks noChangeArrowheads="1"/>
              </p:cNvSpPr>
              <p:nvPr/>
            </p:nvSpPr>
            <p:spPr bwMode="auto">
              <a:xfrm>
                <a:off x="4400550" y="1590675"/>
                <a:ext cx="3217863" cy="711200"/>
              </a:xfrm>
              <a:prstGeom prst="rect">
                <a:avLst/>
              </a:prstGeom>
              <a:solidFill>
                <a:srgbClr val="FFCC66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100">
                    <a:latin typeface="+mj-lt"/>
                  </a:rPr>
                  <a:t>Register File</a:t>
                </a:r>
              </a:p>
            </p:txBody>
          </p:sp>
          <p:sp>
            <p:nvSpPr>
              <p:cNvPr id="76" name="Rectangle 17"/>
              <p:cNvSpPr>
                <a:spLocks noChangeArrowheads="1"/>
              </p:cNvSpPr>
              <p:nvPr/>
            </p:nvSpPr>
            <p:spPr bwMode="auto">
              <a:xfrm>
                <a:off x="5411788" y="2911475"/>
                <a:ext cx="1101725" cy="944562"/>
              </a:xfrm>
              <a:prstGeom prst="rect">
                <a:avLst/>
              </a:prstGeom>
              <a:solidFill>
                <a:schemeClr val="tx1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1100" dirty="0">
                    <a:latin typeface="+mj-lt"/>
                  </a:rPr>
                  <a:t>Execute</a:t>
                </a:r>
              </a:p>
              <a:p>
                <a:pPr algn="ctr"/>
                <a:endParaRPr lang="en-US" sz="1100" dirty="0">
                  <a:latin typeface="+mj-lt"/>
                </a:endParaRPr>
              </a:p>
            </p:txBody>
          </p:sp>
          <p:sp>
            <p:nvSpPr>
              <p:cNvPr id="77" name="Line 8"/>
              <p:cNvSpPr>
                <a:spLocks noChangeShapeType="1"/>
              </p:cNvSpPr>
              <p:nvPr/>
            </p:nvSpPr>
            <p:spPr bwMode="auto">
              <a:xfrm>
                <a:off x="4384675" y="3473450"/>
                <a:ext cx="102393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</p:spPr>
            <p:txBody>
              <a:bodyPr/>
              <a:lstStyle/>
              <a:p>
                <a:endParaRPr lang="en-US" sz="1100">
                  <a:latin typeface="+mj-lt"/>
                </a:endParaRPr>
              </a:p>
            </p:txBody>
          </p:sp>
          <p:sp>
            <p:nvSpPr>
              <p:cNvPr id="79" name="AutoShape 10"/>
              <p:cNvSpPr>
                <a:spLocks noChangeArrowheads="1"/>
              </p:cNvSpPr>
              <p:nvPr/>
            </p:nvSpPr>
            <p:spPr bwMode="auto">
              <a:xfrm rot="10800000" flipH="1">
                <a:off x="7110413" y="2630487"/>
                <a:ext cx="561975" cy="230188"/>
              </a:xfrm>
              <a:prstGeom prst="flowChartManualOperation">
                <a:avLst/>
              </a:prstGeom>
              <a:solidFill>
                <a:schemeClr val="tx1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wrap="none" anchor="ctr"/>
              <a:lstStyle/>
              <a:p>
                <a:pPr algn="ctr"/>
                <a:endParaRPr lang="en-US" sz="300">
                  <a:latin typeface="+mj-lt"/>
                </a:endParaRPr>
              </a:p>
            </p:txBody>
          </p:sp>
          <p:sp>
            <p:nvSpPr>
              <p:cNvPr id="80" name="Line 39"/>
              <p:cNvSpPr>
                <a:spLocks noChangeShapeType="1"/>
              </p:cNvSpPr>
              <p:nvPr/>
            </p:nvSpPr>
            <p:spPr bwMode="auto">
              <a:xfrm flipH="1" flipV="1">
                <a:off x="7391400" y="2298700"/>
                <a:ext cx="0" cy="3206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</p:spPr>
            <p:txBody>
              <a:bodyPr/>
              <a:lstStyle/>
              <a:p>
                <a:endParaRPr lang="en-US" sz="1100">
                  <a:latin typeface="+mj-lt"/>
                </a:endParaRPr>
              </a:p>
            </p:txBody>
          </p:sp>
          <p:sp>
            <p:nvSpPr>
              <p:cNvPr id="81" name="AutoShape 55"/>
              <p:cNvSpPr>
                <a:spLocks noChangeArrowheads="1"/>
              </p:cNvSpPr>
              <p:nvPr/>
            </p:nvSpPr>
            <p:spPr bwMode="auto">
              <a:xfrm>
                <a:off x="1774825" y="3686175"/>
                <a:ext cx="255588" cy="161925"/>
              </a:xfrm>
              <a:prstGeom prst="triangle">
                <a:avLst>
                  <a:gd name="adj" fmla="val 50000"/>
                </a:avLst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100">
                  <a:latin typeface="+mj-lt"/>
                </a:endParaRPr>
              </a:p>
            </p:txBody>
          </p:sp>
          <p:grpSp>
            <p:nvGrpSpPr>
              <p:cNvPr id="82" name="Group 81"/>
              <p:cNvGrpSpPr/>
              <p:nvPr/>
            </p:nvGrpSpPr>
            <p:grpSpPr>
              <a:xfrm>
                <a:off x="5986871" y="3420267"/>
                <a:ext cx="429676" cy="363538"/>
                <a:chOff x="4990090" y="2316580"/>
                <a:chExt cx="1466850" cy="1255713"/>
              </a:xfrm>
            </p:grpSpPr>
            <p:sp>
              <p:nvSpPr>
                <p:cNvPr id="105" name="Freeform 135"/>
                <p:cNvSpPr>
                  <a:spLocks/>
                </p:cNvSpPr>
                <p:nvPr/>
              </p:nvSpPr>
              <p:spPr bwMode="auto">
                <a:xfrm flipV="1">
                  <a:off x="5332990" y="2316580"/>
                  <a:ext cx="765175" cy="1255713"/>
                </a:xfrm>
                <a:custGeom>
                  <a:avLst/>
                  <a:gdLst>
                    <a:gd name="T0" fmla="*/ 0 w 961"/>
                    <a:gd name="T1" fmla="*/ 0 h 1652"/>
                    <a:gd name="T2" fmla="*/ 481 w 961"/>
                    <a:gd name="T3" fmla="*/ 147 h 1652"/>
                    <a:gd name="T4" fmla="*/ 481 w 961"/>
                    <a:gd name="T5" fmla="*/ 570 h 1652"/>
                    <a:gd name="T6" fmla="*/ 0 w 961"/>
                    <a:gd name="T7" fmla="*/ 791 h 1652"/>
                    <a:gd name="T8" fmla="*/ 0 w 961"/>
                    <a:gd name="T9" fmla="*/ 460 h 1652"/>
                    <a:gd name="T10" fmla="*/ 96 w 961"/>
                    <a:gd name="T11" fmla="*/ 386 h 1652"/>
                    <a:gd name="T12" fmla="*/ 0 w 961"/>
                    <a:gd name="T13" fmla="*/ 331 h 1652"/>
                    <a:gd name="T14" fmla="*/ 0 w 961"/>
                    <a:gd name="T15" fmla="*/ 0 h 165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961"/>
                    <a:gd name="T25" fmla="*/ 0 h 1652"/>
                    <a:gd name="T26" fmla="*/ 961 w 961"/>
                    <a:gd name="T27" fmla="*/ 1652 h 1652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961" h="1652">
                      <a:moveTo>
                        <a:pt x="0" y="0"/>
                      </a:moveTo>
                      <a:lnTo>
                        <a:pt x="960" y="307"/>
                      </a:lnTo>
                      <a:lnTo>
                        <a:pt x="960" y="1190"/>
                      </a:lnTo>
                      <a:lnTo>
                        <a:pt x="0" y="1651"/>
                      </a:lnTo>
                      <a:lnTo>
                        <a:pt x="0" y="960"/>
                      </a:lnTo>
                      <a:lnTo>
                        <a:pt x="192" y="806"/>
                      </a:lnTo>
                      <a:lnTo>
                        <a:pt x="0" y="691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tx1">
                    <a:lumMod val="40000"/>
                    <a:lumOff val="60000"/>
                  </a:schemeClr>
                </a:solidFill>
                <a:ln w="25400" cap="rnd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200">
                    <a:latin typeface="+mj-lt"/>
                  </a:endParaRPr>
                </a:p>
              </p:txBody>
            </p:sp>
            <p:sp>
              <p:nvSpPr>
                <p:cNvPr id="106" name="Line 136"/>
                <p:cNvSpPr>
                  <a:spLocks noChangeShapeType="1"/>
                </p:cNvSpPr>
                <p:nvPr/>
              </p:nvSpPr>
              <p:spPr bwMode="auto">
                <a:xfrm flipV="1">
                  <a:off x="4990090" y="3243680"/>
                  <a:ext cx="354013" cy="0"/>
                </a:xfrm>
                <a:prstGeom prst="line">
                  <a:avLst/>
                </a:prstGeom>
                <a:noFill/>
                <a:ln w="25400">
                  <a:solidFill>
                    <a:srgbClr val="FF0000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 sz="1200">
                    <a:latin typeface="+mj-lt"/>
                  </a:endParaRPr>
                </a:p>
              </p:txBody>
            </p:sp>
            <p:sp>
              <p:nvSpPr>
                <p:cNvPr id="107" name="Line 137"/>
                <p:cNvSpPr>
                  <a:spLocks noChangeShapeType="1"/>
                </p:cNvSpPr>
                <p:nvPr/>
              </p:nvSpPr>
              <p:spPr bwMode="auto">
                <a:xfrm flipV="1">
                  <a:off x="4990090" y="2584868"/>
                  <a:ext cx="327025" cy="0"/>
                </a:xfrm>
                <a:prstGeom prst="line">
                  <a:avLst/>
                </a:prstGeom>
                <a:noFill/>
                <a:ln w="25400">
                  <a:solidFill>
                    <a:srgbClr val="FF0000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 sz="1200">
                    <a:latin typeface="+mj-lt"/>
                  </a:endParaRPr>
                </a:p>
              </p:txBody>
            </p:sp>
            <p:sp>
              <p:nvSpPr>
                <p:cNvPr id="108" name="Line 139"/>
                <p:cNvSpPr>
                  <a:spLocks noChangeShapeType="1"/>
                </p:cNvSpPr>
                <p:nvPr/>
              </p:nvSpPr>
              <p:spPr bwMode="auto">
                <a:xfrm flipV="1">
                  <a:off x="6101340" y="2956928"/>
                  <a:ext cx="355600" cy="0"/>
                </a:xfrm>
                <a:prstGeom prst="line">
                  <a:avLst/>
                </a:prstGeom>
                <a:noFill/>
                <a:ln w="25400">
                  <a:solidFill>
                    <a:srgbClr val="FF0000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 sz="1200">
                    <a:latin typeface="+mj-lt"/>
                  </a:endParaRPr>
                </a:p>
              </p:txBody>
            </p:sp>
          </p:grpSp>
          <p:sp>
            <p:nvSpPr>
              <p:cNvPr id="83" name="Freeform 82"/>
              <p:cNvSpPr/>
              <p:nvPr/>
            </p:nvSpPr>
            <p:spPr bwMode="auto">
              <a:xfrm>
                <a:off x="2367643" y="3690257"/>
                <a:ext cx="3045278" cy="351064"/>
              </a:xfrm>
              <a:custGeom>
                <a:avLst/>
                <a:gdLst>
                  <a:gd name="connsiteX0" fmla="*/ 0 w 3045278"/>
                  <a:gd name="connsiteY0" fmla="*/ 342900 h 351064"/>
                  <a:gd name="connsiteX1" fmla="*/ 2751364 w 3045278"/>
                  <a:gd name="connsiteY1" fmla="*/ 351064 h 351064"/>
                  <a:gd name="connsiteX2" fmla="*/ 2751364 w 3045278"/>
                  <a:gd name="connsiteY2" fmla="*/ 8164 h 351064"/>
                  <a:gd name="connsiteX3" fmla="*/ 3045278 w 3045278"/>
                  <a:gd name="connsiteY3" fmla="*/ 0 h 3510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045278" h="351064">
                    <a:moveTo>
                      <a:pt x="0" y="342900"/>
                    </a:moveTo>
                    <a:lnTo>
                      <a:pt x="2751364" y="351064"/>
                    </a:lnTo>
                    <a:lnTo>
                      <a:pt x="2751364" y="8164"/>
                    </a:lnTo>
                    <a:lnTo>
                      <a:pt x="3045278" y="0"/>
                    </a:lnTo>
                  </a:path>
                </a:pathLst>
              </a:cu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tabLst/>
                </a:pPr>
                <a:endParaRPr kumimoji="0" lang="en-US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endParaRPr>
              </a:p>
            </p:txBody>
          </p:sp>
          <p:sp>
            <p:nvSpPr>
              <p:cNvPr id="84" name="Freeform 83"/>
              <p:cNvSpPr/>
              <p:nvPr/>
            </p:nvSpPr>
            <p:spPr bwMode="auto">
              <a:xfrm flipH="1" flipV="1">
                <a:off x="5170263" y="2318662"/>
                <a:ext cx="228600" cy="757234"/>
              </a:xfrm>
              <a:custGeom>
                <a:avLst/>
                <a:gdLst>
                  <a:gd name="connsiteX0" fmla="*/ 0 w 228600"/>
                  <a:gd name="connsiteY0" fmla="*/ 0 h 816428"/>
                  <a:gd name="connsiteX1" fmla="*/ 228600 w 228600"/>
                  <a:gd name="connsiteY1" fmla="*/ 0 h 816428"/>
                  <a:gd name="connsiteX2" fmla="*/ 228600 w 228600"/>
                  <a:gd name="connsiteY2" fmla="*/ 816428 h 816428"/>
                  <a:gd name="connsiteX3" fmla="*/ 228600 w 228600"/>
                  <a:gd name="connsiteY3" fmla="*/ 816428 h 8164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28600" h="816428">
                    <a:moveTo>
                      <a:pt x="0" y="0"/>
                    </a:moveTo>
                    <a:lnTo>
                      <a:pt x="228600" y="0"/>
                    </a:lnTo>
                    <a:lnTo>
                      <a:pt x="228600" y="816428"/>
                    </a:lnTo>
                    <a:lnTo>
                      <a:pt x="228600" y="816428"/>
                    </a:lnTo>
                  </a:path>
                </a:pathLst>
              </a:cu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triangl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tabLst/>
                </a:pPr>
                <a:endParaRPr kumimoji="0" lang="en-US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endParaRPr>
              </a:p>
            </p:txBody>
          </p:sp>
          <p:sp>
            <p:nvSpPr>
              <p:cNvPr id="85" name="Freeform 84"/>
              <p:cNvSpPr/>
              <p:nvPr/>
            </p:nvSpPr>
            <p:spPr bwMode="auto">
              <a:xfrm flipH="1" flipV="1">
                <a:off x="4962083" y="2316959"/>
                <a:ext cx="440179" cy="936621"/>
              </a:xfrm>
              <a:custGeom>
                <a:avLst/>
                <a:gdLst>
                  <a:gd name="connsiteX0" fmla="*/ 0 w 228600"/>
                  <a:gd name="connsiteY0" fmla="*/ 0 h 816428"/>
                  <a:gd name="connsiteX1" fmla="*/ 228600 w 228600"/>
                  <a:gd name="connsiteY1" fmla="*/ 0 h 816428"/>
                  <a:gd name="connsiteX2" fmla="*/ 228600 w 228600"/>
                  <a:gd name="connsiteY2" fmla="*/ 816428 h 816428"/>
                  <a:gd name="connsiteX3" fmla="*/ 228600 w 228600"/>
                  <a:gd name="connsiteY3" fmla="*/ 816428 h 8164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28600" h="816428">
                    <a:moveTo>
                      <a:pt x="0" y="0"/>
                    </a:moveTo>
                    <a:lnTo>
                      <a:pt x="228600" y="0"/>
                    </a:lnTo>
                    <a:lnTo>
                      <a:pt x="228600" y="816428"/>
                    </a:lnTo>
                    <a:lnTo>
                      <a:pt x="228600" y="816428"/>
                    </a:lnTo>
                  </a:path>
                </a:pathLst>
              </a:cu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triangl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tabLst/>
                </a:pPr>
                <a:endParaRPr kumimoji="0" lang="en-US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endParaRPr>
              </a:p>
            </p:txBody>
          </p:sp>
          <p:sp>
            <p:nvSpPr>
              <p:cNvPr id="86" name="Freeform 85"/>
              <p:cNvSpPr/>
              <p:nvPr/>
            </p:nvSpPr>
            <p:spPr bwMode="auto">
              <a:xfrm flipV="1">
                <a:off x="6533709" y="2316166"/>
                <a:ext cx="440179" cy="936621"/>
              </a:xfrm>
              <a:custGeom>
                <a:avLst/>
                <a:gdLst>
                  <a:gd name="connsiteX0" fmla="*/ 0 w 228600"/>
                  <a:gd name="connsiteY0" fmla="*/ 0 h 816428"/>
                  <a:gd name="connsiteX1" fmla="*/ 228600 w 228600"/>
                  <a:gd name="connsiteY1" fmla="*/ 0 h 816428"/>
                  <a:gd name="connsiteX2" fmla="*/ 228600 w 228600"/>
                  <a:gd name="connsiteY2" fmla="*/ 816428 h 816428"/>
                  <a:gd name="connsiteX3" fmla="*/ 228600 w 228600"/>
                  <a:gd name="connsiteY3" fmla="*/ 816428 h 8164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28600" h="816428">
                    <a:moveTo>
                      <a:pt x="0" y="0"/>
                    </a:moveTo>
                    <a:lnTo>
                      <a:pt x="228600" y="0"/>
                    </a:lnTo>
                    <a:lnTo>
                      <a:pt x="228600" y="816428"/>
                    </a:lnTo>
                    <a:lnTo>
                      <a:pt x="228600" y="816428"/>
                    </a:lnTo>
                  </a:path>
                </a:pathLst>
              </a:cu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tabLst/>
                </a:pPr>
                <a:endParaRPr kumimoji="0" lang="en-US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endParaRPr>
              </a:p>
            </p:txBody>
          </p:sp>
          <p:sp>
            <p:nvSpPr>
              <p:cNvPr id="87" name="Freeform 86"/>
              <p:cNvSpPr/>
              <p:nvPr/>
            </p:nvSpPr>
            <p:spPr bwMode="auto">
              <a:xfrm flipV="1">
                <a:off x="6536884" y="2852736"/>
                <a:ext cx="735454" cy="566737"/>
              </a:xfrm>
              <a:custGeom>
                <a:avLst/>
                <a:gdLst>
                  <a:gd name="connsiteX0" fmla="*/ 0 w 228600"/>
                  <a:gd name="connsiteY0" fmla="*/ 0 h 816428"/>
                  <a:gd name="connsiteX1" fmla="*/ 228600 w 228600"/>
                  <a:gd name="connsiteY1" fmla="*/ 0 h 816428"/>
                  <a:gd name="connsiteX2" fmla="*/ 228600 w 228600"/>
                  <a:gd name="connsiteY2" fmla="*/ 816428 h 816428"/>
                  <a:gd name="connsiteX3" fmla="*/ 228600 w 228600"/>
                  <a:gd name="connsiteY3" fmla="*/ 816428 h 8164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28600" h="816428">
                    <a:moveTo>
                      <a:pt x="0" y="0"/>
                    </a:moveTo>
                    <a:lnTo>
                      <a:pt x="228600" y="0"/>
                    </a:lnTo>
                    <a:lnTo>
                      <a:pt x="228600" y="816428"/>
                    </a:lnTo>
                    <a:lnTo>
                      <a:pt x="228600" y="816428"/>
                    </a:lnTo>
                  </a:path>
                </a:pathLst>
              </a:cu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tabLst/>
                </a:pPr>
                <a:endParaRPr kumimoji="0" lang="en-US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endParaRPr>
              </a:p>
            </p:txBody>
          </p:sp>
          <p:sp>
            <p:nvSpPr>
              <p:cNvPr id="88" name="Freeform 87"/>
              <p:cNvSpPr/>
              <p:nvPr/>
            </p:nvSpPr>
            <p:spPr bwMode="auto">
              <a:xfrm flipV="1">
                <a:off x="4379470" y="2312987"/>
                <a:ext cx="273493" cy="768235"/>
              </a:xfrm>
              <a:custGeom>
                <a:avLst/>
                <a:gdLst>
                  <a:gd name="connsiteX0" fmla="*/ 0 w 228600"/>
                  <a:gd name="connsiteY0" fmla="*/ 0 h 816428"/>
                  <a:gd name="connsiteX1" fmla="*/ 228600 w 228600"/>
                  <a:gd name="connsiteY1" fmla="*/ 0 h 816428"/>
                  <a:gd name="connsiteX2" fmla="*/ 228600 w 228600"/>
                  <a:gd name="connsiteY2" fmla="*/ 816428 h 816428"/>
                  <a:gd name="connsiteX3" fmla="*/ 228600 w 228600"/>
                  <a:gd name="connsiteY3" fmla="*/ 816428 h 8164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28600" h="816428">
                    <a:moveTo>
                      <a:pt x="0" y="0"/>
                    </a:moveTo>
                    <a:lnTo>
                      <a:pt x="228600" y="0"/>
                    </a:lnTo>
                    <a:lnTo>
                      <a:pt x="228600" y="816428"/>
                    </a:lnTo>
                    <a:lnTo>
                      <a:pt x="228600" y="816428"/>
                    </a:lnTo>
                  </a:path>
                </a:pathLst>
              </a:cu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tabLst/>
                </a:pPr>
                <a:endParaRPr kumimoji="0" lang="en-US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endParaRPr>
              </a:p>
            </p:txBody>
          </p:sp>
          <p:sp>
            <p:nvSpPr>
              <p:cNvPr id="89" name="Freeform 88"/>
              <p:cNvSpPr/>
              <p:nvPr/>
            </p:nvSpPr>
            <p:spPr bwMode="auto">
              <a:xfrm flipV="1">
                <a:off x="4390805" y="2324102"/>
                <a:ext cx="428845" cy="938660"/>
              </a:xfrm>
              <a:custGeom>
                <a:avLst/>
                <a:gdLst>
                  <a:gd name="connsiteX0" fmla="*/ 0 w 228600"/>
                  <a:gd name="connsiteY0" fmla="*/ 0 h 816428"/>
                  <a:gd name="connsiteX1" fmla="*/ 228600 w 228600"/>
                  <a:gd name="connsiteY1" fmla="*/ 0 h 816428"/>
                  <a:gd name="connsiteX2" fmla="*/ 228600 w 228600"/>
                  <a:gd name="connsiteY2" fmla="*/ 816428 h 816428"/>
                  <a:gd name="connsiteX3" fmla="*/ 228600 w 228600"/>
                  <a:gd name="connsiteY3" fmla="*/ 816428 h 8164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28600" h="816428">
                    <a:moveTo>
                      <a:pt x="0" y="0"/>
                    </a:moveTo>
                    <a:lnTo>
                      <a:pt x="228600" y="0"/>
                    </a:lnTo>
                    <a:lnTo>
                      <a:pt x="228600" y="816428"/>
                    </a:lnTo>
                    <a:lnTo>
                      <a:pt x="228600" y="816428"/>
                    </a:lnTo>
                  </a:path>
                </a:pathLst>
              </a:cu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tabLst/>
                </a:pPr>
                <a:endParaRPr kumimoji="0" lang="en-US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endParaRPr>
              </a:p>
            </p:txBody>
          </p:sp>
          <p:sp>
            <p:nvSpPr>
              <p:cNvPr id="90" name="Freeform 89"/>
              <p:cNvSpPr/>
              <p:nvPr/>
            </p:nvSpPr>
            <p:spPr bwMode="auto">
              <a:xfrm>
                <a:off x="2147889" y="2743200"/>
                <a:ext cx="4653984" cy="466725"/>
              </a:xfrm>
              <a:custGeom>
                <a:avLst/>
                <a:gdLst>
                  <a:gd name="connsiteX0" fmla="*/ 4376057 w 4653643"/>
                  <a:gd name="connsiteY0" fmla="*/ 334736 h 465364"/>
                  <a:gd name="connsiteX1" fmla="*/ 4637314 w 4653643"/>
                  <a:gd name="connsiteY1" fmla="*/ 334736 h 465364"/>
                  <a:gd name="connsiteX2" fmla="*/ 4653643 w 4653643"/>
                  <a:gd name="connsiteY2" fmla="*/ 8164 h 465364"/>
                  <a:gd name="connsiteX3" fmla="*/ 579664 w 4653643"/>
                  <a:gd name="connsiteY3" fmla="*/ 0 h 465364"/>
                  <a:gd name="connsiteX4" fmla="*/ 604157 w 4653643"/>
                  <a:gd name="connsiteY4" fmla="*/ 457200 h 465364"/>
                  <a:gd name="connsiteX5" fmla="*/ 0 w 4653643"/>
                  <a:gd name="connsiteY5" fmla="*/ 465364 h 465364"/>
                  <a:gd name="connsiteX6" fmla="*/ 0 w 4653643"/>
                  <a:gd name="connsiteY6" fmla="*/ 465364 h 465364"/>
                  <a:gd name="connsiteX0" fmla="*/ 4376057 w 4653643"/>
                  <a:gd name="connsiteY0" fmla="*/ 334736 h 476250"/>
                  <a:gd name="connsiteX1" fmla="*/ 4637314 w 4653643"/>
                  <a:gd name="connsiteY1" fmla="*/ 334736 h 476250"/>
                  <a:gd name="connsiteX2" fmla="*/ 4653643 w 4653643"/>
                  <a:gd name="connsiteY2" fmla="*/ 8164 h 476250"/>
                  <a:gd name="connsiteX3" fmla="*/ 579664 w 4653643"/>
                  <a:gd name="connsiteY3" fmla="*/ 0 h 476250"/>
                  <a:gd name="connsiteX4" fmla="*/ 566057 w 4653643"/>
                  <a:gd name="connsiteY4" fmla="*/ 476250 h 476250"/>
                  <a:gd name="connsiteX5" fmla="*/ 0 w 4653643"/>
                  <a:gd name="connsiteY5" fmla="*/ 465364 h 476250"/>
                  <a:gd name="connsiteX6" fmla="*/ 0 w 4653643"/>
                  <a:gd name="connsiteY6" fmla="*/ 465364 h 476250"/>
                  <a:gd name="connsiteX0" fmla="*/ 4376057 w 4653643"/>
                  <a:gd name="connsiteY0" fmla="*/ 334736 h 471488"/>
                  <a:gd name="connsiteX1" fmla="*/ 4637314 w 4653643"/>
                  <a:gd name="connsiteY1" fmla="*/ 334736 h 471488"/>
                  <a:gd name="connsiteX2" fmla="*/ 4653643 w 4653643"/>
                  <a:gd name="connsiteY2" fmla="*/ 8164 h 471488"/>
                  <a:gd name="connsiteX3" fmla="*/ 579664 w 4653643"/>
                  <a:gd name="connsiteY3" fmla="*/ 0 h 471488"/>
                  <a:gd name="connsiteX4" fmla="*/ 580344 w 4653643"/>
                  <a:gd name="connsiteY4" fmla="*/ 471488 h 471488"/>
                  <a:gd name="connsiteX5" fmla="*/ 0 w 4653643"/>
                  <a:gd name="connsiteY5" fmla="*/ 465364 h 471488"/>
                  <a:gd name="connsiteX6" fmla="*/ 0 w 4653643"/>
                  <a:gd name="connsiteY6" fmla="*/ 465364 h 471488"/>
                  <a:gd name="connsiteX0" fmla="*/ 4376057 w 4653643"/>
                  <a:gd name="connsiteY0" fmla="*/ 334736 h 465364"/>
                  <a:gd name="connsiteX1" fmla="*/ 4637314 w 4653643"/>
                  <a:gd name="connsiteY1" fmla="*/ 334736 h 465364"/>
                  <a:gd name="connsiteX2" fmla="*/ 4653643 w 4653643"/>
                  <a:gd name="connsiteY2" fmla="*/ 8164 h 465364"/>
                  <a:gd name="connsiteX3" fmla="*/ 579664 w 4653643"/>
                  <a:gd name="connsiteY3" fmla="*/ 0 h 465364"/>
                  <a:gd name="connsiteX4" fmla="*/ 580344 w 4653643"/>
                  <a:gd name="connsiteY4" fmla="*/ 457200 h 465364"/>
                  <a:gd name="connsiteX5" fmla="*/ 0 w 4653643"/>
                  <a:gd name="connsiteY5" fmla="*/ 465364 h 465364"/>
                  <a:gd name="connsiteX6" fmla="*/ 0 w 4653643"/>
                  <a:gd name="connsiteY6" fmla="*/ 465364 h 465364"/>
                  <a:gd name="connsiteX0" fmla="*/ 4376057 w 4653643"/>
                  <a:gd name="connsiteY0" fmla="*/ 334736 h 476250"/>
                  <a:gd name="connsiteX1" fmla="*/ 4637314 w 4653643"/>
                  <a:gd name="connsiteY1" fmla="*/ 334736 h 476250"/>
                  <a:gd name="connsiteX2" fmla="*/ 4653643 w 4653643"/>
                  <a:gd name="connsiteY2" fmla="*/ 8164 h 476250"/>
                  <a:gd name="connsiteX3" fmla="*/ 579664 w 4653643"/>
                  <a:gd name="connsiteY3" fmla="*/ 0 h 476250"/>
                  <a:gd name="connsiteX4" fmla="*/ 566057 w 4653643"/>
                  <a:gd name="connsiteY4" fmla="*/ 476250 h 476250"/>
                  <a:gd name="connsiteX5" fmla="*/ 0 w 4653643"/>
                  <a:gd name="connsiteY5" fmla="*/ 465364 h 476250"/>
                  <a:gd name="connsiteX6" fmla="*/ 0 w 4653643"/>
                  <a:gd name="connsiteY6" fmla="*/ 465364 h 476250"/>
                  <a:gd name="connsiteX0" fmla="*/ 4376057 w 4653643"/>
                  <a:gd name="connsiteY0" fmla="*/ 334736 h 465364"/>
                  <a:gd name="connsiteX1" fmla="*/ 4637314 w 4653643"/>
                  <a:gd name="connsiteY1" fmla="*/ 334736 h 465364"/>
                  <a:gd name="connsiteX2" fmla="*/ 4653643 w 4653643"/>
                  <a:gd name="connsiteY2" fmla="*/ 8164 h 465364"/>
                  <a:gd name="connsiteX3" fmla="*/ 579664 w 4653643"/>
                  <a:gd name="connsiteY3" fmla="*/ 0 h 465364"/>
                  <a:gd name="connsiteX4" fmla="*/ 580345 w 4653643"/>
                  <a:gd name="connsiteY4" fmla="*/ 457200 h 465364"/>
                  <a:gd name="connsiteX5" fmla="*/ 0 w 4653643"/>
                  <a:gd name="connsiteY5" fmla="*/ 465364 h 465364"/>
                  <a:gd name="connsiteX6" fmla="*/ 0 w 4653643"/>
                  <a:gd name="connsiteY6" fmla="*/ 465364 h 465364"/>
                  <a:gd name="connsiteX0" fmla="*/ 4376057 w 4653643"/>
                  <a:gd name="connsiteY0" fmla="*/ 334736 h 466725"/>
                  <a:gd name="connsiteX1" fmla="*/ 4637314 w 4653643"/>
                  <a:gd name="connsiteY1" fmla="*/ 334736 h 466725"/>
                  <a:gd name="connsiteX2" fmla="*/ 4653643 w 4653643"/>
                  <a:gd name="connsiteY2" fmla="*/ 8164 h 466725"/>
                  <a:gd name="connsiteX3" fmla="*/ 579664 w 4653643"/>
                  <a:gd name="connsiteY3" fmla="*/ 0 h 466725"/>
                  <a:gd name="connsiteX4" fmla="*/ 580345 w 4653643"/>
                  <a:gd name="connsiteY4" fmla="*/ 466725 h 466725"/>
                  <a:gd name="connsiteX5" fmla="*/ 0 w 4653643"/>
                  <a:gd name="connsiteY5" fmla="*/ 465364 h 466725"/>
                  <a:gd name="connsiteX6" fmla="*/ 0 w 4653643"/>
                  <a:gd name="connsiteY6" fmla="*/ 465364 h 466725"/>
                  <a:gd name="connsiteX0" fmla="*/ 4376057 w 4658746"/>
                  <a:gd name="connsiteY0" fmla="*/ 334736 h 466725"/>
                  <a:gd name="connsiteX1" fmla="*/ 4658746 w 4658746"/>
                  <a:gd name="connsiteY1" fmla="*/ 329973 h 466725"/>
                  <a:gd name="connsiteX2" fmla="*/ 4653643 w 4658746"/>
                  <a:gd name="connsiteY2" fmla="*/ 8164 h 466725"/>
                  <a:gd name="connsiteX3" fmla="*/ 579664 w 4658746"/>
                  <a:gd name="connsiteY3" fmla="*/ 0 h 466725"/>
                  <a:gd name="connsiteX4" fmla="*/ 580345 w 4658746"/>
                  <a:gd name="connsiteY4" fmla="*/ 466725 h 466725"/>
                  <a:gd name="connsiteX5" fmla="*/ 0 w 4658746"/>
                  <a:gd name="connsiteY5" fmla="*/ 465364 h 466725"/>
                  <a:gd name="connsiteX6" fmla="*/ 0 w 4658746"/>
                  <a:gd name="connsiteY6" fmla="*/ 465364 h 466725"/>
                  <a:gd name="connsiteX0" fmla="*/ 4376057 w 4653643"/>
                  <a:gd name="connsiteY0" fmla="*/ 334736 h 466725"/>
                  <a:gd name="connsiteX1" fmla="*/ 4646840 w 4653643"/>
                  <a:gd name="connsiteY1" fmla="*/ 337117 h 466725"/>
                  <a:gd name="connsiteX2" fmla="*/ 4653643 w 4653643"/>
                  <a:gd name="connsiteY2" fmla="*/ 8164 h 466725"/>
                  <a:gd name="connsiteX3" fmla="*/ 579664 w 4653643"/>
                  <a:gd name="connsiteY3" fmla="*/ 0 h 466725"/>
                  <a:gd name="connsiteX4" fmla="*/ 580345 w 4653643"/>
                  <a:gd name="connsiteY4" fmla="*/ 466725 h 466725"/>
                  <a:gd name="connsiteX5" fmla="*/ 0 w 4653643"/>
                  <a:gd name="connsiteY5" fmla="*/ 465364 h 466725"/>
                  <a:gd name="connsiteX6" fmla="*/ 0 w 4653643"/>
                  <a:gd name="connsiteY6" fmla="*/ 465364 h 466725"/>
                  <a:gd name="connsiteX0" fmla="*/ 4376057 w 4653984"/>
                  <a:gd name="connsiteY0" fmla="*/ 334736 h 466725"/>
                  <a:gd name="connsiteX1" fmla="*/ 4653984 w 4653984"/>
                  <a:gd name="connsiteY1" fmla="*/ 332354 h 466725"/>
                  <a:gd name="connsiteX2" fmla="*/ 4653643 w 4653984"/>
                  <a:gd name="connsiteY2" fmla="*/ 8164 h 466725"/>
                  <a:gd name="connsiteX3" fmla="*/ 579664 w 4653984"/>
                  <a:gd name="connsiteY3" fmla="*/ 0 h 466725"/>
                  <a:gd name="connsiteX4" fmla="*/ 580345 w 4653984"/>
                  <a:gd name="connsiteY4" fmla="*/ 466725 h 466725"/>
                  <a:gd name="connsiteX5" fmla="*/ 0 w 4653984"/>
                  <a:gd name="connsiteY5" fmla="*/ 465364 h 466725"/>
                  <a:gd name="connsiteX6" fmla="*/ 0 w 4653984"/>
                  <a:gd name="connsiteY6" fmla="*/ 465364 h 466725"/>
                  <a:gd name="connsiteX0" fmla="*/ 4376057 w 4653984"/>
                  <a:gd name="connsiteY0" fmla="*/ 334736 h 466725"/>
                  <a:gd name="connsiteX1" fmla="*/ 4653984 w 4653984"/>
                  <a:gd name="connsiteY1" fmla="*/ 332354 h 466725"/>
                  <a:gd name="connsiteX2" fmla="*/ 4653643 w 4653984"/>
                  <a:gd name="connsiteY2" fmla="*/ 8164 h 466725"/>
                  <a:gd name="connsiteX3" fmla="*/ 579664 w 4653984"/>
                  <a:gd name="connsiteY3" fmla="*/ 0 h 466725"/>
                  <a:gd name="connsiteX4" fmla="*/ 580345 w 4653984"/>
                  <a:gd name="connsiteY4" fmla="*/ 466725 h 466725"/>
                  <a:gd name="connsiteX5" fmla="*/ 0 w 4653984"/>
                  <a:gd name="connsiteY5" fmla="*/ 465364 h 466725"/>
                  <a:gd name="connsiteX6" fmla="*/ 0 w 4653984"/>
                  <a:gd name="connsiteY6" fmla="*/ 465364 h 4667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653984" h="466725">
                    <a:moveTo>
                      <a:pt x="4376057" y="334736"/>
                    </a:moveTo>
                    <a:lnTo>
                      <a:pt x="4653984" y="332354"/>
                    </a:lnTo>
                    <a:cubicBezTo>
                      <a:pt x="4653870" y="224291"/>
                      <a:pt x="4653757" y="116227"/>
                      <a:pt x="4653643" y="8164"/>
                    </a:cubicBezTo>
                    <a:lnTo>
                      <a:pt x="579664" y="0"/>
                    </a:lnTo>
                    <a:cubicBezTo>
                      <a:pt x="579891" y="157163"/>
                      <a:pt x="580118" y="309562"/>
                      <a:pt x="580345" y="466725"/>
                    </a:cubicBezTo>
                    <a:lnTo>
                      <a:pt x="0" y="465364"/>
                    </a:lnTo>
                    <a:lnTo>
                      <a:pt x="0" y="465364"/>
                    </a:lnTo>
                  </a:path>
                </a:pathLst>
              </a:cu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tabLst/>
                </a:pPr>
                <a:endParaRPr kumimoji="0" lang="en-US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endParaRPr>
              </a:p>
            </p:txBody>
          </p:sp>
          <p:sp>
            <p:nvSpPr>
              <p:cNvPr id="91" name="Rectangle 17"/>
              <p:cNvSpPr>
                <a:spLocks noChangeArrowheads="1"/>
              </p:cNvSpPr>
              <p:nvPr/>
            </p:nvSpPr>
            <p:spPr bwMode="auto">
              <a:xfrm>
                <a:off x="4023757" y="4270872"/>
                <a:ext cx="1486706" cy="944562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-96" charset="2"/>
                  <a:buNone/>
                  <a:defRPr/>
                </a:pPr>
                <a:r>
                  <a:rPr lang="en-US" sz="1100" dirty="0">
                    <a:latin typeface="+mj-lt"/>
                  </a:rPr>
                  <a:t>Memory</a:t>
                </a:r>
              </a:p>
            </p:txBody>
          </p:sp>
          <p:sp>
            <p:nvSpPr>
              <p:cNvPr id="92" name="AutoShape 10"/>
              <p:cNvSpPr>
                <a:spLocks noChangeArrowheads="1"/>
              </p:cNvSpPr>
              <p:nvPr/>
            </p:nvSpPr>
            <p:spPr bwMode="auto">
              <a:xfrm rot="16200000" flipH="1">
                <a:off x="3425032" y="4620668"/>
                <a:ext cx="561975" cy="230187"/>
              </a:xfrm>
              <a:prstGeom prst="flowChartManualOperation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rot="10800000" wrap="none" anchor="ctr"/>
              <a:lstStyle/>
              <a:p>
                <a:pPr algn="ctr"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None/>
                </a:pPr>
                <a:endParaRPr lang="en-US" sz="300">
                  <a:latin typeface="+mj-lt"/>
                </a:endParaRPr>
              </a:p>
            </p:txBody>
          </p:sp>
          <p:cxnSp>
            <p:nvCxnSpPr>
              <p:cNvPr id="93" name="Straight Connector 92"/>
              <p:cNvCxnSpPr>
                <a:stCxn id="92" idx="2"/>
                <a:endCxn id="91" idx="1"/>
              </p:cNvCxnSpPr>
              <p:nvPr/>
            </p:nvCxnSpPr>
            <p:spPr bwMode="auto">
              <a:xfrm>
                <a:off x="3821113" y="4735762"/>
                <a:ext cx="226014" cy="7391"/>
              </a:xfrm>
              <a:prstGeom prst="line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94" name="Freeform 93"/>
              <p:cNvSpPr/>
              <p:nvPr/>
            </p:nvSpPr>
            <p:spPr bwMode="auto">
              <a:xfrm>
                <a:off x="2112579" y="3618186"/>
                <a:ext cx="1474076" cy="1261242"/>
              </a:xfrm>
              <a:custGeom>
                <a:avLst/>
                <a:gdLst>
                  <a:gd name="connsiteX0" fmla="*/ 0 w 1474076"/>
                  <a:gd name="connsiteY0" fmla="*/ 0 h 1261242"/>
                  <a:gd name="connsiteX1" fmla="*/ 252249 w 1474076"/>
                  <a:gd name="connsiteY1" fmla="*/ 0 h 1261242"/>
                  <a:gd name="connsiteX2" fmla="*/ 252249 w 1474076"/>
                  <a:gd name="connsiteY2" fmla="*/ 1261242 h 1261242"/>
                  <a:gd name="connsiteX3" fmla="*/ 1474076 w 1474076"/>
                  <a:gd name="connsiteY3" fmla="*/ 1261242 h 12612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74076" h="1261242">
                    <a:moveTo>
                      <a:pt x="0" y="0"/>
                    </a:moveTo>
                    <a:lnTo>
                      <a:pt x="252249" y="0"/>
                    </a:lnTo>
                    <a:lnTo>
                      <a:pt x="252249" y="1261242"/>
                    </a:lnTo>
                    <a:lnTo>
                      <a:pt x="1474076" y="1261242"/>
                    </a:lnTo>
                  </a:path>
                </a:pathLst>
              </a:cu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tabLst/>
                </a:pPr>
                <a:endParaRPr kumimoji="0" lang="en-US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endParaRPr>
              </a:p>
            </p:txBody>
          </p:sp>
          <p:sp>
            <p:nvSpPr>
              <p:cNvPr id="95" name="Freeform 94"/>
              <p:cNvSpPr/>
              <p:nvPr/>
            </p:nvSpPr>
            <p:spPr bwMode="auto">
              <a:xfrm>
                <a:off x="5519988" y="2869324"/>
                <a:ext cx="1960750" cy="1868214"/>
              </a:xfrm>
              <a:custGeom>
                <a:avLst/>
                <a:gdLst>
                  <a:gd name="connsiteX0" fmla="*/ 0 w 2309648"/>
                  <a:gd name="connsiteY0" fmla="*/ 1868214 h 1868214"/>
                  <a:gd name="connsiteX1" fmla="*/ 2309648 w 2309648"/>
                  <a:gd name="connsiteY1" fmla="*/ 1868214 h 1868214"/>
                  <a:gd name="connsiteX2" fmla="*/ 2309648 w 2309648"/>
                  <a:gd name="connsiteY2" fmla="*/ 0 h 18682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309648" h="1868214">
                    <a:moveTo>
                      <a:pt x="0" y="1868214"/>
                    </a:moveTo>
                    <a:lnTo>
                      <a:pt x="2309648" y="1868214"/>
                    </a:lnTo>
                    <a:lnTo>
                      <a:pt x="2309648" y="0"/>
                    </a:lnTo>
                  </a:path>
                </a:pathLst>
              </a:cu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tabLst/>
                </a:pPr>
                <a:endParaRPr kumimoji="0" lang="en-US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endParaRPr>
              </a:p>
            </p:txBody>
          </p:sp>
          <p:sp>
            <p:nvSpPr>
              <p:cNvPr id="96" name="Freeform 95"/>
              <p:cNvSpPr/>
              <p:nvPr/>
            </p:nvSpPr>
            <p:spPr bwMode="auto">
              <a:xfrm>
                <a:off x="2782614" y="3626069"/>
                <a:ext cx="2885371" cy="1111469"/>
              </a:xfrm>
              <a:custGeom>
                <a:avLst/>
                <a:gdLst>
                  <a:gd name="connsiteX0" fmla="*/ 2585545 w 2585545"/>
                  <a:gd name="connsiteY0" fmla="*/ 1111469 h 1111469"/>
                  <a:gd name="connsiteX1" fmla="*/ 2585545 w 2585545"/>
                  <a:gd name="connsiteY1" fmla="*/ 512379 h 1111469"/>
                  <a:gd name="connsiteX2" fmla="*/ 0 w 2585545"/>
                  <a:gd name="connsiteY2" fmla="*/ 512379 h 1111469"/>
                  <a:gd name="connsiteX3" fmla="*/ 0 w 2585545"/>
                  <a:gd name="connsiteY3" fmla="*/ 0 h 1111469"/>
                  <a:gd name="connsiteX4" fmla="*/ 457200 w 2585545"/>
                  <a:gd name="connsiteY4" fmla="*/ 0 h 11114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585545" h="1111469">
                    <a:moveTo>
                      <a:pt x="2585545" y="1111469"/>
                    </a:moveTo>
                    <a:lnTo>
                      <a:pt x="2585545" y="512379"/>
                    </a:lnTo>
                    <a:lnTo>
                      <a:pt x="0" y="512379"/>
                    </a:lnTo>
                    <a:lnTo>
                      <a:pt x="0" y="0"/>
                    </a:lnTo>
                    <a:lnTo>
                      <a:pt x="457200" y="0"/>
                    </a:lnTo>
                  </a:path>
                </a:pathLst>
              </a:cu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tabLst/>
                </a:pPr>
                <a:endParaRPr kumimoji="0" lang="en-US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endParaRPr>
              </a:p>
            </p:txBody>
          </p:sp>
          <p:sp>
            <p:nvSpPr>
              <p:cNvPr id="97" name="Rectangle 96"/>
              <p:cNvSpPr/>
              <p:nvPr/>
            </p:nvSpPr>
            <p:spPr bwMode="auto">
              <a:xfrm rot="5400000">
                <a:off x="3419705" y="1925696"/>
                <a:ext cx="205471" cy="655924"/>
              </a:xfrm>
              <a:prstGeom prst="rect">
                <a:avLst/>
              </a:prstGeom>
              <a:solidFill>
                <a:srgbClr val="FFCC66"/>
              </a:solidFill>
              <a:ln w="1905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tabLst/>
                </a:pPr>
                <a:endParaRPr kumimoji="0" lang="en-US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endParaRPr>
              </a:p>
            </p:txBody>
          </p:sp>
          <p:sp>
            <p:nvSpPr>
              <p:cNvPr id="98" name="Rectangle 97"/>
              <p:cNvSpPr/>
              <p:nvPr/>
            </p:nvSpPr>
            <p:spPr bwMode="auto">
              <a:xfrm>
                <a:off x="2849617" y="2082181"/>
                <a:ext cx="201036" cy="183123"/>
              </a:xfrm>
              <a:prstGeom prst="rect">
                <a:avLst/>
              </a:prstGeom>
              <a:solidFill>
                <a:srgbClr val="FFCC66"/>
              </a:solidFill>
              <a:ln w="1905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tabLst/>
                </a:pPr>
                <a:endParaRPr kumimoji="0" lang="en-US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endParaRPr>
              </a:p>
            </p:txBody>
          </p:sp>
          <p:sp>
            <p:nvSpPr>
              <p:cNvPr id="99" name="TextBox 98"/>
              <p:cNvSpPr txBox="1"/>
              <p:nvPr/>
            </p:nvSpPr>
            <p:spPr>
              <a:xfrm>
                <a:off x="1975794" y="1958110"/>
                <a:ext cx="924709" cy="41742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1100" dirty="0">
                    <a:solidFill>
                      <a:srgbClr val="FF0000"/>
                    </a:solidFill>
                    <a:latin typeface="+mj-lt"/>
                  </a:rPr>
                  <a:t>state</a:t>
                </a:r>
              </a:p>
            </p:txBody>
          </p:sp>
          <p:sp>
            <p:nvSpPr>
              <p:cNvPr id="100" name="Rectangle 9"/>
              <p:cNvSpPr>
                <a:spLocks noChangeArrowheads="1"/>
              </p:cNvSpPr>
              <p:nvPr/>
            </p:nvSpPr>
            <p:spPr bwMode="auto">
              <a:xfrm>
                <a:off x="4030816" y="4438446"/>
                <a:ext cx="210694" cy="661246"/>
              </a:xfrm>
              <a:prstGeom prst="rect">
                <a:avLst/>
              </a:prstGeom>
              <a:solidFill>
                <a:srgbClr val="FFCC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None/>
                </a:pPr>
                <a:endParaRPr lang="en-US" sz="1100">
                  <a:latin typeface="+mj-lt"/>
                </a:endParaRPr>
              </a:p>
            </p:txBody>
          </p:sp>
          <p:sp>
            <p:nvSpPr>
              <p:cNvPr id="101" name="Rectangle 9"/>
              <p:cNvSpPr>
                <a:spLocks noChangeArrowheads="1"/>
              </p:cNvSpPr>
              <p:nvPr/>
            </p:nvSpPr>
            <p:spPr bwMode="auto">
              <a:xfrm>
                <a:off x="5293516" y="4426648"/>
                <a:ext cx="210694" cy="661246"/>
              </a:xfrm>
              <a:prstGeom prst="rect">
                <a:avLst/>
              </a:prstGeom>
              <a:solidFill>
                <a:srgbClr val="FFCC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None/>
                </a:pPr>
                <a:endParaRPr lang="en-US" sz="1100">
                  <a:latin typeface="+mj-lt"/>
                </a:endParaRPr>
              </a:p>
            </p:txBody>
          </p:sp>
          <p:sp>
            <p:nvSpPr>
              <p:cNvPr id="102" name="Text Box 29"/>
              <p:cNvSpPr txBox="1">
                <a:spLocks noChangeArrowheads="1"/>
              </p:cNvSpPr>
              <p:nvPr/>
            </p:nvSpPr>
            <p:spPr bwMode="auto">
              <a:xfrm rot="16200000">
                <a:off x="3848465" y="4569923"/>
                <a:ext cx="563220" cy="36966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99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800" dirty="0" err="1">
                    <a:latin typeface="+mj-lt"/>
                    <a:cs typeface="Arial" charset="0"/>
                  </a:rPr>
                  <a:t>req</a:t>
                </a:r>
                <a:endParaRPr lang="en-US" sz="800" dirty="0">
                  <a:latin typeface="+mj-lt"/>
                  <a:cs typeface="Arial" charset="0"/>
                </a:endParaRPr>
              </a:p>
            </p:txBody>
          </p:sp>
          <p:sp>
            <p:nvSpPr>
              <p:cNvPr id="103" name="Text Box 29"/>
              <p:cNvSpPr txBox="1">
                <a:spLocks noChangeArrowheads="1"/>
              </p:cNvSpPr>
              <p:nvPr/>
            </p:nvSpPr>
            <p:spPr bwMode="auto">
              <a:xfrm rot="16200000">
                <a:off x="5054865" y="4544823"/>
                <a:ext cx="647625" cy="36966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800" dirty="0" err="1">
                    <a:latin typeface="+mj-lt"/>
                    <a:cs typeface="Arial" charset="0"/>
                  </a:rPr>
                  <a:t>resp</a:t>
                </a:r>
                <a:endParaRPr lang="en-US" sz="800" dirty="0">
                  <a:latin typeface="+mj-lt"/>
                  <a:cs typeface="Arial" charset="0"/>
                </a:endParaRPr>
              </a:p>
            </p:txBody>
          </p:sp>
          <p:sp>
            <p:nvSpPr>
              <p:cNvPr id="104" name="Rectangle 103"/>
              <p:cNvSpPr/>
              <p:nvPr/>
            </p:nvSpPr>
            <p:spPr bwMode="auto">
              <a:xfrm rot="5400000">
                <a:off x="3419705" y="2190659"/>
                <a:ext cx="205471" cy="655924"/>
              </a:xfrm>
              <a:prstGeom prst="rect">
                <a:avLst/>
              </a:prstGeom>
              <a:solidFill>
                <a:srgbClr val="FFCC66"/>
              </a:solidFill>
              <a:ln w="1905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tabLst/>
                </a:pPr>
                <a:endParaRPr kumimoji="0" lang="en-US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endParaRP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3328489" y="3090183"/>
              <a:ext cx="3985591" cy="1119397"/>
              <a:chOff x="3405809" y="3419473"/>
              <a:chExt cx="3985591" cy="1119397"/>
            </a:xfrm>
          </p:grpSpPr>
          <p:cxnSp>
            <p:nvCxnSpPr>
              <p:cNvPr id="63" name="Straight Arrow Connector 62"/>
              <p:cNvCxnSpPr/>
              <p:nvPr/>
            </p:nvCxnSpPr>
            <p:spPr bwMode="auto">
              <a:xfrm>
                <a:off x="7272338" y="3419473"/>
                <a:ext cx="0" cy="442914"/>
              </a:xfrm>
              <a:prstGeom prst="straightConnector1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cxnSp>
            <p:nvCxnSpPr>
              <p:cNvPr id="64" name="Straight Connector 63"/>
              <p:cNvCxnSpPr/>
              <p:nvPr/>
            </p:nvCxnSpPr>
            <p:spPr bwMode="auto">
              <a:xfrm flipV="1">
                <a:off x="6973888" y="3847993"/>
                <a:ext cx="417512" cy="7432"/>
              </a:xfrm>
              <a:prstGeom prst="line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65" name="Freeform 64"/>
              <p:cNvSpPr/>
              <p:nvPr/>
            </p:nvSpPr>
            <p:spPr bwMode="auto">
              <a:xfrm>
                <a:off x="6520070" y="3657600"/>
                <a:ext cx="563217" cy="185530"/>
              </a:xfrm>
              <a:custGeom>
                <a:avLst/>
                <a:gdLst>
                  <a:gd name="connsiteX0" fmla="*/ 0 w 563217"/>
                  <a:gd name="connsiteY0" fmla="*/ 0 h 185530"/>
                  <a:gd name="connsiteX1" fmla="*/ 563217 w 563217"/>
                  <a:gd name="connsiteY1" fmla="*/ 0 h 185530"/>
                  <a:gd name="connsiteX2" fmla="*/ 563217 w 563217"/>
                  <a:gd name="connsiteY2" fmla="*/ 185530 h 1855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3217" h="185530">
                    <a:moveTo>
                      <a:pt x="0" y="0"/>
                    </a:moveTo>
                    <a:lnTo>
                      <a:pt x="563217" y="0"/>
                    </a:lnTo>
                    <a:lnTo>
                      <a:pt x="563217" y="185530"/>
                    </a:lnTo>
                  </a:path>
                </a:pathLst>
              </a:cu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tabLst/>
                </a:pPr>
                <a:endParaRPr kumimoji="0" lang="en-US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endParaRPr>
              </a:p>
            </p:txBody>
          </p:sp>
          <p:sp>
            <p:nvSpPr>
              <p:cNvPr id="66" name="Freeform 65"/>
              <p:cNvSpPr/>
              <p:nvPr/>
            </p:nvSpPr>
            <p:spPr bwMode="auto">
              <a:xfrm>
                <a:off x="3405809" y="3856383"/>
                <a:ext cx="3783495" cy="682487"/>
              </a:xfrm>
              <a:custGeom>
                <a:avLst/>
                <a:gdLst>
                  <a:gd name="connsiteX0" fmla="*/ 3783495 w 3783495"/>
                  <a:gd name="connsiteY0" fmla="*/ 0 h 682487"/>
                  <a:gd name="connsiteX1" fmla="*/ 3783495 w 3783495"/>
                  <a:gd name="connsiteY1" fmla="*/ 238539 h 682487"/>
                  <a:gd name="connsiteX2" fmla="*/ 0 w 3783495"/>
                  <a:gd name="connsiteY2" fmla="*/ 238539 h 682487"/>
                  <a:gd name="connsiteX3" fmla="*/ 0 w 3783495"/>
                  <a:gd name="connsiteY3" fmla="*/ 682487 h 682487"/>
                  <a:gd name="connsiteX4" fmla="*/ 185530 w 3783495"/>
                  <a:gd name="connsiteY4" fmla="*/ 682487 h 682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783495" h="682487">
                    <a:moveTo>
                      <a:pt x="3783495" y="0"/>
                    </a:moveTo>
                    <a:lnTo>
                      <a:pt x="3783495" y="238539"/>
                    </a:lnTo>
                    <a:lnTo>
                      <a:pt x="0" y="238539"/>
                    </a:lnTo>
                    <a:lnTo>
                      <a:pt x="0" y="682487"/>
                    </a:lnTo>
                    <a:lnTo>
                      <a:pt x="185530" y="682487"/>
                    </a:lnTo>
                  </a:path>
                </a:pathLst>
              </a:cu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tabLst/>
                </a:pPr>
                <a:endParaRPr kumimoji="0" lang="en-US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endParaRPr>
              </a:p>
            </p:txBody>
          </p:sp>
        </p:grpSp>
      </p:grp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B5000B-CD29-7034-B4CF-8A66E77B0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D4833F-1977-42D5-BF57-9834B47A49C8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1A2848-A747-EAF0-C30B-5DCB44A6AA0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L06-</a:t>
            </a:r>
            <a:fld id="{D02EE386-C9BD-4FB7-9577-6096B5320EC4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614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Cycle counts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12692"/>
            <a:ext cx="7772400" cy="4114800"/>
          </a:xfrm>
        </p:spPr>
        <p:txBody>
          <a:bodyPr/>
          <a:lstStyle/>
          <a:p>
            <a:r>
              <a:rPr lang="en-US" sz="2400" dirty="0"/>
              <a:t>Different instructions take different number of cycles in our designs</a:t>
            </a:r>
          </a:p>
          <a:p>
            <a:pPr lvl="1"/>
            <a:r>
              <a:rPr lang="en-US" sz="2000" dirty="0"/>
              <a:t>Depending upon the type of opcode, an instruction has to go through 1 to 3 processor-rule firings</a:t>
            </a:r>
          </a:p>
          <a:p>
            <a:pPr lvl="1"/>
            <a:r>
              <a:rPr lang="en-US" sz="2000" dirty="0"/>
              <a:t>The number of cycles between processor-rule firings depends on how quickly the memory responds or a multicycle functional unit completes its work for the input data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42548" y="4598124"/>
            <a:ext cx="65664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</a:rPr>
              <a:t>Next, we will study pipelining 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DAD6C6-610D-42EB-1178-34A420E9F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494DD9F-75BB-4652-9ECD-5B7F4C778A4B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3B92A9-80EC-09EF-9721-ED5ABA73763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L06-</a:t>
            </a:r>
            <a:fld id="{D02EE386-C9BD-4FB7-9577-6096B5320EC4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198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Single-Cycle Implementation</a:t>
            </a:r>
            <a:endParaRPr lang="en-US" sz="2800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695921" y="1531566"/>
            <a:ext cx="7977711" cy="4114800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module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mkProcessor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(Empty);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Reg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#(Word)  pc &lt;-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mkReg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(0);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   RFile2R1W  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rf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&lt;- mkRFile2R1W;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MagicMemory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iMem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&lt;-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mkMagicMemory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MagicMemory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dMem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&lt;-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mkMagicMemory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   </a:t>
            </a:r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rule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doProcessor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      let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inst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&lt;-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iMem.req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MemReq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{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op:Ld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,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addr:pc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,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data:dwv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});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     </a:t>
            </a:r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let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dInst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= 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decode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inst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//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dInst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fields: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iType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,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aluFunc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,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brFunc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,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dst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, src1, src2,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imm</a:t>
            </a:r>
            <a:endParaRPr lang="en-US" sz="1800" dirty="0">
              <a:solidFill>
                <a:srgbClr val="00B050"/>
              </a:solidFill>
              <a:latin typeface="Consolas" panose="020B06090202040302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     </a:t>
            </a:r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let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rVal1 = rf.rd1(dInst.src1);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     </a:t>
            </a:r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let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rVal2 = rf.rd2(dInst.src2);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     </a:t>
            </a:r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let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eInst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= 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execute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dInst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, rVal1, rVal2, pc);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//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eInst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 fields: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iType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,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dst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, data,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addr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, 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nextPC</a:t>
            </a:r>
            <a:endParaRPr lang="en-US" sz="1800" dirty="0">
              <a:solidFill>
                <a:srgbClr val="00B050"/>
              </a:solidFill>
              <a:latin typeface="Consolas" panose="020B06090202040302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    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updateState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eInst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, pc,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rf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,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dMem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     </a:t>
            </a:r>
            <a:r>
              <a:rPr lang="en-US" sz="1800" b="1" dirty="0" err="1">
                <a:latin typeface="Consolas" panose="020B0609020204030204" pitchFamily="49" charset="0"/>
                <a:cs typeface="Courier New" panose="02070309020205020404" pitchFamily="49" charset="0"/>
              </a:rPr>
              <a:t>endrule</a:t>
            </a:r>
            <a:b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</a:br>
            <a:r>
              <a:rPr lang="en-US" sz="1800" b="1" dirty="0" err="1">
                <a:latin typeface="Consolas" panose="020B0609020204030204" pitchFamily="49" charset="0"/>
                <a:cs typeface="Courier New" panose="02070309020205020404" pitchFamily="49" charset="0"/>
              </a:rPr>
              <a:t>endmodule</a:t>
            </a:r>
            <a:endParaRPr lang="en-US" sz="1800" dirty="0">
              <a:latin typeface="Consolas" panose="020B0609020204030204" pitchFamily="49" charset="0"/>
              <a:cs typeface="Courier New" panose="02070309020205020404" pitchFamily="49" charset="0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6109DB76-DC5A-C5A4-40F4-4802C53A71ED}"/>
              </a:ext>
            </a:extLst>
          </p:cNvPr>
          <p:cNvGrpSpPr/>
          <p:nvPr/>
        </p:nvGrpSpPr>
        <p:grpSpPr>
          <a:xfrm>
            <a:off x="3609497" y="4858503"/>
            <a:ext cx="5168433" cy="1575726"/>
            <a:chOff x="3505200" y="4977474"/>
            <a:chExt cx="5168433" cy="1575726"/>
          </a:xfrm>
        </p:grpSpPr>
        <p:sp>
          <p:nvSpPr>
            <p:cNvPr id="12" name="Freeform 11"/>
            <p:cNvSpPr/>
            <p:nvPr/>
          </p:nvSpPr>
          <p:spPr>
            <a:xfrm flipV="1">
              <a:off x="3505200" y="4977474"/>
              <a:ext cx="2934741" cy="464964"/>
            </a:xfrm>
            <a:custGeom>
              <a:avLst/>
              <a:gdLst>
                <a:gd name="connsiteX0" fmla="*/ 0 w 2457450"/>
                <a:gd name="connsiteY0" fmla="*/ 60375 h 146100"/>
                <a:gd name="connsiteX1" fmla="*/ 1028700 w 2457450"/>
                <a:gd name="connsiteY1" fmla="*/ 3225 h 146100"/>
                <a:gd name="connsiteX2" fmla="*/ 2457450 w 2457450"/>
                <a:gd name="connsiteY2" fmla="*/ 146100 h 146100"/>
                <a:gd name="connsiteX0" fmla="*/ 0 w 2457450"/>
                <a:gd name="connsiteY0" fmla="*/ 95894 h 143519"/>
                <a:gd name="connsiteX1" fmla="*/ 1028700 w 2457450"/>
                <a:gd name="connsiteY1" fmla="*/ 644 h 143519"/>
                <a:gd name="connsiteX2" fmla="*/ 2457450 w 2457450"/>
                <a:gd name="connsiteY2" fmla="*/ 143519 h 143519"/>
                <a:gd name="connsiteX0" fmla="*/ 0 w 3352800"/>
                <a:gd name="connsiteY0" fmla="*/ 329026 h 329026"/>
                <a:gd name="connsiteX1" fmla="*/ 1924050 w 3352800"/>
                <a:gd name="connsiteY1" fmla="*/ 5176 h 329026"/>
                <a:gd name="connsiteX2" fmla="*/ 3352800 w 3352800"/>
                <a:gd name="connsiteY2" fmla="*/ 148051 h 329026"/>
                <a:gd name="connsiteX0" fmla="*/ 0 w 3352800"/>
                <a:gd name="connsiteY0" fmla="*/ 206822 h 206822"/>
                <a:gd name="connsiteX1" fmla="*/ 1876425 w 3352800"/>
                <a:gd name="connsiteY1" fmla="*/ 63947 h 206822"/>
                <a:gd name="connsiteX2" fmla="*/ 3352800 w 3352800"/>
                <a:gd name="connsiteY2" fmla="*/ 25847 h 206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352800" h="206822">
                  <a:moveTo>
                    <a:pt x="0" y="206822"/>
                  </a:moveTo>
                  <a:cubicBezTo>
                    <a:pt x="309562" y="171103"/>
                    <a:pt x="1317625" y="94109"/>
                    <a:pt x="1876425" y="63947"/>
                  </a:cubicBezTo>
                  <a:cubicBezTo>
                    <a:pt x="2435225" y="33785"/>
                    <a:pt x="2843212" y="-38447"/>
                    <a:pt x="3352800" y="25847"/>
                  </a:cubicBezTo>
                </a:path>
              </a:pathLst>
            </a:custGeom>
            <a:ln>
              <a:solidFill>
                <a:srgbClr val="FF0000"/>
              </a:solidFill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439941" y="5229761"/>
              <a:ext cx="2233692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sz="2000" dirty="0">
                  <a:latin typeface="Comic Sans MS" pitchFamily="66" charset="0"/>
                </a:rPr>
                <a:t>computes values needed to update the processor state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017A02BC-1A1F-D383-E2A5-0A1799E5588B}"/>
              </a:ext>
            </a:extLst>
          </p:cNvPr>
          <p:cNvGrpSpPr/>
          <p:nvPr/>
        </p:nvGrpSpPr>
        <p:grpSpPr>
          <a:xfrm>
            <a:off x="6301139" y="1856606"/>
            <a:ext cx="2073334" cy="999019"/>
            <a:chOff x="6301139" y="1856606"/>
            <a:chExt cx="2073334" cy="999019"/>
          </a:xfrm>
        </p:grpSpPr>
        <p:sp>
          <p:nvSpPr>
            <p:cNvPr id="14" name="Right Brace 13"/>
            <p:cNvSpPr/>
            <p:nvPr/>
          </p:nvSpPr>
          <p:spPr bwMode="auto">
            <a:xfrm>
              <a:off x="6301139" y="1856606"/>
              <a:ext cx="125788" cy="999019"/>
            </a:xfrm>
            <a:prstGeom prst="rightBrace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632973" y="1961223"/>
              <a:ext cx="17415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sz="2000" dirty="0">
                  <a:latin typeface="Comic Sans MS" pitchFamily="66" charset="0"/>
                </a:rPr>
                <a:t>instantiate the state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FA959E1B-8AF8-1819-1A1C-C850A12170A6}"/>
              </a:ext>
            </a:extLst>
          </p:cNvPr>
          <p:cNvGrpSpPr/>
          <p:nvPr/>
        </p:nvGrpSpPr>
        <p:grpSpPr>
          <a:xfrm>
            <a:off x="6023625" y="4108642"/>
            <a:ext cx="3038643" cy="462641"/>
            <a:chOff x="5911204" y="4935941"/>
            <a:chExt cx="3038643" cy="462641"/>
          </a:xfrm>
        </p:grpSpPr>
        <p:sp>
          <p:nvSpPr>
            <p:cNvPr id="17" name="Right Brace 16"/>
            <p:cNvSpPr/>
            <p:nvPr/>
          </p:nvSpPr>
          <p:spPr bwMode="auto">
            <a:xfrm>
              <a:off x="5911204" y="4935941"/>
              <a:ext cx="170089" cy="442232"/>
            </a:xfrm>
            <a:prstGeom prst="rightBrace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081293" y="4998472"/>
              <a:ext cx="286855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sz="2000" dirty="0">
                  <a:latin typeface="Comic Sans MS" pitchFamily="66" charset="0"/>
                </a:rPr>
                <a:t>read the register file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3D85C082-C4DA-55FE-D851-7126AF471976}"/>
              </a:ext>
            </a:extLst>
          </p:cNvPr>
          <p:cNvGrpSpPr/>
          <p:nvPr/>
        </p:nvGrpSpPr>
        <p:grpSpPr>
          <a:xfrm>
            <a:off x="2460746" y="5456417"/>
            <a:ext cx="2869987" cy="897835"/>
            <a:chOff x="2460746" y="5456417"/>
            <a:chExt cx="2869987" cy="897835"/>
          </a:xfrm>
        </p:grpSpPr>
        <p:sp>
          <p:nvSpPr>
            <p:cNvPr id="21" name="Freeform 20"/>
            <p:cNvSpPr/>
            <p:nvPr/>
          </p:nvSpPr>
          <p:spPr>
            <a:xfrm flipV="1">
              <a:off x="2460746" y="5456417"/>
              <a:ext cx="294711" cy="333700"/>
            </a:xfrm>
            <a:custGeom>
              <a:avLst/>
              <a:gdLst>
                <a:gd name="connsiteX0" fmla="*/ 0 w 2457450"/>
                <a:gd name="connsiteY0" fmla="*/ 60375 h 146100"/>
                <a:gd name="connsiteX1" fmla="*/ 1028700 w 2457450"/>
                <a:gd name="connsiteY1" fmla="*/ 3225 h 146100"/>
                <a:gd name="connsiteX2" fmla="*/ 2457450 w 2457450"/>
                <a:gd name="connsiteY2" fmla="*/ 146100 h 146100"/>
                <a:gd name="connsiteX0" fmla="*/ 0 w 2457450"/>
                <a:gd name="connsiteY0" fmla="*/ 95894 h 143519"/>
                <a:gd name="connsiteX1" fmla="*/ 1028700 w 2457450"/>
                <a:gd name="connsiteY1" fmla="*/ 644 h 143519"/>
                <a:gd name="connsiteX2" fmla="*/ 2457450 w 2457450"/>
                <a:gd name="connsiteY2" fmla="*/ 143519 h 143519"/>
                <a:gd name="connsiteX0" fmla="*/ 0 w 3352800"/>
                <a:gd name="connsiteY0" fmla="*/ 329026 h 329026"/>
                <a:gd name="connsiteX1" fmla="*/ 1924050 w 3352800"/>
                <a:gd name="connsiteY1" fmla="*/ 5176 h 329026"/>
                <a:gd name="connsiteX2" fmla="*/ 3352800 w 3352800"/>
                <a:gd name="connsiteY2" fmla="*/ 148051 h 329026"/>
                <a:gd name="connsiteX0" fmla="*/ 0 w 3352800"/>
                <a:gd name="connsiteY0" fmla="*/ 206822 h 206822"/>
                <a:gd name="connsiteX1" fmla="*/ 1876425 w 3352800"/>
                <a:gd name="connsiteY1" fmla="*/ 63947 h 206822"/>
                <a:gd name="connsiteX2" fmla="*/ 3352800 w 3352800"/>
                <a:gd name="connsiteY2" fmla="*/ 25847 h 206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352800" h="206822">
                  <a:moveTo>
                    <a:pt x="0" y="206822"/>
                  </a:moveTo>
                  <a:cubicBezTo>
                    <a:pt x="309562" y="171103"/>
                    <a:pt x="1317625" y="94109"/>
                    <a:pt x="1876425" y="63947"/>
                  </a:cubicBezTo>
                  <a:cubicBezTo>
                    <a:pt x="2435225" y="33785"/>
                    <a:pt x="2843212" y="-38447"/>
                    <a:pt x="3352800" y="25847"/>
                  </a:cubicBezTo>
                </a:path>
              </a:pathLst>
            </a:custGeom>
            <a:ln>
              <a:solidFill>
                <a:srgbClr val="FF0000"/>
              </a:solidFill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667000" y="5646366"/>
              <a:ext cx="266373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sz="2000" dirty="0">
                  <a:latin typeface="Comic Sans MS" pitchFamily="66" charset="0"/>
                </a:rPr>
                <a:t>actions to update the processor state</a:t>
              </a:r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B8439C-2C69-9967-F956-022CCA7CF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7CFD3B-08D2-4E48-B502-47F8F36058DC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5ED694-FC9A-938D-CA03-72D979CEDF6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L06-</a:t>
            </a:r>
            <a:fld id="{D02EE386-C9BD-4FB7-9577-6096B5320EC4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C8FAA752-9CE4-5824-9CA8-97BFA5D7DACB}"/>
              </a:ext>
            </a:extLst>
          </p:cNvPr>
          <p:cNvGrpSpPr/>
          <p:nvPr/>
        </p:nvGrpSpPr>
        <p:grpSpPr>
          <a:xfrm>
            <a:off x="3462728" y="3420141"/>
            <a:ext cx="5500860" cy="400110"/>
            <a:chOff x="3462728" y="3420141"/>
            <a:chExt cx="5500860" cy="400110"/>
          </a:xfrm>
        </p:grpSpPr>
        <p:sp>
          <p:nvSpPr>
            <p:cNvPr id="11" name="TextBox 10"/>
            <p:cNvSpPr txBox="1"/>
            <p:nvPr/>
          </p:nvSpPr>
          <p:spPr>
            <a:xfrm>
              <a:off x="6418902" y="3420141"/>
              <a:ext cx="254468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</a:rPr>
                <a:t>extracts the fields </a:t>
              </a: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566FF23-D9D4-D223-7B38-FBE17AE1C676}"/>
                </a:ext>
              </a:extLst>
            </p:cNvPr>
            <p:cNvSpPr/>
            <p:nvPr/>
          </p:nvSpPr>
          <p:spPr bwMode="auto">
            <a:xfrm>
              <a:off x="3462728" y="3496543"/>
              <a:ext cx="2998033" cy="146067"/>
            </a:xfrm>
            <a:custGeom>
              <a:avLst/>
              <a:gdLst>
                <a:gd name="connsiteX0" fmla="*/ 0 w 2998033"/>
                <a:gd name="connsiteY0" fmla="*/ 56126 h 146067"/>
                <a:gd name="connsiteX1" fmla="*/ 1401580 w 2998033"/>
                <a:gd name="connsiteY1" fmla="*/ 3660 h 146067"/>
                <a:gd name="connsiteX2" fmla="*/ 2998033 w 2998033"/>
                <a:gd name="connsiteY2" fmla="*/ 146067 h 146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998033" h="146067">
                  <a:moveTo>
                    <a:pt x="0" y="56126"/>
                  </a:moveTo>
                  <a:cubicBezTo>
                    <a:pt x="450954" y="22398"/>
                    <a:pt x="901908" y="-11330"/>
                    <a:pt x="1401580" y="3660"/>
                  </a:cubicBezTo>
                  <a:cubicBezTo>
                    <a:pt x="1901252" y="18650"/>
                    <a:pt x="2449642" y="82358"/>
                    <a:pt x="2998033" y="146067"/>
                  </a:cubicBezTo>
                </a:path>
              </a:pathLst>
            </a:cu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94695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Processor Interface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345063"/>
            <a:ext cx="7772400" cy="4114800"/>
          </a:xfrm>
        </p:spPr>
        <p:txBody>
          <a:bodyPr/>
          <a:lstStyle/>
          <a:p>
            <a:r>
              <a:rPr lang="en-US" sz="2000" dirty="0"/>
              <a:t>For testing, processor is connected to a host computer* which can read and write the memory of the processor directly </a:t>
            </a:r>
          </a:p>
          <a:p>
            <a:r>
              <a:rPr lang="en-US" sz="2000" dirty="0"/>
              <a:t>The processor’s memory is preloaded with program and data; it always starts at pc=0</a:t>
            </a:r>
          </a:p>
          <a:p>
            <a:r>
              <a:rPr lang="en-US" sz="2000" dirty="0"/>
              <a:t>When the program terminates it writes a 0 in a predetermined location and stops the simulation</a:t>
            </a:r>
          </a:p>
          <a:p>
            <a:pPr lvl="1"/>
            <a:r>
              <a:rPr lang="en-US" sz="1800" dirty="0"/>
              <a:t>If the program hits an illegal or unsupported instruction, it dumps the processor state and stops the simulation</a:t>
            </a:r>
          </a:p>
          <a:p>
            <a:pPr marL="400050" lvl="1" indent="0">
              <a:buNone/>
            </a:pPr>
            <a:endParaRPr lang="en-US" sz="1800" dirty="0"/>
          </a:p>
        </p:txBody>
      </p:sp>
      <p:sp>
        <p:nvSpPr>
          <p:cNvPr id="7" name="TextBox 6"/>
          <p:cNvSpPr txBox="1"/>
          <p:nvPr/>
        </p:nvSpPr>
        <p:spPr>
          <a:xfrm>
            <a:off x="2524539" y="5293493"/>
            <a:ext cx="5454013" cy="70788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</a:rPr>
              <a:t>Consequently, the processor interface has no methods, </a:t>
            </a:r>
            <a:r>
              <a:rPr lang="en-US" sz="2000" dirty="0" err="1">
                <a:latin typeface="Comic Sans MS" panose="030F0702030302020204" pitchFamily="66" charset="0"/>
              </a:rPr>
              <a:t>ie</a:t>
            </a:r>
            <a:r>
              <a:rPr lang="en-US" sz="2000" dirty="0">
                <a:latin typeface="Comic Sans MS" panose="030F0702030302020204" pitchFamily="66" charset="0"/>
              </a:rPr>
              <a:t>, its interface is Empty!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19435" y="6029201"/>
            <a:ext cx="73720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</a:rPr>
              <a:t>*In the simulation environment the host computer is the same computer on which the simulator runs </a:t>
            </a:r>
          </a:p>
        </p:txBody>
      </p:sp>
      <p:sp>
        <p:nvSpPr>
          <p:cNvPr id="8" name="Content Placeholder 8"/>
          <p:cNvSpPr txBox="1">
            <a:spLocks/>
          </p:cNvSpPr>
          <p:nvPr/>
        </p:nvSpPr>
        <p:spPr bwMode="auto">
          <a:xfrm>
            <a:off x="2512047" y="1448577"/>
            <a:ext cx="3505200" cy="88939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3pPr>
            <a:lvl4pPr marL="17145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+mn-lt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US" sz="1800" b="1" kern="0" dirty="0">
                <a:latin typeface="Consolas" panose="020B0609020204030204" pitchFamily="49" charset="0"/>
                <a:cs typeface="Courier New" panose="02070309020205020404" pitchFamily="49" charset="0"/>
              </a:rPr>
              <a:t>module</a:t>
            </a:r>
            <a:r>
              <a:rPr lang="en-US" sz="1800" kern="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sz="1800" kern="0" dirty="0" err="1">
                <a:latin typeface="Consolas" panose="020B0609020204030204" pitchFamily="49" charset="0"/>
                <a:cs typeface="Courier New" panose="02070309020205020404" pitchFamily="49" charset="0"/>
              </a:rPr>
              <a:t>mkProcessor</a:t>
            </a:r>
            <a:r>
              <a:rPr lang="en-US" sz="1800" kern="0" dirty="0">
                <a:latin typeface="Consolas" panose="020B0609020204030204" pitchFamily="49" charset="0"/>
                <a:cs typeface="Courier New" panose="02070309020205020404" pitchFamily="49" charset="0"/>
              </a:rPr>
              <a:t>(Empty);</a:t>
            </a:r>
          </a:p>
          <a:p>
            <a:pPr marL="0" indent="0"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sz="1800" kern="0" dirty="0">
                <a:latin typeface="Consolas" panose="020B0609020204030204" pitchFamily="49" charset="0"/>
                <a:cs typeface="Courier New" panose="02070309020205020404" pitchFamily="49" charset="0"/>
              </a:rPr>
              <a:t>    ...</a:t>
            </a:r>
          </a:p>
          <a:p>
            <a:pPr marL="0" indent="0"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sz="1800" b="1" kern="0" dirty="0" err="1">
                <a:latin typeface="Consolas" panose="020B0609020204030204" pitchFamily="49" charset="0"/>
                <a:cs typeface="Courier New" panose="02070309020205020404" pitchFamily="49" charset="0"/>
              </a:rPr>
              <a:t>endmodule</a:t>
            </a:r>
            <a:endParaRPr lang="en-US" sz="1800" kern="0" dirty="0">
              <a:latin typeface="Consolas" panose="020B0609020204030204" pitchFamily="49" charset="0"/>
              <a:cs typeface="Courier New" panose="02070309020205020404" pitchFamily="49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5274807" y="1323965"/>
            <a:ext cx="3107193" cy="430977"/>
            <a:chOff x="3070447" y="1143000"/>
            <a:chExt cx="3107193" cy="430977"/>
          </a:xfrm>
        </p:grpSpPr>
        <p:sp>
          <p:nvSpPr>
            <p:cNvPr id="12" name="Freeform 11"/>
            <p:cNvSpPr/>
            <p:nvPr/>
          </p:nvSpPr>
          <p:spPr>
            <a:xfrm>
              <a:off x="3070447" y="1257049"/>
              <a:ext cx="2457450" cy="143519"/>
            </a:xfrm>
            <a:custGeom>
              <a:avLst/>
              <a:gdLst>
                <a:gd name="connsiteX0" fmla="*/ 0 w 2457450"/>
                <a:gd name="connsiteY0" fmla="*/ 60375 h 146100"/>
                <a:gd name="connsiteX1" fmla="*/ 1028700 w 2457450"/>
                <a:gd name="connsiteY1" fmla="*/ 3225 h 146100"/>
                <a:gd name="connsiteX2" fmla="*/ 2457450 w 2457450"/>
                <a:gd name="connsiteY2" fmla="*/ 146100 h 146100"/>
                <a:gd name="connsiteX0" fmla="*/ 0 w 2457450"/>
                <a:gd name="connsiteY0" fmla="*/ 95894 h 143519"/>
                <a:gd name="connsiteX1" fmla="*/ 1028700 w 2457450"/>
                <a:gd name="connsiteY1" fmla="*/ 644 h 143519"/>
                <a:gd name="connsiteX2" fmla="*/ 2457450 w 2457450"/>
                <a:gd name="connsiteY2" fmla="*/ 143519 h 1435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57450" h="143519">
                  <a:moveTo>
                    <a:pt x="0" y="95894"/>
                  </a:moveTo>
                  <a:cubicBezTo>
                    <a:pt x="309562" y="60175"/>
                    <a:pt x="619125" y="-7293"/>
                    <a:pt x="1028700" y="644"/>
                  </a:cubicBezTo>
                  <a:cubicBezTo>
                    <a:pt x="1438275" y="8581"/>
                    <a:pt x="1947862" y="79225"/>
                    <a:pt x="2457450" y="143519"/>
                  </a:cubicBezTo>
                </a:path>
              </a:pathLst>
            </a:custGeom>
            <a:ln>
              <a:solidFill>
                <a:srgbClr val="FF0000"/>
              </a:solidFill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pic>
          <p:nvPicPr>
            <p:cNvPr id="13" name="Picture 12" descr="dietrickrichardson - This Sonnet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74192" y="1143000"/>
              <a:ext cx="403448" cy="430977"/>
            </a:xfrm>
            <a:prstGeom prst="rect">
              <a:avLst/>
            </a:prstGeom>
          </p:spPr>
        </p:pic>
      </p:grp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5534D6F3-B43C-D3ED-8A98-83F1D04BE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382CF1-347F-4922-9EF2-B08769D742E0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F75C7E16-4714-1D58-7D45-054FD78F1DD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L06-</a:t>
            </a:r>
            <a:fld id="{D02EE386-C9BD-4FB7-9577-6096B5320EC4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093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Extras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D3EB1D-929A-3446-34B2-C8C88ECBFBA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E568E0A-C1FA-4E72-B918-D1F9F9AACD7F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9E4A0E-C8D0-FDB5-7198-67E93F06769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L06-</a:t>
            </a:r>
            <a:fld id="{CADB5FF0-9E4C-4A76-B146-CFD9F86D279B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56366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001000" cy="1143000"/>
          </a:xfrm>
        </p:spPr>
        <p:txBody>
          <a:bodyPr/>
          <a:lstStyle/>
          <a:p>
            <a:r>
              <a:rPr lang="en-US" dirty="0"/>
              <a:t>Instruction Formats</a:t>
            </a:r>
            <a:endParaRPr lang="en-US" i="1" dirty="0"/>
          </a:p>
        </p:txBody>
      </p:sp>
      <p:grpSp>
        <p:nvGrpSpPr>
          <p:cNvPr id="46" name="Group 45"/>
          <p:cNvGrpSpPr/>
          <p:nvPr/>
        </p:nvGrpSpPr>
        <p:grpSpPr>
          <a:xfrm>
            <a:off x="723900" y="2054312"/>
            <a:ext cx="8078703" cy="646103"/>
            <a:chOff x="723900" y="2124293"/>
            <a:chExt cx="8078703" cy="646103"/>
          </a:xfrm>
        </p:grpSpPr>
        <p:sp>
          <p:nvSpPr>
            <p:cNvPr id="7" name="TextBox 6"/>
            <p:cNvSpPr txBox="1"/>
            <p:nvPr/>
          </p:nvSpPr>
          <p:spPr>
            <a:xfrm>
              <a:off x="723900" y="2416453"/>
              <a:ext cx="1742281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56127A"/>
                  </a:solidFill>
                </a:rPr>
                <a:t>funct7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466181" y="2416453"/>
              <a:ext cx="1227930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56127A"/>
                  </a:solidFill>
                </a:rPr>
                <a:t>rs2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922041" y="2416453"/>
              <a:ext cx="912019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56127A"/>
                  </a:solidFill>
                </a:rPr>
                <a:t>funct3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694111" y="2416453"/>
              <a:ext cx="1227931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56127A"/>
                  </a:solidFill>
                </a:rPr>
                <a:t>rs1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834060" y="2416453"/>
              <a:ext cx="1226262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 err="1">
                  <a:solidFill>
                    <a:srgbClr val="56127A"/>
                  </a:solidFill>
                </a:rPr>
                <a:t>rd</a:t>
              </a:r>
              <a:endParaRPr lang="en-US" sz="1700" dirty="0">
                <a:solidFill>
                  <a:srgbClr val="56127A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060322" y="2416453"/>
              <a:ext cx="1742281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56127A"/>
                  </a:solidFill>
                </a:rPr>
                <a:t>opcode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433778" y="2124293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7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919239" y="2124293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5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146814" y="2124293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5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212818" y="2124293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3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288878" y="2124293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5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770200" y="2124293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7</a:t>
              </a: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723900" y="3366470"/>
            <a:ext cx="8078703" cy="646103"/>
            <a:chOff x="723900" y="3317566"/>
            <a:chExt cx="8078703" cy="646103"/>
          </a:xfrm>
        </p:grpSpPr>
        <p:sp>
          <p:nvSpPr>
            <p:cNvPr id="29" name="TextBox 28"/>
            <p:cNvSpPr txBox="1"/>
            <p:nvPr/>
          </p:nvSpPr>
          <p:spPr>
            <a:xfrm>
              <a:off x="723900" y="3609726"/>
              <a:ext cx="2968096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 err="1">
                  <a:solidFill>
                    <a:srgbClr val="56127A"/>
                  </a:solidFill>
                </a:rPr>
                <a:t>imm</a:t>
              </a:r>
              <a:r>
                <a:rPr lang="en-US" sz="1700" dirty="0">
                  <a:solidFill>
                    <a:srgbClr val="56127A"/>
                  </a:solidFill>
                </a:rPr>
                <a:t>[11:0]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922041" y="3609726"/>
              <a:ext cx="912019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56127A"/>
                  </a:solidFill>
                </a:rPr>
                <a:t>funct3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694111" y="3609726"/>
              <a:ext cx="1227931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56127A"/>
                  </a:solidFill>
                </a:rPr>
                <a:t>rs1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834060" y="3609726"/>
              <a:ext cx="1226262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 err="1">
                  <a:solidFill>
                    <a:srgbClr val="56127A"/>
                  </a:solidFill>
                </a:rPr>
                <a:t>rd</a:t>
              </a:r>
              <a:endParaRPr lang="en-US" sz="1700" dirty="0">
                <a:solidFill>
                  <a:srgbClr val="56127A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7060322" y="3609726"/>
              <a:ext cx="1742281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56127A"/>
                  </a:solidFill>
                </a:rPr>
                <a:t>opcode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977757" y="3317566"/>
              <a:ext cx="460382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12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4146814" y="3317566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5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5212818" y="3317566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3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288878" y="3317566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5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7770200" y="3317566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7</a:t>
              </a:r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720778" y="1633322"/>
            <a:ext cx="39544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eaLnBrk="0" hangingPunct="0">
              <a:spcBef>
                <a:spcPct val="20000"/>
              </a:spcBef>
              <a:buClr>
                <a:schemeClr val="hlink"/>
              </a:buClr>
              <a:buSzPct val="110000"/>
              <a:buBlip>
                <a:blip r:embed="rId3"/>
              </a:buBlip>
            </a:pPr>
            <a:r>
              <a:rPr lang="en-US" sz="2400" dirty="0">
                <a:latin typeface="+mn-lt"/>
              </a:rPr>
              <a:t>R-type instruction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720777" y="2969920"/>
            <a:ext cx="73719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eaLnBrk="0" hangingPunct="0">
              <a:spcBef>
                <a:spcPct val="20000"/>
              </a:spcBef>
              <a:buClr>
                <a:schemeClr val="hlink"/>
              </a:buClr>
              <a:buSzPct val="110000"/>
              <a:buBlip>
                <a:blip r:embed="rId3"/>
              </a:buBlip>
            </a:pPr>
            <a:r>
              <a:rPr lang="en-US" sz="2400" dirty="0">
                <a:latin typeface="+mn-lt"/>
              </a:rPr>
              <a:t>I-type instruction &amp; I-immediate (32 bits)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720777" y="4749910"/>
            <a:ext cx="73719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eaLnBrk="0" hangingPunct="0">
              <a:spcBef>
                <a:spcPct val="20000"/>
              </a:spcBef>
              <a:buClr>
                <a:schemeClr val="hlink"/>
              </a:buClr>
              <a:buSzPct val="110000"/>
              <a:buBlip>
                <a:blip r:embed="rId3"/>
              </a:buBlip>
            </a:pPr>
            <a:r>
              <a:rPr lang="en-US" sz="2400" dirty="0">
                <a:latin typeface="+mn-lt"/>
              </a:rPr>
              <a:t>S-type instruction &amp; S-immediate </a:t>
            </a:r>
            <a:r>
              <a:rPr lang="en-US" sz="2400" dirty="0"/>
              <a:t>(32 bits)</a:t>
            </a:r>
          </a:p>
        </p:txBody>
      </p:sp>
      <p:grpSp>
        <p:nvGrpSpPr>
          <p:cNvPr id="63" name="Group 62"/>
          <p:cNvGrpSpPr/>
          <p:nvPr/>
        </p:nvGrpSpPr>
        <p:grpSpPr>
          <a:xfrm>
            <a:off x="720778" y="5110894"/>
            <a:ext cx="8081827" cy="646103"/>
            <a:chOff x="896575" y="2124293"/>
            <a:chExt cx="7729174" cy="646103"/>
          </a:xfrm>
        </p:grpSpPr>
        <p:sp>
          <p:nvSpPr>
            <p:cNvPr id="64" name="TextBox 63"/>
            <p:cNvSpPr txBox="1"/>
            <p:nvPr/>
          </p:nvSpPr>
          <p:spPr>
            <a:xfrm>
              <a:off x="896575" y="2416453"/>
              <a:ext cx="1569607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 err="1">
                  <a:solidFill>
                    <a:srgbClr val="56127A"/>
                  </a:solidFill>
                </a:rPr>
                <a:t>imm</a:t>
              </a:r>
              <a:r>
                <a:rPr lang="en-US" sz="1700" dirty="0">
                  <a:solidFill>
                    <a:srgbClr val="56127A"/>
                  </a:solidFill>
                </a:rPr>
                <a:t>[11:5]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2466181" y="2416453"/>
              <a:ext cx="1227930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56127A"/>
                  </a:solidFill>
                </a:rPr>
                <a:t>rs2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4922041" y="2416453"/>
              <a:ext cx="912019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56127A"/>
                  </a:solidFill>
                </a:rPr>
                <a:t>funct3</a:t>
              </a: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3694111" y="2416453"/>
              <a:ext cx="1227931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56127A"/>
                  </a:solidFill>
                </a:rPr>
                <a:t>rs1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5834060" y="2416453"/>
              <a:ext cx="1226261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 err="1">
                  <a:solidFill>
                    <a:srgbClr val="56127A"/>
                  </a:solidFill>
                </a:rPr>
                <a:t>imm</a:t>
              </a:r>
              <a:r>
                <a:rPr lang="en-US" sz="1700" dirty="0">
                  <a:solidFill>
                    <a:srgbClr val="56127A"/>
                  </a:solidFill>
                </a:rPr>
                <a:t>[4:0]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7060323" y="2416453"/>
              <a:ext cx="1565426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56127A"/>
                  </a:solidFill>
                </a:rPr>
                <a:t>opcode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1520116" y="2124293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7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2919239" y="2124293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5</a:t>
              </a: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4146814" y="2124293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5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5212818" y="2124293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3</a:t>
              </a: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6288878" y="2124293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5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7681774" y="2124293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7</a:t>
              </a:r>
            </a:p>
          </p:txBody>
        </p:sp>
      </p:grpSp>
      <p:sp>
        <p:nvSpPr>
          <p:cNvPr id="79" name="TextBox 78"/>
          <p:cNvSpPr txBox="1"/>
          <p:nvPr/>
        </p:nvSpPr>
        <p:spPr>
          <a:xfrm>
            <a:off x="721984" y="5901927"/>
            <a:ext cx="7715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S-</a:t>
            </a:r>
            <a:r>
              <a:rPr lang="en-US" sz="1800" dirty="0" err="1"/>
              <a:t>imm</a:t>
            </a:r>
            <a:r>
              <a:rPr lang="en-US" sz="1800" dirty="0"/>
              <a:t> = </a:t>
            </a:r>
            <a:r>
              <a:rPr lang="en-US" sz="1800" dirty="0" err="1"/>
              <a:t>signExtend</a:t>
            </a:r>
            <a:r>
              <a:rPr lang="en-US" sz="1800" dirty="0"/>
              <a:t>({</a:t>
            </a:r>
            <a:r>
              <a:rPr lang="en-US" sz="1800" dirty="0" err="1"/>
              <a:t>inst</a:t>
            </a:r>
            <a:r>
              <a:rPr lang="en-US" sz="1800" dirty="0"/>
              <a:t>[31:25], </a:t>
            </a:r>
            <a:r>
              <a:rPr lang="en-US" sz="1800" dirty="0" err="1"/>
              <a:t>inst</a:t>
            </a:r>
            <a:r>
              <a:rPr lang="en-US" sz="1800" dirty="0"/>
              <a:t>[11:7]})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721984" y="4210982"/>
            <a:ext cx="7715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I-</a:t>
            </a:r>
            <a:r>
              <a:rPr lang="en-US" sz="1800" dirty="0" err="1"/>
              <a:t>imm</a:t>
            </a:r>
            <a:r>
              <a:rPr lang="en-US" sz="1800" dirty="0"/>
              <a:t> = </a:t>
            </a:r>
            <a:r>
              <a:rPr lang="en-US" sz="1800" dirty="0" err="1"/>
              <a:t>signExtend</a:t>
            </a:r>
            <a:r>
              <a:rPr lang="en-US" sz="1800" dirty="0"/>
              <a:t>(</a:t>
            </a:r>
            <a:r>
              <a:rPr lang="en-US" sz="1800" dirty="0" err="1"/>
              <a:t>inst</a:t>
            </a:r>
            <a:r>
              <a:rPr lang="en-US" sz="1800" dirty="0"/>
              <a:t>[31:20])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C3C290-A217-6850-4CDF-AA3384C6D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A0D6A6-6B09-4BE8-AAC6-F5593AE8B47E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CE0857-A8F7-5D37-5C44-DCF31AD3F3B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L06-</a:t>
            </a:r>
            <a:fld id="{D02EE386-C9BD-4FB7-9577-6096B5320EC4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89154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097672" cy="1143000"/>
          </a:xfrm>
        </p:spPr>
        <p:txBody>
          <a:bodyPr/>
          <a:lstStyle/>
          <a:p>
            <a:r>
              <a:rPr lang="en-US" dirty="0"/>
              <a:t>Instruction Formats </a:t>
            </a:r>
            <a:r>
              <a:rPr lang="en-US" sz="2400" i="1" dirty="0"/>
              <a:t>cont.</a:t>
            </a:r>
            <a:endParaRPr lang="en-US" sz="40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721854" y="1550289"/>
            <a:ext cx="7903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eaLnBrk="0" hangingPunct="0">
              <a:spcBef>
                <a:spcPct val="20000"/>
              </a:spcBef>
              <a:buClr>
                <a:schemeClr val="hlink"/>
              </a:buClr>
              <a:buSzPct val="110000"/>
              <a:buBlip>
                <a:blip r:embed="rId2"/>
              </a:buBlip>
            </a:pPr>
            <a:r>
              <a:rPr lang="en-US" sz="2400" dirty="0">
                <a:latin typeface="+mn-lt"/>
              </a:rPr>
              <a:t>SB-type instruction &amp; B-immediate (32 bits) </a:t>
            </a:r>
            <a:endParaRPr lang="en-US" dirty="0"/>
          </a:p>
        </p:txBody>
      </p:sp>
      <p:grpSp>
        <p:nvGrpSpPr>
          <p:cNvPr id="24" name="Group 23"/>
          <p:cNvGrpSpPr/>
          <p:nvPr/>
        </p:nvGrpSpPr>
        <p:grpSpPr>
          <a:xfrm>
            <a:off x="721854" y="2011957"/>
            <a:ext cx="8267206" cy="656639"/>
            <a:chOff x="721854" y="2240557"/>
            <a:chExt cx="8267206" cy="656639"/>
          </a:xfrm>
        </p:grpSpPr>
        <p:sp>
          <p:nvSpPr>
            <p:cNvPr id="8" name="TextBox 7"/>
            <p:cNvSpPr txBox="1"/>
            <p:nvPr/>
          </p:nvSpPr>
          <p:spPr>
            <a:xfrm>
              <a:off x="721854" y="2543251"/>
              <a:ext cx="1178065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 err="1">
                  <a:solidFill>
                    <a:srgbClr val="56127A"/>
                  </a:solidFill>
                </a:rPr>
                <a:t>imm</a:t>
              </a:r>
              <a:r>
                <a:rPr lang="en-US" sz="1700" dirty="0">
                  <a:solidFill>
                    <a:srgbClr val="56127A"/>
                  </a:solidFill>
                </a:rPr>
                <a:t>[12]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99919" y="2543251"/>
              <a:ext cx="1386840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 err="1">
                  <a:solidFill>
                    <a:srgbClr val="56127A"/>
                  </a:solidFill>
                </a:rPr>
                <a:t>imm</a:t>
              </a:r>
              <a:r>
                <a:rPr lang="en-US" sz="1700" dirty="0">
                  <a:solidFill>
                    <a:srgbClr val="56127A"/>
                  </a:solidFill>
                </a:rPr>
                <a:t>[10:5]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278986" y="2543250"/>
              <a:ext cx="698500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56127A"/>
                  </a:solidFill>
                </a:rPr>
                <a:t>rs2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977487" y="2543253"/>
              <a:ext cx="698500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56127A"/>
                  </a:solidFill>
                </a:rPr>
                <a:t>rs1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675987" y="2543252"/>
              <a:ext cx="868680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56127A"/>
                  </a:solidFill>
                </a:rPr>
                <a:t>funct3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544667" y="2543251"/>
              <a:ext cx="1242060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 err="1">
                  <a:solidFill>
                    <a:srgbClr val="56127A"/>
                  </a:solidFill>
                </a:rPr>
                <a:t>imm</a:t>
              </a:r>
              <a:r>
                <a:rPr lang="en-US" sz="1700" dirty="0">
                  <a:solidFill>
                    <a:srgbClr val="56127A"/>
                  </a:solidFill>
                </a:rPr>
                <a:t>[4:1]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786728" y="2543250"/>
              <a:ext cx="1153312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 err="1">
                  <a:solidFill>
                    <a:srgbClr val="56127A"/>
                  </a:solidFill>
                </a:rPr>
                <a:t>imm</a:t>
              </a:r>
              <a:r>
                <a:rPr lang="en-US" sz="1700" dirty="0">
                  <a:solidFill>
                    <a:srgbClr val="56127A"/>
                  </a:solidFill>
                </a:rPr>
                <a:t>[11]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940040" y="2543250"/>
              <a:ext cx="1049020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56127A"/>
                  </a:solidFill>
                </a:rPr>
                <a:t>opcode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149624" y="2240557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1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432077" y="2240557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6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466974" y="2240557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5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165475" y="2240557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5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949065" y="2240557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3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004435" y="2240557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4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202122" y="2240557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1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8303288" y="2240557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7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721853" y="2820302"/>
            <a:ext cx="8587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B-</a:t>
            </a:r>
            <a:r>
              <a:rPr lang="en-US" sz="1800" dirty="0" err="1"/>
              <a:t>imm</a:t>
            </a:r>
            <a:r>
              <a:rPr lang="en-US" sz="1800" dirty="0"/>
              <a:t> = </a:t>
            </a:r>
            <a:r>
              <a:rPr lang="en-US" sz="1800" dirty="0" err="1"/>
              <a:t>signExtend</a:t>
            </a:r>
            <a:r>
              <a:rPr lang="en-US" sz="1800" dirty="0"/>
              <a:t>({</a:t>
            </a:r>
            <a:r>
              <a:rPr lang="en-US" sz="1800" dirty="0" err="1"/>
              <a:t>inst</a:t>
            </a:r>
            <a:r>
              <a:rPr lang="en-US" sz="1800" dirty="0"/>
              <a:t>[31], </a:t>
            </a:r>
            <a:r>
              <a:rPr lang="en-US" sz="1800" dirty="0" err="1"/>
              <a:t>inst</a:t>
            </a:r>
            <a:r>
              <a:rPr lang="en-US" sz="1800" dirty="0"/>
              <a:t>[7], </a:t>
            </a:r>
            <a:r>
              <a:rPr lang="en-US" sz="1800" dirty="0" err="1"/>
              <a:t>inst</a:t>
            </a:r>
            <a:r>
              <a:rPr lang="en-US" sz="1800" dirty="0"/>
              <a:t>[30:25], </a:t>
            </a:r>
            <a:r>
              <a:rPr lang="en-US" sz="1800" dirty="0" err="1"/>
              <a:t>inst</a:t>
            </a:r>
            <a:r>
              <a:rPr lang="en-US" sz="1800" dirty="0"/>
              <a:t>[11:8], 1’b0})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21854" y="3314446"/>
            <a:ext cx="81427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eaLnBrk="0" hangingPunct="0">
              <a:spcBef>
                <a:spcPct val="20000"/>
              </a:spcBef>
              <a:buClr>
                <a:schemeClr val="hlink"/>
              </a:buClr>
              <a:buSzPct val="110000"/>
              <a:buBlip>
                <a:blip r:embed="rId2"/>
              </a:buBlip>
            </a:pPr>
            <a:r>
              <a:rPr lang="en-US" sz="2400" dirty="0">
                <a:latin typeface="+mn-lt"/>
              </a:rPr>
              <a:t>U-type instruction &amp; U-immediate (32 bits)</a:t>
            </a:r>
            <a:endParaRPr lang="en-US" dirty="0"/>
          </a:p>
        </p:txBody>
      </p:sp>
      <p:grpSp>
        <p:nvGrpSpPr>
          <p:cNvPr id="48" name="Group 47"/>
          <p:cNvGrpSpPr/>
          <p:nvPr/>
        </p:nvGrpSpPr>
        <p:grpSpPr>
          <a:xfrm>
            <a:off x="721854" y="3776111"/>
            <a:ext cx="8267206" cy="642123"/>
            <a:chOff x="721854" y="4278336"/>
            <a:chExt cx="8267206" cy="642123"/>
          </a:xfrm>
        </p:grpSpPr>
        <p:sp>
          <p:nvSpPr>
            <p:cNvPr id="34" name="TextBox 33"/>
            <p:cNvSpPr txBox="1"/>
            <p:nvPr/>
          </p:nvSpPr>
          <p:spPr>
            <a:xfrm>
              <a:off x="6786728" y="4566516"/>
              <a:ext cx="1153312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 err="1">
                  <a:solidFill>
                    <a:srgbClr val="56127A"/>
                  </a:solidFill>
                </a:rPr>
                <a:t>rd</a:t>
              </a:r>
              <a:endParaRPr lang="en-US" sz="1700" dirty="0">
                <a:solidFill>
                  <a:srgbClr val="56127A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7940040" y="4566516"/>
              <a:ext cx="1049020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56127A"/>
                  </a:solidFill>
                </a:rPr>
                <a:t>opcode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7202122" y="4278336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5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8303288" y="4278336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7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721854" y="4566516"/>
              <a:ext cx="6064873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 err="1">
                  <a:solidFill>
                    <a:srgbClr val="56127A"/>
                  </a:solidFill>
                </a:rPr>
                <a:t>imm</a:t>
              </a:r>
              <a:r>
                <a:rPr lang="en-US" sz="1700" dirty="0">
                  <a:solidFill>
                    <a:srgbClr val="56127A"/>
                  </a:solidFill>
                </a:rPr>
                <a:t>[31:12]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524099" y="4278336"/>
              <a:ext cx="460382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20</a:t>
              </a:r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721854" y="4518870"/>
            <a:ext cx="7715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U-</a:t>
            </a:r>
            <a:r>
              <a:rPr lang="en-US" sz="1800" dirty="0" err="1"/>
              <a:t>imm</a:t>
            </a:r>
            <a:r>
              <a:rPr lang="en-US" sz="1800" dirty="0"/>
              <a:t> = </a:t>
            </a:r>
            <a:r>
              <a:rPr lang="en-US" sz="1800" dirty="0" err="1"/>
              <a:t>signExtend</a:t>
            </a:r>
            <a:r>
              <a:rPr lang="en-US" sz="1800" dirty="0"/>
              <a:t>({</a:t>
            </a:r>
            <a:r>
              <a:rPr lang="en-US" sz="1800" dirty="0" err="1"/>
              <a:t>inst</a:t>
            </a:r>
            <a:r>
              <a:rPr lang="en-US" sz="1800" dirty="0"/>
              <a:t>[31:12], 12’b0})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721853" y="4974072"/>
            <a:ext cx="79854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eaLnBrk="0" hangingPunct="0">
              <a:spcBef>
                <a:spcPct val="20000"/>
              </a:spcBef>
              <a:buClr>
                <a:schemeClr val="hlink"/>
              </a:buClr>
              <a:buSzPct val="110000"/>
              <a:buBlip>
                <a:blip r:embed="rId2"/>
              </a:buBlip>
            </a:pPr>
            <a:r>
              <a:rPr lang="en-US" sz="2400" dirty="0">
                <a:latin typeface="+mn-lt"/>
              </a:rPr>
              <a:t>UJ-type instruction &amp; J-immediate (32 bits)</a:t>
            </a:r>
            <a:endParaRPr lang="en-US" dirty="0"/>
          </a:p>
        </p:txBody>
      </p:sp>
      <p:grpSp>
        <p:nvGrpSpPr>
          <p:cNvPr id="69" name="Group 68"/>
          <p:cNvGrpSpPr/>
          <p:nvPr/>
        </p:nvGrpSpPr>
        <p:grpSpPr>
          <a:xfrm>
            <a:off x="721854" y="5395393"/>
            <a:ext cx="8262135" cy="667543"/>
            <a:chOff x="721854" y="5395393"/>
            <a:chExt cx="8262135" cy="667543"/>
          </a:xfrm>
        </p:grpSpPr>
        <p:sp>
          <p:nvSpPr>
            <p:cNvPr id="52" name="TextBox 51"/>
            <p:cNvSpPr txBox="1"/>
            <p:nvPr/>
          </p:nvSpPr>
          <p:spPr>
            <a:xfrm>
              <a:off x="721854" y="5708993"/>
              <a:ext cx="1178065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 err="1">
                  <a:solidFill>
                    <a:srgbClr val="56127A"/>
                  </a:solidFill>
                </a:rPr>
                <a:t>imm</a:t>
              </a:r>
              <a:r>
                <a:rPr lang="en-US" sz="1700" dirty="0">
                  <a:solidFill>
                    <a:srgbClr val="56127A"/>
                  </a:solidFill>
                </a:rPr>
                <a:t>[20]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1899919" y="5708993"/>
              <a:ext cx="2084562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 err="1">
                  <a:solidFill>
                    <a:srgbClr val="56127A"/>
                  </a:solidFill>
                </a:rPr>
                <a:t>imm</a:t>
              </a:r>
              <a:r>
                <a:rPr lang="en-US" sz="1700" dirty="0">
                  <a:solidFill>
                    <a:srgbClr val="56127A"/>
                  </a:solidFill>
                </a:rPr>
                <a:t>[10:1]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6786727" y="5708992"/>
              <a:ext cx="1148242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 err="1">
                  <a:solidFill>
                    <a:srgbClr val="56127A"/>
                  </a:solidFill>
                </a:rPr>
                <a:t>rd</a:t>
              </a:r>
              <a:endParaRPr lang="en-US" sz="1700" dirty="0">
                <a:solidFill>
                  <a:srgbClr val="56127A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5137793" y="5708992"/>
              <a:ext cx="1647204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 err="1">
                  <a:solidFill>
                    <a:srgbClr val="56127A"/>
                  </a:solidFill>
                </a:rPr>
                <a:t>imm</a:t>
              </a:r>
              <a:r>
                <a:rPr lang="en-US" sz="1700" dirty="0">
                  <a:solidFill>
                    <a:srgbClr val="56127A"/>
                  </a:solidFill>
                </a:rPr>
                <a:t>[19:12]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984481" y="5708992"/>
              <a:ext cx="1153312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 err="1">
                  <a:solidFill>
                    <a:srgbClr val="56127A"/>
                  </a:solidFill>
                </a:rPr>
                <a:t>imm</a:t>
              </a:r>
              <a:r>
                <a:rPr lang="en-US" sz="1700" dirty="0">
                  <a:solidFill>
                    <a:srgbClr val="56127A"/>
                  </a:solidFill>
                </a:rPr>
                <a:t>[11]</a:t>
              </a: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7934969" y="5708992"/>
              <a:ext cx="1049020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56127A"/>
                  </a:solidFill>
                </a:rPr>
                <a:t>opcode</a:t>
              </a: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1149624" y="5395393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1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2712009" y="5395393"/>
              <a:ext cx="460382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10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4402410" y="5395393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1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5798463" y="5395393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8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7194516" y="5395393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5</a:t>
              </a: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8298217" y="5395393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7</a:t>
              </a:r>
            </a:p>
          </p:txBody>
        </p:sp>
      </p:grpSp>
      <p:sp>
        <p:nvSpPr>
          <p:cNvPr id="68" name="TextBox 67"/>
          <p:cNvSpPr txBox="1"/>
          <p:nvPr/>
        </p:nvSpPr>
        <p:spPr>
          <a:xfrm>
            <a:off x="483728" y="6151524"/>
            <a:ext cx="8660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J-</a:t>
            </a:r>
            <a:r>
              <a:rPr lang="en-US" sz="1800" dirty="0" err="1"/>
              <a:t>imm</a:t>
            </a:r>
            <a:r>
              <a:rPr lang="en-US" sz="1800" dirty="0"/>
              <a:t> = </a:t>
            </a:r>
            <a:r>
              <a:rPr lang="en-US" sz="1800" dirty="0" err="1"/>
              <a:t>signExtend</a:t>
            </a:r>
            <a:r>
              <a:rPr lang="en-US" sz="1800" dirty="0"/>
              <a:t>({</a:t>
            </a:r>
            <a:r>
              <a:rPr lang="en-US" sz="1800" dirty="0" err="1"/>
              <a:t>inst</a:t>
            </a:r>
            <a:r>
              <a:rPr lang="en-US" sz="1800" dirty="0"/>
              <a:t>[31], </a:t>
            </a:r>
            <a:r>
              <a:rPr lang="en-US" sz="1800" dirty="0" err="1"/>
              <a:t>inst</a:t>
            </a:r>
            <a:r>
              <a:rPr lang="en-US" sz="1800" dirty="0"/>
              <a:t>[19:12], </a:t>
            </a:r>
            <a:r>
              <a:rPr lang="en-US" sz="1800" dirty="0" err="1"/>
              <a:t>inst</a:t>
            </a:r>
            <a:r>
              <a:rPr lang="en-US" sz="1800" dirty="0"/>
              <a:t>[20], </a:t>
            </a:r>
            <a:r>
              <a:rPr lang="en-US" sz="1800" dirty="0" err="1"/>
              <a:t>inst</a:t>
            </a:r>
            <a:r>
              <a:rPr lang="en-US" sz="1800" dirty="0"/>
              <a:t>[30:21], 1’b0})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45D5B6-F83E-A3E4-7BFF-64E97227B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E639C12-CC63-42B2-A532-B37CE949A7F4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8235C5-8E71-CC33-7BB9-F29E6F717FF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L06-</a:t>
            </a:r>
            <a:fld id="{D02EE386-C9BD-4FB7-9577-6096B5320EC4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96979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097672" cy="1143000"/>
          </a:xfrm>
        </p:spPr>
        <p:txBody>
          <a:bodyPr/>
          <a:lstStyle/>
          <a:p>
            <a:r>
              <a:rPr lang="en-US" sz="4000" dirty="0"/>
              <a:t>Computational Instructions </a:t>
            </a:r>
            <a:r>
              <a:rPr lang="en-US" sz="2400" i="1" dirty="0"/>
              <a:t>cont.</a:t>
            </a:r>
            <a:endParaRPr lang="en-US" sz="40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371" y="1514967"/>
            <a:ext cx="7772400" cy="4114800"/>
          </a:xfrm>
        </p:spPr>
        <p:txBody>
          <a:bodyPr/>
          <a:lstStyle/>
          <a:p>
            <a:r>
              <a:rPr lang="en-US" sz="2400" dirty="0"/>
              <a:t>Register-immediate instructions (U-type)</a:t>
            </a:r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pPr lvl="1"/>
            <a:r>
              <a:rPr lang="en-US" sz="2000" dirty="0"/>
              <a:t>opcode = LUI		: </a:t>
            </a:r>
            <a:r>
              <a:rPr lang="en-US" sz="2000" dirty="0" err="1">
                <a:solidFill>
                  <a:srgbClr val="56127A"/>
                </a:solidFill>
              </a:rPr>
              <a:t>rd</a:t>
            </a:r>
            <a:r>
              <a:rPr lang="en-US" sz="2000" dirty="0">
                <a:solidFill>
                  <a:srgbClr val="56127A"/>
                </a:solidFill>
              </a:rPr>
              <a:t> </a:t>
            </a:r>
            <a:r>
              <a:rPr lang="en-US" sz="2000" dirty="0">
                <a:solidFill>
                  <a:srgbClr val="56127A"/>
                </a:solidFill>
                <a:sym typeface="Wingdings" panose="05000000000000000000" pitchFamily="2" charset="2"/>
              </a:rPr>
              <a:t> U-</a:t>
            </a:r>
            <a:r>
              <a:rPr lang="en-US" sz="2000" dirty="0" err="1">
                <a:solidFill>
                  <a:srgbClr val="56127A"/>
                </a:solidFill>
                <a:sym typeface="Wingdings" panose="05000000000000000000" pitchFamily="2" charset="2"/>
              </a:rPr>
              <a:t>imm</a:t>
            </a:r>
            <a:r>
              <a:rPr lang="en-US" sz="2000" dirty="0">
                <a:solidFill>
                  <a:srgbClr val="56127A"/>
                </a:solidFill>
                <a:sym typeface="Wingdings" panose="05000000000000000000" pitchFamily="2" charset="2"/>
              </a:rPr>
              <a:t> </a:t>
            </a:r>
          </a:p>
          <a:p>
            <a:pPr lvl="1"/>
            <a:r>
              <a:rPr lang="en-US" sz="2000" dirty="0"/>
              <a:t>opcode = </a:t>
            </a:r>
            <a:r>
              <a:rPr lang="en-US" sz="2000" dirty="0">
                <a:sym typeface="Wingdings" panose="05000000000000000000" pitchFamily="2" charset="2"/>
              </a:rPr>
              <a:t>AUIPC	: </a:t>
            </a:r>
            <a:r>
              <a:rPr lang="en-US" sz="2000" dirty="0" err="1">
                <a:solidFill>
                  <a:srgbClr val="56127A"/>
                </a:solidFill>
                <a:sym typeface="Wingdings" panose="05000000000000000000" pitchFamily="2" charset="2"/>
              </a:rPr>
              <a:t>rd</a:t>
            </a:r>
            <a:r>
              <a:rPr lang="en-US" sz="2000" dirty="0">
                <a:solidFill>
                  <a:srgbClr val="56127A"/>
                </a:solidFill>
                <a:sym typeface="Wingdings" panose="05000000000000000000" pitchFamily="2" charset="2"/>
              </a:rPr>
              <a:t>  pc + U-</a:t>
            </a:r>
            <a:r>
              <a:rPr lang="en-US" sz="2000" dirty="0" err="1">
                <a:solidFill>
                  <a:srgbClr val="56127A"/>
                </a:solidFill>
                <a:sym typeface="Wingdings" panose="05000000000000000000" pitchFamily="2" charset="2"/>
              </a:rPr>
              <a:t>imm</a:t>
            </a:r>
            <a:endParaRPr lang="en-US" sz="2000" dirty="0">
              <a:solidFill>
                <a:srgbClr val="56127A"/>
              </a:solidFill>
              <a:sym typeface="Wingdings" panose="05000000000000000000" pitchFamily="2" charset="2"/>
            </a:endParaRPr>
          </a:p>
          <a:p>
            <a:pPr lvl="1"/>
            <a:r>
              <a:rPr lang="en-US" sz="2000" dirty="0"/>
              <a:t>U-</a:t>
            </a:r>
            <a:r>
              <a:rPr lang="en-US" sz="2000" dirty="0" err="1"/>
              <a:t>imm</a:t>
            </a:r>
            <a:r>
              <a:rPr lang="en-US" sz="2000" dirty="0"/>
              <a:t> = {</a:t>
            </a:r>
            <a:r>
              <a:rPr lang="en-US" sz="2000" dirty="0" err="1"/>
              <a:t>inst</a:t>
            </a:r>
            <a:r>
              <a:rPr lang="en-US" sz="2000" dirty="0"/>
              <a:t>[31:12], 12’b0}</a:t>
            </a:r>
          </a:p>
          <a:p>
            <a:pPr marL="457200" lvl="1" indent="0">
              <a:buNone/>
            </a:pPr>
            <a:endParaRPr lang="en-US" sz="2000" dirty="0">
              <a:solidFill>
                <a:srgbClr val="56127A"/>
              </a:solidFill>
              <a:sym typeface="Wingdings" panose="05000000000000000000" pitchFamily="2" charset="2"/>
            </a:endParaRPr>
          </a:p>
          <a:p>
            <a:pPr lvl="1"/>
            <a:endParaRPr lang="en-US" sz="2000" dirty="0">
              <a:solidFill>
                <a:srgbClr val="56127A"/>
              </a:solidFill>
              <a:sym typeface="Wingdings" panose="05000000000000000000" pitchFamily="2" charset="2"/>
            </a:endParaRPr>
          </a:p>
          <a:p>
            <a:pPr lvl="1"/>
            <a:endParaRPr lang="en-US" sz="2000" dirty="0">
              <a:solidFill>
                <a:srgbClr val="56127A"/>
              </a:solidFill>
              <a:sym typeface="Wingdings" panose="05000000000000000000" pitchFamily="2" charset="2"/>
            </a:endParaRPr>
          </a:p>
          <a:p>
            <a:pPr lvl="1"/>
            <a:endParaRPr lang="en-US" sz="2000" dirty="0">
              <a:solidFill>
                <a:srgbClr val="56127A"/>
              </a:solidFill>
              <a:sym typeface="Wingdings" panose="05000000000000000000" pitchFamily="2" charset="2"/>
            </a:endParaRPr>
          </a:p>
          <a:p>
            <a:pPr lvl="1"/>
            <a:endParaRPr lang="en-US" sz="2000" dirty="0">
              <a:solidFill>
                <a:srgbClr val="56127A"/>
              </a:solidFill>
              <a:sym typeface="Wingdings" panose="05000000000000000000" pitchFamily="2" charset="2"/>
            </a:endParaRPr>
          </a:p>
          <a:p>
            <a:pPr lvl="2"/>
            <a:endParaRPr lang="en-US" sz="1600" dirty="0"/>
          </a:p>
        </p:txBody>
      </p:sp>
      <p:grpSp>
        <p:nvGrpSpPr>
          <p:cNvPr id="9" name="Group 8"/>
          <p:cNvGrpSpPr/>
          <p:nvPr/>
        </p:nvGrpSpPr>
        <p:grpSpPr>
          <a:xfrm>
            <a:off x="646284" y="1947311"/>
            <a:ext cx="8267206" cy="642123"/>
            <a:chOff x="721854" y="4278336"/>
            <a:chExt cx="8267206" cy="642123"/>
          </a:xfrm>
        </p:grpSpPr>
        <p:sp>
          <p:nvSpPr>
            <p:cNvPr id="10" name="TextBox 9"/>
            <p:cNvSpPr txBox="1"/>
            <p:nvPr/>
          </p:nvSpPr>
          <p:spPr>
            <a:xfrm>
              <a:off x="6786728" y="4566516"/>
              <a:ext cx="1153312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 err="1">
                  <a:solidFill>
                    <a:srgbClr val="56127A"/>
                  </a:solidFill>
                </a:rPr>
                <a:t>rd</a:t>
              </a:r>
              <a:endParaRPr lang="en-US" sz="1700" dirty="0">
                <a:solidFill>
                  <a:srgbClr val="56127A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940040" y="4566516"/>
              <a:ext cx="1049020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56127A"/>
                  </a:solidFill>
                </a:rPr>
                <a:t>opcode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202122" y="4278336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5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8303288" y="4278336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7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21854" y="4566516"/>
              <a:ext cx="6064873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 err="1">
                  <a:solidFill>
                    <a:srgbClr val="56127A"/>
                  </a:solidFill>
                </a:rPr>
                <a:t>imm</a:t>
              </a:r>
              <a:r>
                <a:rPr lang="en-US" sz="1700" dirty="0">
                  <a:solidFill>
                    <a:srgbClr val="56127A"/>
                  </a:solidFill>
                </a:rPr>
                <a:t>[31:12]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524099" y="4278336"/>
              <a:ext cx="460382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20</a:t>
              </a:r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05A561-F0CD-8DDA-FBC6-06D578080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8F2A2D-ED1C-4C46-B32C-C053928C7157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A1D824-142C-01BF-25B3-33043343486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L06-</a:t>
            </a:r>
            <a:fld id="{D02EE386-C9BD-4FB7-9577-6096B5320EC4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46569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206854" cy="1143000"/>
          </a:xfrm>
        </p:spPr>
        <p:txBody>
          <a:bodyPr/>
          <a:lstStyle/>
          <a:p>
            <a:r>
              <a:rPr lang="en-US" sz="4000" dirty="0"/>
              <a:t>Computational Instructions</a:t>
            </a:r>
            <a:endParaRPr lang="en-US" sz="40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2174" y="1587605"/>
            <a:ext cx="7772400" cy="4114800"/>
          </a:xfrm>
        </p:spPr>
        <p:txBody>
          <a:bodyPr/>
          <a:lstStyle/>
          <a:p>
            <a:r>
              <a:rPr lang="en-US" sz="2400" dirty="0">
                <a:sym typeface="Wingdings" panose="05000000000000000000" pitchFamily="2" charset="2"/>
              </a:rPr>
              <a:t>Register-Register instructions (R-type)</a:t>
            </a:r>
          </a:p>
          <a:p>
            <a:pPr lvl="1"/>
            <a:endParaRPr lang="en-US" sz="2000" dirty="0">
              <a:solidFill>
                <a:srgbClr val="56127A"/>
              </a:solidFill>
            </a:endParaRPr>
          </a:p>
          <a:p>
            <a:pPr marL="457200" lvl="1" indent="0">
              <a:buNone/>
            </a:pPr>
            <a:endParaRPr lang="en-US" sz="2000" dirty="0">
              <a:solidFill>
                <a:srgbClr val="56127A"/>
              </a:solidFill>
            </a:endParaRPr>
          </a:p>
          <a:p>
            <a:pPr lvl="1"/>
            <a:r>
              <a:rPr lang="en-US" sz="2000" dirty="0">
                <a:sym typeface="Wingdings" panose="05000000000000000000" pitchFamily="2" charset="2"/>
              </a:rPr>
              <a:t>opcode=OP: </a:t>
            </a:r>
            <a:r>
              <a:rPr lang="en-US" sz="2000" dirty="0" err="1">
                <a:solidFill>
                  <a:schemeClr val="tx2"/>
                </a:solidFill>
              </a:rPr>
              <a:t>rd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>
                <a:solidFill>
                  <a:schemeClr val="tx2"/>
                </a:solidFill>
                <a:sym typeface="Wingdings" panose="05000000000000000000" pitchFamily="2" charset="2"/>
              </a:rPr>
              <a:t> rs1 (funct3, funct7) rs2</a:t>
            </a:r>
          </a:p>
          <a:p>
            <a:pPr lvl="1"/>
            <a:r>
              <a:rPr lang="en-US" sz="2000" dirty="0">
                <a:sym typeface="Wingdings" panose="05000000000000000000" pitchFamily="2" charset="2"/>
              </a:rPr>
              <a:t>funct3 = SLT/SLTU/AND/OR/XOR/SLL </a:t>
            </a:r>
          </a:p>
          <a:p>
            <a:pPr lvl="1"/>
            <a:r>
              <a:rPr lang="en-US" sz="2000" dirty="0"/>
              <a:t>funct3= ADD</a:t>
            </a:r>
          </a:p>
          <a:p>
            <a:pPr lvl="2"/>
            <a:r>
              <a:rPr lang="en-US" sz="1600" dirty="0"/>
              <a:t>funct7 = 0000000: rs1 + rs2</a:t>
            </a:r>
          </a:p>
          <a:p>
            <a:pPr lvl="2"/>
            <a:r>
              <a:rPr lang="en-US" sz="1600" dirty="0"/>
              <a:t>funct7 = 0100000: rs1 – rs2</a:t>
            </a:r>
          </a:p>
          <a:p>
            <a:pPr lvl="1"/>
            <a:r>
              <a:rPr lang="en-US" sz="2000" dirty="0"/>
              <a:t>funct3 = SRL</a:t>
            </a:r>
          </a:p>
          <a:p>
            <a:pPr lvl="2"/>
            <a:r>
              <a:rPr lang="en-US" sz="1600" dirty="0"/>
              <a:t>funct7 = 0000000: logical shift right</a:t>
            </a:r>
          </a:p>
          <a:p>
            <a:pPr lvl="2"/>
            <a:r>
              <a:rPr lang="en-US" sz="1600" dirty="0"/>
              <a:t>funct7 = 0100000: arithmetic shift right</a:t>
            </a:r>
          </a:p>
          <a:p>
            <a:pPr lvl="1"/>
            <a:endParaRPr lang="en-US" sz="2000" dirty="0">
              <a:sym typeface="Wingdings" panose="05000000000000000000" pitchFamily="2" charset="2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686113" y="2024084"/>
            <a:ext cx="8078703" cy="646103"/>
            <a:chOff x="723900" y="2124293"/>
            <a:chExt cx="8078703" cy="646103"/>
          </a:xfrm>
        </p:grpSpPr>
        <p:sp>
          <p:nvSpPr>
            <p:cNvPr id="9" name="TextBox 8"/>
            <p:cNvSpPr txBox="1"/>
            <p:nvPr/>
          </p:nvSpPr>
          <p:spPr>
            <a:xfrm>
              <a:off x="723900" y="2416453"/>
              <a:ext cx="1742281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56127A"/>
                  </a:solidFill>
                </a:rPr>
                <a:t>funct7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466181" y="2416453"/>
              <a:ext cx="1227930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56127A"/>
                  </a:solidFill>
                </a:rPr>
                <a:t>rs2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922041" y="2416453"/>
              <a:ext cx="912019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56127A"/>
                  </a:solidFill>
                </a:rPr>
                <a:t>funct3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694111" y="2416453"/>
              <a:ext cx="1227931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56127A"/>
                  </a:solidFill>
                </a:rPr>
                <a:t>rs1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834060" y="2416453"/>
              <a:ext cx="1226262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 err="1">
                  <a:solidFill>
                    <a:srgbClr val="56127A"/>
                  </a:solidFill>
                </a:rPr>
                <a:t>rd</a:t>
              </a:r>
              <a:endParaRPr lang="en-US" sz="1700" dirty="0">
                <a:solidFill>
                  <a:srgbClr val="56127A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060322" y="2416453"/>
              <a:ext cx="1742281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56127A"/>
                  </a:solidFill>
                </a:rPr>
                <a:t>opcode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433778" y="2124293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7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919239" y="2124293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5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146814" y="2124293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5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212818" y="2124293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3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288878" y="2124293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5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7770200" y="2124293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7</a:t>
              </a:r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3AF901-25CD-4E5B-DB46-BEBA5817D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1F970C-E248-463C-BB71-A6266395F7E3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55306C-8BD1-7DC2-6490-81C95C5FE48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L06-</a:t>
            </a:r>
            <a:fld id="{D02EE386-C9BD-4FB7-9577-6096B5320EC4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30860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988490" cy="1143000"/>
          </a:xfrm>
        </p:spPr>
        <p:txBody>
          <a:bodyPr/>
          <a:lstStyle/>
          <a:p>
            <a:r>
              <a:rPr lang="en-US" sz="4000" dirty="0"/>
              <a:t>Computational Instructions </a:t>
            </a:r>
            <a:r>
              <a:rPr lang="en-US" sz="2400" i="1" dirty="0" err="1"/>
              <a:t>cont</a:t>
            </a:r>
            <a:endParaRPr lang="en-US" sz="24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8073" y="1550158"/>
            <a:ext cx="8169324" cy="4057153"/>
          </a:xfrm>
        </p:spPr>
        <p:txBody>
          <a:bodyPr/>
          <a:lstStyle/>
          <a:p>
            <a:r>
              <a:rPr lang="en-US" sz="2400" dirty="0"/>
              <a:t>Register-immediate instructions (I-type)</a:t>
            </a:r>
          </a:p>
          <a:p>
            <a:endParaRPr lang="en-US" sz="2400" dirty="0"/>
          </a:p>
          <a:p>
            <a:endParaRPr lang="en-US" sz="2400" dirty="0"/>
          </a:p>
          <a:p>
            <a:pPr lvl="1"/>
            <a:r>
              <a:rPr lang="en-US" sz="2000" dirty="0">
                <a:sym typeface="Wingdings" panose="05000000000000000000" pitchFamily="2" charset="2"/>
              </a:rPr>
              <a:t>opcode = OP-IMM:</a:t>
            </a:r>
            <a:r>
              <a:rPr lang="en-US" sz="2000" dirty="0">
                <a:solidFill>
                  <a:srgbClr val="56127A"/>
                </a:solidFill>
                <a:sym typeface="Wingdings" panose="05000000000000000000" pitchFamily="2" charset="2"/>
              </a:rPr>
              <a:t> </a:t>
            </a:r>
            <a:r>
              <a:rPr lang="en-US" sz="2000" dirty="0" err="1">
                <a:solidFill>
                  <a:srgbClr val="56127A"/>
                </a:solidFill>
              </a:rPr>
              <a:t>rd</a:t>
            </a:r>
            <a:r>
              <a:rPr lang="en-US" sz="2000" dirty="0">
                <a:solidFill>
                  <a:srgbClr val="56127A"/>
                </a:solidFill>
              </a:rPr>
              <a:t> </a:t>
            </a:r>
            <a:r>
              <a:rPr lang="en-US" sz="2000" dirty="0">
                <a:solidFill>
                  <a:srgbClr val="56127A"/>
                </a:solidFill>
                <a:sym typeface="Wingdings" panose="05000000000000000000" pitchFamily="2" charset="2"/>
              </a:rPr>
              <a:t> rs1 (funct3) I-</a:t>
            </a:r>
            <a:r>
              <a:rPr lang="en-US" sz="2000" dirty="0" err="1">
                <a:solidFill>
                  <a:srgbClr val="56127A"/>
                </a:solidFill>
                <a:sym typeface="Wingdings" panose="05000000000000000000" pitchFamily="2" charset="2"/>
              </a:rPr>
              <a:t>imm</a:t>
            </a:r>
            <a:r>
              <a:rPr lang="en-US" sz="2000" dirty="0">
                <a:solidFill>
                  <a:srgbClr val="56127A"/>
                </a:solidFill>
                <a:sym typeface="Wingdings" panose="05000000000000000000" pitchFamily="2" charset="2"/>
              </a:rPr>
              <a:t> </a:t>
            </a:r>
          </a:p>
          <a:p>
            <a:pPr lvl="1"/>
            <a:r>
              <a:rPr lang="en-US" sz="2000" dirty="0"/>
              <a:t>I-</a:t>
            </a:r>
            <a:r>
              <a:rPr lang="en-US" sz="2000" dirty="0" err="1"/>
              <a:t>imm</a:t>
            </a:r>
            <a:r>
              <a:rPr lang="en-US" sz="2000" dirty="0"/>
              <a:t> = </a:t>
            </a:r>
            <a:r>
              <a:rPr lang="en-US" sz="2000" dirty="0" err="1"/>
              <a:t>signExtend</a:t>
            </a:r>
            <a:r>
              <a:rPr lang="en-US" sz="2000" dirty="0"/>
              <a:t>(</a:t>
            </a:r>
            <a:r>
              <a:rPr lang="en-US" sz="2000" dirty="0" err="1"/>
              <a:t>inst</a:t>
            </a:r>
            <a:r>
              <a:rPr lang="en-US" sz="2000" dirty="0"/>
              <a:t>[31:20])</a:t>
            </a:r>
          </a:p>
          <a:p>
            <a:pPr lvl="1"/>
            <a:r>
              <a:rPr lang="en-US" sz="2000" dirty="0"/>
              <a:t>funct3 = ADDI/SLTI/SLTIU/ANDI/ORI/XORI</a:t>
            </a:r>
          </a:p>
          <a:p>
            <a:pPr lvl="1"/>
            <a:endParaRPr lang="en-US" sz="2000" dirty="0"/>
          </a:p>
          <a:p>
            <a:r>
              <a:rPr lang="en-US" sz="2400" dirty="0"/>
              <a:t>A slight variant in coding for shift instructions - </a:t>
            </a:r>
            <a:r>
              <a:rPr lang="en-US" sz="2400" dirty="0">
                <a:sym typeface="Wingdings" panose="05000000000000000000" pitchFamily="2" charset="2"/>
              </a:rPr>
              <a:t>SLLI / SRLI / SRAI</a:t>
            </a:r>
          </a:p>
          <a:p>
            <a:pPr lvl="1"/>
            <a:r>
              <a:rPr lang="en-US" sz="2000" dirty="0" err="1">
                <a:solidFill>
                  <a:srgbClr val="56127A"/>
                </a:solidFill>
                <a:sym typeface="Wingdings" panose="05000000000000000000" pitchFamily="2" charset="2"/>
              </a:rPr>
              <a:t>rd</a:t>
            </a:r>
            <a:r>
              <a:rPr lang="en-US" sz="2000" dirty="0">
                <a:solidFill>
                  <a:srgbClr val="56127A"/>
                </a:solidFill>
                <a:sym typeface="Wingdings" panose="05000000000000000000" pitchFamily="2" charset="2"/>
              </a:rPr>
              <a:t>  rs1 (funct3, </a:t>
            </a:r>
            <a:r>
              <a:rPr lang="en-US" sz="2000" dirty="0" err="1">
                <a:solidFill>
                  <a:srgbClr val="56127A"/>
                </a:solidFill>
                <a:sym typeface="Wingdings" panose="05000000000000000000" pitchFamily="2" charset="2"/>
              </a:rPr>
              <a:t>inst</a:t>
            </a:r>
            <a:r>
              <a:rPr lang="en-US" sz="2000" dirty="0">
                <a:solidFill>
                  <a:srgbClr val="56127A"/>
                </a:solidFill>
                <a:sym typeface="Wingdings" panose="05000000000000000000" pitchFamily="2" charset="2"/>
              </a:rPr>
              <a:t>[30]) I-</a:t>
            </a:r>
            <a:r>
              <a:rPr lang="en-US" sz="2000" dirty="0" err="1">
                <a:solidFill>
                  <a:srgbClr val="56127A"/>
                </a:solidFill>
                <a:sym typeface="Wingdings" panose="05000000000000000000" pitchFamily="2" charset="2"/>
              </a:rPr>
              <a:t>imm</a:t>
            </a:r>
            <a:r>
              <a:rPr lang="en-US" sz="2000" dirty="0">
                <a:solidFill>
                  <a:srgbClr val="56127A"/>
                </a:solidFill>
                <a:sym typeface="Wingdings" panose="05000000000000000000" pitchFamily="2" charset="2"/>
              </a:rPr>
              <a:t>[4:0]</a:t>
            </a:r>
            <a:endParaRPr lang="en-US" sz="2000" dirty="0">
              <a:solidFill>
                <a:srgbClr val="56127A"/>
              </a:solidFill>
            </a:endParaRP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  <p:grpSp>
        <p:nvGrpSpPr>
          <p:cNvPr id="9" name="Group 8"/>
          <p:cNvGrpSpPr/>
          <p:nvPr/>
        </p:nvGrpSpPr>
        <p:grpSpPr>
          <a:xfrm>
            <a:off x="678558" y="1968421"/>
            <a:ext cx="8078703" cy="646103"/>
            <a:chOff x="723900" y="3317566"/>
            <a:chExt cx="8078703" cy="646103"/>
          </a:xfrm>
        </p:grpSpPr>
        <p:sp>
          <p:nvSpPr>
            <p:cNvPr id="10" name="TextBox 9"/>
            <p:cNvSpPr txBox="1"/>
            <p:nvPr/>
          </p:nvSpPr>
          <p:spPr>
            <a:xfrm>
              <a:off x="723900" y="3609726"/>
              <a:ext cx="2968096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 err="1">
                  <a:solidFill>
                    <a:srgbClr val="56127A"/>
                  </a:solidFill>
                </a:rPr>
                <a:t>imm</a:t>
              </a:r>
              <a:r>
                <a:rPr lang="en-US" sz="1700" dirty="0">
                  <a:solidFill>
                    <a:srgbClr val="56127A"/>
                  </a:solidFill>
                </a:rPr>
                <a:t>[11:0]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922041" y="3609726"/>
              <a:ext cx="912019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56127A"/>
                  </a:solidFill>
                </a:rPr>
                <a:t>funct3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694111" y="3609726"/>
              <a:ext cx="1227931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56127A"/>
                  </a:solidFill>
                </a:rPr>
                <a:t>rs1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834060" y="3609726"/>
              <a:ext cx="1226262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 err="1">
                  <a:solidFill>
                    <a:srgbClr val="56127A"/>
                  </a:solidFill>
                </a:rPr>
                <a:t>rd</a:t>
              </a:r>
              <a:endParaRPr lang="en-US" sz="1700" dirty="0">
                <a:solidFill>
                  <a:srgbClr val="56127A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060322" y="3609726"/>
              <a:ext cx="1742281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56127A"/>
                  </a:solidFill>
                </a:rPr>
                <a:t>opcode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977757" y="3317566"/>
              <a:ext cx="460382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12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146814" y="3317566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5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212818" y="3317566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3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288878" y="3317566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5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770200" y="3317566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7</a:t>
              </a:r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175642-F1B4-F79F-91DB-FABB08314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319243-B9AC-4018-8F52-F327039F7FB8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7F21BAE2-4132-0619-DB0E-110121D9995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L06-</a:t>
            </a:r>
            <a:fld id="{D02EE386-C9BD-4FB7-9577-6096B5320EC4}" type="slidenum">
              <a:rPr lang="en-US" smtClean="0"/>
              <a:pPr>
                <a:defRPr/>
              </a:pPr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18875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 Instructions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409" y="1544743"/>
            <a:ext cx="8709959" cy="4114800"/>
          </a:xfrm>
        </p:spPr>
        <p:txBody>
          <a:bodyPr/>
          <a:lstStyle/>
          <a:p>
            <a:pPr marL="342900" lvl="1" indent="-342900">
              <a:buClr>
                <a:schemeClr val="hlink"/>
              </a:buClr>
              <a:buSzPct val="110000"/>
              <a:buBlip>
                <a:blip r:embed="rId3"/>
              </a:buBlip>
            </a:pPr>
            <a:r>
              <a:rPr lang="en-US" sz="2400" dirty="0"/>
              <a:t>Unconditional jump and link (UJ-type)</a:t>
            </a:r>
          </a:p>
          <a:p>
            <a:pPr marL="0" lvl="1" indent="0">
              <a:buSzPct val="110000"/>
              <a:buNone/>
            </a:pPr>
            <a:endParaRPr lang="en-US" dirty="0"/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opcode = JAL: </a:t>
            </a:r>
            <a:r>
              <a:rPr lang="en-US" sz="2000" dirty="0" err="1">
                <a:solidFill>
                  <a:srgbClr val="56127A"/>
                </a:solidFill>
              </a:rPr>
              <a:t>rd</a:t>
            </a:r>
            <a:r>
              <a:rPr lang="en-US" sz="2000" dirty="0">
                <a:solidFill>
                  <a:srgbClr val="56127A"/>
                </a:solidFill>
              </a:rPr>
              <a:t> </a:t>
            </a:r>
            <a:r>
              <a:rPr lang="en-US" sz="2000" dirty="0">
                <a:solidFill>
                  <a:srgbClr val="56127A"/>
                </a:solidFill>
                <a:sym typeface="Wingdings" panose="05000000000000000000" pitchFamily="2" charset="2"/>
              </a:rPr>
              <a:t> pc + 4; pc  pc + J-</a:t>
            </a:r>
            <a:r>
              <a:rPr lang="en-US" sz="2000" dirty="0" err="1">
                <a:solidFill>
                  <a:srgbClr val="56127A"/>
                </a:solidFill>
                <a:sym typeface="Wingdings" panose="05000000000000000000" pitchFamily="2" charset="2"/>
              </a:rPr>
              <a:t>imm</a:t>
            </a:r>
            <a:endParaRPr lang="en-US" sz="2000" dirty="0"/>
          </a:p>
          <a:p>
            <a:pPr lvl="1"/>
            <a:r>
              <a:rPr lang="en-US" sz="2000" dirty="0"/>
              <a:t>J-</a:t>
            </a:r>
            <a:r>
              <a:rPr lang="en-US" sz="2000" dirty="0" err="1"/>
              <a:t>imm</a:t>
            </a:r>
            <a:r>
              <a:rPr lang="en-US" sz="2000" dirty="0"/>
              <a:t> = </a:t>
            </a:r>
            <a:r>
              <a:rPr lang="en-US" sz="2000" dirty="0" err="1"/>
              <a:t>signExtend</a:t>
            </a:r>
            <a:r>
              <a:rPr lang="en-US" sz="2000" dirty="0"/>
              <a:t>({</a:t>
            </a:r>
            <a:r>
              <a:rPr lang="en-US" sz="2000" dirty="0" err="1"/>
              <a:t>inst</a:t>
            </a:r>
            <a:r>
              <a:rPr lang="en-US" sz="2000" dirty="0"/>
              <a:t>[31], </a:t>
            </a:r>
            <a:r>
              <a:rPr lang="en-US" sz="2000" dirty="0" err="1"/>
              <a:t>inst</a:t>
            </a:r>
            <a:r>
              <a:rPr lang="en-US" sz="2000" dirty="0"/>
              <a:t>[19:12], </a:t>
            </a:r>
            <a:r>
              <a:rPr lang="en-US" sz="2000" dirty="0" err="1"/>
              <a:t>inst</a:t>
            </a:r>
            <a:r>
              <a:rPr lang="en-US" sz="2000" dirty="0"/>
              <a:t>[20], </a:t>
            </a:r>
            <a:r>
              <a:rPr lang="en-US" sz="2000" dirty="0" err="1"/>
              <a:t>inst</a:t>
            </a:r>
            <a:r>
              <a:rPr lang="en-US" sz="2000" dirty="0"/>
              <a:t>[30:21], 1’b0})</a:t>
            </a:r>
          </a:p>
          <a:p>
            <a:pPr lvl="1"/>
            <a:r>
              <a:rPr lang="en-US" sz="2000" dirty="0"/>
              <a:t>Jump ±1MB range</a:t>
            </a:r>
          </a:p>
          <a:p>
            <a:r>
              <a:rPr lang="en-US" sz="2400" dirty="0"/>
              <a:t>Unconditional jump via register and link (I-type)</a:t>
            </a:r>
          </a:p>
          <a:p>
            <a:pPr marL="0" indent="0">
              <a:buNone/>
            </a:pPr>
            <a:endParaRPr lang="en-US" sz="2400" dirty="0"/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opcode = JALR: </a:t>
            </a:r>
            <a:r>
              <a:rPr lang="en-US" sz="2000" dirty="0" err="1">
                <a:solidFill>
                  <a:srgbClr val="56127A"/>
                </a:solidFill>
                <a:sym typeface="Wingdings" panose="05000000000000000000" pitchFamily="2" charset="2"/>
              </a:rPr>
              <a:t>rd</a:t>
            </a:r>
            <a:r>
              <a:rPr lang="en-US" sz="2000" dirty="0">
                <a:solidFill>
                  <a:srgbClr val="56127A"/>
                </a:solidFill>
                <a:sym typeface="Wingdings" panose="05000000000000000000" pitchFamily="2" charset="2"/>
              </a:rPr>
              <a:t>  pc + 4; pc  (rs1 + I-</a:t>
            </a:r>
            <a:r>
              <a:rPr lang="en-US" sz="2000" dirty="0" err="1">
                <a:solidFill>
                  <a:srgbClr val="56127A"/>
                </a:solidFill>
                <a:sym typeface="Wingdings" panose="05000000000000000000" pitchFamily="2" charset="2"/>
              </a:rPr>
              <a:t>imm</a:t>
            </a:r>
            <a:r>
              <a:rPr lang="en-US" sz="2000" dirty="0">
                <a:solidFill>
                  <a:srgbClr val="56127A"/>
                </a:solidFill>
                <a:sym typeface="Wingdings" panose="05000000000000000000" pitchFamily="2" charset="2"/>
              </a:rPr>
              <a:t>) &amp; ~0x01</a:t>
            </a:r>
          </a:p>
          <a:p>
            <a:pPr lvl="1"/>
            <a:r>
              <a:rPr lang="en-US" sz="2000" dirty="0"/>
              <a:t>I-</a:t>
            </a:r>
            <a:r>
              <a:rPr lang="en-US" sz="2000" dirty="0" err="1"/>
              <a:t>imm</a:t>
            </a:r>
            <a:r>
              <a:rPr lang="en-US" sz="2000" dirty="0"/>
              <a:t> = </a:t>
            </a:r>
            <a:r>
              <a:rPr lang="en-US" sz="2000" dirty="0" err="1"/>
              <a:t>signExtend</a:t>
            </a:r>
            <a:r>
              <a:rPr lang="en-US" sz="2000" dirty="0"/>
              <a:t>(</a:t>
            </a:r>
            <a:r>
              <a:rPr lang="en-US" sz="2000" dirty="0" err="1"/>
              <a:t>inst</a:t>
            </a:r>
            <a:r>
              <a:rPr lang="en-US" sz="2000" dirty="0"/>
              <a:t>[31:20])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699837" y="1979619"/>
            <a:ext cx="8262135" cy="667543"/>
            <a:chOff x="721854" y="5395393"/>
            <a:chExt cx="8262135" cy="667543"/>
          </a:xfrm>
        </p:grpSpPr>
        <p:sp>
          <p:nvSpPr>
            <p:cNvPr id="10" name="TextBox 9"/>
            <p:cNvSpPr txBox="1"/>
            <p:nvPr/>
          </p:nvSpPr>
          <p:spPr>
            <a:xfrm>
              <a:off x="721854" y="5708993"/>
              <a:ext cx="1178065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 err="1">
                  <a:solidFill>
                    <a:srgbClr val="56127A"/>
                  </a:solidFill>
                </a:rPr>
                <a:t>imm</a:t>
              </a:r>
              <a:r>
                <a:rPr lang="en-US" sz="1700" dirty="0">
                  <a:solidFill>
                    <a:srgbClr val="56127A"/>
                  </a:solidFill>
                </a:rPr>
                <a:t>[20]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899919" y="5708993"/>
              <a:ext cx="2084562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 err="1">
                  <a:solidFill>
                    <a:srgbClr val="56127A"/>
                  </a:solidFill>
                </a:rPr>
                <a:t>imm</a:t>
              </a:r>
              <a:r>
                <a:rPr lang="en-US" sz="1700" dirty="0">
                  <a:solidFill>
                    <a:srgbClr val="56127A"/>
                  </a:solidFill>
                </a:rPr>
                <a:t>[10:1]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786727" y="5708992"/>
              <a:ext cx="1148242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 err="1">
                  <a:solidFill>
                    <a:srgbClr val="56127A"/>
                  </a:solidFill>
                </a:rPr>
                <a:t>rd</a:t>
              </a:r>
              <a:endParaRPr lang="en-US" sz="1700" dirty="0">
                <a:solidFill>
                  <a:srgbClr val="56127A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137793" y="5708992"/>
              <a:ext cx="1647204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 err="1">
                  <a:solidFill>
                    <a:srgbClr val="56127A"/>
                  </a:solidFill>
                </a:rPr>
                <a:t>imm</a:t>
              </a:r>
              <a:r>
                <a:rPr lang="en-US" sz="1700" dirty="0">
                  <a:solidFill>
                    <a:srgbClr val="56127A"/>
                  </a:solidFill>
                </a:rPr>
                <a:t>[19:12]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984481" y="5708992"/>
              <a:ext cx="1153312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 err="1">
                  <a:solidFill>
                    <a:srgbClr val="56127A"/>
                  </a:solidFill>
                </a:rPr>
                <a:t>imm</a:t>
              </a:r>
              <a:r>
                <a:rPr lang="en-US" sz="1700" dirty="0">
                  <a:solidFill>
                    <a:srgbClr val="56127A"/>
                  </a:solidFill>
                </a:rPr>
                <a:t>[11]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934969" y="5708992"/>
              <a:ext cx="1049020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56127A"/>
                  </a:solidFill>
                </a:rPr>
                <a:t>opcode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149624" y="5395393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1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712009" y="5395393"/>
              <a:ext cx="460382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10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402410" y="5395393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1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798463" y="5395393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8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7194516" y="5395393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5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8298217" y="5395393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7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99837" y="4714009"/>
            <a:ext cx="8078703" cy="646103"/>
            <a:chOff x="723900" y="3317566"/>
            <a:chExt cx="8078703" cy="646103"/>
          </a:xfrm>
        </p:grpSpPr>
        <p:sp>
          <p:nvSpPr>
            <p:cNvPr id="24" name="TextBox 23"/>
            <p:cNvSpPr txBox="1"/>
            <p:nvPr/>
          </p:nvSpPr>
          <p:spPr>
            <a:xfrm>
              <a:off x="723900" y="3609726"/>
              <a:ext cx="2968096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 err="1">
                  <a:solidFill>
                    <a:srgbClr val="56127A"/>
                  </a:solidFill>
                </a:rPr>
                <a:t>imm</a:t>
              </a:r>
              <a:r>
                <a:rPr lang="en-US" sz="1700" dirty="0">
                  <a:solidFill>
                    <a:srgbClr val="56127A"/>
                  </a:solidFill>
                </a:rPr>
                <a:t>[11:0]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922041" y="3609726"/>
              <a:ext cx="912019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56127A"/>
                  </a:solidFill>
                </a:rPr>
                <a:t>funct3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694111" y="3609726"/>
              <a:ext cx="1227931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56127A"/>
                  </a:solidFill>
                </a:rPr>
                <a:t>rs1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834060" y="3609726"/>
              <a:ext cx="1226262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 err="1">
                  <a:solidFill>
                    <a:srgbClr val="56127A"/>
                  </a:solidFill>
                </a:rPr>
                <a:t>rd</a:t>
              </a:r>
              <a:endParaRPr lang="en-US" sz="1700" dirty="0">
                <a:solidFill>
                  <a:srgbClr val="56127A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7060322" y="3609726"/>
              <a:ext cx="1742281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56127A"/>
                  </a:solidFill>
                </a:rPr>
                <a:t>opcode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77757" y="3317566"/>
              <a:ext cx="460382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12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146814" y="3317566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5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212818" y="3317566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3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288878" y="3317566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5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7770200" y="3317566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7</a:t>
              </a:r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AF23A7-660E-B1EA-27B7-B857BE2B8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B65D5F-9E51-43A5-82AB-79177C3C17A6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E6B925-54E5-54EF-EB57-6BD7989D5CF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L06-</a:t>
            </a:r>
            <a:fld id="{D02EE386-C9BD-4FB7-9577-6096B5320EC4}" type="slidenum">
              <a:rPr lang="en-US" smtClean="0"/>
              <a:pPr>
                <a:defRPr/>
              </a:pPr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3828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 Instructions </a:t>
            </a:r>
            <a:r>
              <a:rPr lang="en-US" sz="2400" i="1" dirty="0"/>
              <a:t>cont.</a:t>
            </a:r>
            <a:endParaRPr lang="en-US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729018" y="1591101"/>
                <a:ext cx="8004674" cy="4114800"/>
              </a:xfrm>
            </p:spPr>
            <p:txBody>
              <a:bodyPr/>
              <a:lstStyle/>
              <a:p>
                <a:r>
                  <a:rPr lang="en-US" sz="2400" dirty="0"/>
                  <a:t>Conditional branches (SB-type)</a:t>
                </a:r>
              </a:p>
              <a:p>
                <a:pPr lvl="1"/>
                <a:endParaRPr lang="en-US" sz="2000" dirty="0"/>
              </a:p>
              <a:p>
                <a:pPr marL="457200" lvl="1" indent="0">
                  <a:buNone/>
                </a:pPr>
                <a:endParaRPr lang="en-US" sz="2000" dirty="0"/>
              </a:p>
              <a:p>
                <a:pPr lvl="1"/>
                <a:r>
                  <a:rPr lang="en-US" sz="2000" dirty="0"/>
                  <a:t>opcode = BRANCH: </a:t>
                </a:r>
                <a:r>
                  <a:rPr lang="en-US" sz="2000" dirty="0">
                    <a:solidFill>
                      <a:srgbClr val="56127A"/>
                    </a:solidFill>
                  </a:rPr>
                  <a:t>pc </a:t>
                </a:r>
                <a:r>
                  <a:rPr lang="en-US" sz="2000" dirty="0">
                    <a:solidFill>
                      <a:srgbClr val="56127A"/>
                    </a:solidFill>
                    <a:sym typeface="Wingdings" panose="05000000000000000000" pitchFamily="2" charset="2"/>
                  </a:rPr>
                  <a:t> compare(funct3, rs1, rs2) ? pc + B-</a:t>
                </a:r>
                <a:r>
                  <a:rPr lang="en-US" sz="2000" dirty="0" err="1">
                    <a:solidFill>
                      <a:srgbClr val="56127A"/>
                    </a:solidFill>
                    <a:sym typeface="Wingdings" panose="05000000000000000000" pitchFamily="2" charset="2"/>
                  </a:rPr>
                  <a:t>imm</a:t>
                </a:r>
                <a:r>
                  <a:rPr lang="en-US" sz="2000" dirty="0">
                    <a:solidFill>
                      <a:srgbClr val="56127A"/>
                    </a:solidFill>
                    <a:sym typeface="Wingdings" panose="05000000000000000000" pitchFamily="2" charset="2"/>
                  </a:rPr>
                  <a:t> : pc + 4</a:t>
                </a:r>
              </a:p>
              <a:p>
                <a:pPr lvl="1"/>
                <a:r>
                  <a:rPr lang="en-US" sz="2000" dirty="0"/>
                  <a:t>B-</a:t>
                </a:r>
                <a:r>
                  <a:rPr lang="en-US" sz="2000" dirty="0" err="1"/>
                  <a:t>imm</a:t>
                </a:r>
                <a:r>
                  <a:rPr lang="en-US" sz="2000" dirty="0"/>
                  <a:t> = </a:t>
                </a:r>
                <a:r>
                  <a:rPr lang="en-US" sz="2000" dirty="0" err="1"/>
                  <a:t>signExtend</a:t>
                </a:r>
                <a:r>
                  <a:rPr lang="en-US" sz="2000" dirty="0"/>
                  <a:t>({</a:t>
                </a:r>
                <a:r>
                  <a:rPr lang="en-US" sz="2000" dirty="0" err="1"/>
                  <a:t>inst</a:t>
                </a:r>
                <a:r>
                  <a:rPr lang="en-US" sz="2000" dirty="0"/>
                  <a:t>[31], </a:t>
                </a:r>
                <a:r>
                  <a:rPr lang="en-US" sz="2000" dirty="0" err="1"/>
                  <a:t>inst</a:t>
                </a:r>
                <a:r>
                  <a:rPr lang="en-US" sz="2000" dirty="0"/>
                  <a:t>[7], </a:t>
                </a:r>
                <a:r>
                  <a:rPr lang="en-US" sz="2000" dirty="0" err="1"/>
                  <a:t>inst</a:t>
                </a:r>
                <a:r>
                  <a:rPr lang="en-US" sz="2000" dirty="0"/>
                  <a:t>[30:25], </a:t>
                </a:r>
                <a:r>
                  <a:rPr lang="en-US" sz="2000" dirty="0" err="1"/>
                  <a:t>inst</a:t>
                </a:r>
                <a:r>
                  <a:rPr lang="en-US" sz="2000" dirty="0"/>
                  <a:t>[11:8], 1’b0})</a:t>
                </a:r>
              </a:p>
              <a:p>
                <a:pPr lvl="1"/>
                <a:r>
                  <a:rPr lang="en-US" sz="2000" dirty="0">
                    <a:sym typeface="Wingdings" panose="05000000000000000000" pitchFamily="2" charset="2"/>
                  </a:rPr>
                  <a:t>Jump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anose="05000000000000000000" pitchFamily="2" charset="2"/>
                      </a:rPr>
                      <m:t>±</m:t>
                    </m:r>
                  </m:oMath>
                </a14:m>
                <a:r>
                  <a:rPr lang="en-US" sz="2000" dirty="0">
                    <a:sym typeface="Wingdings" panose="05000000000000000000" pitchFamily="2" charset="2"/>
                  </a:rPr>
                  <a:t>4KB range</a:t>
                </a:r>
              </a:p>
              <a:p>
                <a:pPr lvl="1"/>
                <a:r>
                  <a:rPr lang="en-US" sz="2000" dirty="0"/>
                  <a:t>funct3 = BEQ/BNE/BLT/BLTU/BGE/BGEU</a:t>
                </a:r>
                <a:endParaRPr lang="en-US" sz="2000" dirty="0">
                  <a:sym typeface="Wingdings" panose="05000000000000000000" pitchFamily="2" charset="2"/>
                </a:endParaRPr>
              </a:p>
              <a:p>
                <a:pPr lvl="2"/>
                <a:endParaRPr lang="en-US" sz="20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29018" y="1591101"/>
                <a:ext cx="8004674" cy="4114800"/>
              </a:xfrm>
              <a:blipFill rotWithShape="0">
                <a:blip r:embed="rId2"/>
                <a:stretch>
                  <a:fillRect t="-11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Group 7"/>
          <p:cNvGrpSpPr/>
          <p:nvPr/>
        </p:nvGrpSpPr>
        <p:grpSpPr>
          <a:xfrm>
            <a:off x="721854" y="1939768"/>
            <a:ext cx="8267206" cy="656639"/>
            <a:chOff x="721854" y="2240557"/>
            <a:chExt cx="8267206" cy="656639"/>
          </a:xfrm>
        </p:grpSpPr>
        <p:sp>
          <p:nvSpPr>
            <p:cNvPr id="9" name="TextBox 8"/>
            <p:cNvSpPr txBox="1"/>
            <p:nvPr/>
          </p:nvSpPr>
          <p:spPr>
            <a:xfrm>
              <a:off x="721854" y="2543251"/>
              <a:ext cx="1178065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 err="1">
                  <a:solidFill>
                    <a:srgbClr val="56127A"/>
                  </a:solidFill>
                </a:rPr>
                <a:t>imm</a:t>
              </a:r>
              <a:r>
                <a:rPr lang="en-US" sz="1700" dirty="0">
                  <a:solidFill>
                    <a:srgbClr val="56127A"/>
                  </a:solidFill>
                </a:rPr>
                <a:t>[12]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899919" y="2543251"/>
              <a:ext cx="1386840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 err="1">
                  <a:solidFill>
                    <a:srgbClr val="56127A"/>
                  </a:solidFill>
                </a:rPr>
                <a:t>imm</a:t>
              </a:r>
              <a:r>
                <a:rPr lang="en-US" sz="1700" dirty="0">
                  <a:solidFill>
                    <a:srgbClr val="56127A"/>
                  </a:solidFill>
                </a:rPr>
                <a:t>[10:5]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278986" y="2543250"/>
              <a:ext cx="698500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56127A"/>
                  </a:solidFill>
                </a:rPr>
                <a:t>rs2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977487" y="2543253"/>
              <a:ext cx="698500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56127A"/>
                  </a:solidFill>
                </a:rPr>
                <a:t>rs1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675987" y="2543252"/>
              <a:ext cx="868680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56127A"/>
                  </a:solidFill>
                </a:rPr>
                <a:t>funct3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544667" y="2543251"/>
              <a:ext cx="1242060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 err="1">
                  <a:solidFill>
                    <a:srgbClr val="56127A"/>
                  </a:solidFill>
                </a:rPr>
                <a:t>imm</a:t>
              </a:r>
              <a:r>
                <a:rPr lang="en-US" sz="1700" dirty="0">
                  <a:solidFill>
                    <a:srgbClr val="56127A"/>
                  </a:solidFill>
                </a:rPr>
                <a:t>[4:1]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786728" y="2543250"/>
              <a:ext cx="1153312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 err="1">
                  <a:solidFill>
                    <a:srgbClr val="56127A"/>
                  </a:solidFill>
                </a:rPr>
                <a:t>imm</a:t>
              </a:r>
              <a:r>
                <a:rPr lang="en-US" sz="1700" dirty="0">
                  <a:solidFill>
                    <a:srgbClr val="56127A"/>
                  </a:solidFill>
                </a:rPr>
                <a:t>[11]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940040" y="2543250"/>
              <a:ext cx="1049020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56127A"/>
                  </a:solidFill>
                </a:rPr>
                <a:t>opcode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149624" y="2240557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1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432077" y="2240557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6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466974" y="2240557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5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165475" y="2240557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5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949065" y="2240557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3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004435" y="2240557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4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202122" y="2240557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1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8303288" y="2240557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7</a:t>
              </a:r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4AD9AB-94BC-B519-1D00-0DD4B3550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D38B1DE-C24A-4DCD-A5CE-D3B8960B62B8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5E71D1-ABFB-FFC2-79C2-7F3E83B4E60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L06-</a:t>
            </a:r>
            <a:fld id="{D02EE386-C9BD-4FB7-9577-6096B5320EC4}" type="slidenum">
              <a:rPr lang="en-US" smtClean="0"/>
              <a:pPr>
                <a:defRPr/>
              </a:pPr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319908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304800"/>
            <a:ext cx="8124967" cy="1143000"/>
          </a:xfrm>
        </p:spPr>
        <p:txBody>
          <a:bodyPr/>
          <a:lstStyle/>
          <a:p>
            <a:r>
              <a:rPr lang="en-US" dirty="0"/>
              <a:t>Load &amp; Store Instructions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86" y="1550158"/>
            <a:ext cx="7772400" cy="4114800"/>
          </a:xfrm>
        </p:spPr>
        <p:txBody>
          <a:bodyPr/>
          <a:lstStyle/>
          <a:p>
            <a:r>
              <a:rPr lang="en-US" sz="2400" dirty="0"/>
              <a:t>Load (I-type)</a:t>
            </a:r>
          </a:p>
          <a:p>
            <a:pPr lvl="1"/>
            <a:endParaRPr lang="en-US" sz="2000" b="1" dirty="0"/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opcode = LOAD: </a:t>
            </a:r>
            <a:r>
              <a:rPr lang="en-US" sz="2000" dirty="0" err="1">
                <a:solidFill>
                  <a:srgbClr val="56127A"/>
                </a:solidFill>
              </a:rPr>
              <a:t>rd</a:t>
            </a:r>
            <a:r>
              <a:rPr lang="en-US" sz="2000" dirty="0">
                <a:solidFill>
                  <a:srgbClr val="56127A"/>
                </a:solidFill>
              </a:rPr>
              <a:t> </a:t>
            </a:r>
            <a:r>
              <a:rPr lang="en-US" sz="2000" dirty="0">
                <a:solidFill>
                  <a:srgbClr val="56127A"/>
                </a:solidFill>
                <a:sym typeface="Wingdings" panose="05000000000000000000" pitchFamily="2" charset="2"/>
              </a:rPr>
              <a:t> mem[rs1 + I-</a:t>
            </a:r>
            <a:r>
              <a:rPr lang="en-US" sz="2000" dirty="0" err="1">
                <a:solidFill>
                  <a:srgbClr val="56127A"/>
                </a:solidFill>
                <a:sym typeface="Wingdings" panose="05000000000000000000" pitchFamily="2" charset="2"/>
              </a:rPr>
              <a:t>imm</a:t>
            </a:r>
            <a:r>
              <a:rPr lang="en-US" sz="2000" dirty="0">
                <a:solidFill>
                  <a:srgbClr val="56127A"/>
                </a:solidFill>
                <a:sym typeface="Wingdings" panose="05000000000000000000" pitchFamily="2" charset="2"/>
              </a:rPr>
              <a:t>]</a:t>
            </a:r>
          </a:p>
          <a:p>
            <a:pPr lvl="1"/>
            <a:r>
              <a:rPr lang="en-US" sz="2000" dirty="0"/>
              <a:t>I-</a:t>
            </a:r>
            <a:r>
              <a:rPr lang="en-US" sz="2000" dirty="0" err="1"/>
              <a:t>imm</a:t>
            </a:r>
            <a:r>
              <a:rPr lang="en-US" sz="2000" dirty="0"/>
              <a:t> = </a:t>
            </a:r>
            <a:r>
              <a:rPr lang="en-US" sz="2000" dirty="0" err="1"/>
              <a:t>signExtend</a:t>
            </a:r>
            <a:r>
              <a:rPr lang="en-US" sz="2000" dirty="0"/>
              <a:t>(</a:t>
            </a:r>
            <a:r>
              <a:rPr lang="en-US" sz="2000" dirty="0" err="1"/>
              <a:t>inst</a:t>
            </a:r>
            <a:r>
              <a:rPr lang="en-US" sz="2000" dirty="0"/>
              <a:t>[31:20])</a:t>
            </a:r>
          </a:p>
          <a:p>
            <a:pPr lvl="1"/>
            <a:r>
              <a:rPr lang="en-US" sz="2000" dirty="0">
                <a:sym typeface="Wingdings" panose="05000000000000000000" pitchFamily="2" charset="2"/>
              </a:rPr>
              <a:t>funct3 = LW/LB/LBU/LH/LHU</a:t>
            </a:r>
          </a:p>
          <a:p>
            <a:r>
              <a:rPr lang="en-US" sz="2400" dirty="0">
                <a:sym typeface="Wingdings" panose="05000000000000000000" pitchFamily="2" charset="2"/>
              </a:rPr>
              <a:t>Store (S-type)</a:t>
            </a:r>
          </a:p>
          <a:p>
            <a:endParaRPr lang="en-US" sz="2400" dirty="0">
              <a:sym typeface="Wingdings" panose="05000000000000000000" pitchFamily="2" charset="2"/>
            </a:endParaRPr>
          </a:p>
          <a:p>
            <a:endParaRPr lang="en-US" sz="2400" dirty="0">
              <a:sym typeface="Wingdings" panose="05000000000000000000" pitchFamily="2" charset="2"/>
            </a:endParaRPr>
          </a:p>
          <a:p>
            <a:pPr lvl="1"/>
            <a:r>
              <a:rPr lang="en-US" sz="2000" dirty="0">
                <a:sym typeface="Wingdings" panose="05000000000000000000" pitchFamily="2" charset="2"/>
              </a:rPr>
              <a:t>opcode = STORE: </a:t>
            </a:r>
            <a:r>
              <a:rPr lang="en-US" sz="2000" dirty="0">
                <a:solidFill>
                  <a:srgbClr val="56127A"/>
                </a:solidFill>
                <a:sym typeface="Wingdings" panose="05000000000000000000" pitchFamily="2" charset="2"/>
              </a:rPr>
              <a:t>mem[rs1 + S-</a:t>
            </a:r>
            <a:r>
              <a:rPr lang="en-US" sz="2000" dirty="0" err="1">
                <a:solidFill>
                  <a:srgbClr val="56127A"/>
                </a:solidFill>
                <a:sym typeface="Wingdings" panose="05000000000000000000" pitchFamily="2" charset="2"/>
              </a:rPr>
              <a:t>imm</a:t>
            </a:r>
            <a:r>
              <a:rPr lang="en-US" sz="2000" dirty="0">
                <a:solidFill>
                  <a:srgbClr val="56127A"/>
                </a:solidFill>
                <a:sym typeface="Wingdings" panose="05000000000000000000" pitchFamily="2" charset="2"/>
              </a:rPr>
              <a:t>]  rs2</a:t>
            </a:r>
          </a:p>
          <a:p>
            <a:pPr lvl="1"/>
            <a:r>
              <a:rPr lang="en-US" sz="2000" dirty="0"/>
              <a:t>S-</a:t>
            </a:r>
            <a:r>
              <a:rPr lang="en-US" sz="2000" dirty="0" err="1"/>
              <a:t>imm</a:t>
            </a:r>
            <a:r>
              <a:rPr lang="en-US" sz="2000" dirty="0"/>
              <a:t> = </a:t>
            </a:r>
            <a:r>
              <a:rPr lang="en-US" sz="2000" dirty="0" err="1"/>
              <a:t>signExtend</a:t>
            </a:r>
            <a:r>
              <a:rPr lang="en-US" sz="2000" dirty="0"/>
              <a:t>({</a:t>
            </a:r>
            <a:r>
              <a:rPr lang="en-US" sz="2000" dirty="0" err="1"/>
              <a:t>inst</a:t>
            </a:r>
            <a:r>
              <a:rPr lang="en-US" sz="2000" dirty="0"/>
              <a:t>[31:25], </a:t>
            </a:r>
            <a:r>
              <a:rPr lang="en-US" sz="2000" dirty="0" err="1"/>
              <a:t>inst</a:t>
            </a:r>
            <a:r>
              <a:rPr lang="en-US" sz="2000" dirty="0"/>
              <a:t>[11:7]})</a:t>
            </a:r>
          </a:p>
          <a:p>
            <a:pPr lvl="1"/>
            <a:r>
              <a:rPr lang="en-US" sz="2000" dirty="0"/>
              <a:t>funct3 = SW/SB/SH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678558" y="1968421"/>
            <a:ext cx="8078703" cy="646103"/>
            <a:chOff x="723900" y="3317566"/>
            <a:chExt cx="8078703" cy="646103"/>
          </a:xfrm>
        </p:grpSpPr>
        <p:sp>
          <p:nvSpPr>
            <p:cNvPr id="10" name="TextBox 9"/>
            <p:cNvSpPr txBox="1"/>
            <p:nvPr/>
          </p:nvSpPr>
          <p:spPr>
            <a:xfrm>
              <a:off x="723900" y="3609726"/>
              <a:ext cx="2968096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 err="1">
                  <a:solidFill>
                    <a:srgbClr val="56127A"/>
                  </a:solidFill>
                </a:rPr>
                <a:t>imm</a:t>
              </a:r>
              <a:r>
                <a:rPr lang="en-US" sz="1700" dirty="0">
                  <a:solidFill>
                    <a:srgbClr val="56127A"/>
                  </a:solidFill>
                </a:rPr>
                <a:t>[11:0]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922041" y="3609726"/>
              <a:ext cx="912019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56127A"/>
                  </a:solidFill>
                </a:rPr>
                <a:t>funct3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694111" y="3609726"/>
              <a:ext cx="1227931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56127A"/>
                  </a:solidFill>
                </a:rPr>
                <a:t>rs1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834060" y="3609726"/>
              <a:ext cx="1226262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 err="1">
                  <a:solidFill>
                    <a:srgbClr val="56127A"/>
                  </a:solidFill>
                </a:rPr>
                <a:t>rd</a:t>
              </a:r>
              <a:endParaRPr lang="en-US" sz="1700" dirty="0">
                <a:solidFill>
                  <a:srgbClr val="56127A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060322" y="3609726"/>
              <a:ext cx="1742281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56127A"/>
                  </a:solidFill>
                </a:rPr>
                <a:t>opcode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977757" y="3317566"/>
              <a:ext cx="460382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12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146814" y="3317566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5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212818" y="3317566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3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288878" y="3317566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5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770200" y="3317566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7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688694" y="4284726"/>
            <a:ext cx="8081827" cy="646103"/>
            <a:chOff x="896575" y="2124293"/>
            <a:chExt cx="7729174" cy="646103"/>
          </a:xfrm>
        </p:grpSpPr>
        <p:sp>
          <p:nvSpPr>
            <p:cNvPr id="21" name="TextBox 20"/>
            <p:cNvSpPr txBox="1"/>
            <p:nvPr/>
          </p:nvSpPr>
          <p:spPr>
            <a:xfrm>
              <a:off x="896575" y="2416453"/>
              <a:ext cx="1569607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 err="1">
                  <a:solidFill>
                    <a:srgbClr val="56127A"/>
                  </a:solidFill>
                </a:rPr>
                <a:t>imm</a:t>
              </a:r>
              <a:r>
                <a:rPr lang="en-US" sz="1700" dirty="0">
                  <a:solidFill>
                    <a:srgbClr val="56127A"/>
                  </a:solidFill>
                </a:rPr>
                <a:t>[11:5]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466181" y="2416453"/>
              <a:ext cx="1227930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56127A"/>
                  </a:solidFill>
                </a:rPr>
                <a:t>rs2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922041" y="2416453"/>
              <a:ext cx="912019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56127A"/>
                  </a:solidFill>
                </a:rPr>
                <a:t>funct3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694111" y="2416453"/>
              <a:ext cx="1227931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56127A"/>
                  </a:solidFill>
                </a:rPr>
                <a:t>rs1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834060" y="2416453"/>
              <a:ext cx="1226261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 err="1">
                  <a:solidFill>
                    <a:srgbClr val="56127A"/>
                  </a:solidFill>
                </a:rPr>
                <a:t>imm</a:t>
              </a:r>
              <a:r>
                <a:rPr lang="en-US" sz="1700" dirty="0">
                  <a:solidFill>
                    <a:srgbClr val="56127A"/>
                  </a:solidFill>
                </a:rPr>
                <a:t>[4:0]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060323" y="2416453"/>
              <a:ext cx="1565426" cy="35394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56127A"/>
                  </a:solidFill>
                </a:rPr>
                <a:t>opcode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520116" y="2124293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7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919239" y="2124293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5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4146814" y="2124293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5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5212818" y="2124293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3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288878" y="2124293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5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7681774" y="2124293"/>
              <a:ext cx="322524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700" dirty="0"/>
                <a:t>7</a:t>
              </a:r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4F5F74-8A75-168F-904E-5F17F90C3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DD46501-2634-4BC5-8904-66A1AB415023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546164-C56C-36DA-CA2F-BB6B3735B7C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L06-</a:t>
            </a:r>
            <a:fld id="{D02EE386-C9BD-4FB7-9577-6096B5320EC4}" type="slidenum">
              <a:rPr lang="en-US" smtClean="0"/>
              <a:pPr>
                <a:defRPr/>
              </a:pPr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4479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D178B-F67E-A7D1-49EF-783553A7D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Every BSV program serves two purposes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421584-9F31-EE48-13C3-5A4B7C576B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It is a description from which a compiler can synthesize a hardware circuit</a:t>
            </a:r>
          </a:p>
          <a:p>
            <a:pPr lvl="1"/>
            <a:endParaRPr lang="en-US" sz="2000" dirty="0"/>
          </a:p>
          <a:p>
            <a:r>
              <a:rPr lang="en-US" sz="2400" dirty="0"/>
              <a:t>Like any program, it is a description which can be executed to produce an answer</a:t>
            </a:r>
          </a:p>
          <a:p>
            <a:pPr lvl="1"/>
            <a:r>
              <a:rPr lang="en-US" sz="2000" dirty="0"/>
              <a:t>For example, the Single-cycle implementation can be simulated in software to execute any RISC-V program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93BF0E-B8A7-6906-A663-BC5BAF8C2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00625C-32EE-4E7A-ABAE-3553A5E0C21E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E18895-A9DF-132D-7AEF-3253053D0A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L06-</a:t>
            </a:r>
            <a:fld id="{D02EE386-C9BD-4FB7-9577-6096B5320EC4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12217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C52EAB90-15A2-2740-3E62-1201C087C4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>
            <a:extLst>
              <a:ext uri="{FF2B5EF4-FFF2-40B4-BE49-F238E27FC236}">
                <a16:creationId xmlns:a16="http://schemas.microsoft.com/office/drawing/2014/main" id="{AD2E4E40-EF4A-F173-6360-359403FE53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="b"/>
          <a:lstStyle/>
          <a:p>
            <a:pPr eaLnBrk="1" hangingPunct="1"/>
            <a:r>
              <a:rPr lang="en-US" sz="4400" dirty="0"/>
              <a:t>Magic Memory Model</a:t>
            </a:r>
          </a:p>
        </p:txBody>
      </p:sp>
      <p:sp>
        <p:nvSpPr>
          <p:cNvPr id="12290" name="Content Placeholder 21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393FC0FF-B02D-5316-C4D7-2ED7FC2AB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2031" y="3465449"/>
            <a:ext cx="8183753" cy="2538476"/>
          </a:xfrm>
        </p:spPr>
        <p:txBody>
          <a:bodyPr/>
          <a:lstStyle/>
          <a:p>
            <a:r>
              <a:rPr lang="en-US" sz="2400" dirty="0"/>
              <a:t>Reads and Writes behave as in a register file  </a:t>
            </a:r>
            <a:r>
              <a:rPr lang="en-US" sz="2400" i="1" dirty="0"/>
              <a:t>(not true for real SRAM or DRAM)</a:t>
            </a:r>
          </a:p>
          <a:p>
            <a:pPr lvl="1"/>
            <a:r>
              <a:rPr lang="en-US" sz="2000" dirty="0"/>
              <a:t>Reads are combinational</a:t>
            </a:r>
          </a:p>
          <a:p>
            <a:pPr lvl="1"/>
            <a:r>
              <a:rPr lang="en-US" sz="2000" dirty="0"/>
              <a:t>Write, if enabled, is performed at the rising clock edge</a:t>
            </a:r>
          </a:p>
          <a:p>
            <a:r>
              <a:rPr lang="en-US" sz="2400" dirty="0"/>
              <a:t>However, unlike a register file, there is only one port, which is used either for reading or for writing</a:t>
            </a:r>
          </a:p>
        </p:txBody>
      </p:sp>
      <p:grpSp>
        <p:nvGrpSpPr>
          <p:cNvPr id="12291" name="Group 19">
            <a:extLst>
              <a:ext uri="{FF2B5EF4-FFF2-40B4-BE49-F238E27FC236}">
                <a16:creationId xmlns:a16="http://schemas.microsoft.com/office/drawing/2014/main" id="{9F1A4FDA-B3BF-4F16-0D91-4B49931D16C3}"/>
              </a:ext>
            </a:extLst>
          </p:cNvPr>
          <p:cNvGrpSpPr>
            <a:grpSpLocks/>
          </p:cNvGrpSpPr>
          <p:nvPr/>
        </p:nvGrpSpPr>
        <p:grpSpPr bwMode="auto">
          <a:xfrm>
            <a:off x="1562893" y="1618613"/>
            <a:ext cx="5541962" cy="1720850"/>
            <a:chOff x="997" y="1172"/>
            <a:chExt cx="3491" cy="1084"/>
          </a:xfrm>
        </p:grpSpPr>
        <p:sp>
          <p:nvSpPr>
            <p:cNvPr id="12296" name="Rectangle 3">
              <a:extLst>
                <a:ext uri="{FF2B5EF4-FFF2-40B4-BE49-F238E27FC236}">
                  <a16:creationId xmlns:a16="http://schemas.microsoft.com/office/drawing/2014/main" id="{53448D37-1BB9-B12F-F9E8-F3F9C81B11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79" y="1499"/>
              <a:ext cx="902" cy="757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endParaRPr lang="en-US">
                <a:latin typeface="+mj-lt"/>
              </a:endParaRPr>
            </a:p>
          </p:txBody>
        </p:sp>
        <p:sp>
          <p:nvSpPr>
            <p:cNvPr id="12297" name="Line 4">
              <a:extLst>
                <a:ext uri="{FF2B5EF4-FFF2-40B4-BE49-F238E27FC236}">
                  <a16:creationId xmlns:a16="http://schemas.microsoft.com/office/drawing/2014/main" id="{935826AF-EC13-9544-4120-B02E93F100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01" y="1871"/>
              <a:ext cx="4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12298" name="Line 5">
              <a:extLst>
                <a:ext uri="{FF2B5EF4-FFF2-40B4-BE49-F238E27FC236}">
                  <a16:creationId xmlns:a16="http://schemas.microsoft.com/office/drawing/2014/main" id="{AB0D368B-4026-9347-F2DB-F6C228A187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29" y="2128"/>
              <a:ext cx="44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12299" name="Line 6">
              <a:extLst>
                <a:ext uri="{FF2B5EF4-FFF2-40B4-BE49-F238E27FC236}">
                  <a16:creationId xmlns:a16="http://schemas.microsoft.com/office/drawing/2014/main" id="{EB6F9AE4-193B-355B-6C41-27A77B2C0E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29" y="1708"/>
              <a:ext cx="44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12300" name="Line 7">
              <a:extLst>
                <a:ext uri="{FF2B5EF4-FFF2-40B4-BE49-F238E27FC236}">
                  <a16:creationId xmlns:a16="http://schemas.microsoft.com/office/drawing/2014/main" id="{917851EF-F523-EE02-CAF5-59CB2FD948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55" y="1198"/>
              <a:ext cx="0" cy="29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12301" name="Rectangle 8">
              <a:extLst>
                <a:ext uri="{FF2B5EF4-FFF2-40B4-BE49-F238E27FC236}">
                  <a16:creationId xmlns:a16="http://schemas.microsoft.com/office/drawing/2014/main" id="{FCDD2302-2522-8887-07AB-3DDEB9FE92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3" y="1657"/>
              <a:ext cx="613" cy="4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algn="ctr" eaLnBrk="0" hangingPunct="0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sz="1800" dirty="0">
                  <a:solidFill>
                    <a:srgbClr val="56127A"/>
                  </a:solidFill>
                  <a:latin typeface="+mj-lt"/>
                </a:rPr>
                <a:t>MAGIC</a:t>
              </a:r>
            </a:p>
            <a:p>
              <a:pPr algn="ctr" eaLnBrk="0" hangingPunct="0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sz="1800" dirty="0">
                  <a:solidFill>
                    <a:srgbClr val="56127A"/>
                  </a:solidFill>
                  <a:latin typeface="+mj-lt"/>
                </a:rPr>
                <a:t> RAM</a:t>
              </a:r>
            </a:p>
          </p:txBody>
        </p:sp>
        <p:sp>
          <p:nvSpPr>
            <p:cNvPr id="12302" name="Rectangle 9">
              <a:extLst>
                <a:ext uri="{FF2B5EF4-FFF2-40B4-BE49-F238E27FC236}">
                  <a16:creationId xmlns:a16="http://schemas.microsoft.com/office/drawing/2014/main" id="{27297235-9C76-BDBF-6D6A-711E479298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68" y="1746"/>
              <a:ext cx="820" cy="2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eaLnBrk="0" hangingPunct="0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sz="1800" dirty="0" err="1">
                  <a:solidFill>
                    <a:srgbClr val="56127A"/>
                  </a:solidFill>
                  <a:latin typeface="+mj-lt"/>
                </a:rPr>
                <a:t>ReadData</a:t>
              </a:r>
              <a:endParaRPr lang="en-US" sz="1800" dirty="0">
                <a:solidFill>
                  <a:srgbClr val="56127A"/>
                </a:solidFill>
                <a:latin typeface="+mj-lt"/>
              </a:endParaRPr>
            </a:p>
          </p:txBody>
        </p:sp>
        <p:sp>
          <p:nvSpPr>
            <p:cNvPr id="12303" name="Rectangle 10">
              <a:extLst>
                <a:ext uri="{FF2B5EF4-FFF2-40B4-BE49-F238E27FC236}">
                  <a16:creationId xmlns:a16="http://schemas.microsoft.com/office/drawing/2014/main" id="{B51655CD-D699-FFF8-6A55-35818F7CC6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7" y="1996"/>
              <a:ext cx="844" cy="2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eaLnBrk="0" hangingPunct="0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sz="1800" dirty="0" err="1">
                  <a:solidFill>
                    <a:srgbClr val="56127A"/>
                  </a:solidFill>
                  <a:latin typeface="+mj-lt"/>
                </a:rPr>
                <a:t>WriteData</a:t>
              </a:r>
              <a:endParaRPr lang="en-US" sz="1800" dirty="0">
                <a:solidFill>
                  <a:srgbClr val="56127A"/>
                </a:solidFill>
                <a:latin typeface="+mj-lt"/>
              </a:endParaRPr>
            </a:p>
          </p:txBody>
        </p:sp>
        <p:sp>
          <p:nvSpPr>
            <p:cNvPr id="12304" name="Rectangle 11">
              <a:extLst>
                <a:ext uri="{FF2B5EF4-FFF2-40B4-BE49-F238E27FC236}">
                  <a16:creationId xmlns:a16="http://schemas.microsoft.com/office/drawing/2014/main" id="{ED69D9D6-7ABE-7A61-36D4-F8CDC06183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8" y="1583"/>
              <a:ext cx="696" cy="2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eaLnBrk="0" hangingPunct="0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sz="1800" dirty="0">
                  <a:solidFill>
                    <a:srgbClr val="56127A"/>
                  </a:solidFill>
                  <a:latin typeface="+mj-lt"/>
                </a:rPr>
                <a:t>Address</a:t>
              </a:r>
            </a:p>
          </p:txBody>
        </p:sp>
        <p:sp>
          <p:nvSpPr>
            <p:cNvPr id="12305" name="Rectangle 12">
              <a:extLst>
                <a:ext uri="{FF2B5EF4-FFF2-40B4-BE49-F238E27FC236}">
                  <a16:creationId xmlns:a16="http://schemas.microsoft.com/office/drawing/2014/main" id="{6AB0BEA3-220F-C35C-AE43-71B21E7172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2" y="1172"/>
              <a:ext cx="989" cy="2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eaLnBrk="0" hangingPunct="0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sz="1800" dirty="0" err="1">
                  <a:solidFill>
                    <a:srgbClr val="56127A"/>
                  </a:solidFill>
                  <a:latin typeface="+mj-lt"/>
                </a:rPr>
                <a:t>WriteEnable</a:t>
              </a:r>
              <a:endParaRPr lang="en-US" sz="1800" dirty="0">
                <a:solidFill>
                  <a:srgbClr val="56127A"/>
                </a:solidFill>
                <a:latin typeface="+mj-lt"/>
              </a:endParaRPr>
            </a:p>
          </p:txBody>
        </p:sp>
        <p:sp>
          <p:nvSpPr>
            <p:cNvPr id="12306" name="Line 13">
              <a:extLst>
                <a:ext uri="{FF2B5EF4-FFF2-40B4-BE49-F238E27FC236}">
                  <a16:creationId xmlns:a16="http://schemas.microsoft.com/office/drawing/2014/main" id="{D39AB530-B9E6-0F66-CAA8-5E9E7A46B5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5" y="1360"/>
              <a:ext cx="0" cy="13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12307" name="Rectangle 14">
              <a:extLst>
                <a:ext uri="{FF2B5EF4-FFF2-40B4-BE49-F238E27FC236}">
                  <a16:creationId xmlns:a16="http://schemas.microsoft.com/office/drawing/2014/main" id="{EF5CEE8F-9528-115B-55D9-0F6079B6C8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2" y="1176"/>
              <a:ext cx="507" cy="2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eaLnBrk="0" hangingPunct="0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sz="1800">
                  <a:solidFill>
                    <a:srgbClr val="56127A"/>
                  </a:solidFill>
                  <a:latin typeface="+mj-lt"/>
                </a:rPr>
                <a:t>Clock</a:t>
              </a:r>
            </a:p>
          </p:txBody>
        </p:sp>
        <p:sp>
          <p:nvSpPr>
            <p:cNvPr id="12308" name="Line 15">
              <a:extLst>
                <a:ext uri="{FF2B5EF4-FFF2-40B4-BE49-F238E27FC236}">
                  <a16:creationId xmlns:a16="http://schemas.microsoft.com/office/drawing/2014/main" id="{828F52B6-E424-7179-2259-5F355C7B24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88" y="1509"/>
              <a:ext cx="46" cy="3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12309" name="Line 16">
              <a:extLst>
                <a:ext uri="{FF2B5EF4-FFF2-40B4-BE49-F238E27FC236}">
                  <a16:creationId xmlns:a16="http://schemas.microsoft.com/office/drawing/2014/main" id="{9A7BEFFB-42DA-3861-AF1F-A18F4CED9B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32" y="1504"/>
              <a:ext cx="40" cy="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j-lt"/>
              </a:endParaRPr>
            </a:p>
          </p:txBody>
        </p:sp>
      </p:grp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FDD426-04D3-DA74-AD4C-121959595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7EF606-007A-40BD-BDC0-A2B2B593CD3F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74B7BC-C2F3-5423-A624-019C3CEEB5D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L04-</a:t>
            </a:r>
            <a:fld id="{4F9502F6-954B-46E9-AC05-33DEDF4CA0BF}" type="slidenum">
              <a:rPr lang="en-US" smtClean="0"/>
              <a:pPr>
                <a:defRPr/>
              </a:pPr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2371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82E878C8-5874-A49C-E9CC-D34545D960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A9452-13A4-ABAC-A7FA-409A0F9E1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 sz="4400" dirty="0"/>
              <a:t>Magic Memory Interface</a:t>
            </a:r>
          </a:p>
        </p:txBody>
      </p:sp>
      <p:sp>
        <p:nvSpPr>
          <p:cNvPr id="51" name="Text Box 3">
            <a:extLst>
              <a:ext uri="{FF2B5EF4-FFF2-40B4-BE49-F238E27FC236}">
                <a16:creationId xmlns:a16="http://schemas.microsoft.com/office/drawing/2014/main" id="{2EB27F53-DFC4-1C77-50B4-1650ED1A23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703" y="3124200"/>
            <a:ext cx="7096815" cy="207749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>
                <a:latin typeface="Consolas" panose="020B0609020204030204" pitchFamily="49" charset="0"/>
                <a:cs typeface="Courier New" pitchFamily="49" charset="0"/>
              </a:rPr>
              <a:t>interface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sz="2000" dirty="0" err="1">
                <a:latin typeface="Consolas" panose="020B0609020204030204" pitchFamily="49" charset="0"/>
                <a:cs typeface="Courier New" pitchFamily="49" charset="0"/>
              </a:rPr>
              <a:t>MagicMemory</a:t>
            </a:r>
            <a:r>
              <a:rPr lang="en-US" sz="2000" b="0" dirty="0">
                <a:latin typeface="Consolas" panose="020B0609020204030204" pitchFamily="49" charset="0"/>
                <a:cs typeface="Courier New" pitchFamily="49" charset="0"/>
              </a:rPr>
              <a:t>;</a:t>
            </a:r>
            <a:endParaRPr lang="en-US" sz="2000" b="0" dirty="0">
              <a:latin typeface="Consolas" panose="020B0609020204030204" pitchFamily="49" charset="0"/>
              <a:cs typeface="Times New Roman" pitchFamily="-96" charset="0"/>
            </a:endParaRPr>
          </a:p>
          <a:p>
            <a:r>
              <a:rPr lang="en-US" sz="2000" b="1" dirty="0">
                <a:latin typeface="Consolas" panose="020B0609020204030204" pitchFamily="49" charset="0"/>
                <a:cs typeface="Courier New" pitchFamily="49" charset="0"/>
              </a:rPr>
              <a:t>   method </a:t>
            </a:r>
            <a:r>
              <a:rPr lang="en-US" sz="2000" b="1" dirty="0" err="1">
                <a:latin typeface="Consolas" panose="020B0609020204030204" pitchFamily="49" charset="0"/>
                <a:cs typeface="Courier New" pitchFamily="49" charset="0"/>
              </a:rPr>
              <a:t>ActionValue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#(Word) </a:t>
            </a:r>
            <a:r>
              <a:rPr lang="en-US" sz="2000" dirty="0" err="1">
                <a:latin typeface="Consolas" panose="020B0609020204030204" pitchFamily="49" charset="0"/>
                <a:cs typeface="Courier New" pitchFamily="49" charset="0"/>
              </a:rPr>
              <a:t>req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(</a:t>
            </a:r>
            <a:r>
              <a:rPr lang="en-US" sz="2000" dirty="0" err="1">
                <a:latin typeface="Consolas" panose="020B0609020204030204" pitchFamily="49" charset="0"/>
                <a:cs typeface="Courier New" pitchFamily="49" charset="0"/>
              </a:rPr>
              <a:t>MemReq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 r); </a:t>
            </a:r>
          </a:p>
          <a:p>
            <a:r>
              <a:rPr lang="en-US" sz="2000" b="1" dirty="0" err="1">
                <a:latin typeface="Consolas" panose="020B0609020204030204" pitchFamily="49" charset="0"/>
                <a:cs typeface="Courier New" pitchFamily="49" charset="0"/>
              </a:rPr>
              <a:t>endinterface</a:t>
            </a:r>
            <a:endParaRPr lang="en-US" sz="2000" b="1" dirty="0">
              <a:latin typeface="Consolas" panose="020B0609020204030204" pitchFamily="49" charset="0"/>
              <a:cs typeface="Courier New" pitchFamily="49" charset="0"/>
            </a:endParaRPr>
          </a:p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sz="2000" b="1" dirty="0" err="1">
                <a:latin typeface="Consolas" panose="020B0609020204030204" pitchFamily="49" charset="0"/>
                <a:cs typeface="Courier New" pitchFamily="49" charset="0"/>
              </a:rPr>
              <a:t>typedef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nsolas" panose="020B0609020204030204" pitchFamily="49" charset="0"/>
                <a:cs typeface="Courier New" pitchFamily="49" charset="0"/>
              </a:rPr>
              <a:t>struct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 {</a:t>
            </a:r>
            <a:r>
              <a:rPr lang="en-US" sz="2000" dirty="0" err="1">
                <a:latin typeface="Consolas" panose="020B0609020204030204" pitchFamily="49" charset="0"/>
                <a:cs typeface="Courier New" pitchFamily="49" charset="0"/>
              </a:rPr>
              <a:t>MemOp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 op; Word </a:t>
            </a:r>
            <a:r>
              <a:rPr lang="en-US" sz="2000" dirty="0" err="1">
                <a:latin typeface="Consolas" panose="020B0609020204030204" pitchFamily="49" charset="0"/>
                <a:cs typeface="Courier New" pitchFamily="49" charset="0"/>
              </a:rPr>
              <a:t>addr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; Word data;} </a:t>
            </a:r>
          </a:p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        </a:t>
            </a:r>
            <a:r>
              <a:rPr lang="en-US" sz="2000" dirty="0" err="1">
                <a:latin typeface="Consolas" panose="020B0609020204030204" pitchFamily="49" charset="0"/>
                <a:cs typeface="Courier New" pitchFamily="49" charset="0"/>
              </a:rPr>
              <a:t>MemReq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sz="2000" b="1" dirty="0">
                <a:latin typeface="Consolas" panose="020B0609020204030204" pitchFamily="49" charset="0"/>
                <a:cs typeface="Courier New" pitchFamily="49" charset="0"/>
              </a:rPr>
              <a:t>deriving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(Bits, </a:t>
            </a:r>
            <a:r>
              <a:rPr lang="en-US" sz="2000" dirty="0" err="1">
                <a:latin typeface="Consolas" panose="020B0609020204030204" pitchFamily="49" charset="0"/>
                <a:cs typeface="Courier New" pitchFamily="49" charset="0"/>
              </a:rPr>
              <a:t>Eq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);</a:t>
            </a:r>
          </a:p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2" charset="2"/>
              <a:buNone/>
            </a:pPr>
            <a:r>
              <a:rPr lang="en-US" sz="2000" b="1" dirty="0" err="1">
                <a:latin typeface="Consolas" panose="020B0609020204030204" pitchFamily="49" charset="0"/>
                <a:cs typeface="Courier New" pitchFamily="49" charset="0"/>
              </a:rPr>
              <a:t>typedef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latin typeface="Consolas" panose="020B0609020204030204" pitchFamily="49" charset="0"/>
                <a:cs typeface="Courier New" pitchFamily="49" charset="0"/>
              </a:rPr>
              <a:t>enum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 {</a:t>
            </a:r>
            <a:r>
              <a:rPr lang="en-US" sz="2000" dirty="0" err="1">
                <a:latin typeface="Consolas" panose="020B0609020204030204" pitchFamily="49" charset="0"/>
                <a:cs typeface="Courier New" pitchFamily="49" charset="0"/>
              </a:rPr>
              <a:t>Ld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, St} </a:t>
            </a:r>
            <a:r>
              <a:rPr lang="en-US" sz="2000" dirty="0" err="1">
                <a:latin typeface="Consolas" panose="020B0609020204030204" pitchFamily="49" charset="0"/>
                <a:cs typeface="Courier New" pitchFamily="49" charset="0"/>
              </a:rPr>
              <a:t>MemOp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sz="2000" b="1" dirty="0">
                <a:latin typeface="Consolas" panose="020B0609020204030204" pitchFamily="49" charset="0"/>
                <a:cs typeface="Courier New" pitchFamily="49" charset="0"/>
              </a:rPr>
              <a:t>deriving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(Bits, </a:t>
            </a:r>
            <a:r>
              <a:rPr lang="en-US" sz="2000" dirty="0" err="1">
                <a:latin typeface="Consolas" panose="020B0609020204030204" pitchFamily="49" charset="0"/>
                <a:cs typeface="Courier New" pitchFamily="49" charset="0"/>
              </a:rPr>
              <a:t>Eq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);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8B579A-59EC-8703-0426-EC6E6F8ADB2D}"/>
              </a:ext>
            </a:extLst>
          </p:cNvPr>
          <p:cNvSpPr txBox="1"/>
          <p:nvPr/>
        </p:nvSpPr>
        <p:spPr>
          <a:xfrm>
            <a:off x="5462983" y="1295400"/>
            <a:ext cx="272851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+mj-lt"/>
              </a:rPr>
              <a:t>Magic memory can be read or written any time, so the guards are always true (not shown)</a:t>
            </a:r>
            <a:endParaRPr lang="en-US" sz="2000" i="1" dirty="0">
              <a:latin typeface="+mj-lt"/>
            </a:endParaRP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B02DD263-07F8-34F8-1E8F-0344830880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7910" y="1325734"/>
            <a:ext cx="1403709" cy="1570548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None/>
            </a:pPr>
            <a:endParaRPr lang="en-US">
              <a:latin typeface="+mn-lt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AA0AAB62-05BB-637C-3722-9CD64BC26C22}"/>
              </a:ext>
            </a:extLst>
          </p:cNvPr>
          <p:cNvGrpSpPr/>
          <p:nvPr/>
        </p:nvGrpSpPr>
        <p:grpSpPr>
          <a:xfrm>
            <a:off x="2409664" y="1442183"/>
            <a:ext cx="345773" cy="1347940"/>
            <a:chOff x="4570394" y="1604169"/>
            <a:chExt cx="345773" cy="633413"/>
          </a:xfrm>
        </p:grpSpPr>
        <p:sp>
          <p:nvSpPr>
            <p:cNvPr id="19" name="Rectangle 9">
              <a:extLst>
                <a:ext uri="{FF2B5EF4-FFF2-40B4-BE49-F238E27FC236}">
                  <a16:creationId xmlns:a16="http://schemas.microsoft.com/office/drawing/2014/main" id="{52E12147-870F-BE69-41ED-EF5C59FDE0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84642" y="1604169"/>
              <a:ext cx="331525" cy="633413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buNone/>
              </a:pPr>
              <a:endParaRPr lang="en-US">
                <a:latin typeface="+mn-lt"/>
              </a:endParaRPr>
            </a:p>
          </p:txBody>
        </p:sp>
        <p:sp>
          <p:nvSpPr>
            <p:cNvPr id="20" name="Text Box 29">
              <a:extLst>
                <a:ext uri="{FF2B5EF4-FFF2-40B4-BE49-F238E27FC236}">
                  <a16:creationId xmlns:a16="http://schemas.microsoft.com/office/drawing/2014/main" id="{A9F3F1DF-35B0-E7CD-54E5-63367A51F6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6200000">
              <a:off x="4493601" y="1755082"/>
              <a:ext cx="461363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None/>
              </a:pPr>
              <a:r>
                <a:rPr lang="en-US" sz="1400" dirty="0" err="1">
                  <a:latin typeface="+mn-lt"/>
                  <a:cs typeface="Arial" charset="0"/>
                </a:rPr>
                <a:t>memReq</a:t>
              </a:r>
              <a:endParaRPr lang="en-US" sz="1400" dirty="0">
                <a:latin typeface="+mn-lt"/>
                <a:cs typeface="Arial" charset="0"/>
              </a:endParaRPr>
            </a:p>
          </p:txBody>
        </p:sp>
      </p:grpSp>
      <p:sp>
        <p:nvSpPr>
          <p:cNvPr id="9" name="Text Box 32">
            <a:extLst>
              <a:ext uri="{FF2B5EF4-FFF2-40B4-BE49-F238E27FC236}">
                <a16:creationId xmlns:a16="http://schemas.microsoft.com/office/drawing/2014/main" id="{C58F86C0-7237-763E-5246-CD4FE83D57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7836" y="1737400"/>
            <a:ext cx="114959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n-US" sz="1800" dirty="0">
                <a:latin typeface="+mn-lt"/>
                <a:cs typeface="Arial" charset="0"/>
              </a:rPr>
              <a:t>magic memory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901BC55-F093-41C2-A997-858A619C6019}"/>
              </a:ext>
            </a:extLst>
          </p:cNvPr>
          <p:cNvCxnSpPr/>
          <p:nvPr/>
        </p:nvCxnSpPr>
        <p:spPr bwMode="auto">
          <a:xfrm>
            <a:off x="1929223" y="1633321"/>
            <a:ext cx="508079" cy="1"/>
          </a:xfrm>
          <a:prstGeom prst="straightConnector1">
            <a:avLst/>
          </a:prstGeom>
          <a:noFill/>
          <a:ln w="28575" cap="flat" cmpd="sng" algn="ctr">
            <a:solidFill>
              <a:srgbClr val="00206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1" name="Text Box 5">
            <a:extLst>
              <a:ext uri="{FF2B5EF4-FFF2-40B4-BE49-F238E27FC236}">
                <a16:creationId xmlns:a16="http://schemas.microsoft.com/office/drawing/2014/main" id="{FBDB0B01-18BD-FF4B-A510-1797EFC436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945" y="2270517"/>
            <a:ext cx="114486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n-US" sz="1600" i="1" dirty="0">
                <a:latin typeface="+mn-lt"/>
                <a:cs typeface="Arial" charset="0"/>
              </a:rPr>
              <a:t>load data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5653C0C-0155-68AD-B071-E2FCF69D1A1E}"/>
              </a:ext>
            </a:extLst>
          </p:cNvPr>
          <p:cNvCxnSpPr/>
          <p:nvPr/>
        </p:nvCxnSpPr>
        <p:spPr bwMode="auto">
          <a:xfrm flipH="1">
            <a:off x="1901585" y="2457977"/>
            <a:ext cx="508079" cy="1"/>
          </a:xfrm>
          <a:prstGeom prst="straightConnector1">
            <a:avLst/>
          </a:prstGeom>
          <a:noFill/>
          <a:ln w="28575" cap="flat" cmpd="sng" algn="ctr">
            <a:solidFill>
              <a:srgbClr val="00206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6" name="Text Box 5">
            <a:extLst>
              <a:ext uri="{FF2B5EF4-FFF2-40B4-BE49-F238E27FC236}">
                <a16:creationId xmlns:a16="http://schemas.microsoft.com/office/drawing/2014/main" id="{BCA95AC2-6158-6B14-4301-9B9BF7B195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703" y="1443790"/>
            <a:ext cx="123463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n-US" sz="1600" i="1" dirty="0">
                <a:latin typeface="+mn-lt"/>
                <a:cs typeface="Arial" charset="0"/>
              </a:rPr>
              <a:t>op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n-US" sz="1600" i="1" dirty="0">
                <a:latin typeface="+mn-lt"/>
                <a:cs typeface="Arial" charset="0"/>
              </a:rPr>
              <a:t>address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n-US" sz="1600" i="1" dirty="0">
                <a:latin typeface="+mn-lt"/>
                <a:cs typeface="Arial" charset="0"/>
              </a:rPr>
              <a:t>store data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332E741-DEF2-1E1C-295C-03D836BC00F8}"/>
              </a:ext>
            </a:extLst>
          </p:cNvPr>
          <p:cNvCxnSpPr/>
          <p:nvPr/>
        </p:nvCxnSpPr>
        <p:spPr bwMode="auto">
          <a:xfrm>
            <a:off x="1924812" y="2672258"/>
            <a:ext cx="484852" cy="3782"/>
          </a:xfrm>
          <a:prstGeom prst="straightConnector1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0" name="Text Box 5">
            <a:extLst>
              <a:ext uri="{FF2B5EF4-FFF2-40B4-BE49-F238E27FC236}">
                <a16:creationId xmlns:a16="http://schemas.microsoft.com/office/drawing/2014/main" id="{45030162-D0AF-9E17-0F22-C7AFC9921A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0998" y="2488131"/>
            <a:ext cx="43633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n-US" sz="1600" i="1" dirty="0" err="1">
                <a:solidFill>
                  <a:srgbClr val="FF0000"/>
                </a:solidFill>
                <a:latin typeface="+mn-lt"/>
                <a:cs typeface="Arial" charset="0"/>
              </a:rPr>
              <a:t>en</a:t>
            </a:r>
            <a:endParaRPr lang="en-US" sz="1600" i="1" dirty="0">
              <a:solidFill>
                <a:srgbClr val="FF0000"/>
              </a:solidFill>
              <a:latin typeface="+mn-lt"/>
              <a:cs typeface="Arial" charset="0"/>
            </a:endParaRP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858DAECB-8FFD-8D1F-4ECA-4F95BDAF0E6D}"/>
              </a:ext>
            </a:extLst>
          </p:cNvPr>
          <p:cNvCxnSpPr/>
          <p:nvPr/>
        </p:nvCxnSpPr>
        <p:spPr bwMode="auto">
          <a:xfrm>
            <a:off x="1925676" y="1865246"/>
            <a:ext cx="508079" cy="1"/>
          </a:xfrm>
          <a:prstGeom prst="straightConnector1">
            <a:avLst/>
          </a:prstGeom>
          <a:noFill/>
          <a:ln w="28575" cap="flat" cmpd="sng" algn="ctr">
            <a:solidFill>
              <a:srgbClr val="00206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7CBF80E6-5553-2368-BEDC-8EF6EB25A09D}"/>
              </a:ext>
            </a:extLst>
          </p:cNvPr>
          <p:cNvCxnSpPr/>
          <p:nvPr/>
        </p:nvCxnSpPr>
        <p:spPr bwMode="auto">
          <a:xfrm>
            <a:off x="1919695" y="2087272"/>
            <a:ext cx="508079" cy="1"/>
          </a:xfrm>
          <a:prstGeom prst="straightConnector1">
            <a:avLst/>
          </a:prstGeom>
          <a:noFill/>
          <a:ln w="28575" cap="flat" cmpd="sng" algn="ctr">
            <a:solidFill>
              <a:srgbClr val="00206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" name="Left Brace 5">
            <a:extLst>
              <a:ext uri="{FF2B5EF4-FFF2-40B4-BE49-F238E27FC236}">
                <a16:creationId xmlns:a16="http://schemas.microsoft.com/office/drawing/2014/main" id="{58D7D7A0-8239-85C2-98FA-05D810B52C8A}"/>
              </a:ext>
            </a:extLst>
          </p:cNvPr>
          <p:cNvSpPr/>
          <p:nvPr/>
        </p:nvSpPr>
        <p:spPr bwMode="auto">
          <a:xfrm>
            <a:off x="1722401" y="1525058"/>
            <a:ext cx="274752" cy="614614"/>
          </a:xfrm>
          <a:prstGeom prst="leftBrac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94257BF-BBC7-8B83-B64E-A528D55ADDB3}"/>
              </a:ext>
            </a:extLst>
          </p:cNvPr>
          <p:cNvSpPr txBox="1"/>
          <p:nvPr/>
        </p:nvSpPr>
        <p:spPr>
          <a:xfrm>
            <a:off x="537468" y="5437811"/>
            <a:ext cx="723787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US" sz="2000" b="1" dirty="0">
                <a:latin typeface="Consolas" panose="020B0609020204030204" pitchFamily="49" charset="0"/>
                <a:cs typeface="Courier New" pitchFamily="49" charset="0"/>
              </a:rPr>
              <a:t>let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 data  &lt;- </a:t>
            </a:r>
            <a:r>
              <a:rPr lang="en-US" sz="2000" dirty="0" err="1">
                <a:latin typeface="Consolas" panose="020B0609020204030204" pitchFamily="49" charset="0"/>
                <a:cs typeface="Courier New" pitchFamily="49" charset="0"/>
              </a:rPr>
              <a:t>m.req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(</a:t>
            </a:r>
            <a:r>
              <a:rPr lang="en-US" sz="2000" dirty="0" err="1">
                <a:latin typeface="Consolas" panose="020B0609020204030204" pitchFamily="49" charset="0"/>
                <a:cs typeface="Courier New" pitchFamily="49" charset="0"/>
              </a:rPr>
              <a:t>MemReq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{</a:t>
            </a:r>
            <a:r>
              <a:rPr lang="en-US" sz="2000" dirty="0" err="1">
                <a:latin typeface="Consolas" panose="020B0609020204030204" pitchFamily="49" charset="0"/>
                <a:cs typeface="Courier New" pitchFamily="49" charset="0"/>
              </a:rPr>
              <a:t>op:Ld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, </a:t>
            </a:r>
            <a:r>
              <a:rPr lang="en-US" sz="2000" dirty="0" err="1">
                <a:latin typeface="Consolas" panose="020B0609020204030204" pitchFamily="49" charset="0"/>
                <a:cs typeface="Courier New" pitchFamily="49" charset="0"/>
              </a:rPr>
              <a:t>addr:a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, data:?});</a:t>
            </a:r>
          </a:p>
          <a:p>
            <a:pPr marL="342900" indent="-342900">
              <a:buClr>
                <a:schemeClr val="hlink"/>
              </a:buClr>
              <a:buSzPct val="110000"/>
            </a:pPr>
            <a:r>
              <a:rPr lang="en-US" sz="2000" b="1" dirty="0">
                <a:latin typeface="Consolas" panose="020B0609020204030204" pitchFamily="49" charset="0"/>
                <a:cs typeface="Courier New" pitchFamily="49" charset="0"/>
              </a:rPr>
              <a:t>let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 dummy &lt;- </a:t>
            </a:r>
            <a:r>
              <a:rPr lang="en-US" sz="2000" dirty="0" err="1">
                <a:latin typeface="Consolas" panose="020B0609020204030204" pitchFamily="49" charset="0"/>
                <a:cs typeface="Courier New" pitchFamily="49" charset="0"/>
              </a:rPr>
              <a:t>m.req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(</a:t>
            </a:r>
            <a:r>
              <a:rPr lang="en-US" sz="2000" dirty="0" err="1">
                <a:latin typeface="Consolas" panose="020B0609020204030204" pitchFamily="49" charset="0"/>
                <a:cs typeface="Courier New" pitchFamily="49" charset="0"/>
              </a:rPr>
              <a:t>MemReq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{</a:t>
            </a:r>
            <a:r>
              <a:rPr lang="en-US" sz="2000" dirty="0" err="1">
                <a:latin typeface="Consolas" panose="020B0609020204030204" pitchFamily="49" charset="0"/>
                <a:cs typeface="Courier New" pitchFamily="49" charset="0"/>
              </a:rPr>
              <a:t>op:St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, </a:t>
            </a:r>
            <a:r>
              <a:rPr lang="en-US" sz="2000" dirty="0" err="1">
                <a:latin typeface="Consolas" panose="020B0609020204030204" pitchFamily="49" charset="0"/>
                <a:cs typeface="Courier New" pitchFamily="49" charset="0"/>
              </a:rPr>
              <a:t>addr:a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, </a:t>
            </a:r>
            <a:r>
              <a:rPr lang="en-US" sz="2000" dirty="0" err="1">
                <a:latin typeface="Consolas" panose="020B0609020204030204" pitchFamily="49" charset="0"/>
                <a:cs typeface="Courier New" pitchFamily="49" charset="0"/>
              </a:rPr>
              <a:t>data:v</a:t>
            </a:r>
            <a:r>
              <a:rPr lang="en-US" sz="2000" dirty="0">
                <a:latin typeface="Consolas" panose="020B0609020204030204" pitchFamily="49" charset="0"/>
                <a:cs typeface="Courier New" pitchFamily="49" charset="0"/>
              </a:rPr>
              <a:t>});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92D17C-130F-56DA-024A-F3C4D5618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95B828-1105-4F30-8326-9ED16BFA811F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1F19441A-F29F-6529-7BE0-741B0639B0B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L04-</a:t>
            </a:r>
            <a:fld id="{4F9502F6-954B-46E9-AC05-33DEDF4CA0BF}" type="slidenum">
              <a:rPr lang="en-US" smtClean="0"/>
              <a:pPr>
                <a:defRPr/>
              </a:pPr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349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4000" dirty="0"/>
              <a:t>Understanding generated hardware (the real </a:t>
            </a:r>
            <a:r>
              <a:rPr lang="en-US" sz="4000" dirty="0" err="1"/>
              <a:t>datapath</a:t>
            </a:r>
            <a:r>
              <a:rPr lang="en-US" sz="4000" dirty="0"/>
              <a:t>)</a:t>
            </a:r>
            <a:endParaRPr lang="en-US" sz="3200" dirty="0"/>
          </a:p>
        </p:txBody>
      </p:sp>
      <p:sp>
        <p:nvSpPr>
          <p:cNvPr id="103" name="Content Placeholder 2"/>
          <p:cNvSpPr>
            <a:spLocks noGrp="1"/>
          </p:cNvSpPr>
          <p:nvPr>
            <p:ph idx="1"/>
          </p:nvPr>
        </p:nvSpPr>
        <p:spPr>
          <a:xfrm>
            <a:off x="926458" y="4473812"/>
            <a:ext cx="7772400" cy="1919624"/>
          </a:xfrm>
        </p:spPr>
        <p:txBody>
          <a:bodyPr/>
          <a:lstStyle/>
          <a:p>
            <a:r>
              <a:rPr lang="en-US" sz="2000" dirty="0"/>
              <a:t>Not all instructions have both src1 and src2 fields but there is no harm/cost in reading unused registers; we never use results of undefined fields</a:t>
            </a:r>
          </a:p>
          <a:p>
            <a:r>
              <a:rPr lang="en-US" sz="2000" dirty="0"/>
              <a:t>When the same function is called with two different arguments, a mux is generated automatically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2689970" y="1715120"/>
            <a:ext cx="2722674" cy="1248597"/>
            <a:chOff x="2689970" y="1788942"/>
            <a:chExt cx="2722674" cy="1248597"/>
          </a:xfrm>
        </p:grpSpPr>
        <p:sp>
          <p:nvSpPr>
            <p:cNvPr id="27682" name="Text Box 11"/>
            <p:cNvSpPr txBox="1">
              <a:spLocks noChangeArrowheads="1"/>
            </p:cNvSpPr>
            <p:nvPr/>
          </p:nvSpPr>
          <p:spPr bwMode="auto">
            <a:xfrm>
              <a:off x="4568823" y="1987713"/>
              <a:ext cx="843821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sz="2000" dirty="0">
                  <a:latin typeface="+mj-lt"/>
                </a:rPr>
                <a:t>rVal1</a:t>
              </a:r>
            </a:p>
          </p:txBody>
        </p:sp>
        <p:sp>
          <p:nvSpPr>
            <p:cNvPr id="27683" name="Text Box 11"/>
            <p:cNvSpPr txBox="1">
              <a:spLocks noChangeArrowheads="1"/>
            </p:cNvSpPr>
            <p:nvPr/>
          </p:nvSpPr>
          <p:spPr bwMode="auto">
            <a:xfrm>
              <a:off x="4553952" y="2668207"/>
              <a:ext cx="843821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sz="2000" dirty="0">
                  <a:latin typeface="+mj-lt"/>
                </a:rPr>
                <a:t>rVal2</a:t>
              </a:r>
            </a:p>
          </p:txBody>
        </p:sp>
        <p:sp>
          <p:nvSpPr>
            <p:cNvPr id="63" name="Rectangle 17"/>
            <p:cNvSpPr>
              <a:spLocks noChangeArrowheads="1"/>
            </p:cNvSpPr>
            <p:nvPr/>
          </p:nvSpPr>
          <p:spPr bwMode="auto">
            <a:xfrm>
              <a:off x="3535111" y="1788942"/>
              <a:ext cx="891924" cy="1039235"/>
            </a:xfrm>
            <a:prstGeom prst="rect">
              <a:avLst/>
            </a:prstGeom>
            <a:solidFill>
              <a:srgbClr val="FFCC66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sz="2000" dirty="0">
                  <a:latin typeface="+mj-lt"/>
                </a:rPr>
                <a:t>RF</a:t>
              </a:r>
            </a:p>
          </p:txBody>
        </p:sp>
        <p:sp>
          <p:nvSpPr>
            <p:cNvPr id="64" name="Line 8"/>
            <p:cNvSpPr>
              <a:spLocks noChangeShapeType="1"/>
            </p:cNvSpPr>
            <p:nvPr/>
          </p:nvSpPr>
          <p:spPr bwMode="auto">
            <a:xfrm>
              <a:off x="2931944" y="2662520"/>
              <a:ext cx="609691" cy="386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+mj-lt"/>
              </a:endParaRPr>
            </a:p>
          </p:txBody>
        </p:sp>
        <p:sp>
          <p:nvSpPr>
            <p:cNvPr id="65" name="Line 8"/>
            <p:cNvSpPr>
              <a:spLocks noChangeShapeType="1"/>
            </p:cNvSpPr>
            <p:nvPr/>
          </p:nvSpPr>
          <p:spPr bwMode="auto">
            <a:xfrm flipV="1">
              <a:off x="2904531" y="1978738"/>
              <a:ext cx="637104" cy="532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+mj-lt"/>
              </a:endParaRPr>
            </a:p>
          </p:txBody>
        </p:sp>
        <p:sp>
          <p:nvSpPr>
            <p:cNvPr id="72" name="Text Box 11"/>
            <p:cNvSpPr txBox="1">
              <a:spLocks noChangeArrowheads="1"/>
            </p:cNvSpPr>
            <p:nvPr/>
          </p:nvSpPr>
          <p:spPr bwMode="auto">
            <a:xfrm>
              <a:off x="2689971" y="1956499"/>
              <a:ext cx="72327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sz="2000" dirty="0">
                  <a:latin typeface="+mj-lt"/>
                </a:rPr>
                <a:t>src1</a:t>
              </a:r>
            </a:p>
          </p:txBody>
        </p:sp>
        <p:sp>
          <p:nvSpPr>
            <p:cNvPr id="73" name="Text Box 11"/>
            <p:cNvSpPr txBox="1">
              <a:spLocks noChangeArrowheads="1"/>
            </p:cNvSpPr>
            <p:nvPr/>
          </p:nvSpPr>
          <p:spPr bwMode="auto">
            <a:xfrm>
              <a:off x="2689970" y="2649567"/>
              <a:ext cx="72327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sz="2000" dirty="0">
                  <a:latin typeface="+mj-lt"/>
                </a:rPr>
                <a:t>src2</a:t>
              </a:r>
            </a:p>
          </p:txBody>
        </p:sp>
        <p:sp>
          <p:nvSpPr>
            <p:cNvPr id="66" name="Line 8"/>
            <p:cNvSpPr>
              <a:spLocks noChangeShapeType="1"/>
            </p:cNvSpPr>
            <p:nvPr/>
          </p:nvSpPr>
          <p:spPr bwMode="auto">
            <a:xfrm>
              <a:off x="4445417" y="2692749"/>
              <a:ext cx="609691" cy="386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+mj-lt"/>
              </a:endParaRPr>
            </a:p>
          </p:txBody>
        </p:sp>
        <p:sp>
          <p:nvSpPr>
            <p:cNvPr id="67" name="Line 8"/>
            <p:cNvSpPr>
              <a:spLocks noChangeShapeType="1"/>
            </p:cNvSpPr>
            <p:nvPr/>
          </p:nvSpPr>
          <p:spPr bwMode="auto">
            <a:xfrm flipV="1">
              <a:off x="4427035" y="1973415"/>
              <a:ext cx="630580" cy="1064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+mj-lt"/>
              </a:endParaRPr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6621170" y="1846860"/>
            <a:ext cx="1466850" cy="1255713"/>
            <a:chOff x="4990090" y="2316580"/>
            <a:chExt cx="1466850" cy="1255713"/>
          </a:xfrm>
        </p:grpSpPr>
        <p:sp>
          <p:nvSpPr>
            <p:cNvPr id="71" name="Freeform 135"/>
            <p:cNvSpPr>
              <a:spLocks/>
            </p:cNvSpPr>
            <p:nvPr/>
          </p:nvSpPr>
          <p:spPr bwMode="auto">
            <a:xfrm flipV="1">
              <a:off x="5332990" y="2316580"/>
              <a:ext cx="765175" cy="1255713"/>
            </a:xfrm>
            <a:custGeom>
              <a:avLst/>
              <a:gdLst>
                <a:gd name="T0" fmla="*/ 0 w 961"/>
                <a:gd name="T1" fmla="*/ 0 h 1652"/>
                <a:gd name="T2" fmla="*/ 481 w 961"/>
                <a:gd name="T3" fmla="*/ 147 h 1652"/>
                <a:gd name="T4" fmla="*/ 481 w 961"/>
                <a:gd name="T5" fmla="*/ 570 h 1652"/>
                <a:gd name="T6" fmla="*/ 0 w 961"/>
                <a:gd name="T7" fmla="*/ 791 h 1652"/>
                <a:gd name="T8" fmla="*/ 0 w 961"/>
                <a:gd name="T9" fmla="*/ 460 h 1652"/>
                <a:gd name="T10" fmla="*/ 96 w 961"/>
                <a:gd name="T11" fmla="*/ 386 h 1652"/>
                <a:gd name="T12" fmla="*/ 0 w 961"/>
                <a:gd name="T13" fmla="*/ 331 h 1652"/>
                <a:gd name="T14" fmla="*/ 0 w 961"/>
                <a:gd name="T15" fmla="*/ 0 h 165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961"/>
                <a:gd name="T25" fmla="*/ 0 h 1652"/>
                <a:gd name="T26" fmla="*/ 961 w 961"/>
                <a:gd name="T27" fmla="*/ 1652 h 165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61" h="1652">
                  <a:moveTo>
                    <a:pt x="0" y="0"/>
                  </a:moveTo>
                  <a:lnTo>
                    <a:pt x="960" y="307"/>
                  </a:lnTo>
                  <a:lnTo>
                    <a:pt x="960" y="1190"/>
                  </a:lnTo>
                  <a:lnTo>
                    <a:pt x="0" y="1651"/>
                  </a:lnTo>
                  <a:lnTo>
                    <a:pt x="0" y="960"/>
                  </a:lnTo>
                  <a:lnTo>
                    <a:pt x="192" y="806"/>
                  </a:lnTo>
                  <a:lnTo>
                    <a:pt x="0" y="691"/>
                  </a:lnTo>
                  <a:lnTo>
                    <a:pt x="0" y="0"/>
                  </a:lnTo>
                </a:path>
              </a:pathLst>
            </a:custGeom>
            <a:solidFill>
              <a:schemeClr val="tx1">
                <a:lumMod val="20000"/>
                <a:lumOff val="80000"/>
              </a:schemeClr>
            </a:solidFill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4" name="Line 136"/>
            <p:cNvSpPr>
              <a:spLocks noChangeShapeType="1"/>
            </p:cNvSpPr>
            <p:nvPr/>
          </p:nvSpPr>
          <p:spPr bwMode="auto">
            <a:xfrm flipV="1">
              <a:off x="4990090" y="3243680"/>
              <a:ext cx="35401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5" name="Line 137"/>
            <p:cNvSpPr>
              <a:spLocks noChangeShapeType="1"/>
            </p:cNvSpPr>
            <p:nvPr/>
          </p:nvSpPr>
          <p:spPr bwMode="auto">
            <a:xfrm flipV="1">
              <a:off x="4990090" y="2584868"/>
              <a:ext cx="327025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6" name="Line 139"/>
            <p:cNvSpPr>
              <a:spLocks noChangeShapeType="1"/>
            </p:cNvSpPr>
            <p:nvPr/>
          </p:nvSpPr>
          <p:spPr bwMode="auto">
            <a:xfrm flipV="1">
              <a:off x="6101340" y="2956928"/>
              <a:ext cx="355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81" name="Rectangle 146"/>
            <p:cNvSpPr>
              <a:spLocks noChangeArrowheads="1"/>
            </p:cNvSpPr>
            <p:nvPr/>
          </p:nvSpPr>
          <p:spPr bwMode="auto">
            <a:xfrm>
              <a:off x="5405707" y="2738855"/>
              <a:ext cx="687690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eaLnBrk="0" hangingPunct="0">
                <a:buNone/>
              </a:pPr>
              <a:r>
                <a:rPr lang="en-US" sz="2000" b="0" dirty="0">
                  <a:solidFill>
                    <a:srgbClr val="56127A"/>
                  </a:solidFill>
                  <a:latin typeface="+mj-lt"/>
                </a:rPr>
                <a:t>ALU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970602" y="1723035"/>
            <a:ext cx="1954440" cy="1574993"/>
            <a:chOff x="979782" y="1806382"/>
            <a:chExt cx="1954440" cy="1574993"/>
          </a:xfrm>
        </p:grpSpPr>
        <p:sp>
          <p:nvSpPr>
            <p:cNvPr id="27651" name="Text Box 11"/>
            <p:cNvSpPr txBox="1">
              <a:spLocks noChangeArrowheads="1"/>
            </p:cNvSpPr>
            <p:nvPr/>
          </p:nvSpPr>
          <p:spPr bwMode="auto">
            <a:xfrm>
              <a:off x="979782" y="1942508"/>
              <a:ext cx="848309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sz="2000" dirty="0" err="1">
                  <a:latin typeface="+mj-lt"/>
                </a:rPr>
                <a:t>dInst</a:t>
              </a:r>
              <a:endParaRPr lang="en-US" sz="2000" dirty="0">
                <a:latin typeface="+mj-lt"/>
              </a:endParaRPr>
            </a:p>
          </p:txBody>
        </p:sp>
        <p:cxnSp>
          <p:nvCxnSpPr>
            <p:cNvPr id="7" name="Straight Connector 6"/>
            <p:cNvCxnSpPr/>
            <p:nvPr/>
          </p:nvCxnSpPr>
          <p:spPr bwMode="auto">
            <a:xfrm>
              <a:off x="2171700" y="1806382"/>
              <a:ext cx="8802" cy="1574993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" name="Straight Connector 10"/>
            <p:cNvCxnSpPr/>
            <p:nvPr/>
          </p:nvCxnSpPr>
          <p:spPr bwMode="auto">
            <a:xfrm flipV="1">
              <a:off x="2171700" y="1994599"/>
              <a:ext cx="753720" cy="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4" name="Straight Connector 83"/>
            <p:cNvCxnSpPr/>
            <p:nvPr/>
          </p:nvCxnSpPr>
          <p:spPr bwMode="auto">
            <a:xfrm flipV="1">
              <a:off x="2180502" y="2674642"/>
              <a:ext cx="753720" cy="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5" name="Straight Connector 84"/>
            <p:cNvCxnSpPr/>
            <p:nvPr/>
          </p:nvCxnSpPr>
          <p:spPr bwMode="auto">
            <a:xfrm flipV="1">
              <a:off x="1420777" y="2347922"/>
              <a:ext cx="753720" cy="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sp>
        <p:nvSpPr>
          <p:cNvPr id="22" name="TextBox 21"/>
          <p:cNvSpPr txBox="1"/>
          <p:nvPr/>
        </p:nvSpPr>
        <p:spPr>
          <a:xfrm>
            <a:off x="2361649" y="3647864"/>
            <a:ext cx="4110421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let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rVal1 = rf.rd1(dInst.src1);</a:t>
            </a:r>
          </a:p>
          <a:p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let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rVal2 = rf.rd2(dInst.src2);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2171322" y="1913781"/>
            <a:ext cx="4418440" cy="1530469"/>
            <a:chOff x="2171322" y="1987603"/>
            <a:chExt cx="4418440" cy="1530469"/>
          </a:xfrm>
        </p:grpSpPr>
        <p:sp>
          <p:nvSpPr>
            <p:cNvPr id="4" name="Trapezoid 3"/>
            <p:cNvSpPr/>
            <p:nvPr/>
          </p:nvSpPr>
          <p:spPr bwMode="auto">
            <a:xfrm rot="5400000">
              <a:off x="6085582" y="2791624"/>
              <a:ext cx="772976" cy="235383"/>
            </a:xfrm>
            <a:prstGeom prst="trapezoid">
              <a:avLst/>
            </a:prstGeom>
            <a:solidFill>
              <a:schemeClr val="tx1">
                <a:lumMod val="20000"/>
                <a:lumOff val="8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cxnSp>
          <p:nvCxnSpPr>
            <p:cNvPr id="86" name="Straight Connector 85"/>
            <p:cNvCxnSpPr/>
            <p:nvPr/>
          </p:nvCxnSpPr>
          <p:spPr bwMode="auto">
            <a:xfrm>
              <a:off x="5073490" y="1987603"/>
              <a:ext cx="1516272" cy="201367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8" name="Straight Connector 87"/>
            <p:cNvCxnSpPr/>
            <p:nvPr/>
          </p:nvCxnSpPr>
          <p:spPr bwMode="auto">
            <a:xfrm>
              <a:off x="5079006" y="2692259"/>
              <a:ext cx="1296095" cy="308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91" name="Text Box 11"/>
            <p:cNvSpPr txBox="1">
              <a:spLocks noChangeArrowheads="1"/>
            </p:cNvSpPr>
            <p:nvPr/>
          </p:nvSpPr>
          <p:spPr bwMode="auto">
            <a:xfrm>
              <a:off x="3541635" y="3148740"/>
              <a:ext cx="75533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None/>
              </a:pPr>
              <a:r>
                <a:rPr lang="en-US" sz="2000" dirty="0" err="1">
                  <a:latin typeface="+mj-lt"/>
                </a:rPr>
                <a:t>imm</a:t>
              </a:r>
              <a:endParaRPr lang="en-US" sz="2000" dirty="0">
                <a:latin typeface="+mj-lt"/>
              </a:endParaRPr>
            </a:p>
          </p:txBody>
        </p:sp>
        <p:cxnSp>
          <p:nvCxnSpPr>
            <p:cNvPr id="25" name="Straight Connector 24"/>
            <p:cNvCxnSpPr/>
            <p:nvPr/>
          </p:nvCxnSpPr>
          <p:spPr bwMode="auto">
            <a:xfrm>
              <a:off x="2171322" y="3176395"/>
              <a:ext cx="4179881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DC1A6F-F50F-8C7C-3BDC-1CEA718CB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EBB7C38-343C-4F10-B7C4-F22ED22849CE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544EF9E2-B463-2785-3091-1264009A07B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L06-</a:t>
            </a:r>
            <a:fld id="{D02EE386-C9BD-4FB7-9577-6096B5320EC4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282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generated hardware - </a:t>
            </a:r>
            <a:r>
              <a:rPr lang="en-US" sz="2400" i="1" dirty="0"/>
              <a:t>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7762" y="3665627"/>
            <a:ext cx="7772400" cy="2637737"/>
          </a:xfrm>
        </p:spPr>
        <p:txBody>
          <a:bodyPr/>
          <a:lstStyle/>
          <a:p>
            <a:r>
              <a:rPr lang="en-US" sz="2000" dirty="0"/>
              <a:t>How many </a:t>
            </a:r>
            <a:r>
              <a:rPr lang="en-US" sz="2000" dirty="0" err="1"/>
              <a:t>alu</a:t>
            </a:r>
            <a:r>
              <a:rPr lang="en-US" sz="2000" dirty="0"/>
              <a:t> circuits?</a:t>
            </a:r>
          </a:p>
          <a:p>
            <a:pPr lvl="1"/>
            <a:r>
              <a:rPr lang="en-US" sz="1800" dirty="0"/>
              <a:t>The two uses of </a:t>
            </a:r>
            <a:r>
              <a:rPr lang="en-US" sz="1800" dirty="0" err="1"/>
              <a:t>alu</a:t>
            </a:r>
            <a:r>
              <a:rPr lang="en-US" sz="1800" dirty="0"/>
              <a:t> are mutually exclusive, so the BSV compiler/backend tools should share the same </a:t>
            </a:r>
            <a:r>
              <a:rPr lang="en-US" sz="1800" dirty="0" err="1"/>
              <a:t>alu</a:t>
            </a:r>
            <a:r>
              <a:rPr lang="en-US" sz="1800" dirty="0"/>
              <a:t> circuit;</a:t>
            </a:r>
          </a:p>
          <a:p>
            <a:pPr lvl="1"/>
            <a:r>
              <a:rPr lang="en-US" sz="1800" dirty="0"/>
              <a:t>Can address calculation use the same </a:t>
            </a:r>
            <a:r>
              <a:rPr lang="en-US" sz="1800" dirty="0" err="1"/>
              <a:t>alu</a:t>
            </a:r>
            <a:r>
              <a:rPr lang="en-US" sz="1800" dirty="0"/>
              <a:t>?</a:t>
            </a:r>
          </a:p>
          <a:p>
            <a:r>
              <a:rPr lang="en-US" sz="2000" dirty="0"/>
              <a:t>Reuse is not necessarily a good idea because it prevents specialization</a:t>
            </a:r>
          </a:p>
          <a:p>
            <a:pPr lvl="1"/>
            <a:r>
              <a:rPr lang="en-US" sz="1800" dirty="0"/>
              <a:t>The circuit for pc+4 has a lot fewer gates than the circuit for </a:t>
            </a:r>
            <a:r>
              <a:rPr lang="en-US" sz="1800" dirty="0" err="1"/>
              <a:t>pc+imm</a:t>
            </a:r>
            <a:endParaRPr lang="en-US" sz="1800" dirty="0"/>
          </a:p>
          <a:p>
            <a:endParaRPr lang="en-US" sz="1800" dirty="0"/>
          </a:p>
        </p:txBody>
      </p:sp>
      <p:sp>
        <p:nvSpPr>
          <p:cNvPr id="7" name="TextBox 6"/>
          <p:cNvSpPr txBox="1"/>
          <p:nvPr/>
        </p:nvSpPr>
        <p:spPr>
          <a:xfrm>
            <a:off x="1187099" y="1541051"/>
            <a:ext cx="6769802" cy="203132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Consolas" panose="020B0609020204030204" pitchFamily="49" charset="0"/>
                <a:cs typeface="Courier New" panose="02070309020205020404" pitchFamily="49" charset="0"/>
              </a:rPr>
              <a:t>case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(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iType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) </a:t>
            </a:r>
            <a:endParaRPr lang="en-US" sz="1800" b="1" dirty="0">
              <a:latin typeface="Consolas" panose="020B06090202040302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   OP: data =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alu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(rVal1, rVal2,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aluFunc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);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   OPIMM: data =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alu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(rVal1,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imm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, </a:t>
            </a:r>
            <a:r>
              <a:rPr lang="en-US" sz="1800" dirty="0" err="1">
                <a:latin typeface="Consolas" panose="020B0609020204030204" pitchFamily="49" charset="0"/>
                <a:cs typeface="Courier New" panose="02070309020205020404" pitchFamily="49" charset="0"/>
              </a:rPr>
              <a:t>aluFunc</a:t>
            </a: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);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nsolas" panose="020B0609020204030204" pitchFamily="49" charset="0"/>
                <a:cs typeface="Courier New" panose="02070309020205020404" pitchFamily="49" charset="0"/>
              </a:rPr>
              <a:t>    ...</a:t>
            </a:r>
          </a:p>
          <a:p>
            <a:pPr marL="0" indent="0"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sz="1800" kern="0" dirty="0">
                <a:latin typeface="Consolas" panose="020B0609020204030204" pitchFamily="49" charset="0"/>
                <a:cs typeface="Courier New" panose="02070309020205020404" pitchFamily="49" charset="0"/>
              </a:rPr>
              <a:t>    LOAD: </a:t>
            </a:r>
            <a:r>
              <a:rPr lang="en-US" sz="1800" b="1" kern="0" dirty="0">
                <a:latin typeface="Consolas" panose="020B0609020204030204" pitchFamily="49" charset="0"/>
                <a:cs typeface="Courier New" panose="02070309020205020404" pitchFamily="49" charset="0"/>
              </a:rPr>
              <a:t>begin</a:t>
            </a:r>
            <a:r>
              <a:rPr lang="en-US" sz="1800" kern="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sz="1800" kern="0" dirty="0" err="1">
                <a:latin typeface="Consolas" panose="020B0609020204030204" pitchFamily="49" charset="0"/>
                <a:cs typeface="Courier New" panose="02070309020205020404" pitchFamily="49" charset="0"/>
              </a:rPr>
              <a:t>addr</a:t>
            </a:r>
            <a:r>
              <a:rPr lang="en-US" sz="1800" kern="0" dirty="0">
                <a:latin typeface="Consolas" panose="020B0609020204030204" pitchFamily="49" charset="0"/>
                <a:cs typeface="Courier New" panose="02070309020205020404" pitchFamily="49" charset="0"/>
              </a:rPr>
              <a:t> = rVal1+imm; </a:t>
            </a:r>
            <a:r>
              <a:rPr lang="en-US" sz="1800" kern="0" dirty="0" err="1">
                <a:latin typeface="Consolas" panose="020B0609020204030204" pitchFamily="49" charset="0"/>
                <a:cs typeface="Courier New" panose="02070309020205020404" pitchFamily="49" charset="0"/>
              </a:rPr>
              <a:t>nextPc</a:t>
            </a:r>
            <a:r>
              <a:rPr lang="en-US" sz="1800" kern="0" dirty="0">
                <a:latin typeface="Consolas" panose="020B0609020204030204" pitchFamily="49" charset="0"/>
                <a:cs typeface="Courier New" panose="02070309020205020404" pitchFamily="49" charset="0"/>
              </a:rPr>
              <a:t> = pc+4; </a:t>
            </a:r>
            <a:r>
              <a:rPr lang="en-US" sz="1800" b="1" kern="0" dirty="0">
                <a:latin typeface="Consolas" panose="020B0609020204030204" pitchFamily="49" charset="0"/>
                <a:cs typeface="Courier New" panose="02070309020205020404" pitchFamily="49" charset="0"/>
              </a:rPr>
              <a:t>end</a:t>
            </a:r>
          </a:p>
          <a:p>
            <a:pPr marL="0" indent="0"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sz="1800" kern="0" dirty="0">
                <a:latin typeface="Consolas" panose="020B0609020204030204" pitchFamily="49" charset="0"/>
                <a:cs typeface="Courier New" panose="02070309020205020404" pitchFamily="49" charset="0"/>
              </a:rPr>
              <a:t>    STORE: </a:t>
            </a:r>
            <a:r>
              <a:rPr lang="en-US" sz="1800" b="1" kern="0" dirty="0">
                <a:latin typeface="Consolas" panose="020B0609020204030204" pitchFamily="49" charset="0"/>
                <a:cs typeface="Courier New" panose="02070309020205020404" pitchFamily="49" charset="0"/>
              </a:rPr>
              <a:t>begin</a:t>
            </a:r>
            <a:r>
              <a:rPr lang="en-US" sz="1800" kern="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sz="1800" kern="0" dirty="0" err="1">
                <a:latin typeface="Consolas" panose="020B0609020204030204" pitchFamily="49" charset="0"/>
                <a:cs typeface="Courier New" panose="02070309020205020404" pitchFamily="49" charset="0"/>
              </a:rPr>
              <a:t>addr</a:t>
            </a:r>
            <a:r>
              <a:rPr lang="en-US" sz="1800" kern="0" dirty="0">
                <a:latin typeface="Consolas" panose="020B0609020204030204" pitchFamily="49" charset="0"/>
                <a:cs typeface="Courier New" panose="02070309020205020404" pitchFamily="49" charset="0"/>
              </a:rPr>
              <a:t> = rVal1+imm; data = rVal2; </a:t>
            </a:r>
          </a:p>
          <a:p>
            <a:pPr marL="0" indent="0"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sz="1800" kern="0" dirty="0">
                <a:latin typeface="Consolas" panose="020B0609020204030204" pitchFamily="49" charset="0"/>
                <a:cs typeface="Courier New" panose="02070309020205020404" pitchFamily="49" charset="0"/>
              </a:rPr>
              <a:t>                 </a:t>
            </a:r>
            <a:r>
              <a:rPr lang="en-US" sz="1800" kern="0" dirty="0" err="1">
                <a:latin typeface="Consolas" panose="020B0609020204030204" pitchFamily="49" charset="0"/>
                <a:cs typeface="Courier New" panose="02070309020205020404" pitchFamily="49" charset="0"/>
              </a:rPr>
              <a:t>nextPc</a:t>
            </a:r>
            <a:r>
              <a:rPr lang="en-US" sz="1800" kern="0" dirty="0">
                <a:latin typeface="Consolas" panose="020B0609020204030204" pitchFamily="49" charset="0"/>
                <a:cs typeface="Courier New" panose="02070309020205020404" pitchFamily="49" charset="0"/>
              </a:rPr>
              <a:t> = pc+4; </a:t>
            </a:r>
            <a:r>
              <a:rPr lang="en-US" sz="1800" b="1" kern="0" dirty="0">
                <a:latin typeface="Consolas" panose="020B0609020204030204" pitchFamily="49" charset="0"/>
                <a:cs typeface="Courier New" panose="02070309020205020404" pitchFamily="49" charset="0"/>
              </a:rPr>
              <a:t>end ...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83354" y="5974186"/>
            <a:ext cx="52393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Generally, we don’t concern ourselves with the sharing of combinational circuits </a:t>
            </a:r>
          </a:p>
        </p:txBody>
      </p:sp>
      <p:sp>
        <p:nvSpPr>
          <p:cNvPr id="10" name="Freeform 9"/>
          <p:cNvSpPr/>
          <p:nvPr/>
        </p:nvSpPr>
        <p:spPr bwMode="auto">
          <a:xfrm>
            <a:off x="2755704" y="8161681"/>
            <a:ext cx="2857273" cy="763879"/>
          </a:xfrm>
          <a:custGeom>
            <a:avLst/>
            <a:gdLst>
              <a:gd name="connsiteX0" fmla="*/ 2402006 w 3384645"/>
              <a:gd name="connsiteY0" fmla="*/ 665898 h 925301"/>
              <a:gd name="connsiteX1" fmla="*/ 2436126 w 3384645"/>
              <a:gd name="connsiteY1" fmla="*/ 659074 h 925301"/>
              <a:gd name="connsiteX2" fmla="*/ 2572603 w 3384645"/>
              <a:gd name="connsiteY2" fmla="*/ 652250 h 925301"/>
              <a:gd name="connsiteX3" fmla="*/ 2599899 w 3384645"/>
              <a:gd name="connsiteY3" fmla="*/ 624955 h 925301"/>
              <a:gd name="connsiteX4" fmla="*/ 2634018 w 3384645"/>
              <a:gd name="connsiteY4" fmla="*/ 556716 h 925301"/>
              <a:gd name="connsiteX5" fmla="*/ 2674961 w 3384645"/>
              <a:gd name="connsiteY5" fmla="*/ 495301 h 925301"/>
              <a:gd name="connsiteX6" fmla="*/ 2674961 w 3384645"/>
              <a:gd name="connsiteY6" fmla="*/ 372471 h 925301"/>
              <a:gd name="connsiteX7" fmla="*/ 2661314 w 3384645"/>
              <a:gd name="connsiteY7" fmla="*/ 338352 h 925301"/>
              <a:gd name="connsiteX8" fmla="*/ 2654490 w 3384645"/>
              <a:gd name="connsiteY8" fmla="*/ 283761 h 925301"/>
              <a:gd name="connsiteX9" fmla="*/ 2599899 w 3384645"/>
              <a:gd name="connsiteY9" fmla="*/ 201874 h 925301"/>
              <a:gd name="connsiteX10" fmla="*/ 2565779 w 3384645"/>
              <a:gd name="connsiteY10" fmla="*/ 140459 h 925301"/>
              <a:gd name="connsiteX11" fmla="*/ 2511188 w 3384645"/>
              <a:gd name="connsiteY11" fmla="*/ 106340 h 925301"/>
              <a:gd name="connsiteX12" fmla="*/ 2490717 w 3384645"/>
              <a:gd name="connsiteY12" fmla="*/ 99516 h 925301"/>
              <a:gd name="connsiteX13" fmla="*/ 2470245 w 3384645"/>
              <a:gd name="connsiteY13" fmla="*/ 85868 h 925301"/>
              <a:gd name="connsiteX14" fmla="*/ 2442949 w 3384645"/>
              <a:gd name="connsiteY14" fmla="*/ 79044 h 925301"/>
              <a:gd name="connsiteX15" fmla="*/ 2053988 w 3384645"/>
              <a:gd name="connsiteY15" fmla="*/ 65396 h 925301"/>
              <a:gd name="connsiteX16" fmla="*/ 689212 w 3384645"/>
              <a:gd name="connsiteY16" fmla="*/ 58572 h 925301"/>
              <a:gd name="connsiteX17" fmla="*/ 566382 w 3384645"/>
              <a:gd name="connsiteY17" fmla="*/ 51749 h 925301"/>
              <a:gd name="connsiteX18" fmla="*/ 491320 w 3384645"/>
              <a:gd name="connsiteY18" fmla="*/ 44925 h 925301"/>
              <a:gd name="connsiteX19" fmla="*/ 150126 w 3384645"/>
              <a:gd name="connsiteY19" fmla="*/ 58572 h 925301"/>
              <a:gd name="connsiteX20" fmla="*/ 102358 w 3384645"/>
              <a:gd name="connsiteY20" fmla="*/ 72220 h 925301"/>
              <a:gd name="connsiteX21" fmla="*/ 75063 w 3384645"/>
              <a:gd name="connsiteY21" fmla="*/ 99516 h 925301"/>
              <a:gd name="connsiteX22" fmla="*/ 54591 w 3384645"/>
              <a:gd name="connsiteY22" fmla="*/ 113164 h 925301"/>
              <a:gd name="connsiteX23" fmla="*/ 6824 w 3384645"/>
              <a:gd name="connsiteY23" fmla="*/ 167755 h 925301"/>
              <a:gd name="connsiteX24" fmla="*/ 0 w 3384645"/>
              <a:gd name="connsiteY24" fmla="*/ 195050 h 925301"/>
              <a:gd name="connsiteX25" fmla="*/ 13648 w 3384645"/>
              <a:gd name="connsiteY25" fmla="*/ 276937 h 925301"/>
              <a:gd name="connsiteX26" fmla="*/ 20472 w 3384645"/>
              <a:gd name="connsiteY26" fmla="*/ 304232 h 925301"/>
              <a:gd name="connsiteX27" fmla="*/ 61415 w 3384645"/>
              <a:gd name="connsiteY27" fmla="*/ 365647 h 925301"/>
              <a:gd name="connsiteX28" fmla="*/ 75063 w 3384645"/>
              <a:gd name="connsiteY28" fmla="*/ 399766 h 925301"/>
              <a:gd name="connsiteX29" fmla="*/ 150126 w 3384645"/>
              <a:gd name="connsiteY29" fmla="*/ 481653 h 925301"/>
              <a:gd name="connsiteX30" fmla="*/ 177421 w 3384645"/>
              <a:gd name="connsiteY30" fmla="*/ 495301 h 925301"/>
              <a:gd name="connsiteX31" fmla="*/ 204717 w 3384645"/>
              <a:gd name="connsiteY31" fmla="*/ 543068 h 925301"/>
              <a:gd name="connsiteX32" fmla="*/ 218364 w 3384645"/>
              <a:gd name="connsiteY32" fmla="*/ 577187 h 925301"/>
              <a:gd name="connsiteX33" fmla="*/ 272955 w 3384645"/>
              <a:gd name="connsiteY33" fmla="*/ 645426 h 925301"/>
              <a:gd name="connsiteX34" fmla="*/ 395785 w 3384645"/>
              <a:gd name="connsiteY34" fmla="*/ 665898 h 925301"/>
              <a:gd name="connsiteX35" fmla="*/ 566382 w 3384645"/>
              <a:gd name="connsiteY35" fmla="*/ 679546 h 925301"/>
              <a:gd name="connsiteX36" fmla="*/ 1064526 w 3384645"/>
              <a:gd name="connsiteY36" fmla="*/ 693193 h 925301"/>
              <a:gd name="connsiteX37" fmla="*/ 1112293 w 3384645"/>
              <a:gd name="connsiteY37" fmla="*/ 700017 h 925301"/>
              <a:gd name="connsiteX38" fmla="*/ 1153236 w 3384645"/>
              <a:gd name="connsiteY38" fmla="*/ 706841 h 925301"/>
              <a:gd name="connsiteX39" fmla="*/ 1501254 w 3384645"/>
              <a:gd name="connsiteY39" fmla="*/ 720489 h 925301"/>
              <a:gd name="connsiteX40" fmla="*/ 1937982 w 3384645"/>
              <a:gd name="connsiteY40" fmla="*/ 720489 h 925301"/>
              <a:gd name="connsiteX41" fmla="*/ 2047164 w 3384645"/>
              <a:gd name="connsiteY41" fmla="*/ 665898 h 925301"/>
              <a:gd name="connsiteX42" fmla="*/ 2313296 w 3384645"/>
              <a:gd name="connsiteY42" fmla="*/ 652250 h 925301"/>
              <a:gd name="connsiteX43" fmla="*/ 2620370 w 3384645"/>
              <a:gd name="connsiteY43" fmla="*/ 672722 h 925301"/>
              <a:gd name="connsiteX44" fmla="*/ 2681785 w 3384645"/>
              <a:gd name="connsiteY44" fmla="*/ 693193 h 925301"/>
              <a:gd name="connsiteX45" fmla="*/ 2702257 w 3384645"/>
              <a:gd name="connsiteY45" fmla="*/ 706841 h 925301"/>
              <a:gd name="connsiteX46" fmla="*/ 2729552 w 3384645"/>
              <a:gd name="connsiteY46" fmla="*/ 727313 h 925301"/>
              <a:gd name="connsiteX47" fmla="*/ 2790967 w 3384645"/>
              <a:gd name="connsiteY47" fmla="*/ 740961 h 925301"/>
              <a:gd name="connsiteX48" fmla="*/ 3022979 w 3384645"/>
              <a:gd name="connsiteY48" fmla="*/ 747784 h 925301"/>
              <a:gd name="connsiteX49" fmla="*/ 3111690 w 3384645"/>
              <a:gd name="connsiteY49" fmla="*/ 788728 h 925301"/>
              <a:gd name="connsiteX50" fmla="*/ 3159457 w 3384645"/>
              <a:gd name="connsiteY50" fmla="*/ 809199 h 925301"/>
              <a:gd name="connsiteX51" fmla="*/ 3193576 w 3384645"/>
              <a:gd name="connsiteY51" fmla="*/ 836495 h 925301"/>
              <a:gd name="connsiteX52" fmla="*/ 3268639 w 3384645"/>
              <a:gd name="connsiteY52" fmla="*/ 877438 h 925301"/>
              <a:gd name="connsiteX53" fmla="*/ 3302758 w 3384645"/>
              <a:gd name="connsiteY53" fmla="*/ 904734 h 925301"/>
              <a:gd name="connsiteX54" fmla="*/ 3350526 w 3384645"/>
              <a:gd name="connsiteY54" fmla="*/ 918381 h 925301"/>
              <a:gd name="connsiteX55" fmla="*/ 3384645 w 3384645"/>
              <a:gd name="connsiteY55" fmla="*/ 925205 h 925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3384645" h="925301">
                <a:moveTo>
                  <a:pt x="2402006" y="665898"/>
                </a:moveTo>
                <a:cubicBezTo>
                  <a:pt x="2413379" y="663623"/>
                  <a:pt x="2424564" y="659999"/>
                  <a:pt x="2436126" y="659074"/>
                </a:cubicBezTo>
                <a:cubicBezTo>
                  <a:pt x="2481530" y="655442"/>
                  <a:pt x="2528011" y="661540"/>
                  <a:pt x="2572603" y="652250"/>
                </a:cubicBezTo>
                <a:cubicBezTo>
                  <a:pt x="2585200" y="649626"/>
                  <a:pt x="2590800" y="634053"/>
                  <a:pt x="2599899" y="624955"/>
                </a:cubicBezTo>
                <a:cubicBezTo>
                  <a:pt x="2611272" y="602209"/>
                  <a:pt x="2618759" y="577061"/>
                  <a:pt x="2634018" y="556716"/>
                </a:cubicBezTo>
                <a:cubicBezTo>
                  <a:pt x="2662448" y="518810"/>
                  <a:pt x="2648639" y="539173"/>
                  <a:pt x="2674961" y="495301"/>
                </a:cubicBezTo>
                <a:cubicBezTo>
                  <a:pt x="2684102" y="440458"/>
                  <a:pt x="2687262" y="442179"/>
                  <a:pt x="2674961" y="372471"/>
                </a:cubicBezTo>
                <a:cubicBezTo>
                  <a:pt x="2672832" y="360408"/>
                  <a:pt x="2665863" y="349725"/>
                  <a:pt x="2661314" y="338352"/>
                </a:cubicBezTo>
                <a:cubicBezTo>
                  <a:pt x="2659039" y="320155"/>
                  <a:pt x="2660289" y="301159"/>
                  <a:pt x="2654490" y="283761"/>
                </a:cubicBezTo>
                <a:cubicBezTo>
                  <a:pt x="2637084" y="231545"/>
                  <a:pt x="2625057" y="243803"/>
                  <a:pt x="2599899" y="201874"/>
                </a:cubicBezTo>
                <a:cubicBezTo>
                  <a:pt x="2574669" y="159825"/>
                  <a:pt x="2600432" y="175113"/>
                  <a:pt x="2565779" y="140459"/>
                </a:cubicBezTo>
                <a:cubicBezTo>
                  <a:pt x="2551081" y="125761"/>
                  <a:pt x="2530111" y="114449"/>
                  <a:pt x="2511188" y="106340"/>
                </a:cubicBezTo>
                <a:cubicBezTo>
                  <a:pt x="2504577" y="103507"/>
                  <a:pt x="2497150" y="102733"/>
                  <a:pt x="2490717" y="99516"/>
                </a:cubicBezTo>
                <a:cubicBezTo>
                  <a:pt x="2483381" y="95848"/>
                  <a:pt x="2477783" y="89099"/>
                  <a:pt x="2470245" y="85868"/>
                </a:cubicBezTo>
                <a:cubicBezTo>
                  <a:pt x="2461625" y="82174"/>
                  <a:pt x="2452316" y="79505"/>
                  <a:pt x="2442949" y="79044"/>
                </a:cubicBezTo>
                <a:cubicBezTo>
                  <a:pt x="2313372" y="72671"/>
                  <a:pt x="2183642" y="69945"/>
                  <a:pt x="2053988" y="65396"/>
                </a:cubicBezTo>
                <a:cubicBezTo>
                  <a:pt x="1605149" y="-9412"/>
                  <a:pt x="1135732" y="-30719"/>
                  <a:pt x="689212" y="58572"/>
                </a:cubicBezTo>
                <a:lnTo>
                  <a:pt x="566382" y="51749"/>
                </a:lnTo>
                <a:cubicBezTo>
                  <a:pt x="541318" y="50021"/>
                  <a:pt x="516444" y="44925"/>
                  <a:pt x="491320" y="44925"/>
                </a:cubicBezTo>
                <a:cubicBezTo>
                  <a:pt x="456301" y="44925"/>
                  <a:pt x="196735" y="56546"/>
                  <a:pt x="150126" y="58572"/>
                </a:cubicBezTo>
                <a:cubicBezTo>
                  <a:pt x="134203" y="63121"/>
                  <a:pt x="116896" y="64290"/>
                  <a:pt x="102358" y="72220"/>
                </a:cubicBezTo>
                <a:cubicBezTo>
                  <a:pt x="91062" y="78382"/>
                  <a:pt x="84832" y="91142"/>
                  <a:pt x="75063" y="99516"/>
                </a:cubicBezTo>
                <a:cubicBezTo>
                  <a:pt x="68836" y="104853"/>
                  <a:pt x="61415" y="108615"/>
                  <a:pt x="54591" y="113164"/>
                </a:cubicBezTo>
                <a:cubicBezTo>
                  <a:pt x="10934" y="200482"/>
                  <a:pt x="82531" y="66814"/>
                  <a:pt x="6824" y="167755"/>
                </a:cubicBezTo>
                <a:cubicBezTo>
                  <a:pt x="1197" y="175258"/>
                  <a:pt x="2275" y="185952"/>
                  <a:pt x="0" y="195050"/>
                </a:cubicBezTo>
                <a:cubicBezTo>
                  <a:pt x="4549" y="222346"/>
                  <a:pt x="8548" y="249739"/>
                  <a:pt x="13648" y="276937"/>
                </a:cubicBezTo>
                <a:cubicBezTo>
                  <a:pt x="15376" y="286155"/>
                  <a:pt x="16026" y="295975"/>
                  <a:pt x="20472" y="304232"/>
                </a:cubicBezTo>
                <a:cubicBezTo>
                  <a:pt x="32137" y="325895"/>
                  <a:pt x="52277" y="342803"/>
                  <a:pt x="61415" y="365647"/>
                </a:cubicBezTo>
                <a:cubicBezTo>
                  <a:pt x="65964" y="377020"/>
                  <a:pt x="68487" y="389432"/>
                  <a:pt x="75063" y="399766"/>
                </a:cubicBezTo>
                <a:cubicBezTo>
                  <a:pt x="86396" y="417575"/>
                  <a:pt x="134799" y="469391"/>
                  <a:pt x="150126" y="481653"/>
                </a:cubicBezTo>
                <a:cubicBezTo>
                  <a:pt x="158069" y="488008"/>
                  <a:pt x="168323" y="490752"/>
                  <a:pt x="177421" y="495301"/>
                </a:cubicBezTo>
                <a:cubicBezTo>
                  <a:pt x="193171" y="558299"/>
                  <a:pt x="170837" y="488859"/>
                  <a:pt x="204717" y="543068"/>
                </a:cubicBezTo>
                <a:cubicBezTo>
                  <a:pt x="211209" y="553455"/>
                  <a:pt x="214063" y="565718"/>
                  <a:pt x="218364" y="577187"/>
                </a:cubicBezTo>
                <a:cubicBezTo>
                  <a:pt x="229476" y="606821"/>
                  <a:pt x="228968" y="630764"/>
                  <a:pt x="272955" y="645426"/>
                </a:cubicBezTo>
                <a:cubicBezTo>
                  <a:pt x="342410" y="668578"/>
                  <a:pt x="294751" y="656276"/>
                  <a:pt x="395785" y="665898"/>
                </a:cubicBezTo>
                <a:cubicBezTo>
                  <a:pt x="484340" y="674332"/>
                  <a:pt x="452757" y="675716"/>
                  <a:pt x="566382" y="679546"/>
                </a:cubicBezTo>
                <a:lnTo>
                  <a:pt x="1064526" y="693193"/>
                </a:lnTo>
                <a:lnTo>
                  <a:pt x="1112293" y="700017"/>
                </a:lnTo>
                <a:cubicBezTo>
                  <a:pt x="1125968" y="702121"/>
                  <a:pt x="1139476" y="705393"/>
                  <a:pt x="1153236" y="706841"/>
                </a:cubicBezTo>
                <a:cubicBezTo>
                  <a:pt x="1265365" y="718644"/>
                  <a:pt x="1395370" y="717703"/>
                  <a:pt x="1501254" y="720489"/>
                </a:cubicBezTo>
                <a:cubicBezTo>
                  <a:pt x="1659085" y="733642"/>
                  <a:pt x="1771168" y="750277"/>
                  <a:pt x="1937982" y="720489"/>
                </a:cubicBezTo>
                <a:cubicBezTo>
                  <a:pt x="1978038" y="713336"/>
                  <a:pt x="2006883" y="671652"/>
                  <a:pt x="2047164" y="665898"/>
                </a:cubicBezTo>
                <a:cubicBezTo>
                  <a:pt x="2167024" y="648775"/>
                  <a:pt x="2078856" y="659576"/>
                  <a:pt x="2313296" y="652250"/>
                </a:cubicBezTo>
                <a:lnTo>
                  <a:pt x="2620370" y="672722"/>
                </a:lnTo>
                <a:cubicBezTo>
                  <a:pt x="2641765" y="675537"/>
                  <a:pt x="2681785" y="693193"/>
                  <a:pt x="2681785" y="693193"/>
                </a:cubicBezTo>
                <a:cubicBezTo>
                  <a:pt x="2688609" y="697742"/>
                  <a:pt x="2695583" y="702074"/>
                  <a:pt x="2702257" y="706841"/>
                </a:cubicBezTo>
                <a:cubicBezTo>
                  <a:pt x="2711512" y="713452"/>
                  <a:pt x="2719380" y="722227"/>
                  <a:pt x="2729552" y="727313"/>
                </a:cubicBezTo>
                <a:cubicBezTo>
                  <a:pt x="2735014" y="730044"/>
                  <a:pt x="2788568" y="740838"/>
                  <a:pt x="2790967" y="740961"/>
                </a:cubicBezTo>
                <a:cubicBezTo>
                  <a:pt x="2868236" y="744923"/>
                  <a:pt x="2945642" y="745510"/>
                  <a:pt x="3022979" y="747784"/>
                </a:cubicBezTo>
                <a:cubicBezTo>
                  <a:pt x="3149529" y="795241"/>
                  <a:pt x="3020270" y="743019"/>
                  <a:pt x="3111690" y="788728"/>
                </a:cubicBezTo>
                <a:cubicBezTo>
                  <a:pt x="3127184" y="796475"/>
                  <a:pt x="3144494" y="800470"/>
                  <a:pt x="3159457" y="809199"/>
                </a:cubicBezTo>
                <a:cubicBezTo>
                  <a:pt x="3172038" y="816538"/>
                  <a:pt x="3181225" y="828776"/>
                  <a:pt x="3193576" y="836495"/>
                </a:cubicBezTo>
                <a:cubicBezTo>
                  <a:pt x="3217745" y="851601"/>
                  <a:pt x="3244470" y="862332"/>
                  <a:pt x="3268639" y="877438"/>
                </a:cubicBezTo>
                <a:cubicBezTo>
                  <a:pt x="3280990" y="885157"/>
                  <a:pt x="3290407" y="897015"/>
                  <a:pt x="3302758" y="904734"/>
                </a:cubicBezTo>
                <a:cubicBezTo>
                  <a:pt x="3309650" y="909041"/>
                  <a:pt x="3345559" y="916962"/>
                  <a:pt x="3350526" y="918381"/>
                </a:cubicBezTo>
                <a:cubicBezTo>
                  <a:pt x="3379447" y="926644"/>
                  <a:pt x="3361189" y="925205"/>
                  <a:pt x="3384645" y="925205"/>
                </a:cubicBezTo>
              </a:path>
            </a:pathLst>
          </a:custGeom>
          <a:noFill/>
          <a:ln w="2857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24978" y="8771672"/>
            <a:ext cx="28615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We could use the </a:t>
            </a:r>
            <a:r>
              <a:rPr lang="en-US" sz="2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alu</a:t>
            </a:r>
            <a:r>
              <a:rPr lang="en-U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for this addition</a:t>
            </a:r>
          </a:p>
        </p:txBody>
      </p:sp>
      <p:sp>
        <p:nvSpPr>
          <p:cNvPr id="12" name="Freeform 11"/>
          <p:cNvSpPr/>
          <p:nvPr/>
        </p:nvSpPr>
        <p:spPr bwMode="auto">
          <a:xfrm>
            <a:off x="3067163" y="1838250"/>
            <a:ext cx="2857273" cy="763879"/>
          </a:xfrm>
          <a:custGeom>
            <a:avLst/>
            <a:gdLst>
              <a:gd name="connsiteX0" fmla="*/ 2402006 w 3384645"/>
              <a:gd name="connsiteY0" fmla="*/ 665898 h 925301"/>
              <a:gd name="connsiteX1" fmla="*/ 2436126 w 3384645"/>
              <a:gd name="connsiteY1" fmla="*/ 659074 h 925301"/>
              <a:gd name="connsiteX2" fmla="*/ 2572603 w 3384645"/>
              <a:gd name="connsiteY2" fmla="*/ 652250 h 925301"/>
              <a:gd name="connsiteX3" fmla="*/ 2599899 w 3384645"/>
              <a:gd name="connsiteY3" fmla="*/ 624955 h 925301"/>
              <a:gd name="connsiteX4" fmla="*/ 2634018 w 3384645"/>
              <a:gd name="connsiteY4" fmla="*/ 556716 h 925301"/>
              <a:gd name="connsiteX5" fmla="*/ 2674961 w 3384645"/>
              <a:gd name="connsiteY5" fmla="*/ 495301 h 925301"/>
              <a:gd name="connsiteX6" fmla="*/ 2674961 w 3384645"/>
              <a:gd name="connsiteY6" fmla="*/ 372471 h 925301"/>
              <a:gd name="connsiteX7" fmla="*/ 2661314 w 3384645"/>
              <a:gd name="connsiteY7" fmla="*/ 338352 h 925301"/>
              <a:gd name="connsiteX8" fmla="*/ 2654490 w 3384645"/>
              <a:gd name="connsiteY8" fmla="*/ 283761 h 925301"/>
              <a:gd name="connsiteX9" fmla="*/ 2599899 w 3384645"/>
              <a:gd name="connsiteY9" fmla="*/ 201874 h 925301"/>
              <a:gd name="connsiteX10" fmla="*/ 2565779 w 3384645"/>
              <a:gd name="connsiteY10" fmla="*/ 140459 h 925301"/>
              <a:gd name="connsiteX11" fmla="*/ 2511188 w 3384645"/>
              <a:gd name="connsiteY11" fmla="*/ 106340 h 925301"/>
              <a:gd name="connsiteX12" fmla="*/ 2490717 w 3384645"/>
              <a:gd name="connsiteY12" fmla="*/ 99516 h 925301"/>
              <a:gd name="connsiteX13" fmla="*/ 2470245 w 3384645"/>
              <a:gd name="connsiteY13" fmla="*/ 85868 h 925301"/>
              <a:gd name="connsiteX14" fmla="*/ 2442949 w 3384645"/>
              <a:gd name="connsiteY14" fmla="*/ 79044 h 925301"/>
              <a:gd name="connsiteX15" fmla="*/ 2053988 w 3384645"/>
              <a:gd name="connsiteY15" fmla="*/ 65396 h 925301"/>
              <a:gd name="connsiteX16" fmla="*/ 689212 w 3384645"/>
              <a:gd name="connsiteY16" fmla="*/ 58572 h 925301"/>
              <a:gd name="connsiteX17" fmla="*/ 566382 w 3384645"/>
              <a:gd name="connsiteY17" fmla="*/ 51749 h 925301"/>
              <a:gd name="connsiteX18" fmla="*/ 491320 w 3384645"/>
              <a:gd name="connsiteY18" fmla="*/ 44925 h 925301"/>
              <a:gd name="connsiteX19" fmla="*/ 150126 w 3384645"/>
              <a:gd name="connsiteY19" fmla="*/ 58572 h 925301"/>
              <a:gd name="connsiteX20" fmla="*/ 102358 w 3384645"/>
              <a:gd name="connsiteY20" fmla="*/ 72220 h 925301"/>
              <a:gd name="connsiteX21" fmla="*/ 75063 w 3384645"/>
              <a:gd name="connsiteY21" fmla="*/ 99516 h 925301"/>
              <a:gd name="connsiteX22" fmla="*/ 54591 w 3384645"/>
              <a:gd name="connsiteY22" fmla="*/ 113164 h 925301"/>
              <a:gd name="connsiteX23" fmla="*/ 6824 w 3384645"/>
              <a:gd name="connsiteY23" fmla="*/ 167755 h 925301"/>
              <a:gd name="connsiteX24" fmla="*/ 0 w 3384645"/>
              <a:gd name="connsiteY24" fmla="*/ 195050 h 925301"/>
              <a:gd name="connsiteX25" fmla="*/ 13648 w 3384645"/>
              <a:gd name="connsiteY25" fmla="*/ 276937 h 925301"/>
              <a:gd name="connsiteX26" fmla="*/ 20472 w 3384645"/>
              <a:gd name="connsiteY26" fmla="*/ 304232 h 925301"/>
              <a:gd name="connsiteX27" fmla="*/ 61415 w 3384645"/>
              <a:gd name="connsiteY27" fmla="*/ 365647 h 925301"/>
              <a:gd name="connsiteX28" fmla="*/ 75063 w 3384645"/>
              <a:gd name="connsiteY28" fmla="*/ 399766 h 925301"/>
              <a:gd name="connsiteX29" fmla="*/ 150126 w 3384645"/>
              <a:gd name="connsiteY29" fmla="*/ 481653 h 925301"/>
              <a:gd name="connsiteX30" fmla="*/ 177421 w 3384645"/>
              <a:gd name="connsiteY30" fmla="*/ 495301 h 925301"/>
              <a:gd name="connsiteX31" fmla="*/ 204717 w 3384645"/>
              <a:gd name="connsiteY31" fmla="*/ 543068 h 925301"/>
              <a:gd name="connsiteX32" fmla="*/ 218364 w 3384645"/>
              <a:gd name="connsiteY32" fmla="*/ 577187 h 925301"/>
              <a:gd name="connsiteX33" fmla="*/ 272955 w 3384645"/>
              <a:gd name="connsiteY33" fmla="*/ 645426 h 925301"/>
              <a:gd name="connsiteX34" fmla="*/ 395785 w 3384645"/>
              <a:gd name="connsiteY34" fmla="*/ 665898 h 925301"/>
              <a:gd name="connsiteX35" fmla="*/ 566382 w 3384645"/>
              <a:gd name="connsiteY35" fmla="*/ 679546 h 925301"/>
              <a:gd name="connsiteX36" fmla="*/ 1064526 w 3384645"/>
              <a:gd name="connsiteY36" fmla="*/ 693193 h 925301"/>
              <a:gd name="connsiteX37" fmla="*/ 1112293 w 3384645"/>
              <a:gd name="connsiteY37" fmla="*/ 700017 h 925301"/>
              <a:gd name="connsiteX38" fmla="*/ 1153236 w 3384645"/>
              <a:gd name="connsiteY38" fmla="*/ 706841 h 925301"/>
              <a:gd name="connsiteX39" fmla="*/ 1501254 w 3384645"/>
              <a:gd name="connsiteY39" fmla="*/ 720489 h 925301"/>
              <a:gd name="connsiteX40" fmla="*/ 1937982 w 3384645"/>
              <a:gd name="connsiteY40" fmla="*/ 720489 h 925301"/>
              <a:gd name="connsiteX41" fmla="*/ 2047164 w 3384645"/>
              <a:gd name="connsiteY41" fmla="*/ 665898 h 925301"/>
              <a:gd name="connsiteX42" fmla="*/ 2313296 w 3384645"/>
              <a:gd name="connsiteY42" fmla="*/ 652250 h 925301"/>
              <a:gd name="connsiteX43" fmla="*/ 2620370 w 3384645"/>
              <a:gd name="connsiteY43" fmla="*/ 672722 h 925301"/>
              <a:gd name="connsiteX44" fmla="*/ 2681785 w 3384645"/>
              <a:gd name="connsiteY44" fmla="*/ 693193 h 925301"/>
              <a:gd name="connsiteX45" fmla="*/ 2702257 w 3384645"/>
              <a:gd name="connsiteY45" fmla="*/ 706841 h 925301"/>
              <a:gd name="connsiteX46" fmla="*/ 2729552 w 3384645"/>
              <a:gd name="connsiteY46" fmla="*/ 727313 h 925301"/>
              <a:gd name="connsiteX47" fmla="*/ 2790967 w 3384645"/>
              <a:gd name="connsiteY47" fmla="*/ 740961 h 925301"/>
              <a:gd name="connsiteX48" fmla="*/ 3022979 w 3384645"/>
              <a:gd name="connsiteY48" fmla="*/ 747784 h 925301"/>
              <a:gd name="connsiteX49" fmla="*/ 3111690 w 3384645"/>
              <a:gd name="connsiteY49" fmla="*/ 788728 h 925301"/>
              <a:gd name="connsiteX50" fmla="*/ 3159457 w 3384645"/>
              <a:gd name="connsiteY50" fmla="*/ 809199 h 925301"/>
              <a:gd name="connsiteX51" fmla="*/ 3193576 w 3384645"/>
              <a:gd name="connsiteY51" fmla="*/ 836495 h 925301"/>
              <a:gd name="connsiteX52" fmla="*/ 3268639 w 3384645"/>
              <a:gd name="connsiteY52" fmla="*/ 877438 h 925301"/>
              <a:gd name="connsiteX53" fmla="*/ 3302758 w 3384645"/>
              <a:gd name="connsiteY53" fmla="*/ 904734 h 925301"/>
              <a:gd name="connsiteX54" fmla="*/ 3350526 w 3384645"/>
              <a:gd name="connsiteY54" fmla="*/ 918381 h 925301"/>
              <a:gd name="connsiteX55" fmla="*/ 3384645 w 3384645"/>
              <a:gd name="connsiteY55" fmla="*/ 925205 h 925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3384645" h="925301">
                <a:moveTo>
                  <a:pt x="2402006" y="665898"/>
                </a:moveTo>
                <a:cubicBezTo>
                  <a:pt x="2413379" y="663623"/>
                  <a:pt x="2424564" y="659999"/>
                  <a:pt x="2436126" y="659074"/>
                </a:cubicBezTo>
                <a:cubicBezTo>
                  <a:pt x="2481530" y="655442"/>
                  <a:pt x="2528011" y="661540"/>
                  <a:pt x="2572603" y="652250"/>
                </a:cubicBezTo>
                <a:cubicBezTo>
                  <a:pt x="2585200" y="649626"/>
                  <a:pt x="2590800" y="634053"/>
                  <a:pt x="2599899" y="624955"/>
                </a:cubicBezTo>
                <a:cubicBezTo>
                  <a:pt x="2611272" y="602209"/>
                  <a:pt x="2618759" y="577061"/>
                  <a:pt x="2634018" y="556716"/>
                </a:cubicBezTo>
                <a:cubicBezTo>
                  <a:pt x="2662448" y="518810"/>
                  <a:pt x="2648639" y="539173"/>
                  <a:pt x="2674961" y="495301"/>
                </a:cubicBezTo>
                <a:cubicBezTo>
                  <a:pt x="2684102" y="440458"/>
                  <a:pt x="2687262" y="442179"/>
                  <a:pt x="2674961" y="372471"/>
                </a:cubicBezTo>
                <a:cubicBezTo>
                  <a:pt x="2672832" y="360408"/>
                  <a:pt x="2665863" y="349725"/>
                  <a:pt x="2661314" y="338352"/>
                </a:cubicBezTo>
                <a:cubicBezTo>
                  <a:pt x="2659039" y="320155"/>
                  <a:pt x="2660289" y="301159"/>
                  <a:pt x="2654490" y="283761"/>
                </a:cubicBezTo>
                <a:cubicBezTo>
                  <a:pt x="2637084" y="231545"/>
                  <a:pt x="2625057" y="243803"/>
                  <a:pt x="2599899" y="201874"/>
                </a:cubicBezTo>
                <a:cubicBezTo>
                  <a:pt x="2574669" y="159825"/>
                  <a:pt x="2600432" y="175113"/>
                  <a:pt x="2565779" y="140459"/>
                </a:cubicBezTo>
                <a:cubicBezTo>
                  <a:pt x="2551081" y="125761"/>
                  <a:pt x="2530111" y="114449"/>
                  <a:pt x="2511188" y="106340"/>
                </a:cubicBezTo>
                <a:cubicBezTo>
                  <a:pt x="2504577" y="103507"/>
                  <a:pt x="2497150" y="102733"/>
                  <a:pt x="2490717" y="99516"/>
                </a:cubicBezTo>
                <a:cubicBezTo>
                  <a:pt x="2483381" y="95848"/>
                  <a:pt x="2477783" y="89099"/>
                  <a:pt x="2470245" y="85868"/>
                </a:cubicBezTo>
                <a:cubicBezTo>
                  <a:pt x="2461625" y="82174"/>
                  <a:pt x="2452316" y="79505"/>
                  <a:pt x="2442949" y="79044"/>
                </a:cubicBezTo>
                <a:cubicBezTo>
                  <a:pt x="2313372" y="72671"/>
                  <a:pt x="2183642" y="69945"/>
                  <a:pt x="2053988" y="65396"/>
                </a:cubicBezTo>
                <a:cubicBezTo>
                  <a:pt x="1605149" y="-9412"/>
                  <a:pt x="1135732" y="-30719"/>
                  <a:pt x="689212" y="58572"/>
                </a:cubicBezTo>
                <a:lnTo>
                  <a:pt x="566382" y="51749"/>
                </a:lnTo>
                <a:cubicBezTo>
                  <a:pt x="541318" y="50021"/>
                  <a:pt x="516444" y="44925"/>
                  <a:pt x="491320" y="44925"/>
                </a:cubicBezTo>
                <a:cubicBezTo>
                  <a:pt x="456301" y="44925"/>
                  <a:pt x="196735" y="56546"/>
                  <a:pt x="150126" y="58572"/>
                </a:cubicBezTo>
                <a:cubicBezTo>
                  <a:pt x="134203" y="63121"/>
                  <a:pt x="116896" y="64290"/>
                  <a:pt x="102358" y="72220"/>
                </a:cubicBezTo>
                <a:cubicBezTo>
                  <a:pt x="91062" y="78382"/>
                  <a:pt x="84832" y="91142"/>
                  <a:pt x="75063" y="99516"/>
                </a:cubicBezTo>
                <a:cubicBezTo>
                  <a:pt x="68836" y="104853"/>
                  <a:pt x="61415" y="108615"/>
                  <a:pt x="54591" y="113164"/>
                </a:cubicBezTo>
                <a:cubicBezTo>
                  <a:pt x="10934" y="200482"/>
                  <a:pt x="82531" y="66814"/>
                  <a:pt x="6824" y="167755"/>
                </a:cubicBezTo>
                <a:cubicBezTo>
                  <a:pt x="1197" y="175258"/>
                  <a:pt x="2275" y="185952"/>
                  <a:pt x="0" y="195050"/>
                </a:cubicBezTo>
                <a:cubicBezTo>
                  <a:pt x="4549" y="222346"/>
                  <a:pt x="8548" y="249739"/>
                  <a:pt x="13648" y="276937"/>
                </a:cubicBezTo>
                <a:cubicBezTo>
                  <a:pt x="15376" y="286155"/>
                  <a:pt x="16026" y="295975"/>
                  <a:pt x="20472" y="304232"/>
                </a:cubicBezTo>
                <a:cubicBezTo>
                  <a:pt x="32137" y="325895"/>
                  <a:pt x="52277" y="342803"/>
                  <a:pt x="61415" y="365647"/>
                </a:cubicBezTo>
                <a:cubicBezTo>
                  <a:pt x="65964" y="377020"/>
                  <a:pt x="68487" y="389432"/>
                  <a:pt x="75063" y="399766"/>
                </a:cubicBezTo>
                <a:cubicBezTo>
                  <a:pt x="86396" y="417575"/>
                  <a:pt x="134799" y="469391"/>
                  <a:pt x="150126" y="481653"/>
                </a:cubicBezTo>
                <a:cubicBezTo>
                  <a:pt x="158069" y="488008"/>
                  <a:pt x="168323" y="490752"/>
                  <a:pt x="177421" y="495301"/>
                </a:cubicBezTo>
                <a:cubicBezTo>
                  <a:pt x="193171" y="558299"/>
                  <a:pt x="170837" y="488859"/>
                  <a:pt x="204717" y="543068"/>
                </a:cubicBezTo>
                <a:cubicBezTo>
                  <a:pt x="211209" y="553455"/>
                  <a:pt x="214063" y="565718"/>
                  <a:pt x="218364" y="577187"/>
                </a:cubicBezTo>
                <a:cubicBezTo>
                  <a:pt x="229476" y="606821"/>
                  <a:pt x="228968" y="630764"/>
                  <a:pt x="272955" y="645426"/>
                </a:cubicBezTo>
                <a:cubicBezTo>
                  <a:pt x="342410" y="668578"/>
                  <a:pt x="294751" y="656276"/>
                  <a:pt x="395785" y="665898"/>
                </a:cubicBezTo>
                <a:cubicBezTo>
                  <a:pt x="484340" y="674332"/>
                  <a:pt x="452757" y="675716"/>
                  <a:pt x="566382" y="679546"/>
                </a:cubicBezTo>
                <a:lnTo>
                  <a:pt x="1064526" y="693193"/>
                </a:lnTo>
                <a:lnTo>
                  <a:pt x="1112293" y="700017"/>
                </a:lnTo>
                <a:cubicBezTo>
                  <a:pt x="1125968" y="702121"/>
                  <a:pt x="1139476" y="705393"/>
                  <a:pt x="1153236" y="706841"/>
                </a:cubicBezTo>
                <a:cubicBezTo>
                  <a:pt x="1265365" y="718644"/>
                  <a:pt x="1395370" y="717703"/>
                  <a:pt x="1501254" y="720489"/>
                </a:cubicBezTo>
                <a:cubicBezTo>
                  <a:pt x="1659085" y="733642"/>
                  <a:pt x="1771168" y="750277"/>
                  <a:pt x="1937982" y="720489"/>
                </a:cubicBezTo>
                <a:cubicBezTo>
                  <a:pt x="1978038" y="713336"/>
                  <a:pt x="2006883" y="671652"/>
                  <a:pt x="2047164" y="665898"/>
                </a:cubicBezTo>
                <a:cubicBezTo>
                  <a:pt x="2167024" y="648775"/>
                  <a:pt x="2078856" y="659576"/>
                  <a:pt x="2313296" y="652250"/>
                </a:cubicBezTo>
                <a:lnTo>
                  <a:pt x="2620370" y="672722"/>
                </a:lnTo>
                <a:cubicBezTo>
                  <a:pt x="2641765" y="675537"/>
                  <a:pt x="2681785" y="693193"/>
                  <a:pt x="2681785" y="693193"/>
                </a:cubicBezTo>
                <a:cubicBezTo>
                  <a:pt x="2688609" y="697742"/>
                  <a:pt x="2695583" y="702074"/>
                  <a:pt x="2702257" y="706841"/>
                </a:cubicBezTo>
                <a:cubicBezTo>
                  <a:pt x="2711512" y="713452"/>
                  <a:pt x="2719380" y="722227"/>
                  <a:pt x="2729552" y="727313"/>
                </a:cubicBezTo>
                <a:cubicBezTo>
                  <a:pt x="2735014" y="730044"/>
                  <a:pt x="2788568" y="740838"/>
                  <a:pt x="2790967" y="740961"/>
                </a:cubicBezTo>
                <a:cubicBezTo>
                  <a:pt x="2868236" y="744923"/>
                  <a:pt x="2945642" y="745510"/>
                  <a:pt x="3022979" y="747784"/>
                </a:cubicBezTo>
                <a:cubicBezTo>
                  <a:pt x="3149529" y="795241"/>
                  <a:pt x="3020270" y="743019"/>
                  <a:pt x="3111690" y="788728"/>
                </a:cubicBezTo>
                <a:cubicBezTo>
                  <a:pt x="3127184" y="796475"/>
                  <a:pt x="3144494" y="800470"/>
                  <a:pt x="3159457" y="809199"/>
                </a:cubicBezTo>
                <a:cubicBezTo>
                  <a:pt x="3172038" y="816538"/>
                  <a:pt x="3181225" y="828776"/>
                  <a:pt x="3193576" y="836495"/>
                </a:cubicBezTo>
                <a:cubicBezTo>
                  <a:pt x="3217745" y="851601"/>
                  <a:pt x="3244470" y="862332"/>
                  <a:pt x="3268639" y="877438"/>
                </a:cubicBezTo>
                <a:cubicBezTo>
                  <a:pt x="3280990" y="885157"/>
                  <a:pt x="3290407" y="897015"/>
                  <a:pt x="3302758" y="904734"/>
                </a:cubicBezTo>
                <a:cubicBezTo>
                  <a:pt x="3309650" y="909041"/>
                  <a:pt x="3345559" y="916962"/>
                  <a:pt x="3350526" y="918381"/>
                </a:cubicBezTo>
                <a:cubicBezTo>
                  <a:pt x="3379447" y="926644"/>
                  <a:pt x="3361189" y="925205"/>
                  <a:pt x="3384645" y="925205"/>
                </a:cubicBezTo>
              </a:path>
            </a:pathLst>
          </a:custGeom>
          <a:noFill/>
          <a:ln w="2857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D0827D-B6EC-A5EE-FA3D-32E66CD1B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55C969-87C7-43A4-A252-D29F92F54AF6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ABF2E0A6-6BFF-D1A5-6E58-58FFC33F023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L06-</a:t>
            </a:r>
            <a:fld id="{D02EE386-C9BD-4FB7-9577-6096B5320EC4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980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 sz="4400" dirty="0"/>
              <a:t>Instruction Decoding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14343"/>
            <a:ext cx="8113166" cy="3886200"/>
          </a:xfrm>
        </p:spPr>
        <p:txBody>
          <a:bodyPr/>
          <a:lstStyle/>
          <a:p>
            <a:r>
              <a:rPr lang="en-US" sz="2400" dirty="0"/>
              <a:t>An instruction can be executed only after each of its fields has been extracted</a:t>
            </a:r>
          </a:p>
          <a:p>
            <a:pPr lvl="1"/>
            <a:r>
              <a:rPr lang="en-US" sz="2000" dirty="0"/>
              <a:t>Fields are needed to access the register file, compute address to access memory, supply the proper opcode to ALU, set the pc, ...</a:t>
            </a:r>
          </a:p>
          <a:p>
            <a:r>
              <a:rPr lang="en-US" sz="2400" dirty="0"/>
              <a:t>Some 32-bit values may not represent an instruction or may represent an instruction not supported by our implementation</a:t>
            </a:r>
          </a:p>
          <a:p>
            <a:r>
              <a:rPr lang="en-US" sz="2400" dirty="0"/>
              <a:t>Many instructions differ only slightly from each other in both decoding and execution</a:t>
            </a:r>
          </a:p>
          <a:p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2435900" y="5596728"/>
            <a:ext cx="60785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Unlike RISC-V, some instruction sets are extremely complicated to decode, e.g., Intel X86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C52B42-A333-274A-BB97-8237662E90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588125"/>
            <a:ext cx="2133600" cy="269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 baseline="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ourier New" pitchFamily="49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ourier New" pitchFamily="49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ourier New" pitchFamily="49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ourier New" pitchFamily="49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Courier New" pitchFamily="49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Courier New" pitchFamily="49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Courier New" pitchFamily="49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Courier New" pitchFamily="49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28CE5A2F-F973-4825-822B-4AB9D9C92AC9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EA6367-E24F-7145-98F5-9BE47EAB91C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L13-</a:t>
            </a:r>
            <a:fld id="{F9094ED1-8800-47AF-8C6A-39BC1533F35A}" type="slidenum">
              <a:rPr lang="en-US" smtClean="0"/>
              <a:pPr>
                <a:defRPr/>
              </a:pPr>
              <a:t>8</a:t>
            </a:fld>
            <a:endParaRPr lang="en-US"/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962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8393" y="355262"/>
            <a:ext cx="8512175" cy="1143000"/>
          </a:xfrm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4400" dirty="0"/>
              <a:t>Decoding instructions </a:t>
            </a:r>
            <a:br>
              <a:rPr lang="en-US" dirty="0"/>
            </a:br>
            <a:r>
              <a:rPr lang="en-US" sz="2400" dirty="0"/>
              <a:t>An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135" y="2899175"/>
            <a:ext cx="8084111" cy="3017743"/>
          </a:xfrm>
        </p:spPr>
        <p:txBody>
          <a:bodyPr/>
          <a:lstStyle/>
          <a:p>
            <a:r>
              <a:rPr lang="en-US" sz="2000" dirty="0"/>
              <a:t>What RISC-V instruction is represented by these 32 bits?</a:t>
            </a:r>
          </a:p>
          <a:p>
            <a:r>
              <a:rPr lang="en-US" sz="2000" dirty="0"/>
              <a:t>Reference manual specifies the fields as follows:</a:t>
            </a:r>
          </a:p>
          <a:p>
            <a:pPr lvl="1"/>
            <a:r>
              <a:rPr lang="en-US" altLang="en-US" sz="1800" dirty="0">
                <a:latin typeface="Consolas" panose="020B0609020204030204" pitchFamily="49" charset="0"/>
                <a:cs typeface="Arial" panose="020B0604020202020204" pitchFamily="34" charset="0"/>
              </a:rPr>
              <a:t>opcode = 0110011 </a:t>
            </a:r>
          </a:p>
          <a:p>
            <a:pPr lvl="1"/>
            <a:r>
              <a:rPr lang="en-US" altLang="en-US" sz="1800" dirty="0">
                <a:latin typeface="Consolas" panose="020B0609020204030204" pitchFamily="49" charset="0"/>
                <a:cs typeface="Arial" panose="020B0604020202020204" pitchFamily="34" charset="0"/>
              </a:rPr>
              <a:t>funct3 = 000</a:t>
            </a:r>
          </a:p>
          <a:p>
            <a:pPr lvl="1"/>
            <a:r>
              <a:rPr lang="en-US" altLang="en-US" sz="1800" dirty="0" err="1">
                <a:latin typeface="Consolas" panose="020B0609020204030204" pitchFamily="49" charset="0"/>
                <a:cs typeface="Arial" panose="020B0604020202020204" pitchFamily="34" charset="0"/>
              </a:rPr>
              <a:t>rd</a:t>
            </a:r>
            <a:r>
              <a:rPr lang="en-US" altLang="en-US" sz="1800" dirty="0">
                <a:latin typeface="Consolas" panose="020B0609020204030204" pitchFamily="49" charset="0"/>
                <a:cs typeface="Arial" panose="020B0604020202020204" pitchFamily="34" charset="0"/>
              </a:rPr>
              <a:t> = 00011</a:t>
            </a:r>
          </a:p>
          <a:p>
            <a:pPr lvl="1"/>
            <a:r>
              <a:rPr lang="en-US" altLang="en-US" sz="1800" dirty="0">
                <a:latin typeface="Consolas" panose="020B0609020204030204" pitchFamily="49" charset="0"/>
                <a:cs typeface="Arial" panose="020B0604020202020204" pitchFamily="34" charset="0"/>
              </a:rPr>
              <a:t>rs1 = 00010</a:t>
            </a:r>
          </a:p>
          <a:p>
            <a:pPr lvl="1"/>
            <a:r>
              <a:rPr lang="en-US" altLang="en-US" sz="1800" dirty="0">
                <a:latin typeface="Consolas" panose="020B0609020204030204" pitchFamily="49" charset="0"/>
                <a:cs typeface="Arial" panose="020B0604020202020204" pitchFamily="34" charset="0"/>
              </a:rPr>
              <a:t>rs2 = 00001</a:t>
            </a:r>
          </a:p>
          <a:p>
            <a:r>
              <a:rPr lang="en-US" altLang="en-US" sz="2000" dirty="0">
                <a:latin typeface="+mj-lt"/>
                <a:cs typeface="Arial" panose="020B0604020202020204" pitchFamily="34" charset="0"/>
              </a:rPr>
              <a:t>What is the meaning of executing this instruction? </a:t>
            </a:r>
            <a:endParaRPr lang="en-US" altLang="en-US" sz="1800" dirty="0">
              <a:latin typeface="Consolas" panose="020B0609020204030204" pitchFamily="49" charset="0"/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724011" y="3620245"/>
            <a:ext cx="42755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US" altLang="en-US" sz="2000" dirty="0">
                <a:solidFill>
                  <a:srgbClr val="FF0000"/>
                </a:solidFill>
                <a:latin typeface="Consolas" panose="020B0609020204030204" pitchFamily="49" charset="0"/>
                <a:cs typeface="Arial" panose="020B0604020202020204" pitchFamily="34" charset="0"/>
              </a:rPr>
              <a:t>=&gt; </a:t>
            </a:r>
            <a:r>
              <a:rPr lang="en-US" altLang="en-US" sz="2000" dirty="0" err="1">
                <a:solidFill>
                  <a:srgbClr val="FF0000"/>
                </a:solidFill>
                <a:latin typeface="Consolas" panose="020B0609020204030204" pitchFamily="49" charset="0"/>
                <a:cs typeface="Arial" panose="020B0604020202020204" pitchFamily="34" charset="0"/>
              </a:rPr>
              <a:t>opCode</a:t>
            </a:r>
            <a:r>
              <a:rPr lang="en-US" altLang="en-US" sz="2000" dirty="0">
                <a:solidFill>
                  <a:srgbClr val="FF0000"/>
                </a:solidFill>
                <a:latin typeface="Consolas" panose="020B0609020204030204" pitchFamily="49" charset="0"/>
                <a:cs typeface="Arial" panose="020B0604020202020204" pitchFamily="34" charset="0"/>
              </a:rPr>
              <a:t> Op, R-type encoding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724011" y="3974201"/>
            <a:ext cx="10310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US" altLang="en-US" sz="2000" dirty="0">
                <a:solidFill>
                  <a:srgbClr val="FF0000"/>
                </a:solidFill>
                <a:latin typeface="Consolas" panose="020B0609020204030204" pitchFamily="49" charset="0"/>
                <a:cs typeface="Arial" panose="020B0604020202020204" pitchFamily="34" charset="0"/>
              </a:rPr>
              <a:t>=&gt; ADD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724011" y="4266212"/>
            <a:ext cx="8899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US" altLang="en-US" sz="2000" dirty="0">
                <a:solidFill>
                  <a:srgbClr val="FF0000"/>
                </a:solidFill>
                <a:latin typeface="Consolas" panose="020B0609020204030204" pitchFamily="49" charset="0"/>
                <a:cs typeface="Arial" panose="020B0604020202020204" pitchFamily="34" charset="0"/>
              </a:rPr>
              <a:t>=&gt; x3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724011" y="4587415"/>
            <a:ext cx="8899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US" altLang="en-US" sz="2000" dirty="0">
                <a:solidFill>
                  <a:srgbClr val="FF0000"/>
                </a:solidFill>
                <a:latin typeface="Consolas" panose="020B0609020204030204" pitchFamily="49" charset="0"/>
                <a:cs typeface="Arial" panose="020B0604020202020204" pitchFamily="34" charset="0"/>
              </a:rPr>
              <a:t>=&gt; x2</a:t>
            </a:r>
          </a:p>
        </p:txBody>
      </p:sp>
      <p:sp>
        <p:nvSpPr>
          <p:cNvPr id="63" name="Rectangle 62"/>
          <p:cNvSpPr/>
          <p:nvPr/>
        </p:nvSpPr>
        <p:spPr bwMode="auto">
          <a:xfrm>
            <a:off x="1548954" y="1819660"/>
            <a:ext cx="5459896" cy="3996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499213" y="1771366"/>
            <a:ext cx="57680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</p:txBody>
      </p:sp>
      <p:grpSp>
        <p:nvGrpSpPr>
          <p:cNvPr id="65" name="Group 64"/>
          <p:cNvGrpSpPr/>
          <p:nvPr/>
        </p:nvGrpSpPr>
        <p:grpSpPr>
          <a:xfrm>
            <a:off x="5802706" y="1258678"/>
            <a:ext cx="1179908" cy="948542"/>
            <a:chOff x="5996797" y="1308038"/>
            <a:chExt cx="1179908" cy="948542"/>
          </a:xfrm>
        </p:grpSpPr>
        <p:cxnSp>
          <p:nvCxnSpPr>
            <p:cNvPr id="82" name="Straight Connector 81"/>
            <p:cNvCxnSpPr/>
            <p:nvPr/>
          </p:nvCxnSpPr>
          <p:spPr bwMode="auto">
            <a:xfrm>
              <a:off x="5996797" y="1869020"/>
              <a:ext cx="0" cy="387560"/>
            </a:xfrm>
            <a:prstGeom prst="line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3" name="Right Brace 82"/>
            <p:cNvSpPr/>
            <p:nvPr/>
          </p:nvSpPr>
          <p:spPr bwMode="auto">
            <a:xfrm rot="16200000">
              <a:off x="6498945" y="1154596"/>
              <a:ext cx="175614" cy="1179906"/>
            </a:xfrm>
            <a:prstGeom prst="rightBrace">
              <a:avLst>
                <a:gd name="adj1" fmla="val 24605"/>
                <a:gd name="adj2" fmla="val 50000"/>
              </a:avLst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6075121" y="1308038"/>
              <a:ext cx="110158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+mn-lt"/>
                </a:rPr>
                <a:t>opcode</a:t>
              </a:r>
            </a:p>
          </p:txBody>
        </p:sp>
      </p:grpSp>
      <p:sp>
        <p:nvSpPr>
          <p:cNvPr id="77" name="TextBox 76"/>
          <p:cNvSpPr txBox="1"/>
          <p:nvPr/>
        </p:nvSpPr>
        <p:spPr>
          <a:xfrm>
            <a:off x="1513191" y="1790647"/>
            <a:ext cx="56220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en-US" sz="2400" dirty="0">
                <a:latin typeface="Consolas" panose="020B0609020204030204" pitchFamily="49" charset="0"/>
                <a:cs typeface="Arial" panose="020B0604020202020204" pitchFamily="34" charset="0"/>
              </a:rPr>
              <a:t>00000000000100010000000110110011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548955" y="1246680"/>
            <a:ext cx="4253753" cy="1494643"/>
            <a:chOff x="1548955" y="1408825"/>
            <a:chExt cx="4253753" cy="1494643"/>
          </a:xfrm>
        </p:grpSpPr>
        <p:cxnSp>
          <p:nvCxnSpPr>
            <p:cNvPr id="66" name="Straight Connector 65"/>
            <p:cNvCxnSpPr/>
            <p:nvPr/>
          </p:nvCxnSpPr>
          <p:spPr bwMode="auto">
            <a:xfrm>
              <a:off x="4974537" y="1972538"/>
              <a:ext cx="0" cy="387560"/>
            </a:xfrm>
            <a:prstGeom prst="line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7" name="Straight Connector 66"/>
            <p:cNvCxnSpPr/>
            <p:nvPr/>
          </p:nvCxnSpPr>
          <p:spPr bwMode="auto">
            <a:xfrm>
              <a:off x="4469066" y="1972538"/>
              <a:ext cx="0" cy="387560"/>
            </a:xfrm>
            <a:prstGeom prst="line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8" name="Straight Connector 67"/>
            <p:cNvCxnSpPr/>
            <p:nvPr/>
          </p:nvCxnSpPr>
          <p:spPr bwMode="auto">
            <a:xfrm>
              <a:off x="3629279" y="1972538"/>
              <a:ext cx="0" cy="387560"/>
            </a:xfrm>
            <a:prstGeom prst="line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9" name="Straight Connector 68"/>
            <p:cNvCxnSpPr/>
            <p:nvPr/>
          </p:nvCxnSpPr>
          <p:spPr bwMode="auto">
            <a:xfrm>
              <a:off x="2784729" y="1972538"/>
              <a:ext cx="0" cy="387560"/>
            </a:xfrm>
            <a:prstGeom prst="line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7" name="Group 6"/>
            <p:cNvGrpSpPr/>
            <p:nvPr/>
          </p:nvGrpSpPr>
          <p:grpSpPr>
            <a:xfrm>
              <a:off x="1548955" y="1408825"/>
              <a:ext cx="4253753" cy="1494643"/>
              <a:chOff x="1548955" y="1408825"/>
              <a:chExt cx="4253753" cy="1494643"/>
            </a:xfrm>
          </p:grpSpPr>
          <p:sp>
            <p:nvSpPr>
              <p:cNvPr id="70" name="Right Brace 69"/>
              <p:cNvSpPr/>
              <p:nvPr/>
            </p:nvSpPr>
            <p:spPr bwMode="auto">
              <a:xfrm rot="16200000">
                <a:off x="3960367" y="1425444"/>
                <a:ext cx="175614" cy="839784"/>
              </a:xfrm>
              <a:prstGeom prst="rightBrace">
                <a:avLst>
                  <a:gd name="adj1" fmla="val 41479"/>
                  <a:gd name="adj2" fmla="val 50000"/>
                </a:avLst>
              </a:prstGeom>
              <a:noFill/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tabLst/>
                </a:pPr>
                <a:endParaRPr kumimoji="0" 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71" name="TextBox 70"/>
              <p:cNvSpPr txBox="1"/>
              <p:nvPr/>
            </p:nvSpPr>
            <p:spPr>
              <a:xfrm>
                <a:off x="3751331" y="1408825"/>
                <a:ext cx="59022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latin typeface="+mn-lt"/>
                  </a:rPr>
                  <a:t>rs1</a:t>
                </a:r>
              </a:p>
            </p:txBody>
          </p:sp>
          <p:sp>
            <p:nvSpPr>
              <p:cNvPr id="72" name="Right Brace 71"/>
              <p:cNvSpPr/>
              <p:nvPr/>
            </p:nvSpPr>
            <p:spPr bwMode="auto">
              <a:xfrm rot="16200000">
                <a:off x="3119623" y="1425444"/>
                <a:ext cx="175614" cy="839784"/>
              </a:xfrm>
              <a:prstGeom prst="rightBrace">
                <a:avLst>
                  <a:gd name="adj1" fmla="val 41479"/>
                  <a:gd name="adj2" fmla="val 50000"/>
                </a:avLst>
              </a:prstGeom>
              <a:noFill/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tabLst/>
                </a:pPr>
                <a:endParaRPr kumimoji="0" 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2910587" y="1408825"/>
                <a:ext cx="59022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latin typeface="+mn-lt"/>
                  </a:rPr>
                  <a:t>rs2</a:t>
                </a:r>
              </a:p>
            </p:txBody>
          </p:sp>
          <p:sp>
            <p:nvSpPr>
              <p:cNvPr id="74" name="Right Brace 73"/>
              <p:cNvSpPr/>
              <p:nvPr/>
            </p:nvSpPr>
            <p:spPr bwMode="auto">
              <a:xfrm rot="16200000" flipH="1">
                <a:off x="4633688" y="2237519"/>
                <a:ext cx="173451" cy="504692"/>
              </a:xfrm>
              <a:prstGeom prst="rightBrace">
                <a:avLst>
                  <a:gd name="adj1" fmla="val 31412"/>
                  <a:gd name="adj2" fmla="val 50000"/>
                </a:avLst>
              </a:prstGeom>
              <a:noFill/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tabLst/>
                </a:pPr>
                <a:endParaRPr kumimoji="0" 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75" name="TextBox 74"/>
              <p:cNvSpPr txBox="1"/>
              <p:nvPr/>
            </p:nvSpPr>
            <p:spPr>
              <a:xfrm>
                <a:off x="4239537" y="2494091"/>
                <a:ext cx="99578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latin typeface="+mn-lt"/>
                  </a:rPr>
                  <a:t>funct3</a:t>
                </a:r>
              </a:p>
            </p:txBody>
          </p:sp>
          <p:sp>
            <p:nvSpPr>
              <p:cNvPr id="79" name="Right Brace 78"/>
              <p:cNvSpPr/>
              <p:nvPr/>
            </p:nvSpPr>
            <p:spPr bwMode="auto">
              <a:xfrm rot="16200000">
                <a:off x="5291105" y="1430807"/>
                <a:ext cx="175614" cy="847592"/>
              </a:xfrm>
              <a:prstGeom prst="rightBrace">
                <a:avLst>
                  <a:gd name="adj1" fmla="val 41479"/>
                  <a:gd name="adj2" fmla="val 50000"/>
                </a:avLst>
              </a:prstGeom>
              <a:noFill/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tabLst/>
                </a:pPr>
                <a:endParaRPr kumimoji="0" 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80" name="Right Brace 79"/>
              <p:cNvSpPr/>
              <p:nvPr/>
            </p:nvSpPr>
            <p:spPr bwMode="auto">
              <a:xfrm rot="16200000" flipH="1">
                <a:off x="2080117" y="1881246"/>
                <a:ext cx="173451" cy="1235776"/>
              </a:xfrm>
              <a:prstGeom prst="rightBrace">
                <a:avLst>
                  <a:gd name="adj1" fmla="val 31412"/>
                  <a:gd name="adj2" fmla="val 50000"/>
                </a:avLst>
              </a:prstGeom>
              <a:noFill/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tabLst/>
                </a:pPr>
                <a:endParaRPr kumimoji="0" 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1667552" y="2503358"/>
                <a:ext cx="99578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latin typeface="+mn-lt"/>
                  </a:rPr>
                  <a:t>funct7</a:t>
                </a:r>
              </a:p>
            </p:txBody>
          </p:sp>
          <p:sp>
            <p:nvSpPr>
              <p:cNvPr id="78" name="TextBox 77"/>
              <p:cNvSpPr txBox="1"/>
              <p:nvPr/>
            </p:nvSpPr>
            <p:spPr>
              <a:xfrm>
                <a:off x="5151927" y="1408825"/>
                <a:ext cx="45397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err="1">
                    <a:latin typeface="+mn-lt"/>
                  </a:rPr>
                  <a:t>rd</a:t>
                </a:r>
                <a:endParaRPr lang="en-US" sz="2000" dirty="0">
                  <a:latin typeface="+mn-lt"/>
                </a:endParaRPr>
              </a:p>
            </p:txBody>
          </p:sp>
        </p:grpSp>
      </p:grpSp>
      <p:sp>
        <p:nvSpPr>
          <p:cNvPr id="85" name="TextBox 84"/>
          <p:cNvSpPr txBox="1"/>
          <p:nvPr/>
        </p:nvSpPr>
        <p:spPr>
          <a:xfrm>
            <a:off x="3724011" y="4905023"/>
            <a:ext cx="8899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US" altLang="en-US" sz="2000" dirty="0">
                <a:solidFill>
                  <a:srgbClr val="FF0000"/>
                </a:solidFill>
                <a:latin typeface="Consolas" panose="020B0609020204030204" pitchFamily="49" charset="0"/>
                <a:cs typeface="Arial" panose="020B0604020202020204" pitchFamily="34" charset="0"/>
              </a:rPr>
              <a:t>=&gt; x1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35767" y="5852411"/>
            <a:ext cx="74386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dirty="0" err="1">
                <a:solidFill>
                  <a:srgbClr val="FF0000"/>
                </a:solidFill>
                <a:latin typeface="Consolas" panose="020B0609020204030204" pitchFamily="49" charset="0"/>
                <a:cs typeface="Arial" panose="020B0604020202020204" pitchFamily="34" charset="0"/>
              </a:rPr>
              <a:t>rf.wr</a:t>
            </a:r>
            <a:r>
              <a:rPr lang="en-US" altLang="en-US" dirty="0">
                <a:solidFill>
                  <a:srgbClr val="FF0000"/>
                </a:solidFill>
                <a:latin typeface="Consolas" panose="020B0609020204030204" pitchFamily="49" charset="0"/>
                <a:cs typeface="Arial" panose="020B0604020202020204" pitchFamily="34" charset="0"/>
              </a:rPr>
              <a:t>(3, </a:t>
            </a:r>
            <a:r>
              <a:rPr lang="en-US" altLang="en-US" dirty="0" err="1">
                <a:solidFill>
                  <a:srgbClr val="FF0000"/>
                </a:solidFill>
                <a:latin typeface="Consolas" panose="020B0609020204030204" pitchFamily="49" charset="0"/>
                <a:cs typeface="Arial" panose="020B0604020202020204" pitchFamily="34" charset="0"/>
              </a:rPr>
              <a:t>alu</a:t>
            </a:r>
            <a:r>
              <a:rPr lang="en-US" altLang="en-US" dirty="0">
                <a:solidFill>
                  <a:srgbClr val="FF0000"/>
                </a:solidFill>
                <a:latin typeface="Consolas" panose="020B0609020204030204" pitchFamily="49" charset="0"/>
                <a:cs typeface="Arial" panose="020B0604020202020204" pitchFamily="34" charset="0"/>
              </a:rPr>
              <a:t>(rf.rd1(2), rf.rd2(1), Add)); pc&lt;=pc+4;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01805D-E274-B746-8024-35D705625A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588125"/>
            <a:ext cx="2133600" cy="269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 baseline="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ourier New" pitchFamily="49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ourier New" pitchFamily="49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ourier New" pitchFamily="49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ourier New" pitchFamily="49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Courier New" pitchFamily="49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Courier New" pitchFamily="49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Courier New" pitchFamily="49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Courier New" pitchFamily="49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4D9B8977-7131-421B-8D4B-B22CA7FE386B}" type="datetime3">
              <a:rPr lang="en-US" smtClean="0"/>
              <a:t>11 March 2024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310928-3B1C-B84E-8C66-6B6126DBC2E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L13-</a:t>
            </a:r>
            <a:fld id="{F9094ED1-8800-47AF-8C6A-39BC1533F35A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301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  <p:bldP spid="31" grpId="0"/>
      <p:bldP spid="85" grpId="0"/>
      <p:bldP spid="6" grpId="0"/>
    </p:bldLst>
  </p:timing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25000"/>
          </a:spcBef>
          <a:spcAft>
            <a:spcPct val="0"/>
          </a:spcAft>
          <a:buClr>
            <a:schemeClr val="bg1"/>
          </a:buClr>
          <a:buSzPct val="100000"/>
          <a:buFont typeface="Wingdings" pitchFamily="2" charset="2"/>
          <a:buChar char="•"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25000"/>
          </a:spcBef>
          <a:spcAft>
            <a:spcPct val="0"/>
          </a:spcAft>
          <a:buClr>
            <a:schemeClr val="bg1"/>
          </a:buClr>
          <a:buSzPct val="100000"/>
          <a:buFont typeface="Wingdings" pitchFamily="2" charset="2"/>
          <a:buChar char="•"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0BB8FA0475B1468CB35898341FBCFC" ma:contentTypeVersion="4" ma:contentTypeDescription="Crée un document." ma:contentTypeScope="" ma:versionID="bfb865b02e61bff841d7c76ae5cc8b32">
  <xsd:schema xmlns:xsd="http://www.w3.org/2001/XMLSchema" xmlns:xs="http://www.w3.org/2001/XMLSchema" xmlns:p="http://schemas.microsoft.com/office/2006/metadata/properties" xmlns:ns3="5d1caa04-d94b-481d-8a12-90fea0f4787d" targetNamespace="http://schemas.microsoft.com/office/2006/metadata/properties" ma:root="true" ma:fieldsID="b899779425184a59de34b7775ac2e347" ns3:_="">
    <xsd:import namespace="5d1caa04-d94b-481d-8a12-90fea0f4787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1caa04-d94b-481d-8a12-90fea0f4787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5238643-8603-4B6F-8E89-183A50529A1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445B312-6536-42EE-890A-A44069E831C0}">
  <ds:schemaRefs>
    <ds:schemaRef ds:uri="http://schemas.microsoft.com/office/2006/documentManagement/types"/>
    <ds:schemaRef ds:uri="http://purl.org/dc/dcmitype/"/>
    <ds:schemaRef ds:uri="http://purl.org/dc/elements/1.1/"/>
    <ds:schemaRef ds:uri="http://schemas.microsoft.com/office/2006/metadata/properties"/>
    <ds:schemaRef ds:uri="http://purl.org/dc/terms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5d1caa04-d94b-481d-8a12-90fea0f4787d"/>
  </ds:schemaRefs>
</ds:datastoreItem>
</file>

<file path=customXml/itemProps3.xml><?xml version="1.0" encoding="utf-8"?>
<ds:datastoreItem xmlns:ds="http://schemas.openxmlformats.org/officeDocument/2006/customXml" ds:itemID="{8F412DDC-589D-48F6-ADD5-D3261929824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1caa04-d94b-481d-8a12-90fea0f478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D:\Program Files\Microsoft Office\Templates\Presentation Designs\Blueprint.pot</Template>
  <TotalTime>55723</TotalTime>
  <Words>5481</Words>
  <Application>Microsoft Office PowerPoint</Application>
  <PresentationFormat>On-screen Show (4:3)</PresentationFormat>
  <Paragraphs>1095</Paragraphs>
  <Slides>51</Slides>
  <Notes>27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2" baseType="lpstr">
      <vt:lpstr>Blueprint</vt:lpstr>
      <vt:lpstr>PowerPoint Presentation</vt:lpstr>
      <vt:lpstr>Single-Cycle RISC Processor</vt:lpstr>
      <vt:lpstr>RISC-V Register States</vt:lpstr>
      <vt:lpstr>Single-Cycle Implementation</vt:lpstr>
      <vt:lpstr>Every BSV program serves two purposes</vt:lpstr>
      <vt:lpstr>Understanding generated hardware (the real datapath)</vt:lpstr>
      <vt:lpstr>Understanding generated hardware - continued</vt:lpstr>
      <vt:lpstr>Instruction Decoding</vt:lpstr>
      <vt:lpstr>Decoding instructions  An Example</vt:lpstr>
      <vt:lpstr>Decoding Instructions:  extract fields needed for execution</vt:lpstr>
      <vt:lpstr>Decoded Instruction Type</vt:lpstr>
      <vt:lpstr>Internal names for various opcode and funct3 patterns</vt:lpstr>
      <vt:lpstr>Decode Function</vt:lpstr>
      <vt:lpstr>Decoding Instructions</vt:lpstr>
      <vt:lpstr>Decoding Instructions: Computational Instructions</vt:lpstr>
      <vt:lpstr>Decoding Instructions: Unconditional Jumps</vt:lpstr>
      <vt:lpstr>Decoding Instructions: Conditional Branch</vt:lpstr>
      <vt:lpstr>Decoding Instructions: Load &amp; Store</vt:lpstr>
      <vt:lpstr>Decoding instructions: Unsupported</vt:lpstr>
      <vt:lpstr>Reading Registers and Executing Instructions</vt:lpstr>
      <vt:lpstr>Output type of exec function</vt:lpstr>
      <vt:lpstr>Execute Function</vt:lpstr>
      <vt:lpstr>Branch Address Calculation</vt:lpstr>
      <vt:lpstr>Single-Cycle RISC-V  atomic state updates</vt:lpstr>
      <vt:lpstr>Variations on non-pipelined microarchitectures</vt:lpstr>
      <vt:lpstr>Princeton Architecture instructions and data reside in the same memory</vt:lpstr>
      <vt:lpstr>Princeton Architecture introduce intermediate state</vt:lpstr>
      <vt:lpstr>Princeton Architecture Two-cycle</vt:lpstr>
      <vt:lpstr>doExecute rule reexamined</vt:lpstr>
      <vt:lpstr>Another Princeton Architecture: where non-memory instructions take one cycle</vt:lpstr>
      <vt:lpstr>Princeton Architecture where non-memory instructions take one cycle</vt:lpstr>
      <vt:lpstr>Performance implications</vt:lpstr>
      <vt:lpstr>Realistic Memory Interface Request/Response methods</vt:lpstr>
      <vt:lpstr>Princeton architecture with a realistic memory</vt:lpstr>
      <vt:lpstr>Processor with realistic memory</vt:lpstr>
      <vt:lpstr>Multicycle ALU’s multicycle or floating point ALU operations</vt:lpstr>
      <vt:lpstr>Processor with realistic memory and multicycle ALUs</vt:lpstr>
      <vt:lpstr>Clock speed</vt:lpstr>
      <vt:lpstr>Cycle counts</vt:lpstr>
      <vt:lpstr>Processor Interface</vt:lpstr>
      <vt:lpstr>Extras</vt:lpstr>
      <vt:lpstr>Instruction Formats</vt:lpstr>
      <vt:lpstr>Instruction Formats cont.</vt:lpstr>
      <vt:lpstr>Computational Instructions cont.</vt:lpstr>
      <vt:lpstr>Computational Instructions</vt:lpstr>
      <vt:lpstr>Computational Instructions cont</vt:lpstr>
      <vt:lpstr>Control Instructions</vt:lpstr>
      <vt:lpstr>Control Instructions cont.</vt:lpstr>
      <vt:lpstr>Load &amp; Store Instructions</vt:lpstr>
      <vt:lpstr>Magic Memory Model</vt:lpstr>
      <vt:lpstr>Magic Memory Interface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Bluespec technical deep dive</dc:title>
  <dc:creator>Nikhil</dc:creator>
  <cp:lastModifiedBy>Thomas Bourgeat</cp:lastModifiedBy>
  <cp:revision>1544</cp:revision>
  <cp:lastPrinted>1601-01-01T00:00:00Z</cp:lastPrinted>
  <dcterms:created xsi:type="dcterms:W3CDTF">2003-01-21T19:25:41Z</dcterms:created>
  <dcterms:modified xsi:type="dcterms:W3CDTF">2024-03-11T11:26:35Z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0x0101005C0BB8FA0475B1468CB35898341FBCFC</vt:lpwstr>
  </property>
</Properties>
</file>