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482" r:id="rId2"/>
    <p:sldId id="483" r:id="rId3"/>
    <p:sldId id="485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DD6"/>
    <a:srgbClr val="00FB92"/>
    <a:srgbClr val="F2F0F7"/>
    <a:srgbClr val="C730A0"/>
    <a:srgbClr val="756BB1"/>
    <a:srgbClr val="54278F"/>
    <a:srgbClr val="9E9AC8"/>
    <a:srgbClr val="C6C6D5"/>
    <a:srgbClr val="BCBDDC"/>
    <a:srgbClr val="DAD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5"/>
    <p:restoredTop sz="78503"/>
  </p:normalViewPr>
  <p:slideViewPr>
    <p:cSldViewPr snapToGrid="0">
      <p:cViewPr varScale="1">
        <p:scale>
          <a:sx n="126" d="100"/>
          <a:sy n="126" d="100"/>
        </p:scale>
        <p:origin x="1296" y="184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0D07861A-4159-46C7-6907-86A6B5834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a2a510f0f_0_18:notes">
            <a:extLst>
              <a:ext uri="{FF2B5EF4-FFF2-40B4-BE49-F238E27FC236}">
                <a16:creationId xmlns:a16="http://schemas.microsoft.com/office/drawing/2014/main" id="{0AA8C89F-7A13-EA11-AB26-03394EDFA6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a2a510f0f_0_18:notes">
            <a:extLst>
              <a:ext uri="{FF2B5EF4-FFF2-40B4-BE49-F238E27FC236}">
                <a16:creationId xmlns:a16="http://schemas.microsoft.com/office/drawing/2014/main" id="{075180E8-1C87-0BFC-B64D-310F8BC1ED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154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0371365B-9866-CAF8-9879-3A6E49744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a2a510f0f_0_18:notes">
            <a:extLst>
              <a:ext uri="{FF2B5EF4-FFF2-40B4-BE49-F238E27FC236}">
                <a16:creationId xmlns:a16="http://schemas.microsoft.com/office/drawing/2014/main" id="{D479F8B8-EC08-AAB9-13AF-5CE7964398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a2a510f0f_0_18:notes">
            <a:extLst>
              <a:ext uri="{FF2B5EF4-FFF2-40B4-BE49-F238E27FC236}">
                <a16:creationId xmlns:a16="http://schemas.microsoft.com/office/drawing/2014/main" id="{7895C738-EA50-A172-4227-A4FE96150D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27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21F0F582-096D-FF25-10E0-61A761544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a2a510f0f_0_18:notes">
            <a:extLst>
              <a:ext uri="{FF2B5EF4-FFF2-40B4-BE49-F238E27FC236}">
                <a16:creationId xmlns:a16="http://schemas.microsoft.com/office/drawing/2014/main" id="{46661C1E-37E8-EA3B-7EDD-00B01850C0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a2a510f0f_0_18:notes">
            <a:extLst>
              <a:ext uri="{FF2B5EF4-FFF2-40B4-BE49-F238E27FC236}">
                <a16:creationId xmlns:a16="http://schemas.microsoft.com/office/drawing/2014/main" id="{D0E05410-3C79-723C-1F3E-9DB1CF0656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334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" name="Google Shape;57;p13">
            <a:extLst>
              <a:ext uri="{FF2B5EF4-FFF2-40B4-BE49-F238E27FC236}">
                <a16:creationId xmlns:a16="http://schemas.microsoft.com/office/drawing/2014/main" id="{BDD4F87D-30D4-2BCD-579C-DD0565486485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 l="2740" t="13240" r="2750" b="-7749"/>
          <a:stretch/>
        </p:blipFill>
        <p:spPr>
          <a:xfrm>
            <a:off x="90530" y="4780574"/>
            <a:ext cx="646721" cy="3629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5.png"/><Relationship Id="rId18" Type="http://schemas.openxmlformats.org/officeDocument/2006/relationships/image" Target="../media/image68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6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30.png"/><Relationship Id="rId5" Type="http://schemas.openxmlformats.org/officeDocument/2006/relationships/image" Target="../media/image59.png"/><Relationship Id="rId15" Type="http://schemas.openxmlformats.org/officeDocument/2006/relationships/image" Target="../media/image65.png"/><Relationship Id="rId10" Type="http://schemas.openxmlformats.org/officeDocument/2006/relationships/image" Target="../media/image27.png"/><Relationship Id="rId19" Type="http://schemas.openxmlformats.org/officeDocument/2006/relationships/image" Target="../media/image6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55749FD2-354C-003A-399A-F5531197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>
            <a:extLst>
              <a:ext uri="{FF2B5EF4-FFF2-40B4-BE49-F238E27FC236}">
                <a16:creationId xmlns:a16="http://schemas.microsoft.com/office/drawing/2014/main" id="{097D1086-83B7-154C-A848-C0FB81B3CC3F}"/>
              </a:ext>
            </a:extLst>
          </p:cNvPr>
          <p:cNvSpPr/>
          <p:nvPr/>
        </p:nvSpPr>
        <p:spPr>
          <a:xfrm>
            <a:off x="0" y="125"/>
            <a:ext cx="9144000" cy="101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>
            <a:extLst>
              <a:ext uri="{FF2B5EF4-FFF2-40B4-BE49-F238E27FC236}">
                <a16:creationId xmlns:a16="http://schemas.microsoft.com/office/drawing/2014/main" id="{DB330EE4-7563-447E-A84B-C6D5FDF08D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39285"/>
            </a:pPr>
            <a:r>
              <a:rPr lang="fr-CH" sz="2500" b="1" dirty="0">
                <a:solidFill>
                  <a:schemeClr val="tx1"/>
                </a:solidFill>
                <a:latin typeface="Suisse Int'l Medium" panose="020B0604000000000000" pitchFamily="34" charset="-78"/>
                <a:cs typeface="Suisse Int'l Medium" panose="020B0604000000000000" pitchFamily="34" charset="-78"/>
              </a:rPr>
              <a:t>Algorithmes gloutons : </a:t>
            </a:r>
            <a:r>
              <a:rPr lang="fr-FR" sz="2500" b="1" dirty="0">
                <a:latin typeface="Suisse Int'l Medium" panose="020B0604000000000000" pitchFamily="34" charset="-78"/>
                <a:cs typeface="Suisse Int'l Medium" panose="020B0604000000000000" pitchFamily="34" charset="-78"/>
              </a:rPr>
              <a:t>Rendu de pièces de monnaie</a:t>
            </a:r>
            <a:endParaRPr lang="fr-CH" sz="2500" b="1" dirty="0">
              <a:latin typeface="Suisse Int'l Medium" panose="020B0604000000000000" pitchFamily="34" charset="-78"/>
              <a:cs typeface="Suisse Int'l Medium" panose="020B0604000000000000" pitchFamily="34" charset="-78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D7FFB57-1A2A-8862-2AEA-830929925D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</a:t>
            </a:fld>
            <a:endParaRPr lang="fr"/>
          </a:p>
        </p:txBody>
      </p:sp>
      <p:grpSp>
        <p:nvGrpSpPr>
          <p:cNvPr id="4" name="Glouton - 11">
            <a:extLst>
              <a:ext uri="{FF2B5EF4-FFF2-40B4-BE49-F238E27FC236}">
                <a16:creationId xmlns:a16="http://schemas.microsoft.com/office/drawing/2014/main" id="{45907DD2-CD7C-5231-13A6-D66DC973174B}"/>
              </a:ext>
            </a:extLst>
          </p:cNvPr>
          <p:cNvGrpSpPr/>
          <p:nvPr/>
        </p:nvGrpSpPr>
        <p:grpSpPr>
          <a:xfrm>
            <a:off x="133002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5F6FC4-E207-1CE7-E434-DF373F15E8CC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5F6FC4-E207-1CE7-E434-DF373F15E8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547740-61AB-F935-99AE-3B2750242808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65FFDCC-EE10-D7B9-F3B4-05F60D1CAAFB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2.80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1., 2.}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65FFDCC-EE10-D7B9-F3B4-05F60D1CAA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4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louton - 12">
            <a:extLst>
              <a:ext uri="{FF2B5EF4-FFF2-40B4-BE49-F238E27FC236}">
                <a16:creationId xmlns:a16="http://schemas.microsoft.com/office/drawing/2014/main" id="{8B884A6B-0630-8B72-3211-E1002B3762A3}"/>
              </a:ext>
            </a:extLst>
          </p:cNvPr>
          <p:cNvGrpSpPr/>
          <p:nvPr/>
        </p:nvGrpSpPr>
        <p:grpSpPr>
          <a:xfrm>
            <a:off x="133002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0BF2B40-95B2-BE9A-176F-E8562D1FFED3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0BF2B40-95B2-BE9A-176F-E8562D1FFE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265B3A-3E15-7097-1483-F0C90D95F825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25BCE04-18D9-48F6-F1D8-42E1ED943802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2.80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1., 2.}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25BCE04-18D9-48F6-F1D8-42E1ED9438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4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louton- 13">
            <a:extLst>
              <a:ext uri="{FF2B5EF4-FFF2-40B4-BE49-F238E27FC236}">
                <a16:creationId xmlns:a16="http://schemas.microsoft.com/office/drawing/2014/main" id="{5B51AA78-4AB0-5D17-5264-47C54F084029}"/>
              </a:ext>
            </a:extLst>
          </p:cNvPr>
          <p:cNvGrpSpPr/>
          <p:nvPr/>
        </p:nvGrpSpPr>
        <p:grpSpPr>
          <a:xfrm>
            <a:off x="133002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0ACD563-F305-EA1B-29CA-53C1E393900A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0ACD563-F305-EA1B-29CA-53C1E39390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4E0794-39F1-9AD3-4CC3-BE0B5F03FB49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5BE75BD-9CD2-9C57-35DE-FDA352F6B817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2.80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1., 2.}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2.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0.80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noProof="0" dirty="0">
                    <a:solidFill>
                      <a:schemeClr val="bg2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5BE75BD-9CD2-9C57-35DE-FDA352F6B8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6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louton - 21">
            <a:extLst>
              <a:ext uri="{FF2B5EF4-FFF2-40B4-BE49-F238E27FC236}">
                <a16:creationId xmlns:a16="http://schemas.microsoft.com/office/drawing/2014/main" id="{05703CA4-8FFD-40C0-9948-8DC4EAB3D393}"/>
              </a:ext>
            </a:extLst>
          </p:cNvPr>
          <p:cNvGrpSpPr/>
          <p:nvPr/>
        </p:nvGrpSpPr>
        <p:grpSpPr>
          <a:xfrm>
            <a:off x="3115669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E6121D8-8DA8-D30C-9A33-1D598831A490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E6121D8-8DA8-D30C-9A33-1D598831A4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92E4F4-5E08-6FD9-58A8-5167FF5F6482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41DC01B-3D41-097C-42D0-951F507CA10F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02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1., 2.}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41DC01B-3D41-097C-42D0-951F507CA1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8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louton - 22">
            <a:extLst>
              <a:ext uri="{FF2B5EF4-FFF2-40B4-BE49-F238E27FC236}">
                <a16:creationId xmlns:a16="http://schemas.microsoft.com/office/drawing/2014/main" id="{A8816F07-F409-FA9D-C96D-97B8C725B9FF}"/>
              </a:ext>
            </a:extLst>
          </p:cNvPr>
          <p:cNvGrpSpPr/>
          <p:nvPr/>
        </p:nvGrpSpPr>
        <p:grpSpPr>
          <a:xfrm>
            <a:off x="3115669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4AFB028-BA71-DEEA-75E2-1EC9F4D629E8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4AFB028-BA71-DEEA-75E2-1EC9F4D62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A12DE9-A48C-9432-61D8-B48C31D7FE33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ADAB917-17EA-B164-03E6-6D13036E81FC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1., 2.}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ADAB917-17EA-B164-03E6-6D13036E81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10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louton - 23">
            <a:extLst>
              <a:ext uri="{FF2B5EF4-FFF2-40B4-BE49-F238E27FC236}">
                <a16:creationId xmlns:a16="http://schemas.microsoft.com/office/drawing/2014/main" id="{40597091-1CB7-D12C-8EA9-5B1F151F4085}"/>
              </a:ext>
            </a:extLst>
          </p:cNvPr>
          <p:cNvGrpSpPr/>
          <p:nvPr/>
        </p:nvGrpSpPr>
        <p:grpSpPr>
          <a:xfrm>
            <a:off x="3120749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027BCD2-50D0-B009-6922-4F52E707C42C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027BCD2-50D0-B009-6922-4F52E707C4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1C7BA18-24E8-FCC8-11C0-DC072385441D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5FAB01C-8AE5-EC29-353D-49E061AE4775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1., 2.}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</a:t>
                  </a:r>
                  <a:r>
                    <a:rPr lang="fr-CH" sz="1000" b="1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(0.80,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2.0 })</a:t>
                  </a:r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5FAB01C-8AE5-EC29-353D-49E061AE47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12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louton - 31">
            <a:extLst>
              <a:ext uri="{FF2B5EF4-FFF2-40B4-BE49-F238E27FC236}">
                <a16:creationId xmlns:a16="http://schemas.microsoft.com/office/drawing/2014/main" id="{AA2E248F-8C03-21A6-B156-491640E5100A}"/>
              </a:ext>
            </a:extLst>
          </p:cNvPr>
          <p:cNvGrpSpPr/>
          <p:nvPr/>
        </p:nvGrpSpPr>
        <p:grpSpPr>
          <a:xfrm>
            <a:off x="6108496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3ADF9BE-B817-646C-649F-6ABE3CA74A82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3ADF9BE-B817-646C-649F-6ABE3CA74A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01EC050-AA72-6A63-4FA6-A68520E404D5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E10141E-0371-1256-1B08-6F48307886BC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E10141E-0371-1256-1B08-6F48307886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14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louton - 32">
            <a:extLst>
              <a:ext uri="{FF2B5EF4-FFF2-40B4-BE49-F238E27FC236}">
                <a16:creationId xmlns:a16="http://schemas.microsoft.com/office/drawing/2014/main" id="{A3F0D0CA-CFE9-5FF5-3ECD-50FFD8754DAA}"/>
              </a:ext>
            </a:extLst>
          </p:cNvPr>
          <p:cNvGrpSpPr/>
          <p:nvPr/>
        </p:nvGrpSpPr>
        <p:grpSpPr>
          <a:xfrm>
            <a:off x="6108496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A281CDB-775D-0807-64AB-AF54E84E3A13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A281CDB-775D-0807-64AB-AF54E84E3A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A53A2B3-ACEE-7E71-DE95-613DEBF15EB4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FF79129-B736-9BE9-E791-01FFEDD408D9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FF79129-B736-9BE9-E791-01FFEDD408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14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louton - 33">
            <a:extLst>
              <a:ext uri="{FF2B5EF4-FFF2-40B4-BE49-F238E27FC236}">
                <a16:creationId xmlns:a16="http://schemas.microsoft.com/office/drawing/2014/main" id="{31D73BD2-BAAC-B74C-8FA5-2F81FBDACB6E}"/>
              </a:ext>
            </a:extLst>
          </p:cNvPr>
          <p:cNvGrpSpPr/>
          <p:nvPr/>
        </p:nvGrpSpPr>
        <p:grpSpPr>
          <a:xfrm>
            <a:off x="6108496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B785F93-210D-1BEE-319A-5248A12385F7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B785F93-210D-1BEE-319A-5248A1238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E13B388-6EB1-2CC7-3FC6-F8AC0DF2F657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8F769EE-78C8-72C9-5037-B45755761FE8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(0.80,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1.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8F769EE-78C8-72C9-5037-B45755761F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16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louton - 41">
            <a:extLst>
              <a:ext uri="{FF2B5EF4-FFF2-40B4-BE49-F238E27FC236}">
                <a16:creationId xmlns:a16="http://schemas.microsoft.com/office/drawing/2014/main" id="{B82B08E3-A929-3107-73E8-1B7348787D1B}"/>
              </a:ext>
            </a:extLst>
          </p:cNvPr>
          <p:cNvGrpSpPr/>
          <p:nvPr/>
        </p:nvGrpSpPr>
        <p:grpSpPr>
          <a:xfrm>
            <a:off x="139085" y="3094165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4287C41-6E16-318C-3B10-5D8265C9F107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4287C41-6E16-318C-3B10-5D8265C9F1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0870EF9-3758-AA32-DF7A-E970714495CE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ADBE36D-4AD9-8672-8B70-357C5899736C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ADBE36D-4AD9-8672-8B70-357C589973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18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louton - 42">
            <a:extLst>
              <a:ext uri="{FF2B5EF4-FFF2-40B4-BE49-F238E27FC236}">
                <a16:creationId xmlns:a16="http://schemas.microsoft.com/office/drawing/2014/main" id="{BCA5FA4E-E5CA-CC2F-75A1-17F578B375B7}"/>
              </a:ext>
            </a:extLst>
          </p:cNvPr>
          <p:cNvGrpSpPr/>
          <p:nvPr/>
        </p:nvGrpSpPr>
        <p:grpSpPr>
          <a:xfrm>
            <a:off x="139085" y="309416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057B210-6797-911D-4B3E-3570453181FB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057B210-6797-911D-4B3E-3570453181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570F45C-9A67-0D9B-0A31-FAF4911A387F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9CBA87F-FDA1-DBBA-EA5D-53980D093CBB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9CBA87F-FDA1-DBBA-EA5D-53980D093C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20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louton - 43">
            <a:extLst>
              <a:ext uri="{FF2B5EF4-FFF2-40B4-BE49-F238E27FC236}">
                <a16:creationId xmlns:a16="http://schemas.microsoft.com/office/drawing/2014/main" id="{F2ACDE95-24B9-4AD9-808B-83F8F11B0522}"/>
              </a:ext>
            </a:extLst>
          </p:cNvPr>
          <p:cNvGrpSpPr/>
          <p:nvPr/>
        </p:nvGrpSpPr>
        <p:grpSpPr>
          <a:xfrm>
            <a:off x="139085" y="309416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BC2AAD6-9875-CEDC-FF77-077F9F1830C3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BC2AAD6-9875-CEDC-FF77-077F9F1830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7DA268B-8B91-D725-348F-5D62E13B4BD3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8846469C-5ADC-17B1-BEBB-05F517272668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0.5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0.30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8846469C-5ADC-17B1-BEBB-05F5172726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21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louton - 51">
            <a:extLst>
              <a:ext uri="{FF2B5EF4-FFF2-40B4-BE49-F238E27FC236}">
                <a16:creationId xmlns:a16="http://schemas.microsoft.com/office/drawing/2014/main" id="{1A2C6083-FD49-B89C-567C-871ABBDA5AF9}"/>
              </a:ext>
            </a:extLst>
          </p:cNvPr>
          <p:cNvGrpSpPr/>
          <p:nvPr/>
        </p:nvGrpSpPr>
        <p:grpSpPr>
          <a:xfrm>
            <a:off x="3114632" y="3094165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2D37A071-E641-D00D-0154-4C6377EDBF1B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2D37A071-E641-D00D-0154-4C6377EDBF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374FC2A-84D1-F62F-4821-AE3B9E259647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8BBFD58-C793-1FFE-CF9A-B090785D669A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0.30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58BBFD58-C793-1FFE-CF9A-B090785D66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23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louton - 52">
            <a:extLst>
              <a:ext uri="{FF2B5EF4-FFF2-40B4-BE49-F238E27FC236}">
                <a16:creationId xmlns:a16="http://schemas.microsoft.com/office/drawing/2014/main" id="{9EA9FF56-14BF-19B8-ABE5-7F8502119C24}"/>
              </a:ext>
            </a:extLst>
          </p:cNvPr>
          <p:cNvGrpSpPr/>
          <p:nvPr/>
        </p:nvGrpSpPr>
        <p:grpSpPr>
          <a:xfrm>
            <a:off x="3114632" y="309416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4DD7A56-1D23-EAF9-20D0-8F3F7AD69F49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4DD7A56-1D23-EAF9-20D0-8F3F7AD69F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3060F67-C321-54D3-BFCC-85AFD19B21BE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E53C513-375A-A832-EA98-36ED0F40A0DC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0.30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E53C513-375A-A832-EA98-36ED0F40A0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25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louton - 53">
            <a:extLst>
              <a:ext uri="{FF2B5EF4-FFF2-40B4-BE49-F238E27FC236}">
                <a16:creationId xmlns:a16="http://schemas.microsoft.com/office/drawing/2014/main" id="{A49332DF-0900-F07F-76F6-E911D4E5F4EB}"/>
              </a:ext>
            </a:extLst>
          </p:cNvPr>
          <p:cNvGrpSpPr/>
          <p:nvPr/>
        </p:nvGrpSpPr>
        <p:grpSpPr>
          <a:xfrm>
            <a:off x="3114632" y="309416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74D0DC58-8E38-DB83-BC2C-41D6D5169D6C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74D0DC58-8E38-DB83-BC2C-41D6D5169D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9C203A6-6B1F-5E16-E600-734FB4DCF769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C601CFE-71C3-D0A2-87B1-443E1F388ADA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0.30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0.30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0.5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</a:t>
                  </a:r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C601CFE-71C3-D0A2-87B1-443E1F388A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2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louton - 61">
            <a:extLst>
              <a:ext uri="{FF2B5EF4-FFF2-40B4-BE49-F238E27FC236}">
                <a16:creationId xmlns:a16="http://schemas.microsoft.com/office/drawing/2014/main" id="{53539315-ECFC-A5B8-7115-DB190AE44432}"/>
              </a:ext>
            </a:extLst>
          </p:cNvPr>
          <p:cNvGrpSpPr/>
          <p:nvPr/>
        </p:nvGrpSpPr>
        <p:grpSpPr>
          <a:xfrm>
            <a:off x="6105170" y="3094165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1C5CA441-25F6-2C0E-F62F-6A5FE5CA40D2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1C5CA441-25F6-2C0E-F62F-6A5FE5CA40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047FDAB-D235-E576-4A96-26C168F87AC1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7215ACF-94E8-8B30-00F3-B0853E930B50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0.30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7215ACF-94E8-8B30-00F3-B0853E930B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28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louton - 62">
            <a:extLst>
              <a:ext uri="{FF2B5EF4-FFF2-40B4-BE49-F238E27FC236}">
                <a16:creationId xmlns:a16="http://schemas.microsoft.com/office/drawing/2014/main" id="{19903A9B-E42C-B1E4-60C1-373D665FE70B}"/>
              </a:ext>
            </a:extLst>
          </p:cNvPr>
          <p:cNvGrpSpPr/>
          <p:nvPr/>
        </p:nvGrpSpPr>
        <p:grpSpPr>
          <a:xfrm>
            <a:off x="6105170" y="309416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AEB45BC-3AA9-088B-3287-D05A975F2AB7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DAEB45BC-3AA9-088B-3287-D05A975F2A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532DC76-B4CC-D11E-2DA7-D02A44A48114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5098CB4-9DDB-E232-DDF6-9F1699EACC05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0.30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5098CB4-9DDB-E232-DDF6-9F1699EAC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30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louton - 63">
            <a:extLst>
              <a:ext uri="{FF2B5EF4-FFF2-40B4-BE49-F238E27FC236}">
                <a16:creationId xmlns:a16="http://schemas.microsoft.com/office/drawing/2014/main" id="{D4F642FC-415D-A41C-440C-CD2DBA9C3BB2}"/>
              </a:ext>
            </a:extLst>
          </p:cNvPr>
          <p:cNvGrpSpPr/>
          <p:nvPr/>
        </p:nvGrpSpPr>
        <p:grpSpPr>
          <a:xfrm>
            <a:off x="6105170" y="309416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FC23234-46C5-D7D1-A387-D071D846BEE4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FFC23234-46C5-D7D1-A387-D071D846BE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10E81C7-FFE6-CF4A-0B54-2251716FC9B6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2CBD9F97-0032-8301-CECD-70424268337C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0.30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0.2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0.10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2CBD9F97-0032-8301-CECD-7042426833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31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412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EC5102A1-BE09-6BD8-B4ED-43125681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1E03C8-1C1B-2749-646A-4E6994CA840F}"/>
              </a:ext>
            </a:extLst>
          </p:cNvPr>
          <p:cNvSpPr/>
          <p:nvPr/>
        </p:nvSpPr>
        <p:spPr>
          <a:xfrm>
            <a:off x="0" y="1017725"/>
            <a:ext cx="9144000" cy="4125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4" name="Google Shape;94;p15">
            <a:extLst>
              <a:ext uri="{FF2B5EF4-FFF2-40B4-BE49-F238E27FC236}">
                <a16:creationId xmlns:a16="http://schemas.microsoft.com/office/drawing/2014/main" id="{5BF00ADC-3A72-6FB1-FCC6-709FEC0B057A}"/>
              </a:ext>
            </a:extLst>
          </p:cNvPr>
          <p:cNvSpPr/>
          <p:nvPr/>
        </p:nvSpPr>
        <p:spPr>
          <a:xfrm>
            <a:off x="0" y="125"/>
            <a:ext cx="9144000" cy="101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>
            <a:extLst>
              <a:ext uri="{FF2B5EF4-FFF2-40B4-BE49-F238E27FC236}">
                <a16:creationId xmlns:a16="http://schemas.microsoft.com/office/drawing/2014/main" id="{E77F22B0-F52A-D19A-824C-FA2C751F0E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39285"/>
            </a:pPr>
            <a:r>
              <a:rPr lang="fr-CH" sz="2500" b="1" dirty="0">
                <a:solidFill>
                  <a:schemeClr val="tx1"/>
                </a:solidFill>
                <a:latin typeface="Suisse Int'l Medium" panose="020B0604000000000000" pitchFamily="34" charset="-78"/>
                <a:cs typeface="Suisse Int'l Medium" panose="020B0604000000000000" pitchFamily="34" charset="-78"/>
              </a:rPr>
              <a:t>Algorithmes gloutons : </a:t>
            </a:r>
            <a:r>
              <a:rPr lang="fr-FR" sz="2500" b="1" dirty="0">
                <a:latin typeface="Suisse Int'l Medium" panose="020B0604000000000000" pitchFamily="34" charset="-78"/>
                <a:cs typeface="Suisse Int'l Medium" panose="020B0604000000000000" pitchFamily="34" charset="-78"/>
              </a:rPr>
              <a:t>Rendu de pièces de monnaie</a:t>
            </a:r>
            <a:endParaRPr lang="fr-CH" sz="2500" b="1" dirty="0">
              <a:latin typeface="Suisse Int'l Medium" panose="020B0604000000000000" pitchFamily="34" charset="-78"/>
              <a:cs typeface="Suisse Int'l Medium" panose="020B0604000000000000" pitchFamily="34" charset="-78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7C2FF72-E825-FD50-A5B6-791568266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2</a:t>
            </a:fld>
            <a:endParaRPr lang="fr"/>
          </a:p>
        </p:txBody>
      </p:sp>
      <p:grpSp>
        <p:nvGrpSpPr>
          <p:cNvPr id="76" name="Glouton - 71">
            <a:extLst>
              <a:ext uri="{FF2B5EF4-FFF2-40B4-BE49-F238E27FC236}">
                <a16:creationId xmlns:a16="http://schemas.microsoft.com/office/drawing/2014/main" id="{E99A8242-CC13-2A0A-62F8-9A81AB33C7CA}"/>
              </a:ext>
            </a:extLst>
          </p:cNvPr>
          <p:cNvGrpSpPr/>
          <p:nvPr/>
        </p:nvGrpSpPr>
        <p:grpSpPr>
          <a:xfrm>
            <a:off x="311700" y="1836625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10A82C06-D485-C1EE-B85E-420FE8F95FB9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10A82C06-D485-C1EE-B85E-420FE8F95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778B174-9B0F-23DE-4972-53688F801C0C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45AC674-D1A7-8128-E9C5-C05B8F609C82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0.10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45AC674-D1A7-8128-E9C5-C05B8F609C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louton - 72">
            <a:extLst>
              <a:ext uri="{FF2B5EF4-FFF2-40B4-BE49-F238E27FC236}">
                <a16:creationId xmlns:a16="http://schemas.microsoft.com/office/drawing/2014/main" id="{89EB6300-AFB9-FF6D-7FCA-7B8B6359E258}"/>
              </a:ext>
            </a:extLst>
          </p:cNvPr>
          <p:cNvGrpSpPr/>
          <p:nvPr/>
        </p:nvGrpSpPr>
        <p:grpSpPr>
          <a:xfrm>
            <a:off x="311700" y="183662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BB5B25F-472D-D9F6-6025-91DDBE496602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BB5B25F-472D-D9F6-6025-91DDBE4966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EFD2698-07C2-D460-0E34-B492E19D9FA4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0A7EC58-30A0-EB35-9E18-E59319657FC4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0.10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60A7EC58-30A0-EB35-9E18-E59319657F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louton - 73">
            <a:extLst>
              <a:ext uri="{FF2B5EF4-FFF2-40B4-BE49-F238E27FC236}">
                <a16:creationId xmlns:a16="http://schemas.microsoft.com/office/drawing/2014/main" id="{EBFBEB59-20BB-C6BB-2C4E-C5FCBD918455}"/>
              </a:ext>
            </a:extLst>
          </p:cNvPr>
          <p:cNvGrpSpPr/>
          <p:nvPr/>
        </p:nvGrpSpPr>
        <p:grpSpPr>
          <a:xfrm>
            <a:off x="311700" y="183662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6C79FB70-40D7-2702-0EDB-F30B256AE9D2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6C79FB70-40D7-2702-0EDB-F30B256AE9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A471430-01E6-ED6D-20EA-7AFC4092D2C8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26C76B96-5D67-A6D7-C67C-9BA705A1E761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0.10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0.10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0.2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</a:t>
                  </a:r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26C76B96-5D67-A6D7-C67C-9BA705A1E7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7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17">
            <a:extLst>
              <a:ext uri="{FF2B5EF4-FFF2-40B4-BE49-F238E27FC236}">
                <a16:creationId xmlns:a16="http://schemas.microsoft.com/office/drawing/2014/main" id="{E7718C0F-442F-6662-EB0E-A2E82C4C8FB0}"/>
              </a:ext>
            </a:extLst>
          </p:cNvPr>
          <p:cNvSpPr txBox="1"/>
          <p:nvPr/>
        </p:nvSpPr>
        <p:spPr>
          <a:xfrm>
            <a:off x="122842" y="4629184"/>
            <a:ext cx="124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uisse Int'l Medium" panose="020B0604000000000000" pitchFamily="34" charset="-78"/>
                <a:cs typeface="Suisse Int'l Medium" panose="020B0604000000000000" pitchFamily="34" charset="-78"/>
              </a:rPr>
              <a:t>P</a:t>
            </a:r>
            <a:r>
              <a:rPr lang="en-CH" sz="2400">
                <a:solidFill>
                  <a:schemeClr val="accent1">
                    <a:lumMod val="60000"/>
                    <a:lumOff val="40000"/>
                  </a:schemeClr>
                </a:solidFill>
                <a:latin typeface="Suisse Int'l Medium" panose="020B0604000000000000" pitchFamily="34" charset="-78"/>
                <a:cs typeface="Suisse Int'l Medium" panose="020B0604000000000000" pitchFamily="34" charset="-78"/>
              </a:rPr>
              <a:t>a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uisse Int'l Medium" panose="020B0604000000000000" pitchFamily="34" charset="-78"/>
                <a:cs typeface="Suisse Int'l Medium" panose="020B0604000000000000" pitchFamily="34" charset="-78"/>
              </a:rPr>
              <a:t>ge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uisse Int'l Medium" panose="020B0604000000000000" pitchFamily="34" charset="-78"/>
                <a:cs typeface="Suisse Int'l Medium" panose="020B0604000000000000" pitchFamily="34" charset="-78"/>
              </a:rPr>
              <a:t> 2</a:t>
            </a:r>
            <a:endParaRPr lang="en-CH" sz="2400" dirty="0">
              <a:solidFill>
                <a:schemeClr val="accent1">
                  <a:lumMod val="60000"/>
                  <a:lumOff val="40000"/>
                </a:schemeClr>
              </a:solidFill>
              <a:latin typeface="Suisse Int'l Medium" panose="020B0604000000000000" pitchFamily="34" charset="-78"/>
              <a:cs typeface="Suisse Int'l Medium" panose="020B0604000000000000" pitchFamily="34" charset="-78"/>
            </a:endParaRPr>
          </a:p>
        </p:txBody>
      </p:sp>
      <p:grpSp>
        <p:nvGrpSpPr>
          <p:cNvPr id="45" name="Glouton - 81">
            <a:extLst>
              <a:ext uri="{FF2B5EF4-FFF2-40B4-BE49-F238E27FC236}">
                <a16:creationId xmlns:a16="http://schemas.microsoft.com/office/drawing/2014/main" id="{E5F31164-ABB1-168A-A6E7-5B7FE97E336E}"/>
              </a:ext>
            </a:extLst>
          </p:cNvPr>
          <p:cNvGrpSpPr/>
          <p:nvPr/>
        </p:nvGrpSpPr>
        <p:grpSpPr>
          <a:xfrm>
            <a:off x="3219791" y="1836625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1E68B37-468A-A23C-4C96-56FC7259F2B5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1E68B37-468A-A23C-4C96-56FC7259F2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993C5F1-4B59-A4AE-7FBE-F03C0A32D4F3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24892CA-A57E-8BC2-7B43-9443C56AB13E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0.10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 0.1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24892CA-A57E-8BC2-7B43-9443C56AB1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9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louton - 82">
            <a:extLst>
              <a:ext uri="{FF2B5EF4-FFF2-40B4-BE49-F238E27FC236}">
                <a16:creationId xmlns:a16="http://schemas.microsoft.com/office/drawing/2014/main" id="{011E2154-6534-2D75-FDEF-AA7E4D96B4C8}"/>
              </a:ext>
            </a:extLst>
          </p:cNvPr>
          <p:cNvGrpSpPr/>
          <p:nvPr/>
        </p:nvGrpSpPr>
        <p:grpSpPr>
          <a:xfrm>
            <a:off x="3219791" y="183662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FC025CC-C49B-4AC2-97DB-9500CFDC2320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FC025CC-C49B-4AC2-97DB-9500CFDC23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7A5F4D-0893-8B66-70A9-B347FCFFCB31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A0F3C38-C5EB-12D7-A087-A58D47A469FD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0.10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 0.1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AA0F3C38-C5EB-12D7-A087-A58D47A469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11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louton - 83">
            <a:extLst>
              <a:ext uri="{FF2B5EF4-FFF2-40B4-BE49-F238E27FC236}">
                <a16:creationId xmlns:a16="http://schemas.microsoft.com/office/drawing/2014/main" id="{F73F48C3-7311-3B0F-0640-A9FC33D43409}"/>
              </a:ext>
            </a:extLst>
          </p:cNvPr>
          <p:cNvGrpSpPr/>
          <p:nvPr/>
        </p:nvGrpSpPr>
        <p:grpSpPr>
          <a:xfrm>
            <a:off x="3219791" y="183662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05262A9-5BC1-5011-1194-D9B4742A87C2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05262A9-5BC1-5011-1194-D9B4742A87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141D19F-F6B9-BB3B-DAAD-A431D7FEE4D6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A150BD3-F762-14E4-518E-98EF874A871B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0.10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 0.1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0.1 }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(0,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A150BD3-F762-14E4-518E-98EF874A87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12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louton - 91">
            <a:extLst>
              <a:ext uri="{FF2B5EF4-FFF2-40B4-BE49-F238E27FC236}">
                <a16:creationId xmlns:a16="http://schemas.microsoft.com/office/drawing/2014/main" id="{0ADD0D06-5D4C-B299-AD66-C56DCDF88CA3}"/>
              </a:ext>
            </a:extLst>
          </p:cNvPr>
          <p:cNvGrpSpPr/>
          <p:nvPr/>
        </p:nvGrpSpPr>
        <p:grpSpPr>
          <a:xfrm>
            <a:off x="6120388" y="1836625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2A61254-E9D1-F073-E4BA-8A85A843E8C9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52A61254-E9D1-F073-E4BA-8A85A843E8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7C378E7-8BA0-A885-F0C0-BBE582F83244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56C8B9E3-BCAC-8216-8CE5-65151EF7EDDE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 0.1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56C8B9E3-BCAC-8216-8CE5-65151EF7ED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1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louton - 92">
            <a:extLst>
              <a:ext uri="{FF2B5EF4-FFF2-40B4-BE49-F238E27FC236}">
                <a16:creationId xmlns:a16="http://schemas.microsoft.com/office/drawing/2014/main" id="{FD85EB11-B699-47F3-4D3C-98B1A8C1974D}"/>
              </a:ext>
            </a:extLst>
          </p:cNvPr>
          <p:cNvGrpSpPr/>
          <p:nvPr/>
        </p:nvGrpSpPr>
        <p:grpSpPr>
          <a:xfrm>
            <a:off x="6120388" y="183662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3CF8BA5-63A1-F7EF-BB72-D97C895C298C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3CF8BA5-63A1-F7EF-BB72-D97C895C29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1549E52-D955-2FB9-E990-FA1FD7E8B3AE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32E8C91D-4A5F-3E0C-64CC-500144BC40FC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 0.1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32E8C91D-4A5F-3E0C-64CC-500144BC40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1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louton - 93">
            <a:extLst>
              <a:ext uri="{FF2B5EF4-FFF2-40B4-BE49-F238E27FC236}">
                <a16:creationId xmlns:a16="http://schemas.microsoft.com/office/drawing/2014/main" id="{E8496515-B0FA-FA89-3B3D-29581C3588AF}"/>
              </a:ext>
            </a:extLst>
          </p:cNvPr>
          <p:cNvGrpSpPr/>
          <p:nvPr/>
        </p:nvGrpSpPr>
        <p:grpSpPr>
          <a:xfrm>
            <a:off x="6120388" y="183662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D27BD93-CA1C-3486-D1C7-80FDAEED5C59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D27BD93-CA1C-3486-D1C7-80FDAEED5C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1201365-C8E3-30E9-5994-445FC05360D7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430EEED-6DFB-ECC9-39B6-63F230423BA0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 0.1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F430EEED-6DFB-ECC9-39B6-63F230423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17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" name="U-turn Arrow 23">
            <a:extLst>
              <a:ext uri="{FF2B5EF4-FFF2-40B4-BE49-F238E27FC236}">
                <a16:creationId xmlns:a16="http://schemas.microsoft.com/office/drawing/2014/main" id="{4203CEF0-7E07-DB44-4679-D764F3CD144D}"/>
              </a:ext>
            </a:extLst>
          </p:cNvPr>
          <p:cNvSpPr/>
          <p:nvPr/>
        </p:nvSpPr>
        <p:spPr>
          <a:xfrm rot="10800000">
            <a:off x="5625711" y="3930613"/>
            <a:ext cx="738293" cy="487680"/>
          </a:xfrm>
          <a:prstGeom prst="utur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7">
                <a:extLst>
                  <a:ext uri="{FF2B5EF4-FFF2-40B4-BE49-F238E27FC236}">
                    <a16:creationId xmlns:a16="http://schemas.microsoft.com/office/drawing/2014/main" id="{6CAD0F0A-84DA-9A1C-2477-14A1BB85F9CA}"/>
                  </a:ext>
                </a:extLst>
              </p:cNvPr>
              <p:cNvSpPr txBox="1"/>
              <p:nvPr/>
            </p:nvSpPr>
            <p:spPr>
              <a:xfrm>
                <a:off x="5499177" y="4411564"/>
                <a:ext cx="1242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8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rPr>
                  <a:t>sortie </a:t>
                </a:r>
                <a:r>
                  <a:rPr lang="fr-CH" sz="18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rPr>
                  <a:t>: </a:t>
                </a:r>
                <a14:m>
                  <m:oMath xmlns:m="http://schemas.openxmlformats.org/officeDocument/2006/math">
                    <m:r>
                      <a:rPr lang="fr-CH" sz="1800" i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fr-CH" sz="1800" noProof="0" dirty="0">
                  <a:solidFill>
                    <a:schemeClr val="tx1"/>
                  </a:solidFill>
                  <a:highlight>
                    <a:srgbClr val="FFFF00"/>
                  </a:highlight>
                  <a:latin typeface="Arial Rounded MT Bold" panose="020F0704030504030204" pitchFamily="34" charset="77"/>
                </a:endParaRPr>
              </a:p>
            </p:txBody>
          </p:sp>
        </mc:Choice>
        <mc:Fallback xmlns="">
          <p:sp>
            <p:nvSpPr>
              <p:cNvPr id="104" name="TextBox 17">
                <a:extLst>
                  <a:ext uri="{FF2B5EF4-FFF2-40B4-BE49-F238E27FC236}">
                    <a16:creationId xmlns:a16="http://schemas.microsoft.com/office/drawing/2014/main" id="{6CAD0F0A-84DA-9A1C-2477-14A1BB85F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177" y="4411564"/>
                <a:ext cx="1242421" cy="369332"/>
              </a:xfrm>
              <a:prstGeom prst="rect">
                <a:avLst/>
              </a:prstGeom>
              <a:blipFill>
                <a:blip r:embed="rId18"/>
                <a:stretch>
                  <a:fillRect l="-3030" t="-6667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" name="Glouton - 84">
            <a:extLst>
              <a:ext uri="{FF2B5EF4-FFF2-40B4-BE49-F238E27FC236}">
                <a16:creationId xmlns:a16="http://schemas.microsoft.com/office/drawing/2014/main" id="{985EEB85-7708-932C-0F46-20FFD9389144}"/>
              </a:ext>
            </a:extLst>
          </p:cNvPr>
          <p:cNvGrpSpPr/>
          <p:nvPr/>
        </p:nvGrpSpPr>
        <p:grpSpPr>
          <a:xfrm>
            <a:off x="3219790" y="183662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90AC589C-D18D-8D96-78F3-18746476D043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90AC589C-D18D-8D96-78F3-18746476D0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61CD520-212C-AC93-E961-656719593EB2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BDDE206C-5F29-0FCA-C52F-79CCC1AC1CAD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0.10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 0.1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0.1 }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BDDE206C-5F29-0FCA-C52F-79CCC1AC1C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20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9" name="U-turn Arrow 23">
            <a:extLst>
              <a:ext uri="{FF2B5EF4-FFF2-40B4-BE49-F238E27FC236}">
                <a16:creationId xmlns:a16="http://schemas.microsoft.com/office/drawing/2014/main" id="{3D67D649-1D3C-024D-C25B-1419749B338B}"/>
              </a:ext>
            </a:extLst>
          </p:cNvPr>
          <p:cNvSpPr/>
          <p:nvPr/>
        </p:nvSpPr>
        <p:spPr>
          <a:xfrm rot="10800000">
            <a:off x="2695134" y="3930613"/>
            <a:ext cx="738293" cy="487680"/>
          </a:xfrm>
          <a:prstGeom prst="utur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0" name="TextBox 17">
            <a:extLst>
              <a:ext uri="{FF2B5EF4-FFF2-40B4-BE49-F238E27FC236}">
                <a16:creationId xmlns:a16="http://schemas.microsoft.com/office/drawing/2014/main" id="{60FED222-169E-22F1-77E9-AA0BC86B860D}"/>
              </a:ext>
            </a:extLst>
          </p:cNvPr>
          <p:cNvSpPr txBox="1"/>
          <p:nvPr/>
        </p:nvSpPr>
        <p:spPr>
          <a:xfrm>
            <a:off x="2278506" y="4411564"/>
            <a:ext cx="167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b="1" noProof="0" dirty="0">
                <a:solidFill>
                  <a:schemeClr val="tx1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sortie </a:t>
            </a:r>
            <a:r>
              <a:rPr lang="fr-CH" sz="1800" noProof="0" dirty="0">
                <a:solidFill>
                  <a:schemeClr val="tx1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: { 0.1 }</a:t>
            </a:r>
          </a:p>
        </p:txBody>
      </p:sp>
      <p:grpSp>
        <p:nvGrpSpPr>
          <p:cNvPr id="111" name="Glouton - 73">
            <a:extLst>
              <a:ext uri="{FF2B5EF4-FFF2-40B4-BE49-F238E27FC236}">
                <a16:creationId xmlns:a16="http://schemas.microsoft.com/office/drawing/2014/main" id="{ACCF3189-140E-9715-0701-A20850224C82}"/>
              </a:ext>
            </a:extLst>
          </p:cNvPr>
          <p:cNvGrpSpPr/>
          <p:nvPr/>
        </p:nvGrpSpPr>
        <p:grpSpPr>
          <a:xfrm>
            <a:off x="311351" y="183662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E944459-A569-C392-8396-9A98304F2481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E944459-A569-C392-8396-9A98304F24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E118505-8244-DD89-00C3-16DA2D017368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FB606B4-BC8C-F6AA-DE86-46BFA69CD698}"/>
                </a:ext>
              </a:extLst>
            </p:cNvPr>
            <p:cNvSpPr/>
            <p:nvPr/>
          </p:nvSpPr>
          <p:spPr>
            <a:xfrm>
              <a:off x="4541430" y="1608933"/>
              <a:ext cx="2628000" cy="7010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 indent="-536575"/>
              <a:r>
                <a:rPr lang="fr-CH" sz="1000" b="1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entrée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: </a:t>
              </a:r>
              <a:r>
                <a:rPr lang="fr-CH" sz="1000" b="1" noProof="0" dirty="0">
                  <a:solidFill>
                    <a:srgbClr val="C00000"/>
                  </a:solidFill>
                  <a:latin typeface="Arial Rounded MT Bold" panose="020F0704030504030204" pitchFamily="34" charset="77"/>
                </a:rPr>
                <a:t>z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= 0.10</a:t>
              </a:r>
              <a:b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</a:br>
              <a:r>
                <a:rPr lang="fr-CH" sz="1000" b="1" noProof="0" dirty="0">
                  <a:solidFill>
                    <a:srgbClr val="C00000"/>
                  </a:solidFill>
                  <a:latin typeface="Arial Rounded MT Bold" panose="020F0704030504030204" pitchFamily="34" charset="77"/>
                </a:rPr>
                <a:t>p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= {0.1, 0.2 }</a:t>
              </a:r>
            </a:p>
            <a:p>
              <a:r>
                <a:rPr lang="fr-CH" sz="1000" b="1" noProof="0" dirty="0">
                  <a:solidFill>
                    <a:schemeClr val="tx1"/>
                  </a:solidFill>
                  <a:highlight>
                    <a:srgbClr val="FFFF00"/>
                  </a:highlight>
                  <a:latin typeface="Arial Rounded MT Bold" panose="020F0704030504030204" pitchFamily="34" charset="77"/>
                </a:rPr>
                <a:t>sortie : </a:t>
              </a:r>
              <a:r>
                <a:rPr lang="fr-CH" sz="1000" noProof="0" dirty="0">
                  <a:solidFill>
                    <a:schemeClr val="tx1"/>
                  </a:solidFill>
                  <a:highlight>
                    <a:srgbClr val="FFFF00"/>
                  </a:highlight>
                  <a:latin typeface="Arial Rounded MT Bold" panose="020F0704030504030204" pitchFamily="34" charset="77"/>
                </a:rPr>
                <a:t>{ </a:t>
              </a:r>
              <a:r>
                <a:rPr lang="fr-CH" sz="1000" dirty="0">
                  <a:solidFill>
                    <a:schemeClr val="tx1"/>
                  </a:solidFill>
                  <a:highlight>
                    <a:srgbClr val="FFFF00"/>
                  </a:highlight>
                  <a:latin typeface="Arial Rounded MT Bold" panose="020F0704030504030204" pitchFamily="34" charset="77"/>
                </a:rPr>
                <a:t>0.1</a:t>
              </a:r>
              <a:r>
                <a:rPr lang="fr-CH" sz="1000" noProof="0" dirty="0">
                  <a:solidFill>
                    <a:schemeClr val="tx1"/>
                  </a:solidFill>
                  <a:highlight>
                    <a:srgbClr val="FFFF00"/>
                  </a:highlight>
                  <a:latin typeface="Arial Rounded MT Bold" panose="020F0704030504030204" pitchFamily="34" charset="77"/>
                </a:rPr>
                <a:t> }</a:t>
              </a:r>
              <a:endParaRPr lang="fr-CH" sz="1000" noProof="0" dirty="0">
                <a:solidFill>
                  <a:schemeClr val="tx1"/>
                </a:solidFill>
                <a:latin typeface="Arial Rounded MT Bold" panose="020F0704030504030204" pitchFamily="34" charset="77"/>
              </a:endParaRPr>
            </a:p>
          </p:txBody>
        </p:sp>
      </p:grpSp>
      <p:sp>
        <p:nvSpPr>
          <p:cNvPr id="115" name="U-turn Arrow 23">
            <a:extLst>
              <a:ext uri="{FF2B5EF4-FFF2-40B4-BE49-F238E27FC236}">
                <a16:creationId xmlns:a16="http://schemas.microsoft.com/office/drawing/2014/main" id="{0176C0F0-8A8F-3EEC-1522-14CC8786ED44}"/>
              </a:ext>
            </a:extLst>
          </p:cNvPr>
          <p:cNvSpPr/>
          <p:nvPr/>
        </p:nvSpPr>
        <p:spPr>
          <a:xfrm rot="10800000">
            <a:off x="-10591" y="3900633"/>
            <a:ext cx="738293" cy="487680"/>
          </a:xfrm>
          <a:prstGeom prst="utur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6" name="TextBox 17">
            <a:extLst>
              <a:ext uri="{FF2B5EF4-FFF2-40B4-BE49-F238E27FC236}">
                <a16:creationId xmlns:a16="http://schemas.microsoft.com/office/drawing/2014/main" id="{D7CBF247-0CC8-803F-860F-DD4A975DE892}"/>
              </a:ext>
            </a:extLst>
          </p:cNvPr>
          <p:cNvSpPr txBox="1"/>
          <p:nvPr/>
        </p:nvSpPr>
        <p:spPr>
          <a:xfrm>
            <a:off x="-23127" y="4381584"/>
            <a:ext cx="167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b="1" noProof="0" dirty="0">
                <a:solidFill>
                  <a:schemeClr val="tx1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sortie </a:t>
            </a:r>
            <a:r>
              <a:rPr lang="fr-CH" sz="1800" noProof="0" dirty="0">
                <a:solidFill>
                  <a:schemeClr val="tx1"/>
                </a:solidFill>
                <a:highlight>
                  <a:srgbClr val="FFFF00"/>
                </a:highlight>
                <a:latin typeface="Arial Rounded MT Bold" panose="020F0704030504030204" pitchFamily="34" charset="77"/>
              </a:rPr>
              <a:t>: { 0.1 }</a:t>
            </a:r>
          </a:p>
        </p:txBody>
      </p:sp>
    </p:spTree>
    <p:extLst>
      <p:ext uri="{BB962C8B-B14F-4D97-AF65-F5344CB8AC3E}">
        <p14:creationId xmlns:p14="http://schemas.microsoft.com/office/powerpoint/2010/main" val="5468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03" grpId="2" animBg="1"/>
      <p:bldP spid="104" grpId="0"/>
      <p:bldP spid="104" grpId="1"/>
      <p:bldP spid="109" grpId="0" animBg="1"/>
      <p:bldP spid="109" grpId="1" animBg="1"/>
      <p:bldP spid="109" grpId="2" animBg="1"/>
      <p:bldP spid="110" grpId="0"/>
      <p:bldP spid="110" grpId="1"/>
      <p:bldP spid="115" grpId="0" animBg="1"/>
      <p:bldP spid="115" grpId="1" animBg="1"/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F4933208-BC02-E11F-33A3-329AB7B2A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>
            <a:extLst>
              <a:ext uri="{FF2B5EF4-FFF2-40B4-BE49-F238E27FC236}">
                <a16:creationId xmlns:a16="http://schemas.microsoft.com/office/drawing/2014/main" id="{65AA8EFC-9A24-9180-5CA9-C5F51CC5A5FA}"/>
              </a:ext>
            </a:extLst>
          </p:cNvPr>
          <p:cNvSpPr/>
          <p:nvPr/>
        </p:nvSpPr>
        <p:spPr>
          <a:xfrm>
            <a:off x="0" y="125"/>
            <a:ext cx="9144000" cy="101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>
            <a:extLst>
              <a:ext uri="{FF2B5EF4-FFF2-40B4-BE49-F238E27FC236}">
                <a16:creationId xmlns:a16="http://schemas.microsoft.com/office/drawing/2014/main" id="{435D6ED9-E47D-3050-D89C-5C3C939128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39285"/>
            </a:pPr>
            <a:r>
              <a:rPr lang="fr-CH" sz="2500" b="1" dirty="0">
                <a:solidFill>
                  <a:schemeClr val="tx1"/>
                </a:solidFill>
                <a:latin typeface="Suisse Int'l Medium" panose="020B0604000000000000" pitchFamily="34" charset="-78"/>
                <a:cs typeface="Suisse Int'l Medium" panose="020B0604000000000000" pitchFamily="34" charset="-78"/>
              </a:rPr>
              <a:t>Algorithmes gloutons : </a:t>
            </a:r>
            <a:r>
              <a:rPr lang="fr-FR" sz="2500" b="1" dirty="0">
                <a:latin typeface="Suisse Int'l Medium" panose="020B0604000000000000" pitchFamily="34" charset="-78"/>
                <a:cs typeface="Suisse Int'l Medium" panose="020B0604000000000000" pitchFamily="34" charset="-78"/>
              </a:rPr>
              <a:t>Rendu de pièces de monnaie</a:t>
            </a:r>
            <a:endParaRPr lang="fr-CH" sz="2500" b="1" dirty="0">
              <a:latin typeface="Suisse Int'l Medium" panose="020B0604000000000000" pitchFamily="34" charset="-78"/>
              <a:cs typeface="Suisse Int'l Medium" panose="020B0604000000000000" pitchFamily="34" charset="-78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8407CF1-3C75-0D38-9223-29B5566757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3</a:t>
            </a:fld>
            <a:endParaRPr lang="fr"/>
          </a:p>
        </p:txBody>
      </p:sp>
      <p:grpSp>
        <p:nvGrpSpPr>
          <p:cNvPr id="11" name="Glouton- 13">
            <a:extLst>
              <a:ext uri="{FF2B5EF4-FFF2-40B4-BE49-F238E27FC236}">
                <a16:creationId xmlns:a16="http://schemas.microsoft.com/office/drawing/2014/main" id="{E12D07E4-555D-C99A-845A-121D538E3C7F}"/>
              </a:ext>
            </a:extLst>
          </p:cNvPr>
          <p:cNvGrpSpPr/>
          <p:nvPr/>
        </p:nvGrpSpPr>
        <p:grpSpPr>
          <a:xfrm>
            <a:off x="136043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225DA1-4424-ED76-9427-142D1AFE2F46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225DA1-4424-ED76-9427-142D1AFE2F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285BC6-5724-D146-A5A3-C7992F71633B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ECBB857-89CF-2EF4-16D3-608608480D54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2.80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1., 2.}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2.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0.80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noProof="0" dirty="0">
                    <a:solidFill>
                      <a:schemeClr val="bg2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ECBB857-89CF-2EF4-16D3-608608480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4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louton - 23">
            <a:extLst>
              <a:ext uri="{FF2B5EF4-FFF2-40B4-BE49-F238E27FC236}">
                <a16:creationId xmlns:a16="http://schemas.microsoft.com/office/drawing/2014/main" id="{3EE25214-DE59-0CB9-3904-478D9864ACAC}"/>
              </a:ext>
            </a:extLst>
          </p:cNvPr>
          <p:cNvGrpSpPr/>
          <p:nvPr/>
        </p:nvGrpSpPr>
        <p:grpSpPr>
          <a:xfrm>
            <a:off x="3117690" y="1037694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9404DF8-1311-5185-1B0E-2A0D8E557184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9404DF8-1311-5185-1B0E-2A0D8E5571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B8F8E74-F4ED-7CD3-C0E7-9C605FA3DE21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77CCD39-B3B1-8CFA-95FF-9B52B17F0A04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1., 2.}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</a:t>
                  </a:r>
                  <a:r>
                    <a:rPr lang="fr-CH" sz="1000" b="1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(0.80,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2.0 })</a:t>
                  </a:r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77CCD39-B3B1-8CFA-95FF-9B52B17F0A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louton - 33">
            <a:extLst>
              <a:ext uri="{FF2B5EF4-FFF2-40B4-BE49-F238E27FC236}">
                <a16:creationId xmlns:a16="http://schemas.microsoft.com/office/drawing/2014/main" id="{FA129473-6CA9-BF2D-A576-4591209EB94C}"/>
              </a:ext>
            </a:extLst>
          </p:cNvPr>
          <p:cNvGrpSpPr/>
          <p:nvPr/>
        </p:nvGrpSpPr>
        <p:grpSpPr>
          <a:xfrm>
            <a:off x="6106832" y="1036810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7A0C9A3-6CEC-7264-8306-20F8C7FC8CBC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7A0C9A3-6CEC-7264-8306-20F8C7FC8C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B913643-309F-8F3B-B331-CA08E63B7959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56BFFA3-9A38-382E-F1ED-BC8675B2D770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(0.80,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1.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56BFFA3-9A38-382E-F1ED-BC8675B2D7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8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louton - 43">
            <a:extLst>
              <a:ext uri="{FF2B5EF4-FFF2-40B4-BE49-F238E27FC236}">
                <a16:creationId xmlns:a16="http://schemas.microsoft.com/office/drawing/2014/main" id="{24386173-CBF7-85B1-FD26-36E0643E6687}"/>
              </a:ext>
            </a:extLst>
          </p:cNvPr>
          <p:cNvGrpSpPr/>
          <p:nvPr/>
        </p:nvGrpSpPr>
        <p:grpSpPr>
          <a:xfrm>
            <a:off x="139085" y="309416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4B695F0-5A88-771B-DC7A-993E881C9DC7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4B695F0-5A88-771B-DC7A-993E881C9D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5DD3735-8325-3B26-1AC2-1BBCAAE3E95A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18B3E46-606B-9C21-E0BB-1FE86EA07E32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0.5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0.30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C18B3E46-606B-9C21-E0BB-1FE86EA07E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10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louton - 53">
            <a:extLst>
              <a:ext uri="{FF2B5EF4-FFF2-40B4-BE49-F238E27FC236}">
                <a16:creationId xmlns:a16="http://schemas.microsoft.com/office/drawing/2014/main" id="{B4875609-5A2A-38F8-C919-A9D699ABD7F0}"/>
              </a:ext>
            </a:extLst>
          </p:cNvPr>
          <p:cNvGrpSpPr/>
          <p:nvPr/>
        </p:nvGrpSpPr>
        <p:grpSpPr>
          <a:xfrm>
            <a:off x="3114632" y="309416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E62E47C-6929-D1BB-4763-E3BBE6CDA00B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E62E47C-6929-D1BB-4763-E3BBE6CDA0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CDF57BC-4777-0C12-60CF-C75E2932ECF5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A0E5D45-3679-7CE1-2682-9D96663D5A72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0.30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0.30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0.5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</a:t>
                  </a:r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5A0E5D45-3679-7CE1-2682-9D96663D5A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12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louton - 63">
            <a:extLst>
              <a:ext uri="{FF2B5EF4-FFF2-40B4-BE49-F238E27FC236}">
                <a16:creationId xmlns:a16="http://schemas.microsoft.com/office/drawing/2014/main" id="{3ABD5573-5EE6-6CAF-9C47-C89DDCE1C9B9}"/>
              </a:ext>
            </a:extLst>
          </p:cNvPr>
          <p:cNvGrpSpPr/>
          <p:nvPr/>
        </p:nvGrpSpPr>
        <p:grpSpPr>
          <a:xfrm>
            <a:off x="6105170" y="309416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60566BE-D514-571E-DBE4-04420E1AC43A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60566BE-D514-571E-DBE4-04420E1AC4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2382898-3EDF-0A73-4E68-FFB9D33AF403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177F721-81D0-A6B3-76EF-A6AFD6AF73DA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0.30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0.2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0.10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8177F721-81D0-A6B3-76EF-A6AFD6AF73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14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louton - 64">
            <a:extLst>
              <a:ext uri="{FF2B5EF4-FFF2-40B4-BE49-F238E27FC236}">
                <a16:creationId xmlns:a16="http://schemas.microsoft.com/office/drawing/2014/main" id="{167F6D43-42CB-EC5E-221C-E4FD5E03D5E9}"/>
              </a:ext>
            </a:extLst>
          </p:cNvPr>
          <p:cNvGrpSpPr/>
          <p:nvPr/>
        </p:nvGrpSpPr>
        <p:grpSpPr>
          <a:xfrm>
            <a:off x="6105169" y="309416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242EFF8-33C9-537A-925C-B35A3AAA1605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242EFF8-33C9-537A-925C-B35A3AAA16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402796E-E928-60DC-9E3C-741B56DA7AFE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2513B4C-03B6-9722-8B57-F3E1B286D8BE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0.30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0.2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0.1 } </a:t>
                  </a:r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2513B4C-03B6-9722-8B57-F3E1B286D8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1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louton - 54">
            <a:extLst>
              <a:ext uri="{FF2B5EF4-FFF2-40B4-BE49-F238E27FC236}">
                <a16:creationId xmlns:a16="http://schemas.microsoft.com/office/drawing/2014/main" id="{A7D5F8FF-0514-BCB9-92A5-FE7F49508830}"/>
              </a:ext>
            </a:extLst>
          </p:cNvPr>
          <p:cNvGrpSpPr/>
          <p:nvPr/>
        </p:nvGrpSpPr>
        <p:grpSpPr>
          <a:xfrm>
            <a:off x="3114631" y="3094165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9E10411-3652-2E6E-E262-8F3BEF7EE59C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9E10411-3652-2E6E-E262-8F3BEF7EE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D2C66D5-D5D2-1951-2B05-1732093E1836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7C8406-1D38-D4A3-6FF2-B18F192C2CB2}"/>
                </a:ext>
              </a:extLst>
            </p:cNvPr>
            <p:cNvSpPr/>
            <p:nvPr/>
          </p:nvSpPr>
          <p:spPr>
            <a:xfrm>
              <a:off x="4541430" y="1608933"/>
              <a:ext cx="2628000" cy="7010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 indent="-536575"/>
              <a:r>
                <a:rPr lang="fr-CH" sz="1000" b="1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entrée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: </a:t>
              </a:r>
              <a:r>
                <a:rPr lang="fr-CH" sz="1000" b="1" noProof="0" dirty="0">
                  <a:solidFill>
                    <a:srgbClr val="C00000"/>
                  </a:solidFill>
                  <a:latin typeface="Arial Rounded MT Bold" panose="020F0704030504030204" pitchFamily="34" charset="77"/>
                </a:rPr>
                <a:t>z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= 0.30</a:t>
              </a:r>
              <a:b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</a:br>
              <a:r>
                <a:rPr lang="fr-CH" sz="1000" b="1" noProof="0" dirty="0">
                  <a:solidFill>
                    <a:srgbClr val="C00000"/>
                  </a:solidFill>
                  <a:latin typeface="Arial Rounded MT Bold" panose="020F0704030504030204" pitchFamily="34" charset="77"/>
                </a:rPr>
                <a:t>p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= {0.1, 0.2, 0.5 }</a:t>
              </a:r>
            </a:p>
            <a:p>
              <a:r>
                <a:rPr lang="fr-CH" sz="1000" b="1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sortie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: </a:t>
              </a:r>
              <a:r>
                <a:rPr lang="fr-CH" sz="1000" dirty="0">
                  <a:solidFill>
                    <a:schemeClr val="tx1"/>
                  </a:solidFill>
                  <a:highlight>
                    <a:srgbClr val="FFFF00"/>
                  </a:highlight>
                  <a:latin typeface="Arial Rounded MT Bold" panose="020F0704030504030204" pitchFamily="34" charset="77"/>
                </a:rPr>
                <a:t>{ 0.2, 0.1 } </a:t>
              </a:r>
              <a:endParaRPr lang="fr-CH" sz="1000" noProof="0" dirty="0">
                <a:solidFill>
                  <a:schemeClr val="tx1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51" name="Glouton - 44">
            <a:extLst>
              <a:ext uri="{FF2B5EF4-FFF2-40B4-BE49-F238E27FC236}">
                <a16:creationId xmlns:a16="http://schemas.microsoft.com/office/drawing/2014/main" id="{D3962E76-150D-035C-9C8A-1CD1916A6D46}"/>
              </a:ext>
            </a:extLst>
          </p:cNvPr>
          <p:cNvGrpSpPr/>
          <p:nvPr/>
        </p:nvGrpSpPr>
        <p:grpSpPr>
          <a:xfrm>
            <a:off x="139084" y="3101660"/>
            <a:ext cx="2712261" cy="2007692"/>
            <a:chOff x="4541429" y="1314291"/>
            <a:chExt cx="2628001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2640674-0835-879F-5D98-86756F506DBB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B2640674-0835-879F-5D98-86756F506D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F92E705-2DD5-9BF7-DCF1-7ECE0059EAF5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1ED84A3-69F1-38D8-0CF7-89E2D04EE751}"/>
                    </a:ext>
                  </a:extLst>
                </p:cNvPr>
                <p:cNvSpPr/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0.80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 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0.5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0.2, 0.1 } </a:t>
                  </a:r>
                  <a:endParaRPr lang="fr-CH" sz="1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1ED84A3-69F1-38D8-0CF7-89E2D04EE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30" y="1608933"/>
                  <a:ext cx="2628000" cy="701086"/>
                </a:xfrm>
                <a:prstGeom prst="rect">
                  <a:avLst/>
                </a:prstGeom>
                <a:blipFill>
                  <a:blip r:embed="rId19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louton - 34">
            <a:extLst>
              <a:ext uri="{FF2B5EF4-FFF2-40B4-BE49-F238E27FC236}">
                <a16:creationId xmlns:a16="http://schemas.microsoft.com/office/drawing/2014/main" id="{459E7442-8662-A9E1-1434-FC318F9B44AB}"/>
              </a:ext>
            </a:extLst>
          </p:cNvPr>
          <p:cNvGrpSpPr/>
          <p:nvPr/>
        </p:nvGrpSpPr>
        <p:grpSpPr>
          <a:xfrm>
            <a:off x="6106832" y="1036810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48EA96E-8206-99D8-3E99-F83F58BF53CE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48EA96E-8206-99D8-3E99-F83F58BF5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4A17790-5C6F-FA17-C837-54F4EEBFF2CE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A683DCE-58ED-97C1-85C2-1E9E1AF7EABA}"/>
                </a:ext>
              </a:extLst>
            </p:cNvPr>
            <p:cNvSpPr/>
            <p:nvPr/>
          </p:nvSpPr>
          <p:spPr>
            <a:xfrm>
              <a:off x="4541429" y="1608933"/>
              <a:ext cx="2628000" cy="7010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 indent="-536575"/>
              <a:r>
                <a:rPr lang="fr-CH" sz="1000" b="1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entrée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: </a:t>
              </a:r>
              <a:r>
                <a:rPr lang="fr-CH" sz="1000" b="1" noProof="0" dirty="0">
                  <a:solidFill>
                    <a:srgbClr val="C00000"/>
                  </a:solidFill>
                  <a:latin typeface="Arial Rounded MT Bold" panose="020F0704030504030204" pitchFamily="34" charset="77"/>
                </a:rPr>
                <a:t>z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= 0.80</a:t>
              </a:r>
              <a:b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</a:br>
              <a:r>
                <a:rPr lang="fr-CH" sz="1000" b="1" noProof="0" dirty="0">
                  <a:solidFill>
                    <a:srgbClr val="C00000"/>
                  </a:solidFill>
                  <a:latin typeface="Arial Rounded MT Bold" panose="020F0704030504030204" pitchFamily="34" charset="77"/>
                </a:rPr>
                <a:t>p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= {0.1, 0.2, 0.5, 1. }</a:t>
              </a:r>
            </a:p>
            <a:p>
              <a:r>
                <a:rPr lang="fr-CH" sz="1000" b="1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sortie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: </a:t>
              </a:r>
              <a:r>
                <a:rPr lang="fr-CH" sz="1000" dirty="0">
                  <a:solidFill>
                    <a:schemeClr val="tx1"/>
                  </a:solidFill>
                  <a:highlight>
                    <a:srgbClr val="FFFF00"/>
                  </a:highlight>
                  <a:latin typeface="Arial Rounded MT Bold" panose="020F0704030504030204" pitchFamily="34" charset="77"/>
                </a:rPr>
                <a:t>{ 0.5, 0.2, 0.1 } </a:t>
              </a:r>
              <a:endParaRPr lang="fr-CH" sz="1000" noProof="0" dirty="0">
                <a:solidFill>
                  <a:schemeClr val="bg2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91" name="Glouton - 24">
            <a:extLst>
              <a:ext uri="{FF2B5EF4-FFF2-40B4-BE49-F238E27FC236}">
                <a16:creationId xmlns:a16="http://schemas.microsoft.com/office/drawing/2014/main" id="{93AD4CEB-8A04-D72A-5033-6043E2EAE1E9}"/>
              </a:ext>
            </a:extLst>
          </p:cNvPr>
          <p:cNvGrpSpPr/>
          <p:nvPr/>
        </p:nvGrpSpPr>
        <p:grpSpPr>
          <a:xfrm>
            <a:off x="3117690" y="1037694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4190116-753C-7A01-6248-11152584B47A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4190116-753C-7A01-6248-11152584B4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8CC7351-030C-41C1-32EA-83D481ECD66E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B7A95AF-29F1-FFC2-A8EE-42E74A564E4E}"/>
                </a:ext>
              </a:extLst>
            </p:cNvPr>
            <p:cNvSpPr/>
            <p:nvPr/>
          </p:nvSpPr>
          <p:spPr>
            <a:xfrm>
              <a:off x="4541429" y="1608933"/>
              <a:ext cx="2628000" cy="7010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 indent="-536575"/>
              <a:r>
                <a:rPr lang="fr-CH" sz="1000" b="1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entrée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: </a:t>
              </a:r>
              <a:r>
                <a:rPr lang="fr-CH" sz="1000" b="1" noProof="0" dirty="0">
                  <a:solidFill>
                    <a:srgbClr val="C00000"/>
                  </a:solidFill>
                  <a:latin typeface="Arial Rounded MT Bold" panose="020F0704030504030204" pitchFamily="34" charset="77"/>
                </a:rPr>
                <a:t>z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= 0.80</a:t>
              </a:r>
              <a:b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</a:br>
              <a:r>
                <a:rPr lang="fr-CH" sz="1000" b="1" noProof="0" dirty="0">
                  <a:solidFill>
                    <a:srgbClr val="C00000"/>
                  </a:solidFill>
                  <a:latin typeface="Arial Rounded MT Bold" panose="020F0704030504030204" pitchFamily="34" charset="77"/>
                </a:rPr>
                <a:t>p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= {0.1, 0.2, 0.5, 1., 2.}</a:t>
              </a:r>
            </a:p>
            <a:p>
              <a:r>
                <a:rPr lang="fr-CH" sz="1000" b="1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sortie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:</a:t>
              </a:r>
              <a:r>
                <a:rPr lang="fr-CH" sz="1000" dirty="0">
                  <a:solidFill>
                    <a:schemeClr val="tx1"/>
                  </a:solidFill>
                  <a:highlight>
                    <a:srgbClr val="FFFF00"/>
                  </a:highlight>
                  <a:latin typeface="Arial Rounded MT Bold" panose="020F0704030504030204" pitchFamily="34" charset="77"/>
                </a:rPr>
                <a:t> { 0.5, 0.2, 0.1 } </a:t>
              </a:r>
              <a:endParaRPr lang="fr-CH" sz="1000" noProof="0" dirty="0">
                <a:solidFill>
                  <a:schemeClr val="bg2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97" name="Glouton- 14">
            <a:extLst>
              <a:ext uri="{FF2B5EF4-FFF2-40B4-BE49-F238E27FC236}">
                <a16:creationId xmlns:a16="http://schemas.microsoft.com/office/drawing/2014/main" id="{FFC2AB42-52AF-895B-1CB2-8EAB51B0CCDC}"/>
              </a:ext>
            </a:extLst>
          </p:cNvPr>
          <p:cNvGrpSpPr/>
          <p:nvPr/>
        </p:nvGrpSpPr>
        <p:grpSpPr>
          <a:xfrm>
            <a:off x="136043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33C1AA96-8BBE-A708-84B3-F85E34A797D2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33C1AA96-8BBE-A708-84B3-F85E34A797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DCFEDE6-0635-BC58-B2B5-730078EF728A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FA4485C-6F81-68D9-657E-E418FD071A53}"/>
                    </a:ext>
                  </a:extLst>
                </p:cNvPr>
                <p:cNvSpPr/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36575" indent="-536575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entrée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2.80</a:t>
                  </a:r>
                  <a:b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</a:b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= {0.1, 0.2, 0.5, 1., 2.}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sortie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2.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0.5, 0.2, 0.1 }</a:t>
                  </a:r>
                  <a:endParaRPr lang="fr-CH" sz="1000" noProof="0" dirty="0">
                    <a:solidFill>
                      <a:schemeClr val="bg2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5FA4485C-6F81-68D9-657E-E418FD071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1608933"/>
                  <a:ext cx="2628000" cy="701086"/>
                </a:xfrm>
                <a:prstGeom prst="rect">
                  <a:avLst/>
                </a:prstGeom>
                <a:blipFill>
                  <a:blip r:embed="rId20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1" name="Glouton- 14">
            <a:extLst>
              <a:ext uri="{FF2B5EF4-FFF2-40B4-BE49-F238E27FC236}">
                <a16:creationId xmlns:a16="http://schemas.microsoft.com/office/drawing/2014/main" id="{CB8E7E60-1355-A9A7-FAB6-C03062B5C754}"/>
              </a:ext>
            </a:extLst>
          </p:cNvPr>
          <p:cNvGrpSpPr/>
          <p:nvPr/>
        </p:nvGrpSpPr>
        <p:grpSpPr>
          <a:xfrm>
            <a:off x="136043" y="1032187"/>
            <a:ext cx="2712260" cy="2007692"/>
            <a:chOff x="4541429" y="1314291"/>
            <a:chExt cx="2628000" cy="2593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FE8463C-3AF5-1CCB-BFB9-3BBB7B26FD15}"/>
                    </a:ext>
                  </a:extLst>
                </p:cNvPr>
                <p:cNvSpPr/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0</a:t>
                  </a: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fr-CH" sz="1000" noProof="0" dirty="0">
                    <a:solidFill>
                      <a:schemeClr val="bg2"/>
                    </a:solidFill>
                    <a:latin typeface="Arial Rounded MT Bold" panose="020F0704030504030204" pitchFamily="34" charset="77"/>
                  </a:endParaRP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0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fr-CH" sz="1000" dirty="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ou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1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« Rendu exact impossible »</a:t>
                  </a:r>
                </a:p>
                <a:p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Si 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&lt;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endParaRPr lang="fr-CH" sz="1000" b="1" baseline="-25000" noProof="0" dirty="0">
                    <a:solidFill>
                      <a:schemeClr val="tx1"/>
                    </a:solidFill>
                    <a:latin typeface="Arial Rounded MT Bold" panose="020F0704030504030204" pitchFamily="34" charset="77"/>
                  </a:endParaRPr>
                </a:p>
                <a:p>
                  <a:pPr marL="360363"/>
                  <a:r>
                    <a:rPr lang="fr-CH" sz="1000" b="1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noProof="0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z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latin typeface="Arial Rounded MT Bold" panose="020F0704030504030204" pitchFamily="34" charset="77"/>
                    </a:rPr>
                    <a:t> }) </a:t>
                  </a:r>
                </a:p>
                <a:p>
                  <a:pPr marL="9525"/>
                  <a:r>
                    <a:rPr lang="fr-CH" sz="1000" b="1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Sortir : 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{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} </a:t>
                  </a:r>
                  <a14:m>
                    <m:oMath xmlns:m="http://schemas.openxmlformats.org/officeDocument/2006/math">
                      <m:r>
                        <a:rPr lang="fr-CH" sz="1000" i="1" noProof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a14:m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 </a:t>
                  </a:r>
                  <a:r>
                    <a:rPr lang="fr-CH" sz="1000" b="1" noProof="0" dirty="0">
                      <a:solidFill>
                        <a:schemeClr val="accent1">
                          <a:lumMod val="75000"/>
                        </a:schemeClr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Rendu glouton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(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z </a:t>
                  </a:r>
                  <a:r>
                    <a:rPr lang="fr-CH" sz="100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- </a:t>
                  </a:r>
                  <a:r>
                    <a:rPr lang="fr-CH" sz="1000" b="1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b="1" baseline="-25000" dirty="0" err="1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n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, </a:t>
                  </a:r>
                  <a:r>
                    <a:rPr lang="fr-CH" sz="1000" b="1" dirty="0">
                      <a:solidFill>
                        <a:srgbClr val="C00000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p</a:t>
                  </a:r>
                  <a:r>
                    <a:rPr lang="fr-CH" sz="1000" noProof="0" dirty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Arial Rounded MT Bold" panose="020F0704030504030204" pitchFamily="34" charset="77"/>
                    </a:rPr>
                    <a:t>)</a:t>
                  </a:r>
                  <a:endParaRPr lang="fr-CH" sz="1000" b="1" noProof="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Arial Rounded MT Bold" panose="020F0704030504030204" pitchFamily="34" charset="77"/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FE8463C-3AF5-1CCB-BFB9-3BBB7B26F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29" y="2310019"/>
                  <a:ext cx="2628000" cy="15979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C795DA5-1D11-9B72-13A9-E64AB37C7E8B}"/>
                </a:ext>
              </a:extLst>
            </p:cNvPr>
            <p:cNvSpPr/>
            <p:nvPr/>
          </p:nvSpPr>
          <p:spPr>
            <a:xfrm>
              <a:off x="4541429" y="1314291"/>
              <a:ext cx="2628000" cy="294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CH" sz="1000" noProof="0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Rendu glouton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A29B57B-D9E3-F215-74CC-81D6F2195239}"/>
                </a:ext>
              </a:extLst>
            </p:cNvPr>
            <p:cNvSpPr/>
            <p:nvPr/>
          </p:nvSpPr>
          <p:spPr>
            <a:xfrm>
              <a:off x="4541429" y="1608933"/>
              <a:ext cx="2628000" cy="7010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6575" indent="-536575"/>
              <a:r>
                <a:rPr lang="fr-CH" sz="1000" b="1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entrée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: </a:t>
              </a:r>
              <a:r>
                <a:rPr lang="fr-CH" sz="1000" b="1" noProof="0" dirty="0">
                  <a:solidFill>
                    <a:srgbClr val="C00000"/>
                  </a:solidFill>
                  <a:latin typeface="Arial Rounded MT Bold" panose="020F0704030504030204" pitchFamily="34" charset="77"/>
                </a:rPr>
                <a:t>z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= 2.80</a:t>
              </a:r>
              <a:b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</a:br>
              <a:r>
                <a:rPr lang="fr-CH" sz="1000" b="1" noProof="0" dirty="0">
                  <a:solidFill>
                    <a:srgbClr val="C00000"/>
                  </a:solidFill>
                  <a:latin typeface="Arial Rounded MT Bold" panose="020F0704030504030204" pitchFamily="34" charset="77"/>
                </a:rPr>
                <a:t>p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= {0.1, 0.2, 0.5, 1., 2.}</a:t>
              </a:r>
            </a:p>
            <a:p>
              <a:r>
                <a:rPr lang="fr-CH" sz="1000" b="1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sortie </a:t>
              </a:r>
              <a:r>
                <a:rPr lang="fr-CH" sz="1000" noProof="0" dirty="0">
                  <a:solidFill>
                    <a:schemeClr val="tx1"/>
                  </a:solidFill>
                  <a:latin typeface="Arial Rounded MT Bold" panose="020F0704030504030204" pitchFamily="34" charset="77"/>
                </a:rPr>
                <a:t>: </a:t>
              </a:r>
              <a:r>
                <a:rPr lang="fr-CH" sz="1000" noProof="0" dirty="0">
                  <a:solidFill>
                    <a:schemeClr val="tx1"/>
                  </a:solidFill>
                  <a:highlight>
                    <a:srgbClr val="FFFF00"/>
                  </a:highlight>
                  <a:latin typeface="Arial Rounded MT Bold" panose="020F0704030504030204" pitchFamily="34" charset="77"/>
                </a:rPr>
                <a:t>{ 2., </a:t>
              </a:r>
              <a:r>
                <a:rPr lang="fr-CH" sz="1000" dirty="0">
                  <a:solidFill>
                    <a:schemeClr val="tx1"/>
                  </a:solidFill>
                  <a:highlight>
                    <a:srgbClr val="FFFF00"/>
                  </a:highlight>
                  <a:latin typeface="Arial Rounded MT Bold" panose="020F0704030504030204" pitchFamily="34" charset="77"/>
                </a:rPr>
                <a:t>0.5, 0.2, 0.1 }</a:t>
              </a:r>
              <a:endParaRPr lang="fr-CH" sz="1000" noProof="0" dirty="0">
                <a:solidFill>
                  <a:schemeClr val="bg2"/>
                </a:solidFill>
                <a:highlight>
                  <a:srgbClr val="FFFF00"/>
                </a:highlight>
                <a:latin typeface="Arial Rounded MT Bold" panose="020F070403050403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7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81247</TotalTime>
  <Words>3315</Words>
  <Application>Microsoft Macintosh PowerPoint</Application>
  <PresentationFormat>Affichage à l'écran (16:9)</PresentationFormat>
  <Paragraphs>430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Cambria Math</vt:lpstr>
      <vt:lpstr>Suisse Int'l Medium</vt:lpstr>
      <vt:lpstr>Simple Light</vt:lpstr>
      <vt:lpstr>Algorithmes gloutons : Rendu de pièces de monnaie</vt:lpstr>
      <vt:lpstr>Algorithmes gloutons : Rendu de pièces de monnaie</vt:lpstr>
      <vt:lpstr>Algorithmes gloutons : Rendu de pièces de monnaie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Frugal and Private Decentralized Learning</dc:title>
  <cp:lastModifiedBy>Rafael Pereira Pires</cp:lastModifiedBy>
  <cp:revision>124</cp:revision>
  <dcterms:modified xsi:type="dcterms:W3CDTF">2025-03-17T08:14:47Z</dcterms:modified>
</cp:coreProperties>
</file>