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y="5143500" cx="9144000"/>
  <p:notesSz cx="6858000" cy="9144000"/>
  <p:embeddedFontLst>
    <p:embeddedFont>
      <p:font typeface="Roboto Mon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6DF577F-7345-4A90-BD07-4EC8EC88376A}">
  <a:tblStyle styleId="{26DF577F-7345-4A90-BD07-4EC8EC88376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RobotoMono-regular.fntdata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RobotoMono-italic.fntdata"/><Relationship Id="rId10" Type="http://schemas.openxmlformats.org/officeDocument/2006/relationships/slide" Target="slides/slide4.xml"/><Relationship Id="rId32" Type="http://schemas.openxmlformats.org/officeDocument/2006/relationships/font" Target="fonts/RobotoMono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font" Target="fonts/RobotoMono-bold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4220cd3193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4220cd3193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Garbled: A prende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Secret: si spezzano gli input, si passa una parte all’altra parte (questo non rivela nulla sull’input in se). Si usano triples casuali che mascherano la moltiplicazione. 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4220cd3193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34220cd3193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OT is a protocol that allows one party (the receiver) to get a message between two possible options, without revealing which one he has chosen, and without the sender knowing.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43a38e9b59_0_5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43a38e9b59_0_5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OT is a protocol that allows one party (the receiver) to get a message between two possible options, without revealing which one he has chosen, and without the sender knowing.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How is it implemented in DiStefano?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IKNP Extension: </a:t>
            </a:r>
            <a:r>
              <a:rPr lang="en" sz="1700">
                <a:solidFill>
                  <a:schemeClr val="dk1"/>
                </a:solidFill>
              </a:rPr>
              <a:t>A method of speeding up OT by making it more efficient.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Ferret OT Scheme: </a:t>
            </a:r>
            <a:r>
              <a:rPr lang="en" sz="1700">
                <a:solidFill>
                  <a:schemeClr val="dk1"/>
                </a:solidFill>
              </a:rPr>
              <a:t>An advanced technique to perform OT more securely and faster.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Why it is important?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Protects privacy </a:t>
            </a:r>
            <a:r>
              <a:rPr lang="en" sz="1700">
                <a:solidFill>
                  <a:schemeClr val="dk1"/>
                </a:solidFill>
              </a:rPr>
              <a:t>→ V can get some of C's data without revealing which ones.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Prevents malicious attacks </a:t>
            </a:r>
            <a:r>
              <a:rPr lang="en" sz="1700">
                <a:solidFill>
                  <a:schemeClr val="dk1"/>
                </a:solidFill>
              </a:rPr>
              <a:t>→ Ensures that neither party can cheat in the key sharing process.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(magari elimina)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Mathematical assumptions on which it is based?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Learning Parity with Noise (LPN):</a:t>
            </a:r>
            <a:r>
              <a:rPr lang="en" sz="1700">
                <a:solidFill>
                  <a:schemeClr val="dk1"/>
                </a:solidFill>
              </a:rPr>
              <a:t> A difficult problem to solve that guarantees security.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MACs and random hashes: </a:t>
            </a:r>
            <a:r>
              <a:rPr lang="en" sz="1700">
                <a:solidFill>
                  <a:schemeClr val="dk1"/>
                </a:solidFill>
              </a:rPr>
              <a:t>Help protect the data exchanged.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4220cd3193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4220cd3193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42ffdcb480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42ffdcb480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GCM è la parte che </a:t>
            </a:r>
            <a:r>
              <a:rPr b="1" lang="en">
                <a:solidFill>
                  <a:schemeClr val="dk1"/>
                </a:solidFill>
              </a:rPr>
              <a:t>autentica</a:t>
            </a:r>
            <a:r>
              <a:rPr lang="en">
                <a:solidFill>
                  <a:schemeClr val="dk1"/>
                </a:solidFill>
              </a:rPr>
              <a:t> i messaggi (cioè controlla che non siano stati modificati).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Funziona facendo delle </a:t>
            </a:r>
            <a:r>
              <a:rPr b="1" lang="en">
                <a:solidFill>
                  <a:schemeClr val="dk1"/>
                </a:solidFill>
              </a:rPr>
              <a:t>moltiplicazioni in 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GF(2^128)</a:t>
            </a:r>
            <a:r>
              <a:rPr lang="en">
                <a:solidFill>
                  <a:schemeClr val="dk1"/>
                </a:solidFill>
              </a:rPr>
              <a:t>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Queste operazioni sono </a:t>
            </a:r>
            <a:r>
              <a:rPr b="1" lang="en">
                <a:solidFill>
                  <a:schemeClr val="dk1"/>
                </a:solidFill>
              </a:rPr>
              <a:t>molto costose</a:t>
            </a:r>
            <a:r>
              <a:rPr lang="en">
                <a:solidFill>
                  <a:schemeClr val="dk1"/>
                </a:solidFill>
              </a:rPr>
              <a:t> da fare in 2PC, quindi DiStefano le evita.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—-------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La chiave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</a:t>
            </a:r>
            <a:r>
              <a:rPr lang="en">
                <a:solidFill>
                  <a:schemeClr val="dk1"/>
                </a:solidFill>
              </a:rPr>
              <a:t> è un valore </a:t>
            </a:r>
            <a:r>
              <a:rPr b="1" lang="en">
                <a:solidFill>
                  <a:schemeClr val="dk1"/>
                </a:solidFill>
              </a:rPr>
              <a:t>derivato dalla chiave AES</a:t>
            </a:r>
            <a:r>
              <a:rPr lang="en">
                <a:solidFill>
                  <a:schemeClr val="dk1"/>
                </a:solidFill>
              </a:rPr>
              <a:t> (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 = AES(k, 0)</a:t>
            </a:r>
            <a:r>
              <a:rPr lang="en">
                <a:solidFill>
                  <a:schemeClr val="dk1"/>
                </a:solidFill>
              </a:rPr>
              <a:t>) che viene usato nel calcolo del tag di autenticazione.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Il tag si ottiene facendo </a:t>
            </a:r>
            <a:r>
              <a:rPr b="1" lang="en">
                <a:solidFill>
                  <a:schemeClr val="dk1"/>
                </a:solidFill>
              </a:rPr>
              <a:t>moltiplicazioni successive tra </a:t>
            </a:r>
            <a:r>
              <a:rPr b="1"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</a:t>
            </a:r>
            <a:r>
              <a:rPr b="1" lang="en">
                <a:solidFill>
                  <a:schemeClr val="dk1"/>
                </a:solidFill>
              </a:rPr>
              <a:t>, </a:t>
            </a:r>
            <a:r>
              <a:rPr b="1"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h²</a:t>
            </a:r>
            <a:r>
              <a:rPr b="1" lang="en">
                <a:solidFill>
                  <a:schemeClr val="dk1"/>
                </a:solidFill>
              </a:rPr>
              <a:t>, </a:t>
            </a:r>
            <a:r>
              <a:rPr b="1"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h³</a:t>
            </a:r>
            <a:r>
              <a:rPr b="1" lang="en">
                <a:solidFill>
                  <a:schemeClr val="dk1"/>
                </a:solidFill>
              </a:rPr>
              <a:t>... fino a </a:t>
            </a:r>
            <a:r>
              <a:rPr b="1"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h^1024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Per evitare di calcolare questi esponenti “in diretta” (che è lento), DiStefano li </a:t>
            </a:r>
            <a:r>
              <a:rPr b="1" lang="en">
                <a:solidFill>
                  <a:schemeClr val="dk1"/>
                </a:solidFill>
              </a:rPr>
              <a:t>precalcola</a:t>
            </a:r>
            <a:r>
              <a:rPr lang="en">
                <a:solidFill>
                  <a:schemeClr val="dk1"/>
                </a:solidFill>
              </a:rPr>
              <a:t> in anticipo, e li divide in due parti (shares), una per il Client, una per il Verifier.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—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Con la tecnica classica (additive sharing), ogni potenza di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</a:t>
            </a:r>
            <a:r>
              <a:rPr lang="en">
                <a:solidFill>
                  <a:schemeClr val="dk1"/>
                </a:solidFill>
              </a:rPr>
              <a:t> richiede una comunicazione tra Client e Verifier.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Per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h^1024</a:t>
            </a:r>
            <a:r>
              <a:rPr lang="en">
                <a:solidFill>
                  <a:schemeClr val="dk1"/>
                </a:solidFill>
              </a:rPr>
              <a:t>, servivano circa </a:t>
            </a:r>
            <a:r>
              <a:rPr b="1" lang="en">
                <a:solidFill>
                  <a:schemeClr val="dk1"/>
                </a:solidFill>
              </a:rPr>
              <a:t>500 round</a:t>
            </a:r>
            <a:r>
              <a:rPr lang="en">
                <a:solidFill>
                  <a:schemeClr val="dk1"/>
                </a:solidFill>
              </a:rPr>
              <a:t> di comunicazione.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Con </a:t>
            </a:r>
            <a:r>
              <a:rPr b="1" lang="en">
                <a:solidFill>
                  <a:schemeClr val="dk1"/>
                </a:solidFill>
              </a:rPr>
              <a:t>multiplicative sharing</a:t>
            </a:r>
            <a:r>
              <a:rPr lang="en">
                <a:solidFill>
                  <a:schemeClr val="dk1"/>
                </a:solidFill>
              </a:rPr>
              <a:t>, possono calcolare tutto in </a:t>
            </a:r>
            <a:r>
              <a:rPr b="1" lang="en">
                <a:solidFill>
                  <a:schemeClr val="dk1"/>
                </a:solidFill>
              </a:rPr>
              <a:t>un solo round</a:t>
            </a:r>
            <a:r>
              <a:rPr lang="en">
                <a:solidFill>
                  <a:schemeClr val="dk1"/>
                </a:solidFill>
              </a:rPr>
              <a:t>, in parallelo.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Questo riduce enormemente il tempo totale.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—-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43a38e9b59_0_2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43a38e9b59_0_2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43a38e9b59_0_3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343a38e9b59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 **Assumptions (Invariants)**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**Parties:**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**C (Client)**: Sends encrypted queries to **S**.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 (Server)**: Processes encrypted queries and sends encrypted responses.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**V (Verifier)**: Holds part of the session key and helps with encryption.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**Key Notation:**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**Session keys:** \( K_{\text{enc}}, K_{\text{mac}} \) for encryption and authentication.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**Secret-sharing:**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and V hold shares \( K_{\text{enc}}^C, K_{\text{enc}}^V \) such that: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K_{\text{enc}} = K_{\text{enc}}^C + K_{\text{enc}}^V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**Encryption:**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Symmetric encryption uses **AES-GCM**, where: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\hat{m} = \text{Enc}_{K_{\text{enc}}}(m)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**Message authentication:**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Uses a MAC function: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\text{MAC}_{K_{\text{mac}}}(m)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**Commitments:**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commits to a response \( r \) by sending: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\text{Commit} = H(\hat{r} \parallel \text{nonce})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—---------------QP—-------------------------------------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 **Step-by-Step Breakdown**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**record layer** handles **encrypted queries and responses**, while the **commitment phase** ensures integrity.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0: Initial State**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The **session is established**, and **C, S, and V** share session keys: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\( K_{\text{enc}}^C, K_{\text{enc}}^V \) are secret shares of \( K_{\text{enc}}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\( K_{\text{mac}} \) is known to C and 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1: Encrypting and Sending Query \( q \)**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wants to send a query \( q \) securely**.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Since **C and V share \( K_{\text{enc}} \)**, they use **2PC** to compute encryption: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Compute **partial encryptions**: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\hat{q}_C = \text{Enc}_{K_{\text{enc}}^C}(q)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\hat{q}_V = \text{Enc}_{K_{\text{enc}}^V}(q)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Combine these to get the final **encrypted query**: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 = \hat{q}_C \oplus \hat{q}_V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sends \( \hat{q} \) to S**.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##### **DCTLS Modification:**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Normally, C would **encrypt using a full key**.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Here, C and V **jointly encrypt via 2PC**.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2: Server Processes Query and Responds**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receives \( \hat{q} \) and decrypts it:**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q = \text{Dec}_{K_{\text{enc}}}(\hat{q})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computes response \( r \)** and encrypts it: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\hat{r} = \text{Enc}_{K_{\text{enc}}}(r)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sends \( \hat{r} \) to 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##### **DCTLS Modification:**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No change in how S handles encryption.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Decryption at C happens **collaboratively** using **2PC**.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—----------CP—-----------------------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**(C &amp; V) Joint decryption via 2PC**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 and V **jointly decrypt \( \hat{r} \) in 2PC**: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computes **partial decryption** \( r_C = \text{Dec}_{K_{\text{enc}}^C}(\hat{r})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V computes **partial decryption** \( r_V = \text{Dec}_{K_{\text{enc}}^V}(\hat{r})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Combine: \( r = r_C \oplus r_V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**(C → V) Commitment: C sends \( q, \hat{r} \) to V**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 **commits** to the query-response pair **before** receiving V’s key share: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Computes **commitment hash**: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\text{Commit} = H(q \parallel \hat{r} \parallel \text{nonce})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Sends **\( (q, \hat{r}) \) to V**.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**(V → C) V sends final key share**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V **sends \( K_{\text{enc}}^V \) to C**.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Now C **has the full session key**: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K_{\text{enc}} = K_{\text{enc}}^C + K_{\text{enc}}^V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5. **(C verifies \( r \))**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With the full key, C **authenticates \( r \) and ensures integrity**.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**Final State**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has the full session key \( K_{\text{enc}} \)**.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can now securely communicate with S like in normal TLS 1.3**.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**V retains a commitment to \( q, r \) for later verification**.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ensures **integrity, confidentiality, and verifiability** while transitioning into standard **TLS 1.3 behavior**. 🚀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45dd39ec41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345dd39ec41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 **Assumptions (Invariants)**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**Parties:**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**C (Client)**: Sends encrypted queries to **S**.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 (Server)**: Processes encrypted queries and sends encrypted responses.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**V (Verifier)**: Holds part of the session key and helps with encryption.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**Key Notation:**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**Session keys:** \( K_{\text{enc}}, K_{\text{mac}} \) for encryption and authentication.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**Secret-sharing:**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and V hold shares \( K_{\text{enc}}^C, K_{\text{enc}}^V \) such that: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K_{\text{enc}} = K_{\text{enc}}^C + K_{\text{enc}}^V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**Encryption:**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Symmetric encryption uses **AES-GCM**, where: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\hat{m} = \text{Enc}_{K_{\text{enc}}}(m)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**Message authentication:**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Uses a MAC function: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\text{MAC}_{K_{\text{mac}}}(m)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**Commitments:**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commits to a response \( r \) by sending: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\text{Commit} = H(\hat{r} \parallel \text{nonce})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—---------------QP—-------------------------------------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 **Step-by-Step Breakdown**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**record layer** handles **encrypted queries and responses**, while the **commitment phase** ensures integrity.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0: Initial State**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The **session is established**, and **C, S, and V** share session keys: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\( K_{\text{enc}}^C, K_{\text{enc}}^V \) are secret shares of \( K_{\text{enc}}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\( K_{\text{mac}} \) is known to C and 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1: Encrypting and Sending Query \( q \)**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wants to send a query \( q \) securely**.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Since **C and V share \( K_{\text{enc}} \)**, they use **2PC** to compute encryption: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Compute **partial encryptions**: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\hat{q}_C = \text{Enc}_{K_{\text{enc}}^C}(q)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\hat{q}_V = \text{Enc}_{K_{\text{enc}}^V}(q)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Combine these to get the final **encrypted query**: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 = \hat{q}_C \oplus \hat{q}_V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sends \( \hat{q} \) to S**.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##### **DCTLS Modification:**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Normally, C would **encrypt using a full key**.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Here, C and V **jointly encrypt via 2PC**.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2: Server Processes Query and Responds**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receives \( \hat{q} \) and decrypts it:**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q = \text{Dec}_{K_{\text{enc}}}(\hat{q})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computes response \( r \)** and encrypts it: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\hat{r} = \text{Enc}_{K_{\text{enc}}}(r)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sends \( \hat{r} \) to 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##### **DCTLS Modification:**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No change in how S handles encryption.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Decryption at C happens **collaboratively** using **2PC**.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—----------CP—-----------------------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**(C &amp; V) Joint decryption via 2PC**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 and V **jointly decrypt \( \hat{r} \) in 2PC**: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computes **partial decryption** \( r_C = \text{Dec}_{K_{\text{enc}}^C}(\hat{r})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V computes **partial decryption** \( r_V = \text{Dec}_{K_{\text{enc}}^V}(\hat{r})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Combine: \( r = r_C \oplus r_V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**(C → V) Commitment: C sends \( q, \hat{r} \) to V**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 **commits** to the query-response pair **before** receiving V’s key share: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Computes **commitment hash**: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\text{Commit} = H(q \parallel \hat{r} \parallel \text{nonce})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Sends **\( (q, \hat{r}) \) to V**.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**(V → C) V sends final key share**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V **sends \( K_{\text{enc}}^V \) to C**.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Now C **has the full session key**: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K_{\text{enc}} = K_{\text{enc}}^C + K_{\text{enc}}^V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5. **(C verifies \( r \))**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With the full key, C **authenticates \( r \) and ensures integrity**.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**Final State**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has the full session key \( K_{\text{enc}} \)**.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can now securely communicate with S like in normal TLS 1.3**.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**V retains a commitment to \( q, r \) for later verification**.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ensures **integrity, confidentiality, and verifiability** while transitioning into standard **TLS 1.3 behavior**. 🚀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34220cd3193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34220cd3193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4220cd3193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34220cd3193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220cd319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220cd319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42ffdcb480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42ffdcb480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🗣️ Note discorsive per la slide: Key Results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🔐 Handshake – LAN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"In una rete locale, quindi con bassa latenza, l'intera fase di handshake di DiStefano richiede circa </a:t>
            </a:r>
            <a:r>
              <a:rPr b="1" lang="en">
                <a:solidFill>
                  <a:schemeClr val="dk1"/>
                </a:solidFill>
              </a:rPr>
              <a:t>0.5–0.7 secondi</a:t>
            </a:r>
            <a:r>
              <a:rPr lang="en">
                <a:solidFill>
                  <a:schemeClr val="dk1"/>
                </a:solidFill>
              </a:rPr>
              <a:t> di tempo online.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I </a:t>
            </a:r>
            <a:r>
              <a:rPr b="1" lang="en">
                <a:solidFill>
                  <a:schemeClr val="dk1"/>
                </a:solidFill>
              </a:rPr>
              <a:t>28 KiB extra</a:t>
            </a:r>
            <a:r>
              <a:rPr lang="en">
                <a:solidFill>
                  <a:schemeClr val="dk1"/>
                </a:solidFill>
              </a:rPr>
              <a:t> si riferiscono ai dati aggiuntivi scambiati rispetto a una normale connessione TLS: ad esempio, i messaggi 2PC e i commitment.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È un overhead minimo, e il tutto avviene </a:t>
            </a:r>
            <a:r>
              <a:rPr b="1" lang="en">
                <a:solidFill>
                  <a:schemeClr val="dk1"/>
                </a:solidFill>
              </a:rPr>
              <a:t>ben prima di un qualsiasi timeout TLS</a:t>
            </a:r>
            <a:r>
              <a:rPr lang="en">
                <a:solidFill>
                  <a:schemeClr val="dk1"/>
                </a:solidFill>
              </a:rPr>
              <a:t>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🔐 Handshake – WAN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"In un contesto più realistico, come una connessione da Parigi a Ohio con latenza di ~90–100 ms,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la fase di handshake arriva a circa </a:t>
            </a:r>
            <a:r>
              <a:rPr b="1" lang="en">
                <a:solidFill>
                  <a:schemeClr val="dk1"/>
                </a:solidFill>
              </a:rPr>
              <a:t>0.9–1.2 secondi</a:t>
            </a:r>
            <a:r>
              <a:rPr lang="en">
                <a:solidFill>
                  <a:schemeClr val="dk1"/>
                </a:solidFill>
              </a:rPr>
              <a:t>, con </a:t>
            </a:r>
            <a:r>
              <a:rPr b="1" lang="en">
                <a:solidFill>
                  <a:schemeClr val="dk1"/>
                </a:solidFill>
              </a:rPr>
              <a:t>~40 KiB di dati extra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Anche qui, siamo ben sotto i timeout standard di TLS, che di solito sono tra i </a:t>
            </a:r>
            <a:r>
              <a:rPr b="1" lang="en">
                <a:solidFill>
                  <a:schemeClr val="dk1"/>
                </a:solidFill>
              </a:rPr>
              <a:t>10 e i 20 secondi</a:t>
            </a:r>
            <a:r>
              <a:rPr lang="en">
                <a:solidFill>
                  <a:schemeClr val="dk1"/>
                </a:solidFill>
              </a:rPr>
              <a:t>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📦 Record / Query Phase – 2PC AES-GCM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"Durante la trasmissione dei dati applicativi (cioè il contenuto cifrato), DiStefano usa AES-GCM dentro una 2PC.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Per decriptare o cifrare </a:t>
            </a:r>
            <a:r>
              <a:rPr b="1" lang="en">
                <a:solidFill>
                  <a:schemeClr val="dk1"/>
                </a:solidFill>
              </a:rPr>
              <a:t>1 KiB di dati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ci vogliono circa </a:t>
            </a:r>
            <a:r>
              <a:rPr b="1" lang="en">
                <a:solidFill>
                  <a:schemeClr val="dk1"/>
                </a:solidFill>
              </a:rPr>
              <a:t>50–70 ms</a:t>
            </a:r>
            <a:r>
              <a:rPr lang="en">
                <a:solidFill>
                  <a:schemeClr val="dk1"/>
                </a:solidFill>
              </a:rPr>
              <a:t> in LAN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 </a:t>
            </a:r>
            <a:r>
              <a:rPr b="1" lang="en">
                <a:solidFill>
                  <a:schemeClr val="dk1"/>
                </a:solidFill>
              </a:rPr>
              <a:t>80–150 ms</a:t>
            </a:r>
            <a:r>
              <a:rPr lang="en">
                <a:solidFill>
                  <a:schemeClr val="dk1"/>
                </a:solidFill>
              </a:rPr>
              <a:t> in WAN.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Questi tempi sono molto buoni, considerando che parliamo di cifratura a due parti."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📈 Scalabilità lineare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"La buona notizia è che i tempi </a:t>
            </a:r>
            <a:r>
              <a:rPr b="1" lang="en">
                <a:solidFill>
                  <a:schemeClr val="dk1"/>
                </a:solidFill>
              </a:rPr>
              <a:t>crescono in modo lineare</a:t>
            </a:r>
            <a:r>
              <a:rPr lang="en">
                <a:solidFill>
                  <a:schemeClr val="dk1"/>
                </a:solidFill>
              </a:rPr>
              <a:t> con la dimensione dei dati.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Quindi per </a:t>
            </a:r>
            <a:r>
              <a:rPr b="1" lang="en">
                <a:solidFill>
                  <a:schemeClr val="dk1"/>
                </a:solidFill>
              </a:rPr>
              <a:t>2 KiB</a:t>
            </a:r>
            <a:r>
              <a:rPr lang="en">
                <a:solidFill>
                  <a:schemeClr val="dk1"/>
                </a:solidFill>
              </a:rPr>
              <a:t> servono ~300 ms, per </a:t>
            </a:r>
            <a:r>
              <a:rPr b="1" lang="en">
                <a:solidFill>
                  <a:schemeClr val="dk1"/>
                </a:solidFill>
              </a:rPr>
              <a:t>16 KiB</a:t>
            </a:r>
            <a:r>
              <a:rPr lang="en">
                <a:solidFill>
                  <a:schemeClr val="dk1"/>
                </a:solidFill>
              </a:rPr>
              <a:t> circa </a:t>
            </a:r>
            <a:r>
              <a:rPr b="1" lang="en">
                <a:solidFill>
                  <a:schemeClr val="dk1"/>
                </a:solidFill>
              </a:rPr>
              <a:t>1.2 secondi</a:t>
            </a:r>
            <a:r>
              <a:rPr lang="en">
                <a:solidFill>
                  <a:schemeClr val="dk1"/>
                </a:solidFill>
              </a:rPr>
              <a:t>, e così via.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Questo rende il protocollo prevedibile e gestibile anche con messaggi più lunghi."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✅ Considerazioni generali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"In sintesi, </a:t>
            </a:r>
            <a:r>
              <a:rPr b="1" lang="en">
                <a:solidFill>
                  <a:schemeClr val="dk1"/>
                </a:solidFill>
              </a:rPr>
              <a:t>l’overhead rispetto a TLS standard è molto contenuto</a:t>
            </a:r>
            <a:r>
              <a:rPr lang="en">
                <a:solidFill>
                  <a:schemeClr val="dk1"/>
                </a:solidFill>
              </a:rPr>
              <a:t> e non blocca l’uso pratico del protocollo.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Funziona anche in scenari di rete reali, </a:t>
            </a:r>
            <a:r>
              <a:rPr b="1" lang="en">
                <a:solidFill>
                  <a:schemeClr val="dk1"/>
                </a:solidFill>
              </a:rPr>
              <a:t>senza hardware speciale</a:t>
            </a:r>
            <a:r>
              <a:rPr lang="en">
                <a:solidFill>
                  <a:schemeClr val="dk1"/>
                </a:solidFill>
              </a:rPr>
              <a:t> o requisiti particolari.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In più, il protocollo offre </a:t>
            </a:r>
            <a:r>
              <a:rPr b="1" lang="en">
                <a:solidFill>
                  <a:schemeClr val="dk1"/>
                </a:solidFill>
              </a:rPr>
              <a:t>sicurezza contro Client maliziosi</a:t>
            </a:r>
            <a:r>
              <a:rPr lang="en">
                <a:solidFill>
                  <a:schemeClr val="dk1"/>
                </a:solidFill>
              </a:rPr>
              <a:t>, un vantaggio che TLS standard non copre."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343a38e9b59_0_6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343a38e9b59_0_6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</a:rPr>
              <a:t>🗣️ Note discorsive per la slide: Key Results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🔐 Handshake – LAN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"In una rete locale, quindi con bassa latenza, l'intera fase di handshake di DiStefano richiede circa </a:t>
            </a:r>
            <a:r>
              <a:rPr b="1" lang="en">
                <a:solidFill>
                  <a:schemeClr val="dk1"/>
                </a:solidFill>
              </a:rPr>
              <a:t>0.5–0.7 secondi</a:t>
            </a:r>
            <a:r>
              <a:rPr lang="en">
                <a:solidFill>
                  <a:schemeClr val="dk1"/>
                </a:solidFill>
              </a:rPr>
              <a:t> di tempo online.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I </a:t>
            </a:r>
            <a:r>
              <a:rPr b="1" lang="en">
                <a:solidFill>
                  <a:schemeClr val="dk1"/>
                </a:solidFill>
              </a:rPr>
              <a:t>28 KiB extra</a:t>
            </a:r>
            <a:r>
              <a:rPr lang="en">
                <a:solidFill>
                  <a:schemeClr val="dk1"/>
                </a:solidFill>
              </a:rPr>
              <a:t> si riferiscono ai dati aggiuntivi scambiati rispetto a una normale connessione TLS: ad esempio, i messaggi 2PC e i commitment.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È un overhead minimo, e il tutto avviene </a:t>
            </a:r>
            <a:r>
              <a:rPr b="1" lang="en">
                <a:solidFill>
                  <a:schemeClr val="dk1"/>
                </a:solidFill>
              </a:rPr>
              <a:t>ben prima di un qualsiasi timeout TLS</a:t>
            </a:r>
            <a:r>
              <a:rPr lang="en">
                <a:solidFill>
                  <a:schemeClr val="dk1"/>
                </a:solidFill>
              </a:rPr>
              <a:t>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🔐 Handshake – WAN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"In un contesto più realistico, come una connessione da Parigi a Ohio con latenza di ~90–100 ms,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la fase di handshake arriva a circa </a:t>
            </a:r>
            <a:r>
              <a:rPr b="1" lang="en">
                <a:solidFill>
                  <a:schemeClr val="dk1"/>
                </a:solidFill>
              </a:rPr>
              <a:t>0.9–1.2 secondi</a:t>
            </a:r>
            <a:r>
              <a:rPr lang="en">
                <a:solidFill>
                  <a:schemeClr val="dk1"/>
                </a:solidFill>
              </a:rPr>
              <a:t>, con </a:t>
            </a:r>
            <a:r>
              <a:rPr b="1" lang="en">
                <a:solidFill>
                  <a:schemeClr val="dk1"/>
                </a:solidFill>
              </a:rPr>
              <a:t>~40 KiB di dati extra</a:t>
            </a:r>
            <a:r>
              <a:rPr lang="en">
                <a:solidFill>
                  <a:schemeClr val="dk1"/>
                </a:solidFill>
              </a:rPr>
              <a:t>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Anche qui, siamo ben sotto i timeout standard di TLS, che di solito sono tra i </a:t>
            </a:r>
            <a:r>
              <a:rPr b="1" lang="en">
                <a:solidFill>
                  <a:schemeClr val="dk1"/>
                </a:solidFill>
              </a:rPr>
              <a:t>10 e i 20 secondi</a:t>
            </a:r>
            <a:r>
              <a:rPr lang="en">
                <a:solidFill>
                  <a:schemeClr val="dk1"/>
                </a:solidFill>
              </a:rPr>
              <a:t>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📦 Record / Query Phase – 2PC AES-GCM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"Durante la trasmissione dei dati applicativi (cioè il contenuto cifrato), DiStefano usa AES-GCM dentro una 2PC.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Per decriptare o cifrare </a:t>
            </a:r>
            <a:r>
              <a:rPr b="1" lang="en">
                <a:solidFill>
                  <a:schemeClr val="dk1"/>
                </a:solidFill>
              </a:rPr>
              <a:t>1 KiB di dati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ci vogliono circa </a:t>
            </a:r>
            <a:r>
              <a:rPr b="1" lang="en">
                <a:solidFill>
                  <a:schemeClr val="dk1"/>
                </a:solidFill>
              </a:rPr>
              <a:t>50–70 ms</a:t>
            </a:r>
            <a:r>
              <a:rPr lang="en">
                <a:solidFill>
                  <a:schemeClr val="dk1"/>
                </a:solidFill>
              </a:rPr>
              <a:t> in LAN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 </a:t>
            </a:r>
            <a:r>
              <a:rPr b="1" lang="en">
                <a:solidFill>
                  <a:schemeClr val="dk1"/>
                </a:solidFill>
              </a:rPr>
              <a:t>80–150 ms</a:t>
            </a:r>
            <a:r>
              <a:rPr lang="en">
                <a:solidFill>
                  <a:schemeClr val="dk1"/>
                </a:solidFill>
              </a:rPr>
              <a:t> in WAN.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Questi tempi sono molto buoni, considerando che parliamo di cifratura a due parti."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📈 Scalabilità lineare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"La buona notizia è che i tempi </a:t>
            </a:r>
            <a:r>
              <a:rPr b="1" lang="en">
                <a:solidFill>
                  <a:schemeClr val="dk1"/>
                </a:solidFill>
              </a:rPr>
              <a:t>crescono in modo lineare</a:t>
            </a:r>
            <a:r>
              <a:rPr lang="en">
                <a:solidFill>
                  <a:schemeClr val="dk1"/>
                </a:solidFill>
              </a:rPr>
              <a:t> con la dimensione dei dati.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Quindi per </a:t>
            </a:r>
            <a:r>
              <a:rPr b="1" lang="en">
                <a:solidFill>
                  <a:schemeClr val="dk1"/>
                </a:solidFill>
              </a:rPr>
              <a:t>2 KiB</a:t>
            </a:r>
            <a:r>
              <a:rPr lang="en">
                <a:solidFill>
                  <a:schemeClr val="dk1"/>
                </a:solidFill>
              </a:rPr>
              <a:t> servono ~300 ms, per </a:t>
            </a:r>
            <a:r>
              <a:rPr b="1" lang="en">
                <a:solidFill>
                  <a:schemeClr val="dk1"/>
                </a:solidFill>
              </a:rPr>
              <a:t>16 KiB</a:t>
            </a:r>
            <a:r>
              <a:rPr lang="en">
                <a:solidFill>
                  <a:schemeClr val="dk1"/>
                </a:solidFill>
              </a:rPr>
              <a:t> circa </a:t>
            </a:r>
            <a:r>
              <a:rPr b="1" lang="en">
                <a:solidFill>
                  <a:schemeClr val="dk1"/>
                </a:solidFill>
              </a:rPr>
              <a:t>1.2 secondi</a:t>
            </a:r>
            <a:r>
              <a:rPr lang="en">
                <a:solidFill>
                  <a:schemeClr val="dk1"/>
                </a:solidFill>
              </a:rPr>
              <a:t>, e così via.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Questo rende il protocollo prevedibile e gestibile anche con messaggi più lunghi."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✅ Considerazioni generali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"In sintesi, </a:t>
            </a:r>
            <a:r>
              <a:rPr b="1" lang="en">
                <a:solidFill>
                  <a:schemeClr val="dk1"/>
                </a:solidFill>
              </a:rPr>
              <a:t>l’overhead rispetto a TLS standard è molto contenuto</a:t>
            </a:r>
            <a:r>
              <a:rPr lang="en">
                <a:solidFill>
                  <a:schemeClr val="dk1"/>
                </a:solidFill>
              </a:rPr>
              <a:t> e non blocca l’uso pratico del protocollo.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Funziona anche in scenari di rete reali, </a:t>
            </a:r>
            <a:r>
              <a:rPr b="1" lang="en">
                <a:solidFill>
                  <a:schemeClr val="dk1"/>
                </a:solidFill>
              </a:rPr>
              <a:t>senza hardware speciale</a:t>
            </a:r>
            <a:r>
              <a:rPr lang="en">
                <a:solidFill>
                  <a:schemeClr val="dk1"/>
                </a:solidFill>
              </a:rPr>
              <a:t> o requisiti particolari.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In più, il protocollo offre </a:t>
            </a:r>
            <a:r>
              <a:rPr b="1" lang="en">
                <a:solidFill>
                  <a:schemeClr val="dk1"/>
                </a:solidFill>
              </a:rPr>
              <a:t>sicurezza contro Client maliziosi</a:t>
            </a:r>
            <a:r>
              <a:rPr lang="en">
                <a:solidFill>
                  <a:schemeClr val="dk1"/>
                </a:solidFill>
              </a:rPr>
              <a:t>, un vantaggio che TLS standard non copre."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4220cd3193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34220cd3193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34220cd3193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1" name="Google Shape;471;g34220cd3193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34220cd319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34220cd319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4220cd319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4220cd319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3a38e9b59_0_4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3a38e9b59_0_4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3a38e9b59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43a38e9b59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4220cd3193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4220cd3193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 **Assumptions (Invariants)**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**Parties:**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**C (Client)**: Sends encrypted queries to **S**.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 (Server)**: Processes encrypted queries and sends encrypted responses.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**V (Verifier)**: Holds part of the session key and helps with encryption.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**Key Notation:**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**Session keys:** \( K_{\text{enc}}, K_{\text{mac}} \) for encryption and authentication.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**Secret-sharing:**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and V hold shares \( K_{\text{enc}}^C, K_{\text{enc}}^V \) such that: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K_{\text{enc}} = K_{\text{enc}}^C + K_{\text{enc}}^V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**Encryption:**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Symmetric encryption uses **AES-GCM**, where: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\hat{m} = \text{Enc}_{K_{\text{enc}}}(m)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**Message authentication:**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Uses a MAC function: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\text{MAC}_{K_{\text{mac}}}(m)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**Commitments:**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commits to a response \( r \) by sending: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\text{Commit} = H(\hat{r} \parallel \text{nonce})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—</a:t>
            </a:r>
            <a:r>
              <a:rPr lang="en"/>
              <a:t>---------------QP—-------------------------------------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 **Step-by-Step Breakdown**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**record layer** handles **encrypted queries and responses**, while the **commitment phase** ensures integrity.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0: Initial State**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The **session is established**, and **C, S, and V** share session keys: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\( K_{\text{enc}}^C, K_{\text{enc}}^V \) are secret shares of \( K_{\text{enc}}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\( K_{\text{mac}} \) is known to C and 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1: Encrypting and Sending Query \( q \)**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wants to send a query \( q \) securely**.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Since **C and V share \( K_{\text{enc}} \)**, they use **2PC** to compute encryption: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Compute **partial encryptions**: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\hat{q}_C = \text{Enc}_{K_{\text{enc}}^C}(q)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\hat{q}_V = \text{Enc}_{K_{\text{enc}}^V}(q)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- Combine these to get the final **encrypted query**: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\hat{q} = \hat{q}_C \oplus \hat{q}_V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sends \( \hat{q} \) to S**.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##### **DCTLS Modification:**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Normally, C would **encrypt using a full key**.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Here, C and V **jointly encrypt via 2PC**.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**Step 2: Server Processes Query and Responds**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receives \( \hat{q} \) and decrypts it:**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q = \text{Dec}_{K_{\text{enc}}}(\hat{q})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computes response \( r \)** and encrypts it: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\hat{r} = \text{Enc}_{K_{\text{enc}}}(r)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**S sends \( \hat{r} \) to 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##### **DCTLS Modification:**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No change in how S handles encryption.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Decryption at C happens **collaboratively** using **2PC**.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—----------CP—-----------------------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**(C &amp; V) Joint decryption via 2PC**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 and V **jointly decrypt \( \hat{r} \) in 2PC**: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 computes **partial decryption** \( r_C = \text{Dec}_{K_{\text{enc}}^C}(\hat{r})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V computes **partial decryption** \( r_V = \text{Dec}_{K_{\text{enc}}^V}(\hat{r})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Combine: \( r = r_C \oplus r_V \).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**(C → V) Commitment: C sends \( q, \hat{r} \) to V**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 **commits** to the query-response pair **before** receiving V’s key share: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Computes **commitment hash**: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\text{Commit} = H(q \parallel \hat{r} \parallel \text{nonce})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- Sends **\( (q, \hat{r}) \) to V**.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**(V → C) V sends final key share**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V **sends \( K_{\text{enc}}^V \) to C**.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Now C **has the full session key**: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\[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K_{\text{enc}} = K_{\text{enc}}^C + K_{\text{enc}}^V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\]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5. **(C verifies \( r \))**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With the full key, C **authenticates \( r \) and ensures integrity**.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### **Final State**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has the full session key \( K_{\text{enc}} \)**.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**C can now securely communicate with S like in normal TLS 1.3**.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**V retains a commitment to \( q, r \) for later verification**.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ensures **integrity, confidentiality, and verifiability** while transitioning into standard **TLS 1.3 behavior**. 🚀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4220cd319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4220cd319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4220cd3193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4220cd319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42ffdcb480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42ffdcb480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github.com/brave-experiments/DiStefano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en.wikipedia.org/wiki/Cryptographic_protocol" TargetMode="External"/><Relationship Id="rId4" Type="http://schemas.openxmlformats.org/officeDocument/2006/relationships/hyperlink" Target="https://en.wikipedia.org/wiki/Internet" TargetMode="External"/><Relationship Id="rId5" Type="http://schemas.openxmlformats.org/officeDocument/2006/relationships/hyperlink" Target="https://en.wikipedia.org/wiki/Transport_Layer_Security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hyperlink" Target="https://arxiv.org/pdf/1909.00938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Relationship Id="rId4" Type="http://schemas.openxmlformats.org/officeDocument/2006/relationships/hyperlink" Target="https://arxiv.org/pdf/1909.00938" TargetMode="External"/><Relationship Id="rId5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l.acm.org/doi/10.1145/3372297.3417239" TargetMode="External"/><Relationship Id="rId4" Type="http://schemas.openxmlformats.org/officeDocument/2006/relationships/hyperlink" Target="https://old.tlsnotary.org/pagesigner" TargetMode="External"/><Relationship Id="rId5" Type="http://schemas.openxmlformats.org/officeDocument/2006/relationships/hyperlink" Target="https://dl.acm.org/doi/10.1145/2976749.2978326" TargetMode="External"/><Relationship Id="rId6" Type="http://schemas.openxmlformats.org/officeDocument/2006/relationships/hyperlink" Target="https://eprint.iacr.org/2023/964" TargetMode="External"/><Relationship Id="rId7" Type="http://schemas.openxmlformats.org/officeDocument/2006/relationships/hyperlink" Target="https://eprint.iacr.org/2023/1377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0" y="0"/>
            <a:ext cx="9144000" cy="2968200"/>
          </a:xfrm>
          <a:prstGeom prst="rect">
            <a:avLst/>
          </a:prstGeom>
          <a:solidFill>
            <a:schemeClr val="accent1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480">
                <a:solidFill>
                  <a:schemeClr val="lt1"/>
                </a:solidFill>
              </a:rPr>
              <a:t>DiStefano:</a:t>
            </a:r>
            <a:endParaRPr sz="448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880">
                <a:solidFill>
                  <a:schemeClr val="lt1"/>
                </a:solidFill>
              </a:rPr>
              <a:t>Decentralized Infrastructure for Sharing Trusted Encrypted Facts and Nothing</a:t>
            </a:r>
            <a:r>
              <a:rPr lang="en" sz="3680">
                <a:solidFill>
                  <a:schemeClr val="lt1"/>
                </a:solidFill>
              </a:rPr>
              <a:t> </a:t>
            </a:r>
            <a:br>
              <a:rPr lang="en" sz="3680">
                <a:solidFill>
                  <a:schemeClr val="lt1"/>
                </a:solidFill>
              </a:rPr>
            </a:br>
            <a:r>
              <a:rPr lang="en" sz="2280">
                <a:solidFill>
                  <a:schemeClr val="lt1"/>
                </a:solidFill>
              </a:rPr>
              <a:t>More Private and Efficient Commitments for TLS-encrypted Data</a:t>
            </a:r>
            <a:endParaRPr sz="2280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92150" y="3270450"/>
            <a:ext cx="8159700" cy="114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dk1"/>
                </a:solidFill>
              </a:rPr>
              <a:t>Sofía Celi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u="sng">
                <a:solidFill>
                  <a:schemeClr val="dk1"/>
                </a:solidFill>
              </a:rPr>
              <a:t>Alex Davidson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u="sng">
                <a:solidFill>
                  <a:schemeClr val="dk1"/>
                </a:solidFill>
              </a:rPr>
              <a:t>Hamed Haddadi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u="sng">
                <a:solidFill>
                  <a:schemeClr val="dk1"/>
                </a:solidFill>
              </a:rPr>
              <a:t>Gonçalo Pestana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u="sng">
                <a:solidFill>
                  <a:schemeClr val="dk1"/>
                </a:solidFill>
              </a:rPr>
              <a:t>Joe Rowell</a:t>
            </a:r>
            <a:endParaRPr u="sng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181250" y="4342050"/>
            <a:ext cx="6781500" cy="7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1D2125"/>
                </a:solidFill>
                <a:highlight>
                  <a:srgbClr val="FFFFFF"/>
                </a:highlight>
              </a:rPr>
              <a:t>Student seminar: security protocols and applications</a:t>
            </a:r>
            <a:br>
              <a:rPr b="1" lang="en" sz="1300">
                <a:solidFill>
                  <a:srgbClr val="1D2125"/>
                </a:solidFill>
                <a:highlight>
                  <a:srgbClr val="FFFFFF"/>
                </a:highlight>
              </a:rPr>
            </a:br>
            <a:r>
              <a:rPr b="1" lang="en" sz="1300">
                <a:solidFill>
                  <a:srgbClr val="1D2125"/>
                </a:solidFill>
                <a:highlight>
                  <a:srgbClr val="FFFFFF"/>
                </a:highlight>
              </a:rPr>
              <a:t>EPFL Lausanne</a:t>
            </a:r>
            <a:br>
              <a:rPr b="1" lang="en" sz="1300">
                <a:solidFill>
                  <a:srgbClr val="1D2125"/>
                </a:solidFill>
                <a:highlight>
                  <a:srgbClr val="FFFFFF"/>
                </a:highlight>
              </a:rPr>
            </a:br>
            <a:r>
              <a:rPr b="1" lang="en" sz="1300">
                <a:solidFill>
                  <a:srgbClr val="1D2125"/>
                </a:solidFill>
                <a:highlight>
                  <a:srgbClr val="FFFFFF"/>
                </a:highlight>
              </a:rPr>
              <a:t>Noah El Hassanie, Cristina Morad</a:t>
            </a:r>
            <a:endParaRPr b="1" sz="1300">
              <a:solidFill>
                <a:srgbClr val="1D2125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60350" y="2996500"/>
            <a:ext cx="5223300" cy="32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Published in IACR ePrint 2023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2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Two-party secure computation</a:t>
            </a:r>
            <a:r>
              <a:rPr b="1" lang="en">
                <a:solidFill>
                  <a:schemeClr val="lt1"/>
                </a:solidFill>
              </a:rPr>
              <a:t> (2PC)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27" name="Google Shape;227;p22"/>
          <p:cNvSpPr txBox="1"/>
          <p:nvPr/>
        </p:nvSpPr>
        <p:spPr>
          <a:xfrm>
            <a:off x="-7625" y="546725"/>
            <a:ext cx="91440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Definition: Two-party secure computation (2PC)</a:t>
            </a:r>
            <a:r>
              <a:rPr lang="en" sz="1800">
                <a:solidFill>
                  <a:schemeClr val="dk1"/>
                </a:solidFill>
              </a:rPr>
              <a:t> allows two parties to jointly compute a function over their private inputs, without revealing anything about their inputs to each other—except what can be learned from the output itself.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There are two common approaches:</a:t>
            </a:r>
            <a:endParaRPr sz="1800">
              <a:solidFill>
                <a:schemeClr val="dk1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 sz="1800">
                <a:solidFill>
                  <a:schemeClr val="dk1"/>
                </a:solidFill>
              </a:rPr>
              <a:t>Garbled</a:t>
            </a:r>
            <a:r>
              <a:rPr b="1" lang="en" sz="1800">
                <a:solidFill>
                  <a:schemeClr val="dk1"/>
                </a:solidFill>
              </a:rPr>
              <a:t> Circuits Protocols</a:t>
            </a:r>
            <a:r>
              <a:rPr lang="en" sz="1800">
                <a:solidFill>
                  <a:schemeClr val="dk1"/>
                </a:solidFill>
              </a:rPr>
              <a:t>: The function f is encoded as a boolean circuit, and an encrypted version of this circuit is evaluated between the two parties.</a:t>
            </a:r>
            <a:br>
              <a:rPr lang="en" sz="1800">
                <a:solidFill>
                  <a:schemeClr val="dk1"/>
                </a:solidFill>
              </a:rPr>
            </a:br>
            <a:r>
              <a:rPr lang="en" sz="1800">
                <a:solidFill>
                  <a:schemeClr val="dk1"/>
                </a:solidFill>
              </a:rPr>
              <a:t>		</a:t>
            </a:r>
            <a:r>
              <a:rPr lang="en" sz="1500">
                <a:solidFill>
                  <a:schemeClr val="dk1"/>
                </a:solidFill>
              </a:rPr>
              <a:t>→ Well-suited for operations like AES and SHA-256</a:t>
            </a:r>
            <a:endParaRPr sz="1500">
              <a:solidFill>
                <a:schemeClr val="dk1"/>
              </a:solidFill>
            </a:endParaRPr>
          </a:p>
          <a:p>
            <a:pPr indent="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→ Cost mainly depends on the number of </a:t>
            </a:r>
            <a:r>
              <a:rPr b="1" lang="en" sz="1500">
                <a:solidFill>
                  <a:schemeClr val="dk1"/>
                </a:solidFill>
              </a:rPr>
              <a:t>AND gates</a:t>
            </a:r>
            <a:endParaRPr sz="1500">
              <a:solidFill>
                <a:schemeClr val="dk1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 sz="1800">
                <a:solidFill>
                  <a:schemeClr val="dk1"/>
                </a:solidFill>
              </a:rPr>
              <a:t>Threshold Secret-Sharing Protocols</a:t>
            </a:r>
            <a:r>
              <a:rPr lang="en" sz="1800">
                <a:solidFill>
                  <a:schemeClr val="dk1"/>
                </a:solidFill>
              </a:rPr>
              <a:t>: The computation is done by first generating random </a:t>
            </a:r>
            <a:r>
              <a:rPr b="1" lang="en" sz="1800">
                <a:solidFill>
                  <a:schemeClr val="dk1"/>
                </a:solidFill>
              </a:rPr>
              <a:t>multiplicative triples¹</a:t>
            </a:r>
            <a:r>
              <a:rPr lang="en" sz="1800">
                <a:solidFill>
                  <a:schemeClr val="dk1"/>
                </a:solidFill>
              </a:rPr>
              <a:t>, then sharing the inputs additively along with auxiliary data.</a:t>
            </a:r>
            <a:endParaRPr sz="1800">
              <a:solidFill>
                <a:schemeClr val="dk1"/>
              </a:solidFill>
            </a:endParaRPr>
          </a:p>
          <a:p>
            <a:pPr indent="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→ Efficient for arithmetic-heavy computations</a:t>
            </a:r>
            <a:endParaRPr sz="1500">
              <a:solidFill>
                <a:schemeClr val="dk1"/>
              </a:solidFill>
            </a:endParaRPr>
          </a:p>
          <a:p>
            <a:pPr indent="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→ Cost depends on the number of </a:t>
            </a:r>
            <a:r>
              <a:rPr b="1" lang="en" sz="1500">
                <a:solidFill>
                  <a:schemeClr val="dk1"/>
                </a:solidFill>
              </a:rPr>
              <a:t>communication rounds</a:t>
            </a:r>
            <a:r>
              <a:rPr lang="en" sz="1500">
                <a:solidFill>
                  <a:schemeClr val="dk1"/>
                </a:solidFill>
              </a:rPr>
              <a:t> and </a:t>
            </a:r>
            <a:r>
              <a:rPr b="1" lang="en" sz="1500">
                <a:solidFill>
                  <a:schemeClr val="dk1"/>
                </a:solidFill>
              </a:rPr>
              <a:t>bandwidth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228" name="Google Shape;228;p22"/>
          <p:cNvSpPr txBox="1"/>
          <p:nvPr/>
        </p:nvSpPr>
        <p:spPr>
          <a:xfrm>
            <a:off x="-7625" y="4881000"/>
            <a:ext cx="9144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¹ referred to as Beaver triples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3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Definition 1 - Oblivious Transfer (OT)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234" name="Google Shape;23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0" y="591750"/>
            <a:ext cx="5715000" cy="1800225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23"/>
          <p:cNvSpPr txBox="1"/>
          <p:nvPr/>
        </p:nvSpPr>
        <p:spPr>
          <a:xfrm>
            <a:off x="0" y="2365650"/>
            <a:ext cx="9144000" cy="25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How is it implemented in DiStefano?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IKNP Extension: </a:t>
            </a:r>
            <a:r>
              <a:rPr lang="en" sz="1700">
                <a:solidFill>
                  <a:schemeClr val="dk1"/>
                </a:solidFill>
              </a:rPr>
              <a:t>A method of speeding up OT by making it more efficient.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Ferret OT Scheme: </a:t>
            </a:r>
            <a:r>
              <a:rPr lang="en" sz="1700">
                <a:solidFill>
                  <a:schemeClr val="dk1"/>
                </a:solidFill>
              </a:rPr>
              <a:t>An advanced technique to perform OT more securely and faster.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Why it is important?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Protects privacy </a:t>
            </a:r>
            <a:r>
              <a:rPr lang="en" sz="1700">
                <a:solidFill>
                  <a:schemeClr val="dk1"/>
                </a:solidFill>
              </a:rPr>
              <a:t>→ V can get some of C's data without revealing which ones.</a:t>
            </a:r>
            <a:br>
              <a:rPr lang="en" sz="1700">
                <a:solidFill>
                  <a:schemeClr val="dk1"/>
                </a:solidFill>
              </a:rPr>
            </a:br>
            <a:r>
              <a:rPr b="1" lang="en" sz="1700">
                <a:solidFill>
                  <a:schemeClr val="dk1"/>
                </a:solidFill>
              </a:rPr>
              <a:t>Prevents malicious attacks </a:t>
            </a:r>
            <a:r>
              <a:rPr lang="en" sz="1700">
                <a:solidFill>
                  <a:schemeClr val="dk1"/>
                </a:solidFill>
              </a:rPr>
              <a:t>→ Ensures that neither party can cheat in the key sharing process.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4"/>
          <p:cNvSpPr/>
          <p:nvPr/>
        </p:nvSpPr>
        <p:spPr>
          <a:xfrm>
            <a:off x="3926625" y="1978725"/>
            <a:ext cx="645600" cy="395100"/>
          </a:xfrm>
          <a:prstGeom prst="rect">
            <a:avLst/>
          </a:prstGeom>
          <a:solidFill>
            <a:srgbClr val="FF0000">
              <a:alpha val="3354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4"/>
          <p:cNvSpPr/>
          <p:nvPr/>
        </p:nvSpPr>
        <p:spPr>
          <a:xfrm>
            <a:off x="4568125" y="1583325"/>
            <a:ext cx="652500" cy="802500"/>
          </a:xfrm>
          <a:prstGeom prst="rect">
            <a:avLst/>
          </a:prstGeom>
          <a:solidFill>
            <a:srgbClr val="A2E85C">
              <a:alpha val="568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4"/>
          <p:cNvSpPr/>
          <p:nvPr/>
        </p:nvSpPr>
        <p:spPr>
          <a:xfrm>
            <a:off x="914400" y="957600"/>
            <a:ext cx="7315200" cy="1868100"/>
          </a:xfrm>
          <a:prstGeom prst="rect">
            <a:avLst/>
          </a:prstGeom>
          <a:noFill/>
          <a:ln cap="flat" cmpd="sng" w="28575">
            <a:solidFill>
              <a:srgbClr val="F1C2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4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</a:t>
            </a:r>
            <a:r>
              <a:rPr b="1" lang="en">
                <a:solidFill>
                  <a:schemeClr val="lt1"/>
                </a:solidFill>
              </a:rPr>
              <a:t>blivious Transfer (OT) in Garbled Circuit - Example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44" name="Google Shape;244;p24"/>
          <p:cNvSpPr txBox="1"/>
          <p:nvPr/>
        </p:nvSpPr>
        <p:spPr>
          <a:xfrm>
            <a:off x="0" y="496500"/>
            <a:ext cx="91440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Assume </a:t>
            </a:r>
            <a:r>
              <a:rPr b="1" lang="en" sz="1800">
                <a:solidFill>
                  <a:srgbClr val="F1C232"/>
                </a:solidFill>
              </a:rPr>
              <a:t>P</a:t>
            </a:r>
            <a:r>
              <a:rPr b="1" lang="en" sz="900">
                <a:solidFill>
                  <a:srgbClr val="F1C232"/>
                </a:solidFill>
              </a:rPr>
              <a:t>1 </a:t>
            </a:r>
            <a:r>
              <a:rPr lang="en" sz="1800">
                <a:solidFill>
                  <a:schemeClr val="dk1"/>
                </a:solidFill>
              </a:rPr>
              <a:t>and </a:t>
            </a:r>
            <a:r>
              <a:rPr b="1" lang="en" sz="1800">
                <a:solidFill>
                  <a:srgbClr val="2F65BE"/>
                </a:solidFill>
              </a:rPr>
              <a:t>P</a:t>
            </a:r>
            <a:r>
              <a:rPr b="1" lang="en" sz="900">
                <a:solidFill>
                  <a:srgbClr val="2F65BE"/>
                </a:solidFill>
              </a:rPr>
              <a:t>2</a:t>
            </a:r>
            <a:r>
              <a:rPr lang="en" sz="900">
                <a:solidFill>
                  <a:srgbClr val="2F65BE"/>
                </a:solidFill>
              </a:rPr>
              <a:t> </a:t>
            </a:r>
            <a:r>
              <a:rPr lang="en" sz="1800">
                <a:solidFill>
                  <a:schemeClr val="dk1"/>
                </a:solidFill>
              </a:rPr>
              <a:t>wants to compute f(p</a:t>
            </a:r>
            <a:r>
              <a:rPr lang="en" sz="900">
                <a:solidFill>
                  <a:schemeClr val="dk1"/>
                </a:solidFill>
              </a:rPr>
              <a:t>1</a:t>
            </a:r>
            <a:r>
              <a:rPr lang="en" sz="1800">
                <a:solidFill>
                  <a:schemeClr val="dk1"/>
                </a:solidFill>
              </a:rPr>
              <a:t>, p</a:t>
            </a:r>
            <a:r>
              <a:rPr lang="en" sz="9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) = p</a:t>
            </a:r>
            <a:r>
              <a:rPr lang="en" sz="900">
                <a:solidFill>
                  <a:schemeClr val="dk1"/>
                </a:solidFill>
              </a:rPr>
              <a:t>1 </a:t>
            </a:r>
            <a:r>
              <a:rPr b="1" lang="en" sz="1800">
                <a:solidFill>
                  <a:schemeClr val="dk1"/>
                </a:solidFill>
              </a:rPr>
              <a:t>AND</a:t>
            </a:r>
            <a:r>
              <a:rPr lang="en" sz="900">
                <a:solidFill>
                  <a:schemeClr val="dk1"/>
                </a:solidFill>
              </a:rPr>
              <a:t> </a:t>
            </a:r>
            <a:r>
              <a:rPr lang="en" sz="1800">
                <a:solidFill>
                  <a:schemeClr val="dk1"/>
                </a:solidFill>
              </a:rPr>
              <a:t>p</a:t>
            </a:r>
            <a:r>
              <a:rPr lang="en" sz="9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, with p</a:t>
            </a:r>
            <a:r>
              <a:rPr lang="en" sz="900">
                <a:solidFill>
                  <a:schemeClr val="dk1"/>
                </a:solidFill>
              </a:rPr>
              <a:t>1</a:t>
            </a:r>
            <a:r>
              <a:rPr lang="en" sz="1800">
                <a:solidFill>
                  <a:schemeClr val="dk1"/>
                </a:solidFill>
              </a:rPr>
              <a:t> = 1 and p</a:t>
            </a:r>
            <a:r>
              <a:rPr lang="en" sz="900">
                <a:solidFill>
                  <a:schemeClr val="dk1"/>
                </a:solidFill>
              </a:rPr>
              <a:t>2</a:t>
            </a:r>
            <a:r>
              <a:rPr lang="en" sz="1800">
                <a:solidFill>
                  <a:schemeClr val="dk1"/>
                </a:solidFill>
              </a:rPr>
              <a:t> = 0.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245" name="Google Shape;245;p24"/>
          <p:cNvSpPr txBox="1"/>
          <p:nvPr/>
        </p:nvSpPr>
        <p:spPr>
          <a:xfrm>
            <a:off x="-3140100" y="282135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</a:t>
            </a:r>
            <a:r>
              <a:rPr lang="en" sz="900">
                <a:solidFill>
                  <a:schemeClr val="dk1"/>
                </a:solidFill>
              </a:rPr>
              <a:t>1 </a:t>
            </a:r>
            <a:endParaRPr/>
          </a:p>
        </p:txBody>
      </p:sp>
      <p:sp>
        <p:nvSpPr>
          <p:cNvPr id="246" name="Google Shape;246;p24"/>
          <p:cNvSpPr/>
          <p:nvPr/>
        </p:nvSpPr>
        <p:spPr>
          <a:xfrm>
            <a:off x="1371625" y="1201575"/>
            <a:ext cx="1009500" cy="1057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(0,0) </a:t>
            </a:r>
            <a:r>
              <a:rPr lang="en" sz="1500">
                <a:solidFill>
                  <a:schemeClr val="dk1"/>
                </a:solidFill>
              </a:rPr>
              <a:t>→ 0</a:t>
            </a:r>
            <a:br>
              <a:rPr lang="en" sz="1500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(0,1) </a:t>
            </a:r>
            <a:r>
              <a:rPr lang="en" sz="1500">
                <a:solidFill>
                  <a:schemeClr val="dk1"/>
                </a:solidFill>
              </a:rPr>
              <a:t>→ 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(1,0) </a:t>
            </a:r>
            <a:r>
              <a:rPr lang="en" sz="1500">
                <a:solidFill>
                  <a:schemeClr val="dk1"/>
                </a:solidFill>
              </a:rPr>
              <a:t>→ 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(1,1) </a:t>
            </a:r>
            <a:r>
              <a:rPr lang="en" sz="1500">
                <a:solidFill>
                  <a:schemeClr val="dk1"/>
                </a:solidFill>
              </a:rPr>
              <a:t>→ 1</a:t>
            </a:r>
            <a:endParaRPr sz="1500">
              <a:solidFill>
                <a:schemeClr val="dk1"/>
              </a:solidFill>
            </a:endParaRPr>
          </a:p>
        </p:txBody>
      </p:sp>
      <p:graphicFrame>
        <p:nvGraphicFramePr>
          <p:cNvPr id="247" name="Google Shape;247;p24"/>
          <p:cNvGraphicFramePr/>
          <p:nvPr/>
        </p:nvGraphicFramePr>
        <p:xfrm>
          <a:off x="3281250" y="1201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{26DF577F-7345-4A90-BD07-4EC8EC88376A}</a:tableStyleId>
              </a:tblPr>
              <a:tblGrid>
                <a:gridCol w="645375"/>
                <a:gridCol w="645375"/>
                <a:gridCol w="645375"/>
                <a:gridCol w="645375"/>
              </a:tblGrid>
              <a:tr h="26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Bit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Lbl P</a:t>
                      </a:r>
                      <a:r>
                        <a:rPr lang="en" sz="900"/>
                        <a:t>1</a:t>
                      </a:r>
                      <a:endParaRPr sz="9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Lbl P</a:t>
                      </a:r>
                      <a:r>
                        <a:rPr lang="en" sz="900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output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Z0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A1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B1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Z1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48" name="Google Shape;248;p24"/>
          <p:cNvGraphicFramePr/>
          <p:nvPr/>
        </p:nvGraphicFramePr>
        <p:xfrm>
          <a:off x="6979550" y="1201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{26DF577F-7345-4A90-BD07-4EC8EC88376A}</a:tableStyleId>
              </a:tblPr>
              <a:tblGrid>
                <a:gridCol w="640075"/>
              </a:tblGrid>
              <a:tr h="381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ENC1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ENC2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ENC3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ENC4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9" name="Google Shape;249;p24"/>
          <p:cNvSpPr txBox="1"/>
          <p:nvPr/>
        </p:nvSpPr>
        <p:spPr>
          <a:xfrm>
            <a:off x="838200" y="907575"/>
            <a:ext cx="83058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300"/>
              <a:t>          AND-function                     table of </a:t>
            </a:r>
            <a:r>
              <a:rPr i="1" lang="en" sz="1300"/>
              <a:t>label</a:t>
            </a:r>
            <a:r>
              <a:rPr i="1" lang="en" sz="1300"/>
              <a:t>                                                      </a:t>
            </a:r>
            <a:r>
              <a:rPr i="1" lang="en" sz="1300"/>
              <a:t>ENC(Ai, Bi, Zi)</a:t>
            </a:r>
            <a:endParaRPr i="1" sz="1300"/>
          </a:p>
        </p:txBody>
      </p:sp>
      <p:sp>
        <p:nvSpPr>
          <p:cNvPr id="250" name="Google Shape;250;p24"/>
          <p:cNvSpPr/>
          <p:nvPr/>
        </p:nvSpPr>
        <p:spPr>
          <a:xfrm>
            <a:off x="914400" y="4001350"/>
            <a:ext cx="7315200" cy="1057500"/>
          </a:xfrm>
          <a:prstGeom prst="rect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4"/>
          <p:cNvSpPr/>
          <p:nvPr/>
        </p:nvSpPr>
        <p:spPr>
          <a:xfrm>
            <a:off x="4789800" y="3125675"/>
            <a:ext cx="727500" cy="746100"/>
          </a:xfrm>
          <a:prstGeom prst="rect">
            <a:avLst/>
          </a:prstGeom>
          <a:solidFill>
            <a:schemeClr val="lt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</a:t>
            </a:r>
            <a:endParaRPr/>
          </a:p>
        </p:txBody>
      </p:sp>
      <p:sp>
        <p:nvSpPr>
          <p:cNvPr id="252" name="Google Shape;252;p24"/>
          <p:cNvSpPr txBox="1"/>
          <p:nvPr/>
        </p:nvSpPr>
        <p:spPr>
          <a:xfrm>
            <a:off x="914400" y="4001350"/>
            <a:ext cx="28554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Decrypt(ENCi, A1, B0)</a:t>
            </a:r>
            <a:r>
              <a:rPr lang="en" sz="1100">
                <a:solidFill>
                  <a:schemeClr val="dk1"/>
                </a:solidFill>
              </a:rPr>
              <a:t>, for i = 1</a:t>
            </a:r>
            <a:r>
              <a:rPr lang="en" sz="1100">
                <a:solidFill>
                  <a:schemeClr val="dk1"/>
                </a:solidFill>
              </a:rPr>
              <a:t>...4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 sz="1100">
                <a:solidFill>
                  <a:schemeClr val="dk1"/>
                </a:solidFill>
              </a:rPr>
            </a:br>
            <a:r>
              <a:rPr lang="en" sz="1100">
                <a:solidFill>
                  <a:schemeClr val="dk1"/>
                </a:solidFill>
              </a:rPr>
              <a:t>SOLUTION: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Decrypt(ENC</a:t>
            </a:r>
            <a:r>
              <a:rPr b="1" lang="en">
                <a:solidFill>
                  <a:schemeClr val="dk1"/>
                </a:solidFill>
              </a:rPr>
              <a:t>3</a:t>
            </a:r>
            <a:r>
              <a:rPr lang="en">
                <a:solidFill>
                  <a:schemeClr val="dk1"/>
                </a:solidFill>
              </a:rPr>
              <a:t>, A1, B0) = Z0</a:t>
            </a:r>
            <a:endParaRPr sz="1100">
              <a:solidFill>
                <a:schemeClr val="dk1"/>
              </a:solidFill>
            </a:endParaRPr>
          </a:p>
        </p:txBody>
      </p:sp>
      <p:cxnSp>
        <p:nvCxnSpPr>
          <p:cNvPr id="253" name="Google Shape;253;p24"/>
          <p:cNvCxnSpPr/>
          <p:nvPr/>
        </p:nvCxnSpPr>
        <p:spPr>
          <a:xfrm>
            <a:off x="4244925" y="2372950"/>
            <a:ext cx="9000" cy="1834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4" name="Google Shape;254;p24"/>
          <p:cNvCxnSpPr/>
          <p:nvPr/>
        </p:nvCxnSpPr>
        <p:spPr>
          <a:xfrm>
            <a:off x="4894375" y="2372950"/>
            <a:ext cx="0" cy="7425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5" name="Google Shape;255;p24"/>
          <p:cNvCxnSpPr/>
          <p:nvPr/>
        </p:nvCxnSpPr>
        <p:spPr>
          <a:xfrm flipH="1" rot="-5400000">
            <a:off x="5187300" y="3310950"/>
            <a:ext cx="999300" cy="618000"/>
          </a:xfrm>
          <a:prstGeom prst="bentConnector3">
            <a:avLst>
              <a:gd fmla="val -15336" name="adj1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6" name="Google Shape;256;p24"/>
          <p:cNvCxnSpPr/>
          <p:nvPr/>
        </p:nvCxnSpPr>
        <p:spPr>
          <a:xfrm>
            <a:off x="7295088" y="2728575"/>
            <a:ext cx="9000" cy="1481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7" name="Google Shape;257;p24"/>
          <p:cNvCxnSpPr/>
          <p:nvPr/>
        </p:nvCxnSpPr>
        <p:spPr>
          <a:xfrm>
            <a:off x="5153550" y="3871775"/>
            <a:ext cx="2700" cy="338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8" name="Google Shape;258;p24"/>
          <p:cNvSpPr/>
          <p:nvPr/>
        </p:nvSpPr>
        <p:spPr>
          <a:xfrm>
            <a:off x="4071075" y="4210175"/>
            <a:ext cx="356700" cy="356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A1</a:t>
            </a:r>
            <a:endParaRPr sz="1100"/>
          </a:p>
        </p:txBody>
      </p:sp>
      <p:sp>
        <p:nvSpPr>
          <p:cNvPr id="259" name="Google Shape;259;p24"/>
          <p:cNvSpPr/>
          <p:nvPr/>
        </p:nvSpPr>
        <p:spPr>
          <a:xfrm>
            <a:off x="4985475" y="4210175"/>
            <a:ext cx="356700" cy="356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B0</a:t>
            </a:r>
            <a:endParaRPr sz="1100"/>
          </a:p>
        </p:txBody>
      </p:sp>
      <p:sp>
        <p:nvSpPr>
          <p:cNvPr id="260" name="Google Shape;260;p24"/>
          <p:cNvSpPr/>
          <p:nvPr/>
        </p:nvSpPr>
        <p:spPr>
          <a:xfrm>
            <a:off x="5862750" y="4133975"/>
            <a:ext cx="288600" cy="256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0</a:t>
            </a:r>
            <a:endParaRPr sz="1100"/>
          </a:p>
        </p:txBody>
      </p:sp>
      <p:sp>
        <p:nvSpPr>
          <p:cNvPr id="261" name="Google Shape;261;p24"/>
          <p:cNvSpPr/>
          <p:nvPr/>
        </p:nvSpPr>
        <p:spPr>
          <a:xfrm>
            <a:off x="7001775" y="4210175"/>
            <a:ext cx="618000" cy="338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ENCi</a:t>
            </a:r>
            <a:endParaRPr sz="1100"/>
          </a:p>
        </p:txBody>
      </p:sp>
      <p:cxnSp>
        <p:nvCxnSpPr>
          <p:cNvPr id="262" name="Google Shape;262;p24"/>
          <p:cNvCxnSpPr/>
          <p:nvPr/>
        </p:nvCxnSpPr>
        <p:spPr>
          <a:xfrm flipH="1">
            <a:off x="3769750" y="3987875"/>
            <a:ext cx="9000" cy="10674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5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Definition 2 - Multiplicative-to-Additive (MtA)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268" name="Google Shape;26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7350" y="667950"/>
            <a:ext cx="5629275" cy="150495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25"/>
          <p:cNvSpPr txBox="1"/>
          <p:nvPr/>
        </p:nvSpPr>
        <p:spPr>
          <a:xfrm>
            <a:off x="11425" y="2360300"/>
            <a:ext cx="9144000" cy="27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MtA (Multiplicative-to-Additive Secret Sharing)</a:t>
            </a:r>
            <a:r>
              <a:rPr lang="en" sz="1700">
                <a:solidFill>
                  <a:schemeClr val="dk1"/>
                </a:solidFill>
              </a:rPr>
              <a:t> makes it possible to safely calculate the product of secret values between two parties without revealing them.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Problem in standard protocols: </a:t>
            </a:r>
            <a:r>
              <a:rPr lang="en" sz="1700">
                <a:solidFill>
                  <a:schemeClr val="dk1"/>
                </a:solidFill>
              </a:rPr>
              <a:t>a malicious participant could send manipulated data to compromise the final calculation.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Solution in DiStefano:</a:t>
            </a:r>
            <a:r>
              <a:rPr lang="en" sz="1700">
                <a:solidFill>
                  <a:schemeClr val="dk1"/>
                </a:solidFill>
              </a:rPr>
              <a:t> add </a:t>
            </a:r>
            <a:r>
              <a:rPr b="1" lang="en" sz="1700">
                <a:solidFill>
                  <a:schemeClr val="dk1"/>
                </a:solidFill>
              </a:rPr>
              <a:t>MtA.Check</a:t>
            </a:r>
            <a:r>
              <a:rPr b="1" lang="en" sz="1700">
                <a:solidFill>
                  <a:schemeClr val="dk1"/>
                </a:solidFill>
              </a:rPr>
              <a:t>(a1, . . . , b1, . . .)</a:t>
            </a:r>
            <a:r>
              <a:rPr lang="en" sz="1700">
                <a:solidFill>
                  <a:schemeClr val="dk1"/>
                </a:solidFill>
              </a:rPr>
              <a:t>, a mechanism that checks whether secret shares are </a:t>
            </a:r>
            <a:r>
              <a:rPr b="1" lang="en" sz="1700">
                <a:solidFill>
                  <a:schemeClr val="dk1"/>
                </a:solidFill>
              </a:rPr>
              <a:t>consistent</a:t>
            </a:r>
            <a:r>
              <a:rPr lang="en" sz="1700">
                <a:solidFill>
                  <a:schemeClr val="dk1"/>
                </a:solidFill>
              </a:rPr>
              <a:t> and </a:t>
            </a:r>
            <a:r>
              <a:rPr b="1" lang="en" sz="1700">
                <a:solidFill>
                  <a:schemeClr val="dk1"/>
                </a:solidFill>
              </a:rPr>
              <a:t>not altered</a:t>
            </a:r>
            <a:r>
              <a:rPr lang="en" sz="1700">
                <a:solidFill>
                  <a:schemeClr val="dk1"/>
                </a:solidFill>
              </a:rPr>
              <a:t>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The inclusion of </a:t>
            </a:r>
            <a:r>
              <a:rPr b="1" lang="en" sz="1700">
                <a:solidFill>
                  <a:schemeClr val="dk1"/>
                </a:solidFill>
              </a:rPr>
              <a:t>MtA.Check</a:t>
            </a:r>
            <a:r>
              <a:rPr lang="en" sz="1700">
                <a:solidFill>
                  <a:schemeClr val="dk1"/>
                </a:solidFill>
              </a:rPr>
              <a:t> provides DiStefano with </a:t>
            </a:r>
            <a:r>
              <a:rPr b="1" lang="en" sz="1700">
                <a:solidFill>
                  <a:schemeClr val="dk1"/>
                </a:solidFill>
              </a:rPr>
              <a:t>malicious security</a:t>
            </a:r>
            <a:r>
              <a:rPr lang="en" sz="1700">
                <a:solidFill>
                  <a:schemeClr val="dk1"/>
                </a:solidFill>
              </a:rPr>
              <a:t>, i.e., protection against active adversaries attempting to </a:t>
            </a:r>
            <a:r>
              <a:rPr b="1" lang="en" sz="1700">
                <a:solidFill>
                  <a:schemeClr val="dk1"/>
                </a:solidFill>
              </a:rPr>
              <a:t>cheat</a:t>
            </a:r>
            <a:r>
              <a:rPr lang="en" sz="1700">
                <a:solidFill>
                  <a:schemeClr val="dk1"/>
                </a:solidFill>
              </a:rPr>
              <a:t> during the protocol.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6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AES-GCM </a:t>
            </a:r>
            <a:r>
              <a:rPr b="1" lang="en" sz="2244">
                <a:solidFill>
                  <a:schemeClr val="lt1"/>
                </a:solidFill>
              </a:rPr>
              <a:t>(Advanced Encryption Standard in Galois Counter Mode)</a:t>
            </a:r>
            <a:endParaRPr b="1" sz="2244">
              <a:solidFill>
                <a:schemeClr val="lt1"/>
              </a:solidFill>
            </a:endParaRPr>
          </a:p>
        </p:txBody>
      </p:sp>
      <p:sp>
        <p:nvSpPr>
          <p:cNvPr id="275" name="Google Shape;275;p26"/>
          <p:cNvSpPr txBox="1"/>
          <p:nvPr/>
        </p:nvSpPr>
        <p:spPr>
          <a:xfrm>
            <a:off x="0" y="572700"/>
            <a:ext cx="9144000" cy="10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(Classic) Definition:</a:t>
            </a:r>
            <a:r>
              <a:rPr lang="en" sz="1700">
                <a:solidFill>
                  <a:schemeClr val="dk1"/>
                </a:solidFill>
              </a:rPr>
              <a:t> encrypts data using AES in counter mode and produces an authentication tag to protect both the ciphertext and optional additional data.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DiStefano AES-GCM:</a:t>
            </a:r>
            <a:r>
              <a:rPr b="1" lang="en" sz="1700">
                <a:solidFill>
                  <a:schemeClr val="dk1"/>
                </a:solidFill>
              </a:rPr>
              <a:t> </a:t>
            </a:r>
            <a:r>
              <a:rPr lang="en" sz="1700">
                <a:solidFill>
                  <a:schemeClr val="dk1"/>
                </a:solidFill>
              </a:rPr>
              <a:t>Adapted it to work in 2PC.</a:t>
            </a:r>
            <a:endParaRPr sz="1700">
              <a:solidFill>
                <a:schemeClr val="dk1"/>
              </a:solidFill>
            </a:endParaRPr>
          </a:p>
        </p:txBody>
      </p:sp>
      <p:grpSp>
        <p:nvGrpSpPr>
          <p:cNvPr id="276" name="Google Shape;276;p26"/>
          <p:cNvGrpSpPr/>
          <p:nvPr/>
        </p:nvGrpSpPr>
        <p:grpSpPr>
          <a:xfrm>
            <a:off x="300600" y="1428275"/>
            <a:ext cx="1472350" cy="3612350"/>
            <a:chOff x="300600" y="1199675"/>
            <a:chExt cx="1472350" cy="3612350"/>
          </a:xfrm>
        </p:grpSpPr>
        <p:grpSp>
          <p:nvGrpSpPr>
            <p:cNvPr id="277" name="Google Shape;277;p26"/>
            <p:cNvGrpSpPr/>
            <p:nvPr/>
          </p:nvGrpSpPr>
          <p:grpSpPr>
            <a:xfrm>
              <a:off x="300600" y="1199675"/>
              <a:ext cx="1472350" cy="3213925"/>
              <a:chOff x="3882000" y="1199675"/>
              <a:chExt cx="1472350" cy="3213925"/>
            </a:xfrm>
          </p:grpSpPr>
          <p:sp>
            <p:nvSpPr>
              <p:cNvPr id="278" name="Google Shape;278;p26"/>
              <p:cNvSpPr txBox="1"/>
              <p:nvPr/>
            </p:nvSpPr>
            <p:spPr>
              <a:xfrm>
                <a:off x="3882000" y="1199675"/>
                <a:ext cx="1380000" cy="88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3400">
                    <a:solidFill>
                      <a:srgbClr val="1D4D9C"/>
                    </a:solidFill>
                  </a:rPr>
                  <a:t> </a:t>
                </a:r>
                <a:r>
                  <a:rPr b="1" lang="en" sz="3400">
                    <a:solidFill>
                      <a:srgbClr val="1D4D9C"/>
                    </a:solidFill>
                  </a:rPr>
                  <a:t>V   C</a:t>
                </a:r>
                <a:endParaRPr b="1" sz="1300">
                  <a:solidFill>
                    <a:srgbClr val="1D4D9C"/>
                  </a:solidFill>
                </a:endParaRPr>
              </a:p>
            </p:txBody>
          </p:sp>
          <p:sp>
            <p:nvSpPr>
              <p:cNvPr id="279" name="Google Shape;279;p26"/>
              <p:cNvSpPr txBox="1"/>
              <p:nvPr/>
            </p:nvSpPr>
            <p:spPr>
              <a:xfrm>
                <a:off x="3925300" y="1883125"/>
                <a:ext cx="667200" cy="53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>
                    <a:solidFill>
                      <a:srgbClr val="6AA84F"/>
                    </a:solidFill>
                  </a:rPr>
                  <a:t>𝐊</a:t>
                </a:r>
                <a:r>
                  <a:rPr lang="en">
                    <a:solidFill>
                      <a:srgbClr val="6AA84F"/>
                    </a:solidFill>
                  </a:rPr>
                  <a:t>v</a:t>
                </a:r>
                <a:endParaRPr>
                  <a:solidFill>
                    <a:srgbClr val="6AA84F"/>
                  </a:solidFill>
                </a:endParaRPr>
              </a:p>
            </p:txBody>
          </p:sp>
          <p:sp>
            <p:nvSpPr>
              <p:cNvPr id="280" name="Google Shape;280;p26"/>
              <p:cNvSpPr txBox="1"/>
              <p:nvPr/>
            </p:nvSpPr>
            <p:spPr>
              <a:xfrm>
                <a:off x="4304350" y="1883125"/>
                <a:ext cx="1050000" cy="53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>
                    <a:solidFill>
                      <a:srgbClr val="3D85C6"/>
                    </a:solidFill>
                  </a:rPr>
                  <a:t>𝐊</a:t>
                </a:r>
                <a:r>
                  <a:rPr lang="en">
                    <a:solidFill>
                      <a:srgbClr val="3D85C6"/>
                    </a:solidFill>
                  </a:rPr>
                  <a:t>c</a:t>
                </a:r>
                <a:r>
                  <a:rPr lang="en" sz="1800">
                    <a:solidFill>
                      <a:srgbClr val="3D85C6"/>
                    </a:solidFill>
                  </a:rPr>
                  <a:t>, </a:t>
                </a:r>
                <a:r>
                  <a:rPr b="1" lang="en" sz="1800">
                    <a:solidFill>
                      <a:srgbClr val="3D85C6"/>
                    </a:solidFill>
                  </a:rPr>
                  <a:t>m</a:t>
                </a:r>
                <a:endParaRPr b="1" sz="1800">
                  <a:solidFill>
                    <a:srgbClr val="3D85C6"/>
                  </a:solidFill>
                </a:endParaRPr>
              </a:p>
            </p:txBody>
          </p:sp>
          <p:sp>
            <p:nvSpPr>
              <p:cNvPr id="281" name="Google Shape;281;p26"/>
              <p:cNvSpPr/>
              <p:nvPr/>
            </p:nvSpPr>
            <p:spPr>
              <a:xfrm>
                <a:off x="3999150" y="2917800"/>
                <a:ext cx="1147500" cy="888600"/>
              </a:xfrm>
              <a:prstGeom prst="rect">
                <a:avLst/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AES-GCM</a:t>
                </a:r>
                <a:endParaRPr/>
              </a:p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in 2PC</a:t>
                </a:r>
                <a:endParaRPr/>
              </a:p>
            </p:txBody>
          </p:sp>
          <p:cxnSp>
            <p:nvCxnSpPr>
              <p:cNvPr id="282" name="Google Shape;282;p26"/>
              <p:cNvCxnSpPr/>
              <p:nvPr/>
            </p:nvCxnSpPr>
            <p:spPr>
              <a:xfrm flipH="1">
                <a:off x="4225525" y="2268150"/>
                <a:ext cx="7500" cy="6072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283" name="Google Shape;283;p26"/>
              <p:cNvCxnSpPr/>
              <p:nvPr/>
            </p:nvCxnSpPr>
            <p:spPr>
              <a:xfrm flipH="1">
                <a:off x="4907200" y="2268150"/>
                <a:ext cx="7500" cy="6072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284" name="Google Shape;284;p26"/>
              <p:cNvCxnSpPr/>
              <p:nvPr/>
            </p:nvCxnSpPr>
            <p:spPr>
              <a:xfrm flipH="1">
                <a:off x="4568250" y="3806400"/>
                <a:ext cx="7500" cy="6072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  <p:sp>
          <p:nvSpPr>
            <p:cNvPr id="285" name="Google Shape;285;p26"/>
            <p:cNvSpPr txBox="1"/>
            <p:nvPr/>
          </p:nvSpPr>
          <p:spPr>
            <a:xfrm>
              <a:off x="418025" y="4278625"/>
              <a:ext cx="1147500" cy="53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rgbClr val="3D85C6"/>
                  </a:solidFill>
                </a:rPr>
                <a:t>c</a:t>
              </a:r>
              <a:endParaRPr b="1" sz="1800">
                <a:solidFill>
                  <a:srgbClr val="3D85C6"/>
                </a:solidFill>
              </a:endParaRPr>
            </a:p>
          </p:txBody>
        </p:sp>
      </p:grpSp>
      <p:sp>
        <p:nvSpPr>
          <p:cNvPr id="286" name="Google Shape;286;p26"/>
          <p:cNvSpPr txBox="1"/>
          <p:nvPr/>
        </p:nvSpPr>
        <p:spPr>
          <a:xfrm>
            <a:off x="1810050" y="1470100"/>
            <a:ext cx="7334100" cy="3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How?</a:t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Use a </a:t>
            </a:r>
            <a:r>
              <a:rPr b="1" lang="en" sz="1700">
                <a:solidFill>
                  <a:schemeClr val="dk1"/>
                </a:solidFill>
              </a:rPr>
              <a:t>2PC-friendly AES</a:t>
            </a:r>
            <a:r>
              <a:rPr lang="en" sz="1700">
                <a:solidFill>
                  <a:schemeClr val="dk1"/>
                </a:solidFill>
              </a:rPr>
              <a:t> (DECO-style) inside a </a:t>
            </a:r>
            <a:r>
              <a:rPr b="1" lang="en" sz="1700">
                <a:solidFill>
                  <a:schemeClr val="dk1"/>
                </a:solidFill>
              </a:rPr>
              <a:t>garbled circuit</a:t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Avoid Galois multiplications</a:t>
            </a:r>
            <a:r>
              <a:rPr lang="en" sz="1700">
                <a:solidFill>
                  <a:schemeClr val="dk1"/>
                </a:solidFill>
              </a:rPr>
              <a:t> in GCM: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Precompute additive/multiplicative shares of powers of </a:t>
            </a:r>
            <a:r>
              <a:rPr lang="en" sz="17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h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¹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Use </a:t>
            </a:r>
            <a:r>
              <a:rPr b="1" lang="en" sz="1700">
                <a:solidFill>
                  <a:schemeClr val="dk1"/>
                </a:solidFill>
              </a:rPr>
              <a:t>multiplicative sharing</a:t>
            </a:r>
            <a:r>
              <a:rPr lang="en" sz="1700">
                <a:solidFill>
                  <a:schemeClr val="dk1"/>
                </a:solidFill>
              </a:rPr>
              <a:t> → reduces rounds from ~500 to </a:t>
            </a:r>
            <a:r>
              <a:rPr b="1" lang="en" sz="1700">
                <a:solidFill>
                  <a:schemeClr val="dk1"/>
                </a:solidFill>
              </a:rPr>
              <a:t>1</a:t>
            </a:r>
            <a:r>
              <a:rPr lang="en" sz="1700">
                <a:solidFill>
                  <a:schemeClr val="dk1"/>
                </a:solidFill>
              </a:rPr>
              <a:t>, and enables </a:t>
            </a:r>
            <a:r>
              <a:rPr b="1" lang="en" sz="1700">
                <a:solidFill>
                  <a:schemeClr val="dk1"/>
                </a:solidFill>
              </a:rPr>
              <a:t>parallel computation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R</a:t>
            </a:r>
            <a:r>
              <a:rPr b="1" lang="en" sz="1700">
                <a:solidFill>
                  <a:schemeClr val="dk1"/>
                </a:solidFill>
              </a:rPr>
              <a:t>esult</a:t>
            </a:r>
            <a:r>
              <a:rPr lang="en" sz="1700">
                <a:solidFill>
                  <a:schemeClr val="dk1"/>
                </a:solidFill>
              </a:rPr>
              <a:t>: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~3× speedup</a:t>
            </a:r>
            <a:r>
              <a:rPr lang="en" sz="1700">
                <a:solidFill>
                  <a:schemeClr val="dk1"/>
                </a:solidFill>
              </a:rPr>
              <a:t> vs additive sharing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18K AND gates</a:t>
            </a:r>
            <a:r>
              <a:rPr lang="en" sz="1700">
                <a:solidFill>
                  <a:schemeClr val="dk1"/>
                </a:solidFill>
              </a:rPr>
              <a:t> (vs 23K with standard method)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Avoids full GCM circuit (~17M gates) → total 2PC cost </a:t>
            </a:r>
            <a:r>
              <a:rPr b="1" lang="en" sz="1700">
                <a:solidFill>
                  <a:schemeClr val="dk1"/>
                </a:solidFill>
              </a:rPr>
              <a:t>~1.3M gates</a:t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Keeps </a:t>
            </a:r>
            <a:r>
              <a:rPr b="1" lang="en" sz="1700">
                <a:solidFill>
                  <a:schemeClr val="dk1"/>
                </a:solidFill>
              </a:rPr>
              <a:t>key and plaintext private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</p:txBody>
      </p:sp>
      <p:sp>
        <p:nvSpPr>
          <p:cNvPr id="287" name="Google Shape;287;p26"/>
          <p:cNvSpPr txBox="1"/>
          <p:nvPr/>
        </p:nvSpPr>
        <p:spPr>
          <a:xfrm>
            <a:off x="0" y="4898400"/>
            <a:ext cx="6915600" cy="2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¹ h = AES(k,0) – a value derived from the AES key, used in the computation of the authentication tag (GCM mode).</a:t>
            </a:r>
            <a:endParaRPr sz="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7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DiStefano</a:t>
            </a:r>
            <a:r>
              <a:rPr b="1" lang="en">
                <a:solidFill>
                  <a:schemeClr val="lt1"/>
                </a:solidFill>
              </a:rPr>
              <a:t> - Handshake Protocol (HSP)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293" name="Google Shape;293;p27"/>
          <p:cNvPicPr preferRelativeResize="0"/>
          <p:nvPr/>
        </p:nvPicPr>
        <p:blipFill rotWithShape="1">
          <a:blip r:embed="rId3">
            <a:alphaModFix/>
          </a:blip>
          <a:srcRect b="80138" l="27911" r="56566" t="0"/>
          <a:stretch/>
        </p:blipFill>
        <p:spPr>
          <a:xfrm>
            <a:off x="4194825" y="482500"/>
            <a:ext cx="754351" cy="84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27"/>
          <p:cNvPicPr preferRelativeResize="0"/>
          <p:nvPr/>
        </p:nvPicPr>
        <p:blipFill rotWithShape="1">
          <a:blip r:embed="rId3">
            <a:alphaModFix/>
          </a:blip>
          <a:srcRect b="79170" l="56658" r="27819" t="0"/>
          <a:stretch/>
        </p:blipFill>
        <p:spPr>
          <a:xfrm>
            <a:off x="7474225" y="482500"/>
            <a:ext cx="754351" cy="888574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7"/>
          <p:cNvSpPr txBox="1"/>
          <p:nvPr/>
        </p:nvSpPr>
        <p:spPr>
          <a:xfrm>
            <a:off x="685025" y="463825"/>
            <a:ext cx="754500" cy="8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1D4D9C"/>
                </a:solidFill>
              </a:rPr>
              <a:t>V</a:t>
            </a:r>
            <a:endParaRPr b="1" sz="3400">
              <a:solidFill>
                <a:srgbClr val="1D4D9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1D4D9C"/>
                </a:solidFill>
              </a:rPr>
              <a:t>Verifier</a:t>
            </a:r>
            <a:endParaRPr b="1" sz="1300">
              <a:solidFill>
                <a:srgbClr val="1D4D9C"/>
              </a:solidFill>
            </a:endParaRPr>
          </a:p>
        </p:txBody>
      </p:sp>
      <p:cxnSp>
        <p:nvCxnSpPr>
          <p:cNvPr id="296" name="Google Shape;296;p27"/>
          <p:cNvCxnSpPr/>
          <p:nvPr/>
        </p:nvCxnSpPr>
        <p:spPr>
          <a:xfrm flipH="1">
            <a:off x="1056875" y="13524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97" name="Google Shape;297;p27"/>
          <p:cNvCxnSpPr/>
          <p:nvPr/>
        </p:nvCxnSpPr>
        <p:spPr>
          <a:xfrm flipH="1">
            <a:off x="4569300" y="13524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98" name="Google Shape;298;p27"/>
          <p:cNvCxnSpPr/>
          <p:nvPr/>
        </p:nvCxnSpPr>
        <p:spPr>
          <a:xfrm flipH="1">
            <a:off x="7848700" y="13524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9" name="Google Shape;299;p27"/>
          <p:cNvSpPr/>
          <p:nvPr/>
        </p:nvSpPr>
        <p:spPr>
          <a:xfrm>
            <a:off x="306125" y="129487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300" name="Google Shape;300;p27"/>
          <p:cNvSpPr/>
          <p:nvPr/>
        </p:nvSpPr>
        <p:spPr>
          <a:xfrm>
            <a:off x="3818550" y="129487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  <p:sp>
        <p:nvSpPr>
          <p:cNvPr id="301" name="Google Shape;301;p27"/>
          <p:cNvSpPr/>
          <p:nvPr/>
        </p:nvSpPr>
        <p:spPr>
          <a:xfrm>
            <a:off x="6879538" y="2324325"/>
            <a:ext cx="1943700" cy="2715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7"/>
          <p:cNvSpPr txBox="1"/>
          <p:nvPr/>
        </p:nvSpPr>
        <p:spPr>
          <a:xfrm>
            <a:off x="303150" y="120690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Generate ephemeral key share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03" name="Google Shape;303;p27"/>
          <p:cNvSpPr txBox="1"/>
          <p:nvPr/>
        </p:nvSpPr>
        <p:spPr>
          <a:xfrm>
            <a:off x="3818538" y="120690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Generate ephemeral key share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304" name="Google Shape;304;p27"/>
          <p:cNvCxnSpPr>
            <a:stCxn id="302" idx="3"/>
            <a:endCxn id="303" idx="1"/>
          </p:cNvCxnSpPr>
          <p:nvPr/>
        </p:nvCxnSpPr>
        <p:spPr>
          <a:xfrm>
            <a:off x="1810050" y="1406100"/>
            <a:ext cx="2008500" cy="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05" name="Google Shape;305;p27"/>
          <p:cNvCxnSpPr/>
          <p:nvPr/>
        </p:nvCxnSpPr>
        <p:spPr>
          <a:xfrm rot="10800000">
            <a:off x="1804300" y="1406100"/>
            <a:ext cx="2008500" cy="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6" name="Google Shape;306;p27"/>
          <p:cNvSpPr txBox="1"/>
          <p:nvPr/>
        </p:nvSpPr>
        <p:spPr>
          <a:xfrm>
            <a:off x="1941125" y="1166150"/>
            <a:ext cx="17493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Combine ephemeral key share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307" name="Google Shape;307;p27"/>
          <p:cNvCxnSpPr/>
          <p:nvPr/>
        </p:nvCxnSpPr>
        <p:spPr>
          <a:xfrm>
            <a:off x="4572000" y="1645360"/>
            <a:ext cx="3282600" cy="939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8" name="Google Shape;308;p27"/>
          <p:cNvSpPr txBox="1"/>
          <p:nvPr/>
        </p:nvSpPr>
        <p:spPr>
          <a:xfrm rot="92013">
            <a:off x="5402004" y="1414946"/>
            <a:ext cx="1748726" cy="20750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ClientHello (CH)</a:t>
            </a:r>
            <a:endParaRPr b="1" i="1" sz="800">
              <a:solidFill>
                <a:schemeClr val="dk2"/>
              </a:solidFill>
            </a:endParaRPr>
          </a:p>
        </p:txBody>
      </p:sp>
      <p:sp>
        <p:nvSpPr>
          <p:cNvPr id="309" name="Google Shape;309;p27"/>
          <p:cNvSpPr txBox="1"/>
          <p:nvPr/>
        </p:nvSpPr>
        <p:spPr>
          <a:xfrm>
            <a:off x="6879513" y="2362025"/>
            <a:ext cx="1943700" cy="3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Ephemeral shared secret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Derive other HS keys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cxnSp>
        <p:nvCxnSpPr>
          <p:cNvPr id="310" name="Google Shape;310;p27"/>
          <p:cNvCxnSpPr/>
          <p:nvPr/>
        </p:nvCxnSpPr>
        <p:spPr>
          <a:xfrm flipH="1">
            <a:off x="4572000" y="21573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1" name="Google Shape;311;p27"/>
          <p:cNvSpPr txBox="1"/>
          <p:nvPr/>
        </p:nvSpPr>
        <p:spPr>
          <a:xfrm flipH="1" rot="-120304">
            <a:off x="5401781" y="19555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ServerHello (SH)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312" name="Google Shape;312;p27"/>
          <p:cNvGrpSpPr/>
          <p:nvPr/>
        </p:nvGrpSpPr>
        <p:grpSpPr>
          <a:xfrm>
            <a:off x="1055100" y="2378910"/>
            <a:ext cx="3516900" cy="9664"/>
            <a:chOff x="1055100" y="2200950"/>
            <a:chExt cx="3516900" cy="300"/>
          </a:xfrm>
        </p:grpSpPr>
        <p:cxnSp>
          <p:nvCxnSpPr>
            <p:cNvPr id="313" name="Google Shape;313;p27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14" name="Google Shape;314;p27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315" name="Google Shape;315;p27"/>
          <p:cNvSpPr txBox="1"/>
          <p:nvPr/>
        </p:nvSpPr>
        <p:spPr>
          <a:xfrm>
            <a:off x="1055098" y="2031200"/>
            <a:ext cx="35169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Ephemeral Shared Secret Computation</a:t>
            </a:r>
            <a:endParaRPr b="1" i="1" sz="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Derive other HS keys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316" name="Google Shape;316;p27"/>
          <p:cNvCxnSpPr/>
          <p:nvPr/>
        </p:nvCxnSpPr>
        <p:spPr>
          <a:xfrm flipH="1">
            <a:off x="4572000" y="26907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7" name="Google Shape;317;p27"/>
          <p:cNvSpPr txBox="1"/>
          <p:nvPr/>
        </p:nvSpPr>
        <p:spPr>
          <a:xfrm flipH="1" rot="-120623">
            <a:off x="4590946" y="2491046"/>
            <a:ext cx="3258205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ServerCertificate (SCRT)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318" name="Google Shape;318;p27"/>
          <p:cNvGrpSpPr/>
          <p:nvPr/>
        </p:nvGrpSpPr>
        <p:grpSpPr>
          <a:xfrm>
            <a:off x="1055100" y="4131510"/>
            <a:ext cx="3516900" cy="9664"/>
            <a:chOff x="1055100" y="2200950"/>
            <a:chExt cx="3516900" cy="300"/>
          </a:xfrm>
        </p:grpSpPr>
        <p:cxnSp>
          <p:nvCxnSpPr>
            <p:cNvPr id="319" name="Google Shape;319;p27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20" name="Google Shape;320;p27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321" name="Google Shape;321;p27"/>
          <p:cNvSpPr txBox="1"/>
          <p:nvPr/>
        </p:nvSpPr>
        <p:spPr>
          <a:xfrm>
            <a:off x="1941138" y="3860000"/>
            <a:ext cx="17493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Derive Final Key</a:t>
            </a:r>
            <a:endParaRPr b="1" i="1" sz="800">
              <a:solidFill>
                <a:schemeClr val="dk2"/>
              </a:solidFill>
            </a:endParaRPr>
          </a:p>
        </p:txBody>
      </p:sp>
      <p:sp>
        <p:nvSpPr>
          <p:cNvPr id="322" name="Google Shape;322;p27"/>
          <p:cNvSpPr/>
          <p:nvPr/>
        </p:nvSpPr>
        <p:spPr>
          <a:xfrm>
            <a:off x="7286025" y="3359825"/>
            <a:ext cx="11307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323" name="Google Shape;323;p27"/>
          <p:cNvSpPr txBox="1"/>
          <p:nvPr/>
        </p:nvSpPr>
        <p:spPr>
          <a:xfrm>
            <a:off x="7286075" y="3365450"/>
            <a:ext cx="11307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Derive Final Key</a:t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324" name="Google Shape;324;p27"/>
          <p:cNvSpPr/>
          <p:nvPr/>
        </p:nvSpPr>
        <p:spPr>
          <a:xfrm>
            <a:off x="7097975" y="181202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  <p:sp>
        <p:nvSpPr>
          <p:cNvPr id="325" name="Google Shape;325;p27"/>
          <p:cNvSpPr txBox="1"/>
          <p:nvPr/>
        </p:nvSpPr>
        <p:spPr>
          <a:xfrm>
            <a:off x="7097963" y="172405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Generate ephemeral key share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326" name="Google Shape;326;p27"/>
          <p:cNvCxnSpPr/>
          <p:nvPr/>
        </p:nvCxnSpPr>
        <p:spPr>
          <a:xfrm flipH="1">
            <a:off x="4572000" y="29193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7" name="Google Shape;327;p27"/>
          <p:cNvSpPr txBox="1"/>
          <p:nvPr/>
        </p:nvSpPr>
        <p:spPr>
          <a:xfrm flipH="1" rot="-120623">
            <a:off x="4590946" y="2719646"/>
            <a:ext cx="3258205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ServerCertificateVerify (SCV)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328" name="Google Shape;328;p27"/>
          <p:cNvCxnSpPr/>
          <p:nvPr/>
        </p:nvCxnSpPr>
        <p:spPr>
          <a:xfrm flipH="1">
            <a:off x="4572000" y="31479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9" name="Google Shape;329;p27"/>
          <p:cNvSpPr txBox="1"/>
          <p:nvPr/>
        </p:nvSpPr>
        <p:spPr>
          <a:xfrm flipH="1" rot="-120623">
            <a:off x="4590946" y="2948246"/>
            <a:ext cx="3258205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ServerFinished (SF)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330" name="Google Shape;330;p27"/>
          <p:cNvGrpSpPr/>
          <p:nvPr/>
        </p:nvGrpSpPr>
        <p:grpSpPr>
          <a:xfrm>
            <a:off x="1052775" y="2412200"/>
            <a:ext cx="3519223" cy="284725"/>
            <a:chOff x="1052775" y="2412200"/>
            <a:chExt cx="3519223" cy="284725"/>
          </a:xfrm>
        </p:grpSpPr>
        <p:cxnSp>
          <p:nvCxnSpPr>
            <p:cNvPr id="331" name="Google Shape;331;p27"/>
            <p:cNvCxnSpPr/>
            <p:nvPr/>
          </p:nvCxnSpPr>
          <p:spPr>
            <a:xfrm>
              <a:off x="1052775" y="2696025"/>
              <a:ext cx="3519000" cy="900"/>
            </a:xfrm>
            <a:prstGeom prst="straightConnector1">
              <a:avLst/>
            </a:prstGeom>
            <a:noFill/>
            <a:ln cap="flat" cmpd="sng" w="19050">
              <a:solidFill>
                <a:srgbClr val="2F65BE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332" name="Google Shape;332;p27"/>
            <p:cNvSpPr txBox="1"/>
            <p:nvPr/>
          </p:nvSpPr>
          <p:spPr>
            <a:xfrm>
              <a:off x="1055098" y="2412200"/>
              <a:ext cx="35169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800">
                  <a:solidFill>
                    <a:schemeClr val="dk2"/>
                  </a:solidFill>
                </a:rPr>
                <a:t>Reveal part of HS keys</a:t>
              </a:r>
              <a:endParaRPr b="1" i="1" sz="800">
                <a:solidFill>
                  <a:schemeClr val="dk2"/>
                </a:solidFill>
              </a:endParaRPr>
            </a:p>
          </p:txBody>
        </p:sp>
      </p:grpSp>
      <p:sp>
        <p:nvSpPr>
          <p:cNvPr id="333" name="Google Shape;333;p27"/>
          <p:cNvSpPr/>
          <p:nvPr/>
        </p:nvSpPr>
        <p:spPr>
          <a:xfrm>
            <a:off x="3818550" y="358087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  <p:sp>
        <p:nvSpPr>
          <p:cNvPr id="334" name="Google Shape;334;p27"/>
          <p:cNvSpPr txBox="1"/>
          <p:nvPr/>
        </p:nvSpPr>
        <p:spPr>
          <a:xfrm>
            <a:off x="3818538" y="349290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Verify signature (SCV)</a:t>
            </a:r>
            <a:br>
              <a:rPr b="1" lang="en" sz="900">
                <a:solidFill>
                  <a:schemeClr val="lt1"/>
                </a:solidFill>
              </a:rPr>
            </a:br>
            <a:r>
              <a:rPr b="1" lang="en" sz="900">
                <a:solidFill>
                  <a:schemeClr val="lt1"/>
                </a:solidFill>
              </a:rPr>
              <a:t>And MAC of SF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grpSp>
        <p:nvGrpSpPr>
          <p:cNvPr id="335" name="Google Shape;335;p27"/>
          <p:cNvGrpSpPr/>
          <p:nvPr/>
        </p:nvGrpSpPr>
        <p:grpSpPr>
          <a:xfrm>
            <a:off x="1055100" y="4164800"/>
            <a:ext cx="3516900" cy="281174"/>
            <a:chOff x="1055100" y="4164800"/>
            <a:chExt cx="3516900" cy="281174"/>
          </a:xfrm>
        </p:grpSpPr>
        <p:grpSp>
          <p:nvGrpSpPr>
            <p:cNvPr id="336" name="Google Shape;336;p27"/>
            <p:cNvGrpSpPr/>
            <p:nvPr/>
          </p:nvGrpSpPr>
          <p:grpSpPr>
            <a:xfrm>
              <a:off x="1055100" y="4436310"/>
              <a:ext cx="3516900" cy="9664"/>
              <a:chOff x="1055100" y="2200950"/>
              <a:chExt cx="3516900" cy="300"/>
            </a:xfrm>
          </p:grpSpPr>
          <p:cxnSp>
            <p:nvCxnSpPr>
              <p:cNvPr id="337" name="Google Shape;337;p27"/>
              <p:cNvCxnSpPr/>
              <p:nvPr/>
            </p:nvCxnSpPr>
            <p:spPr>
              <a:xfrm flipH="1" rot="10800000">
                <a:off x="1061175" y="2200950"/>
                <a:ext cx="3492600" cy="3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6AA84F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338" name="Google Shape;338;p27"/>
              <p:cNvCxnSpPr/>
              <p:nvPr/>
            </p:nvCxnSpPr>
            <p:spPr>
              <a:xfrm rot="10800000">
                <a:off x="1055100" y="2200950"/>
                <a:ext cx="3516900" cy="3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6AA84F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</p:grpSp>
        <p:sp>
          <p:nvSpPr>
            <p:cNvPr id="339" name="Google Shape;339;p27"/>
            <p:cNvSpPr txBox="1"/>
            <p:nvPr/>
          </p:nvSpPr>
          <p:spPr>
            <a:xfrm>
              <a:off x="1941138" y="4164800"/>
              <a:ext cx="17493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800">
                  <a:solidFill>
                    <a:schemeClr val="dk2"/>
                  </a:solidFill>
                </a:rPr>
                <a:t>Generate MAC</a:t>
              </a:r>
              <a:endParaRPr b="1" i="1" sz="800">
                <a:solidFill>
                  <a:schemeClr val="dk2"/>
                </a:solidFill>
              </a:endParaRPr>
            </a:p>
          </p:txBody>
        </p:sp>
      </p:grpSp>
      <p:cxnSp>
        <p:nvCxnSpPr>
          <p:cNvPr id="340" name="Google Shape;340;p27"/>
          <p:cNvCxnSpPr/>
          <p:nvPr/>
        </p:nvCxnSpPr>
        <p:spPr>
          <a:xfrm>
            <a:off x="4572000" y="45957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1" name="Google Shape;341;p27"/>
          <p:cNvSpPr txBox="1"/>
          <p:nvPr/>
        </p:nvSpPr>
        <p:spPr>
          <a:xfrm rot="120304">
            <a:off x="5401781" y="43939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ClientFinished (CF)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342" name="Google Shape;342;p27"/>
          <p:cNvGrpSpPr/>
          <p:nvPr/>
        </p:nvGrpSpPr>
        <p:grpSpPr>
          <a:xfrm>
            <a:off x="166825" y="1766775"/>
            <a:ext cx="1873500" cy="364800"/>
            <a:chOff x="243025" y="2071575"/>
            <a:chExt cx="1873500" cy="364800"/>
          </a:xfrm>
        </p:grpSpPr>
        <p:sp>
          <p:nvSpPr>
            <p:cNvPr id="343" name="Google Shape;343;p27"/>
            <p:cNvSpPr/>
            <p:nvPr/>
          </p:nvSpPr>
          <p:spPr>
            <a:xfrm>
              <a:off x="243025" y="2071575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MtA / ECtF</a:t>
              </a:r>
              <a:endParaRPr/>
            </a:p>
          </p:txBody>
        </p:sp>
        <p:cxnSp>
          <p:nvCxnSpPr>
            <p:cNvPr id="344" name="Google Shape;344;p27"/>
            <p:cNvCxnSpPr>
              <a:stCxn id="343" idx="3"/>
            </p:cNvCxnSpPr>
            <p:nvPr/>
          </p:nvCxnSpPr>
          <p:spPr>
            <a:xfrm>
              <a:off x="1682125" y="2201775"/>
              <a:ext cx="434400" cy="23460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345" name="Google Shape;345;p27"/>
          <p:cNvGrpSpPr/>
          <p:nvPr/>
        </p:nvGrpSpPr>
        <p:grpSpPr>
          <a:xfrm>
            <a:off x="24150" y="2177475"/>
            <a:ext cx="2144700" cy="260400"/>
            <a:chOff x="100350" y="1872675"/>
            <a:chExt cx="2144700" cy="260400"/>
          </a:xfrm>
        </p:grpSpPr>
        <p:sp>
          <p:nvSpPr>
            <p:cNvPr id="346" name="Google Shape;346;p27"/>
            <p:cNvSpPr/>
            <p:nvPr/>
          </p:nvSpPr>
          <p:spPr>
            <a:xfrm>
              <a:off x="100350" y="1872675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Garbled circuit</a:t>
              </a:r>
              <a:endParaRPr/>
            </a:p>
          </p:txBody>
        </p:sp>
        <p:cxnSp>
          <p:nvCxnSpPr>
            <p:cNvPr id="347" name="Google Shape;347;p27"/>
            <p:cNvCxnSpPr>
              <a:stCxn id="346" idx="3"/>
            </p:cNvCxnSpPr>
            <p:nvPr/>
          </p:nvCxnSpPr>
          <p:spPr>
            <a:xfrm>
              <a:off x="1539450" y="2002875"/>
              <a:ext cx="705600" cy="300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348" name="Google Shape;348;p27"/>
          <p:cNvSpPr/>
          <p:nvPr/>
        </p:nvSpPr>
        <p:spPr>
          <a:xfrm>
            <a:off x="1062275" y="2859225"/>
            <a:ext cx="3519000" cy="332400"/>
          </a:xfrm>
          <a:prstGeom prst="leftArrow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Forward them + commit</a:t>
            </a:r>
            <a:endParaRPr sz="1300"/>
          </a:p>
        </p:txBody>
      </p:sp>
      <p:grpSp>
        <p:nvGrpSpPr>
          <p:cNvPr id="349" name="Google Shape;349;p27"/>
          <p:cNvGrpSpPr/>
          <p:nvPr/>
        </p:nvGrpSpPr>
        <p:grpSpPr>
          <a:xfrm>
            <a:off x="4572000" y="2690750"/>
            <a:ext cx="3282600" cy="580200"/>
            <a:chOff x="8534400" y="2843150"/>
            <a:chExt cx="3282600" cy="580200"/>
          </a:xfrm>
        </p:grpSpPr>
        <p:cxnSp>
          <p:nvCxnSpPr>
            <p:cNvPr id="350" name="Google Shape;350;p27"/>
            <p:cNvCxnSpPr/>
            <p:nvPr/>
          </p:nvCxnSpPr>
          <p:spPr>
            <a:xfrm flipH="1">
              <a:off x="8534400" y="2843150"/>
              <a:ext cx="3282600" cy="123000"/>
            </a:xfrm>
            <a:prstGeom prst="straightConnector1">
              <a:avLst/>
            </a:prstGeom>
            <a:noFill/>
            <a:ln cap="flat" cmpd="sng" w="19050">
              <a:solidFill>
                <a:srgbClr val="FF99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51" name="Google Shape;351;p27"/>
            <p:cNvCxnSpPr/>
            <p:nvPr/>
          </p:nvCxnSpPr>
          <p:spPr>
            <a:xfrm flipH="1">
              <a:off x="8534400" y="3071750"/>
              <a:ext cx="3282600" cy="123000"/>
            </a:xfrm>
            <a:prstGeom prst="straightConnector1">
              <a:avLst/>
            </a:prstGeom>
            <a:noFill/>
            <a:ln cap="flat" cmpd="sng" w="19050">
              <a:solidFill>
                <a:srgbClr val="FF99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52" name="Google Shape;352;p27"/>
            <p:cNvCxnSpPr/>
            <p:nvPr/>
          </p:nvCxnSpPr>
          <p:spPr>
            <a:xfrm flipH="1">
              <a:off x="8534400" y="3300350"/>
              <a:ext cx="3282600" cy="123000"/>
            </a:xfrm>
            <a:prstGeom prst="straightConnector1">
              <a:avLst/>
            </a:prstGeom>
            <a:noFill/>
            <a:ln cap="flat" cmpd="sng" w="19050">
              <a:solidFill>
                <a:srgbClr val="FF99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353" name="Google Shape;353;p27"/>
          <p:cNvGrpSpPr/>
          <p:nvPr/>
        </p:nvGrpSpPr>
        <p:grpSpPr>
          <a:xfrm>
            <a:off x="1052775" y="3174200"/>
            <a:ext cx="3519223" cy="284725"/>
            <a:chOff x="1052775" y="2412200"/>
            <a:chExt cx="3519223" cy="284725"/>
          </a:xfrm>
        </p:grpSpPr>
        <p:cxnSp>
          <p:nvCxnSpPr>
            <p:cNvPr id="354" name="Google Shape;354;p27"/>
            <p:cNvCxnSpPr/>
            <p:nvPr/>
          </p:nvCxnSpPr>
          <p:spPr>
            <a:xfrm>
              <a:off x="1052775" y="2696025"/>
              <a:ext cx="3519000" cy="900"/>
            </a:xfrm>
            <a:prstGeom prst="straightConnector1">
              <a:avLst/>
            </a:prstGeom>
            <a:noFill/>
            <a:ln cap="flat" cmpd="sng" w="19050">
              <a:solidFill>
                <a:srgbClr val="2F65BE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355" name="Google Shape;355;p27"/>
            <p:cNvSpPr txBox="1"/>
            <p:nvPr/>
          </p:nvSpPr>
          <p:spPr>
            <a:xfrm>
              <a:off x="1055098" y="2412200"/>
              <a:ext cx="35169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800">
                  <a:solidFill>
                    <a:schemeClr val="dk2"/>
                  </a:solidFill>
                </a:rPr>
                <a:t>Reveal part of HS keys</a:t>
              </a:r>
              <a:endParaRPr b="1" i="1" sz="800">
                <a:solidFill>
                  <a:schemeClr val="dk2"/>
                </a:solidFill>
              </a:endParaRPr>
            </a:p>
          </p:txBody>
        </p:sp>
      </p:grpSp>
      <p:grpSp>
        <p:nvGrpSpPr>
          <p:cNvPr id="356" name="Google Shape;356;p27"/>
          <p:cNvGrpSpPr/>
          <p:nvPr/>
        </p:nvGrpSpPr>
        <p:grpSpPr>
          <a:xfrm>
            <a:off x="252750" y="3853875"/>
            <a:ext cx="2144700" cy="260400"/>
            <a:chOff x="100350" y="1872675"/>
            <a:chExt cx="2144700" cy="260400"/>
          </a:xfrm>
        </p:grpSpPr>
        <p:sp>
          <p:nvSpPr>
            <p:cNvPr id="357" name="Google Shape;357;p27"/>
            <p:cNvSpPr/>
            <p:nvPr/>
          </p:nvSpPr>
          <p:spPr>
            <a:xfrm>
              <a:off x="100350" y="1872675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Garbled circuit</a:t>
              </a:r>
              <a:endParaRPr/>
            </a:p>
          </p:txBody>
        </p:sp>
        <p:cxnSp>
          <p:nvCxnSpPr>
            <p:cNvPr id="358" name="Google Shape;358;p27"/>
            <p:cNvCxnSpPr>
              <a:stCxn id="357" idx="3"/>
            </p:cNvCxnSpPr>
            <p:nvPr/>
          </p:nvCxnSpPr>
          <p:spPr>
            <a:xfrm>
              <a:off x="1539450" y="2002875"/>
              <a:ext cx="705600" cy="300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359" name="Google Shape;359;p27"/>
          <p:cNvGrpSpPr/>
          <p:nvPr/>
        </p:nvGrpSpPr>
        <p:grpSpPr>
          <a:xfrm>
            <a:off x="3818550" y="4291725"/>
            <a:ext cx="1506900" cy="220350"/>
            <a:chOff x="3818550" y="4291725"/>
            <a:chExt cx="1506900" cy="220350"/>
          </a:xfrm>
        </p:grpSpPr>
        <p:sp>
          <p:nvSpPr>
            <p:cNvPr id="360" name="Google Shape;360;p27"/>
            <p:cNvSpPr/>
            <p:nvPr/>
          </p:nvSpPr>
          <p:spPr>
            <a:xfrm>
              <a:off x="3818550" y="4302975"/>
              <a:ext cx="1506900" cy="209100"/>
            </a:xfrm>
            <a:prstGeom prst="rect">
              <a:avLst/>
            </a:prstGeom>
            <a:solidFill>
              <a:srgbClr val="2F65BE"/>
            </a:solidFill>
            <a:ln cap="flat" cmpd="sng" w="9525">
              <a:solidFill>
                <a:srgbClr val="2F65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00">
                <a:solidFill>
                  <a:schemeClr val="lt1"/>
                </a:solidFill>
              </a:endParaRPr>
            </a:p>
          </p:txBody>
        </p:sp>
        <p:sp>
          <p:nvSpPr>
            <p:cNvPr id="361" name="Google Shape;361;p27"/>
            <p:cNvSpPr txBox="1"/>
            <p:nvPr/>
          </p:nvSpPr>
          <p:spPr>
            <a:xfrm>
              <a:off x="3818550" y="4291725"/>
              <a:ext cx="1506900" cy="20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</a:rPr>
                <a:t>Generate MAC</a:t>
              </a:r>
              <a:endParaRPr sz="1000">
                <a:solidFill>
                  <a:schemeClr val="l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8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DiStefano</a:t>
            </a:r>
            <a:r>
              <a:rPr b="1" lang="en">
                <a:solidFill>
                  <a:schemeClr val="lt1"/>
                </a:solidFill>
              </a:rPr>
              <a:t> - Query Execution (QP) &amp; Commitment phase (CP)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367" name="Google Shape;367;p28"/>
          <p:cNvPicPr preferRelativeResize="0"/>
          <p:nvPr/>
        </p:nvPicPr>
        <p:blipFill rotWithShape="1">
          <a:blip r:embed="rId3">
            <a:alphaModFix/>
          </a:blip>
          <a:srcRect b="80138" l="27911" r="56566" t="0"/>
          <a:stretch/>
        </p:blipFill>
        <p:spPr>
          <a:xfrm>
            <a:off x="4194825" y="787300"/>
            <a:ext cx="754351" cy="84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28"/>
          <p:cNvPicPr preferRelativeResize="0"/>
          <p:nvPr/>
        </p:nvPicPr>
        <p:blipFill rotWithShape="1">
          <a:blip r:embed="rId3">
            <a:alphaModFix/>
          </a:blip>
          <a:srcRect b="79170" l="56658" r="27819" t="0"/>
          <a:stretch/>
        </p:blipFill>
        <p:spPr>
          <a:xfrm>
            <a:off x="7474225" y="787300"/>
            <a:ext cx="754351" cy="888574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28"/>
          <p:cNvSpPr txBox="1"/>
          <p:nvPr/>
        </p:nvSpPr>
        <p:spPr>
          <a:xfrm>
            <a:off x="685025" y="768625"/>
            <a:ext cx="754500" cy="8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1D4D9C"/>
                </a:solidFill>
              </a:rPr>
              <a:t>V</a:t>
            </a:r>
            <a:endParaRPr b="1" sz="3400">
              <a:solidFill>
                <a:srgbClr val="1D4D9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1D4D9C"/>
                </a:solidFill>
              </a:rPr>
              <a:t>Verifier</a:t>
            </a:r>
            <a:endParaRPr b="1" sz="1300">
              <a:solidFill>
                <a:srgbClr val="1D4D9C"/>
              </a:solidFill>
            </a:endParaRPr>
          </a:p>
        </p:txBody>
      </p:sp>
      <p:cxnSp>
        <p:nvCxnSpPr>
          <p:cNvPr id="370" name="Google Shape;370;p28"/>
          <p:cNvCxnSpPr>
            <a:stCxn id="369" idx="2"/>
          </p:cNvCxnSpPr>
          <p:nvPr/>
        </p:nvCxnSpPr>
        <p:spPr>
          <a:xfrm flipH="1">
            <a:off x="1056875" y="1657225"/>
            <a:ext cx="5400" cy="33699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71" name="Google Shape;371;p28"/>
          <p:cNvCxnSpPr/>
          <p:nvPr/>
        </p:nvCxnSpPr>
        <p:spPr>
          <a:xfrm flipH="1">
            <a:off x="4569300" y="1657225"/>
            <a:ext cx="5400" cy="33699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72" name="Google Shape;372;p28"/>
          <p:cNvCxnSpPr/>
          <p:nvPr/>
        </p:nvCxnSpPr>
        <p:spPr>
          <a:xfrm flipH="1">
            <a:off x="7848700" y="1657225"/>
            <a:ext cx="5400" cy="33699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73" name="Google Shape;373;p28"/>
          <p:cNvCxnSpPr/>
          <p:nvPr/>
        </p:nvCxnSpPr>
        <p:spPr>
          <a:xfrm>
            <a:off x="4572000" y="21573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4" name="Google Shape;374;p28"/>
          <p:cNvSpPr txBox="1"/>
          <p:nvPr/>
        </p:nvSpPr>
        <p:spPr>
          <a:xfrm rot="120304">
            <a:off x="5401781" y="18793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2"/>
                </a:solidFill>
              </a:rPr>
              <a:t>𝙦 </a:t>
            </a:r>
            <a:endParaRPr b="1" i="1" sz="1200">
              <a:solidFill>
                <a:schemeClr val="dk2"/>
              </a:solidFill>
            </a:endParaRPr>
          </a:p>
        </p:txBody>
      </p:sp>
      <p:cxnSp>
        <p:nvCxnSpPr>
          <p:cNvPr id="375" name="Google Shape;375;p28"/>
          <p:cNvCxnSpPr/>
          <p:nvPr/>
        </p:nvCxnSpPr>
        <p:spPr>
          <a:xfrm flipH="1">
            <a:off x="4572000" y="29955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6" name="Google Shape;376;p28"/>
          <p:cNvSpPr txBox="1"/>
          <p:nvPr/>
        </p:nvSpPr>
        <p:spPr>
          <a:xfrm flipH="1" rot="-120304">
            <a:off x="5401781" y="27175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𝐫</a:t>
            </a:r>
            <a:endParaRPr b="1" i="1" sz="1200">
              <a:solidFill>
                <a:schemeClr val="dk2"/>
              </a:solidFill>
            </a:endParaRPr>
          </a:p>
        </p:txBody>
      </p:sp>
      <p:grpSp>
        <p:nvGrpSpPr>
          <p:cNvPr id="377" name="Google Shape;377;p28"/>
          <p:cNvGrpSpPr/>
          <p:nvPr/>
        </p:nvGrpSpPr>
        <p:grpSpPr>
          <a:xfrm>
            <a:off x="1055100" y="1921710"/>
            <a:ext cx="3516900" cy="9664"/>
            <a:chOff x="1055100" y="2200950"/>
            <a:chExt cx="3516900" cy="300"/>
          </a:xfrm>
        </p:grpSpPr>
        <p:cxnSp>
          <p:nvCxnSpPr>
            <p:cNvPr id="378" name="Google Shape;378;p28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79" name="Google Shape;379;p28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380" name="Google Shape;380;p28"/>
          <p:cNvSpPr txBox="1"/>
          <p:nvPr/>
        </p:nvSpPr>
        <p:spPr>
          <a:xfrm>
            <a:off x="1089450" y="1574000"/>
            <a:ext cx="34800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Encrypt Query 𝙦 </a:t>
            </a:r>
            <a:endParaRPr b="1" i="1" sz="1200">
              <a:solidFill>
                <a:schemeClr val="dk2"/>
              </a:solidFill>
            </a:endParaRPr>
          </a:p>
        </p:txBody>
      </p:sp>
      <p:sp>
        <p:nvSpPr>
          <p:cNvPr id="381" name="Google Shape;381;p28"/>
          <p:cNvSpPr txBox="1"/>
          <p:nvPr/>
        </p:nvSpPr>
        <p:spPr>
          <a:xfrm rot="-120278">
            <a:off x="1074957" y="3402610"/>
            <a:ext cx="3490536" cy="2716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Commit (𝙦, 𝐫 )</a:t>
            </a:r>
            <a:endParaRPr b="1" i="1" sz="1200">
              <a:solidFill>
                <a:schemeClr val="dk2"/>
              </a:solidFill>
            </a:endParaRPr>
          </a:p>
        </p:txBody>
      </p:sp>
      <p:sp>
        <p:nvSpPr>
          <p:cNvPr id="382" name="Google Shape;382;p28"/>
          <p:cNvSpPr txBox="1"/>
          <p:nvPr/>
        </p:nvSpPr>
        <p:spPr>
          <a:xfrm rot="120345">
            <a:off x="1074057" y="3860239"/>
            <a:ext cx="3480032" cy="2716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Return verifier’s key shares</a:t>
            </a:r>
            <a:endParaRPr b="1" i="1" sz="1200">
              <a:solidFill>
                <a:schemeClr val="dk2"/>
              </a:solidFill>
            </a:endParaRPr>
          </a:p>
        </p:txBody>
      </p:sp>
      <p:sp>
        <p:nvSpPr>
          <p:cNvPr id="383" name="Google Shape;383;p28"/>
          <p:cNvSpPr/>
          <p:nvPr/>
        </p:nvSpPr>
        <p:spPr>
          <a:xfrm>
            <a:off x="7286025" y="2521625"/>
            <a:ext cx="11307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384" name="Google Shape;384;p28"/>
          <p:cNvSpPr txBox="1"/>
          <p:nvPr/>
        </p:nvSpPr>
        <p:spPr>
          <a:xfrm>
            <a:off x="7286075" y="2451050"/>
            <a:ext cx="11307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Decrypt </a:t>
            </a:r>
            <a:r>
              <a:rPr b="1" i="1" lang="en" sz="800">
                <a:solidFill>
                  <a:schemeClr val="lt1"/>
                </a:solidFill>
              </a:rPr>
              <a:t>𝙦 </a:t>
            </a:r>
            <a:endParaRPr b="1" i="1" sz="8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lt1"/>
                </a:solidFill>
              </a:rPr>
              <a:t>Compute 𝐫</a:t>
            </a:r>
            <a:endParaRPr b="1" i="1" sz="800">
              <a:solidFill>
                <a:schemeClr val="lt1"/>
              </a:solidFill>
            </a:endParaRPr>
          </a:p>
        </p:txBody>
      </p:sp>
      <p:grpSp>
        <p:nvGrpSpPr>
          <p:cNvPr id="385" name="Google Shape;385;p28"/>
          <p:cNvGrpSpPr/>
          <p:nvPr/>
        </p:nvGrpSpPr>
        <p:grpSpPr>
          <a:xfrm>
            <a:off x="1055100" y="3293310"/>
            <a:ext cx="3516900" cy="9664"/>
            <a:chOff x="1055100" y="2200950"/>
            <a:chExt cx="3516900" cy="300"/>
          </a:xfrm>
        </p:grpSpPr>
        <p:cxnSp>
          <p:nvCxnSpPr>
            <p:cNvPr id="386" name="Google Shape;386;p28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387" name="Google Shape;387;p28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388" name="Google Shape;388;p28"/>
          <p:cNvSpPr txBox="1"/>
          <p:nvPr/>
        </p:nvSpPr>
        <p:spPr>
          <a:xfrm>
            <a:off x="1089450" y="2945600"/>
            <a:ext cx="34800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Decrypt 𝐫 </a:t>
            </a:r>
            <a:endParaRPr b="1" i="1" sz="1200">
              <a:solidFill>
                <a:schemeClr val="dk2"/>
              </a:solidFill>
            </a:endParaRPr>
          </a:p>
        </p:txBody>
      </p:sp>
      <p:cxnSp>
        <p:nvCxnSpPr>
          <p:cNvPr id="389" name="Google Shape;389;p28"/>
          <p:cNvCxnSpPr/>
          <p:nvPr/>
        </p:nvCxnSpPr>
        <p:spPr>
          <a:xfrm>
            <a:off x="1066800" y="4138550"/>
            <a:ext cx="35205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90" name="Google Shape;390;p28"/>
          <p:cNvCxnSpPr/>
          <p:nvPr/>
        </p:nvCxnSpPr>
        <p:spPr>
          <a:xfrm flipH="1">
            <a:off x="1057500" y="3681350"/>
            <a:ext cx="35205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1" name="Google Shape;391;p28"/>
          <p:cNvSpPr/>
          <p:nvPr/>
        </p:nvSpPr>
        <p:spPr>
          <a:xfrm>
            <a:off x="4009425" y="4426625"/>
            <a:ext cx="11307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392" name="Google Shape;392;p28"/>
          <p:cNvSpPr txBox="1"/>
          <p:nvPr/>
        </p:nvSpPr>
        <p:spPr>
          <a:xfrm>
            <a:off x="4009475" y="4432250"/>
            <a:ext cx="11307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lt1"/>
                </a:solidFill>
              </a:rPr>
              <a:t>Verify integrity</a:t>
            </a:r>
            <a:endParaRPr b="1" i="1" sz="800">
              <a:solidFill>
                <a:schemeClr val="lt1"/>
              </a:solidFill>
            </a:endParaRPr>
          </a:p>
        </p:txBody>
      </p:sp>
      <p:grpSp>
        <p:nvGrpSpPr>
          <p:cNvPr id="393" name="Google Shape;393;p28"/>
          <p:cNvGrpSpPr/>
          <p:nvPr/>
        </p:nvGrpSpPr>
        <p:grpSpPr>
          <a:xfrm>
            <a:off x="59600" y="3042350"/>
            <a:ext cx="8331300" cy="847200"/>
            <a:chOff x="59600" y="3042350"/>
            <a:chExt cx="8331300" cy="847200"/>
          </a:xfrm>
        </p:grpSpPr>
        <p:cxnSp>
          <p:nvCxnSpPr>
            <p:cNvPr id="394" name="Google Shape;394;p28"/>
            <p:cNvCxnSpPr/>
            <p:nvPr/>
          </p:nvCxnSpPr>
          <p:spPr>
            <a:xfrm flipH="1" rot="10800000">
              <a:off x="59600" y="3431500"/>
              <a:ext cx="8331300" cy="90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95" name="Google Shape;395;p28"/>
            <p:cNvSpPr txBox="1"/>
            <p:nvPr/>
          </p:nvSpPr>
          <p:spPr>
            <a:xfrm>
              <a:off x="266125" y="3042350"/>
              <a:ext cx="657600" cy="84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0000"/>
                  </a:solidFill>
                </a:rPr>
                <a:t>QP</a:t>
              </a:r>
              <a:endParaRPr b="1" sz="1500">
                <a:solidFill>
                  <a:srgbClr val="FF0000"/>
                </a:solidFill>
              </a:endParaRPr>
            </a:p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0000"/>
                  </a:solidFill>
                </a:rPr>
                <a:t>CP</a:t>
              </a:r>
              <a:endParaRPr b="1" sz="1500">
                <a:solidFill>
                  <a:srgbClr val="FF0000"/>
                </a:solidFill>
              </a:endParaRPr>
            </a:p>
          </p:txBody>
        </p:sp>
      </p:grpSp>
      <p:grpSp>
        <p:nvGrpSpPr>
          <p:cNvPr id="396" name="Google Shape;396;p28"/>
          <p:cNvGrpSpPr/>
          <p:nvPr/>
        </p:nvGrpSpPr>
        <p:grpSpPr>
          <a:xfrm>
            <a:off x="2097625" y="1080975"/>
            <a:ext cx="1439100" cy="492900"/>
            <a:chOff x="1030825" y="2071575"/>
            <a:chExt cx="1439100" cy="492900"/>
          </a:xfrm>
        </p:grpSpPr>
        <p:sp>
          <p:nvSpPr>
            <p:cNvPr id="397" name="Google Shape;397;p28"/>
            <p:cNvSpPr/>
            <p:nvPr/>
          </p:nvSpPr>
          <p:spPr>
            <a:xfrm>
              <a:off x="1030825" y="2071575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AES-GCM</a:t>
              </a:r>
              <a:endParaRPr/>
            </a:p>
          </p:txBody>
        </p:sp>
        <p:cxnSp>
          <p:nvCxnSpPr>
            <p:cNvPr id="398" name="Google Shape;398;p28"/>
            <p:cNvCxnSpPr>
              <a:stCxn id="397" idx="2"/>
              <a:endCxn id="380" idx="0"/>
            </p:cNvCxnSpPr>
            <p:nvPr/>
          </p:nvCxnSpPr>
          <p:spPr>
            <a:xfrm>
              <a:off x="1750375" y="2331975"/>
              <a:ext cx="12300" cy="23250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399" name="Google Shape;399;p28"/>
          <p:cNvGrpSpPr/>
          <p:nvPr/>
        </p:nvGrpSpPr>
        <p:grpSpPr>
          <a:xfrm>
            <a:off x="624025" y="2681175"/>
            <a:ext cx="1873500" cy="364800"/>
            <a:chOff x="243025" y="2071575"/>
            <a:chExt cx="1873500" cy="364800"/>
          </a:xfrm>
        </p:grpSpPr>
        <p:sp>
          <p:nvSpPr>
            <p:cNvPr id="400" name="Google Shape;400;p28"/>
            <p:cNvSpPr/>
            <p:nvPr/>
          </p:nvSpPr>
          <p:spPr>
            <a:xfrm>
              <a:off x="243025" y="2071575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AES-GCM</a:t>
              </a:r>
              <a:endParaRPr/>
            </a:p>
          </p:txBody>
        </p:sp>
        <p:cxnSp>
          <p:nvCxnSpPr>
            <p:cNvPr id="401" name="Google Shape;401;p28"/>
            <p:cNvCxnSpPr>
              <a:stCxn id="400" idx="3"/>
            </p:cNvCxnSpPr>
            <p:nvPr/>
          </p:nvCxnSpPr>
          <p:spPr>
            <a:xfrm>
              <a:off x="1682125" y="2201775"/>
              <a:ext cx="434400" cy="23460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402" name="Google Shape;402;p28"/>
          <p:cNvSpPr txBox="1"/>
          <p:nvPr/>
        </p:nvSpPr>
        <p:spPr>
          <a:xfrm>
            <a:off x="2007775" y="1596200"/>
            <a:ext cx="30000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100">
                <a:solidFill>
                  <a:schemeClr val="dk2"/>
                </a:solidFill>
              </a:rPr>
              <a:t>_0</a:t>
            </a:r>
            <a:endParaRPr b="1" i="1" sz="11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6AA84F"/>
                </a:solidFill>
              </a:rPr>
              <a:t>               …</a:t>
            </a:r>
            <a:endParaRPr b="1" sz="1200">
              <a:solidFill>
                <a:srgbClr val="6AA84F"/>
              </a:solidFill>
            </a:endParaRPr>
          </a:p>
        </p:txBody>
      </p:sp>
      <p:sp>
        <p:nvSpPr>
          <p:cNvPr id="403" name="Google Shape;403;p28"/>
          <p:cNvSpPr txBox="1"/>
          <p:nvPr/>
        </p:nvSpPr>
        <p:spPr>
          <a:xfrm>
            <a:off x="1779175" y="2967800"/>
            <a:ext cx="30000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100">
                <a:solidFill>
                  <a:schemeClr val="dk2"/>
                </a:solidFill>
              </a:rPr>
              <a:t>_0</a:t>
            </a:r>
            <a:endParaRPr b="1" i="1" sz="11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6AA84F"/>
                </a:solidFill>
              </a:rPr>
              <a:t>                     …</a:t>
            </a:r>
            <a:endParaRPr b="1" sz="1200">
              <a:solidFill>
                <a:srgbClr val="6AA84F"/>
              </a:solidFill>
            </a:endParaRPr>
          </a:p>
        </p:txBody>
      </p:sp>
      <p:grpSp>
        <p:nvGrpSpPr>
          <p:cNvPr id="404" name="Google Shape;404;p28"/>
          <p:cNvGrpSpPr/>
          <p:nvPr/>
        </p:nvGrpSpPr>
        <p:grpSpPr>
          <a:xfrm>
            <a:off x="4645775" y="3564575"/>
            <a:ext cx="1662300" cy="802200"/>
            <a:chOff x="4645775" y="3564575"/>
            <a:chExt cx="1662300" cy="802200"/>
          </a:xfrm>
        </p:grpSpPr>
        <p:sp>
          <p:nvSpPr>
            <p:cNvPr id="405" name="Google Shape;405;p28"/>
            <p:cNvSpPr/>
            <p:nvPr/>
          </p:nvSpPr>
          <p:spPr>
            <a:xfrm>
              <a:off x="4868975" y="3833750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ZKPVS scheme</a:t>
              </a:r>
              <a:endParaRPr/>
            </a:p>
          </p:txBody>
        </p:sp>
        <p:sp>
          <p:nvSpPr>
            <p:cNvPr id="406" name="Google Shape;406;p28"/>
            <p:cNvSpPr/>
            <p:nvPr/>
          </p:nvSpPr>
          <p:spPr>
            <a:xfrm>
              <a:off x="4645775" y="3564575"/>
              <a:ext cx="223200" cy="802200"/>
            </a:xfrm>
            <a:prstGeom prst="rightBrace">
              <a:avLst>
                <a:gd fmla="val 50000" name="adj1"/>
                <a:gd fmla="val 50000" name="adj2"/>
              </a:avLst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7" name="Google Shape;407;p28"/>
          <p:cNvGrpSpPr/>
          <p:nvPr/>
        </p:nvGrpSpPr>
        <p:grpSpPr>
          <a:xfrm>
            <a:off x="1157425" y="4482675"/>
            <a:ext cx="1621200" cy="516300"/>
            <a:chOff x="243025" y="1815675"/>
            <a:chExt cx="1621200" cy="516300"/>
          </a:xfrm>
        </p:grpSpPr>
        <p:sp>
          <p:nvSpPr>
            <p:cNvPr id="408" name="Google Shape;408;p28"/>
            <p:cNvSpPr/>
            <p:nvPr/>
          </p:nvSpPr>
          <p:spPr>
            <a:xfrm>
              <a:off x="243025" y="2071575"/>
              <a:ext cx="1439100" cy="260400"/>
            </a:xfrm>
            <a:prstGeom prst="rect">
              <a:avLst/>
            </a:prstGeom>
            <a:solidFill>
              <a:srgbClr val="FF0000">
                <a:alpha val="593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AES-GCM</a:t>
              </a:r>
              <a:endParaRPr/>
            </a:p>
          </p:txBody>
        </p:sp>
        <p:cxnSp>
          <p:nvCxnSpPr>
            <p:cNvPr id="409" name="Google Shape;409;p28"/>
            <p:cNvCxnSpPr>
              <a:stCxn id="408" idx="3"/>
            </p:cNvCxnSpPr>
            <p:nvPr/>
          </p:nvCxnSpPr>
          <p:spPr>
            <a:xfrm flipH="1" rot="10800000">
              <a:off x="1682125" y="1815675"/>
              <a:ext cx="182100" cy="38610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410" name="Google Shape;410;p28"/>
          <p:cNvSpPr txBox="1"/>
          <p:nvPr/>
        </p:nvSpPr>
        <p:spPr>
          <a:xfrm rot="688">
            <a:off x="1779237" y="3653661"/>
            <a:ext cx="1498200" cy="7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F65BE"/>
                </a:solidFill>
              </a:rPr>
              <a:t>                     …</a:t>
            </a:r>
            <a:br>
              <a:rPr b="1" lang="en" sz="1200">
                <a:solidFill>
                  <a:srgbClr val="2F65BE"/>
                </a:solidFill>
              </a:rPr>
            </a:br>
            <a:endParaRPr b="1" sz="1200">
              <a:solidFill>
                <a:srgbClr val="2F65B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2F65BE"/>
                </a:solidFill>
              </a:rPr>
              <a:t>                   …</a:t>
            </a:r>
            <a:endParaRPr b="1" sz="1200">
              <a:solidFill>
                <a:srgbClr val="2F65BE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9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DiStefano - C</a:t>
            </a:r>
            <a:r>
              <a:rPr b="1" lang="en">
                <a:solidFill>
                  <a:schemeClr val="lt1"/>
                </a:solidFill>
              </a:rPr>
              <a:t>ommitment phase (CP)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416" name="Google Shape;416;p29"/>
          <p:cNvSpPr txBox="1"/>
          <p:nvPr/>
        </p:nvSpPr>
        <p:spPr>
          <a:xfrm>
            <a:off x="0" y="572700"/>
            <a:ext cx="9144000" cy="33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Client </a:t>
            </a:r>
            <a:r>
              <a:rPr lang="en" sz="1800">
                <a:solidFill>
                  <a:schemeClr val="dk1"/>
                </a:solidFill>
              </a:rPr>
              <a:t>commits to a specific ciphertext block C_i (CTR mode) with a mask b_i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2PC checks the tag of the ciphertext to check that the Client didn’t modify it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2PC decryption outputs AES.Enc(k, IV + i) to the Client and 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E_i = AES.Enc(k, IV + i) ⊕ b_i to the Verifier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If the Client wants to prove that a specific substring is present in the ciphertext the client can send b_i to the Verifier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The verifier check that b_i is the same the Client committed to via Zero Knowledge Proof and then the Verifier is able to decrypt the specific ciphertext block using 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AES.Enc(k, IV + i) = E_i ⊕ b_i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30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Security Analysis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422" name="Google Shape;422;p30"/>
          <p:cNvSpPr txBox="1"/>
          <p:nvPr/>
        </p:nvSpPr>
        <p:spPr>
          <a:xfrm>
            <a:off x="0" y="572700"/>
            <a:ext cx="9144000" cy="42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Handshake</a:t>
            </a:r>
            <a:r>
              <a:rPr lang="en" sz="1800">
                <a:solidFill>
                  <a:schemeClr val="dk1"/>
                </a:solidFill>
              </a:rPr>
              <a:t>: Builds on proven TLS 1.3 security with an extra 2PC layer for client secrets.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Query</a:t>
            </a:r>
            <a:r>
              <a:rPr lang="en" sz="1800">
                <a:solidFill>
                  <a:schemeClr val="dk1"/>
                </a:solidFill>
              </a:rPr>
              <a:t>: Uses 2PC AES-GCM, preventing forging or tampering.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Commitment</a:t>
            </a:r>
            <a:r>
              <a:rPr lang="en" sz="1800">
                <a:solidFill>
                  <a:schemeClr val="dk1"/>
                </a:solidFill>
              </a:rPr>
              <a:t>: DiStefano’s approach is </a:t>
            </a:r>
            <a:r>
              <a:rPr b="1" lang="en" sz="1800">
                <a:solidFill>
                  <a:schemeClr val="dk1"/>
                </a:solidFill>
              </a:rPr>
              <a:t>computationally binding</a:t>
            </a:r>
            <a:r>
              <a:rPr lang="en" sz="1800">
                <a:solidFill>
                  <a:schemeClr val="dk1"/>
                </a:solidFill>
              </a:rPr>
              <a:t> (client cannot fake a different plaintext later) and </a:t>
            </a:r>
            <a:r>
              <a:rPr b="1" lang="en" sz="1800">
                <a:solidFill>
                  <a:schemeClr val="dk1"/>
                </a:solidFill>
              </a:rPr>
              <a:t>perfectly hiding</a:t>
            </a:r>
            <a:r>
              <a:rPr lang="en" sz="1800">
                <a:solidFill>
                  <a:schemeClr val="dk1"/>
                </a:solidFill>
              </a:rPr>
              <a:t> (the verifier cannot see the plaintext unless the client allows it).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Privacy</a:t>
            </a:r>
            <a:r>
              <a:rPr lang="en" sz="1800">
                <a:solidFill>
                  <a:schemeClr val="dk1"/>
                </a:solidFill>
              </a:rPr>
              <a:t>: The verifier does </a:t>
            </a:r>
            <a:r>
              <a:rPr b="1" lang="en" sz="1800">
                <a:solidFill>
                  <a:schemeClr val="dk1"/>
                </a:solidFill>
              </a:rPr>
              <a:t>not</a:t>
            </a:r>
            <a:r>
              <a:rPr lang="en" sz="1800">
                <a:solidFill>
                  <a:schemeClr val="dk1"/>
                </a:solidFill>
              </a:rPr>
              <a:t> learn the exact server’s identity (if the client uses zero-knowledge proofs for the certificate).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Malicious Security</a:t>
            </a:r>
            <a:r>
              <a:rPr lang="en" sz="1800">
                <a:solidFill>
                  <a:schemeClr val="dk1"/>
                </a:solidFill>
              </a:rPr>
              <a:t>: Checks ensure no party can cheat in the 2PC computations.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1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Experimental Analysis (I)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428" name="Google Shape;428;p31"/>
          <p:cNvSpPr txBox="1"/>
          <p:nvPr/>
        </p:nvSpPr>
        <p:spPr>
          <a:xfrm>
            <a:off x="0" y="572700"/>
            <a:ext cx="9144000" cy="45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Implementation Setup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Libraries</a:t>
            </a:r>
            <a:r>
              <a:rPr lang="en" sz="1800">
                <a:solidFill>
                  <a:schemeClr val="dk1"/>
                </a:solidFill>
              </a:rPr>
              <a:t>: BoringSSL (for TLS), emp (for secure 2PC).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DiStefano Code</a:t>
            </a:r>
            <a:r>
              <a:rPr lang="en" sz="1800">
                <a:solidFill>
                  <a:schemeClr val="dk1"/>
                </a:solidFill>
              </a:rPr>
              <a:t>: ~14k lines of C++, integrated with real TLS 1.3 handshake logic.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Evaluation:</a:t>
            </a:r>
            <a:endParaRPr b="1"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" sz="1800">
                <a:solidFill>
                  <a:schemeClr val="dk1"/>
                </a:solidFill>
              </a:rPr>
              <a:t>LAN:</a:t>
            </a:r>
            <a:endParaRPr b="1" sz="1800">
              <a:solidFill>
                <a:schemeClr val="dk1"/>
              </a:solidFill>
            </a:endParaRPr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romanLcPeriod"/>
            </a:pPr>
            <a:r>
              <a:rPr b="1" lang="en" sz="1800">
                <a:solidFill>
                  <a:schemeClr val="dk1"/>
                </a:solidFill>
              </a:rPr>
              <a:t>Client</a:t>
            </a:r>
            <a:r>
              <a:rPr lang="en" sz="1800">
                <a:solidFill>
                  <a:schemeClr val="dk1"/>
                </a:solidFill>
              </a:rPr>
              <a:t> (C): MacBook Air (M1, 8GB RAM)</a:t>
            </a:r>
            <a:endParaRPr b="1" sz="1800">
              <a:solidFill>
                <a:schemeClr val="dk1"/>
              </a:solidFill>
            </a:endParaRPr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romanLcPeriod"/>
            </a:pPr>
            <a:r>
              <a:rPr b="1" lang="en" sz="1800">
                <a:solidFill>
                  <a:schemeClr val="dk1"/>
                </a:solidFill>
              </a:rPr>
              <a:t>Verifier</a:t>
            </a:r>
            <a:r>
              <a:rPr lang="en" sz="1800">
                <a:solidFill>
                  <a:schemeClr val="dk1"/>
                </a:solidFill>
              </a:rPr>
              <a:t> (V) &amp; </a:t>
            </a:r>
            <a:r>
              <a:rPr b="1" lang="en" sz="1800">
                <a:solidFill>
                  <a:schemeClr val="dk1"/>
                </a:solidFill>
              </a:rPr>
              <a:t>Server</a:t>
            </a:r>
            <a:r>
              <a:rPr lang="en" sz="1800">
                <a:solidFill>
                  <a:schemeClr val="dk1"/>
                </a:solidFill>
              </a:rPr>
              <a:t> (S): Intel Xeon Gold 6138 with 32 GB of RAM</a:t>
            </a:r>
            <a:endParaRPr sz="1800">
              <a:solidFill>
                <a:schemeClr val="dk1"/>
              </a:solidFill>
            </a:endParaRPr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romanLcPeriod"/>
            </a:pPr>
            <a:r>
              <a:rPr b="1" lang="en" sz="1800">
                <a:solidFill>
                  <a:schemeClr val="dk1"/>
                </a:solidFill>
              </a:rPr>
              <a:t>Network</a:t>
            </a:r>
            <a:r>
              <a:rPr lang="en" sz="1800">
                <a:solidFill>
                  <a:schemeClr val="dk1"/>
                </a:solidFill>
              </a:rPr>
              <a:t>: 1 Gbps, ~16 ms latency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b="1" lang="en" sz="1800">
                <a:solidFill>
                  <a:schemeClr val="dk1"/>
                </a:solidFill>
              </a:rPr>
              <a:t>WAN(real-world, cross-continent)</a:t>
            </a:r>
            <a:endParaRPr b="1" sz="1800">
              <a:solidFill>
                <a:schemeClr val="dk1"/>
              </a:solidFill>
            </a:endParaRPr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romanLcPeriod"/>
            </a:pPr>
            <a:r>
              <a:rPr b="1" lang="en" sz="1800">
                <a:solidFill>
                  <a:schemeClr val="dk1"/>
                </a:solidFill>
              </a:rPr>
              <a:t>Client (C)</a:t>
            </a:r>
            <a:r>
              <a:rPr lang="en" sz="1800">
                <a:solidFill>
                  <a:schemeClr val="dk1"/>
                </a:solidFill>
              </a:rPr>
              <a:t>: AWS EC2 </a:t>
            </a:r>
            <a:r>
              <a:rPr lang="en" sz="18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t2.2xlarge</a:t>
            </a:r>
            <a:r>
              <a:rPr lang="en" sz="1800">
                <a:solidFill>
                  <a:schemeClr val="dk1"/>
                </a:solidFill>
              </a:rPr>
              <a:t> in </a:t>
            </a:r>
            <a:r>
              <a:rPr b="1" lang="en" sz="1800">
                <a:solidFill>
                  <a:schemeClr val="dk1"/>
                </a:solidFill>
              </a:rPr>
              <a:t>Paris</a:t>
            </a:r>
            <a:endParaRPr b="1" sz="1800">
              <a:solidFill>
                <a:schemeClr val="dk1"/>
              </a:solidFill>
            </a:endParaRPr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romanLcPeriod"/>
            </a:pPr>
            <a:r>
              <a:rPr b="1" lang="en" sz="1800">
                <a:solidFill>
                  <a:schemeClr val="dk1"/>
                </a:solidFill>
              </a:rPr>
              <a:t>Verifier (V) &amp; Server (S)</a:t>
            </a:r>
            <a:r>
              <a:rPr lang="en" sz="1800">
                <a:solidFill>
                  <a:schemeClr val="dk1"/>
                </a:solidFill>
              </a:rPr>
              <a:t>: Same instance type in: </a:t>
            </a:r>
            <a:r>
              <a:rPr b="1" lang="en" sz="1800">
                <a:solidFill>
                  <a:schemeClr val="dk1"/>
                </a:solidFill>
              </a:rPr>
              <a:t>Ohio</a:t>
            </a:r>
            <a:r>
              <a:rPr lang="en" sz="1800">
                <a:solidFill>
                  <a:schemeClr val="dk1"/>
                </a:solidFill>
              </a:rPr>
              <a:t> (~94 ms latency), </a:t>
            </a:r>
            <a:r>
              <a:rPr b="1" lang="en" sz="1800">
                <a:solidFill>
                  <a:schemeClr val="dk1"/>
                </a:solidFill>
              </a:rPr>
              <a:t>London</a:t>
            </a:r>
            <a:r>
              <a:rPr lang="en" sz="1800">
                <a:solidFill>
                  <a:schemeClr val="dk1"/>
                </a:solidFill>
              </a:rPr>
              <a:t> (~9 ms latency), </a:t>
            </a:r>
            <a:r>
              <a:rPr b="1" lang="en" sz="1800">
                <a:solidFill>
                  <a:schemeClr val="dk1"/>
                </a:solidFill>
              </a:rPr>
              <a:t>Seoul</a:t>
            </a:r>
            <a:r>
              <a:rPr lang="en" sz="1800">
                <a:solidFill>
                  <a:schemeClr val="dk1"/>
                </a:solidFill>
              </a:rPr>
              <a:t> (~248 ms latency)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(Check github repository: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https://github.com/brave-experiments/DiStefano</a:t>
            </a:r>
            <a:r>
              <a:rPr lang="en" sz="1800">
                <a:solidFill>
                  <a:schemeClr val="dk1"/>
                </a:solidFill>
              </a:rPr>
              <a:t>)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Transport Layer Security - TLS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-8025" y="516350"/>
            <a:ext cx="9144000" cy="44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Definition:</a:t>
            </a:r>
            <a:r>
              <a:rPr lang="en" sz="1700">
                <a:solidFill>
                  <a:schemeClr val="dk2"/>
                </a:solidFill>
              </a:rPr>
              <a:t> </a:t>
            </a:r>
            <a:r>
              <a:rPr b="1" lang="en" sz="1700">
                <a:solidFill>
                  <a:srgbClr val="FF0000"/>
                </a:solidFill>
                <a:highlight>
                  <a:srgbClr val="FFFFFF"/>
                </a:highlight>
              </a:rPr>
              <a:t>Transport Layer Security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 (</a:t>
            </a:r>
            <a:r>
              <a:rPr b="1" lang="en" sz="1700">
                <a:solidFill>
                  <a:srgbClr val="FF0000"/>
                </a:solidFill>
                <a:highlight>
                  <a:srgbClr val="FFFFFF"/>
                </a:highlight>
              </a:rPr>
              <a:t>TLS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) is a </a:t>
            </a:r>
            <a:r>
              <a:rPr lang="en" sz="170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3"/>
              </a:rPr>
              <a:t>cryptographic protocol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 designed to provide communications security over a computer network, such as the </a:t>
            </a:r>
            <a:r>
              <a:rPr lang="en" sz="170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4"/>
              </a:rPr>
              <a:t>Internet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¹.</a:t>
            </a:r>
            <a:endParaRPr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Actors Involved</a:t>
            </a:r>
            <a:endParaRPr b="1"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Client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 (</a:t>
            </a: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C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) → Initiates the connection and verifies the server’s identity.</a:t>
            </a:r>
            <a:endParaRPr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Server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 (</a:t>
            </a: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S</a:t>
            </a:r>
            <a: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  <a:t>) → Responds to the client and provides a digital certificate to prove its identity.</a:t>
            </a:r>
            <a:endParaRPr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TLS Versions:</a:t>
            </a:r>
            <a:endParaRPr b="1"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TLS 1.1</a:t>
            </a:r>
            <a:r>
              <a:rPr lang="en" sz="1700">
                <a:solidFill>
                  <a:schemeClr val="dk1"/>
                </a:solidFill>
              </a:rPr>
              <a:t> → Deprecated due to weak security measures.</a:t>
            </a:r>
            <a:endParaRPr sz="1700">
              <a:solidFill>
                <a:schemeClr val="dk1"/>
              </a:solidFill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TLS 1.2</a:t>
            </a:r>
            <a:r>
              <a:rPr lang="en" sz="1700">
                <a:solidFill>
                  <a:schemeClr val="dk1"/>
                </a:solidFill>
              </a:rPr>
              <a:t> → Introduced stronger encryption and support for modern cryptographic algorithms.</a:t>
            </a:r>
            <a:endParaRPr sz="1700">
              <a:solidFill>
                <a:schemeClr val="dk1"/>
              </a:solidFill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TLS 1.3</a:t>
            </a:r>
            <a:r>
              <a:rPr lang="en" sz="1700">
                <a:solidFill>
                  <a:schemeClr val="dk1"/>
                </a:solidFill>
              </a:rPr>
              <a:t> → Improved security and performance, reducing handshake time and removing weak algorithms.</a:t>
            </a:r>
            <a:endParaRPr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202122"/>
                </a:solidFill>
                <a:highlight>
                  <a:srgbClr val="FFFFFF"/>
                </a:highlight>
              </a:rPr>
              <a:t>PROBLEMS:</a:t>
            </a:r>
            <a:endParaRPr b="1" sz="17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-33655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No Transparent Third-Party Verification</a:t>
            </a:r>
            <a:endParaRPr sz="1700">
              <a:solidFill>
                <a:schemeClr val="dk1"/>
              </a:solidFill>
            </a:endParaRPr>
          </a:p>
          <a:p>
            <a:pPr indent="-33655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Lacks commitment mechanisms: it's impossible to prove what was communicated without revealing everything.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 sz="1700">
                <a:solidFill>
                  <a:srgbClr val="202122"/>
                </a:solidFill>
                <a:highlight>
                  <a:srgbClr val="FFFFFF"/>
                </a:highlight>
              </a:rPr>
            </a:br>
            <a:endParaRPr sz="1700">
              <a:solidFill>
                <a:srgbClr val="202122"/>
              </a:solidFill>
              <a:highlight>
                <a:srgbClr val="FFFFFF"/>
              </a:highlight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-8025" y="4846150"/>
            <a:ext cx="91440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¹ </a:t>
            </a:r>
            <a:r>
              <a:rPr lang="en" sz="1000" u="sng">
                <a:solidFill>
                  <a:schemeClr val="hlink"/>
                </a:solidFill>
                <a:hlinkClick r:id="rId5"/>
              </a:rPr>
              <a:t>https://en.wikipedia.org/wiki/Transport_Layer_Security</a:t>
            </a:r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2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Experimental Analysis (II)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434" name="Google Shape;434;p32"/>
          <p:cNvPicPr preferRelativeResize="0"/>
          <p:nvPr/>
        </p:nvPicPr>
        <p:blipFill rotWithShape="1">
          <a:blip r:embed="rId3">
            <a:alphaModFix/>
          </a:blip>
          <a:srcRect b="0" l="0" r="0" t="2619"/>
          <a:stretch/>
        </p:blipFill>
        <p:spPr>
          <a:xfrm>
            <a:off x="2346538" y="836500"/>
            <a:ext cx="4450924" cy="263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5" name="Google Shape;435;p32"/>
          <p:cNvPicPr preferRelativeResize="0"/>
          <p:nvPr/>
        </p:nvPicPr>
        <p:blipFill rotWithShape="1">
          <a:blip r:embed="rId4">
            <a:alphaModFix/>
          </a:blip>
          <a:srcRect b="43974" l="0" r="0" t="0"/>
          <a:stretch/>
        </p:blipFill>
        <p:spPr>
          <a:xfrm>
            <a:off x="1728788" y="3410375"/>
            <a:ext cx="5686425" cy="1558250"/>
          </a:xfrm>
          <a:prstGeom prst="rect">
            <a:avLst/>
          </a:prstGeom>
          <a:noFill/>
          <a:ln>
            <a:noFill/>
          </a:ln>
        </p:spPr>
      </p:pic>
      <p:sp>
        <p:nvSpPr>
          <p:cNvPr id="436" name="Google Shape;436;p32"/>
          <p:cNvSpPr/>
          <p:nvPr/>
        </p:nvSpPr>
        <p:spPr>
          <a:xfrm>
            <a:off x="3959025" y="4283550"/>
            <a:ext cx="1485600" cy="771600"/>
          </a:xfrm>
          <a:prstGeom prst="rect">
            <a:avLst/>
          </a:prstGeom>
          <a:solidFill>
            <a:srgbClr val="F1E84F">
              <a:alpha val="26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32"/>
          <p:cNvSpPr txBox="1"/>
          <p:nvPr/>
        </p:nvSpPr>
        <p:spPr>
          <a:xfrm>
            <a:off x="0" y="4911900"/>
            <a:ext cx="5934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Table 1 from </a:t>
            </a:r>
            <a:r>
              <a:rPr lang="en" sz="800" u="sng">
                <a:solidFill>
                  <a:schemeClr val="hlink"/>
                </a:solidFill>
                <a:hlinkClick r:id="rId5"/>
              </a:rPr>
              <a:t>DECO, arXiv:1909.00938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438" name="Google Shape;438;p32"/>
          <p:cNvSpPr/>
          <p:nvPr/>
        </p:nvSpPr>
        <p:spPr>
          <a:xfrm>
            <a:off x="4269850" y="1824475"/>
            <a:ext cx="754500" cy="5727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32"/>
          <p:cNvSpPr/>
          <p:nvPr/>
        </p:nvSpPr>
        <p:spPr>
          <a:xfrm>
            <a:off x="4727050" y="4745075"/>
            <a:ext cx="688800" cy="2430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32"/>
          <p:cNvSpPr/>
          <p:nvPr/>
        </p:nvSpPr>
        <p:spPr>
          <a:xfrm>
            <a:off x="3965050" y="4745075"/>
            <a:ext cx="688800" cy="243000"/>
          </a:xfrm>
          <a:prstGeom prst="rect">
            <a:avLst/>
          </a:prstGeom>
          <a:noFill/>
          <a:ln cap="flat" cmpd="sng" w="285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32"/>
          <p:cNvSpPr/>
          <p:nvPr/>
        </p:nvSpPr>
        <p:spPr>
          <a:xfrm>
            <a:off x="4302700" y="2648350"/>
            <a:ext cx="688800" cy="572700"/>
          </a:xfrm>
          <a:prstGeom prst="rect">
            <a:avLst/>
          </a:prstGeom>
          <a:noFill/>
          <a:ln cap="flat" cmpd="sng" w="285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32"/>
          <p:cNvSpPr/>
          <p:nvPr/>
        </p:nvSpPr>
        <p:spPr>
          <a:xfrm>
            <a:off x="5106350" y="1824475"/>
            <a:ext cx="129900" cy="6345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32"/>
          <p:cNvSpPr/>
          <p:nvPr/>
        </p:nvSpPr>
        <p:spPr>
          <a:xfrm>
            <a:off x="5030150" y="2648275"/>
            <a:ext cx="129900" cy="5727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285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2"/>
          <p:cNvSpPr txBox="1"/>
          <p:nvPr/>
        </p:nvSpPr>
        <p:spPr>
          <a:xfrm>
            <a:off x="5137375" y="2070625"/>
            <a:ext cx="1182600" cy="4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0000"/>
                </a:solidFill>
              </a:rPr>
              <a:t>~6281</a:t>
            </a:r>
            <a:endParaRPr b="1" sz="1600">
              <a:solidFill>
                <a:srgbClr val="FF0000"/>
              </a:solidFill>
            </a:endParaRPr>
          </a:p>
        </p:txBody>
      </p:sp>
      <p:sp>
        <p:nvSpPr>
          <p:cNvPr id="445" name="Google Shape;445;p32"/>
          <p:cNvSpPr txBox="1"/>
          <p:nvPr/>
        </p:nvSpPr>
        <p:spPr>
          <a:xfrm>
            <a:off x="5105400" y="2711125"/>
            <a:ext cx="1182600" cy="4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0FF00"/>
                </a:solidFill>
              </a:rPr>
              <a:t>~169</a:t>
            </a:r>
            <a:endParaRPr b="1" sz="16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3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Experimental Analysis (III)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451" name="Google Shape;451;p33"/>
          <p:cNvPicPr preferRelativeResize="0"/>
          <p:nvPr/>
        </p:nvPicPr>
        <p:blipFill rotWithShape="1">
          <a:blip r:embed="rId3">
            <a:alphaModFix/>
          </a:blip>
          <a:srcRect b="43974" l="0" r="0" t="0"/>
          <a:stretch/>
        </p:blipFill>
        <p:spPr>
          <a:xfrm>
            <a:off x="1728788" y="3410375"/>
            <a:ext cx="5686425" cy="1558250"/>
          </a:xfrm>
          <a:prstGeom prst="rect">
            <a:avLst/>
          </a:prstGeom>
          <a:noFill/>
          <a:ln>
            <a:noFill/>
          </a:ln>
        </p:spPr>
      </p:pic>
      <p:sp>
        <p:nvSpPr>
          <p:cNvPr id="452" name="Google Shape;452;p33"/>
          <p:cNvSpPr/>
          <p:nvPr/>
        </p:nvSpPr>
        <p:spPr>
          <a:xfrm>
            <a:off x="5559225" y="4283550"/>
            <a:ext cx="1485600" cy="771600"/>
          </a:xfrm>
          <a:prstGeom prst="rect">
            <a:avLst/>
          </a:prstGeom>
          <a:solidFill>
            <a:srgbClr val="F1E84F">
              <a:alpha val="265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33"/>
          <p:cNvSpPr txBox="1"/>
          <p:nvPr/>
        </p:nvSpPr>
        <p:spPr>
          <a:xfrm>
            <a:off x="0" y="4911900"/>
            <a:ext cx="5934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Table 1 from </a:t>
            </a:r>
            <a:r>
              <a:rPr lang="en" sz="800" u="sng">
                <a:solidFill>
                  <a:schemeClr val="hlink"/>
                </a:solidFill>
                <a:hlinkClick r:id="rId4"/>
              </a:rPr>
              <a:t>DECO, arXiv:1909.00938</a:t>
            </a:r>
            <a:endParaRPr sz="800"/>
          </a:p>
        </p:txBody>
      </p:sp>
      <p:pic>
        <p:nvPicPr>
          <p:cNvPr id="454" name="Google Shape;454;p33" title="Screenshot from 2025-03-28 11-18-52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45437" y="776900"/>
            <a:ext cx="4453128" cy="2633472"/>
          </a:xfrm>
          <a:prstGeom prst="rect">
            <a:avLst/>
          </a:prstGeom>
          <a:noFill/>
          <a:ln>
            <a:noFill/>
          </a:ln>
        </p:spPr>
      </p:pic>
      <p:sp>
        <p:nvSpPr>
          <p:cNvPr id="455" name="Google Shape;455;p33"/>
          <p:cNvSpPr/>
          <p:nvPr/>
        </p:nvSpPr>
        <p:spPr>
          <a:xfrm>
            <a:off x="5870050" y="1824475"/>
            <a:ext cx="754500" cy="634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33"/>
          <p:cNvSpPr/>
          <p:nvPr/>
        </p:nvSpPr>
        <p:spPr>
          <a:xfrm>
            <a:off x="6327250" y="4741975"/>
            <a:ext cx="754500" cy="3078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33"/>
          <p:cNvSpPr/>
          <p:nvPr/>
        </p:nvSpPr>
        <p:spPr>
          <a:xfrm>
            <a:off x="5979100" y="2648350"/>
            <a:ext cx="688800" cy="572700"/>
          </a:xfrm>
          <a:prstGeom prst="rect">
            <a:avLst/>
          </a:prstGeom>
          <a:noFill/>
          <a:ln cap="flat" cmpd="sng" w="285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33"/>
          <p:cNvSpPr/>
          <p:nvPr/>
        </p:nvSpPr>
        <p:spPr>
          <a:xfrm>
            <a:off x="5521900" y="4742050"/>
            <a:ext cx="688800" cy="307800"/>
          </a:xfrm>
          <a:prstGeom prst="rect">
            <a:avLst/>
          </a:prstGeom>
          <a:noFill/>
          <a:ln cap="flat" cmpd="sng" w="285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33"/>
          <p:cNvSpPr/>
          <p:nvPr/>
        </p:nvSpPr>
        <p:spPr>
          <a:xfrm>
            <a:off x="6706550" y="1824475"/>
            <a:ext cx="129900" cy="6345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33"/>
          <p:cNvSpPr/>
          <p:nvPr/>
        </p:nvSpPr>
        <p:spPr>
          <a:xfrm>
            <a:off x="6706550" y="2648275"/>
            <a:ext cx="129900" cy="5727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2857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33"/>
          <p:cNvSpPr txBox="1"/>
          <p:nvPr/>
        </p:nvSpPr>
        <p:spPr>
          <a:xfrm>
            <a:off x="6966175" y="1918225"/>
            <a:ext cx="1182600" cy="4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0000"/>
                </a:solidFill>
              </a:rPr>
              <a:t>~10955</a:t>
            </a:r>
            <a:endParaRPr b="1" sz="1600">
              <a:solidFill>
                <a:srgbClr val="FF0000"/>
              </a:solidFill>
            </a:endParaRPr>
          </a:p>
        </p:txBody>
      </p:sp>
      <p:sp>
        <p:nvSpPr>
          <p:cNvPr id="462" name="Google Shape;462;p33"/>
          <p:cNvSpPr txBox="1"/>
          <p:nvPr/>
        </p:nvSpPr>
        <p:spPr>
          <a:xfrm>
            <a:off x="7010400" y="2711125"/>
            <a:ext cx="1182600" cy="4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0FF00"/>
                </a:solidFill>
              </a:rPr>
              <a:t>~1157</a:t>
            </a:r>
            <a:endParaRPr b="1" sz="16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4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Conclusion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468" name="Google Shape;468;p34"/>
          <p:cNvSpPr txBox="1"/>
          <p:nvPr/>
        </p:nvSpPr>
        <p:spPr>
          <a:xfrm>
            <a:off x="0" y="572700"/>
            <a:ext cx="9144000" cy="46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Main Achievement</a:t>
            </a:r>
            <a:r>
              <a:rPr lang="en" sz="1800">
                <a:solidFill>
                  <a:schemeClr val="dk1"/>
                </a:solidFill>
              </a:rPr>
              <a:t>: A </a:t>
            </a:r>
            <a:r>
              <a:rPr b="1" lang="en" sz="1800">
                <a:solidFill>
                  <a:schemeClr val="dk1"/>
                </a:solidFill>
              </a:rPr>
              <a:t>modular</a:t>
            </a:r>
            <a:r>
              <a:rPr lang="en" sz="1800">
                <a:solidFill>
                  <a:schemeClr val="dk1"/>
                </a:solidFill>
              </a:rPr>
              <a:t>, </a:t>
            </a:r>
            <a:r>
              <a:rPr b="1" lang="en" sz="1800">
                <a:solidFill>
                  <a:schemeClr val="dk1"/>
                </a:solidFill>
              </a:rPr>
              <a:t>efficient</a:t>
            </a:r>
            <a:r>
              <a:rPr lang="en" sz="1800">
                <a:solidFill>
                  <a:schemeClr val="dk1"/>
                </a:solidFill>
              </a:rPr>
              <a:t>, and </a:t>
            </a:r>
            <a:r>
              <a:rPr b="1" lang="en" sz="1800">
                <a:solidFill>
                  <a:schemeClr val="dk1"/>
                </a:solidFill>
              </a:rPr>
              <a:t>maliciously-secure</a:t>
            </a:r>
            <a:r>
              <a:rPr lang="en" sz="1800">
                <a:solidFill>
                  <a:schemeClr val="dk1"/>
                </a:solidFill>
              </a:rPr>
              <a:t> protocol that commits to TLS 1.3 data with no hardware or server changes.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Benefits</a:t>
            </a:r>
            <a:r>
              <a:rPr lang="en" sz="1800">
                <a:solidFill>
                  <a:schemeClr val="dk1"/>
                </a:solidFill>
              </a:rPr>
              <a:t>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Preserves client privacy</a:t>
            </a:r>
            <a:r>
              <a:rPr lang="en" sz="1800">
                <a:solidFill>
                  <a:schemeClr val="dk1"/>
                </a:solidFill>
              </a:rPr>
              <a:t>: hides which server the client connected to.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Produces verifiable commitments</a:t>
            </a:r>
            <a:r>
              <a:rPr lang="en" sz="1800">
                <a:solidFill>
                  <a:schemeClr val="dk1"/>
                </a:solidFill>
              </a:rPr>
              <a:t> to real server data.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Practical and compatible</a:t>
            </a:r>
            <a:r>
              <a:rPr lang="en" sz="1800">
                <a:solidFill>
                  <a:schemeClr val="dk1"/>
                </a:solidFill>
              </a:rPr>
              <a:t> with existing TLS libraries (e.g., BoringSSL).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Future Work</a:t>
            </a:r>
            <a:r>
              <a:rPr lang="en" sz="1800">
                <a:solidFill>
                  <a:schemeClr val="dk1"/>
                </a:solidFill>
              </a:rPr>
              <a:t>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Integrating </a:t>
            </a:r>
            <a:r>
              <a:rPr b="1" lang="en" sz="1800">
                <a:solidFill>
                  <a:schemeClr val="dk1"/>
                </a:solidFill>
              </a:rPr>
              <a:t>zero-knowledge proofs</a:t>
            </a:r>
            <a:r>
              <a:rPr lang="en" sz="1800">
                <a:solidFill>
                  <a:schemeClr val="dk1"/>
                </a:solidFill>
              </a:rPr>
              <a:t> for complex statements over committed data.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Deploying the system in </a:t>
            </a:r>
            <a:r>
              <a:rPr b="1" lang="en" sz="1800">
                <a:solidFill>
                  <a:schemeClr val="dk1"/>
                </a:solidFill>
              </a:rPr>
              <a:t>real-world browsers</a:t>
            </a:r>
            <a:r>
              <a:rPr lang="en" sz="1800">
                <a:solidFill>
                  <a:schemeClr val="dk1"/>
                </a:solidFill>
              </a:rPr>
              <a:t> for everyday use.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Critique: </a:t>
            </a:r>
            <a:r>
              <a:rPr i="1" lang="en" sz="1700">
                <a:solidFill>
                  <a:schemeClr val="dk1"/>
                </a:solidFill>
              </a:rPr>
              <a:t>While technically solid, the paper is </a:t>
            </a:r>
            <a:r>
              <a:rPr b="1" i="1" lang="en" sz="1700">
                <a:solidFill>
                  <a:schemeClr val="dk1"/>
                </a:solidFill>
              </a:rPr>
              <a:t>not beginner-friendly</a:t>
            </a:r>
            <a:r>
              <a:rPr i="1" lang="en" sz="1700">
                <a:solidFill>
                  <a:schemeClr val="dk1"/>
                </a:solidFill>
              </a:rPr>
              <a:t>. It assumes significant background knowledge and may be difficult to follow for non-experts, due to </a:t>
            </a:r>
            <a:r>
              <a:rPr b="1" i="1" lang="en" sz="1700">
                <a:solidFill>
                  <a:schemeClr val="dk1"/>
                </a:solidFill>
              </a:rPr>
              <a:t>dense notation</a:t>
            </a:r>
            <a:r>
              <a:rPr i="1" lang="en" sz="1700">
                <a:solidFill>
                  <a:schemeClr val="dk1"/>
                </a:solidFill>
              </a:rPr>
              <a:t> and </a:t>
            </a:r>
            <a:r>
              <a:rPr b="1" i="1" lang="en" sz="1700">
                <a:solidFill>
                  <a:schemeClr val="dk1"/>
                </a:solidFill>
              </a:rPr>
              <a:t>lack of intuitive explanations</a:t>
            </a:r>
            <a:r>
              <a:rPr i="1" lang="en" sz="1700">
                <a:solidFill>
                  <a:schemeClr val="dk1"/>
                </a:solidFill>
              </a:rPr>
              <a:t>.</a:t>
            </a:r>
            <a:endParaRPr i="1"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5"/>
          <p:cNvSpPr txBox="1"/>
          <p:nvPr>
            <p:ph type="title"/>
          </p:nvPr>
        </p:nvSpPr>
        <p:spPr>
          <a:xfrm>
            <a:off x="0" y="1390650"/>
            <a:ext cx="9144000" cy="27069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lt1"/>
                </a:solidFill>
              </a:rPr>
              <a:t>Thank You for Your Attention!</a:t>
            </a:r>
            <a:endParaRPr b="1" sz="5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1"/>
                </a:solidFill>
              </a:rPr>
              <a:t>Any questions?</a:t>
            </a:r>
            <a:endParaRPr b="1" sz="27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36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Questions</a:t>
            </a:r>
            <a:r>
              <a:rPr b="1" lang="en">
                <a:solidFill>
                  <a:schemeClr val="lt1"/>
                </a:solidFill>
              </a:rPr>
              <a:t> to You Folks!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479" name="Google Shape;479;p36"/>
          <p:cNvSpPr txBox="1"/>
          <p:nvPr/>
        </p:nvSpPr>
        <p:spPr>
          <a:xfrm>
            <a:off x="0" y="558275"/>
            <a:ext cx="91440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" sz="1700">
                <a:solidFill>
                  <a:schemeClr val="dk1"/>
                </a:solidFill>
              </a:rPr>
              <a:t>Why do I want to prove </a:t>
            </a:r>
            <a:r>
              <a:rPr b="1" lang="en" sz="1700">
                <a:solidFill>
                  <a:schemeClr val="dk1"/>
                </a:solidFill>
              </a:rPr>
              <a:t>to a third party</a:t>
            </a:r>
            <a:r>
              <a:rPr lang="en" sz="1700">
                <a:solidFill>
                  <a:schemeClr val="dk1"/>
                </a:solidFill>
              </a:rPr>
              <a:t> that I received specific data from a server? </a:t>
            </a:r>
            <a:br>
              <a:rPr lang="en" sz="1700">
                <a:solidFill>
                  <a:schemeClr val="dk1"/>
                </a:solidFill>
              </a:rPr>
            </a:br>
            <a:r>
              <a:rPr i="1" lang="en" sz="1700">
                <a:solidFill>
                  <a:schemeClr val="dk1"/>
                </a:solidFill>
              </a:rPr>
              <a:t>Think of a possible real scenario.</a:t>
            </a:r>
            <a:endParaRPr i="1" sz="17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➢"/>
            </a:pPr>
            <a:r>
              <a:rPr lang="en" sz="1500">
                <a:solidFill>
                  <a:schemeClr val="dk1"/>
                </a:solidFill>
              </a:rPr>
              <a:t>Example: </a:t>
            </a:r>
            <a:r>
              <a:rPr b="1" lang="en" sz="1500">
                <a:solidFill>
                  <a:schemeClr val="dk1"/>
                </a:solidFill>
              </a:rPr>
              <a:t>A financial dispute</a:t>
            </a:r>
            <a:r>
              <a:rPr lang="en" sz="1500">
                <a:solidFill>
                  <a:schemeClr val="dk1"/>
                </a:solidFill>
              </a:rPr>
              <a:t>—you claim that a bank sent you a balance statement at a certain time. Instead of showing your entire banking session, </a:t>
            </a:r>
            <a:r>
              <a:rPr b="1" lang="en" sz="1500">
                <a:solidFill>
                  <a:schemeClr val="dk1"/>
                </a:solidFill>
              </a:rPr>
              <a:t>you commit to the data cryptographically</a:t>
            </a:r>
            <a:r>
              <a:rPr lang="en" sz="1500">
                <a:solidFill>
                  <a:schemeClr val="dk1"/>
                </a:solidFill>
              </a:rPr>
              <a:t>, allowing a trusted party (V) to verify your claim.</a:t>
            </a:r>
            <a:endParaRPr sz="15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" sz="1700">
                <a:solidFill>
                  <a:schemeClr val="dk1"/>
                </a:solidFill>
              </a:rPr>
              <a:t>So, do you always need DCTLS?</a:t>
            </a:r>
            <a:endParaRPr sz="17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➢"/>
            </a:pPr>
            <a:r>
              <a:rPr b="1" lang="en" sz="1500">
                <a:solidFill>
                  <a:schemeClr val="dk1"/>
                </a:solidFill>
              </a:rPr>
              <a:t>No!</a:t>
            </a:r>
            <a:r>
              <a:rPr lang="en" sz="1500">
                <a:solidFill>
                  <a:schemeClr val="dk1"/>
                </a:solidFill>
              </a:rPr>
              <a:t> If you don’t need third-party verification, standard </a:t>
            </a:r>
            <a:r>
              <a:rPr b="1" lang="en" sz="1500">
                <a:solidFill>
                  <a:schemeClr val="dk1"/>
                </a:solidFill>
              </a:rPr>
              <a:t>TLS 1.3 is enough</a:t>
            </a:r>
            <a:r>
              <a:rPr lang="en" sz="1500">
                <a:solidFill>
                  <a:schemeClr val="dk1"/>
                </a:solidFill>
              </a:rPr>
              <a:t>.</a:t>
            </a:r>
            <a:endParaRPr sz="15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" sz="1700">
                <a:solidFill>
                  <a:schemeClr val="dk1"/>
                </a:solidFill>
              </a:rPr>
              <a:t>Why can't the Verifier just ask the Server to confirm what it sent to the Client?</a:t>
            </a:r>
            <a:endParaRPr sz="17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➢"/>
            </a:pPr>
            <a:r>
              <a:rPr lang="en" sz="1500">
                <a:solidFill>
                  <a:schemeClr val="dk1"/>
                </a:solidFill>
              </a:rPr>
              <a:t>For privacy reasons.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➢"/>
            </a:pPr>
            <a:r>
              <a:rPr lang="en" sz="1500">
                <a:solidFill>
                  <a:schemeClr val="dk1"/>
                </a:solidFill>
              </a:rPr>
              <a:t>Because in DCTLS, the </a:t>
            </a:r>
            <a:r>
              <a:rPr b="1" lang="en" sz="1500">
                <a:solidFill>
                  <a:schemeClr val="dk1"/>
                </a:solidFill>
              </a:rPr>
              <a:t>Server is passive</a:t>
            </a:r>
            <a:r>
              <a:rPr lang="en" sz="1500">
                <a:solidFill>
                  <a:schemeClr val="dk1"/>
                </a:solidFill>
              </a:rPr>
              <a:t> and not aware of the protocol. This allows using </a:t>
            </a:r>
            <a:r>
              <a:rPr b="1" lang="en" sz="1500">
                <a:solidFill>
                  <a:schemeClr val="dk1"/>
                </a:solidFill>
              </a:rPr>
              <a:t>any standard TLS server</a:t>
            </a:r>
            <a:r>
              <a:rPr lang="en" sz="1500">
                <a:solidFill>
                  <a:schemeClr val="dk1"/>
                </a:solidFill>
              </a:rPr>
              <a:t>, without modifying it.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➢"/>
            </a:pPr>
            <a:r>
              <a:rPr lang="en" sz="1500">
                <a:solidFill>
                  <a:schemeClr val="dk1"/>
                </a:solidFill>
              </a:rPr>
              <a:t>It </a:t>
            </a:r>
            <a:r>
              <a:rPr b="1" lang="en" sz="1500">
                <a:solidFill>
                  <a:schemeClr val="dk1"/>
                </a:solidFill>
              </a:rPr>
              <a:t>reduces complexity</a:t>
            </a:r>
            <a:r>
              <a:rPr lang="en" sz="1500">
                <a:solidFill>
                  <a:schemeClr val="dk1"/>
                </a:solidFill>
              </a:rPr>
              <a:t> and works even with </a:t>
            </a:r>
            <a:r>
              <a:rPr b="1" lang="en" sz="1500">
                <a:solidFill>
                  <a:schemeClr val="dk1"/>
                </a:solidFill>
              </a:rPr>
              <a:t>public or legacy servers</a:t>
            </a:r>
            <a:r>
              <a:rPr lang="en" sz="1500">
                <a:solidFill>
                  <a:schemeClr val="dk1"/>
                </a:solidFill>
              </a:rPr>
              <a:t>.</a:t>
            </a:r>
            <a:endParaRPr sz="15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" sz="1700">
                <a:solidFill>
                  <a:schemeClr val="dk1"/>
                </a:solidFill>
              </a:rPr>
              <a:t>What could go wrong if the Client could encrypt/decrypt everything alone?</a:t>
            </a:r>
            <a:endParaRPr sz="17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➢"/>
            </a:pPr>
            <a:r>
              <a:rPr lang="en" sz="1500">
                <a:solidFill>
                  <a:schemeClr val="dk1"/>
                </a:solidFill>
              </a:rPr>
              <a:t>Example: </a:t>
            </a:r>
            <a:r>
              <a:rPr b="1" lang="en" sz="1500">
                <a:solidFill>
                  <a:schemeClr val="dk1"/>
                </a:solidFill>
              </a:rPr>
              <a:t>Lie</a:t>
            </a:r>
            <a:r>
              <a:rPr lang="en" sz="1500">
                <a:solidFill>
                  <a:schemeClr val="dk1"/>
                </a:solidFill>
              </a:rPr>
              <a:t> about what it received (e.g., forge data or fabricate responses).</a:t>
            </a:r>
            <a:br>
              <a:rPr lang="en" sz="1500">
                <a:solidFill>
                  <a:schemeClr val="dk1"/>
                </a:solidFill>
              </a:rPr>
            </a:br>
            <a:r>
              <a:rPr lang="en" sz="1500">
                <a:solidFill>
                  <a:schemeClr val="dk1"/>
                </a:solidFill>
              </a:rPr>
              <a:t>This would </a:t>
            </a:r>
            <a:r>
              <a:rPr b="1" lang="en" sz="1500">
                <a:solidFill>
                  <a:schemeClr val="dk1"/>
                </a:solidFill>
              </a:rPr>
              <a:t>break the trust model</a:t>
            </a:r>
            <a:r>
              <a:rPr lang="en" sz="1500">
                <a:solidFill>
                  <a:schemeClr val="dk1"/>
                </a:solidFill>
              </a:rPr>
              <a:t>, since the Verifier would have </a:t>
            </a:r>
            <a:r>
              <a:rPr b="1" lang="en" sz="1500">
                <a:solidFill>
                  <a:schemeClr val="dk1"/>
                </a:solidFill>
              </a:rPr>
              <a:t>no cryptographic assurance</a:t>
            </a:r>
            <a:r>
              <a:rPr lang="en" sz="1500">
                <a:solidFill>
                  <a:schemeClr val="dk1"/>
                </a:solidFill>
              </a:rPr>
              <a:t> that what the Client presents is authentic.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Designated-Commitment TLS - DCTLS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-8025" y="572700"/>
            <a:ext cx="9201900" cy="45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Definition:</a:t>
            </a:r>
            <a:r>
              <a:rPr lang="en" sz="1700">
                <a:solidFill>
                  <a:schemeClr val="dk1"/>
                </a:solidFill>
              </a:rPr>
              <a:t> </a:t>
            </a:r>
            <a:r>
              <a:rPr b="1" lang="en" sz="1700">
                <a:solidFill>
                  <a:srgbClr val="FF0000"/>
                </a:solidFill>
              </a:rPr>
              <a:t>Designated-Commitment TLS</a:t>
            </a:r>
            <a:r>
              <a:rPr lang="en" sz="1700">
                <a:solidFill>
                  <a:schemeClr val="dk1"/>
                </a:solidFill>
              </a:rPr>
              <a:t> (</a:t>
            </a:r>
            <a:r>
              <a:rPr b="1" lang="en" sz="1700">
                <a:solidFill>
                  <a:srgbClr val="FF0000"/>
                </a:solidFill>
              </a:rPr>
              <a:t>DCTLS</a:t>
            </a:r>
            <a:r>
              <a:rPr lang="en" sz="1700">
                <a:solidFill>
                  <a:schemeClr val="dk1"/>
                </a:solidFill>
              </a:rPr>
              <a:t>) protocols (a.k.a. </a:t>
            </a:r>
            <a:r>
              <a:rPr i="1" lang="en" sz="1700">
                <a:solidFill>
                  <a:schemeClr val="dk1"/>
                </a:solidFill>
              </a:rPr>
              <a:t>three-party handshake protocols</a:t>
            </a:r>
            <a:r>
              <a:rPr lang="en" sz="1700">
                <a:solidFill>
                  <a:schemeClr val="dk1"/>
                </a:solidFill>
              </a:rPr>
              <a:t>) provide modified TLS handshakes that allow exporting certain claims on the TLS channel to a designated </a:t>
            </a:r>
            <a:r>
              <a:rPr i="1" lang="en" sz="1700">
                <a:solidFill>
                  <a:schemeClr val="dk1"/>
                </a:solidFill>
              </a:rPr>
              <a:t>verifier</a:t>
            </a:r>
            <a:r>
              <a:rPr lang="en" sz="1700">
                <a:solidFill>
                  <a:schemeClr val="dk1"/>
                </a:solidFill>
              </a:rPr>
              <a:t>.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</a:rPr>
              <a:t>Why Was It Introduced?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Due to the limitations of TLS 1.3: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Prevents third parties from verifying communications without decryption.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Lacks commitment mechanisms, making it impossible to prove what was communicated without revealing everything.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Actors Involved</a:t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Client (C)</a:t>
            </a:r>
            <a:r>
              <a:rPr lang="en" sz="1700">
                <a:solidFill>
                  <a:schemeClr val="dk1"/>
                </a:solidFill>
              </a:rPr>
              <a:t> → Initiates the connection and verifies the server’s identity.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Server (S)</a:t>
            </a:r>
            <a:r>
              <a:rPr lang="en" sz="1700">
                <a:solidFill>
                  <a:schemeClr val="dk1"/>
                </a:solidFill>
              </a:rPr>
              <a:t> → Responds to the client and provides a digital certificate to prove its identity.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Verifier (V)</a:t>
            </a:r>
            <a:r>
              <a:rPr lang="en" sz="1700">
                <a:solidFill>
                  <a:schemeClr val="dk1"/>
                </a:solidFill>
              </a:rPr>
              <a:t> → Can verify a TLS session without accessing its content.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2"/>
                </a:solidFill>
              </a:rPr>
              <a:t>Example of DCTLS: 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b="1" lang="en" u="sng">
                <a:solidFill>
                  <a:schemeClr val="hlink"/>
                </a:solidFill>
                <a:hlinkClick r:id="rId3"/>
              </a:rPr>
              <a:t>DECO</a:t>
            </a:r>
            <a:r>
              <a:rPr b="1" lang="en">
                <a:solidFill>
                  <a:schemeClr val="dk2"/>
                </a:solidFill>
              </a:rPr>
              <a:t>, </a:t>
            </a:r>
            <a:r>
              <a:rPr b="1" lang="en" u="sng">
                <a:solidFill>
                  <a:schemeClr val="hlink"/>
                </a:solidFill>
                <a:hlinkClick r:id="rId4"/>
              </a:rPr>
              <a:t>TLSNotary/PageSigner</a:t>
            </a:r>
            <a:r>
              <a:rPr b="1" lang="en">
                <a:solidFill>
                  <a:schemeClr val="dk2"/>
                </a:solidFill>
              </a:rPr>
              <a:t>, </a:t>
            </a:r>
            <a:r>
              <a:rPr b="1" lang="en" u="sng">
                <a:solidFill>
                  <a:schemeClr val="hlink"/>
                </a:solidFill>
                <a:hlinkClick r:id="rId5"/>
              </a:rPr>
              <a:t>TownCrier</a:t>
            </a:r>
            <a:r>
              <a:rPr b="1" lang="en">
                <a:solidFill>
                  <a:schemeClr val="dk2"/>
                </a:solidFill>
              </a:rPr>
              <a:t>, </a:t>
            </a:r>
            <a:r>
              <a:rPr b="1" lang="en" u="sng">
                <a:solidFill>
                  <a:schemeClr val="hlink"/>
                </a:solidFill>
                <a:hlinkClick r:id="rId6"/>
              </a:rPr>
              <a:t>Garble-thenProve</a:t>
            </a:r>
            <a:r>
              <a:rPr b="1" lang="en">
                <a:solidFill>
                  <a:schemeClr val="dk2"/>
                </a:solidFill>
              </a:rPr>
              <a:t>, and </a:t>
            </a:r>
            <a:r>
              <a:rPr b="1" lang="en" u="sng">
                <a:solidFill>
                  <a:schemeClr val="hlink"/>
                </a:solidFill>
                <a:hlinkClick r:id="rId7"/>
              </a:rPr>
              <a:t>Janus</a:t>
            </a:r>
            <a:r>
              <a:rPr b="1" lang="en">
                <a:solidFill>
                  <a:schemeClr val="dk2"/>
                </a:solidFill>
              </a:rPr>
              <a:t>.</a:t>
            </a:r>
            <a:endParaRPr b="1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TLS 1.3</a:t>
            </a:r>
            <a:r>
              <a:rPr b="1" lang="en">
                <a:solidFill>
                  <a:schemeClr val="lt1"/>
                </a:solidFill>
              </a:rPr>
              <a:t> - Handshake Protocol (HSP)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 b="80138" l="27911" r="56566" t="0"/>
          <a:stretch/>
        </p:blipFill>
        <p:spPr>
          <a:xfrm>
            <a:off x="2445925" y="572700"/>
            <a:ext cx="754351" cy="84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 b="79170" l="56658" r="27819" t="0"/>
          <a:stretch/>
        </p:blipFill>
        <p:spPr>
          <a:xfrm>
            <a:off x="5725325" y="572700"/>
            <a:ext cx="754351" cy="8885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16"/>
          <p:cNvCxnSpPr/>
          <p:nvPr/>
        </p:nvCxnSpPr>
        <p:spPr>
          <a:xfrm flipH="1">
            <a:off x="2820400" y="14426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9" name="Google Shape;79;p16"/>
          <p:cNvCxnSpPr/>
          <p:nvPr/>
        </p:nvCxnSpPr>
        <p:spPr>
          <a:xfrm flipH="1">
            <a:off x="6099800" y="14426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0" name="Google Shape;80;p16"/>
          <p:cNvCxnSpPr/>
          <p:nvPr/>
        </p:nvCxnSpPr>
        <p:spPr>
          <a:xfrm>
            <a:off x="2823100" y="17903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1" name="Google Shape;81;p16"/>
          <p:cNvSpPr txBox="1"/>
          <p:nvPr/>
        </p:nvSpPr>
        <p:spPr>
          <a:xfrm rot="120304">
            <a:off x="3652881" y="15123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ClientHello</a:t>
            </a:r>
            <a:endParaRPr b="1" i="1" sz="1200">
              <a:solidFill>
                <a:schemeClr val="dk2"/>
              </a:solidFill>
            </a:endParaRPr>
          </a:p>
        </p:txBody>
      </p:sp>
      <p:cxnSp>
        <p:nvCxnSpPr>
          <p:cNvPr id="82" name="Google Shape;82;p16"/>
          <p:cNvCxnSpPr/>
          <p:nvPr/>
        </p:nvCxnSpPr>
        <p:spPr>
          <a:xfrm flipH="1">
            <a:off x="2823100" y="30857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3" name="Google Shape;83;p16"/>
          <p:cNvSpPr txBox="1"/>
          <p:nvPr/>
        </p:nvSpPr>
        <p:spPr>
          <a:xfrm flipH="1" rot="-120368">
            <a:off x="2841249" y="2047844"/>
            <a:ext cx="3265101" cy="788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ServerHello +</a:t>
            </a:r>
            <a:endParaRPr b="1" i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2"/>
                </a:solidFill>
              </a:rPr>
              <a:t>EncryptedExtensions +</a:t>
            </a:r>
            <a:endParaRPr b="1" i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2"/>
                </a:solidFill>
              </a:rPr>
              <a:t>Certificate +</a:t>
            </a:r>
            <a:endParaRPr b="1" i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2"/>
                </a:solidFill>
              </a:rPr>
              <a:t>CertificateVerify +</a:t>
            </a:r>
            <a:endParaRPr b="1" i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2"/>
                </a:solidFill>
              </a:rPr>
              <a:t>Finished</a:t>
            </a:r>
            <a:endParaRPr b="1" i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solidFill>
                <a:schemeClr val="dk2"/>
              </a:solidFill>
            </a:endParaRPr>
          </a:p>
        </p:txBody>
      </p:sp>
      <p:cxnSp>
        <p:nvCxnSpPr>
          <p:cNvPr id="84" name="Google Shape;84;p16"/>
          <p:cNvCxnSpPr/>
          <p:nvPr/>
        </p:nvCxnSpPr>
        <p:spPr>
          <a:xfrm>
            <a:off x="2823100" y="36953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5" name="Google Shape;85;p16"/>
          <p:cNvSpPr txBox="1"/>
          <p:nvPr/>
        </p:nvSpPr>
        <p:spPr>
          <a:xfrm rot="120304">
            <a:off x="3652881" y="34173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Finished</a:t>
            </a:r>
            <a:endParaRPr b="1" i="1" sz="1200">
              <a:solidFill>
                <a:schemeClr val="dk2"/>
              </a:solidFill>
            </a:endParaRPr>
          </a:p>
        </p:txBody>
      </p:sp>
      <p:grpSp>
        <p:nvGrpSpPr>
          <p:cNvPr id="86" name="Google Shape;86;p16"/>
          <p:cNvGrpSpPr/>
          <p:nvPr/>
        </p:nvGrpSpPr>
        <p:grpSpPr>
          <a:xfrm>
            <a:off x="2839743" y="4612210"/>
            <a:ext cx="3246099" cy="9664"/>
            <a:chOff x="1055100" y="2200950"/>
            <a:chExt cx="3516900" cy="300"/>
          </a:xfrm>
        </p:grpSpPr>
        <p:cxnSp>
          <p:nvCxnSpPr>
            <p:cNvPr id="87" name="Google Shape;87;p16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2F65BE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88" name="Google Shape;88;p16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2F65BE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89" name="Google Shape;89;p16"/>
          <p:cNvSpPr txBox="1"/>
          <p:nvPr/>
        </p:nvSpPr>
        <p:spPr>
          <a:xfrm>
            <a:off x="2839750" y="4320000"/>
            <a:ext cx="3282600" cy="2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Data</a:t>
            </a:r>
            <a:endParaRPr b="1"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DCTLS - Handshake Protocol (HSP)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95" name="Google Shape;95;p17"/>
          <p:cNvPicPr preferRelativeResize="0"/>
          <p:nvPr/>
        </p:nvPicPr>
        <p:blipFill rotWithShape="1">
          <a:blip r:embed="rId3">
            <a:alphaModFix/>
          </a:blip>
          <a:srcRect b="80138" l="27911" r="56566" t="0"/>
          <a:stretch/>
        </p:blipFill>
        <p:spPr>
          <a:xfrm>
            <a:off x="4194825" y="482500"/>
            <a:ext cx="754351" cy="84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 rotWithShape="1">
          <a:blip r:embed="rId3">
            <a:alphaModFix/>
          </a:blip>
          <a:srcRect b="79170" l="56658" r="27819" t="0"/>
          <a:stretch/>
        </p:blipFill>
        <p:spPr>
          <a:xfrm>
            <a:off x="7474225" y="482500"/>
            <a:ext cx="754351" cy="888574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7"/>
          <p:cNvSpPr txBox="1"/>
          <p:nvPr/>
        </p:nvSpPr>
        <p:spPr>
          <a:xfrm>
            <a:off x="685025" y="463825"/>
            <a:ext cx="754500" cy="8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1D4D9C"/>
                </a:solidFill>
              </a:rPr>
              <a:t>V</a:t>
            </a:r>
            <a:endParaRPr b="1" sz="3400">
              <a:solidFill>
                <a:srgbClr val="1D4D9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1D4D9C"/>
                </a:solidFill>
              </a:rPr>
              <a:t>Verifier</a:t>
            </a:r>
            <a:endParaRPr b="1" sz="1300">
              <a:solidFill>
                <a:srgbClr val="1D4D9C"/>
              </a:solidFill>
            </a:endParaRPr>
          </a:p>
        </p:txBody>
      </p:sp>
      <p:cxnSp>
        <p:nvCxnSpPr>
          <p:cNvPr id="98" name="Google Shape;98;p17"/>
          <p:cNvCxnSpPr/>
          <p:nvPr/>
        </p:nvCxnSpPr>
        <p:spPr>
          <a:xfrm flipH="1">
            <a:off x="1056875" y="13524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9" name="Google Shape;99;p17"/>
          <p:cNvCxnSpPr/>
          <p:nvPr/>
        </p:nvCxnSpPr>
        <p:spPr>
          <a:xfrm flipH="1">
            <a:off x="4569300" y="13524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" name="Google Shape;100;p17"/>
          <p:cNvCxnSpPr/>
          <p:nvPr/>
        </p:nvCxnSpPr>
        <p:spPr>
          <a:xfrm flipH="1">
            <a:off x="7848700" y="1352425"/>
            <a:ext cx="5400" cy="36486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1" name="Google Shape;101;p17"/>
          <p:cNvSpPr/>
          <p:nvPr/>
        </p:nvSpPr>
        <p:spPr>
          <a:xfrm>
            <a:off x="306125" y="129487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102" name="Google Shape;102;p17"/>
          <p:cNvSpPr/>
          <p:nvPr/>
        </p:nvSpPr>
        <p:spPr>
          <a:xfrm>
            <a:off x="3818550" y="129487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  <p:sp>
        <p:nvSpPr>
          <p:cNvPr id="103" name="Google Shape;103;p17"/>
          <p:cNvSpPr/>
          <p:nvPr/>
        </p:nvSpPr>
        <p:spPr>
          <a:xfrm>
            <a:off x="6879538" y="2476725"/>
            <a:ext cx="1943700" cy="2715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303150" y="120690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Generate ephemeral key share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3818538" y="120690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Generate ephemeral key share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106" name="Google Shape;106;p17"/>
          <p:cNvCxnSpPr>
            <a:stCxn id="104" idx="3"/>
            <a:endCxn id="105" idx="1"/>
          </p:cNvCxnSpPr>
          <p:nvPr/>
        </p:nvCxnSpPr>
        <p:spPr>
          <a:xfrm>
            <a:off x="1810050" y="1406100"/>
            <a:ext cx="2008500" cy="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7" name="Google Shape;107;p17"/>
          <p:cNvCxnSpPr/>
          <p:nvPr/>
        </p:nvCxnSpPr>
        <p:spPr>
          <a:xfrm rot="10800000">
            <a:off x="1804300" y="1406100"/>
            <a:ext cx="2008500" cy="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8" name="Google Shape;108;p17"/>
          <p:cNvSpPr txBox="1"/>
          <p:nvPr/>
        </p:nvSpPr>
        <p:spPr>
          <a:xfrm>
            <a:off x="1941125" y="1166150"/>
            <a:ext cx="17493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Combine ephemeral key share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109" name="Google Shape;109;p17"/>
          <p:cNvCxnSpPr/>
          <p:nvPr/>
        </p:nvCxnSpPr>
        <p:spPr>
          <a:xfrm>
            <a:off x="4572000" y="17001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0" name="Google Shape;110;p17"/>
          <p:cNvSpPr txBox="1"/>
          <p:nvPr/>
        </p:nvSpPr>
        <p:spPr>
          <a:xfrm>
            <a:off x="3302000" y="1279625"/>
            <a:ext cx="2949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1" name="Google Shape;111;p17"/>
          <p:cNvSpPr txBox="1"/>
          <p:nvPr/>
        </p:nvSpPr>
        <p:spPr>
          <a:xfrm rot="120304">
            <a:off x="5401781" y="14983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ClientHello (CH)</a:t>
            </a:r>
            <a:endParaRPr b="1" i="1" sz="800">
              <a:solidFill>
                <a:schemeClr val="dk2"/>
              </a:solidFill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6879513" y="2514425"/>
            <a:ext cx="1943700" cy="32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Ephemeral shared secret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Derive other HS keys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cxnSp>
        <p:nvCxnSpPr>
          <p:cNvPr id="113" name="Google Shape;113;p17"/>
          <p:cNvCxnSpPr/>
          <p:nvPr/>
        </p:nvCxnSpPr>
        <p:spPr>
          <a:xfrm flipH="1">
            <a:off x="4572000" y="23097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4" name="Google Shape;114;p17"/>
          <p:cNvSpPr txBox="1"/>
          <p:nvPr/>
        </p:nvSpPr>
        <p:spPr>
          <a:xfrm flipH="1" rot="-120304">
            <a:off x="5401781" y="21079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ServerHello (SH)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115" name="Google Shape;115;p17"/>
          <p:cNvGrpSpPr/>
          <p:nvPr/>
        </p:nvGrpSpPr>
        <p:grpSpPr>
          <a:xfrm>
            <a:off x="1055100" y="2683710"/>
            <a:ext cx="3516900" cy="9664"/>
            <a:chOff x="1055100" y="2200950"/>
            <a:chExt cx="3516900" cy="300"/>
          </a:xfrm>
        </p:grpSpPr>
        <p:cxnSp>
          <p:nvCxnSpPr>
            <p:cNvPr id="116" name="Google Shape;116;p17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17" name="Google Shape;117;p17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18" name="Google Shape;118;p17"/>
          <p:cNvSpPr txBox="1"/>
          <p:nvPr/>
        </p:nvSpPr>
        <p:spPr>
          <a:xfrm>
            <a:off x="1055098" y="2336000"/>
            <a:ext cx="35169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Ephemeral Shared Secret Computation</a:t>
            </a:r>
            <a:endParaRPr b="1" i="1" sz="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Derive other HS keys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119" name="Google Shape;119;p17"/>
          <p:cNvCxnSpPr/>
          <p:nvPr/>
        </p:nvCxnSpPr>
        <p:spPr>
          <a:xfrm flipH="1">
            <a:off x="4572000" y="29955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0" name="Google Shape;120;p17"/>
          <p:cNvSpPr txBox="1"/>
          <p:nvPr/>
        </p:nvSpPr>
        <p:spPr>
          <a:xfrm flipH="1" rot="-120623">
            <a:off x="4590946" y="2795846"/>
            <a:ext cx="3258205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ServerCertificate (SCRT)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121" name="Google Shape;121;p17"/>
          <p:cNvGrpSpPr/>
          <p:nvPr/>
        </p:nvGrpSpPr>
        <p:grpSpPr>
          <a:xfrm>
            <a:off x="1055100" y="4131510"/>
            <a:ext cx="3516900" cy="9664"/>
            <a:chOff x="1055100" y="2200950"/>
            <a:chExt cx="3516900" cy="300"/>
          </a:xfrm>
        </p:grpSpPr>
        <p:cxnSp>
          <p:nvCxnSpPr>
            <p:cNvPr id="122" name="Google Shape;122;p17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23" name="Google Shape;123;p17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24" name="Google Shape;124;p17"/>
          <p:cNvSpPr txBox="1"/>
          <p:nvPr/>
        </p:nvSpPr>
        <p:spPr>
          <a:xfrm>
            <a:off x="1941138" y="3860000"/>
            <a:ext cx="17493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Derive Final Key</a:t>
            </a:r>
            <a:endParaRPr b="1" i="1" sz="800">
              <a:solidFill>
                <a:schemeClr val="dk2"/>
              </a:solidFill>
            </a:endParaRPr>
          </a:p>
        </p:txBody>
      </p:sp>
      <p:sp>
        <p:nvSpPr>
          <p:cNvPr id="125" name="Google Shape;125;p17"/>
          <p:cNvSpPr/>
          <p:nvPr/>
        </p:nvSpPr>
        <p:spPr>
          <a:xfrm>
            <a:off x="7286025" y="3588425"/>
            <a:ext cx="11307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7286075" y="3594050"/>
            <a:ext cx="11307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Derive Final Key</a:t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7097975" y="188822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  <p:sp>
        <p:nvSpPr>
          <p:cNvPr id="128" name="Google Shape;128;p17"/>
          <p:cNvSpPr txBox="1"/>
          <p:nvPr/>
        </p:nvSpPr>
        <p:spPr>
          <a:xfrm>
            <a:off x="7097963" y="180025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Generate ephemeral key share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129" name="Google Shape;129;p17"/>
          <p:cNvCxnSpPr/>
          <p:nvPr/>
        </p:nvCxnSpPr>
        <p:spPr>
          <a:xfrm flipH="1">
            <a:off x="4572000" y="32241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0" name="Google Shape;130;p17"/>
          <p:cNvSpPr txBox="1"/>
          <p:nvPr/>
        </p:nvSpPr>
        <p:spPr>
          <a:xfrm flipH="1" rot="-120623">
            <a:off x="4590946" y="3024446"/>
            <a:ext cx="3258205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ServerCertificateVerify (SCV)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131" name="Google Shape;131;p17"/>
          <p:cNvCxnSpPr/>
          <p:nvPr/>
        </p:nvCxnSpPr>
        <p:spPr>
          <a:xfrm flipH="1">
            <a:off x="4572000" y="34527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2" name="Google Shape;132;p17"/>
          <p:cNvSpPr txBox="1"/>
          <p:nvPr/>
        </p:nvSpPr>
        <p:spPr>
          <a:xfrm flipH="1" rot="-120623">
            <a:off x="4590946" y="3253046"/>
            <a:ext cx="3258205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ServerFinished (SF)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133" name="Google Shape;133;p17"/>
          <p:cNvCxnSpPr/>
          <p:nvPr/>
        </p:nvCxnSpPr>
        <p:spPr>
          <a:xfrm>
            <a:off x="1052775" y="3000825"/>
            <a:ext cx="3519000" cy="9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4" name="Google Shape;134;p17"/>
          <p:cNvSpPr txBox="1"/>
          <p:nvPr/>
        </p:nvSpPr>
        <p:spPr>
          <a:xfrm>
            <a:off x="1055098" y="2717000"/>
            <a:ext cx="35169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Reveal part of HS keys</a:t>
            </a:r>
            <a:endParaRPr b="1" i="1" sz="800">
              <a:solidFill>
                <a:schemeClr val="dk2"/>
              </a:solidFill>
            </a:endParaRPr>
          </a:p>
        </p:txBody>
      </p:sp>
      <p:sp>
        <p:nvSpPr>
          <p:cNvPr id="135" name="Google Shape;135;p17"/>
          <p:cNvSpPr/>
          <p:nvPr/>
        </p:nvSpPr>
        <p:spPr>
          <a:xfrm>
            <a:off x="3818550" y="3657075"/>
            <a:ext cx="15069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lt1"/>
              </a:solidFill>
            </a:endParaRPr>
          </a:p>
        </p:txBody>
      </p:sp>
      <p:sp>
        <p:nvSpPr>
          <p:cNvPr id="136" name="Google Shape;136;p17"/>
          <p:cNvSpPr txBox="1"/>
          <p:nvPr/>
        </p:nvSpPr>
        <p:spPr>
          <a:xfrm>
            <a:off x="3818538" y="3569100"/>
            <a:ext cx="15069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Verify signature (SCV)</a:t>
            </a:r>
            <a:br>
              <a:rPr b="1" lang="en" sz="900">
                <a:solidFill>
                  <a:schemeClr val="lt1"/>
                </a:solidFill>
              </a:rPr>
            </a:br>
            <a:r>
              <a:rPr b="1" lang="en" sz="900">
                <a:solidFill>
                  <a:schemeClr val="lt1"/>
                </a:solidFill>
              </a:rPr>
              <a:t>And MAC of SF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grpSp>
        <p:nvGrpSpPr>
          <p:cNvPr id="137" name="Google Shape;137;p17"/>
          <p:cNvGrpSpPr/>
          <p:nvPr/>
        </p:nvGrpSpPr>
        <p:grpSpPr>
          <a:xfrm>
            <a:off x="1055100" y="4436310"/>
            <a:ext cx="3516900" cy="9664"/>
            <a:chOff x="1055100" y="2200950"/>
            <a:chExt cx="3516900" cy="300"/>
          </a:xfrm>
        </p:grpSpPr>
        <p:cxnSp>
          <p:nvCxnSpPr>
            <p:cNvPr id="138" name="Google Shape;138;p17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39" name="Google Shape;139;p17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6AA84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40" name="Google Shape;140;p17"/>
          <p:cNvSpPr txBox="1"/>
          <p:nvPr/>
        </p:nvSpPr>
        <p:spPr>
          <a:xfrm>
            <a:off x="1941138" y="4164800"/>
            <a:ext cx="17493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Generate MAC</a:t>
            </a:r>
            <a:endParaRPr b="1" i="1" sz="800">
              <a:solidFill>
                <a:schemeClr val="dk2"/>
              </a:solidFill>
            </a:endParaRPr>
          </a:p>
        </p:txBody>
      </p:sp>
      <p:cxnSp>
        <p:nvCxnSpPr>
          <p:cNvPr id="141" name="Google Shape;141;p17"/>
          <p:cNvCxnSpPr/>
          <p:nvPr/>
        </p:nvCxnSpPr>
        <p:spPr>
          <a:xfrm>
            <a:off x="4572000" y="45957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2" name="Google Shape;142;p17"/>
          <p:cNvSpPr txBox="1"/>
          <p:nvPr/>
        </p:nvSpPr>
        <p:spPr>
          <a:xfrm rot="120304">
            <a:off x="5401781" y="43939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dk2"/>
                </a:solidFill>
              </a:rPr>
              <a:t>ClientFinished (CF)</a:t>
            </a:r>
            <a:endParaRPr b="1" i="1" sz="800">
              <a:solidFill>
                <a:schemeClr val="dk2"/>
              </a:solidFill>
            </a:endParaRPr>
          </a:p>
        </p:txBody>
      </p:sp>
      <p:grpSp>
        <p:nvGrpSpPr>
          <p:cNvPr id="143" name="Google Shape;143;p17"/>
          <p:cNvGrpSpPr/>
          <p:nvPr/>
        </p:nvGrpSpPr>
        <p:grpSpPr>
          <a:xfrm>
            <a:off x="0" y="572700"/>
            <a:ext cx="9163800" cy="4570875"/>
            <a:chOff x="0" y="572700"/>
            <a:chExt cx="9163800" cy="4570875"/>
          </a:xfrm>
        </p:grpSpPr>
        <p:grpSp>
          <p:nvGrpSpPr>
            <p:cNvPr id="144" name="Google Shape;144;p17"/>
            <p:cNvGrpSpPr/>
            <p:nvPr/>
          </p:nvGrpSpPr>
          <p:grpSpPr>
            <a:xfrm>
              <a:off x="0" y="572700"/>
              <a:ext cx="9163800" cy="4570875"/>
              <a:chOff x="0" y="572700"/>
              <a:chExt cx="9163800" cy="4570875"/>
            </a:xfrm>
          </p:grpSpPr>
          <p:sp>
            <p:nvSpPr>
              <p:cNvPr id="145" name="Google Shape;145;p17"/>
              <p:cNvSpPr/>
              <p:nvPr/>
            </p:nvSpPr>
            <p:spPr>
              <a:xfrm>
                <a:off x="4569300" y="2336100"/>
                <a:ext cx="4574700" cy="546300"/>
              </a:xfrm>
              <a:prstGeom prst="rect">
                <a:avLst/>
              </a:prstGeom>
              <a:solidFill>
                <a:srgbClr val="EEEEEE">
                  <a:alpha val="562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46" name="Google Shape;146;p17"/>
              <p:cNvGrpSpPr/>
              <p:nvPr/>
            </p:nvGrpSpPr>
            <p:grpSpPr>
              <a:xfrm>
                <a:off x="0" y="572700"/>
                <a:ext cx="9163800" cy="4570875"/>
                <a:chOff x="0" y="572700"/>
                <a:chExt cx="9163800" cy="4570875"/>
              </a:xfrm>
            </p:grpSpPr>
            <p:sp>
              <p:nvSpPr>
                <p:cNvPr id="147" name="Google Shape;147;p17"/>
                <p:cNvSpPr/>
                <p:nvPr/>
              </p:nvSpPr>
              <p:spPr>
                <a:xfrm>
                  <a:off x="0" y="572700"/>
                  <a:ext cx="9150900" cy="1763400"/>
                </a:xfrm>
                <a:prstGeom prst="rect">
                  <a:avLst/>
                </a:prstGeom>
                <a:solidFill>
                  <a:srgbClr val="EEEEEE">
                    <a:alpha val="5625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8" name="Google Shape;148;p17"/>
                <p:cNvSpPr/>
                <p:nvPr/>
              </p:nvSpPr>
              <p:spPr>
                <a:xfrm>
                  <a:off x="75" y="2882275"/>
                  <a:ext cx="9150900" cy="1053900"/>
                </a:xfrm>
                <a:prstGeom prst="rect">
                  <a:avLst/>
                </a:prstGeom>
                <a:solidFill>
                  <a:srgbClr val="EEEEEE">
                    <a:alpha val="5625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9" name="Google Shape;149;p17"/>
                <p:cNvSpPr/>
                <p:nvPr/>
              </p:nvSpPr>
              <p:spPr>
                <a:xfrm>
                  <a:off x="0" y="4570875"/>
                  <a:ext cx="9144000" cy="572700"/>
                </a:xfrm>
                <a:prstGeom prst="rect">
                  <a:avLst/>
                </a:prstGeom>
                <a:solidFill>
                  <a:srgbClr val="EEEEEE">
                    <a:alpha val="5625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0" name="Google Shape;150;p17"/>
                <p:cNvSpPr/>
                <p:nvPr/>
              </p:nvSpPr>
              <p:spPr>
                <a:xfrm>
                  <a:off x="0" y="2338650"/>
                  <a:ext cx="1047000" cy="546300"/>
                </a:xfrm>
                <a:prstGeom prst="rect">
                  <a:avLst/>
                </a:prstGeom>
                <a:solidFill>
                  <a:srgbClr val="EEEEEE">
                    <a:alpha val="5625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1" name="Google Shape;151;p17"/>
                <p:cNvSpPr/>
                <p:nvPr/>
              </p:nvSpPr>
              <p:spPr>
                <a:xfrm>
                  <a:off x="0" y="3936175"/>
                  <a:ext cx="1047000" cy="634800"/>
                </a:xfrm>
                <a:prstGeom prst="rect">
                  <a:avLst/>
                </a:prstGeom>
                <a:solidFill>
                  <a:srgbClr val="EEEEEE">
                    <a:alpha val="5625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2" name="Google Shape;152;p17"/>
                <p:cNvSpPr/>
                <p:nvPr/>
              </p:nvSpPr>
              <p:spPr>
                <a:xfrm>
                  <a:off x="4589100" y="3936175"/>
                  <a:ext cx="4574700" cy="659700"/>
                </a:xfrm>
                <a:prstGeom prst="rect">
                  <a:avLst/>
                </a:prstGeom>
                <a:solidFill>
                  <a:srgbClr val="EEEEEE">
                    <a:alpha val="5625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3" name="Google Shape;153;p17"/>
            <p:cNvGrpSpPr/>
            <p:nvPr/>
          </p:nvGrpSpPr>
          <p:grpSpPr>
            <a:xfrm>
              <a:off x="2309838" y="3270063"/>
              <a:ext cx="1029900" cy="321600"/>
              <a:chOff x="216450" y="1827575"/>
              <a:chExt cx="1029900" cy="321600"/>
            </a:xfrm>
          </p:grpSpPr>
          <p:sp>
            <p:nvSpPr>
              <p:cNvPr id="154" name="Google Shape;154;p17"/>
              <p:cNvSpPr/>
              <p:nvPr/>
            </p:nvSpPr>
            <p:spPr>
              <a:xfrm>
                <a:off x="216450" y="1827575"/>
                <a:ext cx="1029900" cy="321600"/>
              </a:xfrm>
              <a:prstGeom prst="rect">
                <a:avLst/>
              </a:prstGeom>
              <a:solidFill>
                <a:srgbClr val="EFEFEF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6AA84F"/>
                    </a:solidFill>
                  </a:rPr>
                  <a:t>2PC</a:t>
                </a:r>
                <a:endParaRPr b="1">
                  <a:solidFill>
                    <a:srgbClr val="6AA84F"/>
                  </a:solidFill>
                </a:endParaRPr>
              </a:p>
            </p:txBody>
          </p:sp>
          <p:grpSp>
            <p:nvGrpSpPr>
              <p:cNvPr id="155" name="Google Shape;155;p17"/>
              <p:cNvGrpSpPr/>
              <p:nvPr/>
            </p:nvGrpSpPr>
            <p:grpSpPr>
              <a:xfrm>
                <a:off x="293050" y="1997910"/>
                <a:ext cx="457197" cy="9664"/>
                <a:chOff x="1055100" y="2200950"/>
                <a:chExt cx="3516900" cy="300"/>
              </a:xfrm>
            </p:grpSpPr>
            <p:cxnSp>
              <p:nvCxnSpPr>
                <p:cNvPr id="156" name="Google Shape;156;p17"/>
                <p:cNvCxnSpPr/>
                <p:nvPr/>
              </p:nvCxnSpPr>
              <p:spPr>
                <a:xfrm flipH="1" rot="10800000">
                  <a:off x="1061175" y="2200950"/>
                  <a:ext cx="3492600" cy="3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6AA84F"/>
                  </a:solidFill>
                  <a:prstDash val="solid"/>
                  <a:round/>
                  <a:headEnd len="med" w="med" type="none"/>
                  <a:tailEnd len="med" w="med" type="triangle"/>
                </a:ln>
              </p:spPr>
            </p:cxnSp>
            <p:cxnSp>
              <p:nvCxnSpPr>
                <p:cNvPr id="157" name="Google Shape;157;p17"/>
                <p:cNvCxnSpPr/>
                <p:nvPr/>
              </p:nvCxnSpPr>
              <p:spPr>
                <a:xfrm rot="10800000">
                  <a:off x="1055100" y="2200950"/>
                  <a:ext cx="3516900" cy="3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6AA84F"/>
                  </a:solidFill>
                  <a:prstDash val="solid"/>
                  <a:round/>
                  <a:headEnd len="med" w="med" type="none"/>
                  <a:tailEnd len="med" w="med" type="triangle"/>
                </a:ln>
              </p:spPr>
            </p:cxnSp>
          </p:grp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DCTLS - Query Execution (QP) &amp; Commitment phase (CP)</a:t>
            </a:r>
            <a:endParaRPr b="1">
              <a:solidFill>
                <a:schemeClr val="lt1"/>
              </a:solidFill>
            </a:endParaRPr>
          </a:p>
        </p:txBody>
      </p:sp>
      <p:pic>
        <p:nvPicPr>
          <p:cNvPr id="163" name="Google Shape;163;p18"/>
          <p:cNvPicPr preferRelativeResize="0"/>
          <p:nvPr/>
        </p:nvPicPr>
        <p:blipFill rotWithShape="1">
          <a:blip r:embed="rId3">
            <a:alphaModFix/>
          </a:blip>
          <a:srcRect b="80138" l="27911" r="56566" t="0"/>
          <a:stretch/>
        </p:blipFill>
        <p:spPr>
          <a:xfrm>
            <a:off x="4194825" y="787300"/>
            <a:ext cx="754351" cy="84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8"/>
          <p:cNvPicPr preferRelativeResize="0"/>
          <p:nvPr/>
        </p:nvPicPr>
        <p:blipFill rotWithShape="1">
          <a:blip r:embed="rId3">
            <a:alphaModFix/>
          </a:blip>
          <a:srcRect b="79170" l="56658" r="27819" t="0"/>
          <a:stretch/>
        </p:blipFill>
        <p:spPr>
          <a:xfrm>
            <a:off x="7474225" y="787300"/>
            <a:ext cx="754351" cy="888574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8"/>
          <p:cNvSpPr txBox="1"/>
          <p:nvPr/>
        </p:nvSpPr>
        <p:spPr>
          <a:xfrm>
            <a:off x="685025" y="768625"/>
            <a:ext cx="754500" cy="88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1D4D9C"/>
                </a:solidFill>
              </a:rPr>
              <a:t>V</a:t>
            </a:r>
            <a:endParaRPr b="1" sz="3400">
              <a:solidFill>
                <a:srgbClr val="1D4D9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1D4D9C"/>
                </a:solidFill>
              </a:rPr>
              <a:t>Verifier</a:t>
            </a:r>
            <a:endParaRPr b="1" sz="1300">
              <a:solidFill>
                <a:srgbClr val="1D4D9C"/>
              </a:solidFill>
            </a:endParaRPr>
          </a:p>
        </p:txBody>
      </p:sp>
      <p:cxnSp>
        <p:nvCxnSpPr>
          <p:cNvPr id="166" name="Google Shape;166;p18"/>
          <p:cNvCxnSpPr>
            <a:stCxn id="165" idx="2"/>
          </p:cNvCxnSpPr>
          <p:nvPr/>
        </p:nvCxnSpPr>
        <p:spPr>
          <a:xfrm flipH="1">
            <a:off x="1056875" y="1657225"/>
            <a:ext cx="5400" cy="33699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7" name="Google Shape;167;p18"/>
          <p:cNvCxnSpPr/>
          <p:nvPr/>
        </p:nvCxnSpPr>
        <p:spPr>
          <a:xfrm flipH="1">
            <a:off x="4569300" y="1657225"/>
            <a:ext cx="5400" cy="33699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8" name="Google Shape;168;p18"/>
          <p:cNvCxnSpPr/>
          <p:nvPr/>
        </p:nvCxnSpPr>
        <p:spPr>
          <a:xfrm flipH="1">
            <a:off x="7848700" y="1657225"/>
            <a:ext cx="5400" cy="3369900"/>
          </a:xfrm>
          <a:prstGeom prst="straightConnector1">
            <a:avLst/>
          </a:prstGeom>
          <a:noFill/>
          <a:ln cap="flat" cmpd="sng" w="28575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9" name="Google Shape;169;p18"/>
          <p:cNvCxnSpPr/>
          <p:nvPr/>
        </p:nvCxnSpPr>
        <p:spPr>
          <a:xfrm>
            <a:off x="4572000" y="20811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0" name="Google Shape;170;p18"/>
          <p:cNvSpPr txBox="1"/>
          <p:nvPr/>
        </p:nvSpPr>
        <p:spPr>
          <a:xfrm rot="120304">
            <a:off x="5401781" y="18031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chemeClr val="dk2"/>
                </a:solidFill>
              </a:rPr>
              <a:t>𝙦 </a:t>
            </a:r>
            <a:endParaRPr b="1" i="1" sz="1200">
              <a:solidFill>
                <a:schemeClr val="dk2"/>
              </a:solidFill>
            </a:endParaRPr>
          </a:p>
        </p:txBody>
      </p:sp>
      <p:cxnSp>
        <p:nvCxnSpPr>
          <p:cNvPr id="171" name="Google Shape;171;p18"/>
          <p:cNvCxnSpPr/>
          <p:nvPr/>
        </p:nvCxnSpPr>
        <p:spPr>
          <a:xfrm flipH="1">
            <a:off x="4572000" y="2919350"/>
            <a:ext cx="32826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2" name="Google Shape;172;p18"/>
          <p:cNvSpPr txBox="1"/>
          <p:nvPr/>
        </p:nvSpPr>
        <p:spPr>
          <a:xfrm flipH="1" rot="-120304">
            <a:off x="5401781" y="2641370"/>
            <a:ext cx="1749171" cy="271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𝐫</a:t>
            </a:r>
            <a:endParaRPr b="1" i="1" sz="1200">
              <a:solidFill>
                <a:schemeClr val="dk2"/>
              </a:solidFill>
            </a:endParaRPr>
          </a:p>
        </p:txBody>
      </p:sp>
      <p:grpSp>
        <p:nvGrpSpPr>
          <p:cNvPr id="173" name="Google Shape;173;p18"/>
          <p:cNvGrpSpPr/>
          <p:nvPr/>
        </p:nvGrpSpPr>
        <p:grpSpPr>
          <a:xfrm>
            <a:off x="1055100" y="1921710"/>
            <a:ext cx="3516900" cy="9664"/>
            <a:chOff x="1055100" y="2200950"/>
            <a:chExt cx="3516900" cy="300"/>
          </a:xfrm>
        </p:grpSpPr>
        <p:cxnSp>
          <p:nvCxnSpPr>
            <p:cNvPr id="174" name="Google Shape;174;p18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75" name="Google Shape;175;p18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76" name="Google Shape;176;p18"/>
          <p:cNvSpPr txBox="1"/>
          <p:nvPr/>
        </p:nvSpPr>
        <p:spPr>
          <a:xfrm>
            <a:off x="1089450" y="1574000"/>
            <a:ext cx="34800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Encrypt Query </a:t>
            </a:r>
            <a:r>
              <a:rPr b="1" i="1" lang="en" sz="1200">
                <a:solidFill>
                  <a:schemeClr val="dk2"/>
                </a:solidFill>
              </a:rPr>
              <a:t>𝙦</a:t>
            </a:r>
            <a:r>
              <a:rPr b="1" i="1" lang="en" sz="1200">
                <a:solidFill>
                  <a:schemeClr val="dk2"/>
                </a:solidFill>
              </a:rPr>
              <a:t> </a:t>
            </a:r>
            <a:endParaRPr b="1" i="1" sz="1200">
              <a:solidFill>
                <a:schemeClr val="dk2"/>
              </a:solidFill>
            </a:endParaRPr>
          </a:p>
        </p:txBody>
      </p:sp>
      <p:sp>
        <p:nvSpPr>
          <p:cNvPr id="177" name="Google Shape;177;p18"/>
          <p:cNvSpPr txBox="1"/>
          <p:nvPr/>
        </p:nvSpPr>
        <p:spPr>
          <a:xfrm rot="-120278">
            <a:off x="1074957" y="3402610"/>
            <a:ext cx="3490536" cy="2716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Commit (</a:t>
            </a:r>
            <a:r>
              <a:rPr b="1" i="1" lang="en" sz="1200">
                <a:solidFill>
                  <a:schemeClr val="dk2"/>
                </a:solidFill>
              </a:rPr>
              <a:t>𝙦, 𝐫 )</a:t>
            </a:r>
            <a:endParaRPr b="1" i="1" sz="1200">
              <a:solidFill>
                <a:schemeClr val="dk2"/>
              </a:solidFill>
            </a:endParaRPr>
          </a:p>
        </p:txBody>
      </p:sp>
      <p:sp>
        <p:nvSpPr>
          <p:cNvPr id="178" name="Google Shape;178;p18"/>
          <p:cNvSpPr txBox="1"/>
          <p:nvPr/>
        </p:nvSpPr>
        <p:spPr>
          <a:xfrm rot="120345">
            <a:off x="1074057" y="3860239"/>
            <a:ext cx="3480032" cy="2716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Return verifier’s key shares</a:t>
            </a:r>
            <a:endParaRPr b="1" i="1" sz="1200">
              <a:solidFill>
                <a:schemeClr val="dk2"/>
              </a:solidFill>
            </a:endParaRPr>
          </a:p>
        </p:txBody>
      </p:sp>
      <p:sp>
        <p:nvSpPr>
          <p:cNvPr id="179" name="Google Shape;179;p18"/>
          <p:cNvSpPr/>
          <p:nvPr/>
        </p:nvSpPr>
        <p:spPr>
          <a:xfrm>
            <a:off x="7286025" y="2445425"/>
            <a:ext cx="11307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180" name="Google Shape;180;p18"/>
          <p:cNvSpPr txBox="1"/>
          <p:nvPr/>
        </p:nvSpPr>
        <p:spPr>
          <a:xfrm>
            <a:off x="7286075" y="2374850"/>
            <a:ext cx="11307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lt1"/>
                </a:solidFill>
              </a:rPr>
              <a:t>Decrypt </a:t>
            </a:r>
            <a:r>
              <a:rPr b="1" i="1" lang="en" sz="800">
                <a:solidFill>
                  <a:schemeClr val="lt1"/>
                </a:solidFill>
              </a:rPr>
              <a:t>𝙦 </a:t>
            </a:r>
            <a:endParaRPr b="1" i="1" sz="8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lt1"/>
                </a:solidFill>
              </a:rPr>
              <a:t>Compute 𝐫</a:t>
            </a:r>
            <a:endParaRPr b="1" i="1" sz="800">
              <a:solidFill>
                <a:schemeClr val="lt1"/>
              </a:solidFill>
            </a:endParaRPr>
          </a:p>
        </p:txBody>
      </p:sp>
      <p:grpSp>
        <p:nvGrpSpPr>
          <p:cNvPr id="181" name="Google Shape;181;p18"/>
          <p:cNvGrpSpPr/>
          <p:nvPr/>
        </p:nvGrpSpPr>
        <p:grpSpPr>
          <a:xfrm>
            <a:off x="1055100" y="3293310"/>
            <a:ext cx="3516900" cy="9664"/>
            <a:chOff x="1055100" y="2200950"/>
            <a:chExt cx="3516900" cy="300"/>
          </a:xfrm>
        </p:grpSpPr>
        <p:cxnSp>
          <p:nvCxnSpPr>
            <p:cNvPr id="182" name="Google Shape;182;p18"/>
            <p:cNvCxnSpPr/>
            <p:nvPr/>
          </p:nvCxnSpPr>
          <p:spPr>
            <a:xfrm flipH="1" rot="10800000">
              <a:off x="1061175" y="2200950"/>
              <a:ext cx="34926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183" name="Google Shape;183;p18"/>
            <p:cNvCxnSpPr/>
            <p:nvPr/>
          </p:nvCxnSpPr>
          <p:spPr>
            <a:xfrm rot="10800000">
              <a:off x="1055100" y="2200950"/>
              <a:ext cx="3516900" cy="300"/>
            </a:xfrm>
            <a:prstGeom prst="straightConnector1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84" name="Google Shape;184;p18"/>
          <p:cNvSpPr txBox="1"/>
          <p:nvPr/>
        </p:nvSpPr>
        <p:spPr>
          <a:xfrm>
            <a:off x="1089450" y="2945600"/>
            <a:ext cx="34800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dk2"/>
                </a:solidFill>
              </a:rPr>
              <a:t>Decrypt </a:t>
            </a:r>
            <a:r>
              <a:rPr b="1" i="1" lang="en" sz="1200">
                <a:solidFill>
                  <a:schemeClr val="dk2"/>
                </a:solidFill>
              </a:rPr>
              <a:t>𝐫</a:t>
            </a:r>
            <a:r>
              <a:rPr b="1" i="1" lang="en" sz="1200">
                <a:solidFill>
                  <a:schemeClr val="dk2"/>
                </a:solidFill>
              </a:rPr>
              <a:t> </a:t>
            </a:r>
            <a:endParaRPr b="1" i="1" sz="1200">
              <a:solidFill>
                <a:schemeClr val="dk2"/>
              </a:solidFill>
            </a:endParaRPr>
          </a:p>
        </p:txBody>
      </p:sp>
      <p:cxnSp>
        <p:nvCxnSpPr>
          <p:cNvPr id="185" name="Google Shape;185;p18"/>
          <p:cNvCxnSpPr/>
          <p:nvPr/>
        </p:nvCxnSpPr>
        <p:spPr>
          <a:xfrm>
            <a:off x="1066800" y="4138550"/>
            <a:ext cx="35205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6" name="Google Shape;186;p18"/>
          <p:cNvCxnSpPr/>
          <p:nvPr/>
        </p:nvCxnSpPr>
        <p:spPr>
          <a:xfrm flipH="1">
            <a:off x="1057500" y="3681350"/>
            <a:ext cx="3520500" cy="123000"/>
          </a:xfrm>
          <a:prstGeom prst="straightConnector1">
            <a:avLst/>
          </a:prstGeom>
          <a:noFill/>
          <a:ln cap="flat" cmpd="sng" w="19050">
            <a:solidFill>
              <a:srgbClr val="2F65BE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87" name="Google Shape;187;p18"/>
          <p:cNvSpPr/>
          <p:nvPr/>
        </p:nvSpPr>
        <p:spPr>
          <a:xfrm>
            <a:off x="4009425" y="4426625"/>
            <a:ext cx="1130700" cy="321600"/>
          </a:xfrm>
          <a:prstGeom prst="rect">
            <a:avLst/>
          </a:prstGeom>
          <a:solidFill>
            <a:srgbClr val="2F65BE"/>
          </a:solidFill>
          <a:ln cap="flat" cmpd="sng" w="9525">
            <a:solidFill>
              <a:srgbClr val="2F65B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lt1"/>
              </a:solidFill>
            </a:endParaRPr>
          </a:p>
        </p:txBody>
      </p:sp>
      <p:sp>
        <p:nvSpPr>
          <p:cNvPr id="188" name="Google Shape;188;p18"/>
          <p:cNvSpPr txBox="1"/>
          <p:nvPr/>
        </p:nvSpPr>
        <p:spPr>
          <a:xfrm>
            <a:off x="4009475" y="4432250"/>
            <a:ext cx="1130700" cy="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800">
                <a:solidFill>
                  <a:schemeClr val="lt1"/>
                </a:solidFill>
              </a:rPr>
              <a:t>Verify integrity</a:t>
            </a:r>
            <a:endParaRPr b="1" i="1" sz="800">
              <a:solidFill>
                <a:schemeClr val="lt1"/>
              </a:solidFill>
            </a:endParaRPr>
          </a:p>
        </p:txBody>
      </p:sp>
      <p:grpSp>
        <p:nvGrpSpPr>
          <p:cNvPr id="189" name="Google Shape;189;p18"/>
          <p:cNvGrpSpPr/>
          <p:nvPr/>
        </p:nvGrpSpPr>
        <p:grpSpPr>
          <a:xfrm>
            <a:off x="59600" y="3042350"/>
            <a:ext cx="8331300" cy="847200"/>
            <a:chOff x="59600" y="3042350"/>
            <a:chExt cx="8331300" cy="847200"/>
          </a:xfrm>
        </p:grpSpPr>
        <p:cxnSp>
          <p:nvCxnSpPr>
            <p:cNvPr id="190" name="Google Shape;190;p18"/>
            <p:cNvCxnSpPr/>
            <p:nvPr/>
          </p:nvCxnSpPr>
          <p:spPr>
            <a:xfrm flipH="1" rot="10800000">
              <a:off x="59600" y="3431500"/>
              <a:ext cx="8331300" cy="90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91" name="Google Shape;191;p18"/>
            <p:cNvSpPr txBox="1"/>
            <p:nvPr/>
          </p:nvSpPr>
          <p:spPr>
            <a:xfrm>
              <a:off x="266125" y="3042350"/>
              <a:ext cx="657600" cy="84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0000"/>
                  </a:solidFill>
                </a:rPr>
                <a:t>QP</a:t>
              </a:r>
              <a:endParaRPr b="1" sz="1500">
                <a:solidFill>
                  <a:srgbClr val="FF0000"/>
                </a:solidFill>
              </a:endParaRPr>
            </a:p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FF0000"/>
                  </a:solidFill>
                </a:rPr>
                <a:t>CP</a:t>
              </a:r>
              <a:endParaRPr b="1" sz="1500">
                <a:solidFill>
                  <a:srgbClr val="FF0000"/>
                </a:solidFill>
              </a:endParaRPr>
            </a:p>
          </p:txBody>
        </p:sp>
      </p:grpSp>
      <p:grpSp>
        <p:nvGrpSpPr>
          <p:cNvPr id="192" name="Google Shape;192;p18"/>
          <p:cNvGrpSpPr/>
          <p:nvPr/>
        </p:nvGrpSpPr>
        <p:grpSpPr>
          <a:xfrm>
            <a:off x="-5400" y="568275"/>
            <a:ext cx="9154800" cy="4575300"/>
            <a:chOff x="-5400" y="568275"/>
            <a:chExt cx="9154800" cy="4575300"/>
          </a:xfrm>
        </p:grpSpPr>
        <p:grpSp>
          <p:nvGrpSpPr>
            <p:cNvPr id="193" name="Google Shape;193;p18"/>
            <p:cNvGrpSpPr/>
            <p:nvPr/>
          </p:nvGrpSpPr>
          <p:grpSpPr>
            <a:xfrm>
              <a:off x="-5400" y="568275"/>
              <a:ext cx="9154800" cy="4575300"/>
              <a:chOff x="-5400" y="568275"/>
              <a:chExt cx="9154800" cy="4575300"/>
            </a:xfrm>
          </p:grpSpPr>
          <p:sp>
            <p:nvSpPr>
              <p:cNvPr id="194" name="Google Shape;194;p18"/>
              <p:cNvSpPr/>
              <p:nvPr/>
            </p:nvSpPr>
            <p:spPr>
              <a:xfrm>
                <a:off x="4587300" y="568275"/>
                <a:ext cx="4562100" cy="4575300"/>
              </a:xfrm>
              <a:prstGeom prst="rect">
                <a:avLst/>
              </a:prstGeom>
              <a:solidFill>
                <a:srgbClr val="EEEEEE">
                  <a:alpha val="562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5" name="Google Shape;195;p18"/>
              <p:cNvSpPr/>
              <p:nvPr/>
            </p:nvSpPr>
            <p:spPr>
              <a:xfrm>
                <a:off x="-5400" y="568275"/>
                <a:ext cx="1062300" cy="4575300"/>
              </a:xfrm>
              <a:prstGeom prst="rect">
                <a:avLst/>
              </a:prstGeom>
              <a:solidFill>
                <a:srgbClr val="EEEEEE">
                  <a:alpha val="562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8"/>
              <p:cNvSpPr/>
              <p:nvPr/>
            </p:nvSpPr>
            <p:spPr>
              <a:xfrm>
                <a:off x="1055100" y="568275"/>
                <a:ext cx="3532200" cy="1005600"/>
              </a:xfrm>
              <a:prstGeom prst="rect">
                <a:avLst/>
              </a:prstGeom>
              <a:solidFill>
                <a:srgbClr val="EEEEEE">
                  <a:alpha val="562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8"/>
              <p:cNvSpPr/>
              <p:nvPr/>
            </p:nvSpPr>
            <p:spPr>
              <a:xfrm>
                <a:off x="1055100" y="2016075"/>
                <a:ext cx="3532200" cy="1005600"/>
              </a:xfrm>
              <a:prstGeom prst="rect">
                <a:avLst/>
              </a:prstGeom>
              <a:solidFill>
                <a:srgbClr val="EEEEEE">
                  <a:alpha val="562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8" name="Google Shape;198;p18"/>
              <p:cNvSpPr/>
              <p:nvPr/>
            </p:nvSpPr>
            <p:spPr>
              <a:xfrm>
                <a:off x="1055100" y="3387675"/>
                <a:ext cx="3532200" cy="1755900"/>
              </a:xfrm>
              <a:prstGeom prst="rect">
                <a:avLst/>
              </a:prstGeom>
              <a:solidFill>
                <a:srgbClr val="EEEEEE">
                  <a:alpha val="562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9" name="Google Shape;199;p18"/>
            <p:cNvGrpSpPr/>
            <p:nvPr/>
          </p:nvGrpSpPr>
          <p:grpSpPr>
            <a:xfrm>
              <a:off x="2309838" y="2355663"/>
              <a:ext cx="1029900" cy="321600"/>
              <a:chOff x="216450" y="1827575"/>
              <a:chExt cx="1029900" cy="321600"/>
            </a:xfrm>
          </p:grpSpPr>
          <p:sp>
            <p:nvSpPr>
              <p:cNvPr id="200" name="Google Shape;200;p18"/>
              <p:cNvSpPr/>
              <p:nvPr/>
            </p:nvSpPr>
            <p:spPr>
              <a:xfrm>
                <a:off x="216450" y="1827575"/>
                <a:ext cx="1029900" cy="321600"/>
              </a:xfrm>
              <a:prstGeom prst="rect">
                <a:avLst/>
              </a:prstGeom>
              <a:solidFill>
                <a:srgbClr val="EFEFEF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6AA84F"/>
                    </a:solidFill>
                  </a:rPr>
                  <a:t>2PC</a:t>
                </a:r>
                <a:endParaRPr b="1">
                  <a:solidFill>
                    <a:srgbClr val="6AA84F"/>
                  </a:solidFill>
                </a:endParaRPr>
              </a:p>
            </p:txBody>
          </p:sp>
          <p:grpSp>
            <p:nvGrpSpPr>
              <p:cNvPr id="201" name="Google Shape;201;p18"/>
              <p:cNvGrpSpPr/>
              <p:nvPr/>
            </p:nvGrpSpPr>
            <p:grpSpPr>
              <a:xfrm>
                <a:off x="293050" y="1997910"/>
                <a:ext cx="457197" cy="9664"/>
                <a:chOff x="1055100" y="2200950"/>
                <a:chExt cx="3516900" cy="300"/>
              </a:xfrm>
            </p:grpSpPr>
            <p:cxnSp>
              <p:nvCxnSpPr>
                <p:cNvPr id="202" name="Google Shape;202;p18"/>
                <p:cNvCxnSpPr/>
                <p:nvPr/>
              </p:nvCxnSpPr>
              <p:spPr>
                <a:xfrm flipH="1" rot="10800000">
                  <a:off x="1061175" y="2200950"/>
                  <a:ext cx="3492600" cy="3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6AA84F"/>
                  </a:solidFill>
                  <a:prstDash val="solid"/>
                  <a:round/>
                  <a:headEnd len="med" w="med" type="none"/>
                  <a:tailEnd len="med" w="med" type="triangle"/>
                </a:ln>
              </p:spPr>
            </p:cxnSp>
            <p:cxnSp>
              <p:nvCxnSpPr>
                <p:cNvPr id="203" name="Google Shape;203;p18"/>
                <p:cNvCxnSpPr/>
                <p:nvPr/>
              </p:nvCxnSpPr>
              <p:spPr>
                <a:xfrm rot="10800000">
                  <a:off x="1055100" y="2200950"/>
                  <a:ext cx="3516900" cy="3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6AA84F"/>
                  </a:solidFill>
                  <a:prstDash val="solid"/>
                  <a:round/>
                  <a:headEnd len="med" w="med" type="none"/>
                  <a:tailEnd len="med" w="med" type="triangle"/>
                </a:ln>
              </p:spPr>
            </p:cxnSp>
          </p:grp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Limitations of Existing DCTLS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9" name="Google Shape;209;p19"/>
          <p:cNvSpPr txBox="1"/>
          <p:nvPr/>
        </p:nvSpPr>
        <p:spPr>
          <a:xfrm>
            <a:off x="11425" y="584825"/>
            <a:ext cx="9144000" cy="45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Security Issues:</a:t>
            </a:r>
            <a:endParaRPr b="1" sz="17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Many rely on outdated TLS versions (≤1.2) or trusted hardware, both of which have known vulnerabilities.</a:t>
            </a:r>
            <a:endParaRPr sz="16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DECO's non-modular security makes updates difficult and lacks formal TLS 1.3 support.</a:t>
            </a:r>
            <a:endParaRPr sz="16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Privacy Concerns:</a:t>
            </a:r>
            <a:endParaRPr b="1" sz="17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Existing protocols expose the server’s identity to the verifier, compromising client privacy.</a:t>
            </a:r>
            <a:endParaRPr sz="16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Unlike TLS 1.3, which encrypts server identity, older methods reveal browsing history.</a:t>
            </a:r>
            <a:endParaRPr sz="16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Performance Challenges:</a:t>
            </a:r>
            <a:endParaRPr b="1" sz="17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Some cryptographic tools used are outdated, leading to high computational costs.</a:t>
            </a:r>
            <a:endParaRPr sz="16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Handling modern ciphersuites (e.g., AES-GCM) is inefficient in existing implementations.</a:t>
            </a:r>
            <a:endParaRPr sz="16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Deployability Barriers:</a:t>
            </a:r>
            <a:endParaRPr b="1" sz="17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Most protocols are theoretical, incomplete, or lack public implementations.</a:t>
            </a:r>
            <a:endParaRPr sz="16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No widely deployed TLS 1.3 attestation mechanism exists.</a:t>
            </a:r>
            <a:endParaRPr sz="1600">
              <a:solidFill>
                <a:schemeClr val="dk1"/>
              </a:solidFill>
            </a:endParaRPr>
          </a:p>
          <a:p>
            <a:pPr indent="-330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Even optimized protocols struggle with high handshake times and excessive data exchange.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0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DiStefano - Goal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15" name="Google Shape;215;p20"/>
          <p:cNvSpPr txBox="1"/>
          <p:nvPr/>
        </p:nvSpPr>
        <p:spPr>
          <a:xfrm>
            <a:off x="-26675" y="575300"/>
            <a:ext cx="9144000" cy="45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Objective: </a:t>
            </a:r>
            <a:r>
              <a:rPr lang="en" sz="1800">
                <a:solidFill>
                  <a:schemeClr val="dk1"/>
                </a:solidFill>
              </a:rPr>
              <a:t>To create a practical DCTLS protocol overcoming the limitations of existing approaches.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chemeClr val="dk1"/>
                </a:solidFill>
              </a:rPr>
              <a:t>Key Goals: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Support for TLS 1.3</a:t>
            </a:r>
            <a:r>
              <a:rPr lang="en" sz="1800">
                <a:solidFill>
                  <a:schemeClr val="dk1"/>
                </a:solidFill>
              </a:rPr>
              <a:t>: Focus on modern protocols, ensuring broad compatibility.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Enhanced Privacy</a:t>
            </a:r>
            <a:r>
              <a:rPr lang="en" sz="1800">
                <a:solidFill>
                  <a:schemeClr val="dk1"/>
                </a:solidFill>
              </a:rPr>
              <a:t>: Maintain client privacy without revealing browsing history.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No Hardware/Extensions Required</a:t>
            </a:r>
            <a:r>
              <a:rPr lang="en" sz="1800">
                <a:solidFill>
                  <a:schemeClr val="dk1"/>
                </a:solidFill>
              </a:rPr>
              <a:t>: Avoid reliance on trusted hardware or TLS extensions.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sz="1800">
                <a:solidFill>
                  <a:schemeClr val="dk1"/>
                </a:solidFill>
              </a:rPr>
              <a:t>Deployability</a:t>
            </a:r>
            <a:r>
              <a:rPr lang="en" sz="1800">
                <a:solidFill>
                  <a:schemeClr val="dk1"/>
                </a:solidFill>
              </a:rPr>
              <a:t>: Provide a </a:t>
            </a:r>
            <a:r>
              <a:rPr b="1" lang="en" sz="1800">
                <a:solidFill>
                  <a:schemeClr val="dk1"/>
                </a:solidFill>
              </a:rPr>
              <a:t>publicly available</a:t>
            </a:r>
            <a:r>
              <a:rPr lang="en" sz="1800">
                <a:solidFill>
                  <a:schemeClr val="dk1"/>
                </a:solidFill>
              </a:rPr>
              <a:t> implementation integrated into existing TLS libraries with no specialized hardware.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1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chemeClr val="accent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Disclaimer - Simplified DiStefano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21" name="Google Shape;221;p21"/>
          <p:cNvSpPr txBox="1"/>
          <p:nvPr/>
        </p:nvSpPr>
        <p:spPr>
          <a:xfrm>
            <a:off x="-12800" y="571500"/>
            <a:ext cx="9156900" cy="44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The </a:t>
            </a:r>
            <a:r>
              <a:rPr b="1" lang="en" sz="1800">
                <a:solidFill>
                  <a:schemeClr val="dk1"/>
                </a:solidFill>
              </a:rPr>
              <a:t>real</a:t>
            </a:r>
            <a:r>
              <a:rPr lang="en" sz="1800">
                <a:solidFill>
                  <a:schemeClr val="dk1"/>
                </a:solidFill>
              </a:rPr>
              <a:t> protocol is more complex with advanced cryptographic details.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We show only the </a:t>
            </a:r>
            <a:r>
              <a:rPr b="1" lang="en" sz="1800">
                <a:solidFill>
                  <a:schemeClr val="dk1"/>
                </a:solidFill>
              </a:rPr>
              <a:t>key ideas</a:t>
            </a:r>
            <a:r>
              <a:rPr lang="en" sz="1800">
                <a:solidFill>
                  <a:schemeClr val="dk1"/>
                </a:solidFill>
              </a:rPr>
              <a:t> of how DiStefano differs from “classical” DCTLS.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We skip deep math (e.g., how exactly each 2PC circuit is built).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We highlight the main </a:t>
            </a:r>
            <a:r>
              <a:rPr b="1" lang="en" sz="1800">
                <a:solidFill>
                  <a:schemeClr val="dk1"/>
                </a:solidFill>
              </a:rPr>
              <a:t>problems</a:t>
            </a:r>
            <a:r>
              <a:rPr lang="en" sz="1800">
                <a:solidFill>
                  <a:schemeClr val="dk1"/>
                </a:solidFill>
              </a:rPr>
              <a:t> and how DiStefano solves them.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Some details are oversimplified to keep it understandable.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