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f643fdb2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f643fdb2e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f643fdb2e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f643fdb2e_0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f643fdb2e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f643fdb2e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f6d72d1d5_5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f6d72d1d5_5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f6d72d1d5_5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f6d72d1d5_5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f6d72d1d5_5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f6d72d1d5_53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f6d72d1d5_53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3f6d72d1d5_53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f6d72d1d5_5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3f6d72d1d5_5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f6d72d1d5_5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f6d72d1d5_53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f643fdb2e_27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f643fdb2e_27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fc560db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fc560db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f643fdb2e_27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3f643fdb2e_27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f643fdb2e_27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f643fdb2e_27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fc935b20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3fc935b20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fc935b20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3fc935b20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f643fdb2e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f643fdb2e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f6d72d1d5_5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f6d72d1d5_5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f6d72d1d5_5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f6d72d1d5_5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f643fdb2e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f643fdb2e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f643fdb2e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3f643fdb2e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f643fdb2e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f643fdb2e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f643fdb2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f643fdb2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f643fdb2e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f643fdb2e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fc935b20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fc935b20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f643fdb2e_2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f643fdb2e_2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fc935b2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fc935b20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f643fdb2e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f643fdb2e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18661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Atomic and Fair Data Exchange via Blockchain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2" y="35308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Brandy Nogales, Louis Giraud, Engjëll Ismaili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29450" y="1369600"/>
            <a:ext cx="25119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 i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 506</a:t>
            </a:r>
            <a:endParaRPr sz="2200" b="1" i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FDE protocol relying on a smart contract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188" y="2075950"/>
            <a:ext cx="4354575" cy="25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778250" y="1916913"/>
            <a:ext cx="2967900" cy="2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Steps of the protocol 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Server sends his public key to the Smart Contract (commit to secret key)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Server sends encrypted data and proof to client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Client locks payment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Server sends secret key to the smart contract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Smart contract verifies that the secret key matches with commit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Client and Server get data/money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730000" y="1940600"/>
            <a:ext cx="6966300" cy="256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Problematic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Fair Data Exchange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Blockchain and Smart Contracts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EB5600"/>
              </a:buClr>
              <a:buSzPct val="100000"/>
              <a:buAutoNum type="arabicPeriod"/>
            </a:pPr>
            <a:r>
              <a:rPr lang="fr" sz="1800">
                <a:solidFill>
                  <a:srgbClr val="EB5600"/>
                </a:solidFill>
              </a:rPr>
              <a:t>Verifiable Encryption under Committed Key (VECK)</a:t>
            </a:r>
            <a:endParaRPr sz="1800">
              <a:solidFill>
                <a:srgbClr val="EB5600"/>
              </a:solidFill>
            </a:endParaRPr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VECK for FDE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Formal VECK and Instantiations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Performance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Conclusion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Annex</a:t>
            </a:r>
            <a:endParaRPr sz="1800"/>
          </a:p>
        </p:txBody>
      </p:sp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30000" y="1237075"/>
            <a:ext cx="2099400" cy="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Roadmap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83625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Naive Solution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850" y="2023943"/>
            <a:ext cx="795075" cy="7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800" y="1999537"/>
            <a:ext cx="843900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 title="contrac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2162" y="2191637"/>
            <a:ext cx="459675" cy="45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4"/>
          <p:cNvCxnSpPr/>
          <p:nvPr/>
        </p:nvCxnSpPr>
        <p:spPr>
          <a:xfrm flipH="1">
            <a:off x="2004100" y="3198650"/>
            <a:ext cx="5350800" cy="31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4"/>
          <p:cNvSpPr txBox="1"/>
          <p:nvPr/>
        </p:nvSpPr>
        <p:spPr>
          <a:xfrm rot="-243090">
            <a:off x="4374622" y="3030781"/>
            <a:ext cx="394887" cy="39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ct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24"/>
          <p:cNvCxnSpPr/>
          <p:nvPr/>
        </p:nvCxnSpPr>
        <p:spPr>
          <a:xfrm>
            <a:off x="2063325" y="3771250"/>
            <a:ext cx="2329800" cy="14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4"/>
          <p:cNvCxnSpPr/>
          <p:nvPr/>
        </p:nvCxnSpPr>
        <p:spPr>
          <a:xfrm>
            <a:off x="5025100" y="4288925"/>
            <a:ext cx="2329800" cy="14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24"/>
          <p:cNvCxnSpPr/>
          <p:nvPr/>
        </p:nvCxnSpPr>
        <p:spPr>
          <a:xfrm flipH="1">
            <a:off x="5025100" y="3771250"/>
            <a:ext cx="2329800" cy="14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4"/>
          <p:cNvCxnSpPr/>
          <p:nvPr/>
        </p:nvCxnSpPr>
        <p:spPr>
          <a:xfrm flipH="1">
            <a:off x="2004100" y="4288925"/>
            <a:ext cx="2329800" cy="14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" name="Google Shape;179;p24"/>
          <p:cNvSpPr txBox="1"/>
          <p:nvPr/>
        </p:nvSpPr>
        <p:spPr>
          <a:xfrm>
            <a:off x="3070325" y="3544200"/>
            <a:ext cx="6516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$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 rot="324994">
            <a:off x="5957419" y="4061232"/>
            <a:ext cx="651509" cy="19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$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 rot="-201044">
            <a:off x="5954994" y="3544185"/>
            <a:ext cx="513277" cy="19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-201044">
            <a:off x="2731044" y="4076660"/>
            <a:ext cx="513277" cy="19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7394400" y="3030825"/>
            <a:ext cx="1579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000" y="4288925"/>
            <a:ext cx="1506704" cy="4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2856" y="2929988"/>
            <a:ext cx="1502593" cy="4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Issues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730000" y="1958575"/>
            <a:ext cx="81246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Server could send a wrong key -&gt; Decryption would lead to nonsense data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 b="1"/>
              <a:t>Solution : </a:t>
            </a:r>
            <a:r>
              <a:rPr lang="fr" sz="1500"/>
              <a:t>SC should verify the key validity before releasing the money</a:t>
            </a:r>
            <a:br>
              <a:rPr lang="fr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Server could send the wrong ciphertext -&gt; Decryption would not lead to the expected data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 b="1"/>
              <a:t>Solution : </a:t>
            </a:r>
            <a:r>
              <a:rPr lang="fr" sz="1500"/>
              <a:t>Client keeps a commit (small sized) to their data and can verify the ct matches with their commit 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950" y="558773"/>
            <a:ext cx="575325" cy="5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275" y="558779"/>
            <a:ext cx="575325" cy="5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 title="contrac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1325" y="280587"/>
            <a:ext cx="459675" cy="45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6"/>
          <p:cNvCxnSpPr/>
          <p:nvPr/>
        </p:nvCxnSpPr>
        <p:spPr>
          <a:xfrm flipH="1">
            <a:off x="1885813" y="2211363"/>
            <a:ext cx="5390700" cy="31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6"/>
          <p:cNvCxnSpPr/>
          <p:nvPr/>
        </p:nvCxnSpPr>
        <p:spPr>
          <a:xfrm>
            <a:off x="2004130" y="2874031"/>
            <a:ext cx="2347200" cy="14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5000686" y="3562559"/>
            <a:ext cx="2347200" cy="14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26"/>
          <p:cNvCxnSpPr/>
          <p:nvPr/>
        </p:nvCxnSpPr>
        <p:spPr>
          <a:xfrm flipH="1">
            <a:off x="5000650" y="2874031"/>
            <a:ext cx="2347200" cy="14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26"/>
          <p:cNvCxnSpPr/>
          <p:nvPr/>
        </p:nvCxnSpPr>
        <p:spPr>
          <a:xfrm flipH="1">
            <a:off x="1957127" y="3562559"/>
            <a:ext cx="2347200" cy="14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Google Shape;204;p26"/>
          <p:cNvSpPr txBox="1"/>
          <p:nvPr/>
        </p:nvSpPr>
        <p:spPr>
          <a:xfrm>
            <a:off x="7403550" y="3140725"/>
            <a:ext cx="1579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375" y="1310089"/>
            <a:ext cx="987000" cy="19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6"/>
          <p:cNvCxnSpPr/>
          <p:nvPr/>
        </p:nvCxnSpPr>
        <p:spPr>
          <a:xfrm>
            <a:off x="1957150" y="1507501"/>
            <a:ext cx="5390700" cy="31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7" name="Google Shape;20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36845">
            <a:off x="4241425" y="1371371"/>
            <a:ext cx="459675" cy="2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3450" y="1702966"/>
            <a:ext cx="1399700" cy="2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07948">
            <a:off x="4143062" y="2085915"/>
            <a:ext cx="656399" cy="2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0904" y="2443123"/>
            <a:ext cx="1399700" cy="19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33763">
            <a:off x="2847975" y="2656172"/>
            <a:ext cx="459675" cy="24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83028">
            <a:off x="6123850" y="2710657"/>
            <a:ext cx="296593" cy="1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39975" y="3205212"/>
            <a:ext cx="1625047" cy="3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83028">
            <a:off x="2842175" y="3426632"/>
            <a:ext cx="296593" cy="1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76715" y="3418871"/>
            <a:ext cx="195125" cy="19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7250" y="3570107"/>
            <a:ext cx="987000" cy="2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Verifiable Encryption under Committed Key (VECK) used for FDE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Based on a binding commitment scheme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VECK defines  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VECK Interface</a:t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800" y="2158150"/>
            <a:ext cx="800100" cy="2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275" y="3092300"/>
            <a:ext cx="2544265" cy="2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4263" y="3355013"/>
            <a:ext cx="2581890" cy="2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4275" y="3617725"/>
            <a:ext cx="1848225" cy="2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4275" y="3857748"/>
            <a:ext cx="1634484" cy="2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64275" y="2898075"/>
            <a:ext cx="1098781" cy="2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VECK Properties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Correctness</a:t>
            </a:r>
            <a:br>
              <a:rPr lang="f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Soundness</a:t>
            </a:r>
            <a:br>
              <a:rPr lang="f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Computational Zero-Knowledge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KZG Polynomial Commitments for the Commitment Scheme</a:t>
            </a:r>
            <a:br>
              <a:rPr lang="f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ElGamal Based or Paillier Based Scheme for VECK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VECK Instantiations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730000" y="1940600"/>
            <a:ext cx="6966300" cy="256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Problematic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Fair Data Exchange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Blockchain and Smart Contracts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Verifiable Encryption under Committed Key (VECK)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VECK for FDE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Formal VECK and Instantiations</a:t>
            </a:r>
            <a:endParaRPr sz="1800">
              <a:solidFill>
                <a:srgbClr val="EB5600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EB5600"/>
              </a:buClr>
              <a:buSzPct val="100000"/>
              <a:buAutoNum type="arabicPeriod"/>
            </a:pPr>
            <a:r>
              <a:rPr lang="fr" sz="1800">
                <a:solidFill>
                  <a:srgbClr val="EB5600"/>
                </a:solidFill>
              </a:rPr>
              <a:t>Performance </a:t>
            </a:r>
            <a:endParaRPr sz="1800">
              <a:solidFill>
                <a:srgbClr val="EB5600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Conclusion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Annex</a:t>
            </a:r>
            <a:endParaRPr sz="1800"/>
          </a:p>
        </p:txBody>
      </p:sp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730000" y="1286150"/>
            <a:ext cx="2099400" cy="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Roadmap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855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Off-chain costs for 128KiB of raw data </a:t>
            </a:r>
            <a:endParaRPr/>
          </a:p>
        </p:txBody>
      </p:sp>
      <p:grpSp>
        <p:nvGrpSpPr>
          <p:cNvPr id="253" name="Google Shape;253;p31"/>
          <p:cNvGrpSpPr/>
          <p:nvPr/>
        </p:nvGrpSpPr>
        <p:grpSpPr>
          <a:xfrm>
            <a:off x="4797100" y="1847550"/>
            <a:ext cx="3182707" cy="2234800"/>
            <a:chOff x="839750" y="1910475"/>
            <a:chExt cx="3182707" cy="2234800"/>
          </a:xfrm>
        </p:grpSpPr>
        <p:pic>
          <p:nvPicPr>
            <p:cNvPr id="254" name="Google Shape;25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50" y="1910475"/>
              <a:ext cx="3182707" cy="223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2046900" y="3537475"/>
              <a:ext cx="1658400" cy="3255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6" name="Google Shape;256;p31"/>
          <p:cNvSpPr txBox="1"/>
          <p:nvPr/>
        </p:nvSpPr>
        <p:spPr>
          <a:xfrm>
            <a:off x="809650" y="1962325"/>
            <a:ext cx="34431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ELGamal : computation-intensive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k factor splitting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smaller and constant core proof size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lower overhead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Paillier : bandwidth-intensive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faster prover and verification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linear growth of proof size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very high overhead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Trade-off </a:t>
            </a: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: computation vs bandwidth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4828925" y="3997325"/>
            <a:ext cx="406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Implementation : R</a:t>
            </a:r>
            <a:r>
              <a:rPr lang="fr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ust and Solidity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Reported times are averages over 10 runs on a </a:t>
            </a:r>
            <a:r>
              <a:rPr lang="fr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consumer-grade PC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5969050" y="3074050"/>
            <a:ext cx="838800" cy="28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6904125" y="2282875"/>
            <a:ext cx="910800" cy="70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30000" y="1940600"/>
            <a:ext cx="6966300" cy="256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EB5600"/>
              </a:buClr>
              <a:buSzPct val="100000"/>
              <a:buAutoNum type="arabicPeriod"/>
            </a:pPr>
            <a:r>
              <a:rPr lang="fr" sz="1800">
                <a:solidFill>
                  <a:srgbClr val="EB5600"/>
                </a:solidFill>
              </a:rPr>
              <a:t>Problematic</a:t>
            </a:r>
            <a:endParaRPr sz="1800">
              <a:solidFill>
                <a:srgbClr val="EB5600"/>
              </a:solidFill>
            </a:endParaRPr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Fair Data Exchange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Blockchain and Smart Contracts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Verifiable Encryption under Committed Key (VECK)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VECK for FDE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Formal VECK and Instantiations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Performance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Conclusion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Annex</a:t>
            </a:r>
            <a:endParaRPr sz="1800"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30000" y="1237075"/>
            <a:ext cx="2099400" cy="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Roadmap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4738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On-chain costs (Smart Contract)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825250" y="1773000"/>
            <a:ext cx="54738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Fees are independent of the data size 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b="1"/>
              <a:t>Bitcoin : </a:t>
            </a:r>
            <a:r>
              <a:rPr lang="fr"/>
              <a:t>under 10$ per transaction for both ElGamal and Paillier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b="1"/>
              <a:t>Ethereum : </a:t>
            </a:r>
            <a:endParaRPr b="1"/>
          </a:p>
        </p:txBody>
      </p:sp>
      <p:grpSp>
        <p:nvGrpSpPr>
          <p:cNvPr id="266" name="Google Shape;266;p32"/>
          <p:cNvGrpSpPr/>
          <p:nvPr/>
        </p:nvGrpSpPr>
        <p:grpSpPr>
          <a:xfrm>
            <a:off x="2304000" y="2688125"/>
            <a:ext cx="4536000" cy="2037700"/>
            <a:chOff x="1817475" y="2664300"/>
            <a:chExt cx="4536000" cy="2037700"/>
          </a:xfrm>
        </p:grpSpPr>
        <p:pic>
          <p:nvPicPr>
            <p:cNvPr id="267" name="Google Shape;267;p32"/>
            <p:cNvPicPr preferRelativeResize="0"/>
            <p:nvPr/>
          </p:nvPicPr>
          <p:blipFill rotWithShape="1">
            <a:blip r:embed="rId3">
              <a:alphaModFix/>
            </a:blip>
            <a:srcRect b="5177"/>
            <a:stretch/>
          </p:blipFill>
          <p:spPr>
            <a:xfrm>
              <a:off x="1817475" y="2664300"/>
              <a:ext cx="4386325" cy="1528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32"/>
            <p:cNvSpPr txBox="1"/>
            <p:nvPr/>
          </p:nvSpPr>
          <p:spPr>
            <a:xfrm>
              <a:off x="1817475" y="4055500"/>
              <a:ext cx="4536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ETH exchange rate as of  :</a:t>
              </a:r>
              <a:endPara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Lato"/>
                <a:buChar char="-"/>
              </a:pPr>
              <a:r>
                <a:rPr lang="fr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February 3, 2024 : 2, 302.35 USD/ETH (costs listed in the table)</a:t>
              </a:r>
              <a:endPara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Lato"/>
                <a:buChar char="-"/>
              </a:pPr>
              <a:r>
                <a:rPr lang="fr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March 14, 2025 : 1’678.42 USD/ETH </a:t>
              </a:r>
              <a:endPara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69" name="Google Shape;2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700" y="2206225"/>
            <a:ext cx="261499" cy="2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939" y="2571750"/>
            <a:ext cx="321024" cy="3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777050" y="1212175"/>
            <a:ext cx="71847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Realistic scenario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0"/>
              <a:t>Execution of the protocol with 1GB file</a:t>
            </a:r>
            <a:endParaRPr b="0"/>
          </a:p>
        </p:txBody>
      </p:sp>
      <p:grpSp>
        <p:nvGrpSpPr>
          <p:cNvPr id="276" name="Google Shape;276;p33"/>
          <p:cNvGrpSpPr/>
          <p:nvPr/>
        </p:nvGrpSpPr>
        <p:grpSpPr>
          <a:xfrm>
            <a:off x="2264388" y="2230250"/>
            <a:ext cx="4364800" cy="2449200"/>
            <a:chOff x="1223700" y="2574100"/>
            <a:chExt cx="4364800" cy="2449200"/>
          </a:xfrm>
        </p:grpSpPr>
        <p:grpSp>
          <p:nvGrpSpPr>
            <p:cNvPr id="277" name="Google Shape;277;p33"/>
            <p:cNvGrpSpPr/>
            <p:nvPr/>
          </p:nvGrpSpPr>
          <p:grpSpPr>
            <a:xfrm>
              <a:off x="1223700" y="2574100"/>
              <a:ext cx="4364800" cy="2449200"/>
              <a:chOff x="2218750" y="1953900"/>
              <a:chExt cx="4364800" cy="2449200"/>
            </a:xfrm>
          </p:grpSpPr>
          <p:grpSp>
            <p:nvGrpSpPr>
              <p:cNvPr id="278" name="Google Shape;278;p33"/>
              <p:cNvGrpSpPr/>
              <p:nvPr/>
            </p:nvGrpSpPr>
            <p:grpSpPr>
              <a:xfrm>
                <a:off x="2409588" y="1953900"/>
                <a:ext cx="3829075" cy="1440074"/>
                <a:chOff x="2822775" y="3237800"/>
                <a:chExt cx="3829075" cy="1440074"/>
              </a:xfrm>
            </p:grpSpPr>
            <p:pic>
              <p:nvPicPr>
                <p:cNvPr id="279" name="Google Shape;279;p3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822775" y="3828075"/>
                  <a:ext cx="849800" cy="849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0" name="Google Shape;280;p3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842500" y="3848300"/>
                  <a:ext cx="809350" cy="809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1" name="Google Shape;281;p3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4417013" y="3237800"/>
                  <a:ext cx="681050" cy="681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282" name="Google Shape;282;p33"/>
              <p:cNvCxnSpPr>
                <a:endCxn id="281" idx="1"/>
              </p:cNvCxnSpPr>
              <p:nvPr/>
            </p:nvCxnSpPr>
            <p:spPr>
              <a:xfrm rot="10800000" flipH="1">
                <a:off x="3142825" y="2294425"/>
                <a:ext cx="861000" cy="39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83" name="Google Shape;283;p33"/>
              <p:cNvCxnSpPr/>
              <p:nvPr/>
            </p:nvCxnSpPr>
            <p:spPr>
              <a:xfrm rot="10800000" flipH="1">
                <a:off x="2808075" y="3436725"/>
                <a:ext cx="3032100" cy="2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84" name="Google Shape;284;p33"/>
              <p:cNvSpPr txBox="1"/>
              <p:nvPr/>
            </p:nvSpPr>
            <p:spPr>
              <a:xfrm>
                <a:off x="2218750" y="3602700"/>
                <a:ext cx="2388000" cy="80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ElGamal : </a:t>
                </a:r>
                <a:endParaRPr sz="1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8 days, |</a:t>
                </a:r>
                <a:r>
                  <a:rPr lang="fr" sz="10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ctxt + proofs| = </a:t>
                </a: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12GB </a:t>
                </a:r>
                <a:endParaRPr sz="1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Paillier :</a:t>
                </a:r>
                <a:endParaRPr sz="1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11  hours, |</a:t>
                </a:r>
                <a:r>
                  <a:rPr lang="fr" sz="10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ctxt + proofs| = </a:t>
                </a: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50 GB</a:t>
                </a:r>
                <a:endParaRPr sz="1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5" name="Google Shape;285;p33"/>
              <p:cNvSpPr txBox="1"/>
              <p:nvPr/>
            </p:nvSpPr>
            <p:spPr>
              <a:xfrm>
                <a:off x="5375750" y="3519800"/>
                <a:ext cx="12078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ElGamal : 3 days</a:t>
                </a:r>
                <a:endParaRPr sz="1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Paillier : 42 hours </a:t>
                </a:r>
                <a:endParaRPr sz="10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286" name="Google Shape;286;p33" title="contracter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164917" y="3287555"/>
                <a:ext cx="318450" cy="318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7" name="Google Shape;287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9504501">
              <a:off x="2388601" y="2864276"/>
              <a:ext cx="296374" cy="2963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8" name="Google Shape;288;p33"/>
            <p:cNvCxnSpPr>
              <a:endCxn id="281" idx="3"/>
            </p:cNvCxnSpPr>
            <p:nvPr/>
          </p:nvCxnSpPr>
          <p:spPr>
            <a:xfrm rot="10800000">
              <a:off x="3689825" y="2914625"/>
              <a:ext cx="813900" cy="434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9" name="Google Shape;289;p33"/>
            <p:cNvSpPr txBox="1"/>
            <p:nvPr/>
          </p:nvSpPr>
          <p:spPr>
            <a:xfrm>
              <a:off x="3925625" y="2574100"/>
              <a:ext cx="578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~10$</a:t>
              </a:r>
              <a:endPara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90" name="Google Shape;290;p33"/>
            <p:cNvPicPr preferRelativeResize="0"/>
            <p:nvPr/>
          </p:nvPicPr>
          <p:blipFill rotWithShape="1">
            <a:blip r:embed="rId8">
              <a:alphaModFix/>
            </a:blip>
            <a:srcRect l="20218" t="16541" r="20490" b="17975"/>
            <a:stretch/>
          </p:blipFill>
          <p:spPr>
            <a:xfrm>
              <a:off x="4119100" y="2870898"/>
              <a:ext cx="384625" cy="2831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33"/>
          <p:cNvSpPr txBox="1"/>
          <p:nvPr/>
        </p:nvSpPr>
        <p:spPr>
          <a:xfrm>
            <a:off x="3530650" y="3186825"/>
            <a:ext cx="117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730000" y="1940600"/>
            <a:ext cx="6966300" cy="256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Problematic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Fair Data Exchange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Blockchain and Smart Contracts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Verifiable Encryption under Committed Key (VECK)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VECK for FDE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Formal VECK and Instantiations</a:t>
            </a:r>
            <a:endParaRPr sz="1800">
              <a:solidFill>
                <a:srgbClr val="EB5600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Performance 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EB5600"/>
              </a:buClr>
              <a:buSzPct val="100000"/>
              <a:buAutoNum type="arabicPeriod"/>
            </a:pPr>
            <a:r>
              <a:rPr lang="fr" sz="1800">
                <a:solidFill>
                  <a:srgbClr val="EB5600"/>
                </a:solidFill>
              </a:rPr>
              <a:t>Conclusion</a:t>
            </a:r>
            <a:endParaRPr sz="1800">
              <a:solidFill>
                <a:srgbClr val="EB5600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Annex</a:t>
            </a:r>
            <a:endParaRPr sz="1800"/>
          </a:p>
        </p:txBody>
      </p:sp>
      <p:sp>
        <p:nvSpPr>
          <p:cNvPr id="297" name="Google Shape;297;p34"/>
          <p:cNvSpPr txBox="1">
            <a:spLocks noGrp="1"/>
          </p:cNvSpPr>
          <p:nvPr>
            <p:ph type="title"/>
          </p:nvPr>
        </p:nvSpPr>
        <p:spPr>
          <a:xfrm>
            <a:off x="730000" y="1286150"/>
            <a:ext cx="2099400" cy="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Roadmap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1"/>
          </p:nvPr>
        </p:nvSpPr>
        <p:spPr>
          <a:xfrm>
            <a:off x="721225" y="1905150"/>
            <a:ext cx="6282300" cy="24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00000"/>
                </a:solidFill>
              </a:rPr>
              <a:t>Innovative Concepts:</a:t>
            </a:r>
            <a:br>
              <a:rPr lang="fr" b="1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 Interesting approach that ensures fair and atomic data exchanges with a minimal on-chain footprint.</a:t>
            </a:r>
            <a:br>
              <a:rPr lang="fr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00000"/>
                </a:solidFill>
              </a:rPr>
              <a:t>Practical Limitations:</a:t>
            </a:r>
            <a:br>
              <a:rPr lang="fr" b="1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 High off-chain costs due to intensive computation and significant data transmission overheads make the solution </a:t>
            </a:r>
            <a:r>
              <a:rPr lang="fr" b="1">
                <a:solidFill>
                  <a:srgbClr val="000000"/>
                </a:solidFill>
              </a:rPr>
              <a:t>unlikely to be adopted in real-world scenarios.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730000" y="1940600"/>
            <a:ext cx="6966300" cy="256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Problematic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Fair Data Exchange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Blockchain and Smart Contracts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Verifiable Encryption under Committed Key (VECK)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VECK for FDE</a:t>
            </a:r>
            <a:endParaRPr sz="1800"/>
          </a:p>
          <a:p>
            <a:pPr marL="914400" lvl="1" indent="-331469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fr" sz="1800"/>
              <a:t>Formal VECK and instantiations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Performance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" sz="1800"/>
              <a:t>Conclusion</a:t>
            </a:r>
            <a:endParaRPr sz="1800"/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rgbClr val="EB5600"/>
              </a:buClr>
              <a:buSzPct val="100000"/>
              <a:buAutoNum type="arabicPeriod"/>
            </a:pPr>
            <a:r>
              <a:rPr lang="fr" sz="1800">
                <a:solidFill>
                  <a:srgbClr val="EB5600"/>
                </a:solidFill>
              </a:rPr>
              <a:t>Annex</a:t>
            </a:r>
            <a:endParaRPr sz="1800">
              <a:solidFill>
                <a:srgbClr val="EB5600"/>
              </a:solidFill>
            </a:endParaRPr>
          </a:p>
        </p:txBody>
      </p:sp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730000" y="1358600"/>
            <a:ext cx="2099400" cy="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Roadmap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VECK Definition</a:t>
            </a:r>
            <a:endParaRPr/>
          </a:p>
        </p:txBody>
      </p:sp>
      <p:pic>
        <p:nvPicPr>
          <p:cNvPr id="315" name="Google Shape;3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625" y="191375"/>
            <a:ext cx="3970201" cy="25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000" y="2786575"/>
            <a:ext cx="3970200" cy="216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VECK Properties</a:t>
            </a:r>
            <a:endParaRPr/>
          </a:p>
        </p:txBody>
      </p:sp>
      <p:pic>
        <p:nvPicPr>
          <p:cNvPr id="322" name="Google Shape;3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50" y="152400"/>
            <a:ext cx="4293738" cy="406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888" y="152400"/>
            <a:ext cx="4026712" cy="3645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KZG Polynomial Commitment</a:t>
            </a:r>
            <a:endParaRPr/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0075"/>
            <a:ext cx="4370151" cy="34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325" y="390563"/>
            <a:ext cx="4370149" cy="2935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ElGamal VECK for KZG Commitments</a:t>
            </a:r>
            <a:endParaRPr/>
          </a:p>
        </p:txBody>
      </p:sp>
      <p:pic>
        <p:nvPicPr>
          <p:cNvPr id="336" name="Google Shape;33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512" y="122775"/>
            <a:ext cx="5484969" cy="424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Data storage on cloud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650" y="2514638"/>
            <a:ext cx="1360950" cy="13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300" y="2496699"/>
            <a:ext cx="1271226" cy="12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790525" y="2684300"/>
            <a:ext cx="1578825" cy="15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882" y="3984525"/>
            <a:ext cx="406051" cy="4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9800" y="2684300"/>
            <a:ext cx="360300" cy="3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5975" y="4007413"/>
            <a:ext cx="360300" cy="3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Data storage on cloud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650" y="2514638"/>
            <a:ext cx="1360950" cy="13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300" y="2496699"/>
            <a:ext cx="1271226" cy="12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5975" y="4030300"/>
            <a:ext cx="360300" cy="3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00000" flipH="1">
            <a:off x="4024959" y="2330534"/>
            <a:ext cx="1109982" cy="110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3522750" y="2650850"/>
            <a:ext cx="199980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2500" y="3190250"/>
            <a:ext cx="360300" cy="3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8763" y="4112075"/>
            <a:ext cx="360300" cy="3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3327163" y="2606635"/>
            <a:ext cx="557775" cy="5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737700" y="2275850"/>
            <a:ext cx="1569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Can I get my data?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Problems with current exchange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16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Client subscribes to the server and must trust his reputation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Or server provides data free of charge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We may want to make the client pay for each fetch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How to do it with in a fair way ?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3635800" y="2776025"/>
            <a:ext cx="2822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Fair Data Exchange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 Data Exchange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Purpose :</a:t>
            </a:r>
            <a:r>
              <a:rPr lang="fr"/>
              <a:t> provide a secure and fair mechanism for exchanging data  between a server (data provider) and a client (data requester)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In our case :  exchange funds for a </a:t>
            </a:r>
            <a:r>
              <a:rPr lang="fr" u="sng"/>
              <a:t>key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Components required :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Verifiable Encryption under Committed Key (</a:t>
            </a:r>
            <a:r>
              <a:rPr lang="fr" b="1"/>
              <a:t>VECK</a:t>
            </a:r>
            <a:r>
              <a:rPr lang="fr"/>
              <a:t>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/>
              <a:t>Trust-minimized third party → </a:t>
            </a:r>
            <a:r>
              <a:rPr lang="fr" b="1"/>
              <a:t>Blockchain</a:t>
            </a:r>
            <a:r>
              <a:rPr lang="fr"/>
              <a:t> (Smart Contract)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Key properties of FDE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b="1"/>
              <a:t>Correctness  :</a:t>
            </a:r>
            <a:r>
              <a:rPr lang="fr"/>
              <a:t> exchange goes well if Server and Client are honest</a:t>
            </a:r>
            <a:br>
              <a:rPr lang="f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b="1"/>
              <a:t>Fairness </a:t>
            </a:r>
            <a:endParaRPr b="1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" sz="1300"/>
              <a:t>Client-fairness : server cannot receive payment  unless it delivers the correct data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" sz="1300"/>
              <a:t>Server-fairness : client cannot learn anything about the data unless they pay</a:t>
            </a:r>
            <a:br>
              <a:rPr lang="fr" sz="1300"/>
            </a:b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b="1"/>
              <a:t>Atomicity :</a:t>
            </a:r>
            <a:r>
              <a:rPr lang="fr"/>
              <a:t> no partial payment or partial data release (“all-or-nothing”)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Benefits of FDE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729450" y="19276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 b="1"/>
              <a:t>Efficiency </a:t>
            </a:r>
            <a:endParaRPr b="1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" sz="1300"/>
              <a:t>Minimal on-chain footprint : requires only 3 rounds → cost effective 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" sz="1300"/>
              <a:t>Off-chain exchange of the data and proofs</a:t>
            </a:r>
            <a:br>
              <a:rPr lang="fr" sz="1300"/>
            </a:b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 b="1"/>
              <a:t>Security and Integrity  </a:t>
            </a:r>
            <a:endParaRPr b="1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 sz="1300"/>
              <a:t>Data integrity (commitments)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 sz="1300"/>
              <a:t>Correctness without revealing any data (zero-knowledge proofs)</a:t>
            </a:r>
            <a:br>
              <a:rPr lang="fr" sz="1300"/>
            </a:b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 b="1"/>
              <a:t>Flexibility :</a:t>
            </a:r>
            <a:r>
              <a:rPr lang="fr"/>
              <a:t> selective data retrieval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Smart Contracts 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9148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b="1"/>
              <a:t>Self-executing contract</a:t>
            </a:r>
            <a:r>
              <a:rPr lang="fr"/>
              <a:t> with terms written in code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Runs on a </a:t>
            </a:r>
            <a:r>
              <a:rPr lang="fr" b="1"/>
              <a:t>blockchain</a:t>
            </a:r>
            <a:r>
              <a:rPr lang="fr"/>
              <a:t>, ensuring </a:t>
            </a:r>
            <a:r>
              <a:rPr lang="fr" b="1"/>
              <a:t>transparency</a:t>
            </a:r>
            <a:r>
              <a:rPr lang="fr"/>
              <a:t> and </a:t>
            </a:r>
            <a:r>
              <a:rPr lang="fr" b="1"/>
              <a:t>immutability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b="1"/>
              <a:t>Automates</a:t>
            </a:r>
            <a:r>
              <a:rPr lang="fr"/>
              <a:t> </a:t>
            </a:r>
            <a:r>
              <a:rPr lang="fr" b="1"/>
              <a:t>transactions</a:t>
            </a:r>
            <a:r>
              <a:rPr lang="fr"/>
              <a:t> without intermediaries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b="1"/>
              <a:t>Triggered by predefined conditions</a:t>
            </a:r>
            <a:r>
              <a:rPr lang="fr"/>
              <a:t> (e.g, payment upon delivery)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b="1"/>
              <a:t>Tamper-proof</a:t>
            </a:r>
            <a:r>
              <a:rPr lang="fr"/>
              <a:t> once deployed on the blockchain.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Used in </a:t>
            </a:r>
            <a:r>
              <a:rPr lang="fr" b="1"/>
              <a:t>finance</a:t>
            </a:r>
            <a:r>
              <a:rPr lang="fr"/>
              <a:t>, </a:t>
            </a:r>
            <a:r>
              <a:rPr lang="fr" b="1"/>
              <a:t>supply chain</a:t>
            </a:r>
            <a:r>
              <a:rPr lang="fr"/>
              <a:t>, decentralized applications (DAPPS, and more)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b="1"/>
              <a:t>Example</a:t>
            </a:r>
            <a:r>
              <a:rPr lang="fr"/>
              <a:t> : A smart contract automatically releases funds to a seller once a buyer receives a product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250" y="2375875"/>
            <a:ext cx="1667100" cy="16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28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Streamline</vt:lpstr>
      <vt:lpstr>Atomic and Fair Data Exchange via Blockchain</vt:lpstr>
      <vt:lpstr>Problematic Fair Data Exchange Blockchain and Smart Contracts Verifiable Encryption under Committed Key (VECK) VECK for FDE Formal VECK and Instantiations Performance Conclusion Annex</vt:lpstr>
      <vt:lpstr>Data storage on cloud</vt:lpstr>
      <vt:lpstr>Data storage on cloud</vt:lpstr>
      <vt:lpstr>Problems with current exchange</vt:lpstr>
      <vt:lpstr>Fair Data Exchange </vt:lpstr>
      <vt:lpstr>Key properties of FDE</vt:lpstr>
      <vt:lpstr>Benefits of FDE</vt:lpstr>
      <vt:lpstr>Smart Contracts </vt:lpstr>
      <vt:lpstr>FDE protocol relying on a smart contract</vt:lpstr>
      <vt:lpstr>Problematic Fair Data Exchange Blockchain and Smart Contracts Verifiable Encryption under Committed Key (VECK) VECK for FDE Formal VECK and Instantiations Performance Conclusion Annex</vt:lpstr>
      <vt:lpstr>Naive Solution</vt:lpstr>
      <vt:lpstr>Issues</vt:lpstr>
      <vt:lpstr>PowerPoint Presentation</vt:lpstr>
      <vt:lpstr>VECK Interface</vt:lpstr>
      <vt:lpstr>VECK Properties</vt:lpstr>
      <vt:lpstr>VECK Instantiations</vt:lpstr>
      <vt:lpstr>Problematic Fair Data Exchange Blockchain and Smart Contracts Verifiable Encryption under Committed Key (VECK) VECK for FDE Formal VECK and Instantiations Performance  Conclusion Annex</vt:lpstr>
      <vt:lpstr>Off-chain costs for 128KiB of raw data </vt:lpstr>
      <vt:lpstr>On-chain costs (Smart Contract)</vt:lpstr>
      <vt:lpstr>Realistic scenario : Execution of the protocol with 1GB file</vt:lpstr>
      <vt:lpstr>Problematic Fair Data Exchange Blockchain and Smart Contracts Verifiable Encryption under Committed Key (VECK) VECK for FDE Formal VECK and Instantiations Performance  Conclusion Annex</vt:lpstr>
      <vt:lpstr>Conclusion</vt:lpstr>
      <vt:lpstr>Problematic Fair Data Exchange Blockchain and Smart Contracts Verifiable Encryption under Committed Key (VECK) VECK for FDE Formal VECK and instantiations Performance Conclusion Annex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modified xsi:type="dcterms:W3CDTF">2025-03-14T12:36:28Z</dcterms:modified>
</cp:coreProperties>
</file>